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04"/>
  </p:notesMasterIdLst>
  <p:handoutMasterIdLst>
    <p:handoutMasterId r:id="rId105"/>
  </p:handoutMasterIdLst>
  <p:sldIdLst>
    <p:sldId id="258" r:id="rId2"/>
    <p:sldId id="438" r:id="rId3"/>
    <p:sldId id="469" r:id="rId4"/>
    <p:sldId id="470" r:id="rId5"/>
    <p:sldId id="471" r:id="rId6"/>
    <p:sldId id="473" r:id="rId7"/>
    <p:sldId id="488" r:id="rId8"/>
    <p:sldId id="472" r:id="rId9"/>
    <p:sldId id="474" r:id="rId10"/>
    <p:sldId id="475" r:id="rId11"/>
    <p:sldId id="490" r:id="rId12"/>
    <p:sldId id="477" r:id="rId13"/>
    <p:sldId id="476" r:id="rId14"/>
    <p:sldId id="478" r:id="rId15"/>
    <p:sldId id="503" r:id="rId16"/>
    <p:sldId id="504" r:id="rId17"/>
    <p:sldId id="489" r:id="rId18"/>
    <p:sldId id="505" r:id="rId19"/>
    <p:sldId id="506" r:id="rId20"/>
    <p:sldId id="507" r:id="rId21"/>
    <p:sldId id="508" r:id="rId22"/>
    <p:sldId id="509" r:id="rId23"/>
    <p:sldId id="479" r:id="rId24"/>
    <p:sldId id="480" r:id="rId25"/>
    <p:sldId id="481" r:id="rId26"/>
    <p:sldId id="482" r:id="rId27"/>
    <p:sldId id="483" r:id="rId28"/>
    <p:sldId id="485" r:id="rId29"/>
    <p:sldId id="486" r:id="rId30"/>
    <p:sldId id="487" r:id="rId31"/>
    <p:sldId id="574" r:id="rId32"/>
    <p:sldId id="575" r:id="rId33"/>
    <p:sldId id="491" r:id="rId34"/>
    <p:sldId id="510" r:id="rId35"/>
    <p:sldId id="492" r:id="rId36"/>
    <p:sldId id="493" r:id="rId37"/>
    <p:sldId id="494" r:id="rId38"/>
    <p:sldId id="495" r:id="rId39"/>
    <p:sldId id="496" r:id="rId40"/>
    <p:sldId id="497" r:id="rId41"/>
    <p:sldId id="498" r:id="rId42"/>
    <p:sldId id="499" r:id="rId43"/>
    <p:sldId id="500" r:id="rId44"/>
    <p:sldId id="502" r:id="rId45"/>
    <p:sldId id="501" r:id="rId46"/>
    <p:sldId id="556" r:id="rId47"/>
    <p:sldId id="511" r:id="rId48"/>
    <p:sldId id="512" r:id="rId49"/>
    <p:sldId id="513" r:id="rId50"/>
    <p:sldId id="514" r:id="rId51"/>
    <p:sldId id="515" r:id="rId52"/>
    <p:sldId id="516" r:id="rId53"/>
    <p:sldId id="518" r:id="rId54"/>
    <p:sldId id="517" r:id="rId55"/>
    <p:sldId id="520" r:id="rId56"/>
    <p:sldId id="519" r:id="rId57"/>
    <p:sldId id="521" r:id="rId58"/>
    <p:sldId id="522" r:id="rId59"/>
    <p:sldId id="524" r:id="rId60"/>
    <p:sldId id="525" r:id="rId61"/>
    <p:sldId id="527" r:id="rId62"/>
    <p:sldId id="572" r:id="rId63"/>
    <p:sldId id="573" r:id="rId64"/>
    <p:sldId id="528" r:id="rId65"/>
    <p:sldId id="552" r:id="rId66"/>
    <p:sldId id="554" r:id="rId67"/>
    <p:sldId id="553" r:id="rId68"/>
    <p:sldId id="555" r:id="rId69"/>
    <p:sldId id="529" r:id="rId70"/>
    <p:sldId id="530" r:id="rId71"/>
    <p:sldId id="533" r:id="rId72"/>
    <p:sldId id="532" r:id="rId73"/>
    <p:sldId id="557" r:id="rId74"/>
    <p:sldId id="534" r:id="rId75"/>
    <p:sldId id="535" r:id="rId76"/>
    <p:sldId id="536" r:id="rId77"/>
    <p:sldId id="537" r:id="rId78"/>
    <p:sldId id="570" r:id="rId79"/>
    <p:sldId id="538" r:id="rId80"/>
    <p:sldId id="539" r:id="rId81"/>
    <p:sldId id="540" r:id="rId82"/>
    <p:sldId id="541" r:id="rId83"/>
    <p:sldId id="542" r:id="rId84"/>
    <p:sldId id="543" r:id="rId85"/>
    <p:sldId id="544" r:id="rId86"/>
    <p:sldId id="571" r:id="rId87"/>
    <p:sldId id="551" r:id="rId88"/>
    <p:sldId id="549" r:id="rId89"/>
    <p:sldId id="550" r:id="rId90"/>
    <p:sldId id="558" r:id="rId91"/>
    <p:sldId id="531" r:id="rId92"/>
    <p:sldId id="559" r:id="rId93"/>
    <p:sldId id="560" r:id="rId94"/>
    <p:sldId id="561" r:id="rId95"/>
    <p:sldId id="563" r:id="rId96"/>
    <p:sldId id="562" r:id="rId97"/>
    <p:sldId id="564" r:id="rId98"/>
    <p:sldId id="565" r:id="rId99"/>
    <p:sldId id="566" r:id="rId100"/>
    <p:sldId id="567" r:id="rId101"/>
    <p:sldId id="568" r:id="rId102"/>
    <p:sldId id="569"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43" autoAdjust="0"/>
    <p:restoredTop sz="94660" autoAdjust="0"/>
  </p:normalViewPr>
  <p:slideViewPr>
    <p:cSldViewPr>
      <p:cViewPr varScale="1">
        <p:scale>
          <a:sx n="115" d="100"/>
          <a:sy n="115" d="100"/>
        </p:scale>
        <p:origin x="1092" y="108"/>
      </p:cViewPr>
      <p:guideLst>
        <p:guide orient="horz" pos="2160"/>
        <p:guide pos="2880"/>
      </p:guideLst>
    </p:cSldViewPr>
  </p:slideViewPr>
  <p:outlineViewPr>
    <p:cViewPr>
      <p:scale>
        <a:sx n="33" d="100"/>
        <a:sy n="33" d="100"/>
      </p:scale>
      <p:origin x="0" y="60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01922B61-EBD9-4626-BB51-AFBEBC5B06EF}" type="datetimeFigureOut">
              <a:rPr lang="fa-IR" smtClean="0"/>
              <a:t>06/12/1446</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7D1C5BCC-63CE-47CC-B461-13C28839C9A7}" type="slidenum">
              <a:rPr lang="fa-IR" smtClean="0"/>
              <a:t>‹#›</a:t>
            </a:fld>
            <a:endParaRPr lang="fa-IR"/>
          </a:p>
        </p:txBody>
      </p:sp>
    </p:spTree>
    <p:extLst>
      <p:ext uri="{BB962C8B-B14F-4D97-AF65-F5344CB8AC3E}">
        <p14:creationId xmlns:p14="http://schemas.microsoft.com/office/powerpoint/2010/main" val="132343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EEDB7BC-27A3-48B6-9E4A-0314713BA765}" type="datetimeFigureOut">
              <a:rPr lang="fa-IR" smtClean="0"/>
              <a:t>06/12/1446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5465D2B-48C5-4B00-B4CD-1AB384E9135D}" type="slidenum">
              <a:rPr lang="fa-IR" smtClean="0"/>
              <a:t>‹#›</a:t>
            </a:fld>
            <a:endParaRPr lang="fa-IR"/>
          </a:p>
        </p:txBody>
      </p:sp>
    </p:spTree>
    <p:extLst>
      <p:ext uri="{BB962C8B-B14F-4D97-AF65-F5344CB8AC3E}">
        <p14:creationId xmlns:p14="http://schemas.microsoft.com/office/powerpoint/2010/main" val="3477505790"/>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10</a:t>
            </a:fld>
            <a:endParaRPr lang="fa-IR"/>
          </a:p>
        </p:txBody>
      </p:sp>
    </p:spTree>
    <p:extLst>
      <p:ext uri="{BB962C8B-B14F-4D97-AF65-F5344CB8AC3E}">
        <p14:creationId xmlns:p14="http://schemas.microsoft.com/office/powerpoint/2010/main" val="2341311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11</a:t>
            </a:fld>
            <a:endParaRPr lang="fa-IR"/>
          </a:p>
        </p:txBody>
      </p:sp>
    </p:spTree>
    <p:extLst>
      <p:ext uri="{BB962C8B-B14F-4D97-AF65-F5344CB8AC3E}">
        <p14:creationId xmlns:p14="http://schemas.microsoft.com/office/powerpoint/2010/main" val="927922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12</a:t>
            </a:fld>
            <a:endParaRPr lang="fa-IR"/>
          </a:p>
        </p:txBody>
      </p:sp>
    </p:spTree>
    <p:extLst>
      <p:ext uri="{BB962C8B-B14F-4D97-AF65-F5344CB8AC3E}">
        <p14:creationId xmlns:p14="http://schemas.microsoft.com/office/powerpoint/2010/main" val="3665556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13</a:t>
            </a:fld>
            <a:endParaRPr lang="fa-IR"/>
          </a:p>
        </p:txBody>
      </p:sp>
    </p:spTree>
    <p:extLst>
      <p:ext uri="{BB962C8B-B14F-4D97-AF65-F5344CB8AC3E}">
        <p14:creationId xmlns:p14="http://schemas.microsoft.com/office/powerpoint/2010/main" val="3854817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14</a:t>
            </a:fld>
            <a:endParaRPr lang="fa-IR"/>
          </a:p>
        </p:txBody>
      </p:sp>
    </p:spTree>
    <p:extLst>
      <p:ext uri="{BB962C8B-B14F-4D97-AF65-F5344CB8AC3E}">
        <p14:creationId xmlns:p14="http://schemas.microsoft.com/office/powerpoint/2010/main" val="712589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15</a:t>
            </a:fld>
            <a:endParaRPr lang="fa-IR"/>
          </a:p>
        </p:txBody>
      </p:sp>
    </p:spTree>
    <p:extLst>
      <p:ext uri="{BB962C8B-B14F-4D97-AF65-F5344CB8AC3E}">
        <p14:creationId xmlns:p14="http://schemas.microsoft.com/office/powerpoint/2010/main" val="3189006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16</a:t>
            </a:fld>
            <a:endParaRPr lang="fa-IR"/>
          </a:p>
        </p:txBody>
      </p:sp>
    </p:spTree>
    <p:extLst>
      <p:ext uri="{BB962C8B-B14F-4D97-AF65-F5344CB8AC3E}">
        <p14:creationId xmlns:p14="http://schemas.microsoft.com/office/powerpoint/2010/main" val="3428226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17</a:t>
            </a:fld>
            <a:endParaRPr lang="fa-IR"/>
          </a:p>
        </p:txBody>
      </p:sp>
    </p:spTree>
    <p:extLst>
      <p:ext uri="{BB962C8B-B14F-4D97-AF65-F5344CB8AC3E}">
        <p14:creationId xmlns:p14="http://schemas.microsoft.com/office/powerpoint/2010/main" val="3285335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18</a:t>
            </a:fld>
            <a:endParaRPr lang="fa-IR"/>
          </a:p>
        </p:txBody>
      </p:sp>
    </p:spTree>
    <p:extLst>
      <p:ext uri="{BB962C8B-B14F-4D97-AF65-F5344CB8AC3E}">
        <p14:creationId xmlns:p14="http://schemas.microsoft.com/office/powerpoint/2010/main" val="3523379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19</a:t>
            </a:fld>
            <a:endParaRPr lang="fa-IR"/>
          </a:p>
        </p:txBody>
      </p:sp>
    </p:spTree>
    <p:extLst>
      <p:ext uri="{BB962C8B-B14F-4D97-AF65-F5344CB8AC3E}">
        <p14:creationId xmlns:p14="http://schemas.microsoft.com/office/powerpoint/2010/main" val="3626040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20</a:t>
            </a:fld>
            <a:endParaRPr lang="fa-IR"/>
          </a:p>
        </p:txBody>
      </p:sp>
    </p:spTree>
    <p:extLst>
      <p:ext uri="{BB962C8B-B14F-4D97-AF65-F5344CB8AC3E}">
        <p14:creationId xmlns:p14="http://schemas.microsoft.com/office/powerpoint/2010/main" val="2771712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21</a:t>
            </a:fld>
            <a:endParaRPr lang="fa-IR"/>
          </a:p>
        </p:txBody>
      </p:sp>
    </p:spTree>
    <p:extLst>
      <p:ext uri="{BB962C8B-B14F-4D97-AF65-F5344CB8AC3E}">
        <p14:creationId xmlns:p14="http://schemas.microsoft.com/office/powerpoint/2010/main" val="3380976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23</a:t>
            </a:fld>
            <a:endParaRPr lang="fa-IR"/>
          </a:p>
        </p:txBody>
      </p:sp>
    </p:spTree>
    <p:extLst>
      <p:ext uri="{BB962C8B-B14F-4D97-AF65-F5344CB8AC3E}">
        <p14:creationId xmlns:p14="http://schemas.microsoft.com/office/powerpoint/2010/main" val="952215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24</a:t>
            </a:fld>
            <a:endParaRPr lang="fa-IR"/>
          </a:p>
        </p:txBody>
      </p:sp>
    </p:spTree>
    <p:extLst>
      <p:ext uri="{BB962C8B-B14F-4D97-AF65-F5344CB8AC3E}">
        <p14:creationId xmlns:p14="http://schemas.microsoft.com/office/powerpoint/2010/main" val="982455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25</a:t>
            </a:fld>
            <a:endParaRPr lang="fa-IR"/>
          </a:p>
        </p:txBody>
      </p:sp>
    </p:spTree>
    <p:extLst>
      <p:ext uri="{BB962C8B-B14F-4D97-AF65-F5344CB8AC3E}">
        <p14:creationId xmlns:p14="http://schemas.microsoft.com/office/powerpoint/2010/main" val="2694669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26</a:t>
            </a:fld>
            <a:endParaRPr lang="fa-IR"/>
          </a:p>
        </p:txBody>
      </p:sp>
    </p:spTree>
    <p:extLst>
      <p:ext uri="{BB962C8B-B14F-4D97-AF65-F5344CB8AC3E}">
        <p14:creationId xmlns:p14="http://schemas.microsoft.com/office/powerpoint/2010/main" val="1669699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27</a:t>
            </a:fld>
            <a:endParaRPr lang="fa-IR"/>
          </a:p>
        </p:txBody>
      </p:sp>
    </p:spTree>
    <p:extLst>
      <p:ext uri="{BB962C8B-B14F-4D97-AF65-F5344CB8AC3E}">
        <p14:creationId xmlns:p14="http://schemas.microsoft.com/office/powerpoint/2010/main" val="496867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28</a:t>
            </a:fld>
            <a:endParaRPr lang="fa-IR"/>
          </a:p>
        </p:txBody>
      </p:sp>
    </p:spTree>
    <p:extLst>
      <p:ext uri="{BB962C8B-B14F-4D97-AF65-F5344CB8AC3E}">
        <p14:creationId xmlns:p14="http://schemas.microsoft.com/office/powerpoint/2010/main" val="4171870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29</a:t>
            </a:fld>
            <a:endParaRPr lang="fa-IR"/>
          </a:p>
        </p:txBody>
      </p:sp>
    </p:spTree>
    <p:extLst>
      <p:ext uri="{BB962C8B-B14F-4D97-AF65-F5344CB8AC3E}">
        <p14:creationId xmlns:p14="http://schemas.microsoft.com/office/powerpoint/2010/main" val="2772718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30</a:t>
            </a:fld>
            <a:endParaRPr lang="fa-IR"/>
          </a:p>
        </p:txBody>
      </p:sp>
    </p:spTree>
    <p:extLst>
      <p:ext uri="{BB962C8B-B14F-4D97-AF65-F5344CB8AC3E}">
        <p14:creationId xmlns:p14="http://schemas.microsoft.com/office/powerpoint/2010/main" val="21485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33</a:t>
            </a:fld>
            <a:endParaRPr lang="fa-IR"/>
          </a:p>
        </p:txBody>
      </p:sp>
    </p:spTree>
    <p:extLst>
      <p:ext uri="{BB962C8B-B14F-4D97-AF65-F5344CB8AC3E}">
        <p14:creationId xmlns:p14="http://schemas.microsoft.com/office/powerpoint/2010/main" val="2340591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34</a:t>
            </a:fld>
            <a:endParaRPr lang="fa-IR"/>
          </a:p>
        </p:txBody>
      </p:sp>
    </p:spTree>
    <p:extLst>
      <p:ext uri="{BB962C8B-B14F-4D97-AF65-F5344CB8AC3E}">
        <p14:creationId xmlns:p14="http://schemas.microsoft.com/office/powerpoint/2010/main" val="3028303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35</a:t>
            </a:fld>
            <a:endParaRPr lang="fa-IR"/>
          </a:p>
        </p:txBody>
      </p:sp>
    </p:spTree>
    <p:extLst>
      <p:ext uri="{BB962C8B-B14F-4D97-AF65-F5344CB8AC3E}">
        <p14:creationId xmlns:p14="http://schemas.microsoft.com/office/powerpoint/2010/main" val="1211041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36</a:t>
            </a:fld>
            <a:endParaRPr lang="fa-IR"/>
          </a:p>
        </p:txBody>
      </p:sp>
    </p:spTree>
    <p:extLst>
      <p:ext uri="{BB962C8B-B14F-4D97-AF65-F5344CB8AC3E}">
        <p14:creationId xmlns:p14="http://schemas.microsoft.com/office/powerpoint/2010/main" val="1756186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37</a:t>
            </a:fld>
            <a:endParaRPr lang="fa-IR"/>
          </a:p>
        </p:txBody>
      </p:sp>
    </p:spTree>
    <p:extLst>
      <p:ext uri="{BB962C8B-B14F-4D97-AF65-F5344CB8AC3E}">
        <p14:creationId xmlns:p14="http://schemas.microsoft.com/office/powerpoint/2010/main" val="2088873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38</a:t>
            </a:fld>
            <a:endParaRPr lang="fa-IR"/>
          </a:p>
        </p:txBody>
      </p:sp>
    </p:spTree>
    <p:extLst>
      <p:ext uri="{BB962C8B-B14F-4D97-AF65-F5344CB8AC3E}">
        <p14:creationId xmlns:p14="http://schemas.microsoft.com/office/powerpoint/2010/main" val="2624569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39</a:t>
            </a:fld>
            <a:endParaRPr lang="fa-IR"/>
          </a:p>
        </p:txBody>
      </p:sp>
    </p:spTree>
    <p:extLst>
      <p:ext uri="{BB962C8B-B14F-4D97-AF65-F5344CB8AC3E}">
        <p14:creationId xmlns:p14="http://schemas.microsoft.com/office/powerpoint/2010/main" val="8658343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40</a:t>
            </a:fld>
            <a:endParaRPr lang="fa-IR"/>
          </a:p>
        </p:txBody>
      </p:sp>
    </p:spTree>
    <p:extLst>
      <p:ext uri="{BB962C8B-B14F-4D97-AF65-F5344CB8AC3E}">
        <p14:creationId xmlns:p14="http://schemas.microsoft.com/office/powerpoint/2010/main" val="17985711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41</a:t>
            </a:fld>
            <a:endParaRPr lang="fa-IR"/>
          </a:p>
        </p:txBody>
      </p:sp>
    </p:spTree>
    <p:extLst>
      <p:ext uri="{BB962C8B-B14F-4D97-AF65-F5344CB8AC3E}">
        <p14:creationId xmlns:p14="http://schemas.microsoft.com/office/powerpoint/2010/main" val="21256277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42</a:t>
            </a:fld>
            <a:endParaRPr lang="fa-IR"/>
          </a:p>
        </p:txBody>
      </p:sp>
    </p:spTree>
    <p:extLst>
      <p:ext uri="{BB962C8B-B14F-4D97-AF65-F5344CB8AC3E}">
        <p14:creationId xmlns:p14="http://schemas.microsoft.com/office/powerpoint/2010/main" val="3515332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a:t>
            </a:fld>
            <a:endParaRPr lang="fa-IR"/>
          </a:p>
        </p:txBody>
      </p:sp>
    </p:spTree>
    <p:extLst>
      <p:ext uri="{BB962C8B-B14F-4D97-AF65-F5344CB8AC3E}">
        <p14:creationId xmlns:p14="http://schemas.microsoft.com/office/powerpoint/2010/main" val="3342900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43</a:t>
            </a:fld>
            <a:endParaRPr lang="fa-IR"/>
          </a:p>
        </p:txBody>
      </p:sp>
    </p:spTree>
    <p:extLst>
      <p:ext uri="{BB962C8B-B14F-4D97-AF65-F5344CB8AC3E}">
        <p14:creationId xmlns:p14="http://schemas.microsoft.com/office/powerpoint/2010/main" val="2672378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44</a:t>
            </a:fld>
            <a:endParaRPr lang="fa-IR"/>
          </a:p>
        </p:txBody>
      </p:sp>
    </p:spTree>
    <p:extLst>
      <p:ext uri="{BB962C8B-B14F-4D97-AF65-F5344CB8AC3E}">
        <p14:creationId xmlns:p14="http://schemas.microsoft.com/office/powerpoint/2010/main" val="5009330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45</a:t>
            </a:fld>
            <a:endParaRPr lang="fa-IR"/>
          </a:p>
        </p:txBody>
      </p:sp>
    </p:spTree>
    <p:extLst>
      <p:ext uri="{BB962C8B-B14F-4D97-AF65-F5344CB8AC3E}">
        <p14:creationId xmlns:p14="http://schemas.microsoft.com/office/powerpoint/2010/main" val="28643437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46</a:t>
            </a:fld>
            <a:endParaRPr lang="fa-IR"/>
          </a:p>
        </p:txBody>
      </p:sp>
    </p:spTree>
    <p:extLst>
      <p:ext uri="{BB962C8B-B14F-4D97-AF65-F5344CB8AC3E}">
        <p14:creationId xmlns:p14="http://schemas.microsoft.com/office/powerpoint/2010/main" val="1156810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47</a:t>
            </a:fld>
            <a:endParaRPr lang="fa-IR"/>
          </a:p>
        </p:txBody>
      </p:sp>
    </p:spTree>
    <p:extLst>
      <p:ext uri="{BB962C8B-B14F-4D97-AF65-F5344CB8AC3E}">
        <p14:creationId xmlns:p14="http://schemas.microsoft.com/office/powerpoint/2010/main" val="1936759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48</a:t>
            </a:fld>
            <a:endParaRPr lang="fa-IR"/>
          </a:p>
        </p:txBody>
      </p:sp>
    </p:spTree>
    <p:extLst>
      <p:ext uri="{BB962C8B-B14F-4D97-AF65-F5344CB8AC3E}">
        <p14:creationId xmlns:p14="http://schemas.microsoft.com/office/powerpoint/2010/main" val="17293969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49</a:t>
            </a:fld>
            <a:endParaRPr lang="fa-IR"/>
          </a:p>
        </p:txBody>
      </p:sp>
    </p:spTree>
    <p:extLst>
      <p:ext uri="{BB962C8B-B14F-4D97-AF65-F5344CB8AC3E}">
        <p14:creationId xmlns:p14="http://schemas.microsoft.com/office/powerpoint/2010/main" val="998540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50</a:t>
            </a:fld>
            <a:endParaRPr lang="fa-IR"/>
          </a:p>
        </p:txBody>
      </p:sp>
    </p:spTree>
    <p:extLst>
      <p:ext uri="{BB962C8B-B14F-4D97-AF65-F5344CB8AC3E}">
        <p14:creationId xmlns:p14="http://schemas.microsoft.com/office/powerpoint/2010/main" val="21300361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51</a:t>
            </a:fld>
            <a:endParaRPr lang="fa-IR"/>
          </a:p>
        </p:txBody>
      </p:sp>
    </p:spTree>
    <p:extLst>
      <p:ext uri="{BB962C8B-B14F-4D97-AF65-F5344CB8AC3E}">
        <p14:creationId xmlns:p14="http://schemas.microsoft.com/office/powerpoint/2010/main" val="1074652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52</a:t>
            </a:fld>
            <a:endParaRPr lang="fa-IR"/>
          </a:p>
        </p:txBody>
      </p:sp>
    </p:spTree>
    <p:extLst>
      <p:ext uri="{BB962C8B-B14F-4D97-AF65-F5344CB8AC3E}">
        <p14:creationId xmlns:p14="http://schemas.microsoft.com/office/powerpoint/2010/main" val="3271371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a:t>
            </a:fld>
            <a:endParaRPr lang="fa-IR"/>
          </a:p>
        </p:txBody>
      </p:sp>
    </p:spTree>
    <p:extLst>
      <p:ext uri="{BB962C8B-B14F-4D97-AF65-F5344CB8AC3E}">
        <p14:creationId xmlns:p14="http://schemas.microsoft.com/office/powerpoint/2010/main" val="21225214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53</a:t>
            </a:fld>
            <a:endParaRPr lang="fa-IR"/>
          </a:p>
        </p:txBody>
      </p:sp>
    </p:spTree>
    <p:extLst>
      <p:ext uri="{BB962C8B-B14F-4D97-AF65-F5344CB8AC3E}">
        <p14:creationId xmlns:p14="http://schemas.microsoft.com/office/powerpoint/2010/main" val="7649181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54</a:t>
            </a:fld>
            <a:endParaRPr lang="fa-IR"/>
          </a:p>
        </p:txBody>
      </p:sp>
    </p:spTree>
    <p:extLst>
      <p:ext uri="{BB962C8B-B14F-4D97-AF65-F5344CB8AC3E}">
        <p14:creationId xmlns:p14="http://schemas.microsoft.com/office/powerpoint/2010/main" val="39857018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55</a:t>
            </a:fld>
            <a:endParaRPr lang="fa-IR"/>
          </a:p>
        </p:txBody>
      </p:sp>
    </p:spTree>
    <p:extLst>
      <p:ext uri="{BB962C8B-B14F-4D97-AF65-F5344CB8AC3E}">
        <p14:creationId xmlns:p14="http://schemas.microsoft.com/office/powerpoint/2010/main" val="24572618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56</a:t>
            </a:fld>
            <a:endParaRPr lang="fa-IR"/>
          </a:p>
        </p:txBody>
      </p:sp>
    </p:spTree>
    <p:extLst>
      <p:ext uri="{BB962C8B-B14F-4D97-AF65-F5344CB8AC3E}">
        <p14:creationId xmlns:p14="http://schemas.microsoft.com/office/powerpoint/2010/main" val="39572905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57</a:t>
            </a:fld>
            <a:endParaRPr lang="fa-IR"/>
          </a:p>
        </p:txBody>
      </p:sp>
    </p:spTree>
    <p:extLst>
      <p:ext uri="{BB962C8B-B14F-4D97-AF65-F5344CB8AC3E}">
        <p14:creationId xmlns:p14="http://schemas.microsoft.com/office/powerpoint/2010/main" val="7606526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58</a:t>
            </a:fld>
            <a:endParaRPr lang="fa-IR"/>
          </a:p>
        </p:txBody>
      </p:sp>
    </p:spTree>
    <p:extLst>
      <p:ext uri="{BB962C8B-B14F-4D97-AF65-F5344CB8AC3E}">
        <p14:creationId xmlns:p14="http://schemas.microsoft.com/office/powerpoint/2010/main" val="32780323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59</a:t>
            </a:fld>
            <a:endParaRPr lang="fa-IR"/>
          </a:p>
        </p:txBody>
      </p:sp>
    </p:spTree>
    <p:extLst>
      <p:ext uri="{BB962C8B-B14F-4D97-AF65-F5344CB8AC3E}">
        <p14:creationId xmlns:p14="http://schemas.microsoft.com/office/powerpoint/2010/main" val="20007805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60</a:t>
            </a:fld>
            <a:endParaRPr lang="fa-IR"/>
          </a:p>
        </p:txBody>
      </p:sp>
    </p:spTree>
    <p:extLst>
      <p:ext uri="{BB962C8B-B14F-4D97-AF65-F5344CB8AC3E}">
        <p14:creationId xmlns:p14="http://schemas.microsoft.com/office/powerpoint/2010/main" val="23608860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61</a:t>
            </a:fld>
            <a:endParaRPr lang="fa-IR"/>
          </a:p>
        </p:txBody>
      </p:sp>
    </p:spTree>
    <p:extLst>
      <p:ext uri="{BB962C8B-B14F-4D97-AF65-F5344CB8AC3E}">
        <p14:creationId xmlns:p14="http://schemas.microsoft.com/office/powerpoint/2010/main" val="14777368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64</a:t>
            </a:fld>
            <a:endParaRPr lang="fa-IR"/>
          </a:p>
        </p:txBody>
      </p:sp>
    </p:spTree>
    <p:extLst>
      <p:ext uri="{BB962C8B-B14F-4D97-AF65-F5344CB8AC3E}">
        <p14:creationId xmlns:p14="http://schemas.microsoft.com/office/powerpoint/2010/main" val="1790854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6</a:t>
            </a:fld>
            <a:endParaRPr lang="fa-IR"/>
          </a:p>
        </p:txBody>
      </p:sp>
    </p:spTree>
    <p:extLst>
      <p:ext uri="{BB962C8B-B14F-4D97-AF65-F5344CB8AC3E}">
        <p14:creationId xmlns:p14="http://schemas.microsoft.com/office/powerpoint/2010/main" val="15404624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65</a:t>
            </a:fld>
            <a:endParaRPr lang="fa-IR"/>
          </a:p>
        </p:txBody>
      </p:sp>
    </p:spTree>
    <p:extLst>
      <p:ext uri="{BB962C8B-B14F-4D97-AF65-F5344CB8AC3E}">
        <p14:creationId xmlns:p14="http://schemas.microsoft.com/office/powerpoint/2010/main" val="15629829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66</a:t>
            </a:fld>
            <a:endParaRPr lang="fa-IR"/>
          </a:p>
        </p:txBody>
      </p:sp>
    </p:spTree>
    <p:extLst>
      <p:ext uri="{BB962C8B-B14F-4D97-AF65-F5344CB8AC3E}">
        <p14:creationId xmlns:p14="http://schemas.microsoft.com/office/powerpoint/2010/main" val="9272307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67</a:t>
            </a:fld>
            <a:endParaRPr lang="fa-IR"/>
          </a:p>
        </p:txBody>
      </p:sp>
    </p:spTree>
    <p:extLst>
      <p:ext uri="{BB962C8B-B14F-4D97-AF65-F5344CB8AC3E}">
        <p14:creationId xmlns:p14="http://schemas.microsoft.com/office/powerpoint/2010/main" val="35657170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68</a:t>
            </a:fld>
            <a:endParaRPr lang="fa-IR"/>
          </a:p>
        </p:txBody>
      </p:sp>
    </p:spTree>
    <p:extLst>
      <p:ext uri="{BB962C8B-B14F-4D97-AF65-F5344CB8AC3E}">
        <p14:creationId xmlns:p14="http://schemas.microsoft.com/office/powerpoint/2010/main" val="26514647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69</a:t>
            </a:fld>
            <a:endParaRPr lang="fa-IR"/>
          </a:p>
        </p:txBody>
      </p:sp>
    </p:spTree>
    <p:extLst>
      <p:ext uri="{BB962C8B-B14F-4D97-AF65-F5344CB8AC3E}">
        <p14:creationId xmlns:p14="http://schemas.microsoft.com/office/powerpoint/2010/main" val="2875027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70</a:t>
            </a:fld>
            <a:endParaRPr lang="fa-IR"/>
          </a:p>
        </p:txBody>
      </p:sp>
    </p:spTree>
    <p:extLst>
      <p:ext uri="{BB962C8B-B14F-4D97-AF65-F5344CB8AC3E}">
        <p14:creationId xmlns:p14="http://schemas.microsoft.com/office/powerpoint/2010/main" val="4853394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71</a:t>
            </a:fld>
            <a:endParaRPr lang="fa-IR"/>
          </a:p>
        </p:txBody>
      </p:sp>
    </p:spTree>
    <p:extLst>
      <p:ext uri="{BB962C8B-B14F-4D97-AF65-F5344CB8AC3E}">
        <p14:creationId xmlns:p14="http://schemas.microsoft.com/office/powerpoint/2010/main" val="30860395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72</a:t>
            </a:fld>
            <a:endParaRPr lang="fa-IR"/>
          </a:p>
        </p:txBody>
      </p:sp>
    </p:spTree>
    <p:extLst>
      <p:ext uri="{BB962C8B-B14F-4D97-AF65-F5344CB8AC3E}">
        <p14:creationId xmlns:p14="http://schemas.microsoft.com/office/powerpoint/2010/main" val="8761048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73</a:t>
            </a:fld>
            <a:endParaRPr lang="fa-IR"/>
          </a:p>
        </p:txBody>
      </p:sp>
    </p:spTree>
    <p:extLst>
      <p:ext uri="{BB962C8B-B14F-4D97-AF65-F5344CB8AC3E}">
        <p14:creationId xmlns:p14="http://schemas.microsoft.com/office/powerpoint/2010/main" val="12294803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74</a:t>
            </a:fld>
            <a:endParaRPr lang="fa-IR"/>
          </a:p>
        </p:txBody>
      </p:sp>
    </p:spTree>
    <p:extLst>
      <p:ext uri="{BB962C8B-B14F-4D97-AF65-F5344CB8AC3E}">
        <p14:creationId xmlns:p14="http://schemas.microsoft.com/office/powerpoint/2010/main" val="379304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7</a:t>
            </a:fld>
            <a:endParaRPr lang="fa-IR"/>
          </a:p>
        </p:txBody>
      </p:sp>
    </p:spTree>
    <p:extLst>
      <p:ext uri="{BB962C8B-B14F-4D97-AF65-F5344CB8AC3E}">
        <p14:creationId xmlns:p14="http://schemas.microsoft.com/office/powerpoint/2010/main" val="18803734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75</a:t>
            </a:fld>
            <a:endParaRPr lang="fa-IR"/>
          </a:p>
        </p:txBody>
      </p:sp>
    </p:spTree>
    <p:extLst>
      <p:ext uri="{BB962C8B-B14F-4D97-AF65-F5344CB8AC3E}">
        <p14:creationId xmlns:p14="http://schemas.microsoft.com/office/powerpoint/2010/main" val="20933605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76</a:t>
            </a:fld>
            <a:endParaRPr lang="fa-IR"/>
          </a:p>
        </p:txBody>
      </p:sp>
    </p:spTree>
    <p:extLst>
      <p:ext uri="{BB962C8B-B14F-4D97-AF65-F5344CB8AC3E}">
        <p14:creationId xmlns:p14="http://schemas.microsoft.com/office/powerpoint/2010/main" val="41226121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77</a:t>
            </a:fld>
            <a:endParaRPr lang="fa-IR"/>
          </a:p>
        </p:txBody>
      </p:sp>
    </p:spTree>
    <p:extLst>
      <p:ext uri="{BB962C8B-B14F-4D97-AF65-F5344CB8AC3E}">
        <p14:creationId xmlns:p14="http://schemas.microsoft.com/office/powerpoint/2010/main" val="16949183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79</a:t>
            </a:fld>
            <a:endParaRPr lang="fa-IR"/>
          </a:p>
        </p:txBody>
      </p:sp>
    </p:spTree>
    <p:extLst>
      <p:ext uri="{BB962C8B-B14F-4D97-AF65-F5344CB8AC3E}">
        <p14:creationId xmlns:p14="http://schemas.microsoft.com/office/powerpoint/2010/main" val="32374325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80</a:t>
            </a:fld>
            <a:endParaRPr lang="fa-IR"/>
          </a:p>
        </p:txBody>
      </p:sp>
    </p:spTree>
    <p:extLst>
      <p:ext uri="{BB962C8B-B14F-4D97-AF65-F5344CB8AC3E}">
        <p14:creationId xmlns:p14="http://schemas.microsoft.com/office/powerpoint/2010/main" val="41831246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81</a:t>
            </a:fld>
            <a:endParaRPr lang="fa-IR"/>
          </a:p>
        </p:txBody>
      </p:sp>
    </p:spTree>
    <p:extLst>
      <p:ext uri="{BB962C8B-B14F-4D97-AF65-F5344CB8AC3E}">
        <p14:creationId xmlns:p14="http://schemas.microsoft.com/office/powerpoint/2010/main" val="35351846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82</a:t>
            </a:fld>
            <a:endParaRPr lang="fa-IR"/>
          </a:p>
        </p:txBody>
      </p:sp>
    </p:spTree>
    <p:extLst>
      <p:ext uri="{BB962C8B-B14F-4D97-AF65-F5344CB8AC3E}">
        <p14:creationId xmlns:p14="http://schemas.microsoft.com/office/powerpoint/2010/main" val="1822879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83</a:t>
            </a:fld>
            <a:endParaRPr lang="fa-IR"/>
          </a:p>
        </p:txBody>
      </p:sp>
    </p:spTree>
    <p:extLst>
      <p:ext uri="{BB962C8B-B14F-4D97-AF65-F5344CB8AC3E}">
        <p14:creationId xmlns:p14="http://schemas.microsoft.com/office/powerpoint/2010/main" val="39715251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84</a:t>
            </a:fld>
            <a:endParaRPr lang="fa-IR"/>
          </a:p>
        </p:txBody>
      </p:sp>
    </p:spTree>
    <p:extLst>
      <p:ext uri="{BB962C8B-B14F-4D97-AF65-F5344CB8AC3E}">
        <p14:creationId xmlns:p14="http://schemas.microsoft.com/office/powerpoint/2010/main" val="24700283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85</a:t>
            </a:fld>
            <a:endParaRPr lang="fa-IR"/>
          </a:p>
        </p:txBody>
      </p:sp>
    </p:spTree>
    <p:extLst>
      <p:ext uri="{BB962C8B-B14F-4D97-AF65-F5344CB8AC3E}">
        <p14:creationId xmlns:p14="http://schemas.microsoft.com/office/powerpoint/2010/main" val="277780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8</a:t>
            </a:fld>
            <a:endParaRPr lang="fa-IR"/>
          </a:p>
        </p:txBody>
      </p:sp>
    </p:spTree>
    <p:extLst>
      <p:ext uri="{BB962C8B-B14F-4D97-AF65-F5344CB8AC3E}">
        <p14:creationId xmlns:p14="http://schemas.microsoft.com/office/powerpoint/2010/main" val="36839151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87</a:t>
            </a:fld>
            <a:endParaRPr lang="fa-IR"/>
          </a:p>
        </p:txBody>
      </p:sp>
    </p:spTree>
    <p:extLst>
      <p:ext uri="{BB962C8B-B14F-4D97-AF65-F5344CB8AC3E}">
        <p14:creationId xmlns:p14="http://schemas.microsoft.com/office/powerpoint/2010/main" val="25673941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88</a:t>
            </a:fld>
            <a:endParaRPr lang="fa-IR"/>
          </a:p>
        </p:txBody>
      </p:sp>
    </p:spTree>
    <p:extLst>
      <p:ext uri="{BB962C8B-B14F-4D97-AF65-F5344CB8AC3E}">
        <p14:creationId xmlns:p14="http://schemas.microsoft.com/office/powerpoint/2010/main" val="19331876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89</a:t>
            </a:fld>
            <a:endParaRPr lang="fa-IR"/>
          </a:p>
        </p:txBody>
      </p:sp>
    </p:spTree>
    <p:extLst>
      <p:ext uri="{BB962C8B-B14F-4D97-AF65-F5344CB8AC3E}">
        <p14:creationId xmlns:p14="http://schemas.microsoft.com/office/powerpoint/2010/main" val="32471786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91</a:t>
            </a:fld>
            <a:endParaRPr lang="fa-IR"/>
          </a:p>
        </p:txBody>
      </p:sp>
    </p:spTree>
    <p:extLst>
      <p:ext uri="{BB962C8B-B14F-4D97-AF65-F5344CB8AC3E}">
        <p14:creationId xmlns:p14="http://schemas.microsoft.com/office/powerpoint/2010/main" val="181843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9</a:t>
            </a:fld>
            <a:endParaRPr lang="fa-IR"/>
          </a:p>
        </p:txBody>
      </p:sp>
    </p:spTree>
    <p:extLst>
      <p:ext uri="{BB962C8B-B14F-4D97-AF65-F5344CB8AC3E}">
        <p14:creationId xmlns:p14="http://schemas.microsoft.com/office/powerpoint/2010/main" val="3896122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85C981-F1D6-4D4E-AED4-04B2F75152F6}" type="datetime1">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9DD23-1EE2-401D-B22B-F9A96697861B}" type="datetime1">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C9A3BD-E522-4D84-9463-F1EADA5CA693}" type="datetime1">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E479BC-AC3D-4FCF-BB65-FA6D8F374B2D}" type="datetime1">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508FAC-FC6D-4C94-BC9E-3A4F83319A89}" type="datetime1">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D35F72-6ABA-4299-946B-2D7DA83C1733}" type="datetime1">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268923-317B-49EA-A1BF-74DED6DC183C}" type="datetime1">
              <a:rPr lang="en-US" smtClean="0"/>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53EB29-519D-4660-8C8C-87C7D67DEB56}" type="datetime1">
              <a:rPr lang="en-US" smtClean="0"/>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498CF-BBB1-4CE8-8804-1B4ED039B9C6}" type="datetime1">
              <a:rPr lang="en-US" smtClean="0"/>
              <a:t>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91C780-9713-4230-84AF-7B3FE4FD88EC}" type="datetime1">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33DAB7-055B-4844-80BA-F2C22698CFB4}" type="datetime1">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99B61-49AB-4060-9BE2-18A411905A34}" type="datetime1">
              <a:rPr lang="en-US" smtClean="0"/>
              <a:t>6/2/2025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0.xml"/><Relationship Id="rId7" Type="http://schemas.openxmlformats.org/officeDocument/2006/relationships/image" Target="../media/image37.emf"/><Relationship Id="rId12" Type="http://schemas.openxmlformats.org/officeDocument/2006/relationships/image" Target="../media/image4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4010.png"/><Relationship Id="rId5" Type="http://schemas.openxmlformats.org/officeDocument/2006/relationships/image" Target="../media/image39.emf"/><Relationship Id="rId10" Type="http://schemas.openxmlformats.org/officeDocument/2006/relationships/image" Target="../media/image39.png"/><Relationship Id="rId4" Type="http://schemas.openxmlformats.org/officeDocument/2006/relationships/image" Target="../media/image38.emf"/><Relationship Id="rId9" Type="http://schemas.openxmlformats.org/officeDocument/2006/relationships/image" Target="../media/image38.png"/></Relationships>
</file>

<file path=ppt/slides/_rels/slide100.xml.rels><?xml version="1.0" encoding="UTF-8" standalone="yes"?>
<Relationships xmlns="http://schemas.openxmlformats.org/package/2006/relationships"><Relationship Id="rId8" Type="http://schemas.openxmlformats.org/officeDocument/2006/relationships/image" Target="../media/image733.png"/><Relationship Id="rId13" Type="http://schemas.openxmlformats.org/officeDocument/2006/relationships/image" Target="../media/image738.png"/><Relationship Id="rId18" Type="http://schemas.openxmlformats.org/officeDocument/2006/relationships/image" Target="../media/image743.png"/><Relationship Id="rId3" Type="http://schemas.openxmlformats.org/officeDocument/2006/relationships/image" Target="../media/image728.png"/><Relationship Id="rId21" Type="http://schemas.openxmlformats.org/officeDocument/2006/relationships/image" Target="../media/image746.png"/><Relationship Id="rId7" Type="http://schemas.openxmlformats.org/officeDocument/2006/relationships/image" Target="../media/image683.png"/><Relationship Id="rId12" Type="http://schemas.openxmlformats.org/officeDocument/2006/relationships/image" Target="../media/image650.emf"/><Relationship Id="rId17" Type="http://schemas.openxmlformats.org/officeDocument/2006/relationships/image" Target="../media/image742.png"/><Relationship Id="rId25" Type="http://schemas.openxmlformats.org/officeDocument/2006/relationships/image" Target="../media/image750.png"/><Relationship Id="rId2" Type="http://schemas.openxmlformats.org/officeDocument/2006/relationships/image" Target="../media/image727.png"/><Relationship Id="rId16" Type="http://schemas.openxmlformats.org/officeDocument/2006/relationships/image" Target="../media/image741.png"/><Relationship Id="rId20" Type="http://schemas.openxmlformats.org/officeDocument/2006/relationships/image" Target="../media/image745.png"/><Relationship Id="rId1" Type="http://schemas.openxmlformats.org/officeDocument/2006/relationships/slideLayout" Target="../slideLayouts/slideLayout2.xml"/><Relationship Id="rId6" Type="http://schemas.openxmlformats.org/officeDocument/2006/relationships/image" Target="../media/image731.png"/><Relationship Id="rId11" Type="http://schemas.openxmlformats.org/officeDocument/2006/relationships/image" Target="../media/image649.emf"/><Relationship Id="rId24" Type="http://schemas.openxmlformats.org/officeDocument/2006/relationships/image" Target="../media/image749.png"/><Relationship Id="rId5" Type="http://schemas.openxmlformats.org/officeDocument/2006/relationships/image" Target="../media/image730.png"/><Relationship Id="rId15" Type="http://schemas.openxmlformats.org/officeDocument/2006/relationships/image" Target="../media/image740.png"/><Relationship Id="rId23" Type="http://schemas.openxmlformats.org/officeDocument/2006/relationships/image" Target="../media/image748.png"/><Relationship Id="rId10" Type="http://schemas.openxmlformats.org/officeDocument/2006/relationships/image" Target="../media/image648.emf"/><Relationship Id="rId19" Type="http://schemas.openxmlformats.org/officeDocument/2006/relationships/image" Target="../media/image744.png"/><Relationship Id="rId4" Type="http://schemas.openxmlformats.org/officeDocument/2006/relationships/image" Target="../media/image729.png"/><Relationship Id="rId9" Type="http://schemas.openxmlformats.org/officeDocument/2006/relationships/image" Target="../media/image647.emf"/><Relationship Id="rId14" Type="http://schemas.openxmlformats.org/officeDocument/2006/relationships/image" Target="../media/image739.png"/><Relationship Id="rId22" Type="http://schemas.openxmlformats.org/officeDocument/2006/relationships/image" Target="../media/image747.png"/></Relationships>
</file>

<file path=ppt/slides/_rels/slide101.xml.rels><?xml version="1.0" encoding="UTF-8" standalone="yes"?>
<Relationships xmlns="http://schemas.openxmlformats.org/package/2006/relationships"><Relationship Id="rId8" Type="http://schemas.openxmlformats.org/officeDocument/2006/relationships/image" Target="../media/image656.emf"/><Relationship Id="rId13" Type="http://schemas.openxmlformats.org/officeDocument/2006/relationships/image" Target="../media/image762.png"/><Relationship Id="rId3" Type="http://schemas.openxmlformats.org/officeDocument/2006/relationships/image" Target="../media/image752.png"/><Relationship Id="rId7" Type="http://schemas.openxmlformats.org/officeDocument/2006/relationships/image" Target="../media/image655.emf"/><Relationship Id="rId12" Type="http://schemas.openxmlformats.org/officeDocument/2006/relationships/image" Target="../media/image761.png"/><Relationship Id="rId2" Type="http://schemas.openxmlformats.org/officeDocument/2006/relationships/image" Target="../media/image651.emf"/><Relationship Id="rId1" Type="http://schemas.openxmlformats.org/officeDocument/2006/relationships/slideLayout" Target="../slideLayouts/slideLayout2.xml"/><Relationship Id="rId6" Type="http://schemas.openxmlformats.org/officeDocument/2006/relationships/image" Target="../media/image654.emf"/><Relationship Id="rId11" Type="http://schemas.openxmlformats.org/officeDocument/2006/relationships/image" Target="../media/image760.png"/><Relationship Id="rId5" Type="http://schemas.openxmlformats.org/officeDocument/2006/relationships/image" Target="../media/image653.emf"/><Relationship Id="rId15" Type="http://schemas.openxmlformats.org/officeDocument/2006/relationships/image" Target="../media/image764.png"/><Relationship Id="rId10" Type="http://schemas.openxmlformats.org/officeDocument/2006/relationships/image" Target="../media/image759.png"/><Relationship Id="rId4" Type="http://schemas.openxmlformats.org/officeDocument/2006/relationships/image" Target="../media/image652.emf"/><Relationship Id="rId9" Type="http://schemas.openxmlformats.org/officeDocument/2006/relationships/image" Target="../media/image657.emf"/><Relationship Id="rId14" Type="http://schemas.openxmlformats.org/officeDocument/2006/relationships/image" Target="../media/image763.png"/></Relationships>
</file>

<file path=ppt/slides/_rels/slide102.xml.rels><?xml version="1.0" encoding="UTF-8" standalone="yes"?>
<Relationships xmlns="http://schemas.openxmlformats.org/package/2006/relationships"><Relationship Id="rId8" Type="http://schemas.openxmlformats.org/officeDocument/2006/relationships/image" Target="../media/image771.png"/><Relationship Id="rId13" Type="http://schemas.openxmlformats.org/officeDocument/2006/relationships/image" Target="../media/image776.png"/><Relationship Id="rId3" Type="http://schemas.openxmlformats.org/officeDocument/2006/relationships/image" Target="../media/image766.png"/><Relationship Id="rId7" Type="http://schemas.openxmlformats.org/officeDocument/2006/relationships/image" Target="../media/image770.png"/><Relationship Id="rId12" Type="http://schemas.openxmlformats.org/officeDocument/2006/relationships/image" Target="../media/image775.png"/><Relationship Id="rId2" Type="http://schemas.openxmlformats.org/officeDocument/2006/relationships/image" Target="../media/image765.png"/><Relationship Id="rId1" Type="http://schemas.openxmlformats.org/officeDocument/2006/relationships/slideLayout" Target="../slideLayouts/slideLayout2.xml"/><Relationship Id="rId6" Type="http://schemas.openxmlformats.org/officeDocument/2006/relationships/image" Target="../media/image769.png"/><Relationship Id="rId11" Type="http://schemas.openxmlformats.org/officeDocument/2006/relationships/image" Target="../media/image774.png"/><Relationship Id="rId5" Type="http://schemas.openxmlformats.org/officeDocument/2006/relationships/image" Target="../media/image768.png"/><Relationship Id="rId15" Type="http://schemas.openxmlformats.org/officeDocument/2006/relationships/image" Target="../media/image778.png"/><Relationship Id="rId10" Type="http://schemas.openxmlformats.org/officeDocument/2006/relationships/image" Target="../media/image773.png"/><Relationship Id="rId4" Type="http://schemas.openxmlformats.org/officeDocument/2006/relationships/image" Target="../media/image767.png"/><Relationship Id="rId9" Type="http://schemas.openxmlformats.org/officeDocument/2006/relationships/image" Target="../media/image772.png"/><Relationship Id="rId14" Type="http://schemas.openxmlformats.org/officeDocument/2006/relationships/image" Target="../media/image777.png"/></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11.xml"/><Relationship Id="rId7" Type="http://schemas.openxmlformats.org/officeDocument/2006/relationships/image" Target="../media/image56.png"/><Relationship Id="rId12" Type="http://schemas.openxmlformats.org/officeDocument/2006/relationships/image" Target="../media/image40.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4.png"/><Relationship Id="rId11" Type="http://schemas.openxmlformats.org/officeDocument/2006/relationships/oleObject" Target="../embeddings/oleObject2.bin"/><Relationship Id="rId5" Type="http://schemas.openxmlformats.org/officeDocument/2006/relationships/image" Target="../media/image43.png"/><Relationship Id="rId10" Type="http://schemas.openxmlformats.org/officeDocument/2006/relationships/image" Target="../media/image59.png"/><Relationship Id="rId4" Type="http://schemas.openxmlformats.org/officeDocument/2006/relationships/image" Target="../media/image41.png"/><Relationship Id="rId9" Type="http://schemas.openxmlformats.org/officeDocument/2006/relationships/image" Target="../media/image58.png"/></Relationships>
</file>

<file path=ppt/slides/_rels/slide12.xml.rels><?xml version="1.0" encoding="UTF-8" standalone="yes"?>
<Relationships xmlns="http://schemas.openxmlformats.org/package/2006/relationships"><Relationship Id="rId13" Type="http://schemas.openxmlformats.org/officeDocument/2006/relationships/image" Target="../media/image41.jpeg"/><Relationship Id="rId3" Type="http://schemas.openxmlformats.org/officeDocument/2006/relationships/image" Target="../media/image71.png"/><Relationship Id="rId7" Type="http://schemas.openxmlformats.org/officeDocument/2006/relationships/image" Target="../media/image5610.png"/><Relationship Id="rId12" Type="http://schemas.openxmlformats.org/officeDocument/2006/relationships/image" Target="../media/image8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13.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63.png"/><Relationship Id="rId18" Type="http://schemas.openxmlformats.org/officeDocument/2006/relationships/image" Target="../media/image43.emf"/><Relationship Id="rId3" Type="http://schemas.openxmlformats.org/officeDocument/2006/relationships/image" Target="../media/image42.emf"/><Relationship Id="rId7" Type="http://schemas.openxmlformats.org/officeDocument/2006/relationships/image" Target="../media/image87.png"/><Relationship Id="rId12" Type="http://schemas.openxmlformats.org/officeDocument/2006/relationships/image" Target="../media/image92.png"/><Relationship Id="rId17" Type="http://schemas.openxmlformats.org/officeDocument/2006/relationships/image" Target="../media/image68.png"/><Relationship Id="rId2" Type="http://schemas.openxmlformats.org/officeDocument/2006/relationships/notesSlide" Target="../notesSlides/notesSlide13.xml"/><Relationship Id="rId16" Type="http://schemas.openxmlformats.org/officeDocument/2006/relationships/image" Target="../media/image66.png"/><Relationship Id="rId20"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5" Type="http://schemas.openxmlformats.org/officeDocument/2006/relationships/image" Target="../media/image65.png"/><Relationship Id="rId10" Type="http://schemas.openxmlformats.org/officeDocument/2006/relationships/image" Target="../media/image60.png"/><Relationship Id="rId19" Type="http://schemas.openxmlformats.org/officeDocument/2006/relationships/image" Target="../media/image70.png"/><Relationship Id="rId4" Type="http://schemas.openxmlformats.org/officeDocument/2006/relationships/image" Target="../media/image560.png"/><Relationship Id="rId9" Type="http://schemas.openxmlformats.org/officeDocument/2006/relationships/image" Target="../media/image89.png"/><Relationship Id="rId14" Type="http://schemas.openxmlformats.org/officeDocument/2006/relationships/image" Target="../media/image64.png"/></Relationships>
</file>

<file path=ppt/slides/_rels/slide14.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6910.png"/><Relationship Id="rId3" Type="http://schemas.openxmlformats.org/officeDocument/2006/relationships/image" Target="../media/image44.emf"/><Relationship Id="rId7" Type="http://schemas.openxmlformats.org/officeDocument/2006/relationships/image" Target="../media/image104.png"/><Relationship Id="rId12" Type="http://schemas.openxmlformats.org/officeDocument/2006/relationships/image" Target="../media/image83.png"/><Relationship Id="rId17" Type="http://schemas.openxmlformats.org/officeDocument/2006/relationships/image" Target="../media/image45.emf"/><Relationship Id="rId2" Type="http://schemas.openxmlformats.org/officeDocument/2006/relationships/notesSlide" Target="../notesSlides/notesSlide14.xml"/><Relationship Id="rId16" Type="http://schemas.openxmlformats.org/officeDocument/2006/relationships/image" Target="../media/image113.png"/><Relationship Id="rId1" Type="http://schemas.openxmlformats.org/officeDocument/2006/relationships/slideLayout" Target="../slideLayouts/slideLayout1.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69.png"/><Relationship Id="rId4" Type="http://schemas.openxmlformats.org/officeDocument/2006/relationships/image" Target="../media/image82.png"/><Relationship Id="rId9" Type="http://schemas.openxmlformats.org/officeDocument/2006/relationships/image" Target="../media/image106.png"/><Relationship Id="rId14" Type="http://schemas.openxmlformats.org/officeDocument/2006/relationships/image" Target="../media/image93.png"/></Relationships>
</file>

<file path=ppt/slides/_rels/slide15.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95.png"/><Relationship Id="rId7" Type="http://schemas.openxmlformats.org/officeDocument/2006/relationships/image" Target="../media/image46.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4.emf"/><Relationship Id="rId5" Type="http://schemas.openxmlformats.org/officeDocument/2006/relationships/image" Target="../media/image42.emf"/><Relationship Id="rId10" Type="http://schemas.openxmlformats.org/officeDocument/2006/relationships/image" Target="../media/image76.png"/><Relationship Id="rId4" Type="http://schemas.openxmlformats.org/officeDocument/2006/relationships/image" Target="../media/image96.png"/><Relationship Id="rId9" Type="http://schemas.openxmlformats.org/officeDocument/2006/relationships/image" Target="../media/image48.emf"/></Relationships>
</file>

<file path=ppt/slides/_rels/slide16.xml.rels><?xml version="1.0" encoding="UTF-8" standalone="yes"?>
<Relationships xmlns="http://schemas.openxmlformats.org/package/2006/relationships"><Relationship Id="rId8" Type="http://schemas.openxmlformats.org/officeDocument/2006/relationships/image" Target="../media/image830.png"/><Relationship Id="rId3" Type="http://schemas.openxmlformats.org/officeDocument/2006/relationships/notesSlide" Target="../notesSlides/notesSlide16.xml"/><Relationship Id="rId7" Type="http://schemas.openxmlformats.org/officeDocument/2006/relationships/image" Target="../media/image49.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961.png"/></Relationships>
</file>

<file path=ppt/slides/_rels/slide17.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97.png"/><Relationship Id="rId18" Type="http://schemas.openxmlformats.org/officeDocument/2006/relationships/image" Target="../media/image77.png"/><Relationship Id="rId3" Type="http://schemas.openxmlformats.org/officeDocument/2006/relationships/image" Target="../media/image115.png"/><Relationship Id="rId7" Type="http://schemas.openxmlformats.org/officeDocument/2006/relationships/image" Target="../media/image119.png"/><Relationship Id="rId12" Type="http://schemas.openxmlformats.org/officeDocument/2006/relationships/image" Target="../media/image124.png"/><Relationship Id="rId17" Type="http://schemas.openxmlformats.org/officeDocument/2006/relationships/image" Target="../media/image51.jpeg"/><Relationship Id="rId2" Type="http://schemas.openxmlformats.org/officeDocument/2006/relationships/notesSlide" Target="../notesSlides/notesSlide17.xml"/><Relationship Id="rId16" Type="http://schemas.openxmlformats.org/officeDocument/2006/relationships/image" Target="../media/image50.emf"/><Relationship Id="rId1" Type="http://schemas.openxmlformats.org/officeDocument/2006/relationships/slideLayout" Target="../slideLayouts/slideLayout1.xml"/><Relationship Id="rId6" Type="http://schemas.openxmlformats.org/officeDocument/2006/relationships/image" Target="../media/image118.png"/><Relationship Id="rId11" Type="http://schemas.openxmlformats.org/officeDocument/2006/relationships/image" Target="../media/image94.png"/><Relationship Id="rId5" Type="http://schemas.openxmlformats.org/officeDocument/2006/relationships/image" Target="../media/image117.png"/><Relationship Id="rId15" Type="http://schemas.openxmlformats.org/officeDocument/2006/relationships/image" Target="../media/image127.png"/><Relationship Id="rId10" Type="http://schemas.openxmlformats.org/officeDocument/2006/relationships/image" Target="../media/image116.png"/><Relationship Id="rId19" Type="http://schemas.openxmlformats.org/officeDocument/2006/relationships/image" Target="../media/image101.png"/><Relationship Id="rId4" Type="http://schemas.openxmlformats.org/officeDocument/2006/relationships/image" Target="../media/image84.png"/><Relationship Id="rId9" Type="http://schemas.openxmlformats.org/officeDocument/2006/relationships/image" Target="../media/image114.png"/><Relationship Id="rId14" Type="http://schemas.openxmlformats.org/officeDocument/2006/relationships/image" Target="../media/image126.png"/></Relationships>
</file>

<file path=ppt/slides/_rels/slide1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2.emf"/><Relationship Id="rId7" Type="http://schemas.openxmlformats.org/officeDocument/2006/relationships/image" Target="../media/image12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41.png"/><Relationship Id="rId5" Type="http://schemas.openxmlformats.org/officeDocument/2006/relationships/image" Target="../media/image53.emf"/><Relationship Id="rId4" Type="http://schemas.openxmlformats.org/officeDocument/2006/relationships/image" Target="../media/image779.png"/><Relationship Id="rId9" Type="http://schemas.openxmlformats.org/officeDocument/2006/relationships/image" Target="../media/image130.png"/></Relationships>
</file>

<file path=ppt/slides/_rels/slide19.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63.emf"/><Relationship Id="rId7" Type="http://schemas.openxmlformats.org/officeDocument/2006/relationships/image" Target="../media/image13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133.png"/><Relationship Id="rId4" Type="http://schemas.openxmlformats.org/officeDocument/2006/relationships/image" Target="../media/image13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137.png"/><Relationship Id="rId7" Type="http://schemas.openxmlformats.org/officeDocument/2006/relationships/image" Target="../media/image93.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40.png"/><Relationship Id="rId5" Type="http://schemas.openxmlformats.org/officeDocument/2006/relationships/image" Target="../media/image92.emf"/><Relationship Id="rId4" Type="http://schemas.openxmlformats.org/officeDocument/2006/relationships/image" Target="../media/image91.emf"/></Relationships>
</file>

<file path=ppt/slides/_rels/slide21.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21.png"/><Relationship Id="rId7" Type="http://schemas.openxmlformats.org/officeDocument/2006/relationships/image" Target="../media/image14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3.png"/><Relationship Id="rId11" Type="http://schemas.openxmlformats.org/officeDocument/2006/relationships/image" Target="../media/image95.emf"/><Relationship Id="rId5" Type="http://schemas.openxmlformats.org/officeDocument/2006/relationships/image" Target="../media/image144.png"/><Relationship Id="rId10" Type="http://schemas.openxmlformats.org/officeDocument/2006/relationships/image" Target="../media/image149.png"/><Relationship Id="rId4" Type="http://schemas.openxmlformats.org/officeDocument/2006/relationships/image" Target="../media/image94.emf"/><Relationship Id="rId9" Type="http://schemas.openxmlformats.org/officeDocument/2006/relationships/image" Target="../media/image148.png"/></Relationships>
</file>

<file path=ppt/slides/_rels/slide22.xml.rels><?xml version="1.0" encoding="UTF-8" standalone="yes"?>
<Relationships xmlns="http://schemas.openxmlformats.org/package/2006/relationships"><Relationship Id="rId8" Type="http://schemas.openxmlformats.org/officeDocument/2006/relationships/image" Target="../media/image1431.png"/><Relationship Id="rId3" Type="http://schemas.openxmlformats.org/officeDocument/2006/relationships/image" Target="../media/image98.png"/><Relationship Id="rId7" Type="http://schemas.openxmlformats.org/officeDocument/2006/relationships/image" Target="../media/image1411.png"/><Relationship Id="rId12" Type="http://schemas.openxmlformats.org/officeDocument/2006/relationships/image" Target="../media/image1530.png"/><Relationship Id="rId2" Type="http://schemas.openxmlformats.org/officeDocument/2006/relationships/image" Target="../media/image145.png"/><Relationship Id="rId1" Type="http://schemas.openxmlformats.org/officeDocument/2006/relationships/slideLayout" Target="../slideLayouts/slideLayout2.xml"/><Relationship Id="rId6" Type="http://schemas.openxmlformats.org/officeDocument/2006/relationships/image" Target="../media/image152.png"/><Relationship Id="rId11" Type="http://schemas.openxmlformats.org/officeDocument/2006/relationships/image" Target="../media/image154.png"/><Relationship Id="rId5" Type="http://schemas.openxmlformats.org/officeDocument/2006/relationships/image" Target="../media/image1381.png"/><Relationship Id="rId10" Type="http://schemas.openxmlformats.org/officeDocument/2006/relationships/image" Target="../media/image1511.png"/><Relationship Id="rId4" Type="http://schemas.openxmlformats.org/officeDocument/2006/relationships/image" Target="../media/image151.png"/><Relationship Id="rId9" Type="http://schemas.openxmlformats.org/officeDocument/2006/relationships/image" Target="../media/image153.png"/></Relationships>
</file>

<file path=ppt/slides/_rels/slide23.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220.png"/><Relationship Id="rId7" Type="http://schemas.openxmlformats.org/officeDocument/2006/relationships/image" Target="../media/image13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34.png"/><Relationship Id="rId5" Type="http://schemas.openxmlformats.org/officeDocument/2006/relationships/image" Target="../media/image131.png"/><Relationship Id="rId10" Type="http://schemas.openxmlformats.org/officeDocument/2006/relationships/image" Target="../media/image111.png"/><Relationship Id="rId4" Type="http://schemas.openxmlformats.org/officeDocument/2006/relationships/image" Target="../media/image1290.png"/><Relationship Id="rId9" Type="http://schemas.openxmlformats.org/officeDocument/2006/relationships/image" Target="../media/image142.png"/></Relationships>
</file>

<file path=ppt/slides/_rels/slide24.xml.rels><?xml version="1.0" encoding="UTF-8" standalone="yes"?>
<Relationships xmlns="http://schemas.openxmlformats.org/package/2006/relationships"><Relationship Id="rId8" Type="http://schemas.openxmlformats.org/officeDocument/2006/relationships/image" Target="../media/image1420.png"/><Relationship Id="rId3" Type="http://schemas.openxmlformats.org/officeDocument/2006/relationships/image" Target="../media/image99.emf"/><Relationship Id="rId7" Type="http://schemas.openxmlformats.org/officeDocument/2006/relationships/image" Target="../media/image141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400.png"/><Relationship Id="rId10" Type="http://schemas.openxmlformats.org/officeDocument/2006/relationships/image" Target="../media/image101.emf"/><Relationship Id="rId4" Type="http://schemas.openxmlformats.org/officeDocument/2006/relationships/image" Target="../media/image100.emf"/><Relationship Id="rId9" Type="http://schemas.openxmlformats.org/officeDocument/2006/relationships/image" Target="../media/image1430.png"/></Relationships>
</file>

<file path=ppt/slides/_rels/slide25.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29.png"/><Relationship Id="rId7" Type="http://schemas.openxmlformats.org/officeDocument/2006/relationships/image" Target="../media/image16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63.png"/><Relationship Id="rId5" Type="http://schemas.openxmlformats.org/officeDocument/2006/relationships/image" Target="../media/image102.emf"/><Relationship Id="rId4" Type="http://schemas.openxmlformats.org/officeDocument/2006/relationships/image" Target="../media/image161.png"/><Relationship Id="rId9" Type="http://schemas.openxmlformats.org/officeDocument/2006/relationships/image" Target="../media/image1500.png"/></Relationships>
</file>

<file path=ppt/slides/_rels/slide26.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50.emf"/><Relationship Id="rId7" Type="http://schemas.openxmlformats.org/officeDocument/2006/relationships/image" Target="../media/image15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57.png"/><Relationship Id="rId5" Type="http://schemas.openxmlformats.org/officeDocument/2006/relationships/image" Target="../media/image1000.png"/><Relationship Id="rId10" Type="http://schemas.openxmlformats.org/officeDocument/2006/relationships/image" Target="../media/image156.png"/><Relationship Id="rId4" Type="http://schemas.openxmlformats.org/officeDocument/2006/relationships/image" Target="../media/image960.png"/><Relationship Id="rId9" Type="http://schemas.openxmlformats.org/officeDocument/2006/relationships/image" Target="../media/image155.png"/></Relationships>
</file>

<file path=ppt/slides/_rels/slide27.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510.png"/><Relationship Id="rId5" Type="http://schemas.openxmlformats.org/officeDocument/2006/relationships/image" Target="../media/image1460.png"/><Relationship Id="rId4" Type="http://schemas.openxmlformats.org/officeDocument/2006/relationships/image" Target="../media/image159.png"/></Relationships>
</file>

<file path=ppt/slides/_rels/slide28.xml.rels><?xml version="1.0" encoding="UTF-8" standalone="yes"?>
<Relationships xmlns="http://schemas.openxmlformats.org/package/2006/relationships"><Relationship Id="rId8" Type="http://schemas.openxmlformats.org/officeDocument/2006/relationships/image" Target="../media/image1590.png"/><Relationship Id="rId3" Type="http://schemas.openxmlformats.org/officeDocument/2006/relationships/image" Target="../media/image167.png"/><Relationship Id="rId7" Type="http://schemas.openxmlformats.org/officeDocument/2006/relationships/image" Target="../media/image158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570.png"/><Relationship Id="rId5" Type="http://schemas.openxmlformats.org/officeDocument/2006/relationships/image" Target="../media/image1560.png"/><Relationship Id="rId4" Type="http://schemas.openxmlformats.org/officeDocument/2006/relationships/image" Target="../media/image103.emf"/><Relationship Id="rId9" Type="http://schemas.openxmlformats.org/officeDocument/2006/relationships/image" Target="../media/image107.png"/></Relationships>
</file>

<file path=ppt/slides/_rels/slide29.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70.png"/><Relationship Id="rId7" Type="http://schemas.openxmlformats.org/officeDocument/2006/relationships/image" Target="../media/image17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73.png"/><Relationship Id="rId5" Type="http://schemas.openxmlformats.org/officeDocument/2006/relationships/image" Target="../media/image168.png"/><Relationship Id="rId10" Type="http://schemas.openxmlformats.org/officeDocument/2006/relationships/image" Target="../media/image176.png"/><Relationship Id="rId4" Type="http://schemas.openxmlformats.org/officeDocument/2006/relationships/image" Target="../media/image171.png"/><Relationship Id="rId9" Type="http://schemas.openxmlformats.org/officeDocument/2006/relationships/image" Target="../media/image1660.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8.emf"/><Relationship Id="rId3" Type="http://schemas.openxmlformats.org/officeDocument/2006/relationships/image" Target="../media/image7.emf"/><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23.emf"/><Relationship Id="rId7" Type="http://schemas.openxmlformats.org/officeDocument/2006/relationships/image" Target="../media/image1700.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25.emf"/><Relationship Id="rId11" Type="http://schemas.openxmlformats.org/officeDocument/2006/relationships/image" Target="../media/image1760.png"/><Relationship Id="rId5" Type="http://schemas.openxmlformats.org/officeDocument/2006/relationships/image" Target="../media/image1680.png"/><Relationship Id="rId10" Type="http://schemas.openxmlformats.org/officeDocument/2006/relationships/image" Target="../media/image150.png"/><Relationship Id="rId4" Type="http://schemas.openxmlformats.org/officeDocument/2006/relationships/image" Target="../media/image124.emf"/><Relationship Id="rId9" Type="http://schemas.openxmlformats.org/officeDocument/2006/relationships/image" Target="../media/image1720.png"/></Relationships>
</file>

<file path=ppt/slides/_rels/slide31.x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800.png"/><Relationship Id="rId3" Type="http://schemas.openxmlformats.org/officeDocument/2006/relationships/image" Target="../media/image177.png"/><Relationship Id="rId7" Type="http://schemas.openxmlformats.org/officeDocument/2006/relationships/image" Target="../media/image179.png"/><Relationship Id="rId12" Type="http://schemas.openxmlformats.org/officeDocument/2006/relationships/image" Target="../media/image16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780.png"/><Relationship Id="rId11" Type="http://schemas.openxmlformats.org/officeDocument/2006/relationships/image" Target="../media/image183.png"/><Relationship Id="rId5" Type="http://schemas.openxmlformats.org/officeDocument/2006/relationships/image" Target="../media/image178.png"/><Relationship Id="rId10" Type="http://schemas.openxmlformats.org/officeDocument/2006/relationships/image" Target="../media/image1820.png"/><Relationship Id="rId4" Type="http://schemas.openxmlformats.org/officeDocument/2006/relationships/image" Target="../media/image160.png"/><Relationship Id="rId9" Type="http://schemas.openxmlformats.org/officeDocument/2006/relationships/image" Target="../media/image1810.png"/></Relationships>
</file>

<file path=ppt/slides/_rels/slide34.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85.png"/><Relationship Id="rId7" Type="http://schemas.openxmlformats.org/officeDocument/2006/relationships/image" Target="../media/image189.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88.png"/><Relationship Id="rId5" Type="http://schemas.openxmlformats.org/officeDocument/2006/relationships/image" Target="../media/image187.png"/><Relationship Id="rId10" Type="http://schemas.openxmlformats.org/officeDocument/2006/relationships/image" Target="../media/image192.png"/><Relationship Id="rId4" Type="http://schemas.openxmlformats.org/officeDocument/2006/relationships/image" Target="../media/image169.png"/><Relationship Id="rId9" Type="http://schemas.openxmlformats.org/officeDocument/2006/relationships/image" Target="../media/image191.png"/></Relationships>
</file>

<file path=ppt/slides/_rels/slide35.xml.rels><?xml version="1.0" encoding="UTF-8" standalone="yes"?>
<Relationships xmlns="http://schemas.openxmlformats.org/package/2006/relationships"><Relationship Id="rId8" Type="http://schemas.openxmlformats.org/officeDocument/2006/relationships/image" Target="../media/image1940.png"/><Relationship Id="rId13" Type="http://schemas.openxmlformats.org/officeDocument/2006/relationships/image" Target="../media/image199.png"/><Relationship Id="rId3" Type="http://schemas.openxmlformats.org/officeDocument/2006/relationships/image" Target="../media/image186.png"/><Relationship Id="rId7" Type="http://schemas.openxmlformats.org/officeDocument/2006/relationships/image" Target="../media/image1930.png"/><Relationship Id="rId12" Type="http://schemas.openxmlformats.org/officeDocument/2006/relationships/image" Target="../media/image1941.png"/><Relationship Id="rId17" Type="http://schemas.openxmlformats.org/officeDocument/2006/relationships/image" Target="../media/image181.png"/><Relationship Id="rId2" Type="http://schemas.openxmlformats.org/officeDocument/2006/relationships/notesSlide" Target="../notesSlides/notesSlide32.xml"/><Relationship Id="rId16" Type="http://schemas.openxmlformats.org/officeDocument/2006/relationships/image" Target="../media/image202.png"/><Relationship Id="rId1" Type="http://schemas.openxmlformats.org/officeDocument/2006/relationships/slideLayout" Target="../slideLayouts/slideLayout1.xml"/><Relationship Id="rId6" Type="http://schemas.openxmlformats.org/officeDocument/2006/relationships/image" Target="../media/image175.png"/><Relationship Id="rId11" Type="http://schemas.openxmlformats.org/officeDocument/2006/relationships/image" Target="../media/image197.png"/><Relationship Id="rId5" Type="http://schemas.openxmlformats.org/officeDocument/2006/relationships/image" Target="../media/image172.png"/><Relationship Id="rId15" Type="http://schemas.openxmlformats.org/officeDocument/2006/relationships/image" Target="../media/image201.png"/><Relationship Id="rId10" Type="http://schemas.openxmlformats.org/officeDocument/2006/relationships/image" Target="../media/image1960.png"/><Relationship Id="rId4" Type="http://schemas.openxmlformats.org/officeDocument/2006/relationships/image" Target="../media/image1840.png"/><Relationship Id="rId9" Type="http://schemas.openxmlformats.org/officeDocument/2006/relationships/image" Target="../media/image1950.png"/><Relationship Id="rId14" Type="http://schemas.openxmlformats.org/officeDocument/2006/relationships/image" Target="../media/image195.png"/></Relationships>
</file>

<file path=ppt/slides/_rels/slide36.xml.rels><?xml version="1.0" encoding="UTF-8" standalone="yes"?>
<Relationships xmlns="http://schemas.openxmlformats.org/package/2006/relationships"><Relationship Id="rId8" Type="http://schemas.openxmlformats.org/officeDocument/2006/relationships/image" Target="../media/image198.png"/><Relationship Id="rId13" Type="http://schemas.openxmlformats.org/officeDocument/2006/relationships/image" Target="../media/image203.png"/><Relationship Id="rId3" Type="http://schemas.openxmlformats.org/officeDocument/2006/relationships/image" Target="../media/image182.png"/><Relationship Id="rId7" Type="http://schemas.openxmlformats.org/officeDocument/2006/relationships/image" Target="../media/image196.png"/><Relationship Id="rId12" Type="http://schemas.openxmlformats.org/officeDocument/2006/relationships/image" Target="../media/image200.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94.png"/><Relationship Id="rId11" Type="http://schemas.openxmlformats.org/officeDocument/2006/relationships/image" Target="../media/image212.png"/><Relationship Id="rId5" Type="http://schemas.openxmlformats.org/officeDocument/2006/relationships/image" Target="../media/image193.png"/><Relationship Id="rId10" Type="http://schemas.openxmlformats.org/officeDocument/2006/relationships/image" Target="../media/image211.png"/><Relationship Id="rId4" Type="http://schemas.openxmlformats.org/officeDocument/2006/relationships/image" Target="../media/image184.png"/><Relationship Id="rId9" Type="http://schemas.openxmlformats.org/officeDocument/2006/relationships/image" Target="../media/image210.png"/><Relationship Id="rId14" Type="http://schemas.openxmlformats.org/officeDocument/2006/relationships/image" Target="../media/image204.png"/></Relationships>
</file>

<file path=ppt/slides/_rels/slide37.xml.rels><?xml version="1.0" encoding="UTF-8" standalone="yes"?>
<Relationships xmlns="http://schemas.openxmlformats.org/package/2006/relationships"><Relationship Id="rId8" Type="http://schemas.openxmlformats.org/officeDocument/2006/relationships/image" Target="../media/image220.png"/><Relationship Id="rId13" Type="http://schemas.openxmlformats.org/officeDocument/2006/relationships/image" Target="../media/image225.png"/><Relationship Id="rId3" Type="http://schemas.openxmlformats.org/officeDocument/2006/relationships/image" Target="../media/image208.png"/><Relationship Id="rId7" Type="http://schemas.openxmlformats.org/officeDocument/2006/relationships/image" Target="../media/image219.png"/><Relationship Id="rId12" Type="http://schemas.openxmlformats.org/officeDocument/2006/relationships/image" Target="../media/image224.png"/><Relationship Id="rId17" Type="http://schemas.openxmlformats.org/officeDocument/2006/relationships/image" Target="../media/image229.png"/><Relationship Id="rId2" Type="http://schemas.openxmlformats.org/officeDocument/2006/relationships/notesSlide" Target="../notesSlides/notesSlide34.xml"/><Relationship Id="rId16" Type="http://schemas.openxmlformats.org/officeDocument/2006/relationships/image" Target="../media/image228.png"/><Relationship Id="rId1" Type="http://schemas.openxmlformats.org/officeDocument/2006/relationships/slideLayout" Target="../slideLayouts/slideLayout1.xml"/><Relationship Id="rId6" Type="http://schemas.openxmlformats.org/officeDocument/2006/relationships/image" Target="../media/image205.png"/><Relationship Id="rId11" Type="http://schemas.openxmlformats.org/officeDocument/2006/relationships/image" Target="../media/image223.png"/><Relationship Id="rId5" Type="http://schemas.openxmlformats.org/officeDocument/2006/relationships/image" Target="../media/image172.png"/><Relationship Id="rId15" Type="http://schemas.openxmlformats.org/officeDocument/2006/relationships/image" Target="../media/image227.png"/><Relationship Id="rId10" Type="http://schemas.openxmlformats.org/officeDocument/2006/relationships/image" Target="../media/image222.png"/><Relationship Id="rId4" Type="http://schemas.openxmlformats.org/officeDocument/2006/relationships/image" Target="../media/image209.png"/><Relationship Id="rId9" Type="http://schemas.openxmlformats.org/officeDocument/2006/relationships/image" Target="../media/image221.png"/><Relationship Id="rId14" Type="http://schemas.openxmlformats.org/officeDocument/2006/relationships/image" Target="../media/image2080.png"/></Relationships>
</file>

<file path=ppt/slides/_rels/slide38.xml.rels><?xml version="1.0" encoding="UTF-8" standalone="yes"?>
<Relationships xmlns="http://schemas.openxmlformats.org/package/2006/relationships"><Relationship Id="rId8" Type="http://schemas.openxmlformats.org/officeDocument/2006/relationships/image" Target="../media/image235.png"/><Relationship Id="rId3" Type="http://schemas.openxmlformats.org/officeDocument/2006/relationships/image" Target="../media/image230.png"/><Relationship Id="rId7" Type="http://schemas.openxmlformats.org/officeDocument/2006/relationships/image" Target="../media/image206.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33.png"/><Relationship Id="rId5" Type="http://schemas.openxmlformats.org/officeDocument/2006/relationships/image" Target="../media/image232.png"/><Relationship Id="rId4" Type="http://schemas.openxmlformats.org/officeDocument/2006/relationships/image" Target="../media/image231.png"/></Relationships>
</file>

<file path=ppt/slides/_rels/slide39.xml.rels><?xml version="1.0" encoding="UTF-8" standalone="yes"?>
<Relationships xmlns="http://schemas.openxmlformats.org/package/2006/relationships"><Relationship Id="rId8" Type="http://schemas.openxmlformats.org/officeDocument/2006/relationships/image" Target="../media/image241.png"/><Relationship Id="rId13" Type="http://schemas.openxmlformats.org/officeDocument/2006/relationships/image" Target="../media/image208.emf"/><Relationship Id="rId3" Type="http://schemas.openxmlformats.org/officeDocument/2006/relationships/image" Target="../media/image236.png"/><Relationship Id="rId7" Type="http://schemas.openxmlformats.org/officeDocument/2006/relationships/image" Target="../media/image240.png"/><Relationship Id="rId12" Type="http://schemas.openxmlformats.org/officeDocument/2006/relationships/image" Target="../media/image226.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150.png"/><Relationship Id="rId11" Type="http://schemas.openxmlformats.org/officeDocument/2006/relationships/image" Target="../media/image244.png"/><Relationship Id="rId5" Type="http://schemas.openxmlformats.org/officeDocument/2006/relationships/image" Target="../media/image217.png"/><Relationship Id="rId10" Type="http://schemas.openxmlformats.org/officeDocument/2006/relationships/image" Target="../media/image218.png"/><Relationship Id="rId4" Type="http://schemas.openxmlformats.org/officeDocument/2006/relationships/image" Target="../media/image207.emf"/><Relationship Id="rId9" Type="http://schemas.openxmlformats.org/officeDocument/2006/relationships/image" Target="../media/image242.png"/><Relationship Id="rId14" Type="http://schemas.openxmlformats.org/officeDocument/2006/relationships/image" Target="../media/image2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24.png"/></Relationships>
</file>

<file path=ppt/slides/_rels/slide40.xml.rels><?xml version="1.0" encoding="UTF-8" standalone="yes"?>
<Relationships xmlns="http://schemas.openxmlformats.org/package/2006/relationships"><Relationship Id="rId8" Type="http://schemas.openxmlformats.org/officeDocument/2006/relationships/image" Target="../media/image214.emf"/><Relationship Id="rId13" Type="http://schemas.openxmlformats.org/officeDocument/2006/relationships/image" Target="../media/image216.png"/><Relationship Id="rId3" Type="http://schemas.openxmlformats.org/officeDocument/2006/relationships/image" Target="../media/image237.png"/><Relationship Id="rId7" Type="http://schemas.openxmlformats.org/officeDocument/2006/relationships/image" Target="../media/image238.png"/><Relationship Id="rId12" Type="http://schemas.openxmlformats.org/officeDocument/2006/relationships/image" Target="../media/image245.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39.png"/><Relationship Id="rId11" Type="http://schemas.openxmlformats.org/officeDocument/2006/relationships/image" Target="../media/image243.png"/><Relationship Id="rId5" Type="http://schemas.openxmlformats.org/officeDocument/2006/relationships/image" Target="../media/image250.png"/><Relationship Id="rId10" Type="http://schemas.openxmlformats.org/officeDocument/2006/relationships/image" Target="../media/image255.png"/><Relationship Id="rId4" Type="http://schemas.openxmlformats.org/officeDocument/2006/relationships/image" Target="../media/image249.png"/><Relationship Id="rId9" Type="http://schemas.openxmlformats.org/officeDocument/2006/relationships/image" Target="../media/image215.emf"/></Relationships>
</file>

<file path=ppt/slides/_rels/slide41.xml.rels><?xml version="1.0" encoding="UTF-8" standalone="yes"?>
<Relationships xmlns="http://schemas.openxmlformats.org/package/2006/relationships"><Relationship Id="rId8" Type="http://schemas.openxmlformats.org/officeDocument/2006/relationships/image" Target="../media/image264.png"/><Relationship Id="rId3" Type="http://schemas.openxmlformats.org/officeDocument/2006/relationships/image" Target="../media/image247.png"/><Relationship Id="rId7" Type="http://schemas.openxmlformats.org/officeDocument/2006/relationships/image" Target="../media/image2480.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62.png"/><Relationship Id="rId11" Type="http://schemas.openxmlformats.org/officeDocument/2006/relationships/image" Target="../media/image267.png"/><Relationship Id="rId5" Type="http://schemas.openxmlformats.org/officeDocument/2006/relationships/image" Target="../media/image261.png"/><Relationship Id="rId10" Type="http://schemas.openxmlformats.org/officeDocument/2006/relationships/image" Target="../media/image254.png"/><Relationship Id="rId4" Type="http://schemas.openxmlformats.org/officeDocument/2006/relationships/image" Target="../media/image248.png"/><Relationship Id="rId9" Type="http://schemas.openxmlformats.org/officeDocument/2006/relationships/image" Target="../media/image252.png"/></Relationships>
</file>

<file path=ppt/slides/_rels/slide42.xml.rels><?xml version="1.0" encoding="UTF-8" standalone="yes"?>
<Relationships xmlns="http://schemas.openxmlformats.org/package/2006/relationships"><Relationship Id="rId8" Type="http://schemas.openxmlformats.org/officeDocument/2006/relationships/image" Target="../media/image234.png"/><Relationship Id="rId3" Type="http://schemas.openxmlformats.org/officeDocument/2006/relationships/image" Target="../media/image258.png"/><Relationship Id="rId7" Type="http://schemas.openxmlformats.org/officeDocument/2006/relationships/image" Target="../media/image218.emf"/><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14.emf"/><Relationship Id="rId5" Type="http://schemas.openxmlformats.org/officeDocument/2006/relationships/image" Target="../media/image217.emf"/><Relationship Id="rId4" Type="http://schemas.openxmlformats.org/officeDocument/2006/relationships/image" Target="../media/image259.png"/></Relationships>
</file>

<file path=ppt/slides/_rels/slide43.xml.rels><?xml version="1.0" encoding="UTF-8" standalone="yes"?>
<Relationships xmlns="http://schemas.openxmlformats.org/package/2006/relationships"><Relationship Id="rId8" Type="http://schemas.openxmlformats.org/officeDocument/2006/relationships/image" Target="../media/image278.png"/><Relationship Id="rId3" Type="http://schemas.openxmlformats.org/officeDocument/2006/relationships/image" Target="../media/image273.png"/><Relationship Id="rId7" Type="http://schemas.openxmlformats.org/officeDocument/2006/relationships/image" Target="../media/image277.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76.png"/><Relationship Id="rId11" Type="http://schemas.openxmlformats.org/officeDocument/2006/relationships/image" Target="../media/image281.png"/><Relationship Id="rId5" Type="http://schemas.openxmlformats.org/officeDocument/2006/relationships/image" Target="../media/image275.png"/><Relationship Id="rId10" Type="http://schemas.openxmlformats.org/officeDocument/2006/relationships/image" Target="../media/image280.png"/><Relationship Id="rId4" Type="http://schemas.openxmlformats.org/officeDocument/2006/relationships/image" Target="../media/image274.png"/><Relationship Id="rId9" Type="http://schemas.openxmlformats.org/officeDocument/2006/relationships/image" Target="../media/image235.emf"/></Relationships>
</file>

<file path=ppt/slides/_rels/slide44.xml.rels><?xml version="1.0" encoding="UTF-8" standalone="yes"?>
<Relationships xmlns="http://schemas.openxmlformats.org/package/2006/relationships"><Relationship Id="rId8" Type="http://schemas.openxmlformats.org/officeDocument/2006/relationships/image" Target="../media/image287.png"/><Relationship Id="rId13" Type="http://schemas.openxmlformats.org/officeDocument/2006/relationships/image" Target="../media/image292.png"/><Relationship Id="rId18" Type="http://schemas.openxmlformats.org/officeDocument/2006/relationships/image" Target="../media/image297.png"/><Relationship Id="rId3" Type="http://schemas.openxmlformats.org/officeDocument/2006/relationships/image" Target="../media/image282.png"/><Relationship Id="rId7" Type="http://schemas.openxmlformats.org/officeDocument/2006/relationships/image" Target="../media/image286.png"/><Relationship Id="rId12" Type="http://schemas.openxmlformats.org/officeDocument/2006/relationships/image" Target="../media/image291.png"/><Relationship Id="rId17" Type="http://schemas.openxmlformats.org/officeDocument/2006/relationships/image" Target="../media/image296.png"/><Relationship Id="rId2" Type="http://schemas.openxmlformats.org/officeDocument/2006/relationships/notesSlide" Target="../notesSlides/notesSlide41.xml"/><Relationship Id="rId16" Type="http://schemas.openxmlformats.org/officeDocument/2006/relationships/image" Target="../media/image295.png"/><Relationship Id="rId1" Type="http://schemas.openxmlformats.org/officeDocument/2006/relationships/slideLayout" Target="../slideLayouts/slideLayout1.xml"/><Relationship Id="rId6" Type="http://schemas.openxmlformats.org/officeDocument/2006/relationships/image" Target="../media/image285.png"/><Relationship Id="rId11" Type="http://schemas.openxmlformats.org/officeDocument/2006/relationships/image" Target="../media/image290.png"/><Relationship Id="rId5" Type="http://schemas.openxmlformats.org/officeDocument/2006/relationships/image" Target="../media/image284.png"/><Relationship Id="rId15" Type="http://schemas.openxmlformats.org/officeDocument/2006/relationships/image" Target="../media/image294.png"/><Relationship Id="rId10" Type="http://schemas.openxmlformats.org/officeDocument/2006/relationships/image" Target="../media/image289.png"/><Relationship Id="rId4" Type="http://schemas.openxmlformats.org/officeDocument/2006/relationships/image" Target="../media/image283.png"/><Relationship Id="rId9" Type="http://schemas.openxmlformats.org/officeDocument/2006/relationships/image" Target="../media/image288.png"/><Relationship Id="rId14" Type="http://schemas.openxmlformats.org/officeDocument/2006/relationships/image" Target="../media/image293.png"/></Relationships>
</file>

<file path=ppt/slides/_rels/slide45.xml.rels><?xml version="1.0" encoding="UTF-8" standalone="yes"?>
<Relationships xmlns="http://schemas.openxmlformats.org/package/2006/relationships"><Relationship Id="rId8" Type="http://schemas.openxmlformats.org/officeDocument/2006/relationships/image" Target="../media/image2340.png"/><Relationship Id="rId3" Type="http://schemas.openxmlformats.org/officeDocument/2006/relationships/image" Target="../media/image236.emf"/><Relationship Id="rId7" Type="http://schemas.openxmlformats.org/officeDocument/2006/relationships/image" Target="../media/image240.emf"/><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39.emf"/><Relationship Id="rId5" Type="http://schemas.openxmlformats.org/officeDocument/2006/relationships/image" Target="../media/image238.emf"/><Relationship Id="rId4" Type="http://schemas.openxmlformats.org/officeDocument/2006/relationships/image" Target="../media/image237.emf"/><Relationship Id="rId9" Type="http://schemas.openxmlformats.org/officeDocument/2006/relationships/image" Target="../media/image304.png"/></Relationships>
</file>

<file path=ppt/slides/_rels/slide46.xml.rels><?xml version="1.0" encoding="UTF-8" standalone="yes"?>
<Relationships xmlns="http://schemas.openxmlformats.org/package/2006/relationships"><Relationship Id="rId3" Type="http://schemas.openxmlformats.org/officeDocument/2006/relationships/image" Target="../media/image241.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310.png"/><Relationship Id="rId13" Type="http://schemas.openxmlformats.org/officeDocument/2006/relationships/image" Target="../media/image243.emf"/><Relationship Id="rId3" Type="http://schemas.openxmlformats.org/officeDocument/2006/relationships/image" Target="../media/image242.emf"/><Relationship Id="rId7" Type="http://schemas.openxmlformats.org/officeDocument/2006/relationships/image" Target="../media/image309.png"/><Relationship Id="rId12" Type="http://schemas.openxmlformats.org/officeDocument/2006/relationships/image" Target="../media/image246.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308.png"/><Relationship Id="rId11" Type="http://schemas.openxmlformats.org/officeDocument/2006/relationships/image" Target="../media/image313.png"/><Relationship Id="rId5" Type="http://schemas.openxmlformats.org/officeDocument/2006/relationships/image" Target="../media/image307.png"/><Relationship Id="rId10" Type="http://schemas.openxmlformats.org/officeDocument/2006/relationships/image" Target="../media/image312.png"/><Relationship Id="rId4" Type="http://schemas.openxmlformats.org/officeDocument/2006/relationships/image" Target="../media/image306.png"/><Relationship Id="rId9" Type="http://schemas.openxmlformats.org/officeDocument/2006/relationships/image" Target="../media/image311.png"/><Relationship Id="rId14" Type="http://schemas.openxmlformats.org/officeDocument/2006/relationships/image" Target="../media/image316.png"/></Relationships>
</file>

<file path=ppt/slides/_rels/slide48.xml.rels><?xml version="1.0" encoding="UTF-8" standalone="yes"?>
<Relationships xmlns="http://schemas.openxmlformats.org/package/2006/relationships"><Relationship Id="rId8" Type="http://schemas.openxmlformats.org/officeDocument/2006/relationships/image" Target="../media/image322.png"/><Relationship Id="rId3" Type="http://schemas.openxmlformats.org/officeDocument/2006/relationships/image" Target="../media/image244.emf"/><Relationship Id="rId7" Type="http://schemas.openxmlformats.org/officeDocument/2006/relationships/image" Target="../media/image256.png"/><Relationship Id="rId12" Type="http://schemas.openxmlformats.org/officeDocument/2006/relationships/image" Target="../media/image263.png"/><Relationship Id="rId17" Type="http://schemas.openxmlformats.org/officeDocument/2006/relationships/image" Target="../media/image331.png"/><Relationship Id="rId2" Type="http://schemas.openxmlformats.org/officeDocument/2006/relationships/notesSlide" Target="../notesSlides/notesSlide45.xml"/><Relationship Id="rId16" Type="http://schemas.openxmlformats.org/officeDocument/2006/relationships/image" Target="../media/image330.png"/><Relationship Id="rId1" Type="http://schemas.openxmlformats.org/officeDocument/2006/relationships/slideLayout" Target="../slideLayouts/slideLayout1.xml"/><Relationship Id="rId6" Type="http://schemas.openxmlformats.org/officeDocument/2006/relationships/image" Target="../media/image253.png"/><Relationship Id="rId11" Type="http://schemas.openxmlformats.org/officeDocument/2006/relationships/image" Target="../media/image260.png"/><Relationship Id="rId5" Type="http://schemas.openxmlformats.org/officeDocument/2006/relationships/image" Target="../media/image251.png"/><Relationship Id="rId10" Type="http://schemas.openxmlformats.org/officeDocument/2006/relationships/image" Target="../media/image257.png"/><Relationship Id="rId4" Type="http://schemas.openxmlformats.org/officeDocument/2006/relationships/image" Target="../media/image245.emf"/><Relationship Id="rId9" Type="http://schemas.openxmlformats.org/officeDocument/2006/relationships/image" Target="../media/image323.png"/><Relationship Id="rId14" Type="http://schemas.openxmlformats.org/officeDocument/2006/relationships/image" Target="../media/image328.png"/></Relationships>
</file>

<file path=ppt/slides/_rels/slide49.xml.rels><?xml version="1.0" encoding="UTF-8" standalone="yes"?>
<Relationships xmlns="http://schemas.openxmlformats.org/package/2006/relationships"><Relationship Id="rId8" Type="http://schemas.openxmlformats.org/officeDocument/2006/relationships/image" Target="../media/image272.png"/><Relationship Id="rId3" Type="http://schemas.openxmlformats.org/officeDocument/2006/relationships/image" Target="../media/image332.png"/><Relationship Id="rId7" Type="http://schemas.openxmlformats.org/officeDocument/2006/relationships/image" Target="../media/image271.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335.png"/><Relationship Id="rId5" Type="http://schemas.openxmlformats.org/officeDocument/2006/relationships/image" Target="../media/image334.png"/><Relationship Id="rId10" Type="http://schemas.openxmlformats.org/officeDocument/2006/relationships/image" Target="../media/image266.png"/><Relationship Id="rId4" Type="http://schemas.openxmlformats.org/officeDocument/2006/relationships/image" Target="../media/image333.png"/><Relationship Id="rId9" Type="http://schemas.openxmlformats.org/officeDocument/2006/relationships/image" Target="../media/image265.png"/></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26.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12.emf"/></Relationships>
</file>

<file path=ppt/slides/_rels/slide50.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258.emf"/><Relationship Id="rId7" Type="http://schemas.openxmlformats.org/officeDocument/2006/relationships/image" Target="../media/image269.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268.png"/><Relationship Id="rId5" Type="http://schemas.openxmlformats.org/officeDocument/2006/relationships/image" Target="../media/image342.png"/><Relationship Id="rId10" Type="http://schemas.openxmlformats.org/officeDocument/2006/relationships/image" Target="../media/image260.emf"/><Relationship Id="rId4" Type="http://schemas.openxmlformats.org/officeDocument/2006/relationships/image" Target="../media/image341.png"/><Relationship Id="rId9" Type="http://schemas.openxmlformats.org/officeDocument/2006/relationships/image" Target="../media/image259.emf"/></Relationships>
</file>

<file path=ppt/slides/_rels/slide51.xml.rels><?xml version="1.0" encoding="UTF-8" standalone="yes"?>
<Relationships xmlns="http://schemas.openxmlformats.org/package/2006/relationships"><Relationship Id="rId8" Type="http://schemas.openxmlformats.org/officeDocument/2006/relationships/image" Target="../media/image301.png"/><Relationship Id="rId3" Type="http://schemas.openxmlformats.org/officeDocument/2006/relationships/image" Target="../media/image261.emf"/><Relationship Id="rId7" Type="http://schemas.openxmlformats.org/officeDocument/2006/relationships/image" Target="../media/image300.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299.png"/><Relationship Id="rId5" Type="http://schemas.openxmlformats.org/officeDocument/2006/relationships/image" Target="../media/image298.png"/><Relationship Id="rId4" Type="http://schemas.openxmlformats.org/officeDocument/2006/relationships/image" Target="../media/image279.png"/><Relationship Id="rId9" Type="http://schemas.openxmlformats.org/officeDocument/2006/relationships/image" Target="../media/image302.png"/></Relationships>
</file>

<file path=ppt/slides/_rels/slide52.xml.rels><?xml version="1.0" encoding="UTF-8" standalone="yes"?>
<Relationships xmlns="http://schemas.openxmlformats.org/package/2006/relationships"><Relationship Id="rId8" Type="http://schemas.openxmlformats.org/officeDocument/2006/relationships/image" Target="../media/image318.png"/><Relationship Id="rId3" Type="http://schemas.openxmlformats.org/officeDocument/2006/relationships/image" Target="../media/image303.png"/><Relationship Id="rId7" Type="http://schemas.openxmlformats.org/officeDocument/2006/relationships/image" Target="../media/image317.png"/><Relationship Id="rId12" Type="http://schemas.openxmlformats.org/officeDocument/2006/relationships/image" Target="../media/image324.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315.png"/><Relationship Id="rId11" Type="http://schemas.openxmlformats.org/officeDocument/2006/relationships/image" Target="../media/image321.png"/><Relationship Id="rId5" Type="http://schemas.openxmlformats.org/officeDocument/2006/relationships/image" Target="../media/image314.png"/><Relationship Id="rId10" Type="http://schemas.openxmlformats.org/officeDocument/2006/relationships/image" Target="../media/image320.png"/><Relationship Id="rId4" Type="http://schemas.openxmlformats.org/officeDocument/2006/relationships/image" Target="../media/image305.png"/><Relationship Id="rId9" Type="http://schemas.openxmlformats.org/officeDocument/2006/relationships/image" Target="../media/image319.png"/></Relationships>
</file>

<file path=ppt/slides/_rels/slide53.xml.rels><?xml version="1.0" encoding="UTF-8" standalone="yes"?>
<Relationships xmlns="http://schemas.openxmlformats.org/package/2006/relationships"><Relationship Id="rId8" Type="http://schemas.openxmlformats.org/officeDocument/2006/relationships/image" Target="../media/image336.png"/><Relationship Id="rId13" Type="http://schemas.openxmlformats.org/officeDocument/2006/relationships/image" Target="../media/image320.emf"/><Relationship Id="rId3" Type="http://schemas.openxmlformats.org/officeDocument/2006/relationships/image" Target="../media/image261.emf"/><Relationship Id="rId7" Type="http://schemas.openxmlformats.org/officeDocument/2006/relationships/image" Target="../media/image329.png"/><Relationship Id="rId12" Type="http://schemas.openxmlformats.org/officeDocument/2006/relationships/image" Target="../media/image340.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327.png"/><Relationship Id="rId11" Type="http://schemas.openxmlformats.org/officeDocument/2006/relationships/image" Target="../media/image339.png"/><Relationship Id="rId5" Type="http://schemas.openxmlformats.org/officeDocument/2006/relationships/image" Target="../media/image326.png"/><Relationship Id="rId10" Type="http://schemas.openxmlformats.org/officeDocument/2006/relationships/image" Target="../media/image338.png"/><Relationship Id="rId4" Type="http://schemas.openxmlformats.org/officeDocument/2006/relationships/image" Target="../media/image325.png"/><Relationship Id="rId9" Type="http://schemas.openxmlformats.org/officeDocument/2006/relationships/image" Target="../media/image337.png"/><Relationship Id="rId14" Type="http://schemas.openxmlformats.org/officeDocument/2006/relationships/image" Target="../media/image321.emf"/></Relationships>
</file>

<file path=ppt/slides/_rels/slide54.xml.rels><?xml version="1.0" encoding="UTF-8" standalone="yes"?>
<Relationships xmlns="http://schemas.openxmlformats.org/package/2006/relationships"><Relationship Id="rId8" Type="http://schemas.openxmlformats.org/officeDocument/2006/relationships/image" Target="../media/image347.png"/><Relationship Id="rId13" Type="http://schemas.openxmlformats.org/officeDocument/2006/relationships/image" Target="../media/image353.png"/><Relationship Id="rId18" Type="http://schemas.openxmlformats.org/officeDocument/2006/relationships/image" Target="../media/image358.png"/><Relationship Id="rId3" Type="http://schemas.openxmlformats.org/officeDocument/2006/relationships/image" Target="../media/image322.emf"/><Relationship Id="rId21" Type="http://schemas.openxmlformats.org/officeDocument/2006/relationships/image" Target="../media/image361.png"/><Relationship Id="rId7" Type="http://schemas.openxmlformats.org/officeDocument/2006/relationships/image" Target="../media/image346.png"/><Relationship Id="rId12" Type="http://schemas.openxmlformats.org/officeDocument/2006/relationships/image" Target="../media/image352.png"/><Relationship Id="rId17" Type="http://schemas.openxmlformats.org/officeDocument/2006/relationships/image" Target="../media/image323.emf"/><Relationship Id="rId2" Type="http://schemas.openxmlformats.org/officeDocument/2006/relationships/notesSlide" Target="../notesSlides/notesSlide51.xml"/><Relationship Id="rId16" Type="http://schemas.openxmlformats.org/officeDocument/2006/relationships/image" Target="../media/image356.png"/><Relationship Id="rId20" Type="http://schemas.openxmlformats.org/officeDocument/2006/relationships/image" Target="../media/image360.png"/><Relationship Id="rId1" Type="http://schemas.openxmlformats.org/officeDocument/2006/relationships/slideLayout" Target="../slideLayouts/slideLayout1.xml"/><Relationship Id="rId6" Type="http://schemas.openxmlformats.org/officeDocument/2006/relationships/image" Target="../media/image345.png"/><Relationship Id="rId11" Type="http://schemas.openxmlformats.org/officeDocument/2006/relationships/image" Target="../media/image351.png"/><Relationship Id="rId5" Type="http://schemas.openxmlformats.org/officeDocument/2006/relationships/image" Target="../media/image343.png"/><Relationship Id="rId15" Type="http://schemas.openxmlformats.org/officeDocument/2006/relationships/image" Target="../media/image355.png"/><Relationship Id="rId10" Type="http://schemas.openxmlformats.org/officeDocument/2006/relationships/image" Target="../media/image350.png"/><Relationship Id="rId19" Type="http://schemas.openxmlformats.org/officeDocument/2006/relationships/image" Target="../media/image359.png"/><Relationship Id="rId4" Type="http://schemas.openxmlformats.org/officeDocument/2006/relationships/image" Target="../media/image344.png"/><Relationship Id="rId9" Type="http://schemas.openxmlformats.org/officeDocument/2006/relationships/image" Target="../media/image348.png"/><Relationship Id="rId14" Type="http://schemas.openxmlformats.org/officeDocument/2006/relationships/image" Target="../media/image349.png"/><Relationship Id="rId22" Type="http://schemas.openxmlformats.org/officeDocument/2006/relationships/image" Target="../media/image362.png"/></Relationships>
</file>

<file path=ppt/slides/_rels/slide55.xml.rels><?xml version="1.0" encoding="UTF-8" standalone="yes"?>
<Relationships xmlns="http://schemas.openxmlformats.org/package/2006/relationships"><Relationship Id="rId3" Type="http://schemas.openxmlformats.org/officeDocument/2006/relationships/image" Target="../media/image378.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324.emf"/><Relationship Id="rId5" Type="http://schemas.openxmlformats.org/officeDocument/2006/relationships/image" Target="../media/image364.png"/><Relationship Id="rId4" Type="http://schemas.openxmlformats.org/officeDocument/2006/relationships/image" Target="../media/image363.png"/></Relationships>
</file>

<file path=ppt/slides/_rels/slide56.xml.rels><?xml version="1.0" encoding="UTF-8" standalone="yes"?>
<Relationships xmlns="http://schemas.openxmlformats.org/package/2006/relationships"><Relationship Id="rId8" Type="http://schemas.openxmlformats.org/officeDocument/2006/relationships/image" Target="../media/image386.png"/><Relationship Id="rId13" Type="http://schemas.openxmlformats.org/officeDocument/2006/relationships/image" Target="../media/image367.png"/><Relationship Id="rId3" Type="http://schemas.openxmlformats.org/officeDocument/2006/relationships/image" Target="../media/image261.emf"/><Relationship Id="rId7" Type="http://schemas.openxmlformats.org/officeDocument/2006/relationships/image" Target="../media/image366.png"/><Relationship Id="rId12" Type="http://schemas.openxmlformats.org/officeDocument/2006/relationships/image" Target="../media/image390.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384.png"/><Relationship Id="rId11" Type="http://schemas.openxmlformats.org/officeDocument/2006/relationships/image" Target="../media/image389.png"/><Relationship Id="rId5" Type="http://schemas.openxmlformats.org/officeDocument/2006/relationships/image" Target="../media/image383.png"/><Relationship Id="rId10" Type="http://schemas.openxmlformats.org/officeDocument/2006/relationships/image" Target="../media/image388.png"/><Relationship Id="rId4" Type="http://schemas.openxmlformats.org/officeDocument/2006/relationships/image" Target="../media/image382.png"/><Relationship Id="rId9" Type="http://schemas.openxmlformats.org/officeDocument/2006/relationships/image" Target="../media/image387.png"/><Relationship Id="rId14" Type="http://schemas.openxmlformats.org/officeDocument/2006/relationships/image" Target="../media/image325.emf"/></Relationships>
</file>

<file path=ppt/slides/_rels/slide57.xml.rels><?xml version="1.0" encoding="UTF-8" standalone="yes"?>
<Relationships xmlns="http://schemas.openxmlformats.org/package/2006/relationships"><Relationship Id="rId8" Type="http://schemas.openxmlformats.org/officeDocument/2006/relationships/image" Target="../media/image398.png"/><Relationship Id="rId13" Type="http://schemas.openxmlformats.org/officeDocument/2006/relationships/image" Target="../media/image375.png"/><Relationship Id="rId3" Type="http://schemas.openxmlformats.org/officeDocument/2006/relationships/image" Target="../media/image369.png"/><Relationship Id="rId7" Type="http://schemas.openxmlformats.org/officeDocument/2006/relationships/image" Target="../media/image397.png"/><Relationship Id="rId12" Type="http://schemas.openxmlformats.org/officeDocument/2006/relationships/image" Target="../media/image374.png"/><Relationship Id="rId17" Type="http://schemas.openxmlformats.org/officeDocument/2006/relationships/image" Target="../media/image380.png"/><Relationship Id="rId2" Type="http://schemas.openxmlformats.org/officeDocument/2006/relationships/notesSlide" Target="../notesSlides/notesSlide54.xml"/><Relationship Id="rId16" Type="http://schemas.openxmlformats.org/officeDocument/2006/relationships/image" Target="../media/image379.png"/><Relationship Id="rId1" Type="http://schemas.openxmlformats.org/officeDocument/2006/relationships/slideLayout" Target="../slideLayouts/slideLayout1.xml"/><Relationship Id="rId6" Type="http://schemas.openxmlformats.org/officeDocument/2006/relationships/image" Target="../media/image396.png"/><Relationship Id="rId11" Type="http://schemas.openxmlformats.org/officeDocument/2006/relationships/image" Target="../media/image373.png"/><Relationship Id="rId5" Type="http://schemas.openxmlformats.org/officeDocument/2006/relationships/image" Target="../media/image327.emf"/><Relationship Id="rId15" Type="http://schemas.openxmlformats.org/officeDocument/2006/relationships/image" Target="../media/image377.png"/><Relationship Id="rId10" Type="http://schemas.openxmlformats.org/officeDocument/2006/relationships/image" Target="../media/image325.emf"/><Relationship Id="rId4" Type="http://schemas.openxmlformats.org/officeDocument/2006/relationships/image" Target="../media/image326.emf"/><Relationship Id="rId9" Type="http://schemas.openxmlformats.org/officeDocument/2006/relationships/image" Target="../media/image372.png"/><Relationship Id="rId14" Type="http://schemas.openxmlformats.org/officeDocument/2006/relationships/image" Target="../media/image376.png"/></Relationships>
</file>

<file path=ppt/slides/_rels/slide58.xml.rels><?xml version="1.0" encoding="UTF-8" standalone="yes"?>
<Relationships xmlns="http://schemas.openxmlformats.org/package/2006/relationships"><Relationship Id="rId8" Type="http://schemas.openxmlformats.org/officeDocument/2006/relationships/image" Target="../media/image394.png"/><Relationship Id="rId3" Type="http://schemas.openxmlformats.org/officeDocument/2006/relationships/image" Target="../media/image381.png"/><Relationship Id="rId7" Type="http://schemas.openxmlformats.org/officeDocument/2006/relationships/image" Target="../media/image3431.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392.png"/><Relationship Id="rId11" Type="http://schemas.openxmlformats.org/officeDocument/2006/relationships/image" Target="../media/image365.png"/><Relationship Id="rId5" Type="http://schemas.openxmlformats.org/officeDocument/2006/relationships/image" Target="../media/image391.png"/><Relationship Id="rId10" Type="http://schemas.openxmlformats.org/officeDocument/2006/relationships/image" Target="../media/image399.png"/><Relationship Id="rId4" Type="http://schemas.openxmlformats.org/officeDocument/2006/relationships/image" Target="../media/image385.png"/><Relationship Id="rId9" Type="http://schemas.openxmlformats.org/officeDocument/2006/relationships/image" Target="../media/image357.png"/></Relationships>
</file>

<file path=ppt/slides/_rels/slide59.xml.rels><?xml version="1.0" encoding="UTF-8" standalone="yes"?>
<Relationships xmlns="http://schemas.openxmlformats.org/package/2006/relationships"><Relationship Id="rId8" Type="http://schemas.openxmlformats.org/officeDocument/2006/relationships/image" Target="../media/image3570.png"/><Relationship Id="rId3" Type="http://schemas.openxmlformats.org/officeDocument/2006/relationships/image" Target="../media/image328.emf"/><Relationship Id="rId7" Type="http://schemas.openxmlformats.org/officeDocument/2006/relationships/image" Target="../media/image421.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420.png"/><Relationship Id="rId11" Type="http://schemas.openxmlformats.org/officeDocument/2006/relationships/image" Target="../media/image425.png"/><Relationship Id="rId5" Type="http://schemas.openxmlformats.org/officeDocument/2006/relationships/image" Target="../media/image3430.png"/><Relationship Id="rId10" Type="http://schemas.openxmlformats.org/officeDocument/2006/relationships/image" Target="../media/image424.png"/><Relationship Id="rId4" Type="http://schemas.openxmlformats.org/officeDocument/2006/relationships/image" Target="../media/image329.emf"/><Relationship Id="rId9" Type="http://schemas.openxmlformats.org/officeDocument/2006/relationships/image" Target="../media/image423.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60.xml.rels><?xml version="1.0" encoding="UTF-8" standalone="yes"?>
<Relationships xmlns="http://schemas.openxmlformats.org/package/2006/relationships"><Relationship Id="rId8" Type="http://schemas.openxmlformats.org/officeDocument/2006/relationships/image" Target="../media/image431.png"/><Relationship Id="rId3" Type="http://schemas.openxmlformats.org/officeDocument/2006/relationships/image" Target="../media/image426.png"/><Relationship Id="rId7" Type="http://schemas.openxmlformats.org/officeDocument/2006/relationships/image" Target="../media/image430.png"/><Relationship Id="rId12" Type="http://schemas.openxmlformats.org/officeDocument/2006/relationships/image" Target="../media/image435.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429.png"/><Relationship Id="rId11" Type="http://schemas.openxmlformats.org/officeDocument/2006/relationships/image" Target="../media/image434.png"/><Relationship Id="rId5" Type="http://schemas.openxmlformats.org/officeDocument/2006/relationships/image" Target="../media/image428.png"/><Relationship Id="rId10" Type="http://schemas.openxmlformats.org/officeDocument/2006/relationships/image" Target="../media/image433.png"/><Relationship Id="rId4" Type="http://schemas.openxmlformats.org/officeDocument/2006/relationships/image" Target="../media/image427.png"/><Relationship Id="rId9" Type="http://schemas.openxmlformats.org/officeDocument/2006/relationships/image" Target="../media/image432.png"/></Relationships>
</file>

<file path=ppt/slides/_rels/slide61.xml.rels><?xml version="1.0" encoding="UTF-8" standalone="yes"?>
<Relationships xmlns="http://schemas.openxmlformats.org/package/2006/relationships"><Relationship Id="rId8" Type="http://schemas.openxmlformats.org/officeDocument/2006/relationships/image" Target="../media/image406.png"/><Relationship Id="rId13" Type="http://schemas.openxmlformats.org/officeDocument/2006/relationships/image" Target="../media/image409.png"/><Relationship Id="rId18" Type="http://schemas.openxmlformats.org/officeDocument/2006/relationships/image" Target="../media/image3650.png"/><Relationship Id="rId3" Type="http://schemas.openxmlformats.org/officeDocument/2006/relationships/image" Target="../media/image402.png"/><Relationship Id="rId7" Type="http://schemas.openxmlformats.org/officeDocument/2006/relationships/image" Target="../media/image405.png"/><Relationship Id="rId12" Type="http://schemas.openxmlformats.org/officeDocument/2006/relationships/image" Target="../media/image408.png"/><Relationship Id="rId17" Type="http://schemas.openxmlformats.org/officeDocument/2006/relationships/image" Target="../media/image458.png"/><Relationship Id="rId2" Type="http://schemas.openxmlformats.org/officeDocument/2006/relationships/notesSlide" Target="../notesSlides/notesSlide58.xml"/><Relationship Id="rId16" Type="http://schemas.openxmlformats.org/officeDocument/2006/relationships/image" Target="../media/image457.png"/><Relationship Id="rId1" Type="http://schemas.openxmlformats.org/officeDocument/2006/relationships/slideLayout" Target="../slideLayouts/slideLayout1.xml"/><Relationship Id="rId6" Type="http://schemas.openxmlformats.org/officeDocument/2006/relationships/image" Target="../media/image404.png"/><Relationship Id="rId11" Type="http://schemas.openxmlformats.org/officeDocument/2006/relationships/image" Target="../media/image452.png"/><Relationship Id="rId5" Type="http://schemas.openxmlformats.org/officeDocument/2006/relationships/image" Target="../media/image446.png"/><Relationship Id="rId15" Type="http://schemas.openxmlformats.org/officeDocument/2006/relationships/image" Target="../media/image456.png"/><Relationship Id="rId10" Type="http://schemas.openxmlformats.org/officeDocument/2006/relationships/image" Target="../media/image451.png"/><Relationship Id="rId19" Type="http://schemas.openxmlformats.org/officeDocument/2006/relationships/image" Target="../media/image460.png"/><Relationship Id="rId4" Type="http://schemas.openxmlformats.org/officeDocument/2006/relationships/image" Target="../media/image330.emf"/><Relationship Id="rId9" Type="http://schemas.openxmlformats.org/officeDocument/2006/relationships/image" Target="../media/image407.png"/><Relationship Id="rId14" Type="http://schemas.openxmlformats.org/officeDocument/2006/relationships/image" Target="../media/image455.png"/></Relationships>
</file>

<file path=ppt/slides/_rels/slide62.xml.rels><?xml version="1.0" encoding="UTF-8" standalone="yes"?>
<Relationships xmlns="http://schemas.openxmlformats.org/package/2006/relationships"><Relationship Id="rId2" Type="http://schemas.openxmlformats.org/officeDocument/2006/relationships/image" Target="../media/image331.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2.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8" Type="http://schemas.openxmlformats.org/officeDocument/2006/relationships/image" Target="../media/image3940.png"/><Relationship Id="rId13" Type="http://schemas.openxmlformats.org/officeDocument/2006/relationships/image" Target="../media/image403.png"/><Relationship Id="rId3" Type="http://schemas.openxmlformats.org/officeDocument/2006/relationships/image" Target="../media/image333.emf"/><Relationship Id="rId7" Type="http://schemas.openxmlformats.org/officeDocument/2006/relationships/image" Target="../media/image3920.png"/><Relationship Id="rId12" Type="http://schemas.openxmlformats.org/officeDocument/2006/relationships/image" Target="../media/image401.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393.png"/><Relationship Id="rId11" Type="http://schemas.openxmlformats.org/officeDocument/2006/relationships/image" Target="../media/image400.png"/><Relationship Id="rId5" Type="http://schemas.openxmlformats.org/officeDocument/2006/relationships/image" Target="../media/image3730.png"/><Relationship Id="rId10" Type="http://schemas.openxmlformats.org/officeDocument/2006/relationships/image" Target="../media/image395.png"/><Relationship Id="rId4" Type="http://schemas.openxmlformats.org/officeDocument/2006/relationships/image" Target="../media/image3590.png"/><Relationship Id="rId9" Type="http://schemas.openxmlformats.org/officeDocument/2006/relationships/image" Target="../media/image3950.png"/><Relationship Id="rId14" Type="http://schemas.openxmlformats.org/officeDocument/2006/relationships/image" Target="../media/image354.png"/></Relationships>
</file>

<file path=ppt/slides/_rels/slide66.xml.rels><?xml version="1.0" encoding="UTF-8" standalone="yes"?>
<Relationships xmlns="http://schemas.openxmlformats.org/package/2006/relationships"><Relationship Id="rId8" Type="http://schemas.openxmlformats.org/officeDocument/2006/relationships/image" Target="../media/image466.png"/><Relationship Id="rId3" Type="http://schemas.openxmlformats.org/officeDocument/2006/relationships/image" Target="../media/image411.png"/><Relationship Id="rId7" Type="http://schemas.openxmlformats.org/officeDocument/2006/relationships/image" Target="../media/image465.png"/><Relationship Id="rId12" Type="http://schemas.openxmlformats.org/officeDocument/2006/relationships/image" Target="../media/image338.emf"/><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464.png"/><Relationship Id="rId11" Type="http://schemas.openxmlformats.org/officeDocument/2006/relationships/image" Target="../media/image337.emf"/><Relationship Id="rId5" Type="http://schemas.openxmlformats.org/officeDocument/2006/relationships/image" Target="../media/image335.emf"/><Relationship Id="rId10" Type="http://schemas.openxmlformats.org/officeDocument/2006/relationships/image" Target="../media/image336.emf"/><Relationship Id="rId4" Type="http://schemas.openxmlformats.org/officeDocument/2006/relationships/image" Target="../media/image334.emf"/><Relationship Id="rId9" Type="http://schemas.openxmlformats.org/officeDocument/2006/relationships/image" Target="../media/image467.png"/></Relationships>
</file>

<file path=ppt/slides/_rels/slide67.xml.rels><?xml version="1.0" encoding="UTF-8" standalone="yes"?>
<Relationships xmlns="http://schemas.openxmlformats.org/package/2006/relationships"><Relationship Id="rId8" Type="http://schemas.openxmlformats.org/officeDocument/2006/relationships/image" Target="../media/image463.png"/><Relationship Id="rId3" Type="http://schemas.openxmlformats.org/officeDocument/2006/relationships/image" Target="../media/image3150.png"/><Relationship Id="rId7" Type="http://schemas.openxmlformats.org/officeDocument/2006/relationships/image" Target="../media/image445.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368.png"/><Relationship Id="rId5" Type="http://schemas.openxmlformats.org/officeDocument/2006/relationships/image" Target="../media/image4110.png"/><Relationship Id="rId4" Type="http://schemas.openxmlformats.org/officeDocument/2006/relationships/image" Target="../media/image3370.png"/><Relationship Id="rId9" Type="http://schemas.openxmlformats.org/officeDocument/2006/relationships/image" Target="../media/image468.png"/></Relationships>
</file>

<file path=ppt/slides/_rels/slide68.xml.rels><?xml version="1.0" encoding="UTF-8" standalone="yes"?>
<Relationships xmlns="http://schemas.openxmlformats.org/package/2006/relationships"><Relationship Id="rId8" Type="http://schemas.openxmlformats.org/officeDocument/2006/relationships/image" Target="../media/image482.png"/><Relationship Id="rId13" Type="http://schemas.openxmlformats.org/officeDocument/2006/relationships/image" Target="../media/image487.png"/><Relationship Id="rId3" Type="http://schemas.openxmlformats.org/officeDocument/2006/relationships/image" Target="../media/image339.emf"/><Relationship Id="rId7" Type="http://schemas.openxmlformats.org/officeDocument/2006/relationships/image" Target="../media/image481.png"/><Relationship Id="rId12" Type="http://schemas.openxmlformats.org/officeDocument/2006/relationships/image" Target="../media/image486.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480.png"/><Relationship Id="rId11" Type="http://schemas.openxmlformats.org/officeDocument/2006/relationships/image" Target="../media/image485.png"/><Relationship Id="rId5" Type="http://schemas.openxmlformats.org/officeDocument/2006/relationships/image" Target="../media/image479.png"/><Relationship Id="rId10" Type="http://schemas.openxmlformats.org/officeDocument/2006/relationships/image" Target="../media/image484.png"/><Relationship Id="rId4" Type="http://schemas.openxmlformats.org/officeDocument/2006/relationships/image" Target="../media/image478.png"/><Relationship Id="rId9" Type="http://schemas.openxmlformats.org/officeDocument/2006/relationships/image" Target="../media/image483.png"/></Relationships>
</file>

<file path=ppt/slides/_rels/slide69.xml.rels><?xml version="1.0" encoding="UTF-8" standalone="yes"?>
<Relationships xmlns="http://schemas.openxmlformats.org/package/2006/relationships"><Relationship Id="rId8" Type="http://schemas.openxmlformats.org/officeDocument/2006/relationships/image" Target="../media/image341.emf"/><Relationship Id="rId13" Type="http://schemas.openxmlformats.org/officeDocument/2006/relationships/image" Target="../media/image498.png"/><Relationship Id="rId3" Type="http://schemas.openxmlformats.org/officeDocument/2006/relationships/image" Target="../media/image488.png"/><Relationship Id="rId7" Type="http://schemas.openxmlformats.org/officeDocument/2006/relationships/image" Target="../media/image340.emf"/><Relationship Id="rId12" Type="http://schemas.openxmlformats.org/officeDocument/2006/relationships/image" Target="../media/image497.png"/><Relationship Id="rId2" Type="http://schemas.openxmlformats.org/officeDocument/2006/relationships/notesSlide" Target="../notesSlides/notesSlide64.xml"/><Relationship Id="rId16" Type="http://schemas.openxmlformats.org/officeDocument/2006/relationships/image" Target="../media/image501.png"/><Relationship Id="rId1" Type="http://schemas.openxmlformats.org/officeDocument/2006/relationships/slideLayout" Target="../slideLayouts/slideLayout1.xml"/><Relationship Id="rId6" Type="http://schemas.openxmlformats.org/officeDocument/2006/relationships/image" Target="../media/image491.png"/><Relationship Id="rId11" Type="http://schemas.openxmlformats.org/officeDocument/2006/relationships/image" Target="../media/image344.emf"/><Relationship Id="rId5" Type="http://schemas.openxmlformats.org/officeDocument/2006/relationships/image" Target="../media/image490.png"/><Relationship Id="rId15" Type="http://schemas.openxmlformats.org/officeDocument/2006/relationships/image" Target="../media/image500.png"/><Relationship Id="rId10" Type="http://schemas.openxmlformats.org/officeDocument/2006/relationships/image" Target="../media/image343.emf"/><Relationship Id="rId4" Type="http://schemas.openxmlformats.org/officeDocument/2006/relationships/image" Target="../media/image489.png"/><Relationship Id="rId9" Type="http://schemas.openxmlformats.org/officeDocument/2006/relationships/image" Target="../media/image342.emf"/><Relationship Id="rId14" Type="http://schemas.openxmlformats.org/officeDocument/2006/relationships/image" Target="../media/image499.png"/></Relationships>
</file>

<file path=ppt/slides/_rels/slide7.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8.emf"/><Relationship Id="rId7" Type="http://schemas.openxmlformats.org/officeDocument/2006/relationships/image" Target="../media/image21.emf"/><Relationship Id="rId12"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20.emf"/><Relationship Id="rId4" Type="http://schemas.openxmlformats.org/officeDocument/2006/relationships/image" Target="../media/image19.emf"/><Relationship Id="rId9" Type="http://schemas.openxmlformats.org/officeDocument/2006/relationships/image" Target="../media/image23.emf"/></Relationships>
</file>

<file path=ppt/slides/_rels/slide70.xml.rels><?xml version="1.0" encoding="UTF-8" standalone="yes"?>
<Relationships xmlns="http://schemas.openxmlformats.org/package/2006/relationships"><Relationship Id="rId8" Type="http://schemas.openxmlformats.org/officeDocument/2006/relationships/image" Target="../media/image506.png"/><Relationship Id="rId3" Type="http://schemas.openxmlformats.org/officeDocument/2006/relationships/image" Target="../media/image410.png"/><Relationship Id="rId7" Type="http://schemas.openxmlformats.org/officeDocument/2006/relationships/image" Target="../media/image505.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504.png"/><Relationship Id="rId11" Type="http://schemas.openxmlformats.org/officeDocument/2006/relationships/image" Target="../media/image509.png"/><Relationship Id="rId5" Type="http://schemas.openxmlformats.org/officeDocument/2006/relationships/image" Target="../media/image503.png"/><Relationship Id="rId10" Type="http://schemas.openxmlformats.org/officeDocument/2006/relationships/image" Target="../media/image508.png"/><Relationship Id="rId4" Type="http://schemas.openxmlformats.org/officeDocument/2006/relationships/image" Target="../media/image502.png"/><Relationship Id="rId9" Type="http://schemas.openxmlformats.org/officeDocument/2006/relationships/image" Target="../media/image507.png"/></Relationships>
</file>

<file path=ppt/slides/_rels/slide71.xml.rels><?xml version="1.0" encoding="UTF-8" standalone="yes"?>
<Relationships xmlns="http://schemas.openxmlformats.org/package/2006/relationships"><Relationship Id="rId8" Type="http://schemas.openxmlformats.org/officeDocument/2006/relationships/image" Target="../media/image345.jpeg"/><Relationship Id="rId3" Type="http://schemas.openxmlformats.org/officeDocument/2006/relationships/image" Target="../media/image510.png"/><Relationship Id="rId7" Type="http://schemas.openxmlformats.org/officeDocument/2006/relationships/image" Target="../media/image414.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413.png"/><Relationship Id="rId5" Type="http://schemas.openxmlformats.org/officeDocument/2006/relationships/image" Target="../media/image412.png"/><Relationship Id="rId10" Type="http://schemas.openxmlformats.org/officeDocument/2006/relationships/image" Target="../media/image417.png"/><Relationship Id="rId4" Type="http://schemas.openxmlformats.org/officeDocument/2006/relationships/image" Target="../media/image511.png"/><Relationship Id="rId9" Type="http://schemas.openxmlformats.org/officeDocument/2006/relationships/image" Target="../media/image416.png"/></Relationships>
</file>

<file path=ppt/slides/_rels/slide72.xml.rels><?xml version="1.0" encoding="UTF-8" standalone="yes"?>
<Relationships xmlns="http://schemas.openxmlformats.org/package/2006/relationships"><Relationship Id="rId8" Type="http://schemas.openxmlformats.org/officeDocument/2006/relationships/image" Target="../media/image438.png"/><Relationship Id="rId13" Type="http://schemas.openxmlformats.org/officeDocument/2006/relationships/image" Target="../media/image443.png"/><Relationship Id="rId3" Type="http://schemas.openxmlformats.org/officeDocument/2006/relationships/image" Target="../media/image418.png"/><Relationship Id="rId7" Type="http://schemas.openxmlformats.org/officeDocument/2006/relationships/image" Target="../media/image437.png"/><Relationship Id="rId12" Type="http://schemas.openxmlformats.org/officeDocument/2006/relationships/image" Target="../media/image442.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436.png"/><Relationship Id="rId11" Type="http://schemas.openxmlformats.org/officeDocument/2006/relationships/image" Target="../media/image441.png"/><Relationship Id="rId5" Type="http://schemas.openxmlformats.org/officeDocument/2006/relationships/image" Target="../media/image422.png"/><Relationship Id="rId10" Type="http://schemas.openxmlformats.org/officeDocument/2006/relationships/image" Target="../media/image440.png"/><Relationship Id="rId4" Type="http://schemas.openxmlformats.org/officeDocument/2006/relationships/image" Target="../media/image419.png"/><Relationship Id="rId9" Type="http://schemas.openxmlformats.org/officeDocument/2006/relationships/image" Target="../media/image439.png"/><Relationship Id="rId14" Type="http://schemas.openxmlformats.org/officeDocument/2006/relationships/image" Target="../media/image444.png"/></Relationships>
</file>

<file path=ppt/slides/_rels/slide73.xml.rels><?xml version="1.0" encoding="UTF-8" standalone="yes"?>
<Relationships xmlns="http://schemas.openxmlformats.org/package/2006/relationships"><Relationship Id="rId8" Type="http://schemas.openxmlformats.org/officeDocument/2006/relationships/image" Target="../media/image495.png"/><Relationship Id="rId13" Type="http://schemas.openxmlformats.org/officeDocument/2006/relationships/image" Target="../media/image532.png"/><Relationship Id="rId3" Type="http://schemas.openxmlformats.org/officeDocument/2006/relationships/image" Target="../media/image346.emf"/><Relationship Id="rId7" Type="http://schemas.openxmlformats.org/officeDocument/2006/relationships/image" Target="../media/image494.png"/><Relationship Id="rId12" Type="http://schemas.openxmlformats.org/officeDocument/2006/relationships/image" Target="../media/image531.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448.png"/><Relationship Id="rId11" Type="http://schemas.openxmlformats.org/officeDocument/2006/relationships/image" Target="../media/image530.png"/><Relationship Id="rId5" Type="http://schemas.openxmlformats.org/officeDocument/2006/relationships/image" Target="../media/image447.png"/><Relationship Id="rId10" Type="http://schemas.openxmlformats.org/officeDocument/2006/relationships/image" Target="../media/image515.png"/><Relationship Id="rId4" Type="http://schemas.openxmlformats.org/officeDocument/2006/relationships/image" Target="../media/image477.png"/><Relationship Id="rId9" Type="http://schemas.openxmlformats.org/officeDocument/2006/relationships/image" Target="../media/image496.png"/></Relationships>
</file>

<file path=ppt/slides/_rels/slide74.xml.rels><?xml version="1.0" encoding="UTF-8" standalone="yes"?>
<Relationships xmlns="http://schemas.openxmlformats.org/package/2006/relationships"><Relationship Id="rId8" Type="http://schemas.openxmlformats.org/officeDocument/2006/relationships/image" Target="../media/image235.emf"/><Relationship Id="rId13" Type="http://schemas.openxmlformats.org/officeDocument/2006/relationships/image" Target="../media/image462.png"/><Relationship Id="rId3" Type="http://schemas.openxmlformats.org/officeDocument/2006/relationships/image" Target="../media/image449.png"/><Relationship Id="rId7" Type="http://schemas.openxmlformats.org/officeDocument/2006/relationships/image" Target="../media/image336.emf"/><Relationship Id="rId12" Type="http://schemas.openxmlformats.org/officeDocument/2006/relationships/image" Target="../media/image461.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454.png"/><Relationship Id="rId11" Type="http://schemas.openxmlformats.org/officeDocument/2006/relationships/image" Target="../media/image240.emf"/><Relationship Id="rId5" Type="http://schemas.openxmlformats.org/officeDocument/2006/relationships/image" Target="../media/image453.png"/><Relationship Id="rId10" Type="http://schemas.openxmlformats.org/officeDocument/2006/relationships/image" Target="../media/image236.emf"/><Relationship Id="rId4" Type="http://schemas.openxmlformats.org/officeDocument/2006/relationships/image" Target="../media/image450.png"/><Relationship Id="rId9" Type="http://schemas.openxmlformats.org/officeDocument/2006/relationships/image" Target="../media/image459.png"/><Relationship Id="rId14" Type="http://schemas.openxmlformats.org/officeDocument/2006/relationships/image" Target="../media/image469.png"/></Relationships>
</file>

<file path=ppt/slides/_rels/slide75.xml.rels><?xml version="1.0" encoding="UTF-8" standalone="yes"?>
<Relationships xmlns="http://schemas.openxmlformats.org/package/2006/relationships"><Relationship Id="rId8" Type="http://schemas.openxmlformats.org/officeDocument/2006/relationships/image" Target="../media/image546.png"/><Relationship Id="rId3" Type="http://schemas.openxmlformats.org/officeDocument/2006/relationships/image" Target="../media/image347.emf"/><Relationship Id="rId7" Type="http://schemas.openxmlformats.org/officeDocument/2006/relationships/image" Target="../media/image545.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544.png"/><Relationship Id="rId5" Type="http://schemas.openxmlformats.org/officeDocument/2006/relationships/image" Target="../media/image543.png"/><Relationship Id="rId4" Type="http://schemas.openxmlformats.org/officeDocument/2006/relationships/image" Target="../media/image348.emf"/></Relationships>
</file>

<file path=ppt/slides/_rels/slide76.xml.rels><?xml version="1.0" encoding="UTF-8" standalone="yes"?>
<Relationships xmlns="http://schemas.openxmlformats.org/package/2006/relationships"><Relationship Id="rId8" Type="http://schemas.openxmlformats.org/officeDocument/2006/relationships/image" Target="../media/image476.png"/><Relationship Id="rId13" Type="http://schemas.openxmlformats.org/officeDocument/2006/relationships/image" Target="../media/image557.png"/><Relationship Id="rId3" Type="http://schemas.openxmlformats.org/officeDocument/2006/relationships/image" Target="../media/image349.emf"/><Relationship Id="rId7" Type="http://schemas.openxmlformats.org/officeDocument/2006/relationships/image" Target="../media/image351.emf"/><Relationship Id="rId12" Type="http://schemas.openxmlformats.org/officeDocument/2006/relationships/image" Target="../media/image512.png"/><Relationship Id="rId2" Type="http://schemas.openxmlformats.org/officeDocument/2006/relationships/notesSlide" Target="../notesSlides/notesSlide71.xml"/><Relationship Id="rId16" Type="http://schemas.openxmlformats.org/officeDocument/2006/relationships/image" Target="../media/image561.png"/><Relationship Id="rId1" Type="http://schemas.openxmlformats.org/officeDocument/2006/relationships/slideLayout" Target="../slideLayouts/slideLayout1.xml"/><Relationship Id="rId6" Type="http://schemas.openxmlformats.org/officeDocument/2006/relationships/image" Target="../media/image350.emf"/><Relationship Id="rId11" Type="http://schemas.openxmlformats.org/officeDocument/2006/relationships/image" Target="../media/image493.png"/><Relationship Id="rId5" Type="http://schemas.openxmlformats.org/officeDocument/2006/relationships/image" Target="../media/image371.png"/><Relationship Id="rId15" Type="http://schemas.openxmlformats.org/officeDocument/2006/relationships/image" Target="../media/image559.png"/><Relationship Id="rId10" Type="http://schemas.openxmlformats.org/officeDocument/2006/relationships/image" Target="../media/image554.png"/><Relationship Id="rId4" Type="http://schemas.openxmlformats.org/officeDocument/2006/relationships/image" Target="../media/image473.png"/><Relationship Id="rId9" Type="http://schemas.openxmlformats.org/officeDocument/2006/relationships/image" Target="../media/image492.png"/><Relationship Id="rId14" Type="http://schemas.openxmlformats.org/officeDocument/2006/relationships/image" Target="../media/image558.png"/></Relationships>
</file>

<file path=ppt/slides/_rels/slide77.xml.rels><?xml version="1.0" encoding="UTF-8" standalone="yes"?>
<Relationships xmlns="http://schemas.openxmlformats.org/package/2006/relationships"><Relationship Id="rId8" Type="http://schemas.openxmlformats.org/officeDocument/2006/relationships/image" Target="../media/image415.png"/><Relationship Id="rId13" Type="http://schemas.openxmlformats.org/officeDocument/2006/relationships/image" Target="../media/image359.emf"/><Relationship Id="rId3" Type="http://schemas.openxmlformats.org/officeDocument/2006/relationships/image" Target="../media/image352.emf"/><Relationship Id="rId7" Type="http://schemas.openxmlformats.org/officeDocument/2006/relationships/image" Target="../media/image356.emf"/><Relationship Id="rId12" Type="http://schemas.openxmlformats.org/officeDocument/2006/relationships/image" Target="../media/image358.emf"/><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355.emf"/><Relationship Id="rId11" Type="http://schemas.openxmlformats.org/officeDocument/2006/relationships/image" Target="../media/image357.emf"/><Relationship Id="rId5" Type="http://schemas.openxmlformats.org/officeDocument/2006/relationships/image" Target="../media/image354.emf"/><Relationship Id="rId10" Type="http://schemas.openxmlformats.org/officeDocument/2006/relationships/image" Target="../media/image471.png"/><Relationship Id="rId4" Type="http://schemas.openxmlformats.org/officeDocument/2006/relationships/image" Target="../media/image353.emf"/><Relationship Id="rId9" Type="http://schemas.openxmlformats.org/officeDocument/2006/relationships/image" Target="../media/image470.png"/></Relationships>
</file>

<file path=ppt/slides/_rels/slide78.xml.rels><?xml version="1.0" encoding="UTF-8" standalone="yes"?>
<Relationships xmlns="http://schemas.openxmlformats.org/package/2006/relationships"><Relationship Id="rId2" Type="http://schemas.openxmlformats.org/officeDocument/2006/relationships/image" Target="../media/image47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472.png"/><Relationship Id="rId13" Type="http://schemas.openxmlformats.org/officeDocument/2006/relationships/image" Target="../media/image523.png"/><Relationship Id="rId3" Type="http://schemas.openxmlformats.org/officeDocument/2006/relationships/image" Target="../media/image513.png"/><Relationship Id="rId7" Type="http://schemas.openxmlformats.org/officeDocument/2006/relationships/image" Target="../media/image518.png"/><Relationship Id="rId12" Type="http://schemas.openxmlformats.org/officeDocument/2006/relationships/image" Target="../media/image522.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517.png"/><Relationship Id="rId11" Type="http://schemas.openxmlformats.org/officeDocument/2006/relationships/image" Target="../media/image521.png"/><Relationship Id="rId5" Type="http://schemas.openxmlformats.org/officeDocument/2006/relationships/image" Target="../media/image516.png"/><Relationship Id="rId15" Type="http://schemas.openxmlformats.org/officeDocument/2006/relationships/image" Target="../media/image525.png"/><Relationship Id="rId10" Type="http://schemas.openxmlformats.org/officeDocument/2006/relationships/image" Target="../media/image474.png"/><Relationship Id="rId4" Type="http://schemas.openxmlformats.org/officeDocument/2006/relationships/image" Target="../media/image514.png"/><Relationship Id="rId9" Type="http://schemas.microsoft.com/office/2007/relationships/hdphoto" Target="../media/hdphoto1.wdp"/><Relationship Id="rId14" Type="http://schemas.openxmlformats.org/officeDocument/2006/relationships/image" Target="../media/image524.png"/></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5.png"/><Relationship Id="rId3" Type="http://schemas.openxmlformats.org/officeDocument/2006/relationships/image" Target="../media/image25.emf"/><Relationship Id="rId7" Type="http://schemas.openxmlformats.org/officeDocument/2006/relationships/image" Target="../media/image50.png"/><Relationship Id="rId12"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46.png"/><Relationship Id="rId14" Type="http://schemas.openxmlformats.org/officeDocument/2006/relationships/image" Target="../media/image26.emf"/></Relationships>
</file>

<file path=ppt/slides/_rels/slide8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26.png"/><Relationship Id="rId7" Type="http://schemas.openxmlformats.org/officeDocument/2006/relationships/image" Target="../media/image520.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587.png"/><Relationship Id="rId5" Type="http://schemas.microsoft.com/office/2007/relationships/hdphoto" Target="../media/hdphoto2.wdp"/><Relationship Id="rId10" Type="http://schemas.openxmlformats.org/officeDocument/2006/relationships/image" Target="../media/image529.png"/><Relationship Id="rId4" Type="http://schemas.openxmlformats.org/officeDocument/2006/relationships/image" Target="../media/image519.png"/><Relationship Id="rId9" Type="http://schemas.openxmlformats.org/officeDocument/2006/relationships/image" Target="../media/image589.png"/></Relationships>
</file>

<file path=ppt/slides/_rels/slide81.xml.rels><?xml version="1.0" encoding="UTF-8" standalone="yes"?>
<Relationships xmlns="http://schemas.openxmlformats.org/package/2006/relationships"><Relationship Id="rId8" Type="http://schemas.openxmlformats.org/officeDocument/2006/relationships/image" Target="../media/image594.png"/><Relationship Id="rId3" Type="http://schemas.openxmlformats.org/officeDocument/2006/relationships/image" Target="../media/image527.png"/><Relationship Id="rId7" Type="http://schemas.microsoft.com/office/2007/relationships/hdphoto" Target="../media/hdphoto5.wdp"/><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528.png"/><Relationship Id="rId5" Type="http://schemas.openxmlformats.org/officeDocument/2006/relationships/image" Target="../media/image592.png"/><Relationship Id="rId4" Type="http://schemas.microsoft.com/office/2007/relationships/hdphoto" Target="../media/hdphoto4.wdp"/><Relationship Id="rId9" Type="http://schemas.openxmlformats.org/officeDocument/2006/relationships/image" Target="../media/image595.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8" Type="http://schemas.openxmlformats.org/officeDocument/2006/relationships/image" Target="../media/image601.png"/><Relationship Id="rId3" Type="http://schemas.openxmlformats.org/officeDocument/2006/relationships/image" Target="../media/image529.emf"/><Relationship Id="rId7" Type="http://schemas.openxmlformats.org/officeDocument/2006/relationships/image" Target="../media/image600.png"/><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599.png"/><Relationship Id="rId5" Type="http://schemas.openxmlformats.org/officeDocument/2006/relationships/image" Target="../media/image598.png"/><Relationship Id="rId10" Type="http://schemas.openxmlformats.org/officeDocument/2006/relationships/image" Target="../media/image603.png"/><Relationship Id="rId4" Type="http://schemas.openxmlformats.org/officeDocument/2006/relationships/image" Target="../media/image530.emf"/><Relationship Id="rId9" Type="http://schemas.openxmlformats.org/officeDocument/2006/relationships/image" Target="../media/image602.png"/></Relationships>
</file>

<file path=ppt/slides/_rels/slide84.xml.rels><?xml version="1.0" encoding="UTF-8" standalone="yes"?>
<Relationships xmlns="http://schemas.openxmlformats.org/package/2006/relationships"><Relationship Id="rId8" Type="http://schemas.openxmlformats.org/officeDocument/2006/relationships/image" Target="../media/image609.png"/><Relationship Id="rId13" Type="http://schemas.openxmlformats.org/officeDocument/2006/relationships/image" Target="../media/image614.png"/><Relationship Id="rId3" Type="http://schemas.openxmlformats.org/officeDocument/2006/relationships/image" Target="../media/image531.emf"/><Relationship Id="rId7" Type="http://schemas.openxmlformats.org/officeDocument/2006/relationships/image" Target="../media/image608.png"/><Relationship Id="rId12" Type="http://schemas.openxmlformats.org/officeDocument/2006/relationships/image" Target="../media/image613.pn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607.png"/><Relationship Id="rId11" Type="http://schemas.openxmlformats.org/officeDocument/2006/relationships/image" Target="../media/image612.png"/><Relationship Id="rId5" Type="http://schemas.openxmlformats.org/officeDocument/2006/relationships/image" Target="../media/image606.png"/><Relationship Id="rId10" Type="http://schemas.openxmlformats.org/officeDocument/2006/relationships/image" Target="../media/image611.png"/><Relationship Id="rId4" Type="http://schemas.openxmlformats.org/officeDocument/2006/relationships/image" Target="../media/image532.emf"/><Relationship Id="rId9" Type="http://schemas.openxmlformats.org/officeDocument/2006/relationships/image" Target="../media/image610.png"/><Relationship Id="rId14" Type="http://schemas.openxmlformats.org/officeDocument/2006/relationships/image" Target="../media/image533.png"/></Relationships>
</file>

<file path=ppt/slides/_rels/slide85.xml.rels><?xml version="1.0" encoding="UTF-8" standalone="yes"?>
<Relationships xmlns="http://schemas.openxmlformats.org/package/2006/relationships"><Relationship Id="rId8" Type="http://schemas.openxmlformats.org/officeDocument/2006/relationships/image" Target="../media/image539.png"/><Relationship Id="rId3" Type="http://schemas.openxmlformats.org/officeDocument/2006/relationships/image" Target="../media/image534.png"/><Relationship Id="rId7" Type="http://schemas.openxmlformats.org/officeDocument/2006/relationships/image" Target="../media/image538.png"/><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image" Target="../media/image537.png"/><Relationship Id="rId5" Type="http://schemas.openxmlformats.org/officeDocument/2006/relationships/image" Target="../media/image536.png"/><Relationship Id="rId4" Type="http://schemas.openxmlformats.org/officeDocument/2006/relationships/image" Target="../media/image535.png"/></Relationships>
</file>

<file path=ppt/slides/_rels/slide86.xml.rels><?xml version="1.0" encoding="UTF-8" standalone="yes"?>
<Relationships xmlns="http://schemas.openxmlformats.org/package/2006/relationships"><Relationship Id="rId3" Type="http://schemas.openxmlformats.org/officeDocument/2006/relationships/image" Target="../media/image541.png"/><Relationship Id="rId2" Type="http://schemas.openxmlformats.org/officeDocument/2006/relationships/image" Target="../media/image54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542.png"/><Relationship Id="rId13" Type="http://schemas.openxmlformats.org/officeDocument/2006/relationships/image" Target="../media/image579.png"/><Relationship Id="rId3" Type="http://schemas.openxmlformats.org/officeDocument/2006/relationships/image" Target="../media/image551.png"/><Relationship Id="rId7" Type="http://schemas.openxmlformats.org/officeDocument/2006/relationships/image" Target="../media/image565.png"/><Relationship Id="rId12" Type="http://schemas.openxmlformats.org/officeDocument/2006/relationships/image" Target="../media/image578.png"/><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image" Target="../media/image564.png"/><Relationship Id="rId11" Type="http://schemas.openxmlformats.org/officeDocument/2006/relationships/image" Target="../media/image572.png"/><Relationship Id="rId5" Type="http://schemas.openxmlformats.org/officeDocument/2006/relationships/image" Target="../media/image563.png"/><Relationship Id="rId10" Type="http://schemas.openxmlformats.org/officeDocument/2006/relationships/image" Target="../media/image548.png"/><Relationship Id="rId4" Type="http://schemas.openxmlformats.org/officeDocument/2006/relationships/image" Target="../media/image562.png"/><Relationship Id="rId9" Type="http://schemas.openxmlformats.org/officeDocument/2006/relationships/image" Target="../media/image547.png"/><Relationship Id="rId14" Type="http://schemas.openxmlformats.org/officeDocument/2006/relationships/image" Target="../media/image549.png"/></Relationships>
</file>

<file path=ppt/slides/_rels/slide88.xml.rels><?xml version="1.0" encoding="UTF-8" standalone="yes"?>
<Relationships xmlns="http://schemas.openxmlformats.org/package/2006/relationships"><Relationship Id="rId8" Type="http://schemas.openxmlformats.org/officeDocument/2006/relationships/image" Target="../media/image555.png"/><Relationship Id="rId3" Type="http://schemas.openxmlformats.org/officeDocument/2006/relationships/image" Target="../media/image533.jpg"/><Relationship Id="rId7" Type="http://schemas.openxmlformats.org/officeDocument/2006/relationships/image" Target="../media/image553.png"/><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552.png"/><Relationship Id="rId5" Type="http://schemas.openxmlformats.org/officeDocument/2006/relationships/image" Target="../media/image588.png"/><Relationship Id="rId4" Type="http://schemas.openxmlformats.org/officeDocument/2006/relationships/image" Target="../media/image586.png"/><Relationship Id="rId9" Type="http://schemas.openxmlformats.org/officeDocument/2006/relationships/image" Target="../media/image597.png"/></Relationships>
</file>

<file path=ppt/slides/_rels/slide89.xml.rels><?xml version="1.0" encoding="UTF-8" standalone="yes"?>
<Relationships xmlns="http://schemas.openxmlformats.org/package/2006/relationships"><Relationship Id="rId8" Type="http://schemas.openxmlformats.org/officeDocument/2006/relationships/image" Target="../media/image619.png"/><Relationship Id="rId13" Type="http://schemas.openxmlformats.org/officeDocument/2006/relationships/image" Target="../media/image624.png"/><Relationship Id="rId3" Type="http://schemas.openxmlformats.org/officeDocument/2006/relationships/image" Target="../media/image556.png"/><Relationship Id="rId7" Type="http://schemas.openxmlformats.org/officeDocument/2006/relationships/image" Target="../media/image618.png"/><Relationship Id="rId12" Type="http://schemas.openxmlformats.org/officeDocument/2006/relationships/image" Target="../media/image623.png"/><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617.png"/><Relationship Id="rId11" Type="http://schemas.openxmlformats.org/officeDocument/2006/relationships/image" Target="../media/image622.png"/><Relationship Id="rId5" Type="http://schemas.openxmlformats.org/officeDocument/2006/relationships/image" Target="../media/image616.png"/><Relationship Id="rId10" Type="http://schemas.openxmlformats.org/officeDocument/2006/relationships/image" Target="../media/image621.png"/><Relationship Id="rId4" Type="http://schemas.openxmlformats.org/officeDocument/2006/relationships/image" Target="../media/image534.jpg"/><Relationship Id="rId9" Type="http://schemas.openxmlformats.org/officeDocument/2006/relationships/image" Target="../media/image620.png"/><Relationship Id="rId14" Type="http://schemas.openxmlformats.org/officeDocument/2006/relationships/image" Target="../media/image566.png"/></Relationships>
</file>

<file path=ppt/slides/_rels/slide9.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5.emf"/><Relationship Id="rId3" Type="http://schemas.openxmlformats.org/officeDocument/2006/relationships/image" Target="../media/image27.emf"/><Relationship Id="rId7" Type="http://schemas.openxmlformats.org/officeDocument/2006/relationships/image" Target="../media/image30.emf"/><Relationship Id="rId12"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image" Target="../media/image34.emf"/><Relationship Id="rId5" Type="http://schemas.openxmlformats.org/officeDocument/2006/relationships/image" Target="../media/image29.emf"/><Relationship Id="rId10" Type="http://schemas.openxmlformats.org/officeDocument/2006/relationships/image" Target="../media/image33.emf"/><Relationship Id="rId4" Type="http://schemas.openxmlformats.org/officeDocument/2006/relationships/image" Target="../media/image28.emf"/><Relationship Id="rId9" Type="http://schemas.openxmlformats.org/officeDocument/2006/relationships/image" Target="../media/image32.emf"/><Relationship Id="rId14" Type="http://schemas.openxmlformats.org/officeDocument/2006/relationships/image" Target="../media/image36.emf"/></Relationships>
</file>

<file path=ppt/slides/_rels/slide90.xml.rels><?xml version="1.0" encoding="UTF-8" standalone="yes"?>
<Relationships xmlns="http://schemas.openxmlformats.org/package/2006/relationships"><Relationship Id="rId8" Type="http://schemas.openxmlformats.org/officeDocument/2006/relationships/image" Target="../media/image571.png"/><Relationship Id="rId13" Type="http://schemas.openxmlformats.org/officeDocument/2006/relationships/image" Target="../media/image637.png"/><Relationship Id="rId3" Type="http://schemas.openxmlformats.org/officeDocument/2006/relationships/image" Target="../media/image535.jpg"/><Relationship Id="rId7" Type="http://schemas.openxmlformats.org/officeDocument/2006/relationships/image" Target="../media/image570.png"/><Relationship Id="rId12" Type="http://schemas.openxmlformats.org/officeDocument/2006/relationships/image" Target="../media/image636.png"/><Relationship Id="rId2" Type="http://schemas.openxmlformats.org/officeDocument/2006/relationships/image" Target="../media/image626.png"/><Relationship Id="rId1" Type="http://schemas.openxmlformats.org/officeDocument/2006/relationships/slideLayout" Target="../slideLayouts/slideLayout2.xml"/><Relationship Id="rId6" Type="http://schemas.openxmlformats.org/officeDocument/2006/relationships/image" Target="../media/image569.png"/><Relationship Id="rId11" Type="http://schemas.openxmlformats.org/officeDocument/2006/relationships/image" Target="../media/image635.png"/><Relationship Id="rId5" Type="http://schemas.openxmlformats.org/officeDocument/2006/relationships/image" Target="../media/image568.png"/><Relationship Id="rId10" Type="http://schemas.openxmlformats.org/officeDocument/2006/relationships/image" Target="../media/image573.png"/><Relationship Id="rId4" Type="http://schemas.openxmlformats.org/officeDocument/2006/relationships/image" Target="../media/image628.png"/><Relationship Id="rId9" Type="http://schemas.openxmlformats.org/officeDocument/2006/relationships/image" Target="../media/image633.png"/><Relationship Id="rId14" Type="http://schemas.openxmlformats.org/officeDocument/2006/relationships/image" Target="../media/image638.png"/></Relationships>
</file>

<file path=ppt/slides/_rels/slide91.xml.rels><?xml version="1.0" encoding="UTF-8" standalone="yes"?>
<Relationships xmlns="http://schemas.openxmlformats.org/package/2006/relationships"><Relationship Id="rId8" Type="http://schemas.openxmlformats.org/officeDocument/2006/relationships/image" Target="../media/image581.png"/><Relationship Id="rId3" Type="http://schemas.openxmlformats.org/officeDocument/2006/relationships/image" Target="../media/image574.png"/><Relationship Id="rId7" Type="http://schemas.openxmlformats.org/officeDocument/2006/relationships/image" Target="../media/image580.png"/><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577.png"/><Relationship Id="rId5" Type="http://schemas.openxmlformats.org/officeDocument/2006/relationships/image" Target="../media/image537.emf"/><Relationship Id="rId4" Type="http://schemas.openxmlformats.org/officeDocument/2006/relationships/image" Target="../media/image536.emf"/><Relationship Id="rId9" Type="http://schemas.openxmlformats.org/officeDocument/2006/relationships/image" Target="../media/image582.png"/></Relationships>
</file>

<file path=ppt/slides/_rels/slide92.xml.rels><?xml version="1.0" encoding="UTF-8" standalone="yes"?>
<Relationships xmlns="http://schemas.openxmlformats.org/package/2006/relationships"><Relationship Id="rId3" Type="http://schemas.openxmlformats.org/officeDocument/2006/relationships/image" Target="../media/image629.png"/><Relationship Id="rId7" Type="http://schemas.openxmlformats.org/officeDocument/2006/relationships/image" Target="../media/image650.png"/><Relationship Id="rId2" Type="http://schemas.openxmlformats.org/officeDocument/2006/relationships/image" Target="../media/image583.png"/><Relationship Id="rId1" Type="http://schemas.openxmlformats.org/officeDocument/2006/relationships/slideLayout" Target="../slideLayouts/slideLayout2.xml"/><Relationship Id="rId6" Type="http://schemas.openxmlformats.org/officeDocument/2006/relationships/image" Target="../media/image649.png"/><Relationship Id="rId5" Type="http://schemas.openxmlformats.org/officeDocument/2006/relationships/image" Target="../media/image641.png"/><Relationship Id="rId4" Type="http://schemas.openxmlformats.org/officeDocument/2006/relationships/image" Target="../media/image640.png"/></Relationships>
</file>

<file path=ppt/slides/_rels/slide93.xml.rels><?xml version="1.0" encoding="UTF-8" standalone="yes"?>
<Relationships xmlns="http://schemas.openxmlformats.org/package/2006/relationships"><Relationship Id="rId8" Type="http://schemas.openxmlformats.org/officeDocument/2006/relationships/image" Target="../media/image567.png"/><Relationship Id="rId3" Type="http://schemas.openxmlformats.org/officeDocument/2006/relationships/image" Target="../media/image585.png"/><Relationship Id="rId7" Type="http://schemas.openxmlformats.org/officeDocument/2006/relationships/image" Target="../media/image593.png"/><Relationship Id="rId12" Type="http://schemas.openxmlformats.org/officeDocument/2006/relationships/image" Target="../media/image661.png"/><Relationship Id="rId2" Type="http://schemas.openxmlformats.org/officeDocument/2006/relationships/image" Target="../media/image584.png"/><Relationship Id="rId1" Type="http://schemas.openxmlformats.org/officeDocument/2006/relationships/slideLayout" Target="../slideLayouts/slideLayout2.xml"/><Relationship Id="rId6" Type="http://schemas.openxmlformats.org/officeDocument/2006/relationships/image" Target="../media/image550.png"/><Relationship Id="rId11" Type="http://schemas.openxmlformats.org/officeDocument/2006/relationships/image" Target="../media/image660.png"/><Relationship Id="rId5" Type="http://schemas.openxmlformats.org/officeDocument/2006/relationships/image" Target="../media/image591.png"/><Relationship Id="rId10" Type="http://schemas.openxmlformats.org/officeDocument/2006/relationships/image" Target="../media/image659.png"/><Relationship Id="rId4" Type="http://schemas.openxmlformats.org/officeDocument/2006/relationships/image" Target="../media/image590.png"/><Relationship Id="rId9" Type="http://schemas.openxmlformats.org/officeDocument/2006/relationships/image" Target="../media/image575.png"/></Relationships>
</file>

<file path=ppt/slides/_rels/slide94.xml.rels><?xml version="1.0" encoding="UTF-8" standalone="yes"?>
<Relationships xmlns="http://schemas.openxmlformats.org/package/2006/relationships"><Relationship Id="rId8" Type="http://schemas.openxmlformats.org/officeDocument/2006/relationships/image" Target="../media/image576.png"/><Relationship Id="rId13" Type="http://schemas.openxmlformats.org/officeDocument/2006/relationships/image" Target="../media/image630.png"/><Relationship Id="rId18" Type="http://schemas.openxmlformats.org/officeDocument/2006/relationships/image" Target="../media/image632.png"/><Relationship Id="rId3" Type="http://schemas.openxmlformats.org/officeDocument/2006/relationships/image" Target="../media/image538.emf"/><Relationship Id="rId7" Type="http://schemas.openxmlformats.org/officeDocument/2006/relationships/image" Target="../media/image667.png"/><Relationship Id="rId12" Type="http://schemas.openxmlformats.org/officeDocument/2006/relationships/image" Target="../media/image627.png"/><Relationship Id="rId17" Type="http://schemas.openxmlformats.org/officeDocument/2006/relationships/image" Target="../media/image631.png"/><Relationship Id="rId2" Type="http://schemas.openxmlformats.org/officeDocument/2006/relationships/image" Target="../media/image604.png"/><Relationship Id="rId16" Type="http://schemas.openxmlformats.org/officeDocument/2006/relationships/image" Target="../media/image6300.png"/><Relationship Id="rId1" Type="http://schemas.openxmlformats.org/officeDocument/2006/relationships/slideLayout" Target="../slideLayouts/slideLayout2.xml"/><Relationship Id="rId6" Type="http://schemas.openxmlformats.org/officeDocument/2006/relationships/image" Target="../media/image615.png"/><Relationship Id="rId11" Type="http://schemas.openxmlformats.org/officeDocument/2006/relationships/image" Target="../media/image625.png"/><Relationship Id="rId5" Type="http://schemas.openxmlformats.org/officeDocument/2006/relationships/image" Target="../media/image665.png"/><Relationship Id="rId15" Type="http://schemas.openxmlformats.org/officeDocument/2006/relationships/image" Target="../media/image6051.png"/><Relationship Id="rId10" Type="http://schemas.openxmlformats.org/officeDocument/2006/relationships/image" Target="../media/image605.png"/><Relationship Id="rId4" Type="http://schemas.openxmlformats.org/officeDocument/2006/relationships/image" Target="../media/image539.emf"/><Relationship Id="rId9" Type="http://schemas.openxmlformats.org/officeDocument/2006/relationships/image" Target="../media/image596.png"/><Relationship Id="rId14" Type="http://schemas.openxmlformats.org/officeDocument/2006/relationships/image" Target="../media/image5960.png"/></Relationships>
</file>

<file path=ppt/slides/_rels/slide95.xml.rels><?xml version="1.0" encoding="UTF-8" standalone="yes"?>
<Relationships xmlns="http://schemas.openxmlformats.org/package/2006/relationships"><Relationship Id="rId8" Type="http://schemas.openxmlformats.org/officeDocument/2006/relationships/image" Target="../media/image634.png"/><Relationship Id="rId3" Type="http://schemas.openxmlformats.org/officeDocument/2006/relationships/image" Target="../media/image678.png"/><Relationship Id="rId7" Type="http://schemas.openxmlformats.org/officeDocument/2006/relationships/image" Target="../media/image6050.png"/><Relationship Id="rId2" Type="http://schemas.openxmlformats.org/officeDocument/2006/relationships/image" Target="../media/image6320.png"/><Relationship Id="rId1" Type="http://schemas.openxmlformats.org/officeDocument/2006/relationships/slideLayout" Target="../slideLayouts/slideLayout2.xml"/><Relationship Id="rId6" Type="http://schemas.openxmlformats.org/officeDocument/2006/relationships/image" Target="../media/image681.png"/><Relationship Id="rId5" Type="http://schemas.openxmlformats.org/officeDocument/2006/relationships/image" Target="../media/image680.png"/><Relationship Id="rId10" Type="http://schemas.openxmlformats.org/officeDocument/2006/relationships/image" Target="../media/image642.png"/><Relationship Id="rId4" Type="http://schemas.openxmlformats.org/officeDocument/2006/relationships/image" Target="../media/image679.png"/><Relationship Id="rId9" Type="http://schemas.openxmlformats.org/officeDocument/2006/relationships/image" Target="../media/image639.png"/></Relationships>
</file>

<file path=ppt/slides/_rels/slide96.xml.rels><?xml version="1.0" encoding="UTF-8" standalone="yes"?>
<Relationships xmlns="http://schemas.openxmlformats.org/package/2006/relationships"><Relationship Id="rId8" Type="http://schemas.openxmlformats.org/officeDocument/2006/relationships/image" Target="../media/image648.png"/><Relationship Id="rId13" Type="http://schemas.openxmlformats.org/officeDocument/2006/relationships/image" Target="../media/image655.png"/><Relationship Id="rId3" Type="http://schemas.openxmlformats.org/officeDocument/2006/relationships/image" Target="../media/image643.png"/><Relationship Id="rId7" Type="http://schemas.openxmlformats.org/officeDocument/2006/relationships/image" Target="../media/image647.png"/><Relationship Id="rId12" Type="http://schemas.openxmlformats.org/officeDocument/2006/relationships/image" Target="../media/image654.png"/><Relationship Id="rId2" Type="http://schemas.openxmlformats.org/officeDocument/2006/relationships/image" Target="../media/image6250.png"/><Relationship Id="rId16" Type="http://schemas.openxmlformats.org/officeDocument/2006/relationships/image" Target="../media/image658.png"/><Relationship Id="rId1" Type="http://schemas.openxmlformats.org/officeDocument/2006/relationships/slideLayout" Target="../slideLayouts/slideLayout2.xml"/><Relationship Id="rId6" Type="http://schemas.openxmlformats.org/officeDocument/2006/relationships/image" Target="../media/image646.png"/><Relationship Id="rId11" Type="http://schemas.openxmlformats.org/officeDocument/2006/relationships/image" Target="../media/image653.png"/><Relationship Id="rId5" Type="http://schemas.openxmlformats.org/officeDocument/2006/relationships/image" Target="../media/image645.png"/><Relationship Id="rId15" Type="http://schemas.openxmlformats.org/officeDocument/2006/relationships/image" Target="../media/image657.png"/><Relationship Id="rId10" Type="http://schemas.openxmlformats.org/officeDocument/2006/relationships/image" Target="../media/image652.png"/><Relationship Id="rId4" Type="http://schemas.openxmlformats.org/officeDocument/2006/relationships/image" Target="../media/image644.png"/><Relationship Id="rId9" Type="http://schemas.openxmlformats.org/officeDocument/2006/relationships/image" Target="../media/image651.png"/><Relationship Id="rId14" Type="http://schemas.openxmlformats.org/officeDocument/2006/relationships/image" Target="../media/image656.png"/></Relationships>
</file>

<file path=ppt/slides/_rels/slide97.xml.rels><?xml version="1.0" encoding="UTF-8" standalone="yes"?>
<Relationships xmlns="http://schemas.openxmlformats.org/package/2006/relationships"><Relationship Id="rId3" Type="http://schemas.openxmlformats.org/officeDocument/2006/relationships/image" Target="../media/image663.png"/><Relationship Id="rId2" Type="http://schemas.openxmlformats.org/officeDocument/2006/relationships/image" Target="../media/image662.png"/><Relationship Id="rId1" Type="http://schemas.openxmlformats.org/officeDocument/2006/relationships/slideLayout" Target="../slideLayouts/slideLayout2.xml"/><Relationship Id="rId6" Type="http://schemas.openxmlformats.org/officeDocument/2006/relationships/image" Target="../media/image674.png"/><Relationship Id="rId5" Type="http://schemas.openxmlformats.org/officeDocument/2006/relationships/image" Target="../media/image666.png"/><Relationship Id="rId4" Type="http://schemas.openxmlformats.org/officeDocument/2006/relationships/image" Target="../media/image664.png"/></Relationships>
</file>

<file path=ppt/slides/_rels/slide98.xml.rels><?xml version="1.0" encoding="UTF-8" standalone="yes"?>
<Relationships xmlns="http://schemas.openxmlformats.org/package/2006/relationships"><Relationship Id="rId8" Type="http://schemas.openxmlformats.org/officeDocument/2006/relationships/image" Target="../media/image637.emf"/><Relationship Id="rId3" Type="http://schemas.openxmlformats.org/officeDocument/2006/relationships/image" Target="../media/image634.emf"/><Relationship Id="rId7" Type="http://schemas.openxmlformats.org/officeDocument/2006/relationships/image" Target="../media/image636.emf"/><Relationship Id="rId2" Type="http://schemas.openxmlformats.org/officeDocument/2006/relationships/image" Target="../media/image633.emf"/><Relationship Id="rId1" Type="http://schemas.openxmlformats.org/officeDocument/2006/relationships/slideLayout" Target="../slideLayouts/slideLayout2.xml"/><Relationship Id="rId6" Type="http://schemas.openxmlformats.org/officeDocument/2006/relationships/image" Target="../media/image709.png"/><Relationship Id="rId5" Type="http://schemas.openxmlformats.org/officeDocument/2006/relationships/image" Target="../media/image635.emf"/><Relationship Id="rId4" Type="http://schemas.openxmlformats.org/officeDocument/2006/relationships/image" Target="../media/image707.png"/></Relationships>
</file>

<file path=ppt/slides/_rels/slide99.xml.rels><?xml version="1.0" encoding="UTF-8" standalone="yes"?>
<Relationships xmlns="http://schemas.openxmlformats.org/package/2006/relationships"><Relationship Id="rId8" Type="http://schemas.openxmlformats.org/officeDocument/2006/relationships/image" Target="../media/image644.emf"/><Relationship Id="rId3" Type="http://schemas.openxmlformats.org/officeDocument/2006/relationships/image" Target="../media/image639.emf"/><Relationship Id="rId7" Type="http://schemas.openxmlformats.org/officeDocument/2006/relationships/image" Target="../media/image643.emf"/><Relationship Id="rId12" Type="http://schemas.openxmlformats.org/officeDocument/2006/relationships/image" Target="../media/image722.png"/><Relationship Id="rId17" Type="http://schemas.openxmlformats.org/officeDocument/2006/relationships/image" Target="../media/image689.png"/><Relationship Id="rId2" Type="http://schemas.openxmlformats.org/officeDocument/2006/relationships/image" Target="../media/image638.emf"/><Relationship Id="rId16" Type="http://schemas.openxmlformats.org/officeDocument/2006/relationships/image" Target="../media/image646.emf"/><Relationship Id="rId1" Type="http://schemas.openxmlformats.org/officeDocument/2006/relationships/slideLayout" Target="../slideLayouts/slideLayout2.xml"/><Relationship Id="rId6" Type="http://schemas.openxmlformats.org/officeDocument/2006/relationships/image" Target="../media/image642.emf"/><Relationship Id="rId11" Type="http://schemas.openxmlformats.org/officeDocument/2006/relationships/image" Target="../media/image721.png"/><Relationship Id="rId5" Type="http://schemas.openxmlformats.org/officeDocument/2006/relationships/image" Target="../media/image641.emf"/><Relationship Id="rId15" Type="http://schemas.openxmlformats.org/officeDocument/2006/relationships/image" Target="../media/image725.png"/><Relationship Id="rId10" Type="http://schemas.openxmlformats.org/officeDocument/2006/relationships/image" Target="../media/image720.png"/><Relationship Id="rId4" Type="http://schemas.openxmlformats.org/officeDocument/2006/relationships/image" Target="../media/image640.emf"/><Relationship Id="rId9" Type="http://schemas.openxmlformats.org/officeDocument/2006/relationships/image" Target="../media/image645.emf"/><Relationship Id="rId14" Type="http://schemas.openxmlformats.org/officeDocument/2006/relationships/image" Target="../media/image7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dirty="0"/>
          </a:p>
        </p:txBody>
      </p:sp>
      <p:sp>
        <p:nvSpPr>
          <p:cNvPr id="8" name="TextBox 7"/>
          <p:cNvSpPr txBox="1"/>
          <p:nvPr/>
        </p:nvSpPr>
        <p:spPr>
          <a:xfrm>
            <a:off x="-228600" y="-38597"/>
            <a:ext cx="9195305" cy="1754326"/>
          </a:xfrm>
          <a:prstGeom prst="rect">
            <a:avLst/>
          </a:prstGeom>
          <a:noFill/>
        </p:spPr>
        <p:txBody>
          <a:bodyPr wrap="square" rtlCol="1">
            <a:spAutoFit/>
          </a:bodyPr>
          <a:lstStyle/>
          <a:p>
            <a:pPr algn="ctr" rtl="1">
              <a:lnSpc>
                <a:spcPct val="150000"/>
              </a:lnSpc>
            </a:pPr>
            <a:r>
              <a:rPr lang="fa-IR" sz="3600" b="1" dirty="0">
                <a:solidFill>
                  <a:srgbClr val="FF0000"/>
                </a:solidFill>
                <a:cs typeface="B Titr" pitchFamily="2" charset="-78"/>
              </a:rPr>
              <a:t>فصل </a:t>
            </a:r>
            <a:r>
              <a:rPr lang="fa-IR" sz="3600" b="1" dirty="0" smtClean="0">
                <a:solidFill>
                  <a:srgbClr val="FF0000"/>
                </a:solidFill>
                <a:cs typeface="B Titr" pitchFamily="2" charset="-78"/>
              </a:rPr>
              <a:t>3:</a:t>
            </a:r>
            <a:endParaRPr lang="en-US" sz="3600" b="1" dirty="0">
              <a:solidFill>
                <a:srgbClr val="FF0000"/>
              </a:solidFill>
              <a:cs typeface="B Titr" pitchFamily="2" charset="-78"/>
            </a:endParaRPr>
          </a:p>
          <a:p>
            <a:pPr algn="ctr" rtl="1">
              <a:lnSpc>
                <a:spcPct val="150000"/>
              </a:lnSpc>
            </a:pPr>
            <a:r>
              <a:rPr lang="fa-IR" sz="3600" b="1" dirty="0" smtClean="0">
                <a:solidFill>
                  <a:srgbClr val="0000FF"/>
                </a:solidFill>
                <a:cs typeface="B Titr" pitchFamily="2" charset="-78"/>
              </a:rPr>
              <a:t>اصول تحلیل مدارهای </a:t>
            </a:r>
            <a:r>
              <a:rPr lang="en-US" sz="3600" b="1" dirty="0" smtClean="0">
                <a:solidFill>
                  <a:srgbClr val="0000FF"/>
                </a:solidFill>
                <a:latin typeface="Times New Roman" panose="02020603050405020304" pitchFamily="18" charset="0"/>
                <a:cs typeface="Times New Roman" panose="02020603050405020304" pitchFamily="18" charset="0"/>
              </a:rPr>
              <a:t>RLC</a:t>
            </a:r>
            <a:r>
              <a:rPr lang="fa-IR" sz="3600" b="1" dirty="0" smtClean="0">
                <a:solidFill>
                  <a:srgbClr val="0000FF"/>
                </a:solidFill>
                <a:cs typeface="B Titr" pitchFamily="2" charset="-78"/>
              </a:rPr>
              <a:t> (مرتبه اول، دوم و </a:t>
            </a:r>
            <a:r>
              <a:rPr lang="en-US" sz="3600" b="1" dirty="0" smtClean="0">
                <a:solidFill>
                  <a:srgbClr val="0000FF"/>
                </a:solidFill>
                <a:latin typeface="Times New Roman" panose="02020603050405020304" pitchFamily="18" charset="0"/>
                <a:cs typeface="Times New Roman" panose="02020603050405020304" pitchFamily="18" charset="0"/>
              </a:rPr>
              <a:t>n</a:t>
            </a:r>
            <a:r>
              <a:rPr lang="fa-IR" sz="3600" b="1" dirty="0" smtClean="0">
                <a:solidFill>
                  <a:srgbClr val="0000FF"/>
                </a:solidFill>
                <a:cs typeface="B Titr" pitchFamily="2" charset="-78"/>
              </a:rPr>
              <a:t>ام)</a:t>
            </a:r>
            <a:endParaRPr lang="en-US" sz="3600" dirty="0">
              <a:solidFill>
                <a:srgbClr val="0000FF"/>
              </a:solidFill>
              <a:cs typeface="B Titr" pitchFamily="2" charset="-78"/>
            </a:endParaRPr>
          </a:p>
        </p:txBody>
      </p:sp>
      <p:sp>
        <p:nvSpPr>
          <p:cNvPr id="10" name="Rectangle 9"/>
          <p:cNvSpPr/>
          <p:nvPr/>
        </p:nvSpPr>
        <p:spPr>
          <a:xfrm>
            <a:off x="3468375" y="1712064"/>
            <a:ext cx="5342313" cy="4862870"/>
          </a:xfrm>
          <a:prstGeom prst="rect">
            <a:avLst/>
          </a:prstGeom>
        </p:spPr>
        <p:txBody>
          <a:bodyPr wrap="square">
            <a:spAutoFit/>
          </a:bodyPr>
          <a:lstStyle/>
          <a:p>
            <a:pPr algn="r" rtl="1">
              <a:spcBef>
                <a:spcPts val="600"/>
              </a:spcBef>
              <a:tabLst>
                <a:tab pos="4464050" algn="l"/>
              </a:tabLst>
            </a:pP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3-1- مدارهای مرتبه اول؛  </a:t>
            </a:r>
          </a:p>
          <a:p>
            <a:pPr algn="r" rtl="1">
              <a:spcBef>
                <a:spcPts val="600"/>
              </a:spcBef>
              <a:tabLst>
                <a:tab pos="4464050" algn="l"/>
              </a:tabLst>
            </a:pPr>
            <a:r>
              <a:rPr lang="fa-IR" sz="1600" b="1" dirty="0">
                <a:latin typeface="Times New Roman" panose="02020603050405020304" pitchFamily="18" charset="0"/>
                <a:ea typeface="Times New Roman" panose="02020603050405020304" pitchFamily="18" charset="0"/>
                <a:cs typeface="B Nazanin" panose="00000400000000000000" pitchFamily="2" charset="-78"/>
              </a:rPr>
              <a:t>	</a:t>
            </a: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3-1- 1- معرفی مدارهای مرتبه اول و انواع پاسخ در آن ها؛ </a:t>
            </a:r>
            <a:r>
              <a:rPr lang="fa-IR" sz="1600" b="1" dirty="0">
                <a:latin typeface="Times New Roman" panose="02020603050405020304" pitchFamily="18" charset="0"/>
                <a:ea typeface="Times New Roman" panose="02020603050405020304" pitchFamily="18" charset="0"/>
                <a:cs typeface="B Nazanin" panose="00000400000000000000" pitchFamily="2" charset="-78"/>
              </a:rPr>
              <a:t>	</a:t>
            </a:r>
            <a:endParaRPr lang="en-US" sz="1600" b="1" dirty="0" smtClean="0">
              <a:latin typeface="Times New Roman" panose="02020603050405020304" pitchFamily="18" charset="0"/>
              <a:ea typeface="Times New Roman" panose="02020603050405020304" pitchFamily="18" charset="0"/>
              <a:cs typeface="B Nazanin" panose="00000400000000000000" pitchFamily="2" charset="-78"/>
            </a:endParaRPr>
          </a:p>
          <a:p>
            <a:pPr algn="r" rtl="1">
              <a:spcBef>
                <a:spcPts val="600"/>
              </a:spcBef>
              <a:tabLst>
                <a:tab pos="4464050" algn="l"/>
              </a:tabLst>
            </a:pP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          3-1-2- پاسخ ورودی صفر مدار مرتبه اول؛</a:t>
            </a:r>
          </a:p>
          <a:p>
            <a:pPr algn="r" rtl="1">
              <a:spcBef>
                <a:spcPts val="600"/>
              </a:spcBef>
              <a:tabLst>
                <a:tab pos="4464050" algn="l"/>
              </a:tabLst>
            </a:pPr>
            <a:r>
              <a:rPr lang="fa-IR" sz="1600" b="1" dirty="0">
                <a:latin typeface="Times New Roman" panose="02020603050405020304" pitchFamily="18" charset="0"/>
                <a:ea typeface="Times New Roman" panose="02020603050405020304" pitchFamily="18" charset="0"/>
                <a:cs typeface="B Nazanin" panose="00000400000000000000" pitchFamily="2" charset="-78"/>
              </a:rPr>
              <a:t> </a:t>
            </a: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         3-1-3- </a:t>
            </a:r>
            <a:r>
              <a:rPr lang="fa-IR" sz="1600" b="1" dirty="0">
                <a:latin typeface="Times New Roman" panose="02020603050405020304" pitchFamily="18" charset="0"/>
                <a:ea typeface="Times New Roman" panose="02020603050405020304" pitchFamily="18" charset="0"/>
                <a:cs typeface="B Nazanin" panose="00000400000000000000" pitchFamily="2" charset="-78"/>
              </a:rPr>
              <a:t>پاسخ </a:t>
            </a: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حالت </a:t>
            </a:r>
            <a:r>
              <a:rPr lang="fa-IR" sz="1600" b="1" dirty="0">
                <a:latin typeface="Times New Roman" panose="02020603050405020304" pitchFamily="18" charset="0"/>
                <a:ea typeface="Times New Roman" panose="02020603050405020304" pitchFamily="18" charset="0"/>
                <a:cs typeface="B Nazanin" panose="00000400000000000000" pitchFamily="2" charset="-78"/>
              </a:rPr>
              <a:t>صفر مدار مرتبه اول؛	</a:t>
            </a:r>
            <a:endParaRPr lang="en-US" sz="1600" b="1" dirty="0">
              <a:latin typeface="Times New Roman" panose="02020603050405020304" pitchFamily="18" charset="0"/>
              <a:ea typeface="Times New Roman" panose="02020603050405020304" pitchFamily="18" charset="0"/>
              <a:cs typeface="B Nazanin" panose="00000400000000000000" pitchFamily="2" charset="-78"/>
            </a:endParaRPr>
          </a:p>
          <a:p>
            <a:pPr algn="r" rtl="1">
              <a:spcBef>
                <a:spcPts val="600"/>
              </a:spcBef>
              <a:tabLst>
                <a:tab pos="4464050" algn="l"/>
              </a:tabLst>
            </a:pP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          3-1-4- </a:t>
            </a:r>
            <a:r>
              <a:rPr lang="fa-IR" sz="1600" b="1" dirty="0">
                <a:latin typeface="Times New Roman" panose="02020603050405020304" pitchFamily="18" charset="0"/>
                <a:ea typeface="Times New Roman" panose="02020603050405020304" pitchFamily="18" charset="0"/>
                <a:cs typeface="B Nazanin" panose="00000400000000000000" pitchFamily="2" charset="-78"/>
              </a:rPr>
              <a:t>پاسخ </a:t>
            </a: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کامل </a:t>
            </a:r>
            <a:r>
              <a:rPr lang="fa-IR" sz="1600" b="1" dirty="0">
                <a:latin typeface="Times New Roman" panose="02020603050405020304" pitchFamily="18" charset="0"/>
                <a:ea typeface="Times New Roman" panose="02020603050405020304" pitchFamily="18" charset="0"/>
                <a:cs typeface="B Nazanin" panose="00000400000000000000" pitchFamily="2" charset="-78"/>
              </a:rPr>
              <a:t>مدار مرتبه </a:t>
            </a: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اول؛</a:t>
            </a:r>
          </a:p>
          <a:p>
            <a:pPr algn="r" rtl="1">
              <a:spcBef>
                <a:spcPts val="600"/>
              </a:spcBef>
              <a:tabLst>
                <a:tab pos="4464050" algn="l"/>
              </a:tabLst>
            </a:pP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          3-1-5- مدارهای غیرخطی مرتبه اول؛</a:t>
            </a:r>
          </a:p>
          <a:p>
            <a:pPr algn="r" rtl="1">
              <a:spcBef>
                <a:spcPts val="600"/>
              </a:spcBef>
              <a:tabLst>
                <a:tab pos="4464050" algn="l"/>
              </a:tabLst>
            </a:pP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3-2- مدارهای مرتبه دوم؛</a:t>
            </a:r>
            <a:r>
              <a:rPr lang="fa-IR" sz="1600" b="1" dirty="0">
                <a:latin typeface="Times New Roman" panose="02020603050405020304" pitchFamily="18" charset="0"/>
                <a:ea typeface="Times New Roman" panose="02020603050405020304" pitchFamily="18" charset="0"/>
                <a:cs typeface="B Nazanin" panose="00000400000000000000" pitchFamily="2" charset="-78"/>
              </a:rPr>
              <a:t>	</a:t>
            </a:r>
            <a:endParaRPr lang="en-US" sz="1600" b="1" dirty="0">
              <a:latin typeface="Times New Roman" panose="02020603050405020304" pitchFamily="18" charset="0"/>
              <a:ea typeface="Times New Roman" panose="02020603050405020304" pitchFamily="18" charset="0"/>
              <a:cs typeface="B Nazanin" panose="00000400000000000000" pitchFamily="2" charset="-78"/>
            </a:endParaRPr>
          </a:p>
          <a:p>
            <a:pPr algn="r" rtl="1">
              <a:spcBef>
                <a:spcPts val="600"/>
              </a:spcBef>
              <a:tabLst>
                <a:tab pos="4464050" algn="l"/>
              </a:tabLst>
            </a:pP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          3-2-1- </a:t>
            </a:r>
            <a:r>
              <a:rPr lang="fa-IR" sz="1600" b="1" dirty="0">
                <a:latin typeface="Times New Roman" panose="02020603050405020304" pitchFamily="18" charset="0"/>
                <a:ea typeface="Times New Roman" panose="02020603050405020304" pitchFamily="18" charset="0"/>
                <a:cs typeface="B Nazanin" panose="00000400000000000000" pitchFamily="2" charset="-78"/>
              </a:rPr>
              <a:t>معرفی مدارهای مرتبه </a:t>
            </a: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دوم </a:t>
            </a:r>
            <a:r>
              <a:rPr lang="fa-IR" sz="1600" b="1" dirty="0">
                <a:latin typeface="Times New Roman" panose="02020603050405020304" pitchFamily="18" charset="0"/>
                <a:ea typeface="Times New Roman" panose="02020603050405020304" pitchFamily="18" charset="0"/>
                <a:cs typeface="B Nazanin" panose="00000400000000000000" pitchFamily="2" charset="-78"/>
              </a:rPr>
              <a:t>و انواع پاسخ </a:t>
            </a: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در </a:t>
            </a:r>
            <a:r>
              <a:rPr lang="fa-IR" sz="1600" b="1" dirty="0">
                <a:latin typeface="Times New Roman" panose="02020603050405020304" pitchFamily="18" charset="0"/>
                <a:ea typeface="Times New Roman" panose="02020603050405020304" pitchFamily="18" charset="0"/>
                <a:cs typeface="B Nazanin" panose="00000400000000000000" pitchFamily="2" charset="-78"/>
              </a:rPr>
              <a:t>آن ها؛ 	</a:t>
            </a:r>
            <a:endParaRPr lang="en-US" sz="1600" b="1" dirty="0">
              <a:latin typeface="Times New Roman" panose="02020603050405020304" pitchFamily="18" charset="0"/>
              <a:ea typeface="Times New Roman" panose="02020603050405020304" pitchFamily="18" charset="0"/>
              <a:cs typeface="B Nazanin" panose="00000400000000000000" pitchFamily="2" charset="-78"/>
            </a:endParaRPr>
          </a:p>
          <a:p>
            <a:pPr algn="r" rtl="1">
              <a:spcBef>
                <a:spcPts val="600"/>
              </a:spcBef>
              <a:tabLst>
                <a:tab pos="4464050" algn="l"/>
              </a:tabLst>
            </a:pP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          3-2-2- </a:t>
            </a:r>
            <a:r>
              <a:rPr lang="fa-IR" sz="1600" b="1" dirty="0">
                <a:latin typeface="Times New Roman" panose="02020603050405020304" pitchFamily="18" charset="0"/>
                <a:ea typeface="Times New Roman" panose="02020603050405020304" pitchFamily="18" charset="0"/>
                <a:cs typeface="B Nazanin" panose="00000400000000000000" pitchFamily="2" charset="-78"/>
              </a:rPr>
              <a:t>پاسخ ورودی صفر مدار مرتبه </a:t>
            </a: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دوم؛</a:t>
            </a:r>
            <a:endParaRPr lang="fa-IR" sz="1600" b="1" dirty="0">
              <a:latin typeface="Times New Roman" panose="02020603050405020304" pitchFamily="18" charset="0"/>
              <a:ea typeface="Times New Roman" panose="02020603050405020304" pitchFamily="18" charset="0"/>
              <a:cs typeface="B Nazanin" panose="00000400000000000000" pitchFamily="2" charset="-78"/>
            </a:endParaRPr>
          </a:p>
          <a:p>
            <a:pPr algn="r" rtl="1">
              <a:spcBef>
                <a:spcPts val="600"/>
              </a:spcBef>
              <a:tabLst>
                <a:tab pos="4464050" algn="l"/>
              </a:tabLst>
            </a:pP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          3-2-3- </a:t>
            </a:r>
            <a:r>
              <a:rPr lang="fa-IR" sz="1600" b="1" dirty="0">
                <a:latin typeface="Times New Roman" panose="02020603050405020304" pitchFamily="18" charset="0"/>
                <a:ea typeface="Times New Roman" panose="02020603050405020304" pitchFamily="18" charset="0"/>
                <a:cs typeface="B Nazanin" panose="00000400000000000000" pitchFamily="2" charset="-78"/>
              </a:rPr>
              <a:t>پاسخ حالت صفر مدار مرتبه </a:t>
            </a: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دوم؛</a:t>
            </a:r>
            <a:r>
              <a:rPr lang="fa-IR" sz="1600" b="1" dirty="0">
                <a:latin typeface="Times New Roman" panose="02020603050405020304" pitchFamily="18" charset="0"/>
                <a:ea typeface="Times New Roman" panose="02020603050405020304" pitchFamily="18" charset="0"/>
                <a:cs typeface="B Nazanin" panose="00000400000000000000" pitchFamily="2" charset="-78"/>
              </a:rPr>
              <a:t>	</a:t>
            </a:r>
            <a:endParaRPr lang="en-US" sz="1600" b="1" dirty="0">
              <a:latin typeface="Times New Roman" panose="02020603050405020304" pitchFamily="18" charset="0"/>
              <a:ea typeface="Times New Roman" panose="02020603050405020304" pitchFamily="18" charset="0"/>
              <a:cs typeface="B Nazanin" panose="00000400000000000000" pitchFamily="2" charset="-78"/>
            </a:endParaRPr>
          </a:p>
          <a:p>
            <a:pPr algn="r" rtl="1">
              <a:spcBef>
                <a:spcPts val="600"/>
              </a:spcBef>
              <a:tabLst>
                <a:tab pos="4464050" algn="l"/>
              </a:tabLst>
            </a:pP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          3-2-4- تحلیل مدار مرتبه دوم با روش فضای حالت؛</a:t>
            </a:r>
          </a:p>
          <a:p>
            <a:pPr algn="r" rtl="1">
              <a:spcBef>
                <a:spcPts val="600"/>
              </a:spcBef>
              <a:tabLst>
                <a:tab pos="4464050" algn="l"/>
              </a:tabLst>
            </a:pP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          3-2-5- نوسان، مقاومت منفی و پایداری در مدارهای مرتبه دوم؛</a:t>
            </a:r>
          </a:p>
          <a:p>
            <a:pPr algn="r" rtl="1">
              <a:spcBef>
                <a:spcPts val="600"/>
              </a:spcBef>
              <a:tabLst>
                <a:tab pos="4464050" algn="l"/>
              </a:tabLst>
            </a:pPr>
            <a:r>
              <a:rPr lang="fa-IR" sz="1600" b="1" dirty="0">
                <a:latin typeface="Times New Roman" panose="02020603050405020304" pitchFamily="18" charset="0"/>
                <a:ea typeface="Times New Roman" panose="02020603050405020304" pitchFamily="18" charset="0"/>
                <a:cs typeface="B Nazanin" panose="00000400000000000000" pitchFamily="2" charset="-78"/>
              </a:rPr>
              <a:t> </a:t>
            </a: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         3-2-6- </a:t>
            </a:r>
            <a:r>
              <a:rPr lang="fa-IR" sz="1600" b="1" dirty="0">
                <a:latin typeface="Times New Roman" panose="02020603050405020304" pitchFamily="18" charset="0"/>
                <a:ea typeface="Times New Roman" panose="02020603050405020304" pitchFamily="18" charset="0"/>
                <a:cs typeface="B Nazanin" panose="00000400000000000000" pitchFamily="2" charset="-78"/>
              </a:rPr>
              <a:t>مدارهای غیرخطی مرتبه </a:t>
            </a: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دوم؛ </a:t>
            </a:r>
            <a:endParaRPr lang="fa-IR" sz="1600" b="1" dirty="0">
              <a:latin typeface="Times New Roman" panose="02020603050405020304" pitchFamily="18" charset="0"/>
              <a:ea typeface="Times New Roman" panose="02020603050405020304" pitchFamily="18" charset="0"/>
              <a:cs typeface="B Nazanin" panose="00000400000000000000" pitchFamily="2" charset="-78"/>
            </a:endParaRPr>
          </a:p>
          <a:p>
            <a:pPr algn="r" rtl="1">
              <a:spcBef>
                <a:spcPts val="600"/>
              </a:spcBef>
              <a:tabLst>
                <a:tab pos="4464050" algn="l"/>
              </a:tabLst>
            </a:pP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3-3- مفهوم دوگانی در مدارهای </a:t>
            </a:r>
            <a:r>
              <a:rPr lang="en-US" sz="1600" b="1" dirty="0" smtClean="0">
                <a:latin typeface="Times New Roman" panose="02020603050405020304" pitchFamily="18" charset="0"/>
                <a:ea typeface="Times New Roman" panose="02020603050405020304" pitchFamily="18" charset="0"/>
                <a:cs typeface="B Nazanin" panose="00000400000000000000" pitchFamily="2" charset="-78"/>
              </a:rPr>
              <a:t>LTI</a:t>
            </a: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a:t>
            </a:r>
          </a:p>
          <a:p>
            <a:pPr algn="r" rtl="1">
              <a:spcBef>
                <a:spcPts val="600"/>
              </a:spcBef>
              <a:tabLst>
                <a:tab pos="4464050" algn="l"/>
              </a:tabLst>
            </a:pPr>
            <a:r>
              <a:rPr lang="fa-IR" sz="1600" b="1" dirty="0" smtClean="0">
                <a:latin typeface="Times New Roman" panose="02020603050405020304" pitchFamily="18" charset="0"/>
                <a:cs typeface="B Nazanin" panose="00000400000000000000" pitchFamily="2" charset="-78"/>
              </a:rPr>
              <a:t>3-4- تحلیل مدارهای </a:t>
            </a:r>
            <a:r>
              <a:rPr lang="en-US" sz="1600" b="1" dirty="0" smtClean="0">
                <a:latin typeface="Times New Roman" panose="02020603050405020304" pitchFamily="18" charset="0"/>
                <a:cs typeface="B Nazanin" panose="00000400000000000000" pitchFamily="2" charset="-78"/>
              </a:rPr>
              <a:t>LTI</a:t>
            </a:r>
            <a:r>
              <a:rPr lang="fa-IR" sz="1600" b="1" dirty="0" smtClean="0">
                <a:latin typeface="Times New Roman" panose="02020603050405020304" pitchFamily="18" charset="0"/>
                <a:cs typeface="B Nazanin" panose="00000400000000000000" pitchFamily="2" charset="-78"/>
              </a:rPr>
              <a:t> مرتبه </a:t>
            </a:r>
            <a:r>
              <a:rPr lang="en-US" sz="1600" b="1" dirty="0" smtClean="0">
                <a:latin typeface="Times New Roman" panose="02020603050405020304" pitchFamily="18" charset="0"/>
                <a:cs typeface="B Nazanin" panose="00000400000000000000" pitchFamily="2" charset="-78"/>
              </a:rPr>
              <a:t>n</a:t>
            </a:r>
            <a:r>
              <a:rPr lang="fa-IR" sz="1600" b="1" dirty="0" smtClean="0">
                <a:latin typeface="Times New Roman" panose="02020603050405020304" pitchFamily="18" charset="0"/>
                <a:cs typeface="B Nazanin" panose="00000400000000000000" pitchFamily="2" charset="-78"/>
              </a:rPr>
              <a:t>ام و مفهوم کانولوشن؛</a:t>
            </a:r>
            <a:endParaRPr lang="en-US" sz="1600" b="1" dirty="0">
              <a:cs typeface="B Nazanin" panose="00000400000000000000" pitchFamily="2" charset="-78"/>
            </a:endParaRPr>
          </a:p>
        </p:txBody>
      </p:sp>
      <p:pic>
        <p:nvPicPr>
          <p:cNvPr id="6146" name="Picture 2" descr="First-Order Circu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85" y="1711375"/>
            <a:ext cx="334327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irst-Order Circui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153359"/>
            <a:ext cx="2800350"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roblems: Second-Order and Higher-Order Circuits | SpringerLi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09" y="4862044"/>
            <a:ext cx="3476625" cy="1522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050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dirty="0"/>
          </a:p>
        </p:txBody>
      </p:sp>
      <p:pic>
        <p:nvPicPr>
          <p:cNvPr id="4" name="Picture 3"/>
          <p:cNvPicPr>
            <a:picLocks noChangeAspect="1"/>
          </p:cNvPicPr>
          <p:nvPr/>
        </p:nvPicPr>
        <p:blipFill>
          <a:blip r:embed="rId4"/>
          <a:stretch>
            <a:fillRect/>
          </a:stretch>
        </p:blipFill>
        <p:spPr>
          <a:xfrm>
            <a:off x="2740394" y="739852"/>
            <a:ext cx="5827312" cy="1751379"/>
          </a:xfrm>
          <a:prstGeom prst="rect">
            <a:avLst/>
          </a:prstGeom>
        </p:spPr>
      </p:pic>
      <p:sp>
        <p:nvSpPr>
          <p:cNvPr id="5" name="Rectangle 4"/>
          <p:cNvSpPr/>
          <p:nvPr/>
        </p:nvSpPr>
        <p:spPr>
          <a:xfrm>
            <a:off x="3429000" y="228600"/>
            <a:ext cx="5519460" cy="369332"/>
          </a:xfrm>
          <a:prstGeom prst="rect">
            <a:avLst/>
          </a:prstGeom>
        </p:spPr>
        <p:txBody>
          <a:bodyPr wrap="none">
            <a:spAutoFit/>
          </a:bodyPr>
          <a:lstStyle/>
          <a:p>
            <a:pPr algn="r" rtl="1"/>
            <a:r>
              <a:rPr lang="fa-IR" dirty="0" smtClean="0">
                <a:latin typeface="Calibri" panose="020F0502020204030204" pitchFamily="34" charset="0"/>
                <a:cs typeface="B Nazanin" panose="00000400000000000000" pitchFamily="2" charset="-78"/>
              </a:rPr>
              <a:t>رابطه جریان ها و ولتاژها برای تمامی زمان ها را به صورت زیر می توان نوشت:</a:t>
            </a:r>
            <a:endParaRPr lang="en-US" dirty="0"/>
          </a:p>
        </p:txBody>
      </p:sp>
      <p:pic>
        <p:nvPicPr>
          <p:cNvPr id="6" name="Picture 5"/>
          <p:cNvPicPr>
            <a:picLocks noChangeAspect="1"/>
          </p:cNvPicPr>
          <p:nvPr/>
        </p:nvPicPr>
        <p:blipFill>
          <a:blip r:embed="rId5"/>
          <a:stretch>
            <a:fillRect/>
          </a:stretch>
        </p:blipFill>
        <p:spPr>
          <a:xfrm>
            <a:off x="-8709" y="230777"/>
            <a:ext cx="2749103" cy="2577283"/>
          </a:xfrm>
          <a:prstGeom prst="rect">
            <a:avLst/>
          </a:prstGeom>
        </p:spPr>
      </p:pic>
      <p:sp>
        <p:nvSpPr>
          <p:cNvPr id="7" name="Rectangle 6"/>
          <p:cNvSpPr/>
          <p:nvPr/>
        </p:nvSpPr>
        <p:spPr>
          <a:xfrm>
            <a:off x="1600200" y="2475412"/>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
        <p:nvSpPr>
          <p:cNvPr id="8" name="Rectangle 7"/>
          <p:cNvSpPr/>
          <p:nvPr/>
        </p:nvSpPr>
        <p:spPr>
          <a:xfrm>
            <a:off x="3657600" y="2854128"/>
            <a:ext cx="5257800" cy="923330"/>
          </a:xfrm>
          <a:prstGeom prst="rect">
            <a:avLst/>
          </a:prstGeom>
        </p:spPr>
        <p:txBody>
          <a:bodyPr wrap="square">
            <a:spAutoFit/>
          </a:bodyPr>
          <a:lstStyle/>
          <a:p>
            <a:pPr marL="285750" indent="-285750" algn="just" rtl="1">
              <a:buFont typeface="Wingdings" panose="05000000000000000000" pitchFamily="2" charset="2"/>
              <a:buChar char="q"/>
            </a:pPr>
            <a:r>
              <a:rPr lang="fa-IR" b="1" dirty="0" smtClean="0">
                <a:solidFill>
                  <a:srgbClr val="FF0000"/>
                </a:solidFill>
                <a:latin typeface="Calibri" panose="020F0502020204030204" pitchFamily="34" charset="0"/>
                <a:ea typeface="Times New Roman" panose="02020603050405020304" pitchFamily="18" charset="0"/>
                <a:cs typeface="B Nazanin" panose="00000400000000000000" pitchFamily="2" charset="-78"/>
              </a:rPr>
              <a:t>مثال) مدار با پاسخ بیکران (مدار ناپایدار): </a:t>
            </a:r>
            <a:r>
              <a:rPr lang="fa-IR" dirty="0" smtClean="0">
                <a:latin typeface="Calibri" panose="020F0502020204030204" pitchFamily="34" charset="0"/>
                <a:ea typeface="Times New Roman" panose="02020603050405020304" pitchFamily="18" charset="0"/>
                <a:cs typeface="B Nazanin" panose="00000400000000000000" pitchFamily="2" charset="-78"/>
              </a:rPr>
              <a:t>در </a:t>
            </a:r>
            <a:r>
              <a:rPr lang="fa-IR" dirty="0">
                <a:latin typeface="Calibri" panose="020F0502020204030204" pitchFamily="34" charset="0"/>
                <a:ea typeface="Times New Roman" panose="02020603050405020304" pitchFamily="18" charset="0"/>
                <a:cs typeface="B Nazanin" panose="00000400000000000000" pitchFamily="2" charset="-78"/>
              </a:rPr>
              <a:t>مدار شکل مقابل کلید </a:t>
            </a:r>
            <a:r>
              <a:rPr lang="en-US" dirty="0">
                <a:latin typeface="Times New Roman" panose="02020603050405020304" pitchFamily="18" charset="0"/>
                <a:ea typeface="Times New Roman" panose="02020603050405020304" pitchFamily="18" charset="0"/>
              </a:rPr>
              <a:t>K</a:t>
            </a:r>
            <a:r>
              <a:rPr lang="fa-IR" dirty="0">
                <a:latin typeface="Calibri" panose="020F0502020204030204" pitchFamily="34" charset="0"/>
                <a:ea typeface="Times New Roman" panose="02020603050405020304" pitchFamily="18" charset="0"/>
                <a:cs typeface="B Nazanin" panose="00000400000000000000" pitchFamily="2" charset="-78"/>
              </a:rPr>
              <a:t> در </a:t>
            </a:r>
            <a:r>
              <a:rPr lang="en-US" dirty="0">
                <a:latin typeface="Times New Roman" panose="02020603050405020304" pitchFamily="18" charset="0"/>
                <a:ea typeface="Times New Roman" panose="02020603050405020304" pitchFamily="18" charset="0"/>
              </a:rPr>
              <a:t>t=0</a:t>
            </a:r>
            <a:r>
              <a:rPr lang="fa-IR" dirty="0">
                <a:latin typeface="Calibri" panose="020F0502020204030204" pitchFamily="34" charset="0"/>
                <a:ea typeface="Times New Roman" panose="02020603050405020304" pitchFamily="18" charset="0"/>
                <a:cs typeface="B Nazanin" panose="00000400000000000000" pitchFamily="2" charset="-78"/>
              </a:rPr>
              <a:t> بسته می </a:t>
            </a:r>
            <a:r>
              <a:rPr lang="fa-IR" dirty="0" smtClean="0">
                <a:latin typeface="Calibri" panose="020F0502020204030204" pitchFamily="34" charset="0"/>
                <a:ea typeface="Times New Roman" panose="02020603050405020304" pitchFamily="18" charset="0"/>
                <a:cs typeface="B Nazanin" panose="00000400000000000000" pitchFamily="2" charset="-78"/>
              </a:rPr>
              <a:t>شود. </a:t>
            </a:r>
            <a:r>
              <a:rPr lang="fa-IR" dirty="0">
                <a:latin typeface="Calibri" panose="020F0502020204030204" pitchFamily="34" charset="0"/>
                <a:ea typeface="Times New Roman" panose="02020603050405020304" pitchFamily="18" charset="0"/>
                <a:cs typeface="B Nazanin" panose="00000400000000000000" pitchFamily="2" charset="-78"/>
              </a:rPr>
              <a:t>ولتاژ اولیه خازن </a:t>
            </a:r>
            <a:r>
              <a:rPr lang="en-US" dirty="0">
                <a:latin typeface="Times New Roman" panose="02020603050405020304" pitchFamily="18" charset="0"/>
                <a:ea typeface="Times New Roman" panose="02020603050405020304" pitchFamily="18" charset="0"/>
              </a:rPr>
              <a:t>V(0)=</a:t>
            </a:r>
            <a:r>
              <a:rPr lang="en-US" dirty="0" smtClean="0">
                <a:latin typeface="Times New Roman" panose="02020603050405020304" pitchFamily="18" charset="0"/>
                <a:ea typeface="Times New Roman" panose="02020603050405020304" pitchFamily="18" charset="0"/>
              </a:rPr>
              <a:t>2V </a:t>
            </a:r>
            <a:r>
              <a:rPr lang="fa-IR" dirty="0" smtClean="0">
                <a:latin typeface="Times New Roman" panose="02020603050405020304" pitchFamily="18" charset="0"/>
                <a:ea typeface="Times New Roman" panose="02020603050405020304" pitchFamily="18" charset="0"/>
              </a:rPr>
              <a:t> </a:t>
            </a:r>
            <a:r>
              <a:rPr lang="fa-IR" dirty="0" smtClean="0">
                <a:latin typeface="Calibri" panose="020F0502020204030204" pitchFamily="34" charset="0"/>
                <a:ea typeface="Times New Roman" panose="02020603050405020304" pitchFamily="18" charset="0"/>
                <a:cs typeface="B Nazanin" panose="00000400000000000000" pitchFamily="2" charset="-78"/>
              </a:rPr>
              <a:t>است. </a:t>
            </a:r>
            <a:r>
              <a:rPr lang="fa-IR" dirty="0">
                <a:latin typeface="Calibri" panose="020F0502020204030204" pitchFamily="34" charset="0"/>
                <a:ea typeface="Times New Roman" panose="02020603050405020304" pitchFamily="18" charset="0"/>
                <a:cs typeface="B Nazanin" panose="00000400000000000000" pitchFamily="2" charset="-78"/>
              </a:rPr>
              <a:t>ولتاژ دو سر خازن را برای </a:t>
            </a:r>
            <a:r>
              <a:rPr lang="en-US" dirty="0">
                <a:latin typeface="Times New Roman" panose="02020603050405020304" pitchFamily="18" charset="0"/>
                <a:ea typeface="Calibri" panose="020F0502020204030204" pitchFamily="34" charset="0"/>
              </a:rPr>
              <a:t>t≥0</a:t>
            </a:r>
            <a:r>
              <a:rPr lang="fa-IR" dirty="0" smtClean="0">
                <a:latin typeface="Calibri" panose="020F0502020204030204" pitchFamily="34" charset="0"/>
                <a:ea typeface="Times New Roman" panose="02020603050405020304" pitchFamily="18" charset="0"/>
                <a:cs typeface="B Nazanin" panose="00000400000000000000" pitchFamily="2" charset="-78"/>
              </a:rPr>
              <a:t> </a:t>
            </a:r>
            <a:r>
              <a:rPr lang="fa-IR" dirty="0" smtClean="0">
                <a:latin typeface="Cambria Math" panose="02040503050406030204" pitchFamily="18" charset="0"/>
                <a:ea typeface="Times New Roman" panose="02020603050405020304" pitchFamily="18" charset="0"/>
                <a:cs typeface="B Nazanin" panose="00000400000000000000" pitchFamily="2" charset="-78"/>
              </a:rPr>
              <a:t>به دست </a:t>
            </a:r>
            <a:r>
              <a:rPr lang="fa-IR" dirty="0">
                <a:latin typeface="Cambria Math" panose="02040503050406030204" pitchFamily="18" charset="0"/>
                <a:ea typeface="Times New Roman" panose="02020603050405020304" pitchFamily="18" charset="0"/>
                <a:cs typeface="B Nazanin" panose="00000400000000000000" pitchFamily="2" charset="-78"/>
              </a:rPr>
              <a:t>آورید؟</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332058989"/>
              </p:ext>
            </p:extLst>
          </p:nvPr>
        </p:nvGraphicFramePr>
        <p:xfrm>
          <a:off x="228600" y="2701728"/>
          <a:ext cx="3188101" cy="1730375"/>
        </p:xfrm>
        <a:graphic>
          <a:graphicData uri="http://schemas.openxmlformats.org/presentationml/2006/ole">
            <mc:AlternateContent xmlns:mc="http://schemas.openxmlformats.org/markup-compatibility/2006">
              <mc:Choice xmlns:v="urn:schemas-microsoft-com:vml" Requires="v">
                <p:oleObj spid="_x0000_s3182" name="Visio" r:id="rId6" imgW="3749040" imgH="2026699" progId="Visio.Drawing.15">
                  <p:embed/>
                </p:oleObj>
              </mc:Choice>
              <mc:Fallback>
                <p:oleObj name="Visio" r:id="rId6" imgW="3749040" imgH="2026699" progId="Visio.Drawing.15">
                  <p:embed/>
                  <p:pic>
                    <p:nvPicPr>
                      <p:cNvPr id="1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2701728"/>
                        <a:ext cx="3188101" cy="1730375"/>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0" name="Rectangle 9"/>
              <p:cNvSpPr/>
              <p:nvPr/>
            </p:nvSpPr>
            <p:spPr>
              <a:xfrm>
                <a:off x="3505200" y="3846449"/>
                <a:ext cx="2462790"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𝑑𝑣</m:t>
                          </m:r>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𝑣</m:t>
                          </m:r>
                        </m:num>
                        <m:den>
                          <m:r>
                            <a:rPr lang="en-US" i="0">
                              <a:latin typeface="Cambria Math" panose="02040503050406030204" pitchFamily="18" charset="0"/>
                            </a:rPr>
                            <m:t>5</m:t>
                          </m:r>
                        </m:den>
                      </m:f>
                      <m:r>
                        <a:rPr lang="en-US" i="0">
                          <a:latin typeface="Cambria Math" panose="02040503050406030204" pitchFamily="18" charset="0"/>
                        </a:rPr>
                        <m:t>−</m:t>
                      </m:r>
                      <m:r>
                        <a:rPr lang="en-US" i="0">
                          <a:latin typeface="Cambria Math" panose="02040503050406030204" pitchFamily="18" charset="0"/>
                        </a:rPr>
                        <m:t>5</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𝑣</m:t>
                          </m:r>
                        </m:num>
                        <m:den>
                          <m:r>
                            <a:rPr lang="en-US" i="0">
                              <a:latin typeface="Cambria Math" panose="02040503050406030204" pitchFamily="18" charset="0"/>
                            </a:rPr>
                            <m:t>10</m:t>
                          </m:r>
                        </m:den>
                      </m:f>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3505200" y="3846449"/>
                <a:ext cx="2462790" cy="61831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343400" y="4533751"/>
                <a:ext cx="691215" cy="463204"/>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i</a:t>
                </a:r>
                <a:r>
                  <a:rPr lang="en-US" baseline="-25000" dirty="0">
                    <a:effectLst/>
                    <a:latin typeface="Cambria Math" panose="02040503050406030204" pitchFamily="18" charset="0"/>
                    <a:ea typeface="Cambria Math" panose="02040503050406030204" pitchFamily="18" charset="0"/>
                  </a:rPr>
                  <a:t>x</a:t>
                </a:r>
                <a:r>
                  <a:rPr lang="en-US" dirty="0">
                    <a:latin typeface="Cambria Math" panose="02040503050406030204" pitchFamily="18" charset="0"/>
                    <a:ea typeface="Cambria Math" panose="02040503050406030204" pitchFamily="18" charset="0"/>
                  </a:rPr>
                  <a:t>=</a:t>
                </a:r>
                <a14:m>
                  <m:oMath xmlns:m="http://schemas.openxmlformats.org/officeDocument/2006/math">
                    <m:f>
                      <m:fPr>
                        <m:ctrlPr>
                          <a:rPr lang="en-US" i="1">
                            <a:latin typeface="Cambria Math" panose="02040503050406030204" pitchFamily="18" charset="0"/>
                            <a:ea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𝑣</m:t>
                        </m:r>
                      </m:num>
                      <m:den>
                        <m:r>
                          <a:rPr lang="en-US" i="1">
                            <a:latin typeface="Cambria Math" panose="02040503050406030204" pitchFamily="18" charset="0"/>
                            <a:ea typeface="Cambria Math" panose="02040503050406030204" pitchFamily="18" charset="0"/>
                            <a:cs typeface="Times New Roman" panose="02020603050405020304" pitchFamily="18" charset="0"/>
                          </a:rPr>
                          <m:t>10</m:t>
                        </m:r>
                      </m:den>
                    </m:f>
                  </m:oMath>
                </a14:m>
                <a:endParaRPr lang="en-US" dirty="0">
                  <a:latin typeface="Cambria Math" panose="02040503050406030204" pitchFamily="18" charset="0"/>
                  <a:ea typeface="Cambria Math"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343400" y="4533751"/>
                <a:ext cx="691215" cy="463204"/>
              </a:xfrm>
              <a:prstGeom prst="rect">
                <a:avLst/>
              </a:prstGeom>
              <a:blipFill>
                <a:blip r:embed="rId9"/>
                <a:stretch>
                  <a:fillRect l="-7965" t="-2632"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781800" y="4147042"/>
                <a:ext cx="1339469"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𝑑𝑣</m:t>
                          </m:r>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𝑣</m:t>
                          </m:r>
                        </m:num>
                        <m:den>
                          <m:r>
                            <a:rPr lang="en-US" i="0">
                              <a:latin typeface="Cambria Math" panose="02040503050406030204" pitchFamily="18" charset="0"/>
                            </a:rPr>
                            <m:t>5</m:t>
                          </m:r>
                        </m:den>
                      </m:f>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6781800" y="4147042"/>
                <a:ext cx="1339469" cy="61831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138292" y="4280094"/>
                <a:ext cx="473206" cy="369332"/>
              </a:xfrm>
              <a:prstGeom prst="rect">
                <a:avLst/>
              </a:prstGeom>
            </p:spPr>
            <p:txBody>
              <a:bodyPr wrap="none">
                <a:spAutoFit/>
              </a:bodyPr>
              <a:lstStyle/>
              <a:p>
                <a14:m>
                  <m:oMath xmlns:m="http://schemas.openxmlformats.org/officeDocument/2006/math">
                    <m:r>
                      <a:rPr lang="en-US" b="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6138292" y="4280094"/>
                <a:ext cx="473206" cy="369332"/>
              </a:xfrm>
              <a:prstGeom prst="rect">
                <a:avLst/>
              </a:prstGeom>
              <a:blipFill>
                <a:blip r:embed="rId11"/>
                <a:stretch>
                  <a:fillRect t="-8197" r="-8974"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374895" y="4904558"/>
                <a:ext cx="2514535" cy="4950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r>
                        <a:rPr lang="en-US" i="0">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𝑒</m:t>
                          </m:r>
                        </m:e>
                        <m:sup>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5</m:t>
                              </m:r>
                            </m:den>
                          </m:f>
                        </m:sup>
                      </m:sSup>
                      <m:r>
                        <a:rPr lang="en-US" i="0">
                          <a:latin typeface="Cambria Math" panose="02040503050406030204" pitchFamily="18" charset="0"/>
                        </a:rPr>
                        <m:t>             </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6374895" y="4904558"/>
                <a:ext cx="2514535" cy="495007"/>
              </a:xfrm>
              <a:prstGeom prst="rect">
                <a:avLst/>
              </a:prstGeom>
              <a:blipFill>
                <a:blip r:embed="rId12"/>
                <a:stretch>
                  <a:fillRect/>
                </a:stretch>
              </a:blipFill>
            </p:spPr>
            <p:txBody>
              <a:bodyPr/>
              <a:lstStyle/>
              <a:p>
                <a:r>
                  <a:rPr lang="en-US">
                    <a:noFill/>
                  </a:rPr>
                  <a:t> </a:t>
                </a:r>
              </a:p>
            </p:txBody>
          </p:sp>
        </mc:Fallback>
      </mc:AlternateContent>
      <p:sp>
        <p:nvSpPr>
          <p:cNvPr id="15" name="Rectangle 14"/>
          <p:cNvSpPr/>
          <p:nvPr/>
        </p:nvSpPr>
        <p:spPr>
          <a:xfrm>
            <a:off x="304800" y="5442770"/>
            <a:ext cx="8610600" cy="729430"/>
          </a:xfrm>
          <a:prstGeom prst="rect">
            <a:avLst/>
          </a:prstGeom>
        </p:spPr>
        <p:txBody>
          <a:bodyPr wrap="square">
            <a:spAutoFit/>
          </a:bodyPr>
          <a:lstStyle/>
          <a:p>
            <a:pPr algn="r" rtl="1">
              <a:lnSpc>
                <a:spcPct val="115000"/>
              </a:lnSpc>
              <a:spcAft>
                <a:spcPts val="800"/>
              </a:spcAft>
              <a:tabLst>
                <a:tab pos="614680" algn="l"/>
              </a:tabLst>
            </a:pPr>
            <a:r>
              <a:rPr lang="fa-IR" kern="100" dirty="0">
                <a:latin typeface="Calibri" panose="020F0502020204030204" pitchFamily="34" charset="0"/>
                <a:ea typeface="Times New Roman" panose="02020603050405020304" pitchFamily="18" charset="0"/>
                <a:cs typeface="B Nazanin" panose="00000400000000000000" pitchFamily="2" charset="-78"/>
              </a:rPr>
              <a:t>شکل موج پاسخ یک تابع نمائی افزایشی است و با گذشت زمان </a:t>
            </a:r>
            <a:r>
              <a:rPr lang="en-US" sz="1600" kern="100" dirty="0">
                <a:latin typeface="Times New Roman" panose="02020603050405020304" pitchFamily="18" charset="0"/>
                <a:ea typeface="Times New Roman" panose="02020603050405020304" pitchFamily="18" charset="0"/>
                <a:cs typeface="Arial" panose="020B0604020202020204" pitchFamily="34" charset="0"/>
              </a:rPr>
              <a:t>v(t)</a:t>
            </a:r>
            <a:r>
              <a:rPr lang="en-US" kern="100" dirty="0">
                <a:latin typeface="Times New Roman" panose="02020603050405020304" pitchFamily="18" charset="0"/>
                <a:ea typeface="Times New Roman" panose="02020603050405020304" pitchFamily="18" charset="0"/>
                <a:cs typeface="Arial" panose="020B0604020202020204" pitchFamily="34" charset="0"/>
              </a:rPr>
              <a:t> </a:t>
            </a:r>
            <a:r>
              <a:rPr lang="fa-IR" kern="100" dirty="0" smtClean="0">
                <a:latin typeface="Times New Roman" panose="02020603050405020304" pitchFamily="18" charset="0"/>
                <a:ea typeface="Times New Roman" panose="02020603050405020304" pitchFamily="18" charset="0"/>
                <a:cs typeface="Arial" panose="020B0604020202020204" pitchFamily="34" charset="0"/>
              </a:rPr>
              <a:t>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به تدریج </a:t>
            </a:r>
            <a:r>
              <a:rPr lang="fa-IR" kern="100" dirty="0">
                <a:latin typeface="Calibri" panose="020F0502020204030204" pitchFamily="34" charset="0"/>
                <a:ea typeface="Times New Roman" panose="02020603050405020304" pitchFamily="18" charset="0"/>
                <a:cs typeface="B Nazanin" panose="00000400000000000000" pitchFamily="2" charset="-78"/>
              </a:rPr>
              <a:t>افزایش می یابد و پاسخ بیکران می شود. چنین پاسخی را پاسخ ناپایدار و چنین مداری را مدار ناپایدار یا با پاسخ بیکران گویند.</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Rectangle 15"/>
          <p:cNvSpPr/>
          <p:nvPr/>
        </p:nvSpPr>
        <p:spPr>
          <a:xfrm>
            <a:off x="1470316" y="6225566"/>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
        <p:nvSpPr>
          <p:cNvPr id="3" name="Rectangle 2"/>
          <p:cNvSpPr/>
          <p:nvPr/>
        </p:nvSpPr>
        <p:spPr>
          <a:xfrm>
            <a:off x="8002874" y="3861555"/>
            <a:ext cx="875561" cy="369332"/>
          </a:xfrm>
          <a:prstGeom prst="rect">
            <a:avLst/>
          </a:prstGeom>
        </p:spPr>
        <p:txBody>
          <a:bodyPr wrap="none">
            <a:spAutoFit/>
          </a:bodyPr>
          <a:lstStyle/>
          <a:p>
            <a:pPr marL="285750" indent="-285750" algn="r" rtl="1">
              <a:buFont typeface="Times New Roman" panose="02020603050405020304" pitchFamily="18" charset="0"/>
              <a:buChar char="■"/>
            </a:pPr>
            <a:r>
              <a:rPr lang="fa-IR" b="1" dirty="0" smtClean="0">
                <a:solidFill>
                  <a:srgbClr val="FF0000"/>
                </a:solidFill>
                <a:latin typeface="Calibri" panose="020F0502020204030204" pitchFamily="34" charset="0"/>
                <a:ea typeface="Times New Roman" panose="02020603050405020304" pitchFamily="18" charset="0"/>
                <a:cs typeface="B Nazanin" panose="00000400000000000000" pitchFamily="2" charset="-78"/>
              </a:rPr>
              <a:t>حل) </a:t>
            </a:r>
            <a:endParaRPr lang="en-US" dirty="0"/>
          </a:p>
        </p:txBody>
      </p:sp>
      <p:sp>
        <p:nvSpPr>
          <p:cNvPr id="18" name="Text Box 42"/>
          <p:cNvSpPr txBox="1"/>
          <p:nvPr/>
        </p:nvSpPr>
        <p:spPr>
          <a:xfrm>
            <a:off x="3215268" y="2934787"/>
            <a:ext cx="457200" cy="4152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Arial" panose="020B0604020202020204" pitchFamily="34" charset="0"/>
              </a:rPr>
              <a:t>i</a:t>
            </a:r>
            <a:r>
              <a:rPr lang="en-US" sz="1200" kern="100" baseline="-25000" dirty="0">
                <a:effectLst/>
                <a:latin typeface="Calibri" panose="020F0502020204030204" pitchFamily="34" charset="0"/>
                <a:ea typeface="Calibri" panose="020F0502020204030204" pitchFamily="34" charset="0"/>
                <a:cs typeface="Arial" panose="020B0604020202020204" pitchFamily="34" charset="0"/>
              </a:rPr>
              <a:t>x</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1" name="Straight Arrow Connector 20"/>
          <p:cNvCxnSpPr/>
          <p:nvPr/>
        </p:nvCxnSpPr>
        <p:spPr>
          <a:xfrm>
            <a:off x="3200400" y="2971800"/>
            <a:ext cx="0" cy="2489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6941489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100</a:t>
            </a:fld>
            <a:endParaRPr lang="en-US"/>
          </a:p>
        </p:txBody>
      </p:sp>
      <p:sp>
        <p:nvSpPr>
          <p:cNvPr id="3" name="Rectangle 2"/>
          <p:cNvSpPr/>
          <p:nvPr/>
        </p:nvSpPr>
        <p:spPr>
          <a:xfrm>
            <a:off x="2388705" y="143828"/>
            <a:ext cx="6619724" cy="584775"/>
          </a:xfrm>
          <a:prstGeom prst="rect">
            <a:avLst/>
          </a:prstGeom>
        </p:spPr>
        <p:txBody>
          <a:bodyPr wrap="square">
            <a:spAutoFit/>
          </a:bodyPr>
          <a:lstStyle/>
          <a:p>
            <a:pPr marL="285750" indent="-285750" algn="just" rtl="1">
              <a:buFont typeface="Wingdings" panose="05000000000000000000" pitchFamily="2" charset="2"/>
              <a:buChar char="q"/>
            </a:pPr>
            <a:r>
              <a:rPr lang="fa-IR" sz="1600" b="1" dirty="0" smtClean="0">
                <a:solidFill>
                  <a:srgbClr val="FF0000"/>
                </a:solidFill>
                <a:cs typeface="B Nazanin" panose="00000400000000000000" pitchFamily="2" charset="-78"/>
              </a:rPr>
              <a:t>مثال</a:t>
            </a:r>
            <a:r>
              <a:rPr lang="fa-IR" sz="1600" dirty="0" smtClean="0">
                <a:solidFill>
                  <a:srgbClr val="FF0000"/>
                </a:solidFill>
                <a:cs typeface="B Nazanin" panose="00000400000000000000" pitchFamily="2" charset="-78"/>
              </a:rPr>
              <a:t>) الف) </a:t>
            </a:r>
            <a:r>
              <a:rPr lang="fa-IR" sz="1600" dirty="0" smtClean="0">
                <a:cs typeface="B Nazanin" panose="00000400000000000000" pitchFamily="2" charset="-78"/>
              </a:rPr>
              <a:t>پاسخ </a:t>
            </a:r>
            <a:r>
              <a:rPr lang="fa-IR" sz="1600" dirty="0">
                <a:cs typeface="B Nazanin" panose="00000400000000000000" pitchFamily="2" charset="-78"/>
              </a:rPr>
              <a:t>حالت صفر مدار خطی تغییرناپذیر با زمان را برای ورودی و پاسخ ضربه نشان داده </a:t>
            </a:r>
            <a:r>
              <a:rPr lang="fa-IR" sz="1600" dirty="0" smtClean="0">
                <a:cs typeface="B Nazanin" panose="00000400000000000000" pitchFamily="2" charset="-78"/>
              </a:rPr>
              <a:t>در روبرو به دست </a:t>
            </a:r>
            <a:r>
              <a:rPr lang="fa-IR" sz="1600" dirty="0">
                <a:cs typeface="B Nazanin" panose="00000400000000000000" pitchFamily="2" charset="-78"/>
              </a:rPr>
              <a:t>آورید. ب) پاسخ همین توابع را با قیود زیر و به صورت ترسیمی حل نمایید.  </a:t>
            </a:r>
            <a:r>
              <a:rPr lang="fa-IR" sz="1600" dirty="0" smtClean="0">
                <a:cs typeface="B Nazanin" panose="00000400000000000000" pitchFamily="2" charset="-78"/>
              </a:rPr>
              <a:t>  </a:t>
            </a:r>
            <a:endParaRPr lang="en-US" sz="1600" dirty="0">
              <a:cs typeface="B Nazanin" panose="00000400000000000000" pitchFamily="2" charset="-78"/>
            </a:endParaRPr>
          </a:p>
        </p:txBody>
      </p:sp>
      <p:sp>
        <p:nvSpPr>
          <p:cNvPr id="5" name="Rectangle 4"/>
          <p:cNvSpPr/>
          <p:nvPr/>
        </p:nvSpPr>
        <p:spPr>
          <a:xfrm>
            <a:off x="7686524" y="1235944"/>
            <a:ext cx="1295401" cy="338554"/>
          </a:xfrm>
          <a:prstGeom prst="rect">
            <a:avLst/>
          </a:prstGeom>
        </p:spPr>
        <p:txBody>
          <a:bodyPr wrap="square">
            <a:spAutoFit/>
          </a:bodyPr>
          <a:lstStyle/>
          <a:p>
            <a:pPr marL="285750" indent="-285750" algn="r" rtl="1">
              <a:buFont typeface="Times New Roman" panose="02020603050405020304" pitchFamily="18" charset="0"/>
              <a:buChar char="■"/>
            </a:pPr>
            <a:r>
              <a:rPr lang="fa-IR" sz="1600" b="1"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حل) </a:t>
            </a:r>
            <a:r>
              <a:rPr lang="fa-IR" sz="1600" kern="100" dirty="0" smtClean="0">
                <a:latin typeface="Cambria Math" panose="02040503050406030204" pitchFamily="18" charset="0"/>
                <a:ea typeface="Times New Roman" panose="02020603050405020304" pitchFamily="18" charset="0"/>
                <a:cs typeface="B Nazanin" panose="00000400000000000000" pitchFamily="2" charset="-78"/>
              </a:rPr>
              <a:t>الف)</a:t>
            </a:r>
            <a:endParaRPr lang="en-US" sz="1600" dirty="0"/>
          </a:p>
        </p:txBody>
      </p:sp>
      <mc:AlternateContent xmlns:mc="http://schemas.openxmlformats.org/markup-compatibility/2006" xmlns:a14="http://schemas.microsoft.com/office/drawing/2010/main">
        <mc:Choice Requires="a14">
          <p:sp>
            <p:nvSpPr>
              <p:cNvPr id="6" name="Rectangle 5"/>
              <p:cNvSpPr/>
              <p:nvPr/>
            </p:nvSpPr>
            <p:spPr>
              <a:xfrm>
                <a:off x="457322" y="87834"/>
                <a:ext cx="167815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𝑠</m:t>
                              </m:r>
                            </m:sub>
                          </m:sSub>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0">
                                  <a:latin typeface="Cambria Math" panose="02040503050406030204" pitchFamily="18" charset="0"/>
                                </a:rPr>
                                <m:t>−</m:t>
                              </m:r>
                              <m:r>
                                <a:rPr lang="en-US" sz="1600" i="1">
                                  <a:latin typeface="Cambria Math" panose="02040503050406030204" pitchFamily="18" charset="0"/>
                                </a:rPr>
                                <m:t>𝑎𝑡</m:t>
                              </m:r>
                            </m:sup>
                          </m:sSup>
                          <m:r>
                            <a:rPr lang="en-US" sz="1600" i="1">
                              <a:latin typeface="Cambria Math" panose="02040503050406030204" pitchFamily="18" charset="0"/>
                            </a:rPr>
                            <m:t>𝑢</m:t>
                          </m:r>
                          <m:r>
                            <a:rPr lang="en-US" sz="1600" i="0">
                              <a:latin typeface="Cambria Math" panose="02040503050406030204" pitchFamily="18" charset="0"/>
                            </a:rPr>
                            <m:t>(</m:t>
                          </m:r>
                          <m:r>
                            <a:rPr lang="en-US" sz="1600" i="1">
                              <a:latin typeface="Cambria Math" panose="02040503050406030204" pitchFamily="18" charset="0"/>
                            </a:rPr>
                            <m:t>𝑡</m:t>
                          </m:r>
                        </m:e>
                      </m:d>
                    </m:oMath>
                  </m:oMathPara>
                </a14:m>
                <a:endParaRPr lang="en-US" sz="1600" dirty="0"/>
              </a:p>
            </p:txBody>
          </p:sp>
        </mc:Choice>
        <mc:Fallback xmlns="">
          <p:sp>
            <p:nvSpPr>
              <p:cNvPr id="6" name="Rectangle 5"/>
              <p:cNvSpPr>
                <a:spLocks noRot="1" noChangeAspect="1" noMove="1" noResize="1" noEditPoints="1" noAdjustHandles="1" noChangeArrowheads="1" noChangeShapeType="1" noTextEdit="1"/>
              </p:cNvSpPr>
              <p:nvPr/>
            </p:nvSpPr>
            <p:spPr>
              <a:xfrm>
                <a:off x="457322" y="87834"/>
                <a:ext cx="1678152" cy="338554"/>
              </a:xfrm>
              <a:prstGeom prst="rect">
                <a:avLst/>
              </a:prstGeom>
              <a:blipFill>
                <a:blip r:embed="rId2"/>
                <a:stretch>
                  <a:fillRect t="-108929" r="-25818" b="-16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48192" y="417186"/>
                <a:ext cx="1649875" cy="3702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600" i="1" smtClean="0">
                              <a:latin typeface="Cambria Math" panose="02040503050406030204" pitchFamily="18" charset="0"/>
                            </a:rPr>
                          </m:ctrlPr>
                        </m:dPr>
                        <m:e>
                          <m:r>
                            <a:rPr lang="en-US" sz="1600" b="0" i="1" smtClean="0">
                              <a:latin typeface="Cambria Math" panose="02040503050406030204" pitchFamily="18" charset="0"/>
                            </a:rPr>
                            <m:t>h</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0">
                                  <a:latin typeface="Cambria Math" panose="02040503050406030204" pitchFamily="18" charset="0"/>
                                </a:rPr>
                                <m:t>−</m:t>
                              </m:r>
                              <m:r>
                                <a:rPr lang="en-US" sz="1600" b="0" i="1" smtClean="0">
                                  <a:latin typeface="Cambria Math" panose="02040503050406030204" pitchFamily="18" charset="0"/>
                                </a:rPr>
                                <m:t>𝑏</m:t>
                              </m:r>
                              <m:r>
                                <a:rPr lang="en-US" sz="1600" i="1">
                                  <a:latin typeface="Cambria Math" panose="02040503050406030204" pitchFamily="18" charset="0"/>
                                </a:rPr>
                                <m:t>𝑡</m:t>
                              </m:r>
                            </m:sup>
                          </m:sSup>
                          <m:r>
                            <a:rPr lang="en-US" sz="1600" i="1">
                              <a:latin typeface="Cambria Math" panose="02040503050406030204" pitchFamily="18" charset="0"/>
                            </a:rPr>
                            <m:t>𝑢</m:t>
                          </m:r>
                          <m:r>
                            <a:rPr lang="en-US" sz="1600" i="0">
                              <a:latin typeface="Cambria Math" panose="02040503050406030204" pitchFamily="18" charset="0"/>
                            </a:rPr>
                            <m:t>(</m:t>
                          </m:r>
                          <m:r>
                            <a:rPr lang="en-US" sz="1600" i="1">
                              <a:latin typeface="Cambria Math" panose="02040503050406030204" pitchFamily="18" charset="0"/>
                            </a:rPr>
                            <m:t>𝑡</m:t>
                          </m:r>
                        </m:e>
                      </m:d>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448192" y="417186"/>
                <a:ext cx="1649875" cy="370294"/>
              </a:xfrm>
              <a:prstGeom prst="rect">
                <a:avLst/>
              </a:prstGeom>
              <a:blipFill>
                <a:blip r:embed="rId3"/>
                <a:stretch>
                  <a:fillRect t="-142623" r="-33333" b="-2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202679" y="1455543"/>
                <a:ext cx="2671372" cy="6429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𝑣</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nary>
                        <m:naryPr>
                          <m:limLoc m:val="subSup"/>
                          <m:grow m:val="on"/>
                          <m:ctrlPr>
                            <a:rPr lang="en-US" sz="1600" i="1">
                              <a:latin typeface="Cambria Math" panose="02040503050406030204" pitchFamily="18" charset="0"/>
                            </a:rPr>
                          </m:ctrlPr>
                        </m:naryPr>
                        <m:sub>
                          <m:r>
                            <a:rPr lang="en-US" sz="1600" i="0">
                              <a:latin typeface="Cambria Math" panose="02040503050406030204" pitchFamily="18" charset="0"/>
                            </a:rPr>
                            <m:t>0</m:t>
                          </m:r>
                        </m:sub>
                        <m:sup>
                          <m:r>
                            <a:rPr lang="en-US" sz="1600" i="1">
                              <a:latin typeface="Cambria Math" panose="02040503050406030204" pitchFamily="18" charset="0"/>
                            </a:rPr>
                            <m:t>𝑡</m:t>
                          </m:r>
                        </m:sup>
                        <m:e>
                          <m:d>
                            <m:dPr>
                              <m:beg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𝑠</m:t>
                                  </m:r>
                                </m:sub>
                              </m:sSub>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e>
                          </m:d>
                        </m:e>
                      </m:nary>
                      <m:r>
                        <a:rPr lang="en-US" sz="1600" i="1">
                          <a:latin typeface="Cambria Math" panose="02040503050406030204" pitchFamily="18" charset="0"/>
                        </a:rPr>
                        <m:t>h</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r>
                        <a:rPr lang="en-US" sz="1600" i="0">
                          <a:latin typeface="Cambria Math" panose="02040503050406030204" pitchFamily="18" charset="0"/>
                        </a:rPr>
                        <m:t>)</m:t>
                      </m:r>
                      <m:r>
                        <a:rPr lang="en-US" sz="1600" i="1">
                          <a:latin typeface="Cambria Math" panose="02040503050406030204" pitchFamily="18" charset="0"/>
                        </a:rPr>
                        <m:t>𝑑</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oMath>
                  </m:oMathPara>
                </a14:m>
                <a:endParaRPr lang="en-US" sz="1600" dirty="0"/>
              </a:p>
            </p:txBody>
          </p:sp>
        </mc:Choice>
        <mc:Fallback xmlns="">
          <p:sp>
            <p:nvSpPr>
              <p:cNvPr id="8" name="Rectangle 7"/>
              <p:cNvSpPr>
                <a:spLocks noRot="1" noChangeAspect="1" noMove="1" noResize="1" noEditPoints="1" noAdjustHandles="1" noChangeArrowheads="1" noChangeShapeType="1" noTextEdit="1"/>
              </p:cNvSpPr>
              <p:nvPr/>
            </p:nvSpPr>
            <p:spPr>
              <a:xfrm>
                <a:off x="1202679" y="1455543"/>
                <a:ext cx="2671372" cy="64293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671554" y="1466694"/>
                <a:ext cx="4813561" cy="6429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m:t>
                      </m:r>
                      <m:r>
                        <a:rPr lang="en-US" sz="1600" i="1">
                          <a:latin typeface="Cambria Math" panose="02040503050406030204" pitchFamily="18" charset="0"/>
                        </a:rPr>
                        <m:t>𝑣</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nary>
                        <m:naryPr>
                          <m:limLoc m:val="subSup"/>
                          <m:grow m:val="on"/>
                          <m:ctrlPr>
                            <a:rPr lang="en-US" sz="1600" i="1">
                              <a:latin typeface="Cambria Math" panose="02040503050406030204" pitchFamily="18" charset="0"/>
                            </a:rPr>
                          </m:ctrlPr>
                        </m:naryPr>
                        <m:sub>
                          <m:r>
                            <a:rPr lang="en-US" sz="1600" i="0">
                              <a:latin typeface="Cambria Math" panose="02040503050406030204" pitchFamily="18" charset="0"/>
                            </a:rPr>
                            <m:t>0</m:t>
                          </m:r>
                        </m:sub>
                        <m:sup>
                          <m:r>
                            <a:rPr lang="en-US" sz="1600" i="1">
                              <a:latin typeface="Cambria Math" panose="02040503050406030204" pitchFamily="18" charset="0"/>
                            </a:rPr>
                            <m:t>𝑡</m:t>
                          </m:r>
                        </m:sup>
                        <m:e>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0">
                                  <a:latin typeface="Cambria Math" panose="02040503050406030204" pitchFamily="18" charset="0"/>
                                </a:rPr>
                                <m:t>−</m:t>
                              </m:r>
                              <m:r>
                                <a:rPr lang="en-US" sz="1600" i="1">
                                  <a:latin typeface="Cambria Math" panose="02040503050406030204" pitchFamily="18" charset="0"/>
                                </a:rPr>
                                <m:t>𝑎</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sup>
                          </m:sSup>
                        </m:e>
                      </m:nary>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d>
                            <m:dPr>
                              <m:begChr m:val=""/>
                              <m:ctrlPr>
                                <a:rPr lang="en-US" sz="1600" i="1">
                                  <a:latin typeface="Cambria Math" panose="02040503050406030204" pitchFamily="18" charset="0"/>
                                </a:rPr>
                              </m:ctrlPr>
                            </m:dPr>
                            <m:e>
                              <m:r>
                                <a:rPr lang="en-US" sz="1600" i="0">
                                  <a:latin typeface="Cambria Math" panose="02040503050406030204" pitchFamily="18" charset="0"/>
                                </a:rPr>
                                <m:t>−</m:t>
                              </m:r>
                              <m:r>
                                <a:rPr lang="en-US" sz="1600" i="1">
                                  <a:latin typeface="Cambria Math" panose="02040503050406030204" pitchFamily="18" charset="0"/>
                                </a:rPr>
                                <m:t>𝑏</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e>
                          </m:d>
                        </m:sup>
                      </m:sSup>
                      <m:r>
                        <a:rPr lang="en-US" sz="1600" i="1">
                          <a:latin typeface="Cambria Math" panose="02040503050406030204" pitchFamily="18" charset="0"/>
                        </a:rPr>
                        <m:t>𝑑</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0">
                              <a:latin typeface="Cambria Math" panose="02040503050406030204" pitchFamily="18" charset="0"/>
                            </a:rPr>
                            <m:t>−</m:t>
                          </m:r>
                          <m:r>
                            <a:rPr lang="en-US" sz="1600" i="1">
                              <a:latin typeface="Cambria Math" panose="02040503050406030204" pitchFamily="18" charset="0"/>
                            </a:rPr>
                            <m:t>𝑏𝑡</m:t>
                          </m:r>
                        </m:sup>
                      </m:sSup>
                      <m:nary>
                        <m:naryPr>
                          <m:limLoc m:val="subSup"/>
                          <m:grow m:val="on"/>
                          <m:ctrlPr>
                            <a:rPr lang="en-US" sz="1600" i="1">
                              <a:latin typeface="Cambria Math" panose="02040503050406030204" pitchFamily="18" charset="0"/>
                            </a:rPr>
                          </m:ctrlPr>
                        </m:naryPr>
                        <m:sub>
                          <m:r>
                            <a:rPr lang="en-US" sz="1600" i="0">
                              <a:latin typeface="Cambria Math" panose="02040503050406030204" pitchFamily="18" charset="0"/>
                            </a:rPr>
                            <m:t>0</m:t>
                          </m:r>
                        </m:sub>
                        <m:sup>
                          <m:r>
                            <a:rPr lang="en-US" sz="1600" i="1">
                              <a:latin typeface="Cambria Math" panose="02040503050406030204" pitchFamily="18" charset="0"/>
                            </a:rPr>
                            <m:t>𝑡</m:t>
                          </m:r>
                        </m:sup>
                        <m:e>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d>
                                <m:dPr>
                                  <m:endChr m:val=""/>
                                  <m:ctrlPr>
                                    <a:rPr lang="en-US" sz="1600" i="1">
                                      <a:latin typeface="Cambria Math" panose="02040503050406030204" pitchFamily="18" charset="0"/>
                                    </a:rPr>
                                  </m:ctrlPr>
                                </m:dPr>
                                <m:e>
                                  <m:r>
                                    <a:rPr lang="en-US" sz="1600" i="1">
                                      <a:latin typeface="Cambria Math" panose="02040503050406030204" pitchFamily="18" charset="0"/>
                                    </a:rPr>
                                    <m:t>𝑏</m:t>
                                  </m:r>
                                  <m:r>
                                    <a:rPr lang="en-US" sz="1600" i="0">
                                      <a:latin typeface="Cambria Math" panose="02040503050406030204" pitchFamily="18" charset="0"/>
                                    </a:rPr>
                                    <m:t>−</m:t>
                                  </m:r>
                                  <m:r>
                                    <a:rPr lang="en-US" sz="1600" i="1">
                                      <a:latin typeface="Cambria Math" panose="02040503050406030204" pitchFamily="18" charset="0"/>
                                    </a:rPr>
                                    <m:t>𝑎</m:t>
                                  </m:r>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e>
                              </m:d>
                            </m:sup>
                          </m:sSup>
                          <m:r>
                            <a:rPr lang="en-US" sz="1600" i="1">
                              <a:latin typeface="Cambria Math" panose="02040503050406030204" pitchFamily="18" charset="0"/>
                            </a:rPr>
                            <m:t>𝑑</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e>
                      </m:nary>
                    </m:oMath>
                  </m:oMathPara>
                </a14:m>
                <a:endParaRPr lang="en-US" sz="1600" dirty="0"/>
              </a:p>
            </p:txBody>
          </p:sp>
        </mc:Choice>
        <mc:Fallback xmlns="">
          <p:sp>
            <p:nvSpPr>
              <p:cNvPr id="9" name="Rectangle 8"/>
              <p:cNvSpPr>
                <a:spLocks noRot="1" noChangeAspect="1" noMove="1" noResize="1" noEditPoints="1" noAdjustHandles="1" noChangeArrowheads="1" noChangeShapeType="1" noTextEdit="1"/>
              </p:cNvSpPr>
              <p:nvPr/>
            </p:nvSpPr>
            <p:spPr>
              <a:xfrm>
                <a:off x="3671554" y="1466694"/>
                <a:ext cx="4813561" cy="64293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464120" y="2120778"/>
                <a:ext cx="2407903" cy="513859"/>
              </a:xfrm>
              <a:prstGeom prst="rect">
                <a:avLst/>
              </a:prstGeom>
            </p:spPr>
            <p:txBody>
              <a:bodyPr wrap="none">
                <a:spAutoFit/>
              </a:bodyPr>
              <a:lstStyle/>
              <a:p>
                <a14:m>
                  <m:oMath xmlns:m="http://schemas.openxmlformats.org/officeDocument/2006/math">
                    <m:r>
                      <a:rPr lang="en-US" sz="1600" i="1">
                        <a:latin typeface="Cambria Math" panose="02040503050406030204" pitchFamily="18" charset="0"/>
                      </a:rPr>
                      <m:t>𝑣</m:t>
                    </m:r>
                    <m:r>
                      <a:rPr lang="en-US" sz="1600">
                        <a:latin typeface="Cambria Math" panose="02040503050406030204" pitchFamily="18" charset="0"/>
                      </a:rPr>
                      <m:t>(</m:t>
                    </m:r>
                    <m:r>
                      <a:rPr lang="en-US" sz="1600" i="1">
                        <a:latin typeface="Cambria Math" panose="02040503050406030204" pitchFamily="18" charset="0"/>
                      </a:rPr>
                      <m:t>𝑡</m:t>
                    </m:r>
                    <m:r>
                      <a:rPr lang="en-US" sz="1600">
                        <a:latin typeface="Cambria Math" panose="02040503050406030204" pitchFamily="18" charset="0"/>
                      </a:rPr>
                      <m:t>)=</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a:latin typeface="Cambria Math" panose="02040503050406030204" pitchFamily="18" charset="0"/>
                              </a:rPr>
                              <m:t>−</m:t>
                            </m:r>
                            <m:r>
                              <a:rPr lang="en-US" sz="1600" i="1">
                                <a:latin typeface="Cambria Math" panose="02040503050406030204" pitchFamily="18" charset="0"/>
                              </a:rPr>
                              <m:t>𝑏𝑡</m:t>
                            </m:r>
                          </m:sup>
                        </m:sSup>
                      </m:num>
                      <m:den>
                        <m:d>
                          <m:dPr>
                            <m:ctrlPr>
                              <a:rPr lang="en-US" sz="1600" i="1">
                                <a:latin typeface="Cambria Math" panose="02040503050406030204" pitchFamily="18" charset="0"/>
                              </a:rPr>
                            </m:ctrlPr>
                          </m:dPr>
                          <m:e>
                            <m:r>
                              <a:rPr lang="en-US" sz="1600" i="1">
                                <a:latin typeface="Cambria Math" panose="02040503050406030204" pitchFamily="18" charset="0"/>
                              </a:rPr>
                              <m:t>𝑏</m:t>
                            </m:r>
                            <m:r>
                              <a:rPr lang="en-US" sz="1600">
                                <a:latin typeface="Cambria Math" panose="02040503050406030204" pitchFamily="18" charset="0"/>
                              </a:rPr>
                              <m:t>−</m:t>
                            </m:r>
                            <m:r>
                              <a:rPr lang="en-US" sz="1600" i="1">
                                <a:latin typeface="Cambria Math" panose="02040503050406030204" pitchFamily="18" charset="0"/>
                              </a:rPr>
                              <m:t>𝑎</m:t>
                            </m:r>
                          </m:e>
                        </m:d>
                      </m:den>
                    </m:f>
                    <m:r>
                      <a:rPr lang="en-US" sz="160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d>
                          <m:dPr>
                            <m:endChr m:val=""/>
                            <m:ctrlPr>
                              <a:rPr lang="en-US" sz="1600" i="1">
                                <a:latin typeface="Cambria Math" panose="02040503050406030204" pitchFamily="18" charset="0"/>
                              </a:rPr>
                            </m:ctrlPr>
                          </m:dPr>
                          <m:e>
                            <m:r>
                              <a:rPr lang="en-US" sz="1600" i="1">
                                <a:latin typeface="Cambria Math" panose="02040503050406030204" pitchFamily="18" charset="0"/>
                              </a:rPr>
                              <m:t>𝑏</m:t>
                            </m:r>
                            <m:r>
                              <a:rPr lang="en-US" sz="1600">
                                <a:latin typeface="Cambria Math" panose="02040503050406030204" pitchFamily="18" charset="0"/>
                              </a:rPr>
                              <m:t>−</m:t>
                            </m:r>
                            <m:r>
                              <a:rPr lang="en-US" sz="1600" i="1">
                                <a:latin typeface="Cambria Math" panose="02040503050406030204" pitchFamily="18" charset="0"/>
                              </a:rPr>
                              <m:t>𝑎</m:t>
                            </m:r>
                            <m:r>
                              <a:rPr lang="en-US" sz="1600">
                                <a:latin typeface="Cambria Math" panose="02040503050406030204" pitchFamily="18" charset="0"/>
                              </a:rPr>
                              <m:t>)</m:t>
                            </m:r>
                            <m:r>
                              <a:rPr lang="en-US" sz="1600" i="1">
                                <a:latin typeface="Cambria Math" panose="02040503050406030204" pitchFamily="18" charset="0"/>
                              </a:rPr>
                              <m:t>𝑡</m:t>
                            </m:r>
                          </m:e>
                        </m:d>
                      </m:sup>
                    </m:sSup>
                    <m:r>
                      <a:rPr lang="en-US" sz="1600">
                        <a:latin typeface="Cambria Math" panose="02040503050406030204" pitchFamily="18" charset="0"/>
                      </a:rPr>
                      <m:t>−</m:t>
                    </m:r>
                    <m:r>
                      <a:rPr lang="en-US" sz="1600">
                        <a:latin typeface="Cambria Math" panose="02040503050406030204" pitchFamily="18" charset="0"/>
                      </a:rPr>
                      <m:t>1</m:t>
                    </m:r>
                  </m:oMath>
                </a14:m>
                <a:r>
                  <a:rPr lang="en-US" sz="1600" dirty="0" smtClean="0"/>
                  <a:t>)</a:t>
                </a:r>
                <a:endParaRPr lang="en-US" sz="1600" dirty="0"/>
              </a:p>
            </p:txBody>
          </p:sp>
        </mc:Choice>
        <mc:Fallback xmlns="">
          <p:sp>
            <p:nvSpPr>
              <p:cNvPr id="10" name="Rectangle 9"/>
              <p:cNvSpPr>
                <a:spLocks noRot="1" noChangeAspect="1" noMove="1" noResize="1" noEditPoints="1" noAdjustHandles="1" noChangeArrowheads="1" noChangeShapeType="1" noTextEdit="1"/>
              </p:cNvSpPr>
              <p:nvPr/>
            </p:nvSpPr>
            <p:spPr>
              <a:xfrm>
                <a:off x="3464120" y="2120778"/>
                <a:ext cx="2407903" cy="513859"/>
              </a:xfrm>
              <a:prstGeom prst="rect">
                <a:avLst/>
              </a:prstGeom>
              <a:blipFill>
                <a:blip r:embed="rId6"/>
                <a:stretch>
                  <a:fillRect t="-36905" r="-506" b="-47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119660" y="764915"/>
                <a:ext cx="240450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𝑠</m:t>
                          </m:r>
                        </m:sub>
                      </m:sSub>
                      <m:d>
                        <m:dPr>
                          <m:ctrlPr>
                            <a:rPr lang="en-US" sz="1600" i="1">
                              <a:latin typeface="Cambria Math" panose="02040503050406030204" pitchFamily="18" charset="0"/>
                            </a:rPr>
                          </m:ctrlPr>
                        </m:dPr>
                        <m:e>
                          <m:r>
                            <a:rPr lang="en-US" sz="1600" i="1">
                              <a:latin typeface="Cambria Math" panose="02040503050406030204" pitchFamily="18" charset="0"/>
                            </a:rPr>
                            <m:t>𝑡</m:t>
                          </m:r>
                        </m:e>
                      </m:d>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0">
                              <a:latin typeface="Cambria Math" panose="02040503050406030204" pitchFamily="18" charset="0"/>
                            </a:rPr>
                            <m:t>−</m:t>
                          </m:r>
                          <m:r>
                            <a:rPr lang="en-US" sz="1600" i="1">
                              <a:latin typeface="Cambria Math" panose="02040503050406030204" pitchFamily="18" charset="0"/>
                            </a:rPr>
                            <m:t>𝑎𝑡</m:t>
                          </m:r>
                        </m:sup>
                      </m:sSup>
                      <m:r>
                        <m:rPr>
                          <m:nor/>
                        </m:rPr>
                        <a:rPr lang="en-US" sz="1600" i="1">
                          <a:latin typeface="Cambria Math" panose="02040503050406030204" pitchFamily="18" charset="0"/>
                        </a:rPr>
                        <m:t>   </m:t>
                      </m:r>
                      <m:r>
                        <m:rPr>
                          <m:nor/>
                        </m:rPr>
                        <a:rPr lang="en-US" sz="1600" b="0" smtClean="0">
                          <a:latin typeface="Cambria Math" panose="02040503050406030204" pitchFamily="18" charset="0"/>
                        </a:rPr>
                        <m:t>,</m:t>
                      </m:r>
                      <m:r>
                        <a:rPr lang="en-US" sz="1600" b="0" i="1" smtClean="0">
                          <a:latin typeface="Cambria Math" panose="02040503050406030204" pitchFamily="18" charset="0"/>
                        </a:rPr>
                        <m:t> </m:t>
                      </m:r>
                      <m:r>
                        <a:rPr lang="en-US" sz="1600" b="0" i="0" smtClean="0">
                          <a:latin typeface="Cambria Math" panose="02040503050406030204" pitchFamily="18" charset="0"/>
                        </a:rPr>
                        <m:t> </m:t>
                      </m:r>
                      <m:r>
                        <a:rPr lang="en-US" sz="1600" i="0">
                          <a:latin typeface="Cambria Math" panose="02040503050406030204" pitchFamily="18" charset="0"/>
                        </a:rPr>
                        <m:t>1</m:t>
                      </m:r>
                      <m:r>
                        <a:rPr lang="en-US" sz="1600" i="0">
                          <a:latin typeface="Cambria Math" panose="02040503050406030204" pitchFamily="18" charset="0"/>
                        </a:rPr>
                        <m:t>&lt;</m:t>
                      </m:r>
                      <m:r>
                        <a:rPr lang="en-US" sz="1600" i="1">
                          <a:latin typeface="Cambria Math" panose="02040503050406030204" pitchFamily="18" charset="0"/>
                        </a:rPr>
                        <m:t>𝑡</m:t>
                      </m:r>
                      <m:r>
                        <a:rPr lang="en-US" sz="1600" i="0">
                          <a:latin typeface="Cambria Math" panose="02040503050406030204" pitchFamily="18" charset="0"/>
                        </a:rPr>
                        <m:t>&lt;</m:t>
                      </m:r>
                      <m:r>
                        <a:rPr lang="en-US" sz="1600" i="0">
                          <a:latin typeface="Cambria Math" panose="02040503050406030204" pitchFamily="18" charset="0"/>
                        </a:rPr>
                        <m:t>3</m:t>
                      </m:r>
                    </m:oMath>
                  </m:oMathPara>
                </a14:m>
                <a:endParaRPr lang="en-US" sz="1600" dirty="0"/>
              </a:p>
            </p:txBody>
          </p:sp>
        </mc:Choice>
        <mc:Fallback xmlns="">
          <p:sp>
            <p:nvSpPr>
              <p:cNvPr id="11" name="Rectangle 10"/>
              <p:cNvSpPr>
                <a:spLocks noRot="1" noChangeAspect="1" noMove="1" noResize="1" noEditPoints="1" noAdjustHandles="1" noChangeArrowheads="1" noChangeShapeType="1" noTextEdit="1"/>
              </p:cNvSpPr>
              <p:nvPr/>
            </p:nvSpPr>
            <p:spPr>
              <a:xfrm>
                <a:off x="2119660" y="764915"/>
                <a:ext cx="2404504"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150714" y="1099259"/>
                <a:ext cx="2354940" cy="3429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1600" i="1" smtClean="0">
                          <a:latin typeface="Cambria Math" panose="02040503050406030204" pitchFamily="18" charset="0"/>
                        </a:rPr>
                        <m:t>h</m:t>
                      </m:r>
                      <m:d>
                        <m:dPr>
                          <m:ctrlPr>
                            <a:rPr lang="en-US" sz="1600" i="1" smtClean="0">
                              <a:latin typeface="Cambria Math" panose="02040503050406030204" pitchFamily="18" charset="0"/>
                            </a:rPr>
                          </m:ctrlPr>
                        </m:dPr>
                        <m:e>
                          <m:r>
                            <a:rPr lang="en-US" sz="1600" i="1">
                              <a:latin typeface="Cambria Math" panose="02040503050406030204" pitchFamily="18" charset="0"/>
                            </a:rPr>
                            <m:t>𝑡</m:t>
                          </m:r>
                        </m:e>
                      </m:d>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0">
                              <a:latin typeface="Cambria Math" panose="02040503050406030204" pitchFamily="18" charset="0"/>
                            </a:rPr>
                            <m:t>−</m:t>
                          </m:r>
                          <m:r>
                            <a:rPr lang="en-US" sz="1600" b="0" i="1" smtClean="0">
                              <a:latin typeface="Cambria Math" panose="02040503050406030204" pitchFamily="18" charset="0"/>
                            </a:rPr>
                            <m:t>𝑏</m:t>
                          </m:r>
                          <m:r>
                            <a:rPr lang="en-US" sz="1600" i="1">
                              <a:latin typeface="Cambria Math" panose="02040503050406030204" pitchFamily="18" charset="0"/>
                            </a:rPr>
                            <m:t>𝑡</m:t>
                          </m:r>
                        </m:sup>
                      </m:sSup>
                      <m:r>
                        <m:rPr>
                          <m:nor/>
                        </m:rPr>
                        <a:rPr lang="en-US" sz="1600" i="1">
                          <a:latin typeface="Cambria Math" panose="02040503050406030204" pitchFamily="18" charset="0"/>
                        </a:rPr>
                        <m:t>     </m:t>
                      </m:r>
                      <m:r>
                        <a:rPr lang="en-US" sz="1600" b="0" i="0" smtClean="0">
                          <a:latin typeface="Cambria Math" panose="02040503050406030204" pitchFamily="18" charset="0"/>
                        </a:rPr>
                        <m:t>,</m:t>
                      </m:r>
                      <m:r>
                        <a:rPr lang="en-US" sz="1600" b="0" i="0" smtClean="0">
                          <a:latin typeface="Cambria Math" panose="02040503050406030204" pitchFamily="18" charset="0"/>
                        </a:rPr>
                        <m:t>2</m:t>
                      </m:r>
                      <m:r>
                        <a:rPr lang="en-US" sz="1600" i="0">
                          <a:latin typeface="Cambria Math" panose="02040503050406030204" pitchFamily="18" charset="0"/>
                        </a:rPr>
                        <m:t>&lt;</m:t>
                      </m:r>
                      <m:r>
                        <a:rPr lang="en-US" sz="1600" i="1">
                          <a:latin typeface="Cambria Math" panose="02040503050406030204" pitchFamily="18" charset="0"/>
                        </a:rPr>
                        <m:t>𝑡</m:t>
                      </m:r>
                      <m:r>
                        <a:rPr lang="en-US" sz="1600" i="0">
                          <a:latin typeface="Cambria Math" panose="02040503050406030204" pitchFamily="18" charset="0"/>
                        </a:rPr>
                        <m:t>&lt;</m:t>
                      </m:r>
                      <m:r>
                        <a:rPr lang="en-US" sz="1600" b="0" i="0" smtClean="0">
                          <a:latin typeface="Cambria Math" panose="02040503050406030204" pitchFamily="18" charset="0"/>
                        </a:rPr>
                        <m:t>4</m:t>
                      </m:r>
                    </m:oMath>
                  </m:oMathPara>
                </a14:m>
                <a:endParaRPr lang="en-US" sz="1600" dirty="0"/>
              </a:p>
            </p:txBody>
          </p:sp>
        </mc:Choice>
        <mc:Fallback xmlns="">
          <p:sp>
            <p:nvSpPr>
              <p:cNvPr id="12" name="Rectangle 11"/>
              <p:cNvSpPr>
                <a:spLocks noRot="1" noChangeAspect="1" noMove="1" noResize="1" noEditPoints="1" noAdjustHandles="1" noChangeArrowheads="1" noChangeShapeType="1" noTextEdit="1"/>
              </p:cNvSpPr>
              <p:nvPr/>
            </p:nvSpPr>
            <p:spPr>
              <a:xfrm>
                <a:off x="2150714" y="1099259"/>
                <a:ext cx="2354940" cy="342979"/>
              </a:xfrm>
              <a:prstGeom prst="rect">
                <a:avLst/>
              </a:prstGeom>
              <a:blipFill>
                <a:blip r:embed="rId8"/>
                <a:stretch>
                  <a:fillRect/>
                </a:stretch>
              </a:blipFill>
            </p:spPr>
            <p:txBody>
              <a:bodyPr/>
              <a:lstStyle/>
              <a:p>
                <a:r>
                  <a:rPr lang="en-US">
                    <a:noFill/>
                  </a:rPr>
                  <a:t> </a:t>
                </a:r>
              </a:p>
            </p:txBody>
          </p:sp>
        </mc:Fallback>
      </mc:AlternateContent>
      <p:sp>
        <p:nvSpPr>
          <p:cNvPr id="2" name="Rectangle 1"/>
          <p:cNvSpPr/>
          <p:nvPr/>
        </p:nvSpPr>
        <p:spPr>
          <a:xfrm>
            <a:off x="8468490" y="2493586"/>
            <a:ext cx="407484" cy="369332"/>
          </a:xfrm>
          <a:prstGeom prst="rect">
            <a:avLst/>
          </a:prstGeom>
        </p:spPr>
        <p:txBody>
          <a:bodyPr wrap="none">
            <a:spAutoFit/>
          </a:bodyPr>
          <a:lstStyle/>
          <a:p>
            <a:pPr algn="r" rtl="1"/>
            <a:r>
              <a:rPr lang="fa-IR" kern="100" dirty="0" smtClean="0">
                <a:latin typeface="Cambria Math" panose="02040503050406030204" pitchFamily="18" charset="0"/>
                <a:ea typeface="Times New Roman" panose="02020603050405020304" pitchFamily="18" charset="0"/>
                <a:cs typeface="B Nazanin" panose="00000400000000000000" pitchFamily="2" charset="-78"/>
              </a:rPr>
              <a:t>ب)</a:t>
            </a:r>
            <a:endParaRPr lang="en-US" dirty="0"/>
          </a:p>
        </p:txBody>
      </p:sp>
      <p:pic>
        <p:nvPicPr>
          <p:cNvPr id="13" name="Picture 12"/>
          <p:cNvPicPr>
            <a:picLocks noChangeAspect="1"/>
          </p:cNvPicPr>
          <p:nvPr/>
        </p:nvPicPr>
        <p:blipFill>
          <a:blip r:embed="rId9"/>
          <a:stretch>
            <a:fillRect/>
          </a:stretch>
        </p:blipFill>
        <p:spPr>
          <a:xfrm>
            <a:off x="117008" y="2336470"/>
            <a:ext cx="3249058" cy="1260001"/>
          </a:xfrm>
          <a:prstGeom prst="rect">
            <a:avLst/>
          </a:prstGeom>
        </p:spPr>
      </p:pic>
      <p:pic>
        <p:nvPicPr>
          <p:cNvPr id="14" name="Picture 13"/>
          <p:cNvPicPr>
            <a:picLocks noChangeAspect="1"/>
          </p:cNvPicPr>
          <p:nvPr/>
        </p:nvPicPr>
        <p:blipFill>
          <a:blip r:embed="rId10"/>
          <a:stretch>
            <a:fillRect/>
          </a:stretch>
        </p:blipFill>
        <p:spPr>
          <a:xfrm>
            <a:off x="1020023" y="3670085"/>
            <a:ext cx="2182620" cy="1555930"/>
          </a:xfrm>
          <a:prstGeom prst="rect">
            <a:avLst/>
          </a:prstGeom>
        </p:spPr>
      </p:pic>
      <p:pic>
        <p:nvPicPr>
          <p:cNvPr id="15" name="Picture 14"/>
          <p:cNvPicPr>
            <a:picLocks noChangeAspect="1"/>
          </p:cNvPicPr>
          <p:nvPr/>
        </p:nvPicPr>
        <p:blipFill>
          <a:blip r:embed="rId11"/>
          <a:stretch>
            <a:fillRect/>
          </a:stretch>
        </p:blipFill>
        <p:spPr>
          <a:xfrm>
            <a:off x="990600" y="5225870"/>
            <a:ext cx="2663268" cy="1555930"/>
          </a:xfrm>
          <a:prstGeom prst="rect">
            <a:avLst/>
          </a:prstGeom>
        </p:spPr>
      </p:pic>
      <p:pic>
        <p:nvPicPr>
          <p:cNvPr id="16" name="Picture 15"/>
          <p:cNvPicPr>
            <a:picLocks noChangeAspect="1"/>
          </p:cNvPicPr>
          <p:nvPr/>
        </p:nvPicPr>
        <p:blipFill>
          <a:blip r:embed="rId12"/>
          <a:stretch>
            <a:fillRect/>
          </a:stretch>
        </p:blipFill>
        <p:spPr>
          <a:xfrm>
            <a:off x="4187967" y="2892120"/>
            <a:ext cx="3396062" cy="1555930"/>
          </a:xfrm>
          <a:prstGeom prst="rect">
            <a:avLst/>
          </a:prstGeom>
        </p:spPr>
      </p:pic>
      <p:sp>
        <p:nvSpPr>
          <p:cNvPr id="17" name="Oval 16"/>
          <p:cNvSpPr/>
          <p:nvPr/>
        </p:nvSpPr>
        <p:spPr>
          <a:xfrm>
            <a:off x="218154" y="2606322"/>
            <a:ext cx="334968" cy="3684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600" dirty="0" smtClean="0">
                <a:ln w="0"/>
                <a:solidFill>
                  <a:srgbClr val="FF0000"/>
                </a:solidFill>
                <a:effectLst>
                  <a:outerShdw blurRad="38100" dist="19050" dir="2700000" algn="tl" rotWithShape="0">
                    <a:schemeClr val="dk1">
                      <a:alpha val="40000"/>
                    </a:schemeClr>
                  </a:outerShdw>
                </a:effectLst>
              </a:rPr>
              <a:t>1</a:t>
            </a:r>
            <a:endParaRPr lang="en-US" sz="1600" dirty="0">
              <a:ln w="0"/>
              <a:solidFill>
                <a:srgbClr val="FF0000"/>
              </a:solidFill>
              <a:effectLst>
                <a:outerShdw blurRad="38100" dist="19050" dir="2700000" algn="tl" rotWithShape="0">
                  <a:schemeClr val="dk1">
                    <a:alpha val="40000"/>
                  </a:schemeClr>
                </a:outerShdw>
              </a:effectLst>
            </a:endParaRPr>
          </a:p>
        </p:txBody>
      </p:sp>
      <p:sp>
        <p:nvSpPr>
          <p:cNvPr id="18" name="Oval 17"/>
          <p:cNvSpPr/>
          <p:nvPr/>
        </p:nvSpPr>
        <p:spPr>
          <a:xfrm>
            <a:off x="701980" y="3943219"/>
            <a:ext cx="441852" cy="4596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600" dirty="0">
                <a:ln w="0"/>
                <a:solidFill>
                  <a:srgbClr val="FF0000"/>
                </a:solidFill>
                <a:effectLst>
                  <a:outerShdw blurRad="38100" dist="19050" dir="2700000" algn="tl" rotWithShape="0">
                    <a:schemeClr val="dk1">
                      <a:alpha val="40000"/>
                    </a:schemeClr>
                  </a:outerShdw>
                </a:effectLst>
              </a:rPr>
              <a:t>2</a:t>
            </a:r>
            <a:endParaRPr lang="en-US" sz="1600" dirty="0">
              <a:ln w="0"/>
              <a:solidFill>
                <a:srgbClr val="FF0000"/>
              </a:solidFill>
              <a:effectLst>
                <a:outerShdw blurRad="38100" dist="19050" dir="2700000" algn="tl" rotWithShape="0">
                  <a:schemeClr val="dk1">
                    <a:alpha val="40000"/>
                  </a:schemeClr>
                </a:outerShdw>
              </a:effectLst>
            </a:endParaRPr>
          </a:p>
        </p:txBody>
      </p:sp>
      <p:sp>
        <p:nvSpPr>
          <p:cNvPr id="19" name="Oval 18"/>
          <p:cNvSpPr/>
          <p:nvPr/>
        </p:nvSpPr>
        <p:spPr>
          <a:xfrm>
            <a:off x="741738" y="5464877"/>
            <a:ext cx="441852" cy="4596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600" dirty="0">
                <a:ln w="0"/>
                <a:solidFill>
                  <a:srgbClr val="FF0000"/>
                </a:solidFill>
                <a:effectLst>
                  <a:outerShdw blurRad="38100" dist="19050" dir="2700000" algn="tl" rotWithShape="0">
                    <a:schemeClr val="dk1">
                      <a:alpha val="40000"/>
                    </a:schemeClr>
                  </a:outerShdw>
                </a:effectLst>
              </a:rPr>
              <a:t>3</a:t>
            </a:r>
            <a:endParaRPr lang="en-US" sz="1600" dirty="0">
              <a:ln w="0"/>
              <a:solidFill>
                <a:srgbClr val="FF0000"/>
              </a:solidFill>
              <a:effectLst>
                <a:outerShdw blurRad="38100" dist="19050" dir="2700000" algn="tl" rotWithShape="0">
                  <a:schemeClr val="dk1">
                    <a:alpha val="40000"/>
                  </a:schemeClr>
                </a:outerShdw>
              </a:effectLst>
            </a:endParaRPr>
          </a:p>
        </p:txBody>
      </p:sp>
      <p:sp>
        <p:nvSpPr>
          <p:cNvPr id="20" name="Oval 19"/>
          <p:cNvSpPr/>
          <p:nvPr/>
        </p:nvSpPr>
        <p:spPr>
          <a:xfrm>
            <a:off x="3982982" y="3184521"/>
            <a:ext cx="441852" cy="4596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600" dirty="0">
                <a:ln w="0"/>
                <a:solidFill>
                  <a:srgbClr val="FF0000"/>
                </a:solidFill>
                <a:effectLst>
                  <a:outerShdw blurRad="38100" dist="19050" dir="2700000" algn="tl" rotWithShape="0">
                    <a:schemeClr val="dk1">
                      <a:alpha val="40000"/>
                    </a:schemeClr>
                  </a:outerShdw>
                </a:effectLst>
              </a:rPr>
              <a:t>4</a:t>
            </a:r>
            <a:endParaRPr lang="en-US" sz="1600" dirty="0">
              <a:ln w="0"/>
              <a:solidFill>
                <a:srgbClr val="FF0000"/>
              </a:solidFill>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21" name="Rectangle 20"/>
              <p:cNvSpPr/>
              <p:nvPr/>
            </p:nvSpPr>
            <p:spPr>
              <a:xfrm>
                <a:off x="58197" y="2132842"/>
                <a:ext cx="674092"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𝑡</m:t>
                      </m:r>
                      <m:r>
                        <a:rPr lang="en-US" sz="1600" i="0">
                          <a:latin typeface="Cambria Math" panose="02040503050406030204" pitchFamily="18" charset="0"/>
                        </a:rPr>
                        <m:t>&lt;</m:t>
                      </m:r>
                      <m:r>
                        <a:rPr lang="en-US" sz="1600" i="0">
                          <a:latin typeface="Cambria Math" panose="02040503050406030204" pitchFamily="18" charset="0"/>
                        </a:rPr>
                        <m:t>3</m:t>
                      </m:r>
                    </m:oMath>
                  </m:oMathPara>
                </a14:m>
                <a:endParaRPr lang="en-US" sz="1600" dirty="0"/>
              </a:p>
            </p:txBody>
          </p:sp>
        </mc:Choice>
        <mc:Fallback xmlns="">
          <p:sp>
            <p:nvSpPr>
              <p:cNvPr id="21" name="Rectangle 20"/>
              <p:cNvSpPr>
                <a:spLocks noRot="1" noChangeAspect="1" noMove="1" noResize="1" noEditPoints="1" noAdjustHandles="1" noChangeArrowheads="1" noChangeShapeType="1" noTextEdit="1"/>
              </p:cNvSpPr>
              <p:nvPr/>
            </p:nvSpPr>
            <p:spPr>
              <a:xfrm>
                <a:off x="58197" y="2132842"/>
                <a:ext cx="674092" cy="33855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2461" y="3575535"/>
                <a:ext cx="108132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3</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&lt;</m:t>
                      </m:r>
                      <m:r>
                        <a:rPr lang="en-US" sz="1600" i="0">
                          <a:latin typeface="Cambria Math" panose="02040503050406030204" pitchFamily="18" charset="0"/>
                        </a:rPr>
                        <m:t>5</m:t>
                      </m:r>
                    </m:oMath>
                  </m:oMathPara>
                </a14:m>
                <a:endParaRPr lang="en-US" sz="1600" dirty="0"/>
              </a:p>
            </p:txBody>
          </p:sp>
        </mc:Choice>
        <mc:Fallback xmlns="">
          <p:sp>
            <p:nvSpPr>
              <p:cNvPr id="22" name="Rectangle 21"/>
              <p:cNvSpPr>
                <a:spLocks noRot="1" noChangeAspect="1" noMove="1" noResize="1" noEditPoints="1" noAdjustHandles="1" noChangeArrowheads="1" noChangeShapeType="1" noTextEdit="1"/>
              </p:cNvSpPr>
              <p:nvPr/>
            </p:nvSpPr>
            <p:spPr>
              <a:xfrm>
                <a:off x="12461" y="3575535"/>
                <a:ext cx="1081322" cy="33855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4419" y="5112409"/>
                <a:ext cx="108132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5</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&lt;</m:t>
                      </m:r>
                      <m:r>
                        <a:rPr lang="en-US" sz="1600" i="0">
                          <a:latin typeface="Cambria Math" panose="02040503050406030204" pitchFamily="18" charset="0"/>
                        </a:rPr>
                        <m:t>7</m:t>
                      </m:r>
                    </m:oMath>
                  </m:oMathPara>
                </a14:m>
                <a:endParaRPr lang="en-US" sz="1600" dirty="0"/>
              </a:p>
            </p:txBody>
          </p:sp>
        </mc:Choice>
        <mc:Fallback xmlns="">
          <p:sp>
            <p:nvSpPr>
              <p:cNvPr id="23" name="Rectangle 22"/>
              <p:cNvSpPr>
                <a:spLocks noRot="1" noChangeAspect="1" noMove="1" noResize="1" noEditPoints="1" noAdjustHandles="1" noChangeArrowheads="1" noChangeShapeType="1" noTextEdit="1"/>
              </p:cNvSpPr>
              <p:nvPr/>
            </p:nvSpPr>
            <p:spPr>
              <a:xfrm>
                <a:off x="-24419" y="5112409"/>
                <a:ext cx="1081322" cy="338554"/>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633174" y="2829203"/>
                <a:ext cx="69961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7</m:t>
                      </m:r>
                      <m:r>
                        <a:rPr lang="en-US" sz="1600" i="0">
                          <a:latin typeface="Cambria Math" panose="02040503050406030204" pitchFamily="18" charset="0"/>
                        </a:rPr>
                        <m:t>≤</m:t>
                      </m:r>
                      <m:r>
                        <a:rPr lang="en-US" sz="1600" i="1">
                          <a:latin typeface="Cambria Math" panose="02040503050406030204" pitchFamily="18" charset="0"/>
                        </a:rPr>
                        <m:t>𝑡</m:t>
                      </m:r>
                    </m:oMath>
                  </m:oMathPara>
                </a14:m>
                <a:endParaRPr lang="en-US" sz="1600" dirty="0"/>
              </a:p>
            </p:txBody>
          </p:sp>
        </mc:Choice>
        <mc:Fallback xmlns="">
          <p:sp>
            <p:nvSpPr>
              <p:cNvPr id="24" name="Rectangle 23"/>
              <p:cNvSpPr>
                <a:spLocks noRot="1" noChangeAspect="1" noMove="1" noResize="1" noEditPoints="1" noAdjustHandles="1" noChangeArrowheads="1" noChangeShapeType="1" noTextEdit="1"/>
              </p:cNvSpPr>
              <p:nvPr/>
            </p:nvSpPr>
            <p:spPr>
              <a:xfrm>
                <a:off x="3633174" y="2829203"/>
                <a:ext cx="699615" cy="338554"/>
              </a:xfrm>
              <a:prstGeom prst="rect">
                <a:avLst/>
              </a:prstGeom>
              <a:blipFill>
                <a:blip r:embed="rId16"/>
                <a:stretch>
                  <a:fillRect/>
                </a:stretch>
              </a:blipFill>
            </p:spPr>
            <p:txBody>
              <a:bodyPr/>
              <a:lstStyle/>
              <a:p>
                <a:r>
                  <a:rPr lang="en-US">
                    <a:noFill/>
                  </a:rPr>
                  <a:t> </a:t>
                </a:r>
              </a:p>
            </p:txBody>
          </p:sp>
        </mc:Fallback>
      </mc:AlternateContent>
      <p:sp>
        <p:nvSpPr>
          <p:cNvPr id="26" name="Left Brace 25"/>
          <p:cNvSpPr/>
          <p:nvPr/>
        </p:nvSpPr>
        <p:spPr>
          <a:xfrm>
            <a:off x="5261892" y="4510967"/>
            <a:ext cx="545172" cy="2132220"/>
          </a:xfrm>
          <a:prstGeom prst="lef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27" name="Rectangle 26"/>
              <p:cNvSpPr/>
              <p:nvPr/>
            </p:nvSpPr>
            <p:spPr>
              <a:xfrm>
                <a:off x="5698567" y="4461125"/>
                <a:ext cx="41229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0</m:t>
                      </m:r>
                      <m:r>
                        <m:rPr>
                          <m:nor/>
                        </m:rPr>
                        <a:rPr lang="en-US" sz="1600" i="1">
                          <a:latin typeface="Cambria Math" panose="02040503050406030204" pitchFamily="18" charset="0"/>
                        </a:rPr>
                        <m:t>  </m:t>
                      </m:r>
                    </m:oMath>
                  </m:oMathPara>
                </a14:m>
                <a:endParaRPr lang="en-US" sz="1600" dirty="0"/>
              </a:p>
            </p:txBody>
          </p:sp>
        </mc:Choice>
        <mc:Fallback xmlns="">
          <p:sp>
            <p:nvSpPr>
              <p:cNvPr id="27" name="Rectangle 26"/>
              <p:cNvSpPr>
                <a:spLocks noRot="1" noChangeAspect="1" noMove="1" noResize="1" noEditPoints="1" noAdjustHandles="1" noChangeArrowheads="1" noChangeShapeType="1" noTextEdit="1"/>
              </p:cNvSpPr>
              <p:nvPr/>
            </p:nvSpPr>
            <p:spPr>
              <a:xfrm>
                <a:off x="5698567" y="4461125"/>
                <a:ext cx="412292" cy="338554"/>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5663717" y="4954308"/>
                <a:ext cx="2339230" cy="6444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grow m:val="on"/>
                          <m:ctrlPr>
                            <a:rPr lang="en-US" sz="1600" i="1">
                              <a:latin typeface="Cambria Math" panose="02040503050406030204" pitchFamily="18" charset="0"/>
                            </a:rPr>
                          </m:ctrlPr>
                        </m:naryPr>
                        <m:sub>
                          <m:r>
                            <a:rPr lang="en-US" sz="1600" i="0">
                              <a:latin typeface="Cambria Math" panose="02040503050406030204" pitchFamily="18" charset="0"/>
                            </a:rPr>
                            <m:t>1</m:t>
                          </m:r>
                        </m:sub>
                        <m:sup>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2</m:t>
                          </m:r>
                        </m:sup>
                        <m:e>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0">
                                  <a:latin typeface="Cambria Math" panose="02040503050406030204" pitchFamily="18" charset="0"/>
                                </a:rPr>
                                <m:t>−</m:t>
                              </m:r>
                              <m:r>
                                <a:rPr lang="en-US" sz="1600" i="1">
                                  <a:latin typeface="Cambria Math" panose="02040503050406030204" pitchFamily="18" charset="0"/>
                                </a:rPr>
                                <m:t>𝑎</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sup>
                          </m:sSup>
                        </m:e>
                      </m:nary>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d>
                            <m:dPr>
                              <m:begChr m:val=""/>
                              <m:ctrlPr>
                                <a:rPr lang="en-US" sz="1600" i="1">
                                  <a:latin typeface="Cambria Math" panose="02040503050406030204" pitchFamily="18" charset="0"/>
                                </a:rPr>
                              </m:ctrlPr>
                            </m:dPr>
                            <m:e>
                              <m:r>
                                <a:rPr lang="en-US" sz="1600" i="0">
                                  <a:latin typeface="Cambria Math" panose="02040503050406030204" pitchFamily="18" charset="0"/>
                                </a:rPr>
                                <m:t>−</m:t>
                              </m:r>
                              <m:r>
                                <a:rPr lang="en-US" sz="1600" i="1">
                                  <a:latin typeface="Cambria Math" panose="02040503050406030204" pitchFamily="18" charset="0"/>
                                </a:rPr>
                                <m:t>𝑏</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e>
                          </m:d>
                        </m:sup>
                      </m:sSup>
                      <m:r>
                        <a:rPr lang="en-US" sz="1600" i="1">
                          <a:latin typeface="Cambria Math" panose="02040503050406030204" pitchFamily="18" charset="0"/>
                        </a:rPr>
                        <m:t>𝑑</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r>
                        <m:rPr>
                          <m:nor/>
                        </m:rPr>
                        <a:rPr lang="en-US" sz="1600" i="1">
                          <a:latin typeface="Cambria Math" panose="02040503050406030204" pitchFamily="18" charset="0"/>
                        </a:rPr>
                        <m:t>    </m:t>
                      </m:r>
                    </m:oMath>
                  </m:oMathPara>
                </a14:m>
                <a:endParaRPr lang="en-US" sz="1600" dirty="0"/>
              </a:p>
            </p:txBody>
          </p:sp>
        </mc:Choice>
        <mc:Fallback xmlns="">
          <p:sp>
            <p:nvSpPr>
              <p:cNvPr id="28" name="Rectangle 27"/>
              <p:cNvSpPr>
                <a:spLocks noRot="1" noChangeAspect="1" noMove="1" noResize="1" noEditPoints="1" noAdjustHandles="1" noChangeArrowheads="1" noChangeShapeType="1" noTextEdit="1"/>
              </p:cNvSpPr>
              <p:nvPr/>
            </p:nvSpPr>
            <p:spPr>
              <a:xfrm>
                <a:off x="5663717" y="4954308"/>
                <a:ext cx="2339230" cy="64440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624920" y="5664544"/>
                <a:ext cx="2263568" cy="6457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grow m:val="on"/>
                          <m:ctrlPr>
                            <a:rPr lang="en-US" sz="1600" i="1">
                              <a:latin typeface="Cambria Math" panose="02040503050406030204" pitchFamily="18" charset="0"/>
                            </a:rPr>
                          </m:ctrlPr>
                        </m:naryPr>
                        <m:sub>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4</m:t>
                          </m:r>
                        </m:sub>
                        <m:sup>
                          <m:r>
                            <a:rPr lang="en-US" sz="1600" i="0">
                              <a:latin typeface="Cambria Math" panose="02040503050406030204" pitchFamily="18" charset="0"/>
                            </a:rPr>
                            <m:t>3</m:t>
                          </m:r>
                        </m:sup>
                        <m:e>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0">
                                  <a:latin typeface="Cambria Math" panose="02040503050406030204" pitchFamily="18" charset="0"/>
                                </a:rPr>
                                <m:t>−</m:t>
                              </m:r>
                              <m:r>
                                <a:rPr lang="en-US" sz="1600" i="1">
                                  <a:latin typeface="Cambria Math" panose="02040503050406030204" pitchFamily="18" charset="0"/>
                                </a:rPr>
                                <m:t>𝑎</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sup>
                          </m:sSup>
                        </m:e>
                      </m:nary>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d>
                            <m:dPr>
                              <m:begChr m:val=""/>
                              <m:ctrlPr>
                                <a:rPr lang="en-US" sz="1600" i="1">
                                  <a:latin typeface="Cambria Math" panose="02040503050406030204" pitchFamily="18" charset="0"/>
                                </a:rPr>
                              </m:ctrlPr>
                            </m:dPr>
                            <m:e>
                              <m:r>
                                <a:rPr lang="en-US" sz="1600" i="0">
                                  <a:latin typeface="Cambria Math" panose="02040503050406030204" pitchFamily="18" charset="0"/>
                                </a:rPr>
                                <m:t>−</m:t>
                              </m:r>
                              <m:r>
                                <a:rPr lang="en-US" sz="1600" i="1">
                                  <a:latin typeface="Cambria Math" panose="02040503050406030204" pitchFamily="18" charset="0"/>
                                </a:rPr>
                                <m:t>𝑏</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e>
                          </m:d>
                        </m:sup>
                      </m:sSup>
                      <m:r>
                        <a:rPr lang="en-US" sz="1600" i="1">
                          <a:latin typeface="Cambria Math" panose="02040503050406030204" pitchFamily="18" charset="0"/>
                        </a:rPr>
                        <m:t>𝑑</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r>
                        <m:rPr>
                          <m:nor/>
                        </m:rPr>
                        <a:rPr lang="en-US" sz="1600" i="1">
                          <a:latin typeface="Cambria Math" panose="02040503050406030204" pitchFamily="18" charset="0"/>
                        </a:rPr>
                        <m:t>    </m:t>
                      </m:r>
                    </m:oMath>
                  </m:oMathPara>
                </a14:m>
                <a:endParaRPr lang="en-US" sz="1600" dirty="0"/>
              </a:p>
            </p:txBody>
          </p:sp>
        </mc:Choice>
        <mc:Fallback xmlns="">
          <p:sp>
            <p:nvSpPr>
              <p:cNvPr id="29" name="Rectangle 28"/>
              <p:cNvSpPr>
                <a:spLocks noRot="1" noChangeAspect="1" noMove="1" noResize="1" noEditPoints="1" noAdjustHandles="1" noChangeArrowheads="1" noChangeShapeType="1" noTextEdit="1"/>
              </p:cNvSpPr>
              <p:nvPr/>
            </p:nvSpPr>
            <p:spPr>
              <a:xfrm>
                <a:off x="5624920" y="5664544"/>
                <a:ext cx="2263568" cy="645754"/>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665877" y="6356350"/>
                <a:ext cx="412292"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0</m:t>
                      </m:r>
                      <m:r>
                        <m:rPr>
                          <m:nor/>
                        </m:rPr>
                        <a:rPr lang="en-US" sz="1600" i="1">
                          <a:latin typeface="Cambria Math" panose="02040503050406030204" pitchFamily="18" charset="0"/>
                        </a:rPr>
                        <m:t>  </m:t>
                      </m:r>
                    </m:oMath>
                  </m:oMathPara>
                </a14:m>
                <a:endParaRPr lang="en-US" sz="1600" dirty="0"/>
              </a:p>
            </p:txBody>
          </p:sp>
        </mc:Choice>
        <mc:Fallback xmlns="">
          <p:sp>
            <p:nvSpPr>
              <p:cNvPr id="30" name="Rectangle 29"/>
              <p:cNvSpPr>
                <a:spLocks noRot="1" noChangeAspect="1" noMove="1" noResize="1" noEditPoints="1" noAdjustHandles="1" noChangeArrowheads="1" noChangeShapeType="1" noTextEdit="1"/>
              </p:cNvSpPr>
              <p:nvPr/>
            </p:nvSpPr>
            <p:spPr>
              <a:xfrm>
                <a:off x="5665877" y="6356350"/>
                <a:ext cx="412292" cy="338554"/>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7888488" y="4523395"/>
                <a:ext cx="69961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3</m:t>
                      </m:r>
                    </m:oMath>
                  </m:oMathPara>
                </a14:m>
                <a:endParaRPr lang="en-US" sz="1600" dirty="0"/>
              </a:p>
            </p:txBody>
          </p:sp>
        </mc:Choice>
        <mc:Fallback xmlns="">
          <p:sp>
            <p:nvSpPr>
              <p:cNvPr id="31" name="Rectangle 30"/>
              <p:cNvSpPr>
                <a:spLocks noRot="1" noChangeAspect="1" noMove="1" noResize="1" noEditPoints="1" noAdjustHandles="1" noChangeArrowheads="1" noChangeShapeType="1" noTextEdit="1"/>
              </p:cNvSpPr>
              <p:nvPr/>
            </p:nvSpPr>
            <p:spPr>
              <a:xfrm>
                <a:off x="7888488" y="4523395"/>
                <a:ext cx="699615" cy="338554"/>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767120" y="5108144"/>
                <a:ext cx="108132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3</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5</m:t>
                      </m:r>
                    </m:oMath>
                  </m:oMathPara>
                </a14:m>
                <a:endParaRPr lang="en-US" sz="1600" dirty="0"/>
              </a:p>
            </p:txBody>
          </p:sp>
        </mc:Choice>
        <mc:Fallback xmlns="">
          <p:sp>
            <p:nvSpPr>
              <p:cNvPr id="32" name="Rectangle 31"/>
              <p:cNvSpPr>
                <a:spLocks noRot="1" noChangeAspect="1" noMove="1" noResize="1" noEditPoints="1" noAdjustHandles="1" noChangeArrowheads="1" noChangeShapeType="1" noTextEdit="1"/>
              </p:cNvSpPr>
              <p:nvPr/>
            </p:nvSpPr>
            <p:spPr>
              <a:xfrm>
                <a:off x="7767120" y="5108144"/>
                <a:ext cx="1081322" cy="338554"/>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7744246" y="5818144"/>
                <a:ext cx="108132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5</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7</m:t>
                      </m:r>
                    </m:oMath>
                  </m:oMathPara>
                </a14:m>
                <a:endParaRPr lang="en-US" sz="1600" dirty="0"/>
              </a:p>
            </p:txBody>
          </p:sp>
        </mc:Choice>
        <mc:Fallback xmlns="">
          <p:sp>
            <p:nvSpPr>
              <p:cNvPr id="33" name="Rectangle 32"/>
              <p:cNvSpPr>
                <a:spLocks noRot="1" noChangeAspect="1" noMove="1" noResize="1" noEditPoints="1" noAdjustHandles="1" noChangeArrowheads="1" noChangeShapeType="1" noTextEdit="1"/>
              </p:cNvSpPr>
              <p:nvPr/>
            </p:nvSpPr>
            <p:spPr>
              <a:xfrm>
                <a:off x="7744246" y="5818144"/>
                <a:ext cx="1081322" cy="338554"/>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7724850" y="6369635"/>
                <a:ext cx="69961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7</m:t>
                      </m:r>
                      <m:r>
                        <a:rPr lang="en-US" sz="1600" i="0">
                          <a:latin typeface="Cambria Math" panose="02040503050406030204" pitchFamily="18" charset="0"/>
                        </a:rPr>
                        <m:t>≤</m:t>
                      </m:r>
                      <m:r>
                        <a:rPr lang="en-US" sz="1600" i="1">
                          <a:latin typeface="Cambria Math" panose="02040503050406030204" pitchFamily="18" charset="0"/>
                        </a:rPr>
                        <m:t>𝑡</m:t>
                      </m:r>
                    </m:oMath>
                  </m:oMathPara>
                </a14:m>
                <a:endParaRPr lang="en-US" sz="1600" dirty="0"/>
              </a:p>
            </p:txBody>
          </p:sp>
        </mc:Choice>
        <mc:Fallback xmlns="">
          <p:sp>
            <p:nvSpPr>
              <p:cNvPr id="34" name="Rectangle 33"/>
              <p:cNvSpPr>
                <a:spLocks noRot="1" noChangeAspect="1" noMove="1" noResize="1" noEditPoints="1" noAdjustHandles="1" noChangeArrowheads="1" noChangeShapeType="1" noTextEdit="1"/>
              </p:cNvSpPr>
              <p:nvPr/>
            </p:nvSpPr>
            <p:spPr>
              <a:xfrm>
                <a:off x="7724850" y="6369635"/>
                <a:ext cx="699615" cy="338554"/>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739623" y="5336852"/>
                <a:ext cx="15690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𝑖</m:t>
                          </m:r>
                        </m:e>
                        <m:sub>
                          <m:r>
                            <a:rPr lang="en-US" i="1">
                              <a:solidFill>
                                <a:schemeClr val="tx1"/>
                              </a:solidFill>
                              <a:latin typeface="Cambria Math" panose="02040503050406030204" pitchFamily="18" charset="0"/>
                            </a:rPr>
                            <m:t>𝑠</m:t>
                          </m:r>
                        </m:sub>
                      </m:sSub>
                      <m:r>
                        <a:rPr lang="en-US">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a:solidFill>
                            <a:schemeClr val="tx1"/>
                          </a:solidFill>
                          <a:latin typeface="Cambria Math" panose="02040503050406030204" pitchFamily="18" charset="0"/>
                        </a:rPr>
                        <m:t>)∗</m:t>
                      </m:r>
                      <m:r>
                        <a:rPr lang="en-US" i="1">
                          <a:solidFill>
                            <a:schemeClr val="tx1"/>
                          </a:solidFill>
                          <a:latin typeface="Cambria Math" panose="02040503050406030204" pitchFamily="18" charset="0"/>
                        </a:rPr>
                        <m:t>h</m:t>
                      </m:r>
                      <m:r>
                        <a:rPr lang="en-US">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35" name="Rectangle 34"/>
              <p:cNvSpPr>
                <a:spLocks noRot="1" noChangeAspect="1" noMove="1" noResize="1" noEditPoints="1" noAdjustHandles="1" noChangeArrowheads="1" noChangeShapeType="1" noTextEdit="1"/>
              </p:cNvSpPr>
              <p:nvPr/>
            </p:nvSpPr>
            <p:spPr>
              <a:xfrm>
                <a:off x="3739623" y="5336852"/>
                <a:ext cx="1569083" cy="369332"/>
              </a:xfrm>
              <a:prstGeom prst="rect">
                <a:avLst/>
              </a:prstGeom>
              <a:blipFill>
                <a:blip r:embed="rId25"/>
                <a:stretch>
                  <a:fillRect b="-13115"/>
                </a:stretch>
              </a:blipFill>
            </p:spPr>
            <p:txBody>
              <a:bodyPr/>
              <a:lstStyle/>
              <a:p>
                <a:r>
                  <a:rPr lang="en-US">
                    <a:noFill/>
                  </a:rPr>
                  <a:t> </a:t>
                </a:r>
              </a:p>
            </p:txBody>
          </p:sp>
        </mc:Fallback>
      </mc:AlternateContent>
      <p:sp>
        <p:nvSpPr>
          <p:cNvPr id="36" name="Rectangle 35"/>
          <p:cNvSpPr/>
          <p:nvPr/>
        </p:nvSpPr>
        <p:spPr>
          <a:xfrm>
            <a:off x="1158555" y="6564868"/>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233244866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101</a:t>
            </a:fld>
            <a:endParaRPr lang="en-US"/>
          </a:p>
        </p:txBody>
      </p:sp>
      <p:sp>
        <p:nvSpPr>
          <p:cNvPr id="7" name="Rectangle 6"/>
          <p:cNvSpPr/>
          <p:nvPr/>
        </p:nvSpPr>
        <p:spPr>
          <a:xfrm>
            <a:off x="4435050" y="234944"/>
            <a:ext cx="4546874" cy="584775"/>
          </a:xfrm>
          <a:prstGeom prst="rect">
            <a:avLst/>
          </a:prstGeom>
        </p:spPr>
        <p:txBody>
          <a:bodyPr wrap="square">
            <a:spAutoFit/>
          </a:bodyPr>
          <a:lstStyle/>
          <a:p>
            <a:pPr marL="285750" indent="-285750" algn="just" rtl="1">
              <a:buFont typeface="Wingdings" panose="05000000000000000000" pitchFamily="2" charset="2"/>
              <a:buChar char="q"/>
            </a:pPr>
            <a:r>
              <a:rPr lang="fa-IR" sz="1600" b="1" dirty="0" smtClean="0">
                <a:solidFill>
                  <a:srgbClr val="FF0000"/>
                </a:solidFill>
                <a:cs typeface="B Nazanin" panose="00000400000000000000" pitchFamily="2" charset="-78"/>
              </a:rPr>
              <a:t>مثال</a:t>
            </a:r>
            <a:r>
              <a:rPr lang="fa-IR" sz="1600" dirty="0" smtClean="0">
                <a:solidFill>
                  <a:srgbClr val="FF0000"/>
                </a:solidFill>
                <a:cs typeface="B Nazanin" panose="00000400000000000000" pitchFamily="2" charset="-78"/>
              </a:rPr>
              <a:t>) </a:t>
            </a:r>
            <a:r>
              <a:rPr lang="fa-IR" sz="1600" dirty="0">
                <a:cs typeface="B Nazanin" panose="00000400000000000000" pitchFamily="2" charset="-78"/>
              </a:rPr>
              <a:t>پاسخ حالت صفر مدار خطی تغییرناپذیر با زمان را برای ورودی و پاسخ ضربه نشان داده </a:t>
            </a:r>
            <a:r>
              <a:rPr lang="fa-IR" sz="1600" dirty="0" smtClean="0">
                <a:cs typeface="B Nazanin" panose="00000400000000000000" pitchFamily="2" charset="-78"/>
              </a:rPr>
              <a:t>به دست </a:t>
            </a:r>
            <a:r>
              <a:rPr lang="fa-IR" sz="1600" dirty="0">
                <a:cs typeface="B Nazanin" panose="00000400000000000000" pitchFamily="2" charset="-78"/>
              </a:rPr>
              <a:t>آورید.  </a:t>
            </a:r>
            <a:endParaRPr lang="en-US" sz="1600" dirty="0">
              <a:cs typeface="B Nazanin" panose="00000400000000000000" pitchFamily="2" charset="-78"/>
            </a:endParaRPr>
          </a:p>
        </p:txBody>
      </p:sp>
      <p:sp>
        <p:nvSpPr>
          <p:cNvPr id="8" name="Rectangle 7"/>
          <p:cNvSpPr/>
          <p:nvPr/>
        </p:nvSpPr>
        <p:spPr>
          <a:xfrm>
            <a:off x="8077200" y="829709"/>
            <a:ext cx="838201" cy="346249"/>
          </a:xfrm>
          <a:prstGeom prst="rect">
            <a:avLst/>
          </a:prstGeom>
        </p:spPr>
        <p:txBody>
          <a:bodyPr wrap="square">
            <a:spAutoFit/>
          </a:bodyPr>
          <a:lstStyle/>
          <a:p>
            <a:pPr marL="285750" indent="-285750" algn="r" rtl="1">
              <a:buFont typeface="Times New Roman" panose="02020603050405020304" pitchFamily="18" charset="0"/>
              <a:buChar char="■"/>
            </a:pPr>
            <a:r>
              <a:rPr lang="fa-IR" sz="1600" b="1"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حل)</a:t>
            </a:r>
            <a:endParaRPr lang="en-US" sz="1600" dirty="0"/>
          </a:p>
        </p:txBody>
      </p:sp>
      <p:pic>
        <p:nvPicPr>
          <p:cNvPr id="9" name="Picture 8"/>
          <p:cNvPicPr>
            <a:picLocks noChangeAspect="1"/>
          </p:cNvPicPr>
          <p:nvPr/>
        </p:nvPicPr>
        <p:blipFill>
          <a:blip r:embed="rId2"/>
          <a:stretch>
            <a:fillRect/>
          </a:stretch>
        </p:blipFill>
        <p:spPr>
          <a:xfrm>
            <a:off x="685800" y="152400"/>
            <a:ext cx="1600200" cy="1700868"/>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2286000" y="257111"/>
                <a:ext cx="2149050" cy="5355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h</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𝑡</m:t>
                          </m:r>
                        </m:num>
                        <m:den>
                          <m:r>
                            <a:rPr lang="en-US" sz="1600" i="0">
                              <a:latin typeface="Cambria Math" panose="02040503050406030204" pitchFamily="18" charset="0"/>
                            </a:rPr>
                            <m:t>2</m:t>
                          </m:r>
                        </m:den>
                      </m:f>
                      <m:r>
                        <m:rPr>
                          <m:nor/>
                        </m:rPr>
                        <a:rPr lang="en-US" sz="1600" i="1">
                          <a:latin typeface="Cambria Math" panose="02040503050406030204" pitchFamily="18" charset="0"/>
                        </a:rPr>
                        <m:t>    </m:t>
                      </m:r>
                      <m:r>
                        <a:rPr lang="en-US" sz="1600" i="0">
                          <a:latin typeface="Cambria Math" panose="02040503050406030204" pitchFamily="18" charset="0"/>
                        </a:rPr>
                        <m:t>,</m:t>
                      </m:r>
                      <m:r>
                        <m:rPr>
                          <m:nor/>
                        </m:rPr>
                        <a:rPr lang="en-US" sz="1600" i="1">
                          <a:latin typeface="Cambria Math" panose="02040503050406030204" pitchFamily="18" charset="0"/>
                        </a:rPr>
                        <m:t>  </m:t>
                      </m:r>
                      <m:r>
                        <a:rPr lang="en-US" sz="1600" i="0">
                          <a:latin typeface="Cambria Math" panose="02040503050406030204" pitchFamily="18" charset="0"/>
                        </a:rPr>
                        <m:t>0</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&lt;</m:t>
                      </m:r>
                      <m:r>
                        <a:rPr lang="en-US" sz="1600" i="0">
                          <a:latin typeface="Cambria Math" panose="02040503050406030204" pitchFamily="18" charset="0"/>
                        </a:rPr>
                        <m:t>2</m:t>
                      </m:r>
                    </m:oMath>
                  </m:oMathPara>
                </a14:m>
                <a:endParaRPr lang="en-US" sz="1600" dirty="0"/>
              </a:p>
            </p:txBody>
          </p:sp>
        </mc:Choice>
        <mc:Fallback xmlns="">
          <p:sp>
            <p:nvSpPr>
              <p:cNvPr id="10" name="Rectangle 9"/>
              <p:cNvSpPr>
                <a:spLocks noRot="1" noChangeAspect="1" noMove="1" noResize="1" noEditPoints="1" noAdjustHandles="1" noChangeArrowheads="1" noChangeShapeType="1" noTextEdit="1"/>
              </p:cNvSpPr>
              <p:nvPr/>
            </p:nvSpPr>
            <p:spPr>
              <a:xfrm>
                <a:off x="2286000" y="257111"/>
                <a:ext cx="2149050" cy="535531"/>
              </a:xfrm>
              <a:prstGeom prst="rect">
                <a:avLst/>
              </a:prstGeom>
              <a:blipFill>
                <a:blip r:embed="rId3"/>
                <a:stretch>
                  <a:fillRect/>
                </a:stretch>
              </a:blipFill>
            </p:spPr>
            <p:txBody>
              <a:bodyPr/>
              <a:lstStyle/>
              <a:p>
                <a:r>
                  <a:rPr lang="en-US">
                    <a:noFill/>
                  </a:rPr>
                  <a:t> </a:t>
                </a:r>
              </a:p>
            </p:txBody>
          </p:sp>
        </mc:Fallback>
      </mc:AlternateContent>
      <p:pic>
        <p:nvPicPr>
          <p:cNvPr id="11" name="Picture 10"/>
          <p:cNvPicPr>
            <a:picLocks noChangeAspect="1"/>
          </p:cNvPicPr>
          <p:nvPr/>
        </p:nvPicPr>
        <p:blipFill>
          <a:blip r:embed="rId4"/>
          <a:stretch>
            <a:fillRect/>
          </a:stretch>
        </p:blipFill>
        <p:spPr>
          <a:xfrm>
            <a:off x="0" y="1957979"/>
            <a:ext cx="2807965" cy="2268914"/>
          </a:xfrm>
          <a:prstGeom prst="rect">
            <a:avLst/>
          </a:prstGeom>
        </p:spPr>
      </p:pic>
      <p:pic>
        <p:nvPicPr>
          <p:cNvPr id="12" name="Picture 11"/>
          <p:cNvPicPr>
            <a:picLocks noChangeAspect="1"/>
          </p:cNvPicPr>
          <p:nvPr/>
        </p:nvPicPr>
        <p:blipFill>
          <a:blip r:embed="rId5"/>
          <a:stretch>
            <a:fillRect/>
          </a:stretch>
        </p:blipFill>
        <p:spPr>
          <a:xfrm>
            <a:off x="3096978" y="1946829"/>
            <a:ext cx="2456969" cy="2268914"/>
          </a:xfrm>
          <a:prstGeom prst="rect">
            <a:avLst/>
          </a:prstGeom>
        </p:spPr>
      </p:pic>
      <p:pic>
        <p:nvPicPr>
          <p:cNvPr id="13" name="Picture 12"/>
          <p:cNvPicPr>
            <a:picLocks noChangeAspect="1"/>
          </p:cNvPicPr>
          <p:nvPr/>
        </p:nvPicPr>
        <p:blipFill>
          <a:blip r:embed="rId6"/>
          <a:stretch>
            <a:fillRect/>
          </a:stretch>
        </p:blipFill>
        <p:spPr>
          <a:xfrm>
            <a:off x="6022977" y="1935117"/>
            <a:ext cx="1977036" cy="2268914"/>
          </a:xfrm>
          <a:prstGeom prst="rect">
            <a:avLst/>
          </a:prstGeom>
        </p:spPr>
      </p:pic>
      <p:pic>
        <p:nvPicPr>
          <p:cNvPr id="14" name="Picture 13"/>
          <p:cNvPicPr>
            <a:picLocks noChangeAspect="1"/>
          </p:cNvPicPr>
          <p:nvPr/>
        </p:nvPicPr>
        <p:blipFill>
          <a:blip r:embed="rId7"/>
          <a:stretch>
            <a:fillRect/>
          </a:stretch>
        </p:blipFill>
        <p:spPr>
          <a:xfrm>
            <a:off x="858597" y="4283817"/>
            <a:ext cx="1977036" cy="2268914"/>
          </a:xfrm>
          <a:prstGeom prst="rect">
            <a:avLst/>
          </a:prstGeom>
        </p:spPr>
      </p:pic>
      <p:pic>
        <p:nvPicPr>
          <p:cNvPr id="15" name="Picture 14"/>
          <p:cNvPicPr>
            <a:picLocks noChangeAspect="1"/>
          </p:cNvPicPr>
          <p:nvPr/>
        </p:nvPicPr>
        <p:blipFill>
          <a:blip r:embed="rId8"/>
          <a:stretch>
            <a:fillRect/>
          </a:stretch>
        </p:blipFill>
        <p:spPr>
          <a:xfrm>
            <a:off x="3857161" y="4249271"/>
            <a:ext cx="2306542" cy="2268914"/>
          </a:xfrm>
          <a:prstGeom prst="rect">
            <a:avLst/>
          </a:prstGeom>
        </p:spPr>
      </p:pic>
      <p:pic>
        <p:nvPicPr>
          <p:cNvPr id="16" name="Picture 15"/>
          <p:cNvPicPr>
            <a:picLocks noChangeAspect="1"/>
          </p:cNvPicPr>
          <p:nvPr/>
        </p:nvPicPr>
        <p:blipFill>
          <a:blip r:embed="rId9"/>
          <a:stretch>
            <a:fillRect/>
          </a:stretch>
        </p:blipFill>
        <p:spPr>
          <a:xfrm>
            <a:off x="6303925" y="4238122"/>
            <a:ext cx="2793639" cy="2268914"/>
          </a:xfrm>
          <a:prstGeom prst="rect">
            <a:avLst/>
          </a:prstGeom>
        </p:spPr>
      </p:pic>
      <p:sp>
        <p:nvSpPr>
          <p:cNvPr id="17" name="Oval 16"/>
          <p:cNvSpPr/>
          <p:nvPr/>
        </p:nvSpPr>
        <p:spPr>
          <a:xfrm>
            <a:off x="231693" y="1946829"/>
            <a:ext cx="441852" cy="4596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600" dirty="0" smtClean="0">
                <a:ln w="0"/>
                <a:solidFill>
                  <a:srgbClr val="FF0000"/>
                </a:solidFill>
                <a:effectLst>
                  <a:outerShdw blurRad="38100" dist="19050" dir="2700000" algn="tl" rotWithShape="0">
                    <a:schemeClr val="dk1">
                      <a:alpha val="40000"/>
                    </a:schemeClr>
                  </a:outerShdw>
                </a:effectLst>
              </a:rPr>
              <a:t>1</a:t>
            </a:r>
            <a:endParaRPr lang="en-US" sz="1600" dirty="0">
              <a:ln w="0"/>
              <a:solidFill>
                <a:srgbClr val="FF0000"/>
              </a:solidFill>
              <a:effectLst>
                <a:outerShdw blurRad="38100" dist="19050" dir="2700000" algn="tl" rotWithShape="0">
                  <a:schemeClr val="dk1">
                    <a:alpha val="40000"/>
                  </a:schemeClr>
                </a:outerShdw>
              </a:effectLst>
            </a:endParaRPr>
          </a:p>
        </p:txBody>
      </p:sp>
      <p:sp>
        <p:nvSpPr>
          <p:cNvPr id="18" name="Oval 17"/>
          <p:cNvSpPr/>
          <p:nvPr/>
        </p:nvSpPr>
        <p:spPr>
          <a:xfrm>
            <a:off x="3270126" y="1957979"/>
            <a:ext cx="441852" cy="4596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600" dirty="0">
                <a:ln w="0"/>
                <a:solidFill>
                  <a:srgbClr val="FF0000"/>
                </a:solidFill>
                <a:effectLst>
                  <a:outerShdw blurRad="38100" dist="19050" dir="2700000" algn="tl" rotWithShape="0">
                    <a:schemeClr val="dk1">
                      <a:alpha val="40000"/>
                    </a:schemeClr>
                  </a:outerShdw>
                </a:effectLst>
              </a:rPr>
              <a:t>2</a:t>
            </a:r>
            <a:endParaRPr lang="en-US" sz="1600" dirty="0">
              <a:ln w="0"/>
              <a:solidFill>
                <a:srgbClr val="FF0000"/>
              </a:solidFill>
              <a:effectLst>
                <a:outerShdw blurRad="38100" dist="19050" dir="2700000" algn="tl" rotWithShape="0">
                  <a:schemeClr val="dk1">
                    <a:alpha val="40000"/>
                  </a:schemeClr>
                </a:outerShdw>
              </a:effectLst>
            </a:endParaRPr>
          </a:p>
        </p:txBody>
      </p:sp>
      <p:sp>
        <p:nvSpPr>
          <p:cNvPr id="19" name="Oval 18"/>
          <p:cNvSpPr/>
          <p:nvPr/>
        </p:nvSpPr>
        <p:spPr>
          <a:xfrm>
            <a:off x="5857462" y="1946682"/>
            <a:ext cx="441852" cy="4596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600" dirty="0">
                <a:ln w="0"/>
                <a:solidFill>
                  <a:srgbClr val="FF0000"/>
                </a:solidFill>
                <a:effectLst>
                  <a:outerShdw blurRad="38100" dist="19050" dir="2700000" algn="tl" rotWithShape="0">
                    <a:schemeClr val="dk1">
                      <a:alpha val="40000"/>
                    </a:schemeClr>
                  </a:outerShdw>
                </a:effectLst>
              </a:rPr>
              <a:t>3</a:t>
            </a:r>
            <a:endParaRPr lang="en-US" sz="1600" dirty="0">
              <a:ln w="0"/>
              <a:solidFill>
                <a:srgbClr val="FF0000"/>
              </a:solidFill>
              <a:effectLst>
                <a:outerShdw blurRad="38100" dist="19050" dir="2700000" algn="tl" rotWithShape="0">
                  <a:schemeClr val="dk1">
                    <a:alpha val="40000"/>
                  </a:schemeClr>
                </a:outerShdw>
              </a:effectLst>
            </a:endParaRPr>
          </a:p>
        </p:txBody>
      </p:sp>
      <p:sp>
        <p:nvSpPr>
          <p:cNvPr id="20" name="Oval 19"/>
          <p:cNvSpPr/>
          <p:nvPr/>
        </p:nvSpPr>
        <p:spPr>
          <a:xfrm>
            <a:off x="307960" y="4488314"/>
            <a:ext cx="441852" cy="4596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600" dirty="0">
                <a:ln w="0"/>
                <a:solidFill>
                  <a:srgbClr val="FF0000"/>
                </a:solidFill>
                <a:effectLst>
                  <a:outerShdw blurRad="38100" dist="19050" dir="2700000" algn="tl" rotWithShape="0">
                    <a:schemeClr val="dk1">
                      <a:alpha val="40000"/>
                    </a:schemeClr>
                  </a:outerShdw>
                </a:effectLst>
              </a:rPr>
              <a:t>4</a:t>
            </a:r>
            <a:endParaRPr lang="en-US" sz="1600" dirty="0">
              <a:ln w="0"/>
              <a:solidFill>
                <a:srgbClr val="FF0000"/>
              </a:solidFill>
              <a:effectLst>
                <a:outerShdw blurRad="38100" dist="19050" dir="2700000" algn="tl" rotWithShape="0">
                  <a:schemeClr val="dk1">
                    <a:alpha val="40000"/>
                  </a:schemeClr>
                </a:outerShdw>
              </a:effectLst>
            </a:endParaRPr>
          </a:p>
        </p:txBody>
      </p:sp>
      <p:sp>
        <p:nvSpPr>
          <p:cNvPr id="21" name="Oval 20"/>
          <p:cNvSpPr/>
          <p:nvPr/>
        </p:nvSpPr>
        <p:spPr>
          <a:xfrm>
            <a:off x="3242949" y="4428240"/>
            <a:ext cx="441852" cy="4596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n w="0"/>
                <a:solidFill>
                  <a:srgbClr val="FF0000"/>
                </a:solidFill>
                <a:effectLst>
                  <a:outerShdw blurRad="38100" dist="19050" dir="2700000" algn="tl" rotWithShape="0">
                    <a:schemeClr val="dk1">
                      <a:alpha val="40000"/>
                    </a:schemeClr>
                  </a:outerShdw>
                </a:effectLst>
              </a:rPr>
              <a:t>5</a:t>
            </a:r>
          </a:p>
        </p:txBody>
      </p:sp>
      <p:sp>
        <p:nvSpPr>
          <p:cNvPr id="22" name="Oval 21"/>
          <p:cNvSpPr/>
          <p:nvPr/>
        </p:nvSpPr>
        <p:spPr>
          <a:xfrm>
            <a:off x="5894211" y="4234202"/>
            <a:ext cx="441852" cy="4596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n w="0"/>
                <a:solidFill>
                  <a:srgbClr val="FF0000"/>
                </a:solidFill>
                <a:effectLst>
                  <a:outerShdw blurRad="38100" dist="19050" dir="2700000" algn="tl" rotWithShape="0">
                    <a:schemeClr val="dk1">
                      <a:alpha val="40000"/>
                    </a:schemeClr>
                  </a:outerShdw>
                </a:effectLst>
              </a:rPr>
              <a:t>6</a:t>
            </a:r>
            <a:endParaRPr lang="en-US" sz="1600" dirty="0">
              <a:ln w="0"/>
              <a:solidFill>
                <a:srgbClr val="FF0000"/>
              </a:solidFill>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23" name="Rectangle 22"/>
              <p:cNvSpPr/>
              <p:nvPr/>
            </p:nvSpPr>
            <p:spPr>
              <a:xfrm>
                <a:off x="106258" y="3398364"/>
                <a:ext cx="69961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𝑡</m:t>
                      </m:r>
                      <m:r>
                        <a:rPr lang="en-US" sz="1600" b="0" i="0" smtClean="0">
                          <a:latin typeface="Cambria Math" panose="02040503050406030204" pitchFamily="18" charset="0"/>
                        </a:rPr>
                        <m:t>&lt;</m:t>
                      </m:r>
                      <m:r>
                        <a:rPr lang="en-US" sz="1600" b="0" i="0" smtClean="0">
                          <a:latin typeface="Cambria Math" panose="02040503050406030204" pitchFamily="18" charset="0"/>
                        </a:rPr>
                        <m:t>0</m:t>
                      </m:r>
                    </m:oMath>
                  </m:oMathPara>
                </a14:m>
                <a:endParaRPr lang="en-US" sz="1600" dirty="0"/>
              </a:p>
            </p:txBody>
          </p:sp>
        </mc:Choice>
        <mc:Fallback xmlns="">
          <p:sp>
            <p:nvSpPr>
              <p:cNvPr id="23" name="Rectangle 22"/>
              <p:cNvSpPr>
                <a:spLocks noRot="1" noChangeAspect="1" noMove="1" noResize="1" noEditPoints="1" noAdjustHandles="1" noChangeArrowheads="1" noChangeShapeType="1" noTextEdit="1"/>
              </p:cNvSpPr>
              <p:nvPr/>
            </p:nvSpPr>
            <p:spPr>
              <a:xfrm>
                <a:off x="106258" y="3398364"/>
                <a:ext cx="699615" cy="33855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895769" y="3398364"/>
                <a:ext cx="950388" cy="338554"/>
              </a:xfrm>
              <a:prstGeom prst="rect">
                <a:avLst/>
              </a:prstGeom>
            </p:spPr>
            <p:txBody>
              <a:bodyPr wrap="none">
                <a:spAutoFit/>
              </a:bodyPr>
              <a:lstStyle/>
              <a:p>
                <a:r>
                  <a:rPr lang="en-US" sz="1600" dirty="0" smtClean="0"/>
                  <a:t>0</a:t>
                </a:r>
                <a14:m>
                  <m:oMath xmlns:m="http://schemas.openxmlformats.org/officeDocument/2006/math">
                    <m:r>
                      <a:rPr lang="en-US" sz="1600" b="0" i="0" smtClean="0">
                        <a:latin typeface="Cambria Math" panose="02040503050406030204" pitchFamily="18" charset="0"/>
                      </a:rPr>
                      <m:t>&lt;</m:t>
                    </m:r>
                    <m:r>
                      <m:rPr>
                        <m:sty m:val="p"/>
                      </m:rPr>
                      <a:rPr lang="en-US" sz="1600" b="0" i="0" smtClean="0">
                        <a:latin typeface="Cambria Math" panose="02040503050406030204" pitchFamily="18" charset="0"/>
                      </a:rPr>
                      <m:t>t</m:t>
                    </m:r>
                    <m:r>
                      <a:rPr lang="en-US" sz="1600" b="0" i="0" smtClean="0">
                        <a:latin typeface="Cambria Math" panose="02040503050406030204" pitchFamily="18" charset="0"/>
                      </a:rPr>
                      <m:t>&lt;</m:t>
                    </m:r>
                    <m:r>
                      <a:rPr lang="en-US" sz="1600" b="0" i="0" smtClean="0">
                        <a:latin typeface="Cambria Math" panose="02040503050406030204" pitchFamily="18" charset="0"/>
                      </a:rPr>
                      <m:t>1</m:t>
                    </m:r>
                  </m:oMath>
                </a14:m>
                <a:endParaRPr lang="en-US" sz="1600" dirty="0"/>
              </a:p>
            </p:txBody>
          </p:sp>
        </mc:Choice>
        <mc:Fallback xmlns="">
          <p:sp>
            <p:nvSpPr>
              <p:cNvPr id="24" name="Rectangle 23"/>
              <p:cNvSpPr>
                <a:spLocks noRot="1" noChangeAspect="1" noMove="1" noResize="1" noEditPoints="1" noAdjustHandles="1" noChangeArrowheads="1" noChangeShapeType="1" noTextEdit="1"/>
              </p:cNvSpPr>
              <p:nvPr/>
            </p:nvSpPr>
            <p:spPr>
              <a:xfrm>
                <a:off x="2895769" y="3398364"/>
                <a:ext cx="950388" cy="338554"/>
              </a:xfrm>
              <a:prstGeom prst="rect">
                <a:avLst/>
              </a:prstGeom>
              <a:blipFill>
                <a:blip r:embed="rId11"/>
                <a:stretch>
                  <a:fillRect l="-3205"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5441187" y="3384951"/>
                <a:ext cx="950388" cy="338554"/>
              </a:xfrm>
              <a:prstGeom prst="rect">
                <a:avLst/>
              </a:prstGeom>
            </p:spPr>
            <p:txBody>
              <a:bodyPr wrap="none">
                <a:spAutoFit/>
              </a:bodyPr>
              <a:lstStyle/>
              <a:p>
                <a:r>
                  <a:rPr lang="en-US" sz="1600" dirty="0" smtClean="0"/>
                  <a:t>1</a:t>
                </a:r>
                <a14:m>
                  <m:oMath xmlns:m="http://schemas.openxmlformats.org/officeDocument/2006/math">
                    <m:r>
                      <a:rPr lang="en-US" sz="1600" b="0" i="0" smtClean="0">
                        <a:latin typeface="Cambria Math" panose="02040503050406030204" pitchFamily="18" charset="0"/>
                      </a:rPr>
                      <m:t>&lt;</m:t>
                    </m:r>
                    <m:r>
                      <m:rPr>
                        <m:sty m:val="p"/>
                      </m:rPr>
                      <a:rPr lang="en-US" sz="1600" b="0" i="0" smtClean="0">
                        <a:latin typeface="Cambria Math" panose="02040503050406030204" pitchFamily="18" charset="0"/>
                      </a:rPr>
                      <m:t>t</m:t>
                    </m:r>
                    <m:r>
                      <a:rPr lang="en-US" sz="1600" b="0" i="0" smtClean="0">
                        <a:latin typeface="Cambria Math" panose="02040503050406030204" pitchFamily="18" charset="0"/>
                      </a:rPr>
                      <m:t>&lt;</m:t>
                    </m:r>
                    <m:r>
                      <a:rPr lang="en-US" sz="1600" b="0" i="0" smtClean="0">
                        <a:latin typeface="Cambria Math" panose="02040503050406030204" pitchFamily="18" charset="0"/>
                      </a:rPr>
                      <m:t>2</m:t>
                    </m:r>
                  </m:oMath>
                </a14:m>
                <a:endParaRPr lang="en-US" sz="1600" dirty="0"/>
              </a:p>
            </p:txBody>
          </p:sp>
        </mc:Choice>
        <mc:Fallback xmlns="">
          <p:sp>
            <p:nvSpPr>
              <p:cNvPr id="25" name="Rectangle 24"/>
              <p:cNvSpPr>
                <a:spLocks noRot="1" noChangeAspect="1" noMove="1" noResize="1" noEditPoints="1" noAdjustHandles="1" noChangeArrowheads="1" noChangeShapeType="1" noTextEdit="1"/>
              </p:cNvSpPr>
              <p:nvPr/>
            </p:nvSpPr>
            <p:spPr>
              <a:xfrm>
                <a:off x="5441187" y="3384951"/>
                <a:ext cx="950388" cy="338554"/>
              </a:xfrm>
              <a:prstGeom prst="rect">
                <a:avLst/>
              </a:prstGeom>
              <a:blipFill>
                <a:blip r:embed="rId12"/>
                <a:stretch>
                  <a:fillRect l="-3871"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29666" y="5658886"/>
                <a:ext cx="950388" cy="338554"/>
              </a:xfrm>
              <a:prstGeom prst="rect">
                <a:avLst/>
              </a:prstGeom>
            </p:spPr>
            <p:txBody>
              <a:bodyPr wrap="none">
                <a:spAutoFit/>
              </a:bodyPr>
              <a:lstStyle/>
              <a:p>
                <a:r>
                  <a:rPr lang="en-US" sz="1600" dirty="0" smtClean="0"/>
                  <a:t>2</a:t>
                </a:r>
                <a14:m>
                  <m:oMath xmlns:m="http://schemas.openxmlformats.org/officeDocument/2006/math">
                    <m:r>
                      <a:rPr lang="en-US" sz="1600" b="0" i="0" smtClean="0">
                        <a:latin typeface="Cambria Math" panose="02040503050406030204" pitchFamily="18" charset="0"/>
                      </a:rPr>
                      <m:t>&lt;</m:t>
                    </m:r>
                    <m:r>
                      <m:rPr>
                        <m:sty m:val="p"/>
                      </m:rPr>
                      <a:rPr lang="en-US" sz="1600" b="0" i="0" smtClean="0">
                        <a:latin typeface="Cambria Math" panose="02040503050406030204" pitchFamily="18" charset="0"/>
                      </a:rPr>
                      <m:t>t</m:t>
                    </m:r>
                    <m:r>
                      <a:rPr lang="en-US" sz="1600" b="0" i="0" smtClean="0">
                        <a:latin typeface="Cambria Math" panose="02040503050406030204" pitchFamily="18" charset="0"/>
                      </a:rPr>
                      <m:t>&lt;</m:t>
                    </m:r>
                    <m:r>
                      <a:rPr lang="en-US" sz="1600" b="0" i="0" smtClean="0">
                        <a:latin typeface="Cambria Math" panose="02040503050406030204" pitchFamily="18" charset="0"/>
                      </a:rPr>
                      <m:t>3</m:t>
                    </m:r>
                  </m:oMath>
                </a14:m>
                <a:endParaRPr lang="en-US" sz="1600" dirty="0"/>
              </a:p>
            </p:txBody>
          </p:sp>
        </mc:Choice>
        <mc:Fallback xmlns="">
          <p:sp>
            <p:nvSpPr>
              <p:cNvPr id="26" name="Rectangle 25"/>
              <p:cNvSpPr>
                <a:spLocks noRot="1" noChangeAspect="1" noMove="1" noResize="1" noEditPoints="1" noAdjustHandles="1" noChangeArrowheads="1" noChangeShapeType="1" noTextEdit="1"/>
              </p:cNvSpPr>
              <p:nvPr/>
            </p:nvSpPr>
            <p:spPr>
              <a:xfrm>
                <a:off x="129666" y="5658886"/>
                <a:ext cx="950388" cy="338554"/>
              </a:xfrm>
              <a:prstGeom prst="rect">
                <a:avLst/>
              </a:prstGeom>
              <a:blipFill>
                <a:blip r:embed="rId13"/>
                <a:stretch>
                  <a:fillRect l="-3205"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2944418" y="5658042"/>
                <a:ext cx="950388" cy="338554"/>
              </a:xfrm>
              <a:prstGeom prst="rect">
                <a:avLst/>
              </a:prstGeom>
            </p:spPr>
            <p:txBody>
              <a:bodyPr wrap="none">
                <a:spAutoFit/>
              </a:bodyPr>
              <a:lstStyle/>
              <a:p>
                <a:r>
                  <a:rPr lang="en-US" sz="1600" dirty="0" smtClean="0"/>
                  <a:t>3</a:t>
                </a:r>
                <a14:m>
                  <m:oMath xmlns:m="http://schemas.openxmlformats.org/officeDocument/2006/math">
                    <m:r>
                      <a:rPr lang="en-US" sz="1600" b="0" i="0" smtClean="0">
                        <a:latin typeface="Cambria Math" panose="02040503050406030204" pitchFamily="18" charset="0"/>
                      </a:rPr>
                      <m:t>&lt;</m:t>
                    </m:r>
                    <m:r>
                      <m:rPr>
                        <m:sty m:val="p"/>
                      </m:rPr>
                      <a:rPr lang="en-US" sz="1600" b="0" i="0" smtClean="0">
                        <a:latin typeface="Cambria Math" panose="02040503050406030204" pitchFamily="18" charset="0"/>
                      </a:rPr>
                      <m:t>t</m:t>
                    </m:r>
                    <m:r>
                      <a:rPr lang="en-US" sz="1600" b="0" i="0" smtClean="0">
                        <a:latin typeface="Cambria Math" panose="02040503050406030204" pitchFamily="18" charset="0"/>
                      </a:rPr>
                      <m:t>&lt;</m:t>
                    </m:r>
                    <m:r>
                      <a:rPr lang="en-US" sz="1600" b="0" i="0" smtClean="0">
                        <a:latin typeface="Cambria Math" panose="02040503050406030204" pitchFamily="18" charset="0"/>
                      </a:rPr>
                      <m:t>4</m:t>
                    </m:r>
                  </m:oMath>
                </a14:m>
                <a:endParaRPr lang="en-US" sz="1600" dirty="0"/>
              </a:p>
            </p:txBody>
          </p:sp>
        </mc:Choice>
        <mc:Fallback xmlns="">
          <p:sp>
            <p:nvSpPr>
              <p:cNvPr id="27" name="Rectangle 26"/>
              <p:cNvSpPr>
                <a:spLocks noRot="1" noChangeAspect="1" noMove="1" noResize="1" noEditPoints="1" noAdjustHandles="1" noChangeArrowheads="1" noChangeShapeType="1" noTextEdit="1"/>
              </p:cNvSpPr>
              <p:nvPr/>
            </p:nvSpPr>
            <p:spPr>
              <a:xfrm>
                <a:off x="2944418" y="5658042"/>
                <a:ext cx="950388" cy="338554"/>
              </a:xfrm>
              <a:prstGeom prst="rect">
                <a:avLst/>
              </a:prstGeom>
              <a:blipFill>
                <a:blip r:embed="rId14"/>
                <a:stretch>
                  <a:fillRect l="-3205"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5889872" y="5669941"/>
                <a:ext cx="568682" cy="338554"/>
              </a:xfrm>
              <a:prstGeom prst="rect">
                <a:avLst/>
              </a:prstGeom>
            </p:spPr>
            <p:txBody>
              <a:bodyPr wrap="none">
                <a:spAutoFit/>
              </a:bodyPr>
              <a:lstStyle/>
              <a:p>
                <a:r>
                  <a:rPr lang="en-US" sz="1600" dirty="0" smtClean="0"/>
                  <a:t>4</a:t>
                </a:r>
                <a14:m>
                  <m:oMath xmlns:m="http://schemas.openxmlformats.org/officeDocument/2006/math">
                    <m:r>
                      <a:rPr lang="en-US" sz="1600" b="0" i="0" smtClean="0">
                        <a:latin typeface="Cambria Math" panose="02040503050406030204" pitchFamily="18" charset="0"/>
                      </a:rPr>
                      <m:t>&lt;</m:t>
                    </m:r>
                    <m:r>
                      <m:rPr>
                        <m:sty m:val="p"/>
                      </m:rPr>
                      <a:rPr lang="en-US" sz="1600" b="0" i="0" smtClean="0">
                        <a:latin typeface="Cambria Math" panose="02040503050406030204" pitchFamily="18" charset="0"/>
                      </a:rPr>
                      <m:t>t</m:t>
                    </m:r>
                  </m:oMath>
                </a14:m>
                <a:endParaRPr lang="en-US" sz="1600" dirty="0"/>
              </a:p>
            </p:txBody>
          </p:sp>
        </mc:Choice>
        <mc:Fallback xmlns="">
          <p:sp>
            <p:nvSpPr>
              <p:cNvPr id="28" name="Rectangle 27"/>
              <p:cNvSpPr>
                <a:spLocks noRot="1" noChangeAspect="1" noMove="1" noResize="1" noEditPoints="1" noAdjustHandles="1" noChangeArrowheads="1" noChangeShapeType="1" noTextEdit="1"/>
              </p:cNvSpPr>
              <p:nvPr/>
            </p:nvSpPr>
            <p:spPr>
              <a:xfrm>
                <a:off x="5889872" y="5669941"/>
                <a:ext cx="568682" cy="338554"/>
              </a:xfrm>
              <a:prstGeom prst="rect">
                <a:avLst/>
              </a:prstGeom>
              <a:blipFill>
                <a:blip r:embed="rId15"/>
                <a:stretch>
                  <a:fillRect l="-5376" t="-5357" b="-21429"/>
                </a:stretch>
              </a:blipFill>
            </p:spPr>
            <p:txBody>
              <a:bodyPr/>
              <a:lstStyle/>
              <a:p>
                <a:r>
                  <a:rPr lang="en-US">
                    <a:noFill/>
                  </a:rPr>
                  <a:t> </a:t>
                </a:r>
              </a:p>
            </p:txBody>
          </p:sp>
        </mc:Fallback>
      </mc:AlternateContent>
    </p:spTree>
    <p:extLst>
      <p:ext uri="{BB962C8B-B14F-4D97-AF65-F5344CB8AC3E}">
        <p14:creationId xmlns:p14="http://schemas.microsoft.com/office/powerpoint/2010/main" val="380165470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102</a:t>
            </a:fld>
            <a:endParaRPr lang="en-US"/>
          </a:p>
        </p:txBody>
      </p:sp>
      <mc:AlternateContent xmlns:mc="http://schemas.openxmlformats.org/markup-compatibility/2006" xmlns:a14="http://schemas.microsoft.com/office/drawing/2010/main">
        <mc:Choice Requires="a14">
          <p:sp>
            <p:nvSpPr>
              <p:cNvPr id="5" name="Rectangle 4"/>
              <p:cNvSpPr/>
              <p:nvPr/>
            </p:nvSpPr>
            <p:spPr>
              <a:xfrm>
                <a:off x="14873" y="2770030"/>
                <a:ext cx="2620013" cy="642933"/>
              </a:xfrm>
              <a:prstGeom prst="rect">
                <a:avLst/>
              </a:prstGeom>
              <a:solidFill>
                <a:schemeClr val="bg1">
                  <a:alpha val="6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𝑣</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nary>
                        <m:naryPr>
                          <m:limLoc m:val="subSup"/>
                          <m:grow m:val="on"/>
                          <m:ctrlPr>
                            <a:rPr lang="en-US" sz="1600" i="1">
                              <a:latin typeface="Cambria Math" panose="02040503050406030204" pitchFamily="18" charset="0"/>
                            </a:rPr>
                          </m:ctrlPr>
                        </m:naryPr>
                        <m:sub>
                          <m:r>
                            <a:rPr lang="en-US" sz="1600" i="0">
                              <a:latin typeface="Cambria Math" panose="02040503050406030204" pitchFamily="18" charset="0"/>
                            </a:rPr>
                            <m:t>0</m:t>
                          </m:r>
                        </m:sub>
                        <m:sup>
                          <m:r>
                            <a:rPr lang="en-US" sz="1600" i="1">
                              <a:latin typeface="Cambria Math" panose="02040503050406030204" pitchFamily="18" charset="0"/>
                            </a:rPr>
                            <m:t>𝑡</m:t>
                          </m:r>
                        </m:sup>
                        <m:e>
                          <m:r>
                            <a:rPr lang="en-US" sz="1600" i="1">
                              <a:latin typeface="Cambria Math" panose="02040503050406030204" pitchFamily="18" charset="0"/>
                            </a:rPr>
                            <m:t>𝑖</m:t>
                          </m:r>
                          <m:r>
                            <a:rPr lang="en-US" sz="1600" i="1" baseline="-25000">
                              <a:latin typeface="Cambria Math" panose="02040503050406030204" pitchFamily="18" charset="0"/>
                            </a:rPr>
                            <m:t>𝑠</m:t>
                          </m:r>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r>
                            <a:rPr lang="en-US" sz="1600" i="0">
                              <a:latin typeface="Cambria Math" panose="02040503050406030204" pitchFamily="18" charset="0"/>
                            </a:rPr>
                            <m:t>)</m:t>
                          </m:r>
                          <m:r>
                            <a:rPr lang="en-US" sz="1600" i="1">
                              <a:latin typeface="Cambria Math" panose="02040503050406030204" pitchFamily="18" charset="0"/>
                            </a:rPr>
                            <m:t>h</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r>
                            <a:rPr lang="en-US" sz="1600" i="0">
                              <a:latin typeface="Cambria Math" panose="02040503050406030204" pitchFamily="18" charset="0"/>
                            </a:rPr>
                            <m:t>)</m:t>
                          </m:r>
                          <m:r>
                            <a:rPr lang="en-US" sz="1600" i="1">
                              <a:latin typeface="Cambria Math" panose="02040503050406030204" pitchFamily="18" charset="0"/>
                            </a:rPr>
                            <m:t>𝑑</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e>
                      </m:nary>
                    </m:oMath>
                  </m:oMathPara>
                </a14:m>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14873" y="2770030"/>
                <a:ext cx="2620013" cy="642933"/>
              </a:xfrm>
              <a:prstGeom prst="rect">
                <a:avLst/>
              </a:prstGeom>
              <a:blipFill>
                <a:blip r:embed="rId2"/>
                <a:stretch>
                  <a:fillRect/>
                </a:stretch>
              </a:blipFill>
            </p:spPr>
            <p:txBody>
              <a:bodyPr/>
              <a:lstStyle/>
              <a:p>
                <a:r>
                  <a:rPr lang="en-US">
                    <a:noFill/>
                  </a:rPr>
                  <a:t> </a:t>
                </a:r>
              </a:p>
            </p:txBody>
          </p:sp>
        </mc:Fallback>
      </mc:AlternateContent>
      <p:sp>
        <p:nvSpPr>
          <p:cNvPr id="6" name="Left Brace 5"/>
          <p:cNvSpPr/>
          <p:nvPr/>
        </p:nvSpPr>
        <p:spPr>
          <a:xfrm>
            <a:off x="2634886" y="381000"/>
            <a:ext cx="535258" cy="5420995"/>
          </a:xfrm>
          <a:prstGeom prst="lef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7" name="Rectangle 6"/>
              <p:cNvSpPr/>
              <p:nvPr/>
            </p:nvSpPr>
            <p:spPr>
              <a:xfrm>
                <a:off x="3170144" y="547689"/>
                <a:ext cx="41229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0</m:t>
                      </m:r>
                      <m:r>
                        <m:rPr>
                          <m:nor/>
                        </m:rPr>
                        <a:rPr lang="en-US" sz="1600" i="1">
                          <a:latin typeface="Cambria Math" panose="02040503050406030204" pitchFamily="18" charset="0"/>
                        </a:rPr>
                        <m:t>  </m:t>
                      </m:r>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3170144" y="547689"/>
                <a:ext cx="412292" cy="33855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137843" y="5335212"/>
                <a:ext cx="41229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0</m:t>
                      </m:r>
                      <m:r>
                        <m:rPr>
                          <m:nor/>
                        </m:rPr>
                        <a:rPr lang="en-US" sz="1600" i="1">
                          <a:latin typeface="Cambria Math" panose="02040503050406030204" pitchFamily="18" charset="0"/>
                        </a:rPr>
                        <m:t>  </m:t>
                      </m:r>
                    </m:oMath>
                  </m:oMathPara>
                </a14:m>
                <a:endParaRPr lang="en-US" sz="1600" dirty="0"/>
              </a:p>
            </p:txBody>
          </p:sp>
        </mc:Choice>
        <mc:Fallback xmlns="">
          <p:sp>
            <p:nvSpPr>
              <p:cNvPr id="8" name="Rectangle 7"/>
              <p:cNvSpPr>
                <a:spLocks noRot="1" noChangeAspect="1" noMove="1" noResize="1" noEditPoints="1" noAdjustHandles="1" noChangeArrowheads="1" noChangeShapeType="1" noTextEdit="1"/>
              </p:cNvSpPr>
              <p:nvPr/>
            </p:nvSpPr>
            <p:spPr>
              <a:xfrm>
                <a:off x="3137843" y="5335212"/>
                <a:ext cx="412292" cy="33855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049263" y="948565"/>
                <a:ext cx="2167516" cy="861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grow m:val="on"/>
                          <m:ctrlPr>
                            <a:rPr lang="en-US" sz="1600" i="1">
                              <a:latin typeface="Cambria Math" panose="02040503050406030204" pitchFamily="18" charset="0"/>
                            </a:rPr>
                          </m:ctrlPr>
                        </m:naryPr>
                        <m:sub>
                          <m:r>
                            <a:rPr lang="en-US" sz="1600" i="0">
                              <a:latin typeface="Cambria Math" panose="02040503050406030204" pitchFamily="18" charset="0"/>
                            </a:rPr>
                            <m:t>0</m:t>
                          </m:r>
                        </m:sub>
                        <m:sup>
                          <m:r>
                            <a:rPr lang="en-US" sz="1600" i="1">
                              <a:latin typeface="Cambria Math" panose="02040503050406030204" pitchFamily="18" charset="0"/>
                            </a:rPr>
                            <m:t>𝑡</m:t>
                          </m:r>
                        </m:sup>
                        <m:e>
                          <m:r>
                            <a:rPr lang="en-US" sz="1600" i="0">
                              <a:latin typeface="Cambria Math" panose="02040503050406030204" pitchFamily="18" charset="0"/>
                            </a:rPr>
                            <m:t>2</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𝑡</m:t>
                              </m:r>
                              <m:r>
                                <a:rPr lang="en-US" sz="160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num>
                            <m:den>
                              <m:r>
                                <a:rPr lang="en-US" sz="1600" i="0">
                                  <a:latin typeface="Cambria Math" panose="02040503050406030204" pitchFamily="18" charset="0"/>
                                </a:rPr>
                                <m:t>2</m:t>
                              </m:r>
                            </m:den>
                          </m:f>
                        </m:e>
                      </m:nary>
                      <m:r>
                        <a:rPr lang="en-US" sz="1600" i="0">
                          <a:latin typeface="Cambria Math" panose="02040503050406030204" pitchFamily="18" charset="0"/>
                        </a:rPr>
                        <m:t>)</m:t>
                      </m:r>
                      <m:r>
                        <a:rPr lang="en-US" sz="1600" i="1">
                          <a:latin typeface="Cambria Math" panose="02040503050406030204" pitchFamily="18" charset="0"/>
                        </a:rPr>
                        <m:t>𝑑</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2</m:t>
                          </m:r>
                        </m:den>
                      </m:f>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2</m:t>
                          </m:r>
                        </m:sup>
                      </m:sSup>
                    </m:oMath>
                  </m:oMathPara>
                </a14:m>
                <a:endParaRPr lang="en-US" sz="1600" dirty="0"/>
              </a:p>
            </p:txBody>
          </p:sp>
        </mc:Choice>
        <mc:Fallback xmlns="">
          <p:sp>
            <p:nvSpPr>
              <p:cNvPr id="9" name="Rectangle 8"/>
              <p:cNvSpPr>
                <a:spLocks noRot="1" noChangeAspect="1" noMove="1" noResize="1" noEditPoints="1" noAdjustHandles="1" noChangeArrowheads="1" noChangeShapeType="1" noTextEdit="1"/>
              </p:cNvSpPr>
              <p:nvPr/>
            </p:nvSpPr>
            <p:spPr>
              <a:xfrm>
                <a:off x="3049263" y="948565"/>
                <a:ext cx="2167516" cy="86100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983795" y="2018510"/>
                <a:ext cx="4907947" cy="8635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grow m:val="on"/>
                          <m:ctrlPr>
                            <a:rPr lang="en-US" sz="1600" i="1">
                              <a:latin typeface="Cambria Math" panose="02040503050406030204" pitchFamily="18" charset="0"/>
                            </a:rPr>
                          </m:ctrlPr>
                        </m:naryPr>
                        <m:sub>
                          <m:r>
                            <a:rPr lang="en-US" sz="1600" i="0">
                              <a:latin typeface="Cambria Math" panose="02040503050406030204" pitchFamily="18" charset="0"/>
                            </a:rPr>
                            <m:t>0</m:t>
                          </m:r>
                        </m:sub>
                        <m:sup>
                          <m:r>
                            <a:rPr lang="en-US" sz="1600" i="0">
                              <a:latin typeface="Cambria Math" panose="02040503050406030204" pitchFamily="18" charset="0"/>
                            </a:rPr>
                            <m:t>1</m:t>
                          </m:r>
                        </m:sup>
                        <m:e>
                          <m:r>
                            <a:rPr lang="en-US" sz="1600" i="0">
                              <a:latin typeface="Cambria Math" panose="02040503050406030204" pitchFamily="18" charset="0"/>
                            </a:rPr>
                            <m:t>2</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𝑡</m:t>
                              </m:r>
                              <m:r>
                                <a:rPr lang="en-US" sz="160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a:latin typeface="Cambria Math" panose="02040503050406030204" pitchFamily="18" charset="0"/>
                                    </a:rPr>
                                    <m:t>′</m:t>
                                  </m:r>
                                </m:sup>
                              </m:sSup>
                            </m:num>
                            <m:den>
                              <m:r>
                                <a:rPr lang="en-US" sz="1600">
                                  <a:latin typeface="Cambria Math" panose="02040503050406030204" pitchFamily="18" charset="0"/>
                                </a:rPr>
                                <m:t>2</m:t>
                              </m:r>
                            </m:den>
                          </m:f>
                          <m:r>
                            <a:rPr lang="en-US" sz="1600" i="0">
                              <a:latin typeface="Cambria Math" panose="02040503050406030204" pitchFamily="18" charset="0"/>
                            </a:rPr>
                            <m:t>)</m:t>
                          </m:r>
                          <m:r>
                            <a:rPr lang="en-US" sz="1600" i="1">
                              <a:latin typeface="Cambria Math" panose="02040503050406030204" pitchFamily="18" charset="0"/>
                            </a:rPr>
                            <m:t>𝑑</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e>
                      </m:nary>
                      <m:r>
                        <a:rPr lang="en-US" sz="1600" i="0">
                          <a:latin typeface="Cambria Math" panose="02040503050406030204" pitchFamily="18" charset="0"/>
                        </a:rPr>
                        <m:t>+</m:t>
                      </m:r>
                      <m:nary>
                        <m:naryPr>
                          <m:limLoc m:val="subSup"/>
                          <m:grow m:val="on"/>
                          <m:ctrlPr>
                            <a:rPr lang="en-US" sz="1600" i="1">
                              <a:latin typeface="Cambria Math" panose="02040503050406030204" pitchFamily="18" charset="0"/>
                            </a:rPr>
                          </m:ctrlPr>
                        </m:naryPr>
                        <m:sub>
                          <m:r>
                            <a:rPr lang="en-US" sz="1600" i="0">
                              <a:latin typeface="Cambria Math" panose="02040503050406030204" pitchFamily="18" charset="0"/>
                            </a:rPr>
                            <m:t>1</m:t>
                          </m:r>
                        </m:sub>
                        <m:sup>
                          <m:r>
                            <a:rPr lang="en-US" sz="1600" i="1">
                              <a:latin typeface="Cambria Math" panose="02040503050406030204" pitchFamily="18" charset="0"/>
                            </a:rPr>
                            <m:t>𝑡</m:t>
                          </m:r>
                        </m:sup>
                        <m:e>
                          <m:r>
                            <a:rPr lang="en-US" sz="1600" i="0">
                              <a:latin typeface="Cambria Math" panose="02040503050406030204" pitchFamily="18" charset="0"/>
                            </a:rPr>
                            <m:t>−</m:t>
                          </m:r>
                          <m:r>
                            <a:rPr lang="en-US" sz="1600" i="0">
                              <a:latin typeface="Cambria Math" panose="02040503050406030204" pitchFamily="18" charset="0"/>
                            </a:rPr>
                            <m:t>2</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𝑡</m:t>
                              </m:r>
                              <m:r>
                                <a:rPr lang="en-US" sz="160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a:latin typeface="Cambria Math" panose="02040503050406030204" pitchFamily="18" charset="0"/>
                                    </a:rPr>
                                    <m:t>′</m:t>
                                  </m:r>
                                </m:sup>
                              </m:sSup>
                            </m:num>
                            <m:den>
                              <m:r>
                                <a:rPr lang="en-US" sz="1600">
                                  <a:latin typeface="Cambria Math" panose="02040503050406030204" pitchFamily="18" charset="0"/>
                                </a:rPr>
                                <m:t>2</m:t>
                              </m:r>
                            </m:den>
                          </m:f>
                          <m:r>
                            <a:rPr lang="en-US" sz="1600" i="0">
                              <a:latin typeface="Cambria Math" panose="02040503050406030204" pitchFamily="18" charset="0"/>
                            </a:rPr>
                            <m:t>)</m:t>
                          </m:r>
                          <m:r>
                            <a:rPr lang="en-US" sz="1600" i="1">
                              <a:latin typeface="Cambria Math" panose="02040503050406030204" pitchFamily="18" charset="0"/>
                            </a:rPr>
                            <m:t>𝑑</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e>
                      </m:nary>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2</m:t>
                          </m:r>
                        </m:den>
                      </m:f>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2</m:t>
                          </m:r>
                        </m:sup>
                      </m:sSup>
                      <m:r>
                        <a:rPr lang="en-US" sz="1600" i="0">
                          <a:latin typeface="Cambria Math" panose="02040503050406030204" pitchFamily="18" charset="0"/>
                        </a:rPr>
                        <m:t>+</m:t>
                      </m:r>
                      <m:r>
                        <a:rPr lang="en-US" sz="1600" i="0">
                          <a:latin typeface="Cambria Math" panose="02040503050406030204" pitchFamily="18" charset="0"/>
                        </a:rPr>
                        <m:t>2</m:t>
                      </m:r>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1</m:t>
                      </m:r>
                    </m:oMath>
                  </m:oMathPara>
                </a14:m>
                <a:endParaRPr lang="en-US" sz="1600" dirty="0"/>
              </a:p>
            </p:txBody>
          </p:sp>
        </mc:Choice>
        <mc:Fallback xmlns="">
          <p:sp>
            <p:nvSpPr>
              <p:cNvPr id="10" name="Rectangle 9"/>
              <p:cNvSpPr>
                <a:spLocks noRot="1" noChangeAspect="1" noMove="1" noResize="1" noEditPoints="1" noAdjustHandles="1" noChangeArrowheads="1" noChangeShapeType="1" noTextEdit="1"/>
              </p:cNvSpPr>
              <p:nvPr/>
            </p:nvSpPr>
            <p:spPr>
              <a:xfrm>
                <a:off x="2983795" y="2018510"/>
                <a:ext cx="4907947" cy="86350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938714" y="3148288"/>
                <a:ext cx="4547142" cy="8638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grow m:val="on"/>
                          <m:ctrlPr>
                            <a:rPr lang="en-US" sz="1600" i="1">
                              <a:latin typeface="Cambria Math" panose="02040503050406030204" pitchFamily="18" charset="0"/>
                            </a:rPr>
                          </m:ctrlPr>
                        </m:naryPr>
                        <m:sub>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2</m:t>
                          </m:r>
                        </m:sub>
                        <m:sup>
                          <m:r>
                            <a:rPr lang="en-US" sz="1600" i="0">
                              <a:latin typeface="Cambria Math" panose="02040503050406030204" pitchFamily="18" charset="0"/>
                            </a:rPr>
                            <m:t>1</m:t>
                          </m:r>
                        </m:sup>
                        <m:e>
                          <m:r>
                            <a:rPr lang="en-US" sz="1600" i="0">
                              <a:latin typeface="Cambria Math" panose="02040503050406030204" pitchFamily="18" charset="0"/>
                            </a:rPr>
                            <m:t>2</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𝑡</m:t>
                              </m:r>
                              <m:r>
                                <a:rPr lang="en-US" sz="160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a:latin typeface="Cambria Math" panose="02040503050406030204" pitchFamily="18" charset="0"/>
                                    </a:rPr>
                                    <m:t>′</m:t>
                                  </m:r>
                                </m:sup>
                              </m:sSup>
                            </m:num>
                            <m:den>
                              <m:r>
                                <a:rPr lang="en-US" sz="1600">
                                  <a:latin typeface="Cambria Math" panose="02040503050406030204" pitchFamily="18" charset="0"/>
                                </a:rPr>
                                <m:t>2</m:t>
                              </m:r>
                            </m:den>
                          </m:f>
                          <m:r>
                            <a:rPr lang="en-US" sz="1600" i="0">
                              <a:latin typeface="Cambria Math" panose="02040503050406030204" pitchFamily="18" charset="0"/>
                            </a:rPr>
                            <m:t>)</m:t>
                          </m:r>
                          <m:r>
                            <a:rPr lang="en-US" sz="1600" i="1">
                              <a:latin typeface="Cambria Math" panose="02040503050406030204" pitchFamily="18" charset="0"/>
                            </a:rPr>
                            <m:t>𝑑</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e>
                      </m:nary>
                      <m:r>
                        <a:rPr lang="en-US" sz="1600" i="0">
                          <a:latin typeface="Cambria Math" panose="02040503050406030204" pitchFamily="18" charset="0"/>
                        </a:rPr>
                        <m:t>+</m:t>
                      </m:r>
                      <m:nary>
                        <m:naryPr>
                          <m:limLoc m:val="subSup"/>
                          <m:grow m:val="on"/>
                          <m:ctrlPr>
                            <a:rPr lang="en-US" sz="1600" i="1">
                              <a:latin typeface="Cambria Math" panose="02040503050406030204" pitchFamily="18" charset="0"/>
                            </a:rPr>
                          </m:ctrlPr>
                        </m:naryPr>
                        <m:sub>
                          <m:r>
                            <a:rPr lang="en-US" sz="1600" i="0">
                              <a:latin typeface="Cambria Math" panose="02040503050406030204" pitchFamily="18" charset="0"/>
                            </a:rPr>
                            <m:t>1</m:t>
                          </m:r>
                        </m:sub>
                        <m:sup>
                          <m:r>
                            <a:rPr lang="en-US" sz="1600" i="0">
                              <a:latin typeface="Cambria Math" panose="02040503050406030204" pitchFamily="18" charset="0"/>
                            </a:rPr>
                            <m:t>2</m:t>
                          </m:r>
                        </m:sup>
                        <m:e>
                          <m:r>
                            <a:rPr lang="en-US" sz="1600" i="0">
                              <a:latin typeface="Cambria Math" panose="02040503050406030204" pitchFamily="18" charset="0"/>
                            </a:rPr>
                            <m:t>−</m:t>
                          </m:r>
                          <m:r>
                            <a:rPr lang="en-US" sz="1600" i="0">
                              <a:latin typeface="Cambria Math" panose="02040503050406030204" pitchFamily="18" charset="0"/>
                            </a:rPr>
                            <m:t>2</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𝑡</m:t>
                              </m:r>
                              <m:r>
                                <a:rPr lang="en-US" sz="160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a:latin typeface="Cambria Math" panose="02040503050406030204" pitchFamily="18" charset="0"/>
                                    </a:rPr>
                                    <m:t>′</m:t>
                                  </m:r>
                                </m:sup>
                              </m:sSup>
                            </m:num>
                            <m:den>
                              <m:r>
                                <a:rPr lang="en-US" sz="1600">
                                  <a:latin typeface="Cambria Math" panose="02040503050406030204" pitchFamily="18" charset="0"/>
                                </a:rPr>
                                <m:t>2</m:t>
                              </m:r>
                            </m:den>
                          </m:f>
                          <m:r>
                            <a:rPr lang="en-US" sz="1600" i="0">
                              <a:latin typeface="Cambria Math" panose="02040503050406030204" pitchFamily="18" charset="0"/>
                            </a:rPr>
                            <m:t>)</m:t>
                          </m:r>
                          <m:r>
                            <a:rPr lang="en-US" sz="1600" i="1">
                              <a:latin typeface="Cambria Math" panose="02040503050406030204" pitchFamily="18" charset="0"/>
                            </a:rPr>
                            <m:t>𝑑</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e>
                      </m:nary>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2</m:t>
                          </m:r>
                        </m:den>
                      </m:f>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2</m:t>
                          </m:r>
                        </m:sup>
                      </m:sSup>
                      <m:r>
                        <a:rPr lang="en-US" sz="1600" i="0">
                          <a:latin typeface="Cambria Math" panose="02040503050406030204" pitchFamily="18" charset="0"/>
                        </a:rPr>
                        <m:t>+</m:t>
                      </m:r>
                      <m:r>
                        <a:rPr lang="en-US" sz="1600" i="0">
                          <a:latin typeface="Cambria Math" panose="02040503050406030204" pitchFamily="18" charset="0"/>
                        </a:rPr>
                        <m:t>3</m:t>
                      </m:r>
                    </m:oMath>
                  </m:oMathPara>
                </a14:m>
                <a:endParaRPr lang="en-US" sz="1600" dirty="0"/>
              </a:p>
            </p:txBody>
          </p:sp>
        </mc:Choice>
        <mc:Fallback xmlns="">
          <p:sp>
            <p:nvSpPr>
              <p:cNvPr id="11" name="Rectangle 10"/>
              <p:cNvSpPr>
                <a:spLocks noRot="1" noChangeAspect="1" noMove="1" noResize="1" noEditPoints="1" noAdjustHandles="1" noChangeArrowheads="1" noChangeShapeType="1" noTextEdit="1"/>
              </p:cNvSpPr>
              <p:nvPr/>
            </p:nvSpPr>
            <p:spPr>
              <a:xfrm>
                <a:off x="2938714" y="3148288"/>
                <a:ext cx="4547142" cy="86382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89460" y="3749613"/>
                <a:ext cx="2030812" cy="5676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h</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b="0" i="1" smtClean="0">
                              <a:latin typeface="Cambria Math" panose="02040503050406030204" pitchFamily="18" charset="0"/>
                            </a:rPr>
                            <m:t>(</m:t>
                          </m:r>
                          <m:r>
                            <a:rPr lang="en-US" sz="1600" b="0" i="1" smtClean="0">
                              <a:latin typeface="Cambria Math" panose="02040503050406030204" pitchFamily="18" charset="0"/>
                            </a:rPr>
                            <m:t>𝑡</m:t>
                          </m:r>
                          <m:r>
                            <a:rPr lang="en-US" sz="1600" b="0" i="1" smtClean="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r>
                            <a:rPr lang="en-US" sz="1600" b="0" i="1" smtClean="0">
                              <a:latin typeface="Cambria Math" panose="02040503050406030204" pitchFamily="18" charset="0"/>
                            </a:rPr>
                            <m:t>)</m:t>
                          </m:r>
                        </m:num>
                        <m:den>
                          <m:r>
                            <a:rPr lang="en-US" sz="1600" i="0">
                              <a:latin typeface="Cambria Math" panose="02040503050406030204" pitchFamily="18" charset="0"/>
                            </a:rPr>
                            <m:t>2</m:t>
                          </m:r>
                        </m:den>
                      </m:f>
                      <m:r>
                        <m:rPr>
                          <m:nor/>
                        </m:rPr>
                        <a:rPr lang="en-US" sz="1600" i="1">
                          <a:latin typeface="Cambria Math" panose="02040503050406030204" pitchFamily="18" charset="0"/>
                        </a:rPr>
                        <m:t>  </m:t>
                      </m:r>
                    </m:oMath>
                  </m:oMathPara>
                </a14:m>
                <a:endParaRPr lang="en-US" sz="1600" dirty="0"/>
              </a:p>
            </p:txBody>
          </p:sp>
        </mc:Choice>
        <mc:Fallback xmlns="">
          <p:sp>
            <p:nvSpPr>
              <p:cNvPr id="12" name="Rectangle 11"/>
              <p:cNvSpPr>
                <a:spLocks noRot="1" noChangeAspect="1" noMove="1" noResize="1" noEditPoints="1" noAdjustHandles="1" noChangeArrowheads="1" noChangeShapeType="1" noTextEdit="1"/>
              </p:cNvSpPr>
              <p:nvPr/>
            </p:nvSpPr>
            <p:spPr>
              <a:xfrm>
                <a:off x="489460" y="3749613"/>
                <a:ext cx="2030812" cy="56765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014275" y="4273349"/>
                <a:ext cx="2851870" cy="8638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grow m:val="on"/>
                          <m:ctrlPr>
                            <a:rPr lang="en-US" sz="1600" i="1">
                              <a:latin typeface="Cambria Math" panose="02040503050406030204" pitchFamily="18" charset="0"/>
                            </a:rPr>
                          </m:ctrlPr>
                        </m:naryPr>
                        <m:sub>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2</m:t>
                          </m:r>
                        </m:sub>
                        <m:sup>
                          <m:r>
                            <a:rPr lang="en-US" sz="1600" i="0">
                              <a:latin typeface="Cambria Math" panose="02040503050406030204" pitchFamily="18" charset="0"/>
                            </a:rPr>
                            <m:t>2</m:t>
                          </m:r>
                        </m:sup>
                        <m:e>
                          <m:r>
                            <a:rPr lang="en-US" sz="1600" i="0">
                              <a:latin typeface="Cambria Math" panose="02040503050406030204" pitchFamily="18" charset="0"/>
                            </a:rPr>
                            <m:t>−</m:t>
                          </m:r>
                          <m:r>
                            <a:rPr lang="en-US" sz="1600" i="0">
                              <a:latin typeface="Cambria Math" panose="02040503050406030204" pitchFamily="18" charset="0"/>
                            </a:rPr>
                            <m:t>2</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𝑡</m:t>
                              </m:r>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num>
                            <m:den>
                              <m:r>
                                <a:rPr lang="en-US" sz="1600" i="0">
                                  <a:latin typeface="Cambria Math" panose="02040503050406030204" pitchFamily="18" charset="0"/>
                                </a:rPr>
                                <m:t>2</m:t>
                              </m:r>
                            </m:den>
                          </m:f>
                          <m:r>
                            <a:rPr lang="en-US" sz="1600" i="0">
                              <a:latin typeface="Cambria Math" panose="02040503050406030204" pitchFamily="18" charset="0"/>
                            </a:rPr>
                            <m:t>)</m:t>
                          </m:r>
                          <m:r>
                            <a:rPr lang="en-US" sz="1600" i="1">
                              <a:latin typeface="Cambria Math" panose="02040503050406030204" pitchFamily="18" charset="0"/>
                            </a:rPr>
                            <m:t>𝑑</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m:t>
                              </m:r>
                            </m:sup>
                          </m:sSup>
                        </m:e>
                      </m:nary>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2</m:t>
                          </m:r>
                        </m:den>
                      </m:f>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2</m:t>
                          </m:r>
                        </m:sup>
                      </m:sSup>
                      <m:r>
                        <a:rPr lang="en-US" sz="1600" i="0">
                          <a:latin typeface="Cambria Math" panose="02040503050406030204" pitchFamily="18" charset="0"/>
                        </a:rPr>
                        <m:t>−</m:t>
                      </m:r>
                      <m:r>
                        <a:rPr lang="en-US" sz="1600" i="0">
                          <a:latin typeface="Cambria Math" panose="02040503050406030204" pitchFamily="18" charset="0"/>
                        </a:rPr>
                        <m:t>2</m:t>
                      </m:r>
                      <m:r>
                        <a:rPr lang="en-US" sz="1600" i="1">
                          <a:latin typeface="Cambria Math" panose="02040503050406030204" pitchFamily="18" charset="0"/>
                        </a:rPr>
                        <m:t>𝑡</m:t>
                      </m:r>
                    </m:oMath>
                  </m:oMathPara>
                </a14:m>
                <a:endParaRPr lang="en-US" sz="1600" dirty="0"/>
              </a:p>
            </p:txBody>
          </p:sp>
        </mc:Choice>
        <mc:Fallback xmlns="">
          <p:sp>
            <p:nvSpPr>
              <p:cNvPr id="13" name="Rectangle 12"/>
              <p:cNvSpPr>
                <a:spLocks noRot="1" noChangeAspect="1" noMove="1" noResize="1" noEditPoints="1" noAdjustHandles="1" noChangeArrowheads="1" noChangeShapeType="1" noTextEdit="1"/>
              </p:cNvSpPr>
              <p:nvPr/>
            </p:nvSpPr>
            <p:spPr>
              <a:xfrm>
                <a:off x="3014275" y="4273349"/>
                <a:ext cx="2851870" cy="86382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8094206" y="613865"/>
                <a:ext cx="69961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0</m:t>
                      </m:r>
                    </m:oMath>
                  </m:oMathPara>
                </a14:m>
                <a:endParaRPr lang="en-US" sz="1600" dirty="0"/>
              </a:p>
            </p:txBody>
          </p:sp>
        </mc:Choice>
        <mc:Fallback xmlns="">
          <p:sp>
            <p:nvSpPr>
              <p:cNvPr id="14" name="Rectangle 13"/>
              <p:cNvSpPr>
                <a:spLocks noRot="1" noChangeAspect="1" noMove="1" noResize="1" noEditPoints="1" noAdjustHandles="1" noChangeArrowheads="1" noChangeShapeType="1" noTextEdit="1"/>
              </p:cNvSpPr>
              <p:nvPr/>
            </p:nvSpPr>
            <p:spPr>
              <a:xfrm>
                <a:off x="8094206" y="613865"/>
                <a:ext cx="699615" cy="33855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986478" y="1279409"/>
                <a:ext cx="108132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0</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1</m:t>
                      </m:r>
                    </m:oMath>
                  </m:oMathPara>
                </a14:m>
                <a:endParaRPr lang="en-US" sz="1600" dirty="0"/>
              </a:p>
            </p:txBody>
          </p:sp>
        </mc:Choice>
        <mc:Fallback xmlns="">
          <p:sp>
            <p:nvSpPr>
              <p:cNvPr id="15" name="Rectangle 14"/>
              <p:cNvSpPr>
                <a:spLocks noRot="1" noChangeAspect="1" noMove="1" noResize="1" noEditPoints="1" noAdjustHandles="1" noChangeArrowheads="1" noChangeShapeType="1" noTextEdit="1"/>
              </p:cNvSpPr>
              <p:nvPr/>
            </p:nvSpPr>
            <p:spPr>
              <a:xfrm>
                <a:off x="7986478" y="1279409"/>
                <a:ext cx="1081322" cy="33855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7986478" y="2297253"/>
                <a:ext cx="108132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1</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2</m:t>
                      </m:r>
                    </m:oMath>
                  </m:oMathPara>
                </a14:m>
                <a:endParaRPr lang="en-US" sz="1600" dirty="0"/>
              </a:p>
            </p:txBody>
          </p:sp>
        </mc:Choice>
        <mc:Fallback xmlns="">
          <p:sp>
            <p:nvSpPr>
              <p:cNvPr id="16" name="Rectangle 15"/>
              <p:cNvSpPr>
                <a:spLocks noRot="1" noChangeAspect="1" noMove="1" noResize="1" noEditPoints="1" noAdjustHandles="1" noChangeArrowheads="1" noChangeShapeType="1" noTextEdit="1"/>
              </p:cNvSpPr>
              <p:nvPr/>
            </p:nvSpPr>
            <p:spPr>
              <a:xfrm>
                <a:off x="7986478" y="2297253"/>
                <a:ext cx="1081322" cy="33855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986478" y="3411059"/>
                <a:ext cx="108132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2</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3</m:t>
                      </m:r>
                    </m:oMath>
                  </m:oMathPara>
                </a14:m>
                <a:endParaRPr lang="en-US" sz="1600" dirty="0"/>
              </a:p>
            </p:txBody>
          </p:sp>
        </mc:Choice>
        <mc:Fallback xmlns="">
          <p:sp>
            <p:nvSpPr>
              <p:cNvPr id="17" name="Rectangle 16"/>
              <p:cNvSpPr>
                <a:spLocks noRot="1" noChangeAspect="1" noMove="1" noResize="1" noEditPoints="1" noAdjustHandles="1" noChangeArrowheads="1" noChangeShapeType="1" noTextEdit="1"/>
              </p:cNvSpPr>
              <p:nvPr/>
            </p:nvSpPr>
            <p:spPr>
              <a:xfrm>
                <a:off x="7986478" y="3411059"/>
                <a:ext cx="1081322" cy="33855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7986478" y="4532735"/>
                <a:ext cx="108132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3</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4</m:t>
                      </m:r>
                    </m:oMath>
                  </m:oMathPara>
                </a14:m>
                <a:endParaRPr lang="en-US" sz="1600" dirty="0"/>
              </a:p>
            </p:txBody>
          </p:sp>
        </mc:Choice>
        <mc:Fallback xmlns="">
          <p:sp>
            <p:nvSpPr>
              <p:cNvPr id="18" name="Rectangle 17"/>
              <p:cNvSpPr>
                <a:spLocks noRot="1" noChangeAspect="1" noMove="1" noResize="1" noEditPoints="1" noAdjustHandles="1" noChangeArrowheads="1" noChangeShapeType="1" noTextEdit="1"/>
              </p:cNvSpPr>
              <p:nvPr/>
            </p:nvSpPr>
            <p:spPr>
              <a:xfrm>
                <a:off x="7986478" y="4532735"/>
                <a:ext cx="1081322" cy="33855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8201280" y="5372162"/>
                <a:ext cx="69961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4</m:t>
                      </m:r>
                      <m:r>
                        <a:rPr lang="en-US" sz="1600" i="0">
                          <a:latin typeface="Cambria Math" panose="02040503050406030204" pitchFamily="18" charset="0"/>
                        </a:rPr>
                        <m:t>≤</m:t>
                      </m:r>
                      <m:r>
                        <a:rPr lang="en-US" sz="1600" i="1">
                          <a:latin typeface="Cambria Math" panose="02040503050406030204" pitchFamily="18" charset="0"/>
                        </a:rPr>
                        <m:t>𝑡</m:t>
                      </m:r>
                    </m:oMath>
                  </m:oMathPara>
                </a14:m>
                <a:endParaRPr lang="en-US" sz="1600" dirty="0"/>
              </a:p>
            </p:txBody>
          </p:sp>
        </mc:Choice>
        <mc:Fallback xmlns="">
          <p:sp>
            <p:nvSpPr>
              <p:cNvPr id="19" name="Rectangle 18"/>
              <p:cNvSpPr>
                <a:spLocks noRot="1" noChangeAspect="1" noMove="1" noResize="1" noEditPoints="1" noAdjustHandles="1" noChangeArrowheads="1" noChangeShapeType="1" noTextEdit="1"/>
              </p:cNvSpPr>
              <p:nvPr/>
            </p:nvSpPr>
            <p:spPr>
              <a:xfrm>
                <a:off x="8201280" y="5372162"/>
                <a:ext cx="699615" cy="338554"/>
              </a:xfrm>
              <a:prstGeom prst="rect">
                <a:avLst/>
              </a:prstGeom>
              <a:blipFill>
                <a:blip r:embed="rId15"/>
                <a:stretch>
                  <a:fillRect/>
                </a:stretch>
              </a:blipFill>
            </p:spPr>
            <p:txBody>
              <a:bodyPr/>
              <a:lstStyle/>
              <a:p>
                <a:r>
                  <a:rPr lang="en-US">
                    <a:noFill/>
                  </a:rPr>
                  <a:t> </a:t>
                </a:r>
              </a:p>
            </p:txBody>
          </p:sp>
        </mc:Fallback>
      </mc:AlternateContent>
      <p:sp>
        <p:nvSpPr>
          <p:cNvPr id="20" name="Rectangle 19"/>
          <p:cNvSpPr/>
          <p:nvPr/>
        </p:nvSpPr>
        <p:spPr>
          <a:xfrm>
            <a:off x="1635471" y="5968684"/>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892021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dirty="0"/>
          </a:p>
        </p:txBody>
      </p:sp>
      <p:sp>
        <p:nvSpPr>
          <p:cNvPr id="23" name="Rectangle 22"/>
          <p:cNvSpPr/>
          <p:nvPr/>
        </p:nvSpPr>
        <p:spPr>
          <a:xfrm>
            <a:off x="4180726" y="228600"/>
            <a:ext cx="4658474" cy="646331"/>
          </a:xfrm>
          <a:prstGeom prst="rect">
            <a:avLst/>
          </a:prstGeom>
        </p:spPr>
        <p:txBody>
          <a:bodyPr wrap="square">
            <a:spAutoFit/>
          </a:bodyPr>
          <a:lstStyle/>
          <a:p>
            <a:pPr marL="285750" indent="-285750" algn="just" rtl="1">
              <a:buFont typeface="Wingdings" panose="05000000000000000000" pitchFamily="2" charset="2"/>
              <a:buChar char="q"/>
            </a:pPr>
            <a:r>
              <a:rPr lang="fa-IR" b="1" dirty="0">
                <a:solidFill>
                  <a:srgbClr val="FF0000"/>
                </a:solidFill>
                <a:latin typeface="Calibri" panose="020F0502020204030204" pitchFamily="34" charset="0"/>
                <a:ea typeface="Times New Roman" panose="02020603050405020304" pitchFamily="18" charset="0"/>
                <a:cs typeface="B Nazanin" panose="00000400000000000000" pitchFamily="2" charset="-78"/>
              </a:rPr>
              <a:t>مثال) </a:t>
            </a:r>
            <a:r>
              <a:rPr lang="fa-IR" dirty="0" smtClean="0">
                <a:latin typeface="Calibri" panose="020F0502020204030204" pitchFamily="34" charset="0"/>
                <a:ea typeface="Calibri" panose="020F0502020204030204" pitchFamily="34" charset="0"/>
                <a:cs typeface="B Nazanin" panose="00000400000000000000" pitchFamily="2" charset="-78"/>
              </a:rPr>
              <a:t>در </a:t>
            </a:r>
            <a:r>
              <a:rPr lang="fa-IR" dirty="0">
                <a:latin typeface="Calibri" panose="020F0502020204030204" pitchFamily="34" charset="0"/>
                <a:ea typeface="Calibri" panose="020F0502020204030204" pitchFamily="34" charset="0"/>
                <a:cs typeface="B Nazanin" panose="00000400000000000000" pitchFamily="2" charset="-78"/>
              </a:rPr>
              <a:t>مدار شکل مقابل ولتاژ اولیه خازن در </a:t>
            </a:r>
            <a:r>
              <a:rPr lang="en-US" sz="1600" dirty="0">
                <a:latin typeface="Times New Roman" panose="02020603050405020304" pitchFamily="18" charset="0"/>
                <a:ea typeface="Calibri" panose="020F0502020204030204" pitchFamily="34" charset="0"/>
              </a:rPr>
              <a:t>t=0</a:t>
            </a:r>
            <a:r>
              <a:rPr lang="fa-IR" dirty="0">
                <a:latin typeface="Calibri" panose="020F0502020204030204" pitchFamily="34" charset="0"/>
                <a:ea typeface="Calibri" panose="020F0502020204030204" pitchFamily="34" charset="0"/>
                <a:cs typeface="B Nazanin" panose="00000400000000000000" pitchFamily="2" charset="-78"/>
              </a:rPr>
              <a:t> برابر </a:t>
            </a:r>
            <a:r>
              <a:rPr lang="en-US" sz="1600" dirty="0">
                <a:latin typeface="Times New Roman" panose="02020603050405020304" pitchFamily="18" charset="0"/>
                <a:ea typeface="Calibri" panose="020F0502020204030204" pitchFamily="34" charset="0"/>
              </a:rPr>
              <a:t>V</a:t>
            </a:r>
            <a:r>
              <a:rPr lang="en-US" sz="1600" baseline="-25000" dirty="0">
                <a:latin typeface="Times New Roman" panose="02020603050405020304" pitchFamily="18" charset="0"/>
                <a:ea typeface="Calibri" panose="020F0502020204030204" pitchFamily="34" charset="0"/>
              </a:rPr>
              <a:t>0</a:t>
            </a:r>
            <a:r>
              <a:rPr lang="en-US" baseline="-25000" dirty="0">
                <a:latin typeface="B Nazanin" panose="00000400000000000000" pitchFamily="2" charset="-78"/>
                <a:ea typeface="Calibri" panose="020F0502020204030204" pitchFamily="34" charset="0"/>
              </a:rPr>
              <a:t> </a:t>
            </a:r>
            <a:r>
              <a:rPr lang="fa-IR" baseline="-25000" dirty="0" smtClean="0">
                <a:latin typeface="B Nazanin" panose="00000400000000000000" pitchFamily="2" charset="-78"/>
                <a:ea typeface="Calibri" panose="020F0502020204030204" pitchFamily="34" charset="0"/>
              </a:rPr>
              <a:t> </a:t>
            </a:r>
            <a:r>
              <a:rPr lang="fa-IR" dirty="0" smtClean="0">
                <a:latin typeface="Calibri" panose="020F0502020204030204" pitchFamily="34" charset="0"/>
                <a:ea typeface="Calibri" panose="020F0502020204030204" pitchFamily="34" charset="0"/>
                <a:cs typeface="B Nazanin" panose="00000400000000000000" pitchFamily="2" charset="-78"/>
              </a:rPr>
              <a:t>است. </a:t>
            </a:r>
            <a:r>
              <a:rPr lang="fa-IR" dirty="0">
                <a:latin typeface="Calibri" panose="020F0502020204030204" pitchFamily="34" charset="0"/>
                <a:ea typeface="Calibri" panose="020F0502020204030204" pitchFamily="34" charset="0"/>
                <a:cs typeface="B Nazanin" panose="00000400000000000000" pitchFamily="2" charset="-78"/>
              </a:rPr>
              <a:t>ولتاژ دو سر خازن </a:t>
            </a:r>
            <a:r>
              <a:rPr lang="en-US" sz="1600" dirty="0">
                <a:latin typeface="Times New Roman" panose="02020603050405020304" pitchFamily="18" charset="0"/>
                <a:ea typeface="Calibri" panose="020F0502020204030204" pitchFamily="34" charset="0"/>
              </a:rPr>
              <a:t>v(t)</a:t>
            </a:r>
            <a:r>
              <a:rPr lang="fa-IR" dirty="0">
                <a:latin typeface="Calibri" panose="020F0502020204030204" pitchFamily="34" charset="0"/>
                <a:ea typeface="Calibri" panose="020F0502020204030204" pitchFamily="34" charset="0"/>
                <a:cs typeface="B Nazanin" panose="00000400000000000000" pitchFamily="2" charset="-78"/>
              </a:rPr>
              <a:t> را برای </a:t>
            </a:r>
            <a:r>
              <a:rPr lang="en-US" sz="1600" dirty="0">
                <a:latin typeface="Times New Roman" panose="02020603050405020304" pitchFamily="18" charset="0"/>
                <a:ea typeface="Calibri" panose="020F0502020204030204" pitchFamily="34" charset="0"/>
              </a:rPr>
              <a:t>t≥0</a:t>
            </a:r>
            <a:r>
              <a:rPr lang="fa-IR" dirty="0">
                <a:latin typeface="Calibri" panose="020F0502020204030204" pitchFamily="34" charset="0"/>
                <a:ea typeface="Calibri" panose="020F0502020204030204" pitchFamily="34" charset="0"/>
                <a:cs typeface="B Nazanin" panose="00000400000000000000" pitchFamily="2" charset="-78"/>
              </a:rPr>
              <a:t> تعیین کنید.</a:t>
            </a:r>
            <a:endParaRPr lang="en-US" dirty="0"/>
          </a:p>
        </p:txBody>
      </p:sp>
      <p:sp>
        <p:nvSpPr>
          <p:cNvPr id="29" name="Rectangle 28"/>
          <p:cNvSpPr/>
          <p:nvPr/>
        </p:nvSpPr>
        <p:spPr>
          <a:xfrm>
            <a:off x="4256750" y="990600"/>
            <a:ext cx="4582450" cy="646331"/>
          </a:xfrm>
          <a:prstGeom prst="rect">
            <a:avLst/>
          </a:prstGeom>
        </p:spPr>
        <p:txBody>
          <a:bodyPr wrap="square">
            <a:spAutoFit/>
          </a:bodyPr>
          <a:lstStyle/>
          <a:p>
            <a:pPr marL="285750" indent="-285750" algn="just" rtl="1">
              <a:buFont typeface="Times New Roman" panose="02020603050405020304" pitchFamily="18" charset="0"/>
              <a:buChar char="■"/>
            </a:pPr>
            <a:r>
              <a:rPr lang="fa-IR" b="1" dirty="0">
                <a:solidFill>
                  <a:srgbClr val="FF0000"/>
                </a:solidFill>
                <a:latin typeface="Calibri" panose="020F0502020204030204" pitchFamily="34" charset="0"/>
                <a:ea typeface="Times New Roman" panose="02020603050405020304" pitchFamily="18" charset="0"/>
                <a:cs typeface="B Nazanin" panose="00000400000000000000" pitchFamily="2" charset="-78"/>
              </a:rPr>
              <a:t>حل) </a:t>
            </a:r>
            <a:r>
              <a:rPr lang="fa-IR" dirty="0" smtClean="0">
                <a:latin typeface="Calibri" panose="020F0502020204030204" pitchFamily="34" charset="0"/>
                <a:ea typeface="Calibri" panose="020F0502020204030204" pitchFamily="34" charset="0"/>
                <a:cs typeface="B Nazanin" panose="00000400000000000000" pitchFamily="2" charset="-78"/>
              </a:rPr>
              <a:t>یکی </a:t>
            </a:r>
            <a:r>
              <a:rPr lang="fa-IR" dirty="0">
                <a:latin typeface="Calibri" panose="020F0502020204030204" pitchFamily="34" charset="0"/>
                <a:ea typeface="Calibri" panose="020F0502020204030204" pitchFamily="34" charset="0"/>
                <a:cs typeface="B Nazanin" panose="00000400000000000000" pitchFamily="2" charset="-78"/>
              </a:rPr>
              <a:t>از گره ها را به عنوان گره مبنا انتخاب و بقیه گره ها با شماره های 1 و 2 و 3 مشخص می </a:t>
            </a:r>
            <a:r>
              <a:rPr lang="fa-IR" dirty="0" smtClean="0">
                <a:latin typeface="Calibri" panose="020F0502020204030204" pitchFamily="34" charset="0"/>
                <a:ea typeface="Calibri" panose="020F0502020204030204" pitchFamily="34" charset="0"/>
                <a:cs typeface="B Nazanin" panose="00000400000000000000" pitchFamily="2" charset="-78"/>
              </a:rPr>
              <a:t>کنیم: </a:t>
            </a:r>
            <a:endParaRPr lang="en-US" dirty="0"/>
          </a:p>
        </p:txBody>
      </p:sp>
      <mc:AlternateContent xmlns:mc="http://schemas.openxmlformats.org/markup-compatibility/2006" xmlns:a14="http://schemas.microsoft.com/office/drawing/2010/main">
        <mc:Choice Requires="a14">
          <p:sp>
            <p:nvSpPr>
              <p:cNvPr id="31" name="Rectangle 30"/>
              <p:cNvSpPr/>
              <p:nvPr/>
            </p:nvSpPr>
            <p:spPr>
              <a:xfrm>
                <a:off x="4170942" y="1825853"/>
                <a:ext cx="5201658" cy="551113"/>
              </a:xfrm>
              <a:prstGeom prst="rect">
                <a:avLst/>
              </a:prstGeom>
            </p:spPr>
            <p:txBody>
              <a:bodyPr wrap="square">
                <a:spAutoFit/>
              </a:bodyPr>
              <a:lstStyle/>
              <a:p>
                <a:pPr marL="457200" rtl="1">
                  <a:lnSpc>
                    <a:spcPct val="115000"/>
                  </a:lnSpc>
                  <a:spcAft>
                    <a:spcPts val="800"/>
                  </a:spcAft>
                </a:pPr>
                <a:r>
                  <a:rPr lang="en-US" kern="100" dirty="0" smtClean="0">
                    <a:latin typeface="Times New Roman" panose="02020603050405020304" pitchFamily="18" charset="0"/>
                    <a:ea typeface="Calibri" panose="020F0502020204030204" pitchFamily="34" charset="0"/>
                    <a:cs typeface="B Nazanin" panose="00000400000000000000" pitchFamily="2" charset="-78"/>
                  </a:rPr>
                  <a:t>Kcl</a:t>
                </a:r>
                <a:r>
                  <a:rPr lang="en-US" kern="100" dirty="0">
                    <a:latin typeface="Calibri" panose="020F0502020204030204" pitchFamily="34" charset="0"/>
                    <a:ea typeface="Calibri" panose="020F0502020204030204" pitchFamily="34" charset="0"/>
                    <a:cs typeface="B Nazanin" panose="00000400000000000000" pitchFamily="2" charset="-78"/>
                  </a:rPr>
                  <a:t>:</a:t>
                </a:r>
                <a14:m>
                  <m:oMath xmlns:m="http://schemas.openxmlformats.org/officeDocument/2006/math">
                    <m:r>
                      <a:rPr lang="en-US" i="1" kern="100">
                        <a:latin typeface="Cambria Math" panose="02040503050406030204" pitchFamily="18" charset="0"/>
                        <a:ea typeface="Calibri" panose="020F0502020204030204" pitchFamily="34" charset="0"/>
                        <a:cs typeface="B Nazanin" panose="00000400000000000000" pitchFamily="2" charset="-78"/>
                      </a:rPr>
                      <m:t>   </m:t>
                    </m:r>
                    <m:r>
                      <a:rPr lang="fa-IR" kern="100">
                        <a:latin typeface="Cambria Math" panose="02040503050406030204" pitchFamily="18" charset="0"/>
                        <a:ea typeface="Calibri" panose="020F0502020204030204" pitchFamily="34" charset="0"/>
                        <a:cs typeface="Cambria Math" panose="02040503050406030204" pitchFamily="18" charset="0"/>
                      </a:rPr>
                      <m:t>⇒</m:t>
                    </m:r>
                    <m:r>
                      <a:rPr lang="en-US" i="1" kern="100">
                        <a:latin typeface="Cambria Math" panose="02040503050406030204" pitchFamily="18" charset="0"/>
                        <a:ea typeface="Calibri" panose="020F0502020204030204" pitchFamily="34" charset="0"/>
                        <a:cs typeface="Cambria Math" panose="02040503050406030204" pitchFamily="18" charset="0"/>
                      </a:rPr>
                      <m:t>   </m:t>
                    </m:r>
                    <m:f>
                      <m:fPr>
                        <m:ctrlPr>
                          <a:rPr lang="en-US" i="1" kern="100">
                            <a:latin typeface="Cambria Math" panose="02040503050406030204" pitchFamily="18" charset="0"/>
                            <a:ea typeface="Calibri" panose="020F0502020204030204" pitchFamily="34" charset="0"/>
                            <a:cs typeface="Cambria Math" panose="02040503050406030204" pitchFamily="18" charset="0"/>
                          </a:rPr>
                        </m:ctrlPr>
                      </m:fPr>
                      <m:num>
                        <m:r>
                          <a:rPr lang="en-US" i="1" kern="100">
                            <a:latin typeface="Cambria Math" panose="02040503050406030204" pitchFamily="18" charset="0"/>
                            <a:ea typeface="Calibri" panose="020F0502020204030204" pitchFamily="34" charset="0"/>
                            <a:cs typeface="Cambria Math" panose="02040503050406030204" pitchFamily="18" charset="0"/>
                          </a:rPr>
                          <m:t>𝑑</m:t>
                        </m:r>
                        <m:sSub>
                          <m:sSubPr>
                            <m:ctrlPr>
                              <a:rPr lang="en-US" i="1" kern="100">
                                <a:latin typeface="Cambria Math" panose="02040503050406030204" pitchFamily="18" charset="0"/>
                                <a:ea typeface="Calibri" panose="020F0502020204030204" pitchFamily="34" charset="0"/>
                                <a:cs typeface="Cambria Math" panose="02040503050406030204" pitchFamily="18" charset="0"/>
                              </a:rPr>
                            </m:ctrlPr>
                          </m:sSubPr>
                          <m:e>
                            <m:r>
                              <a:rPr lang="en-US" i="1" kern="100">
                                <a:latin typeface="Cambria Math" panose="02040503050406030204" pitchFamily="18" charset="0"/>
                                <a:ea typeface="Calibri" panose="020F0502020204030204" pitchFamily="34" charset="0"/>
                                <a:cs typeface="Cambria Math" panose="02040503050406030204" pitchFamily="18" charset="0"/>
                              </a:rPr>
                              <m:t>𝑣</m:t>
                            </m:r>
                          </m:e>
                          <m:sub>
                            <m:r>
                              <a:rPr lang="en-US" i="1" kern="100">
                                <a:latin typeface="Cambria Math" panose="02040503050406030204" pitchFamily="18" charset="0"/>
                                <a:ea typeface="Calibri" panose="020F0502020204030204" pitchFamily="34" charset="0"/>
                                <a:cs typeface="Cambria Math" panose="02040503050406030204" pitchFamily="18" charset="0"/>
                              </a:rPr>
                              <m:t>1</m:t>
                            </m:r>
                          </m:sub>
                        </m:sSub>
                      </m:num>
                      <m:den>
                        <m:r>
                          <a:rPr lang="en-US" i="1" kern="100">
                            <a:latin typeface="Cambria Math" panose="02040503050406030204" pitchFamily="18" charset="0"/>
                            <a:ea typeface="Calibri" panose="020F0502020204030204" pitchFamily="34" charset="0"/>
                            <a:cs typeface="Cambria Math" panose="02040503050406030204" pitchFamily="18" charset="0"/>
                          </a:rPr>
                          <m:t>𝑑𝑡</m:t>
                        </m:r>
                      </m:den>
                    </m:f>
                    <m:r>
                      <a:rPr lang="en-US" i="1" kern="100">
                        <a:latin typeface="Cambria Math" panose="02040503050406030204" pitchFamily="18" charset="0"/>
                        <a:ea typeface="Calibri" panose="020F0502020204030204" pitchFamily="34" charset="0"/>
                        <a:cs typeface="Cambria Math" panose="02040503050406030204" pitchFamily="18" charset="0"/>
                      </a:rPr>
                      <m:t>+</m:t>
                    </m:r>
                    <m:f>
                      <m:fPr>
                        <m:ctrlPr>
                          <a:rPr lang="en-US" i="1" kern="100">
                            <a:latin typeface="Cambria Math" panose="02040503050406030204" pitchFamily="18" charset="0"/>
                            <a:ea typeface="Calibri" panose="020F0502020204030204" pitchFamily="34" charset="0"/>
                            <a:cs typeface="Cambria Math" panose="02040503050406030204" pitchFamily="18" charset="0"/>
                          </a:rPr>
                        </m:ctrlPr>
                      </m:fPr>
                      <m:num>
                        <m:sSub>
                          <m:sSubPr>
                            <m:ctrlPr>
                              <a:rPr lang="en-US" i="1" kern="100">
                                <a:latin typeface="Cambria Math" panose="02040503050406030204" pitchFamily="18" charset="0"/>
                                <a:ea typeface="Calibri" panose="020F0502020204030204" pitchFamily="34" charset="0"/>
                                <a:cs typeface="Cambria Math" panose="02040503050406030204" pitchFamily="18" charset="0"/>
                              </a:rPr>
                            </m:ctrlPr>
                          </m:sSubPr>
                          <m:e>
                            <m:r>
                              <a:rPr lang="en-US" i="1" kern="100">
                                <a:latin typeface="Cambria Math" panose="02040503050406030204" pitchFamily="18" charset="0"/>
                                <a:ea typeface="Calibri" panose="020F0502020204030204" pitchFamily="34" charset="0"/>
                                <a:cs typeface="Cambria Math" panose="02040503050406030204" pitchFamily="18" charset="0"/>
                              </a:rPr>
                              <m:t>𝑣</m:t>
                            </m:r>
                          </m:e>
                          <m:sub>
                            <m:r>
                              <a:rPr lang="en-US" i="1" kern="100">
                                <a:latin typeface="Cambria Math" panose="02040503050406030204" pitchFamily="18" charset="0"/>
                                <a:ea typeface="Calibri" panose="020F0502020204030204" pitchFamily="34" charset="0"/>
                                <a:cs typeface="Cambria Math" panose="02040503050406030204" pitchFamily="18" charset="0"/>
                              </a:rPr>
                              <m:t>1</m:t>
                            </m:r>
                          </m:sub>
                        </m:sSub>
                        <m:r>
                          <a:rPr lang="en-US" i="1" kern="100">
                            <a:latin typeface="Cambria Math" panose="02040503050406030204" pitchFamily="18" charset="0"/>
                            <a:ea typeface="Calibri" panose="020F0502020204030204" pitchFamily="34" charset="0"/>
                            <a:cs typeface="Cambria Math" panose="02040503050406030204" pitchFamily="18" charset="0"/>
                          </a:rPr>
                          <m:t>−</m:t>
                        </m:r>
                        <m:sSub>
                          <m:sSubPr>
                            <m:ctrlPr>
                              <a:rPr lang="en-US" i="1" kern="100">
                                <a:latin typeface="Cambria Math" panose="02040503050406030204" pitchFamily="18" charset="0"/>
                                <a:ea typeface="Calibri" panose="020F0502020204030204" pitchFamily="34" charset="0"/>
                                <a:cs typeface="Cambria Math" panose="02040503050406030204" pitchFamily="18" charset="0"/>
                              </a:rPr>
                            </m:ctrlPr>
                          </m:sSubPr>
                          <m:e>
                            <m:r>
                              <a:rPr lang="en-US" i="1" kern="100">
                                <a:latin typeface="Cambria Math" panose="02040503050406030204" pitchFamily="18" charset="0"/>
                                <a:ea typeface="Calibri" panose="020F0502020204030204" pitchFamily="34" charset="0"/>
                                <a:cs typeface="Cambria Math" panose="02040503050406030204" pitchFamily="18" charset="0"/>
                              </a:rPr>
                              <m:t>𝑣</m:t>
                            </m:r>
                          </m:e>
                          <m:sub>
                            <m:r>
                              <a:rPr lang="en-US" i="1" kern="100">
                                <a:latin typeface="Cambria Math" panose="02040503050406030204" pitchFamily="18" charset="0"/>
                                <a:ea typeface="Calibri" panose="020F0502020204030204" pitchFamily="34" charset="0"/>
                                <a:cs typeface="Cambria Math" panose="02040503050406030204" pitchFamily="18" charset="0"/>
                              </a:rPr>
                              <m:t>2</m:t>
                            </m:r>
                          </m:sub>
                        </m:sSub>
                      </m:num>
                      <m:den>
                        <m:r>
                          <a:rPr lang="en-US" i="1" kern="100">
                            <a:latin typeface="Cambria Math" panose="02040503050406030204" pitchFamily="18" charset="0"/>
                            <a:ea typeface="Calibri" panose="020F0502020204030204" pitchFamily="34" charset="0"/>
                            <a:cs typeface="Cambria Math" panose="02040503050406030204" pitchFamily="18" charset="0"/>
                          </a:rPr>
                          <m:t>2</m:t>
                        </m:r>
                      </m:den>
                    </m:f>
                    <m:r>
                      <a:rPr lang="en-US" i="1" kern="100">
                        <a:latin typeface="Cambria Math" panose="02040503050406030204" pitchFamily="18" charset="0"/>
                        <a:ea typeface="Calibri" panose="020F0502020204030204" pitchFamily="34" charset="0"/>
                        <a:cs typeface="Cambria Math" panose="02040503050406030204" pitchFamily="18" charset="0"/>
                      </a:rPr>
                      <m:t>+</m:t>
                    </m:r>
                    <m:f>
                      <m:fPr>
                        <m:ctrlPr>
                          <a:rPr lang="en-US" i="1" kern="100">
                            <a:latin typeface="Cambria Math" panose="02040503050406030204" pitchFamily="18" charset="0"/>
                            <a:ea typeface="Calibri" panose="020F0502020204030204" pitchFamily="34" charset="0"/>
                            <a:cs typeface="Cambria Math" panose="02040503050406030204" pitchFamily="18" charset="0"/>
                          </a:rPr>
                        </m:ctrlPr>
                      </m:fPr>
                      <m:num>
                        <m:sSub>
                          <m:sSubPr>
                            <m:ctrlPr>
                              <a:rPr lang="en-US" i="1" kern="100">
                                <a:latin typeface="Cambria Math" panose="02040503050406030204" pitchFamily="18" charset="0"/>
                                <a:ea typeface="Calibri" panose="020F0502020204030204" pitchFamily="34" charset="0"/>
                                <a:cs typeface="Cambria Math" panose="02040503050406030204" pitchFamily="18" charset="0"/>
                              </a:rPr>
                            </m:ctrlPr>
                          </m:sSubPr>
                          <m:e>
                            <m:r>
                              <a:rPr lang="en-US" i="1" kern="100">
                                <a:latin typeface="Cambria Math" panose="02040503050406030204" pitchFamily="18" charset="0"/>
                                <a:ea typeface="Calibri" panose="020F0502020204030204" pitchFamily="34" charset="0"/>
                                <a:cs typeface="Cambria Math" panose="02040503050406030204" pitchFamily="18" charset="0"/>
                              </a:rPr>
                              <m:t>𝑣</m:t>
                            </m:r>
                          </m:e>
                          <m:sub>
                            <m:r>
                              <a:rPr lang="en-US" i="1" kern="100">
                                <a:latin typeface="Cambria Math" panose="02040503050406030204" pitchFamily="18" charset="0"/>
                                <a:ea typeface="Calibri" panose="020F0502020204030204" pitchFamily="34" charset="0"/>
                                <a:cs typeface="Cambria Math" panose="02040503050406030204" pitchFamily="18" charset="0"/>
                              </a:rPr>
                              <m:t>1</m:t>
                            </m:r>
                          </m:sub>
                        </m:sSub>
                        <m:r>
                          <a:rPr lang="en-US" i="1" kern="100">
                            <a:latin typeface="Cambria Math" panose="02040503050406030204" pitchFamily="18" charset="0"/>
                            <a:ea typeface="Calibri" panose="020F0502020204030204" pitchFamily="34" charset="0"/>
                            <a:cs typeface="Cambria Math" panose="02040503050406030204" pitchFamily="18" charset="0"/>
                          </a:rPr>
                          <m:t>−</m:t>
                        </m:r>
                        <m:sSub>
                          <m:sSubPr>
                            <m:ctrlPr>
                              <a:rPr lang="en-US" i="1" kern="100">
                                <a:latin typeface="Cambria Math" panose="02040503050406030204" pitchFamily="18" charset="0"/>
                                <a:ea typeface="Calibri" panose="020F0502020204030204" pitchFamily="34" charset="0"/>
                                <a:cs typeface="Cambria Math" panose="02040503050406030204" pitchFamily="18" charset="0"/>
                              </a:rPr>
                            </m:ctrlPr>
                          </m:sSubPr>
                          <m:e>
                            <m:r>
                              <a:rPr lang="en-US" i="1" kern="100">
                                <a:latin typeface="Cambria Math" panose="02040503050406030204" pitchFamily="18" charset="0"/>
                                <a:ea typeface="Calibri" panose="020F0502020204030204" pitchFamily="34" charset="0"/>
                                <a:cs typeface="Cambria Math" panose="02040503050406030204" pitchFamily="18" charset="0"/>
                              </a:rPr>
                              <m:t>𝑣</m:t>
                            </m:r>
                          </m:e>
                          <m:sub>
                            <m:r>
                              <a:rPr lang="en-US" i="1" kern="100">
                                <a:latin typeface="Cambria Math" panose="02040503050406030204" pitchFamily="18" charset="0"/>
                                <a:ea typeface="Calibri" panose="020F0502020204030204" pitchFamily="34" charset="0"/>
                                <a:cs typeface="Cambria Math" panose="02040503050406030204" pitchFamily="18" charset="0"/>
                              </a:rPr>
                              <m:t>3</m:t>
                            </m:r>
                          </m:sub>
                        </m:sSub>
                      </m:num>
                      <m:den>
                        <m:r>
                          <a:rPr lang="en-US" i="1" kern="100">
                            <a:latin typeface="Cambria Math" panose="02040503050406030204" pitchFamily="18" charset="0"/>
                            <a:ea typeface="Calibri" panose="020F0502020204030204" pitchFamily="34" charset="0"/>
                            <a:cs typeface="Cambria Math" panose="02040503050406030204" pitchFamily="18" charset="0"/>
                          </a:rPr>
                          <m:t>1</m:t>
                        </m:r>
                      </m:den>
                    </m:f>
                    <m:r>
                      <a:rPr lang="en-US" i="1" kern="100">
                        <a:latin typeface="Cambria Math" panose="02040503050406030204" pitchFamily="18" charset="0"/>
                        <a:ea typeface="Calibri" panose="020F0502020204030204" pitchFamily="34" charset="0"/>
                        <a:cs typeface="Cambria Math" panose="02040503050406030204" pitchFamily="18" charset="0"/>
                      </a:rPr>
                      <m:t>=</m:t>
                    </m:r>
                    <m:r>
                      <a:rPr lang="en-US" i="1" kern="100">
                        <a:latin typeface="Cambria Math" panose="02040503050406030204" pitchFamily="18" charset="0"/>
                        <a:ea typeface="Calibri" panose="020F0502020204030204" pitchFamily="34" charset="0"/>
                        <a:cs typeface="Cambria Math" panose="02040503050406030204" pitchFamily="18" charset="0"/>
                      </a:rPr>
                      <m:t>0</m:t>
                    </m:r>
                    <m:r>
                      <a:rPr lang="en-US" i="1" kern="100">
                        <a:latin typeface="Cambria Math" panose="02040503050406030204" pitchFamily="18" charset="0"/>
                        <a:ea typeface="Calibri" panose="020F0502020204030204" pitchFamily="34" charset="0"/>
                        <a:cs typeface="Cambria Math" panose="02040503050406030204" pitchFamily="18" charset="0"/>
                      </a:rPr>
                      <m:t>     (</m:t>
                    </m:r>
                    <m:r>
                      <a:rPr lang="en-US" i="1" kern="100">
                        <a:latin typeface="Cambria Math" panose="02040503050406030204" pitchFamily="18" charset="0"/>
                        <a:ea typeface="Calibri" panose="020F0502020204030204" pitchFamily="34" charset="0"/>
                        <a:cs typeface="Cambria Math" panose="02040503050406030204" pitchFamily="18" charset="0"/>
                      </a:rPr>
                      <m:t>1</m:t>
                    </m:r>
                    <m:r>
                      <a:rPr lang="en-US" i="1" kern="100">
                        <a:latin typeface="Cambria Math" panose="02040503050406030204" pitchFamily="18" charset="0"/>
                        <a:ea typeface="Calibri" panose="020F0502020204030204" pitchFamily="34" charset="0"/>
                        <a:cs typeface="Cambria Math" panose="02040503050406030204" pitchFamily="18" charset="0"/>
                      </a:rPr>
                      <m:t>)</m:t>
                    </m:r>
                  </m:oMath>
                </a14:m>
                <a:r>
                  <a:rPr lang="fa-IR" kern="100" dirty="0">
                    <a:latin typeface="Calibri" panose="020F0502020204030204" pitchFamily="34" charset="0"/>
                    <a:ea typeface="Calibri" panose="020F0502020204030204" pitchFamily="34" charset="0"/>
                    <a:cs typeface="B Nazanin" panose="00000400000000000000" pitchFamily="2" charset="-78"/>
                  </a:rPr>
                  <a:t> در گره 1</a:t>
                </a:r>
                <a:endParaRPr lang="en-US" kern="100" dirty="0">
                  <a:effectLst/>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31" name="Rectangle 30"/>
              <p:cNvSpPr>
                <a:spLocks noRot="1" noChangeAspect="1" noMove="1" noResize="1" noEditPoints="1" noAdjustHandles="1" noChangeArrowheads="1" noChangeShapeType="1" noTextEdit="1"/>
              </p:cNvSpPr>
              <p:nvPr/>
            </p:nvSpPr>
            <p:spPr>
              <a:xfrm>
                <a:off x="4170942" y="1825853"/>
                <a:ext cx="5201658" cy="551113"/>
              </a:xfrm>
              <a:prstGeom prst="rect">
                <a:avLst/>
              </a:prstGeom>
              <a:blipFill>
                <a:blip r:embed="rId4"/>
                <a:stretch>
                  <a:fillRect l="-82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180726" y="2467897"/>
                <a:ext cx="5131493" cy="518475"/>
              </a:xfrm>
              <a:prstGeom prst="rect">
                <a:avLst/>
              </a:prstGeom>
            </p:spPr>
            <p:txBody>
              <a:bodyPr wrap="square">
                <a:spAutoFit/>
              </a:bodyPr>
              <a:lstStyle/>
              <a:p>
                <a:pPr marL="457200" rtl="1">
                  <a:lnSpc>
                    <a:spcPct val="115000"/>
                  </a:lnSpc>
                  <a:spcAft>
                    <a:spcPts val="800"/>
                  </a:spcAft>
                </a:pPr>
                <a:r>
                  <a:rPr lang="en-US" kern="100" dirty="0" smtClean="0">
                    <a:latin typeface="Times New Roman" panose="02020603050405020304" pitchFamily="18" charset="0"/>
                    <a:ea typeface="Calibri" panose="020F0502020204030204" pitchFamily="34" charset="0"/>
                    <a:cs typeface="B Nazanin" panose="00000400000000000000" pitchFamily="2" charset="-78"/>
                  </a:rPr>
                  <a:t>Kcl</a:t>
                </a:r>
                <a14:m>
                  <m:oMath xmlns:m="http://schemas.openxmlformats.org/officeDocument/2006/math">
                    <m:r>
                      <a:rPr lang="en-US" i="1" kern="100">
                        <a:latin typeface="Cambria Math" panose="02040503050406030204" pitchFamily="18" charset="0"/>
                        <a:ea typeface="Calibri" panose="020F0502020204030204" pitchFamily="34" charset="0"/>
                        <a:cs typeface="Times New Roman" panose="02020603050405020304" pitchFamily="18" charset="0"/>
                      </a:rPr>
                      <m:t>  ⇒   </m:t>
                    </m:r>
                    <m:f>
                      <m:fPr>
                        <m:ctrlPr>
                          <a:rPr lang="en-US" i="1" kern="100">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i="1" kern="100">
                                <a:latin typeface="Cambria Math" panose="02040503050406030204" pitchFamily="18" charset="0"/>
                                <a:ea typeface="Calibri" panose="020F0502020204030204" pitchFamily="34" charset="0"/>
                                <a:cs typeface="Times New Roman" panose="02020603050405020304" pitchFamily="18" charset="0"/>
                              </a:rPr>
                            </m:ctrlPr>
                          </m:sSubPr>
                          <m:e>
                            <m:r>
                              <a:rPr lang="en-US" i="1" kern="100">
                                <a:latin typeface="Cambria Math" panose="02040503050406030204" pitchFamily="18" charset="0"/>
                                <a:ea typeface="Calibri" panose="020F0502020204030204" pitchFamily="34" charset="0"/>
                                <a:cs typeface="Times New Roman" panose="02020603050405020304" pitchFamily="18" charset="0"/>
                              </a:rPr>
                              <m:t>𝑣</m:t>
                            </m:r>
                          </m:e>
                          <m:sub>
                            <m:r>
                              <a:rPr lang="en-US" i="1" kern="100">
                                <a:latin typeface="Cambria Math" panose="02040503050406030204" pitchFamily="18" charset="0"/>
                                <a:ea typeface="Calibri" panose="020F0502020204030204" pitchFamily="34" charset="0"/>
                                <a:cs typeface="Times New Roman" panose="02020603050405020304" pitchFamily="18" charset="0"/>
                              </a:rPr>
                              <m:t>2</m:t>
                            </m:r>
                          </m:sub>
                        </m:sSub>
                      </m:num>
                      <m:den>
                        <m:r>
                          <a:rPr lang="en-US" i="1" kern="100">
                            <a:latin typeface="Cambria Math" panose="02040503050406030204" pitchFamily="18" charset="0"/>
                            <a:ea typeface="Calibri" panose="020F0502020204030204" pitchFamily="34" charset="0"/>
                            <a:cs typeface="Times New Roman" panose="02020603050405020304" pitchFamily="18" charset="0"/>
                          </a:rPr>
                          <m:t>3</m:t>
                        </m:r>
                      </m:den>
                    </m:f>
                    <m:r>
                      <a:rPr lang="en-US" i="1" kern="100">
                        <a:latin typeface="Cambria Math" panose="02040503050406030204" pitchFamily="18" charset="0"/>
                        <a:ea typeface="Calibri" panose="020F0502020204030204" pitchFamily="34" charset="0"/>
                        <a:cs typeface="Times New Roman" panose="02020603050405020304" pitchFamily="18" charset="0"/>
                      </a:rPr>
                      <m:t>+</m:t>
                    </m:r>
                    <m:f>
                      <m:fPr>
                        <m:ctrlPr>
                          <a:rPr lang="en-US" i="1" kern="100">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i="1" kern="100">
                                <a:latin typeface="Cambria Math" panose="02040503050406030204" pitchFamily="18" charset="0"/>
                                <a:ea typeface="Calibri" panose="020F0502020204030204" pitchFamily="34" charset="0"/>
                                <a:cs typeface="Times New Roman" panose="02020603050405020304" pitchFamily="18" charset="0"/>
                              </a:rPr>
                            </m:ctrlPr>
                          </m:sSubPr>
                          <m:e>
                            <m:r>
                              <a:rPr lang="en-US" i="1" kern="100">
                                <a:latin typeface="Cambria Math" panose="02040503050406030204" pitchFamily="18" charset="0"/>
                                <a:ea typeface="Calibri" panose="020F0502020204030204" pitchFamily="34" charset="0"/>
                                <a:cs typeface="Times New Roman" panose="02020603050405020304" pitchFamily="18" charset="0"/>
                              </a:rPr>
                              <m:t>𝑣</m:t>
                            </m:r>
                          </m:e>
                          <m:sub>
                            <m:r>
                              <a:rPr lang="en-US" i="1" kern="100">
                                <a:latin typeface="Cambria Math" panose="02040503050406030204" pitchFamily="18" charset="0"/>
                                <a:ea typeface="Calibri" panose="020F0502020204030204" pitchFamily="34" charset="0"/>
                                <a:cs typeface="Times New Roman" panose="02020603050405020304" pitchFamily="18" charset="0"/>
                              </a:rPr>
                              <m:t>2</m:t>
                            </m:r>
                          </m:sub>
                        </m:sSub>
                        <m:r>
                          <a:rPr lang="en-US" i="1"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US" i="1" kern="100">
                                <a:latin typeface="Cambria Math" panose="02040503050406030204" pitchFamily="18" charset="0"/>
                                <a:ea typeface="Calibri" panose="020F0502020204030204" pitchFamily="34" charset="0"/>
                                <a:cs typeface="Times New Roman" panose="02020603050405020304" pitchFamily="18" charset="0"/>
                              </a:rPr>
                            </m:ctrlPr>
                          </m:sSubPr>
                          <m:e>
                            <m:r>
                              <a:rPr lang="en-US" i="1" kern="100">
                                <a:latin typeface="Cambria Math" panose="02040503050406030204" pitchFamily="18" charset="0"/>
                                <a:ea typeface="Calibri" panose="020F0502020204030204" pitchFamily="34" charset="0"/>
                                <a:cs typeface="Times New Roman" panose="02020603050405020304" pitchFamily="18" charset="0"/>
                              </a:rPr>
                              <m:t>𝑣</m:t>
                            </m:r>
                          </m:e>
                          <m:sub>
                            <m:r>
                              <a:rPr lang="en-US" i="1" kern="100">
                                <a:latin typeface="Cambria Math" panose="02040503050406030204" pitchFamily="18" charset="0"/>
                                <a:ea typeface="Calibri" panose="020F0502020204030204" pitchFamily="34" charset="0"/>
                                <a:cs typeface="Times New Roman" panose="02020603050405020304" pitchFamily="18" charset="0"/>
                              </a:rPr>
                              <m:t>1</m:t>
                            </m:r>
                          </m:sub>
                        </m:sSub>
                      </m:num>
                      <m:den>
                        <m:r>
                          <a:rPr lang="en-US" i="1" kern="100">
                            <a:latin typeface="Cambria Math" panose="02040503050406030204" pitchFamily="18" charset="0"/>
                            <a:ea typeface="Calibri" panose="020F0502020204030204" pitchFamily="34" charset="0"/>
                            <a:cs typeface="Times New Roman" panose="02020603050405020304" pitchFamily="18" charset="0"/>
                          </a:rPr>
                          <m:t>2</m:t>
                        </m:r>
                      </m:den>
                    </m:f>
                    <m:r>
                      <a:rPr lang="en-US" i="1" kern="100">
                        <a:latin typeface="Cambria Math" panose="02040503050406030204" pitchFamily="18" charset="0"/>
                        <a:ea typeface="Calibri" panose="020F0502020204030204" pitchFamily="34" charset="0"/>
                        <a:cs typeface="Times New Roman" panose="02020603050405020304" pitchFamily="18" charset="0"/>
                      </a:rPr>
                      <m:t>−</m:t>
                    </m:r>
                    <m:r>
                      <a:rPr lang="en-US" i="1" kern="100">
                        <a:latin typeface="Cambria Math" panose="02040503050406030204" pitchFamily="18" charset="0"/>
                        <a:ea typeface="Calibri" panose="020F0502020204030204" pitchFamily="34" charset="0"/>
                        <a:cs typeface="Times New Roman" panose="02020603050405020304" pitchFamily="18" charset="0"/>
                      </a:rPr>
                      <m:t>2</m:t>
                    </m:r>
                    <m:sSub>
                      <m:sSubPr>
                        <m:ctrlPr>
                          <a:rPr lang="en-US" i="1" kern="100">
                            <a:latin typeface="Cambria Math" panose="02040503050406030204" pitchFamily="18" charset="0"/>
                            <a:ea typeface="Calibri" panose="020F0502020204030204" pitchFamily="34" charset="0"/>
                            <a:cs typeface="Times New Roman" panose="02020603050405020304" pitchFamily="18" charset="0"/>
                          </a:rPr>
                        </m:ctrlPr>
                      </m:sSubPr>
                      <m:e>
                        <m:r>
                          <a:rPr lang="en-US" i="1" kern="100">
                            <a:latin typeface="Cambria Math" panose="02040503050406030204" pitchFamily="18" charset="0"/>
                            <a:ea typeface="Calibri" panose="020F0502020204030204" pitchFamily="34" charset="0"/>
                            <a:cs typeface="Times New Roman" panose="02020603050405020304" pitchFamily="18" charset="0"/>
                          </a:rPr>
                          <m:t>𝑣</m:t>
                        </m:r>
                      </m:e>
                      <m:sub>
                        <m:r>
                          <a:rPr lang="en-US" i="1" kern="100">
                            <a:latin typeface="Cambria Math" panose="02040503050406030204" pitchFamily="18" charset="0"/>
                            <a:ea typeface="Calibri" panose="020F0502020204030204" pitchFamily="34" charset="0"/>
                            <a:cs typeface="Times New Roman" panose="02020603050405020304" pitchFamily="18" charset="0"/>
                          </a:rPr>
                          <m:t>1</m:t>
                        </m:r>
                      </m:sub>
                    </m:sSub>
                    <m:r>
                      <a:rPr lang="en-US" i="1" kern="100">
                        <a:latin typeface="Cambria Math" panose="02040503050406030204" pitchFamily="18" charset="0"/>
                        <a:ea typeface="Calibri" panose="020F0502020204030204" pitchFamily="34" charset="0"/>
                        <a:cs typeface="Times New Roman" panose="02020603050405020304" pitchFamily="18" charset="0"/>
                      </a:rPr>
                      <m:t>=</m:t>
                    </m:r>
                    <m:r>
                      <a:rPr lang="en-US" i="1" kern="100">
                        <a:latin typeface="Cambria Math" panose="02040503050406030204" pitchFamily="18" charset="0"/>
                        <a:ea typeface="Calibri" panose="020F0502020204030204" pitchFamily="34" charset="0"/>
                        <a:cs typeface="Times New Roman" panose="02020603050405020304" pitchFamily="18" charset="0"/>
                      </a:rPr>
                      <m:t>0</m:t>
                    </m:r>
                    <m:r>
                      <a:rPr lang="en-US" i="1" kern="100">
                        <a:latin typeface="Cambria Math" panose="02040503050406030204" pitchFamily="18" charset="0"/>
                        <a:ea typeface="Calibri" panose="020F0502020204030204" pitchFamily="34" charset="0"/>
                        <a:cs typeface="Times New Roman" panose="02020603050405020304" pitchFamily="18" charset="0"/>
                      </a:rPr>
                      <m:t>          (</m:t>
                    </m:r>
                    <m:r>
                      <a:rPr lang="en-US" i="1" kern="100">
                        <a:latin typeface="Cambria Math" panose="02040503050406030204" pitchFamily="18" charset="0"/>
                        <a:ea typeface="Calibri" panose="020F0502020204030204" pitchFamily="34" charset="0"/>
                        <a:cs typeface="Times New Roman" panose="02020603050405020304" pitchFamily="18" charset="0"/>
                      </a:rPr>
                      <m:t>2</m:t>
                    </m:r>
                    <m:r>
                      <a:rPr lang="en-US" i="1" kern="100">
                        <a:latin typeface="Cambria Math" panose="02040503050406030204" pitchFamily="18" charset="0"/>
                        <a:ea typeface="Calibri" panose="020F0502020204030204" pitchFamily="34" charset="0"/>
                        <a:cs typeface="Times New Roman" panose="02020603050405020304" pitchFamily="18" charset="0"/>
                      </a:rPr>
                      <m:t>)</m:t>
                    </m:r>
                  </m:oMath>
                </a14:m>
                <a:r>
                  <a:rPr lang="fa-IR" kern="100" dirty="0">
                    <a:latin typeface="Calibri" panose="020F0502020204030204" pitchFamily="34" charset="0"/>
                    <a:ea typeface="Calibri" panose="020F0502020204030204" pitchFamily="34" charset="0"/>
                    <a:cs typeface="B Nazanin" panose="00000400000000000000" pitchFamily="2" charset="-78"/>
                  </a:rPr>
                  <a:t> در گره 2</a:t>
                </a:r>
                <a:endParaRPr lang="en-US" kern="100" dirty="0">
                  <a:effectLst/>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33" name="Rectangle 32"/>
              <p:cNvSpPr>
                <a:spLocks noRot="1" noChangeAspect="1" noMove="1" noResize="1" noEditPoints="1" noAdjustHandles="1" noChangeArrowheads="1" noChangeShapeType="1" noTextEdit="1"/>
              </p:cNvSpPr>
              <p:nvPr/>
            </p:nvSpPr>
            <p:spPr>
              <a:xfrm>
                <a:off x="4180726" y="2467897"/>
                <a:ext cx="5131493" cy="518475"/>
              </a:xfrm>
              <a:prstGeom prst="rect">
                <a:avLst/>
              </a:prstGeom>
              <a:blipFill>
                <a:blip r:embed="rId5"/>
                <a:stretch>
                  <a:fillRect l="-950" b="-14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4180726" y="3032073"/>
                <a:ext cx="5420474" cy="516873"/>
              </a:xfrm>
              <a:prstGeom prst="rect">
                <a:avLst/>
              </a:prstGeom>
            </p:spPr>
            <p:txBody>
              <a:bodyPr wrap="square">
                <a:spAutoFit/>
              </a:bodyPr>
              <a:lstStyle/>
              <a:p>
                <a:pPr rtl="1">
                  <a:lnSpc>
                    <a:spcPct val="115000"/>
                  </a:lnSpc>
                  <a:spcAft>
                    <a:spcPts val="800"/>
                  </a:spcAft>
                </a:pPr>
                <a:r>
                  <a:rPr lang="en-US" kern="100" dirty="0" smtClean="0">
                    <a:latin typeface="Times New Roman" panose="02020603050405020304" pitchFamily="18" charset="0"/>
                    <a:ea typeface="Calibri" panose="020F0502020204030204" pitchFamily="34" charset="0"/>
                    <a:cs typeface="Arial" panose="020B0604020202020204" pitchFamily="34" charset="0"/>
                  </a:rPr>
                  <a:t>Kcl</a:t>
                </a:r>
                <a:r>
                  <a:rPr lang="en-US" kern="100" dirty="0">
                    <a:latin typeface="Calibri" panose="020F0502020204030204" pitchFamily="34" charset="0"/>
                    <a:ea typeface="Calibri" panose="020F0502020204030204" pitchFamily="34" charset="0"/>
                    <a:cs typeface="B Nazanin" panose="00000400000000000000" pitchFamily="2" charset="-78"/>
                  </a:rPr>
                  <a:t>:</a:t>
                </a:r>
                <a14:m>
                  <m:oMath xmlns:m="http://schemas.openxmlformats.org/officeDocument/2006/math">
                    <m:r>
                      <a:rPr lang="en-US" i="1" kern="100">
                        <a:latin typeface="Cambria Math" panose="02040503050406030204" pitchFamily="18" charset="0"/>
                        <a:ea typeface="Calibri" panose="020F0502020204030204" pitchFamily="34" charset="0"/>
                        <a:cs typeface="B Nazanin" panose="00000400000000000000" pitchFamily="2" charset="-78"/>
                      </a:rPr>
                      <m:t>   ⇒   </m:t>
                    </m:r>
                    <m:f>
                      <m:fPr>
                        <m:ctrlPr>
                          <a:rPr lang="en-US" i="1" kern="100">
                            <a:latin typeface="Cambria Math" panose="02040503050406030204" pitchFamily="18" charset="0"/>
                            <a:ea typeface="Calibri" panose="020F0502020204030204" pitchFamily="34" charset="0"/>
                            <a:cs typeface="B Nazanin" panose="00000400000000000000" pitchFamily="2" charset="-78"/>
                          </a:rPr>
                        </m:ctrlPr>
                      </m:fPr>
                      <m:num>
                        <m:sSub>
                          <m:sSubPr>
                            <m:ctrlPr>
                              <a:rPr lang="en-US" i="1" kern="100">
                                <a:latin typeface="Cambria Math" panose="02040503050406030204" pitchFamily="18" charset="0"/>
                                <a:ea typeface="Calibri" panose="020F0502020204030204" pitchFamily="34" charset="0"/>
                                <a:cs typeface="B Nazanin" panose="00000400000000000000" pitchFamily="2" charset="-78"/>
                              </a:rPr>
                            </m:ctrlPr>
                          </m:sSubPr>
                          <m:e>
                            <m:r>
                              <a:rPr lang="en-US" i="1" kern="100">
                                <a:latin typeface="Cambria Math" panose="02040503050406030204" pitchFamily="18" charset="0"/>
                                <a:ea typeface="Calibri" panose="020F0502020204030204" pitchFamily="34" charset="0"/>
                                <a:cs typeface="B Nazanin" panose="00000400000000000000" pitchFamily="2" charset="-78"/>
                              </a:rPr>
                              <m:t>𝑣</m:t>
                            </m:r>
                          </m:e>
                          <m:sub>
                            <m:r>
                              <a:rPr lang="en-US" i="1" kern="100">
                                <a:latin typeface="Cambria Math" panose="02040503050406030204" pitchFamily="18" charset="0"/>
                                <a:ea typeface="Calibri" panose="020F0502020204030204" pitchFamily="34" charset="0"/>
                                <a:cs typeface="B Nazanin" panose="00000400000000000000" pitchFamily="2" charset="-78"/>
                              </a:rPr>
                              <m:t>3</m:t>
                            </m:r>
                          </m:sub>
                        </m:sSub>
                      </m:num>
                      <m:den>
                        <m:r>
                          <a:rPr lang="en-US" i="1" kern="100">
                            <a:latin typeface="Cambria Math" panose="02040503050406030204" pitchFamily="18" charset="0"/>
                            <a:ea typeface="Calibri" panose="020F0502020204030204" pitchFamily="34" charset="0"/>
                            <a:cs typeface="B Nazanin" panose="00000400000000000000" pitchFamily="2" charset="-78"/>
                          </a:rPr>
                          <m:t>1</m:t>
                        </m:r>
                      </m:den>
                    </m:f>
                    <m:r>
                      <a:rPr lang="en-US" i="1" kern="100">
                        <a:latin typeface="Cambria Math" panose="02040503050406030204" pitchFamily="18" charset="0"/>
                        <a:ea typeface="Calibri" panose="020F0502020204030204" pitchFamily="34" charset="0"/>
                        <a:cs typeface="B Nazanin" panose="00000400000000000000" pitchFamily="2" charset="-78"/>
                      </a:rPr>
                      <m:t>+</m:t>
                    </m:r>
                    <m:f>
                      <m:fPr>
                        <m:ctrlPr>
                          <a:rPr lang="en-US" i="1" kern="100">
                            <a:latin typeface="Cambria Math" panose="02040503050406030204" pitchFamily="18" charset="0"/>
                            <a:ea typeface="Calibri" panose="020F0502020204030204" pitchFamily="34" charset="0"/>
                            <a:cs typeface="B Nazanin" panose="00000400000000000000" pitchFamily="2" charset="-78"/>
                          </a:rPr>
                        </m:ctrlPr>
                      </m:fPr>
                      <m:num>
                        <m:sSub>
                          <m:sSubPr>
                            <m:ctrlPr>
                              <a:rPr lang="en-US" i="1" kern="100">
                                <a:latin typeface="Cambria Math" panose="02040503050406030204" pitchFamily="18" charset="0"/>
                                <a:ea typeface="Calibri" panose="020F0502020204030204" pitchFamily="34" charset="0"/>
                                <a:cs typeface="B Nazanin" panose="00000400000000000000" pitchFamily="2" charset="-78"/>
                              </a:rPr>
                            </m:ctrlPr>
                          </m:sSubPr>
                          <m:e>
                            <m:r>
                              <a:rPr lang="en-US" i="1" kern="100">
                                <a:latin typeface="Cambria Math" panose="02040503050406030204" pitchFamily="18" charset="0"/>
                                <a:ea typeface="Calibri" panose="020F0502020204030204" pitchFamily="34" charset="0"/>
                                <a:cs typeface="B Nazanin" panose="00000400000000000000" pitchFamily="2" charset="-78"/>
                              </a:rPr>
                              <m:t>𝑣</m:t>
                            </m:r>
                          </m:e>
                          <m:sub>
                            <m:r>
                              <a:rPr lang="en-US" i="1" kern="100">
                                <a:latin typeface="Cambria Math" panose="02040503050406030204" pitchFamily="18" charset="0"/>
                                <a:ea typeface="Calibri" panose="020F0502020204030204" pitchFamily="34" charset="0"/>
                                <a:cs typeface="B Nazanin" panose="00000400000000000000" pitchFamily="2" charset="-78"/>
                              </a:rPr>
                              <m:t>3</m:t>
                            </m:r>
                          </m:sub>
                        </m:sSub>
                        <m:r>
                          <a:rPr lang="en-US" i="1" kern="100">
                            <a:latin typeface="Cambria Math" panose="02040503050406030204" pitchFamily="18" charset="0"/>
                            <a:ea typeface="Calibri" panose="020F0502020204030204" pitchFamily="34" charset="0"/>
                            <a:cs typeface="B Nazanin" panose="00000400000000000000" pitchFamily="2" charset="-78"/>
                          </a:rPr>
                          <m:t>−</m:t>
                        </m:r>
                        <m:sSub>
                          <m:sSubPr>
                            <m:ctrlPr>
                              <a:rPr lang="en-US" i="1" kern="100">
                                <a:latin typeface="Cambria Math" panose="02040503050406030204" pitchFamily="18" charset="0"/>
                                <a:ea typeface="Calibri" panose="020F0502020204030204" pitchFamily="34" charset="0"/>
                                <a:cs typeface="B Nazanin" panose="00000400000000000000" pitchFamily="2" charset="-78"/>
                              </a:rPr>
                            </m:ctrlPr>
                          </m:sSubPr>
                          <m:e>
                            <m:r>
                              <a:rPr lang="en-US" i="1" kern="100">
                                <a:latin typeface="Cambria Math" panose="02040503050406030204" pitchFamily="18" charset="0"/>
                                <a:ea typeface="Calibri" panose="020F0502020204030204" pitchFamily="34" charset="0"/>
                                <a:cs typeface="B Nazanin" panose="00000400000000000000" pitchFamily="2" charset="-78"/>
                              </a:rPr>
                              <m:t>𝑣</m:t>
                            </m:r>
                          </m:e>
                          <m:sub>
                            <m:r>
                              <a:rPr lang="en-US" i="1" kern="100">
                                <a:latin typeface="Cambria Math" panose="02040503050406030204" pitchFamily="18" charset="0"/>
                                <a:ea typeface="Calibri" panose="020F0502020204030204" pitchFamily="34" charset="0"/>
                                <a:cs typeface="B Nazanin" panose="00000400000000000000" pitchFamily="2" charset="-78"/>
                              </a:rPr>
                              <m:t>1</m:t>
                            </m:r>
                          </m:sub>
                        </m:sSub>
                      </m:num>
                      <m:den>
                        <m:r>
                          <a:rPr lang="en-US" i="1" kern="100">
                            <a:latin typeface="Cambria Math" panose="02040503050406030204" pitchFamily="18" charset="0"/>
                            <a:ea typeface="Calibri" panose="020F0502020204030204" pitchFamily="34" charset="0"/>
                            <a:cs typeface="B Nazanin" panose="00000400000000000000" pitchFamily="2" charset="-78"/>
                          </a:rPr>
                          <m:t>1</m:t>
                        </m:r>
                      </m:den>
                    </m:f>
                    <m:r>
                      <a:rPr lang="en-US" i="1" kern="100">
                        <a:latin typeface="Cambria Math" panose="02040503050406030204" pitchFamily="18" charset="0"/>
                        <a:ea typeface="Calibri" panose="020F0502020204030204" pitchFamily="34" charset="0"/>
                        <a:cs typeface="B Nazanin" panose="00000400000000000000" pitchFamily="2" charset="-78"/>
                      </a:rPr>
                      <m:t>+</m:t>
                    </m:r>
                    <m:r>
                      <a:rPr lang="en-US" i="1" kern="100">
                        <a:latin typeface="Cambria Math" panose="02040503050406030204" pitchFamily="18" charset="0"/>
                        <a:ea typeface="Calibri" panose="020F0502020204030204" pitchFamily="34" charset="0"/>
                        <a:cs typeface="B Nazanin" panose="00000400000000000000" pitchFamily="2" charset="-78"/>
                      </a:rPr>
                      <m:t>2</m:t>
                    </m:r>
                    <m:sSub>
                      <m:sSubPr>
                        <m:ctrlPr>
                          <a:rPr lang="en-US" i="1" kern="100">
                            <a:latin typeface="Cambria Math" panose="02040503050406030204" pitchFamily="18" charset="0"/>
                            <a:ea typeface="Calibri" panose="020F0502020204030204" pitchFamily="34" charset="0"/>
                            <a:cs typeface="B Nazanin" panose="00000400000000000000" pitchFamily="2" charset="-78"/>
                          </a:rPr>
                        </m:ctrlPr>
                      </m:sSubPr>
                      <m:e>
                        <m:r>
                          <a:rPr lang="en-US" i="1" kern="100">
                            <a:latin typeface="Cambria Math" panose="02040503050406030204" pitchFamily="18" charset="0"/>
                            <a:ea typeface="Calibri" panose="020F0502020204030204" pitchFamily="34" charset="0"/>
                            <a:cs typeface="B Nazanin" panose="00000400000000000000" pitchFamily="2" charset="-78"/>
                          </a:rPr>
                          <m:t>𝑣</m:t>
                        </m:r>
                      </m:e>
                      <m:sub>
                        <m:r>
                          <a:rPr lang="en-US" i="1" kern="100">
                            <a:latin typeface="Cambria Math" panose="02040503050406030204" pitchFamily="18" charset="0"/>
                            <a:ea typeface="Calibri" panose="020F0502020204030204" pitchFamily="34" charset="0"/>
                            <a:cs typeface="B Nazanin" panose="00000400000000000000" pitchFamily="2" charset="-78"/>
                          </a:rPr>
                          <m:t>1</m:t>
                        </m:r>
                      </m:sub>
                    </m:sSub>
                    <m:r>
                      <a:rPr lang="en-US" i="1" kern="100">
                        <a:latin typeface="Cambria Math" panose="02040503050406030204" pitchFamily="18" charset="0"/>
                        <a:ea typeface="Calibri" panose="020F0502020204030204" pitchFamily="34" charset="0"/>
                        <a:cs typeface="B Nazanin" panose="00000400000000000000" pitchFamily="2" charset="-78"/>
                      </a:rPr>
                      <m:t>=</m:t>
                    </m:r>
                    <m:r>
                      <a:rPr lang="en-US" i="1" kern="100">
                        <a:latin typeface="Cambria Math" panose="02040503050406030204" pitchFamily="18" charset="0"/>
                        <a:ea typeface="Calibri" panose="020F0502020204030204" pitchFamily="34" charset="0"/>
                        <a:cs typeface="B Nazanin" panose="00000400000000000000" pitchFamily="2" charset="-78"/>
                      </a:rPr>
                      <m:t>0</m:t>
                    </m:r>
                    <m:r>
                      <a:rPr lang="en-US" i="1" kern="100">
                        <a:latin typeface="Cambria Math" panose="02040503050406030204" pitchFamily="18" charset="0"/>
                        <a:ea typeface="Calibri" panose="020F0502020204030204" pitchFamily="34" charset="0"/>
                        <a:cs typeface="B Nazanin" panose="00000400000000000000" pitchFamily="2" charset="-78"/>
                      </a:rPr>
                      <m:t>        (</m:t>
                    </m:r>
                    <m:r>
                      <a:rPr lang="en-US" i="1" kern="100">
                        <a:latin typeface="Cambria Math" panose="02040503050406030204" pitchFamily="18" charset="0"/>
                        <a:ea typeface="Calibri" panose="020F0502020204030204" pitchFamily="34" charset="0"/>
                        <a:cs typeface="B Nazanin" panose="00000400000000000000" pitchFamily="2" charset="-78"/>
                      </a:rPr>
                      <m:t>3</m:t>
                    </m:r>
                    <m:r>
                      <a:rPr lang="en-US" i="1" kern="100">
                        <a:latin typeface="Cambria Math" panose="02040503050406030204" pitchFamily="18" charset="0"/>
                        <a:ea typeface="Calibri" panose="020F0502020204030204" pitchFamily="34" charset="0"/>
                        <a:cs typeface="B Nazanin" panose="00000400000000000000" pitchFamily="2" charset="-78"/>
                      </a:rPr>
                      <m:t>)</m:t>
                    </m:r>
                  </m:oMath>
                </a14:m>
                <a:r>
                  <a:rPr lang="fa-IR" kern="100" dirty="0">
                    <a:latin typeface="Calibri" panose="020F0502020204030204" pitchFamily="34" charset="0"/>
                    <a:ea typeface="Calibri" panose="020F0502020204030204" pitchFamily="34" charset="0"/>
                    <a:cs typeface="B Nazanin" panose="00000400000000000000" pitchFamily="2" charset="-78"/>
                  </a:rPr>
                  <a:t> در گره 3</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4180726" y="3032073"/>
                <a:ext cx="5420474" cy="516873"/>
              </a:xfrm>
              <a:prstGeom prst="rect">
                <a:avLst/>
              </a:prstGeom>
              <a:blipFill>
                <a:blip r:embed="rId6"/>
                <a:stretch>
                  <a:fillRect l="-900" b="-14118"/>
                </a:stretch>
              </a:blipFill>
            </p:spPr>
            <p:txBody>
              <a:bodyPr/>
              <a:lstStyle/>
              <a:p>
                <a:r>
                  <a:rPr lang="en-US">
                    <a:noFill/>
                  </a:rPr>
                  <a:t> </a:t>
                </a:r>
              </a:p>
            </p:txBody>
          </p:sp>
        </mc:Fallback>
      </mc:AlternateContent>
      <p:sp>
        <p:nvSpPr>
          <p:cNvPr id="37" name="Rectangle 36"/>
          <p:cNvSpPr/>
          <p:nvPr/>
        </p:nvSpPr>
        <p:spPr>
          <a:xfrm>
            <a:off x="3733800" y="3886200"/>
            <a:ext cx="5105400" cy="369332"/>
          </a:xfrm>
          <a:prstGeom prst="rect">
            <a:avLst/>
          </a:prstGeom>
        </p:spPr>
        <p:txBody>
          <a:bodyPr wrap="square">
            <a:spAutoFit/>
          </a:bodyPr>
          <a:lstStyle/>
          <a:p>
            <a:pPr algn="just" rtl="1"/>
            <a:r>
              <a:rPr lang="fa-IR" dirty="0">
                <a:latin typeface="Calibri" panose="020F0502020204030204" pitchFamily="34" charset="0"/>
                <a:ea typeface="Calibri" panose="020F0502020204030204" pitchFamily="34" charset="0"/>
                <a:cs typeface="B Nazanin" panose="00000400000000000000" pitchFamily="2" charset="-78"/>
              </a:rPr>
              <a:t>از معادلات (2) و (3) ، </a:t>
            </a:r>
            <a:r>
              <a:rPr lang="en-US" dirty="0">
                <a:latin typeface="Times New Roman" panose="02020603050405020304" pitchFamily="18" charset="0"/>
                <a:ea typeface="Calibri" panose="020F0502020204030204" pitchFamily="34" charset="0"/>
                <a:cs typeface="B Nazanin" panose="00000400000000000000" pitchFamily="2" charset="-78"/>
              </a:rPr>
              <a:t>v</a:t>
            </a:r>
            <a:r>
              <a:rPr lang="en-US" baseline="-25000" dirty="0">
                <a:latin typeface="Times New Roman" panose="02020603050405020304" pitchFamily="18" charset="0"/>
                <a:ea typeface="Calibri" panose="020F0502020204030204" pitchFamily="34" charset="0"/>
                <a:cs typeface="B Nazanin" panose="00000400000000000000" pitchFamily="2" charset="-78"/>
              </a:rPr>
              <a:t>2</a:t>
            </a:r>
            <a:r>
              <a:rPr lang="fa-IR" dirty="0">
                <a:latin typeface="Calibri" panose="020F0502020204030204" pitchFamily="34" charset="0"/>
                <a:ea typeface="Calibri" panose="020F0502020204030204" pitchFamily="34" charset="0"/>
                <a:cs typeface="B Nazanin" panose="00000400000000000000" pitchFamily="2" charset="-78"/>
              </a:rPr>
              <a:t> و </a:t>
            </a:r>
            <a:r>
              <a:rPr lang="en-US" dirty="0">
                <a:latin typeface="Times New Roman" panose="02020603050405020304" pitchFamily="18" charset="0"/>
                <a:ea typeface="Calibri" panose="020F0502020204030204" pitchFamily="34" charset="0"/>
                <a:cs typeface="B Nazanin" panose="00000400000000000000" pitchFamily="2" charset="-78"/>
              </a:rPr>
              <a:t>v</a:t>
            </a:r>
            <a:r>
              <a:rPr lang="en-US" baseline="-25000" dirty="0">
                <a:latin typeface="Times New Roman" panose="02020603050405020304" pitchFamily="18" charset="0"/>
                <a:ea typeface="Calibri" panose="020F0502020204030204" pitchFamily="34" charset="0"/>
                <a:cs typeface="B Nazanin" panose="00000400000000000000" pitchFamily="2" charset="-78"/>
              </a:rPr>
              <a:t>3</a:t>
            </a:r>
            <a:r>
              <a:rPr lang="fa-IR" dirty="0">
                <a:latin typeface="Calibri" panose="020F0502020204030204" pitchFamily="34" charset="0"/>
                <a:ea typeface="Calibri" panose="020F0502020204030204" pitchFamily="34" charset="0"/>
                <a:cs typeface="B Nazanin" panose="00000400000000000000" pitchFamily="2" charset="-78"/>
              </a:rPr>
              <a:t> را </a:t>
            </a:r>
            <a:r>
              <a:rPr lang="fa-IR" dirty="0" smtClean="0">
                <a:latin typeface="Calibri" panose="020F0502020204030204" pitchFamily="34" charset="0"/>
                <a:ea typeface="Calibri" panose="020F0502020204030204" pitchFamily="34" charset="0"/>
                <a:cs typeface="B Nazanin" panose="00000400000000000000" pitchFamily="2" charset="-78"/>
              </a:rPr>
              <a:t>برحسب </a:t>
            </a:r>
            <a:r>
              <a:rPr lang="en-US" dirty="0">
                <a:latin typeface="Times New Roman" panose="02020603050405020304" pitchFamily="18" charset="0"/>
                <a:ea typeface="Calibri" panose="020F0502020204030204" pitchFamily="34" charset="0"/>
                <a:cs typeface="B Nazanin" panose="00000400000000000000" pitchFamily="2" charset="-78"/>
              </a:rPr>
              <a:t>v</a:t>
            </a:r>
            <a:r>
              <a:rPr lang="en-US" baseline="-25000" dirty="0">
                <a:latin typeface="Times New Roman" panose="02020603050405020304" pitchFamily="18" charset="0"/>
                <a:ea typeface="Calibri" panose="020F0502020204030204" pitchFamily="34" charset="0"/>
                <a:cs typeface="B Nazanin" panose="00000400000000000000" pitchFamily="2" charset="-78"/>
              </a:rPr>
              <a:t>1</a:t>
            </a:r>
            <a:r>
              <a:rPr lang="fa-IR" dirty="0">
                <a:latin typeface="Calibri" panose="020F0502020204030204" pitchFamily="34" charset="0"/>
                <a:ea typeface="Calibri" panose="020F0502020204030204" pitchFamily="34" charset="0"/>
                <a:cs typeface="B Nazanin" panose="00000400000000000000" pitchFamily="2" charset="-78"/>
              </a:rPr>
              <a:t> حساب می کنیم </a:t>
            </a:r>
            <a:endParaRPr lang="en-US" dirty="0">
              <a:cs typeface="B Nazanin" panose="00000400000000000000" pitchFamily="2" charset="-78"/>
            </a:endParaRPr>
          </a:p>
        </p:txBody>
      </p:sp>
      <mc:AlternateContent xmlns:mc="http://schemas.openxmlformats.org/markup-compatibility/2006" xmlns:a14="http://schemas.microsoft.com/office/drawing/2010/main">
        <mc:Choice Requires="a14">
          <p:sp>
            <p:nvSpPr>
              <p:cNvPr id="39" name="Rectangle 38"/>
              <p:cNvSpPr/>
              <p:nvPr/>
            </p:nvSpPr>
            <p:spPr>
              <a:xfrm>
                <a:off x="2743200" y="4208664"/>
                <a:ext cx="2663871"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3</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   </m:t>
                      </m:r>
                      <m:r>
                        <a:rPr lang="en-US" i="0">
                          <a:latin typeface="Cambria Math" panose="02040503050406030204" pitchFamily="18" charset="0"/>
                        </a:rPr>
                        <m:t>و</m:t>
                      </m:r>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r>
                        <a:rPr lang="en-US" i="0">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oMath>
                  </m:oMathPara>
                </a14:m>
                <a:endParaRPr lang="en-US" dirty="0"/>
              </a:p>
            </p:txBody>
          </p:sp>
        </mc:Choice>
        <mc:Fallback xmlns="">
          <p:sp>
            <p:nvSpPr>
              <p:cNvPr id="39" name="Rectangle 38"/>
              <p:cNvSpPr>
                <a:spLocks noRot="1" noChangeAspect="1" noMove="1" noResize="1" noEditPoints="1" noAdjustHandles="1" noChangeArrowheads="1" noChangeShapeType="1" noTextEdit="1"/>
              </p:cNvSpPr>
              <p:nvPr/>
            </p:nvSpPr>
            <p:spPr>
              <a:xfrm>
                <a:off x="2743200" y="4208664"/>
                <a:ext cx="2663871" cy="610936"/>
              </a:xfrm>
              <a:prstGeom prst="rect">
                <a:avLst/>
              </a:prstGeom>
              <a:blipFill>
                <a:blip r:embed="rId7"/>
                <a:stretch>
                  <a:fillRect/>
                </a:stretch>
              </a:blipFill>
            </p:spPr>
            <p:txBody>
              <a:bodyPr/>
              <a:lstStyle/>
              <a:p>
                <a:r>
                  <a:rPr lang="en-US">
                    <a:noFill/>
                  </a:rPr>
                  <a:t> </a:t>
                </a:r>
              </a:p>
            </p:txBody>
          </p:sp>
        </mc:Fallback>
      </mc:AlternateContent>
      <p:sp>
        <p:nvSpPr>
          <p:cNvPr id="41" name="Rectangle 40"/>
          <p:cNvSpPr/>
          <p:nvPr/>
        </p:nvSpPr>
        <p:spPr>
          <a:xfrm>
            <a:off x="5690963" y="4707374"/>
            <a:ext cx="3198311" cy="369332"/>
          </a:xfrm>
          <a:prstGeom prst="rect">
            <a:avLst/>
          </a:prstGeom>
        </p:spPr>
        <p:txBody>
          <a:bodyPr wrap="none">
            <a:spAutoFit/>
          </a:bodyPr>
          <a:lstStyle/>
          <a:p>
            <a:r>
              <a:rPr lang="fa-IR" dirty="0">
                <a:latin typeface="Calibri" panose="020F0502020204030204" pitchFamily="34" charset="0"/>
                <a:ea typeface="Times New Roman" panose="02020603050405020304" pitchFamily="18" charset="0"/>
                <a:cs typeface="B Nazanin" panose="00000400000000000000" pitchFamily="2" charset="-78"/>
              </a:rPr>
              <a:t>با جایگزینی در معادله (1) بدست می آوریم</a:t>
            </a:r>
            <a:endParaRPr lang="en-US" dirty="0"/>
          </a:p>
        </p:txBody>
      </p:sp>
      <mc:AlternateContent xmlns:mc="http://schemas.openxmlformats.org/markup-compatibility/2006" xmlns:a14="http://schemas.microsoft.com/office/drawing/2010/main">
        <mc:Choice Requires="a14">
          <p:sp>
            <p:nvSpPr>
              <p:cNvPr id="43" name="Rectangle 42"/>
              <p:cNvSpPr/>
              <p:nvPr/>
            </p:nvSpPr>
            <p:spPr>
              <a:xfrm>
                <a:off x="1981690" y="4982684"/>
                <a:ext cx="1599220"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𝑑𝑣</m:t>
                          </m:r>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43" name="Rectangle 42"/>
              <p:cNvSpPr>
                <a:spLocks noRot="1" noChangeAspect="1" noMove="1" noResize="1" noEditPoints="1" noAdjustHandles="1" noChangeArrowheads="1" noChangeShapeType="1" noTextEdit="1"/>
              </p:cNvSpPr>
              <p:nvPr/>
            </p:nvSpPr>
            <p:spPr>
              <a:xfrm>
                <a:off x="1981690" y="4982684"/>
                <a:ext cx="1599220" cy="61824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3505200" y="5014902"/>
                <a:ext cx="3418307" cy="4904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r>
                        <a:rPr lang="en-US" i="1">
                          <a:latin typeface="Cambria Math" panose="02040503050406030204" pitchFamily="18" charset="0"/>
                        </a:rPr>
                        <m:t>𝐾</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0">
                                  <a:latin typeface="Cambria Math" panose="02040503050406030204" pitchFamily="18" charset="0"/>
                                </a:rPr>
                                <m:t>2</m:t>
                              </m:r>
                            </m:den>
                          </m:f>
                        </m:sup>
                      </m:s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d>
                        <m:dPr>
                          <m:ctrlPr>
                            <a:rPr lang="en-US" i="1">
                              <a:latin typeface="Cambria Math" panose="02040503050406030204" pitchFamily="18" charset="0"/>
                            </a:rPr>
                          </m:ctrlPr>
                        </m:dPr>
                        <m:e>
                          <m:r>
                            <a:rPr lang="en-US" i="0">
                              <a:latin typeface="Cambria Math" panose="02040503050406030204" pitchFamily="18" charset="0"/>
                            </a:rPr>
                            <m:t>0</m:t>
                          </m:r>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0">
                              <a:latin typeface="Cambria Math" panose="02040503050406030204" pitchFamily="18" charset="0"/>
                            </a:rPr>
                            <m:t>0</m:t>
                          </m:r>
                        </m:sub>
                      </m:sSub>
                      <m:r>
                        <a:rPr lang="en-US" i="0">
                          <a:latin typeface="Cambria Math" panose="02040503050406030204" pitchFamily="18" charset="0"/>
                        </a:rPr>
                        <m:t>=</m:t>
                      </m:r>
                      <m:r>
                        <a:rPr lang="en-US" i="1">
                          <a:latin typeface="Cambria Math" panose="02040503050406030204" pitchFamily="18" charset="0"/>
                        </a:rPr>
                        <m:t>𝐾</m:t>
                      </m:r>
                    </m:oMath>
                  </m:oMathPara>
                </a14:m>
                <a:endParaRPr lang="en-US" dirty="0"/>
              </a:p>
            </p:txBody>
          </p:sp>
        </mc:Choice>
        <mc:Fallback xmlns="">
          <p:sp>
            <p:nvSpPr>
              <p:cNvPr id="45" name="Rectangle 44"/>
              <p:cNvSpPr>
                <a:spLocks noRot="1" noChangeAspect="1" noMove="1" noResize="1" noEditPoints="1" noAdjustHandles="1" noChangeArrowheads="1" noChangeShapeType="1" noTextEdit="1"/>
              </p:cNvSpPr>
              <p:nvPr/>
            </p:nvSpPr>
            <p:spPr>
              <a:xfrm>
                <a:off x="3505200" y="5014902"/>
                <a:ext cx="3418307" cy="49045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2971800" y="5605052"/>
                <a:ext cx="2592826" cy="4904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0">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0">
                                  <a:latin typeface="Cambria Math" panose="02040503050406030204" pitchFamily="18" charset="0"/>
                                </a:rPr>
                                <m:t>2</m:t>
                              </m:r>
                            </m:den>
                          </m:f>
                        </m:sup>
                      </m:sSup>
                      <m:r>
                        <a:rPr lang="en-US" i="0">
                          <a:latin typeface="Cambria Math" panose="02040503050406030204" pitchFamily="18" charset="0"/>
                        </a:rPr>
                        <m:t>         </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47" name="Rectangle 46"/>
              <p:cNvSpPr>
                <a:spLocks noRot="1" noChangeAspect="1" noMove="1" noResize="1" noEditPoints="1" noAdjustHandles="1" noChangeArrowheads="1" noChangeShapeType="1" noTextEdit="1"/>
              </p:cNvSpPr>
              <p:nvPr/>
            </p:nvSpPr>
            <p:spPr>
              <a:xfrm>
                <a:off x="2971800" y="5605052"/>
                <a:ext cx="2592826" cy="490455"/>
              </a:xfrm>
              <a:prstGeom prst="rect">
                <a:avLst/>
              </a:prstGeom>
              <a:blipFill>
                <a:blip r:embed="rId10"/>
                <a:stretch>
                  <a:fillRect/>
                </a:stretch>
              </a:blipFill>
            </p:spPr>
            <p:txBody>
              <a:bodyPr/>
              <a:lstStyle/>
              <a:p>
                <a:r>
                  <a:rPr lang="en-US">
                    <a:noFill/>
                  </a:rPr>
                  <a:t> </a:t>
                </a:r>
              </a:p>
            </p:txBody>
          </p:sp>
        </mc:Fallback>
      </mc:AlternateContent>
      <p:sp>
        <p:nvSpPr>
          <p:cNvPr id="48" name="Rectangle 47"/>
          <p:cNvSpPr/>
          <p:nvPr/>
        </p:nvSpPr>
        <p:spPr>
          <a:xfrm>
            <a:off x="1447800" y="6172200"/>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931102694"/>
              </p:ext>
            </p:extLst>
          </p:nvPr>
        </p:nvGraphicFramePr>
        <p:xfrm>
          <a:off x="277927" y="57150"/>
          <a:ext cx="3733800" cy="3143250"/>
        </p:xfrm>
        <a:graphic>
          <a:graphicData uri="http://schemas.openxmlformats.org/presentationml/2006/ole">
            <mc:AlternateContent xmlns:mc="http://schemas.openxmlformats.org/markup-compatibility/2006">
              <mc:Choice xmlns:v="urn:schemas-microsoft-com:vml" Requires="v">
                <p:oleObj spid="_x0000_s2181" name="Visio" r:id="rId11" imgW="3741385" imgH="3146863" progId="Visio.Drawing.15">
                  <p:embed/>
                </p:oleObj>
              </mc:Choice>
              <mc:Fallback>
                <p:oleObj name="Visio" r:id="rId11" imgW="3741385" imgH="3146863" progId="Visio.Drawing.15">
                  <p:embed/>
                  <p:pic>
                    <p:nvPicPr>
                      <p:cNvPr id="0" name="Object 7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927" y="57150"/>
                        <a:ext cx="3733800" cy="314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1"/>
          <p:cNvSpPr txBox="1">
            <a:spLocks noChangeArrowheads="1"/>
          </p:cNvSpPr>
          <p:nvPr/>
        </p:nvSpPr>
        <p:spPr bwMode="auto">
          <a:xfrm>
            <a:off x="366712" y="57150"/>
            <a:ext cx="5889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ptos"/>
                <a:ea typeface="Aptos"/>
                <a:cs typeface="Arial" panose="020B060402020202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Text Box 81"/>
          <p:cNvSpPr txBox="1">
            <a:spLocks noChangeArrowheads="1"/>
          </p:cNvSpPr>
          <p:nvPr/>
        </p:nvSpPr>
        <p:spPr bwMode="auto">
          <a:xfrm>
            <a:off x="1482725" y="1498600"/>
            <a:ext cx="5889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ptos"/>
                <a:ea typeface="Aptos"/>
                <a:cs typeface="Arial" panose="020B060402020202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Text Box 82"/>
          <p:cNvSpPr txBox="1">
            <a:spLocks noChangeArrowheads="1"/>
          </p:cNvSpPr>
          <p:nvPr/>
        </p:nvSpPr>
        <p:spPr bwMode="auto">
          <a:xfrm>
            <a:off x="3525837" y="1508125"/>
            <a:ext cx="5889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ptos"/>
                <a:ea typeface="Aptos"/>
                <a:cs typeface="Arial" panose="020B0604020202020204" pitchFamily="34" charset="0"/>
              </a:rPr>
              <a:t>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Text Box 83"/>
          <p:cNvSpPr txBox="1">
            <a:spLocks noChangeArrowheads="1"/>
          </p:cNvSpPr>
          <p:nvPr/>
        </p:nvSpPr>
        <p:spPr bwMode="auto">
          <a:xfrm>
            <a:off x="2446337" y="1873250"/>
            <a:ext cx="5889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smtClean="0">
                <a:ln>
                  <a:noFill/>
                </a:ln>
                <a:solidFill>
                  <a:schemeClr val="tx1"/>
                </a:solidFill>
                <a:effectLst/>
                <a:latin typeface="Cambria Math" panose="02040503050406030204" pitchFamily="18" charset="0"/>
                <a:ea typeface="Aptos"/>
                <a:cs typeface="Arial" panose="020B0604020202020204" pitchFamily="34" charset="0"/>
              </a:rPr>
              <a:t>2Vc</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Text Box 84"/>
          <p:cNvSpPr txBox="1">
            <a:spLocks noChangeArrowheads="1"/>
          </p:cNvSpPr>
          <p:nvPr/>
        </p:nvSpPr>
        <p:spPr bwMode="auto">
          <a:xfrm>
            <a:off x="-65088" y="1514475"/>
            <a:ext cx="5889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smtClean="0">
                <a:ln>
                  <a:noFill/>
                </a:ln>
                <a:solidFill>
                  <a:schemeClr val="tx1"/>
                </a:solidFill>
                <a:effectLst/>
                <a:latin typeface="Cambria Math" panose="02040503050406030204" pitchFamily="18" charset="0"/>
                <a:ea typeface="Aptos"/>
                <a:cs typeface="Arial" panose="020B0604020202020204" pitchFamily="34" charset="0"/>
              </a:rPr>
              <a:t>Vc</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Text Box 85"/>
          <p:cNvSpPr txBox="1">
            <a:spLocks noChangeArrowheads="1"/>
          </p:cNvSpPr>
          <p:nvPr/>
        </p:nvSpPr>
        <p:spPr bwMode="auto">
          <a:xfrm>
            <a:off x="84137" y="1360488"/>
            <a:ext cx="5889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ptos"/>
                <a:ea typeface="Aptos"/>
                <a:cs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Text Box 86"/>
          <p:cNvSpPr txBox="1">
            <a:spLocks noChangeArrowheads="1"/>
          </p:cNvSpPr>
          <p:nvPr/>
        </p:nvSpPr>
        <p:spPr bwMode="auto">
          <a:xfrm>
            <a:off x="84137" y="1674813"/>
            <a:ext cx="5889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ptos"/>
                <a:ea typeface="Aptos"/>
                <a:cs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86107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dirty="0"/>
          </a:p>
        </p:txBody>
      </p:sp>
      <p:sp>
        <p:nvSpPr>
          <p:cNvPr id="5" name="Rectangle 4"/>
          <p:cNvSpPr/>
          <p:nvPr/>
        </p:nvSpPr>
        <p:spPr>
          <a:xfrm>
            <a:off x="304800" y="304800"/>
            <a:ext cx="8630496" cy="646331"/>
          </a:xfrm>
          <a:prstGeom prst="rect">
            <a:avLst/>
          </a:prstGeom>
        </p:spPr>
        <p:txBody>
          <a:bodyPr wrap="square">
            <a:spAutoFit/>
          </a:bodyPr>
          <a:lstStyle/>
          <a:p>
            <a:pPr marL="285750" indent="-285750" algn="just" rtl="1">
              <a:buFont typeface="Wingdings" panose="05000000000000000000" pitchFamily="2" charset="2"/>
              <a:buChar char="q"/>
            </a:pPr>
            <a:r>
              <a:rPr lang="fa-IR" b="1" dirty="0" smtClean="0">
                <a:solidFill>
                  <a:srgbClr val="FF0000"/>
                </a:solidFill>
                <a:latin typeface="Times New Roman" panose="02020603050405020304" pitchFamily="18" charset="0"/>
                <a:cs typeface="B Nazanin" panose="00000400000000000000" pitchFamily="2" charset="-78"/>
              </a:rPr>
              <a:t>پاسخ ورودی صفر در مدارهای مرتبه اول غیرخطی: </a:t>
            </a:r>
            <a:r>
              <a:rPr lang="fa-IR" dirty="0" smtClean="0">
                <a:latin typeface="Times New Roman" panose="02020603050405020304" pitchFamily="18" charset="0"/>
                <a:cs typeface="B Nazanin" panose="00000400000000000000" pitchFamily="2" charset="-78"/>
              </a:rPr>
              <a:t>در این حالت، رابطه های همگنی و جمع پذیری برای پاسخ ورودی صفر برقرار نیستند. </a:t>
            </a:r>
            <a:endParaRPr lang="en-US" dirty="0">
              <a:latin typeface="Times New Roman" panose="02020603050405020304" pitchFamily="18" charset="0"/>
              <a:cs typeface="B Nazanin" panose="00000400000000000000" pitchFamily="2" charset="-78"/>
            </a:endParaRPr>
          </a:p>
        </p:txBody>
      </p:sp>
      <p:sp>
        <p:nvSpPr>
          <p:cNvPr id="7" name="Rectangle 6"/>
          <p:cNvSpPr/>
          <p:nvPr/>
        </p:nvSpPr>
        <p:spPr>
          <a:xfrm>
            <a:off x="629496" y="977478"/>
            <a:ext cx="8305800" cy="410882"/>
          </a:xfrm>
          <a:prstGeom prst="rect">
            <a:avLst/>
          </a:prstGeom>
        </p:spPr>
        <p:txBody>
          <a:bodyPr wrap="square">
            <a:spAutoFit/>
          </a:bodyPr>
          <a:lstStyle/>
          <a:p>
            <a:pPr algn="just" rtl="1">
              <a:lnSpc>
                <a:spcPct val="115000"/>
              </a:lnSpc>
              <a:spcAft>
                <a:spcPts val="800"/>
              </a:spcAft>
            </a:pPr>
            <a:r>
              <a:rPr lang="ar-SA" kern="100" dirty="0">
                <a:latin typeface="Times New Roman" panose="02020603050405020304" pitchFamily="18" charset="0"/>
                <a:ea typeface="Calibri" panose="020F0502020204030204" pitchFamily="34" charset="0"/>
                <a:cs typeface="B Nazanin" panose="00000400000000000000" pitchFamily="2" charset="-78"/>
              </a:rPr>
              <a:t>خازن 1 فارادی با ولتاژ </a:t>
            </a:r>
            <a:r>
              <a:rPr lang="ar-SA" kern="100" dirty="0" smtClean="0">
                <a:latin typeface="Times New Roman" panose="02020603050405020304" pitchFamily="18" charset="0"/>
                <a:ea typeface="Calibri" panose="020F0502020204030204" pitchFamily="34" charset="0"/>
                <a:cs typeface="B Nazanin" panose="00000400000000000000" pitchFamily="2" charset="-78"/>
              </a:rPr>
              <a:t>اولیه</a:t>
            </a:r>
            <a:r>
              <a:rPr lang="en-US" kern="100" dirty="0" smtClean="0">
                <a:latin typeface="Times New Roman" panose="02020603050405020304" pitchFamily="18" charset="0"/>
                <a:ea typeface="Calibri" panose="020F0502020204030204" pitchFamily="34" charset="0"/>
                <a:cs typeface="B Nazanin" panose="00000400000000000000" pitchFamily="2" charset="-78"/>
              </a:rPr>
              <a:t>V</a:t>
            </a:r>
            <a:r>
              <a:rPr lang="en-US" kern="100" baseline="-25000" dirty="0" smtClean="0">
                <a:latin typeface="Times New Roman" panose="02020603050405020304" pitchFamily="18" charset="0"/>
                <a:ea typeface="Calibri" panose="020F0502020204030204" pitchFamily="34" charset="0"/>
                <a:cs typeface="B Nazanin" panose="00000400000000000000" pitchFamily="2" charset="-78"/>
              </a:rPr>
              <a:t>0</a:t>
            </a:r>
            <a:r>
              <a:rPr lang="en-US" kern="100" dirty="0" smtClean="0">
                <a:latin typeface="Times New Roman" panose="02020603050405020304" pitchFamily="18" charset="0"/>
                <a:ea typeface="Calibri" panose="020F0502020204030204" pitchFamily="34" charset="0"/>
                <a:cs typeface="B Nazanin" panose="00000400000000000000" pitchFamily="2" charset="-78"/>
              </a:rPr>
              <a:t> </a:t>
            </a:r>
            <a:r>
              <a:rPr lang="ar-SA" kern="100" dirty="0" smtClean="0">
                <a:latin typeface="Times New Roman" panose="02020603050405020304" pitchFamily="18" charset="0"/>
                <a:ea typeface="Calibri" panose="020F0502020204030204" pitchFamily="34" charset="0"/>
                <a:cs typeface="B Nazanin" panose="00000400000000000000" pitchFamily="2" charset="-78"/>
              </a:rPr>
              <a:t>  ب</a:t>
            </a:r>
            <a:r>
              <a:rPr lang="fa-IR" kern="100" dirty="0" smtClean="0">
                <a:latin typeface="Times New Roman" panose="02020603050405020304" pitchFamily="18" charset="0"/>
                <a:ea typeface="Calibri" panose="020F0502020204030204" pitchFamily="34" charset="0"/>
                <a:cs typeface="B Nazanin" panose="00000400000000000000" pitchFamily="2" charset="-78"/>
              </a:rPr>
              <a:t>ا</a:t>
            </a:r>
            <a:r>
              <a:rPr lang="ar-SA" kern="100" dirty="0" smtClean="0">
                <a:latin typeface="Times New Roman" panose="02020603050405020304" pitchFamily="18" charset="0"/>
                <a:ea typeface="Calibri" panose="020F0502020204030204" pitchFamily="34" charset="0"/>
                <a:cs typeface="B Nazanin" panose="00000400000000000000" pitchFamily="2" charset="-78"/>
              </a:rPr>
              <a:t> </a:t>
            </a:r>
            <a:r>
              <a:rPr lang="ar-SA" kern="100" dirty="0">
                <a:latin typeface="Times New Roman" panose="02020603050405020304" pitchFamily="18" charset="0"/>
                <a:ea typeface="Calibri" panose="020F0502020204030204" pitchFamily="34" charset="0"/>
                <a:cs typeface="B Nazanin" panose="00000400000000000000" pitchFamily="2" charset="-78"/>
              </a:rPr>
              <a:t>یک مقاومت غیر خطی با رابطه </a:t>
            </a:r>
            <a:r>
              <a:rPr lang="en-US" kern="100" dirty="0" err="1">
                <a:latin typeface="Times New Roman" panose="02020603050405020304" pitchFamily="18" charset="0"/>
                <a:ea typeface="Calibri" panose="020F0502020204030204" pitchFamily="34" charset="0"/>
                <a:cs typeface="Arial" panose="020B0604020202020204" pitchFamily="34" charset="0"/>
              </a:rPr>
              <a:t>i</a:t>
            </a:r>
            <a:r>
              <a:rPr lang="en-US" kern="100" baseline="-25000" dirty="0" err="1">
                <a:latin typeface="Times New Roman" panose="02020603050405020304" pitchFamily="18" charset="0"/>
                <a:ea typeface="Calibri" panose="020F0502020204030204" pitchFamily="34" charset="0"/>
                <a:cs typeface="Arial" panose="020B0604020202020204" pitchFamily="34" charset="0"/>
              </a:rPr>
              <a:t>R</a:t>
            </a:r>
            <a:r>
              <a:rPr lang="en-US" kern="100" dirty="0">
                <a:latin typeface="Times New Roman" panose="02020603050405020304" pitchFamily="18" charset="0"/>
                <a:ea typeface="Calibri" panose="020F0502020204030204" pitchFamily="34" charset="0"/>
                <a:cs typeface="Arial" panose="020B0604020202020204" pitchFamily="34" charset="0"/>
              </a:rPr>
              <a:t> = v</a:t>
            </a:r>
            <a:r>
              <a:rPr lang="en-US" kern="100" baseline="-25000" dirty="0">
                <a:latin typeface="Times New Roman" panose="02020603050405020304" pitchFamily="18" charset="0"/>
                <a:ea typeface="Calibri" panose="020F0502020204030204" pitchFamily="34" charset="0"/>
                <a:cs typeface="Arial" panose="020B0604020202020204" pitchFamily="34" charset="0"/>
              </a:rPr>
              <a:t>R</a:t>
            </a:r>
            <a:r>
              <a:rPr lang="en-US" kern="100" baseline="30000" dirty="0">
                <a:latin typeface="Times New Roman" panose="02020603050405020304" pitchFamily="18" charset="0"/>
                <a:ea typeface="Calibri" panose="020F0502020204030204" pitchFamily="34" charset="0"/>
                <a:cs typeface="Arial" panose="020B0604020202020204" pitchFamily="34" charset="0"/>
              </a:rPr>
              <a:t>3</a:t>
            </a:r>
            <a:r>
              <a:rPr lang="ar-SA" kern="100" dirty="0">
                <a:latin typeface="Times New Roman" panose="02020603050405020304" pitchFamily="18" charset="0"/>
                <a:ea typeface="Calibri" panose="020F0502020204030204" pitchFamily="34" charset="0"/>
                <a:cs typeface="B Nazanin" panose="00000400000000000000" pitchFamily="2" charset="-78"/>
              </a:rPr>
              <a:t> </a:t>
            </a:r>
            <a:r>
              <a:rPr lang="fa-IR" kern="100" dirty="0" smtClean="0">
                <a:latin typeface="Times New Roman" panose="02020603050405020304" pitchFamily="18" charset="0"/>
                <a:ea typeface="Calibri" panose="020F0502020204030204" pitchFamily="34" charset="0"/>
                <a:cs typeface="B Nazanin" panose="00000400000000000000" pitchFamily="2" charset="-78"/>
              </a:rPr>
              <a:t>موازی</a:t>
            </a:r>
            <a:r>
              <a:rPr lang="ar-SA" kern="100" dirty="0" smtClean="0">
                <a:latin typeface="Times New Roman" panose="02020603050405020304" pitchFamily="18" charset="0"/>
                <a:ea typeface="Calibri" panose="020F0502020204030204" pitchFamily="34" charset="0"/>
                <a:cs typeface="B Nazanin" panose="00000400000000000000" pitchFamily="2" charset="-78"/>
              </a:rPr>
              <a:t> </a:t>
            </a:r>
            <a:r>
              <a:rPr lang="ar-SA" kern="100" dirty="0">
                <a:latin typeface="Times New Roman" panose="02020603050405020304" pitchFamily="18" charset="0"/>
                <a:ea typeface="Calibri" panose="020F0502020204030204" pitchFamily="34" charset="0"/>
                <a:cs typeface="B Nazanin" panose="00000400000000000000" pitchFamily="2" charset="-78"/>
              </a:rPr>
              <a:t>شده است.</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1981200" y="1388360"/>
                <a:ext cx="5715000" cy="559640"/>
              </a:xfrm>
              <a:prstGeom prst="rect">
                <a:avLst/>
              </a:prstGeom>
            </p:spPr>
            <p:txBody>
              <a:bodyPr wrap="square">
                <a:spAutoFit/>
              </a:bodyPr>
              <a:lstStyle/>
              <a:p>
                <a:pPr rtl="1">
                  <a:lnSpc>
                    <a:spcPct val="115000"/>
                  </a:lnSpc>
                  <a:spcAft>
                    <a:spcPts val="800"/>
                  </a:spcAft>
                </a:pPr>
                <a:r>
                  <a:rPr lang="en-US" kern="100" dirty="0" smtClean="0">
                    <a:latin typeface="Cambria Math" panose="02040503050406030204" pitchFamily="18" charset="0"/>
                    <a:ea typeface="Cambria Math" panose="02040503050406030204" pitchFamily="18" charset="0"/>
                    <a:cs typeface="Arial" panose="020B0604020202020204" pitchFamily="34" charset="0"/>
                  </a:rPr>
                  <a:t>K</a:t>
                </a:r>
                <a:r>
                  <a:rPr lang="en-US" kern="100" dirty="0" smtClean="0">
                    <a:latin typeface="Cambria Math" panose="02040503050406030204" pitchFamily="18" charset="0"/>
                    <a:ea typeface="Cambria Math" panose="02040503050406030204" pitchFamily="18" charset="0"/>
                    <a:cs typeface="B Nazanin" panose="00000400000000000000" pitchFamily="2" charset="-78"/>
                  </a:rPr>
                  <a:t>CL:  </a:t>
                </a:r>
                <a:r>
                  <a:rPr lang="en-US" kern="100" dirty="0" err="1">
                    <a:latin typeface="Cambria Math" panose="02040503050406030204" pitchFamily="18" charset="0"/>
                    <a:ea typeface="Cambria Math" panose="02040503050406030204" pitchFamily="18" charset="0"/>
                    <a:cs typeface="B Nazanin" panose="00000400000000000000" pitchFamily="2" charset="-78"/>
                  </a:rPr>
                  <a:t>i</a:t>
                </a:r>
                <a:r>
                  <a:rPr lang="en-US" kern="100" baseline="-25000" dirty="0" err="1">
                    <a:latin typeface="Cambria Math" panose="02040503050406030204" pitchFamily="18" charset="0"/>
                    <a:ea typeface="Cambria Math" panose="02040503050406030204" pitchFamily="18" charset="0"/>
                    <a:cs typeface="B Nazanin" panose="00000400000000000000" pitchFamily="2" charset="-78"/>
                  </a:rPr>
                  <a:t>R</a:t>
                </a:r>
                <a:r>
                  <a:rPr lang="en-US" kern="100" baseline="-25000" dirty="0">
                    <a:latin typeface="Cambria Math" panose="02040503050406030204" pitchFamily="18" charset="0"/>
                    <a:ea typeface="Cambria Math" panose="02040503050406030204" pitchFamily="18" charset="0"/>
                    <a:cs typeface="B Nazanin" panose="00000400000000000000" pitchFamily="2" charset="-78"/>
                  </a:rPr>
                  <a:t> +</a:t>
                </a:r>
                <a:r>
                  <a:rPr lang="en-US" kern="100" dirty="0" err="1">
                    <a:latin typeface="Cambria Math" panose="02040503050406030204" pitchFamily="18" charset="0"/>
                    <a:ea typeface="Cambria Math" panose="02040503050406030204" pitchFamily="18" charset="0"/>
                    <a:cs typeface="B Nazanin" panose="00000400000000000000" pitchFamily="2" charset="-78"/>
                  </a:rPr>
                  <a:t>i</a:t>
                </a:r>
                <a:r>
                  <a:rPr lang="en-US" kern="100" baseline="-25000" dirty="0" err="1">
                    <a:latin typeface="Cambria Math" panose="02040503050406030204" pitchFamily="18" charset="0"/>
                    <a:ea typeface="Cambria Math" panose="02040503050406030204" pitchFamily="18" charset="0"/>
                    <a:cs typeface="B Nazanin" panose="00000400000000000000" pitchFamily="2" charset="-78"/>
                  </a:rPr>
                  <a:t>C</a:t>
                </a:r>
                <a:r>
                  <a:rPr lang="en-US" kern="100" dirty="0">
                    <a:latin typeface="Cambria Math" panose="02040503050406030204" pitchFamily="18" charset="0"/>
                    <a:ea typeface="Cambria Math" panose="02040503050406030204" pitchFamily="18" charset="0"/>
                    <a:cs typeface="B Nazanin" panose="00000400000000000000" pitchFamily="2" charset="-78"/>
                  </a:rPr>
                  <a:t> = 0 =&gt;  v</a:t>
                </a:r>
                <a:r>
                  <a:rPr lang="en-US" kern="100" baseline="-25000" dirty="0">
                    <a:latin typeface="Cambria Math" panose="02040503050406030204" pitchFamily="18" charset="0"/>
                    <a:ea typeface="Cambria Math" panose="02040503050406030204" pitchFamily="18" charset="0"/>
                    <a:cs typeface="B Nazanin" panose="00000400000000000000" pitchFamily="2" charset="-78"/>
                  </a:rPr>
                  <a:t>R</a:t>
                </a:r>
                <a:r>
                  <a:rPr lang="en-US" kern="100" baseline="30000" dirty="0">
                    <a:latin typeface="Cambria Math" panose="02040503050406030204" pitchFamily="18" charset="0"/>
                    <a:ea typeface="Cambria Math" panose="02040503050406030204" pitchFamily="18" charset="0"/>
                    <a:cs typeface="B Nazanin" panose="00000400000000000000" pitchFamily="2" charset="-78"/>
                  </a:rPr>
                  <a:t>3</a:t>
                </a:r>
                <a:r>
                  <a:rPr lang="en-US" kern="100" dirty="0">
                    <a:latin typeface="Cambria Math" panose="02040503050406030204" pitchFamily="18" charset="0"/>
                    <a:ea typeface="Cambria Math" panose="02040503050406030204" pitchFamily="18" charset="0"/>
                    <a:cs typeface="B Nazanin" panose="00000400000000000000" pitchFamily="2" charset="-78"/>
                  </a:rPr>
                  <a:t> + C </a:t>
                </a:r>
                <a14:m>
                  <m:oMath xmlns:m="http://schemas.openxmlformats.org/officeDocument/2006/math">
                    <m:f>
                      <m:fPr>
                        <m:ctrlPr>
                          <a:rPr lang="en-US" i="1" kern="100">
                            <a:latin typeface="Cambria Math" panose="02040503050406030204" pitchFamily="18" charset="0"/>
                            <a:ea typeface="Cambria Math" panose="02040503050406030204" pitchFamily="18" charset="0"/>
                            <a:cs typeface="B Nazanin" panose="00000400000000000000" pitchFamily="2" charset="-78"/>
                          </a:rPr>
                        </m:ctrlPr>
                      </m:fPr>
                      <m:num>
                        <m:r>
                          <m:rPr>
                            <m:sty m:val="p"/>
                          </m:rPr>
                          <a:rPr lang="en-US" kern="100">
                            <a:latin typeface="Cambria Math" panose="02040503050406030204" pitchFamily="18" charset="0"/>
                            <a:ea typeface="Cambria Math" panose="02040503050406030204" pitchFamily="18" charset="0"/>
                            <a:cs typeface="B Nazanin" panose="00000400000000000000" pitchFamily="2" charset="-78"/>
                          </a:rPr>
                          <m:t>dv</m:t>
                        </m:r>
                        <m:r>
                          <a:rPr lang="en-US" i="1" kern="100">
                            <a:latin typeface="Cambria Math" panose="02040503050406030204" pitchFamily="18" charset="0"/>
                            <a:ea typeface="Cambria Math" panose="02040503050406030204" pitchFamily="18" charset="0"/>
                            <a:cs typeface="B Nazanin" panose="00000400000000000000" pitchFamily="2" charset="-78"/>
                          </a:rPr>
                          <m:t>𝑐</m:t>
                        </m:r>
                      </m:num>
                      <m:den>
                        <m:r>
                          <m:rPr>
                            <m:sty m:val="p"/>
                          </m:rPr>
                          <a:rPr lang="en-US" kern="100">
                            <a:latin typeface="Cambria Math" panose="02040503050406030204" pitchFamily="18" charset="0"/>
                            <a:ea typeface="Cambria Math" panose="02040503050406030204" pitchFamily="18" charset="0"/>
                            <a:cs typeface="B Nazanin" panose="00000400000000000000" pitchFamily="2" charset="-78"/>
                          </a:rPr>
                          <m:t>dt</m:t>
                        </m:r>
                      </m:den>
                    </m:f>
                  </m:oMath>
                </a14:m>
                <a:r>
                  <a:rPr lang="en-US" kern="100" dirty="0">
                    <a:latin typeface="Cambria Math" panose="02040503050406030204" pitchFamily="18" charset="0"/>
                    <a:ea typeface="Cambria Math" panose="02040503050406030204" pitchFamily="18" charset="0"/>
                    <a:cs typeface="B Nazanin" panose="00000400000000000000" pitchFamily="2" charset="-78"/>
                  </a:rPr>
                  <a:t>  =0   , </a:t>
                </a:r>
                <a:r>
                  <a:rPr lang="en-US" kern="100" dirty="0" err="1" smtClean="0">
                    <a:latin typeface="Cambria Math" panose="02040503050406030204" pitchFamily="18" charset="0"/>
                    <a:ea typeface="Cambria Math" panose="02040503050406030204" pitchFamily="18" charset="0"/>
                    <a:cs typeface="B Nazanin" panose="00000400000000000000" pitchFamily="2" charset="-78"/>
                  </a:rPr>
                  <a:t>v</a:t>
                </a:r>
                <a:r>
                  <a:rPr lang="en-US" kern="100" baseline="-25000" dirty="0" err="1" smtClean="0">
                    <a:latin typeface="Cambria Math" panose="02040503050406030204" pitchFamily="18" charset="0"/>
                    <a:ea typeface="Cambria Math" panose="02040503050406030204" pitchFamily="18" charset="0"/>
                    <a:cs typeface="B Nazanin" panose="00000400000000000000" pitchFamily="2" charset="-78"/>
                  </a:rPr>
                  <a:t>R</a:t>
                </a:r>
                <a:r>
                  <a:rPr lang="en-US" kern="100" dirty="0" smtClean="0">
                    <a:latin typeface="Cambria Math" panose="02040503050406030204" pitchFamily="18" charset="0"/>
                    <a:ea typeface="Cambria Math" panose="02040503050406030204" pitchFamily="18" charset="0"/>
                    <a:cs typeface="B Nazanin" panose="00000400000000000000" pitchFamily="2" charset="-78"/>
                  </a:rPr>
                  <a:t> </a:t>
                </a:r>
                <a:r>
                  <a:rPr lang="en-US" kern="100" dirty="0">
                    <a:latin typeface="Cambria Math" panose="02040503050406030204" pitchFamily="18" charset="0"/>
                    <a:ea typeface="Cambria Math" panose="02040503050406030204" pitchFamily="18" charset="0"/>
                    <a:cs typeface="B Nazanin" panose="00000400000000000000" pitchFamily="2" charset="-78"/>
                  </a:rPr>
                  <a:t>= </a:t>
                </a:r>
                <a:r>
                  <a:rPr lang="en-US" kern="100" dirty="0" err="1" smtClean="0">
                    <a:latin typeface="Cambria Math" panose="02040503050406030204" pitchFamily="18" charset="0"/>
                    <a:ea typeface="Cambria Math" panose="02040503050406030204" pitchFamily="18" charset="0"/>
                    <a:cs typeface="B Nazanin" panose="00000400000000000000" pitchFamily="2" charset="-78"/>
                  </a:rPr>
                  <a:t>v</a:t>
                </a:r>
                <a:r>
                  <a:rPr lang="en-US" kern="100" baseline="-25000" dirty="0" err="1" smtClean="0">
                    <a:latin typeface="Cambria Math" panose="02040503050406030204" pitchFamily="18" charset="0"/>
                    <a:ea typeface="Cambria Math" panose="02040503050406030204" pitchFamily="18" charset="0"/>
                    <a:cs typeface="B Nazanin" panose="00000400000000000000" pitchFamily="2" charset="-78"/>
                  </a:rPr>
                  <a:t>C</a:t>
                </a:r>
                <a:r>
                  <a:rPr lang="en-US" kern="100" baseline="-25000" dirty="0" smtClean="0">
                    <a:latin typeface="Cambria Math" panose="02040503050406030204" pitchFamily="18" charset="0"/>
                    <a:ea typeface="Cambria Math" panose="02040503050406030204" pitchFamily="18" charset="0"/>
                    <a:cs typeface="B Nazanin" panose="00000400000000000000" pitchFamily="2" charset="-78"/>
                  </a:rPr>
                  <a:t> </a:t>
                </a:r>
                <a:r>
                  <a:rPr lang="en-US" kern="100" dirty="0">
                    <a:latin typeface="Cambria Math" panose="02040503050406030204" pitchFamily="18" charset="0"/>
                    <a:ea typeface="Cambria Math" panose="02040503050406030204" pitchFamily="18" charset="0"/>
                    <a:cs typeface="B Nazanin" panose="00000400000000000000" pitchFamily="2" charset="-78"/>
                  </a:rPr>
                  <a:t>= v</a:t>
                </a:r>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981200" y="1388360"/>
                <a:ext cx="5715000" cy="559640"/>
              </a:xfrm>
              <a:prstGeom prst="rect">
                <a:avLst/>
              </a:prstGeom>
              <a:blipFill>
                <a:blip r:embed="rId3"/>
                <a:stretch>
                  <a:fillRect l="-746"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733800" y="2109550"/>
                <a:ext cx="1321196" cy="498663"/>
              </a:xfrm>
              <a:prstGeom prst="rect">
                <a:avLst/>
              </a:prstGeom>
            </p:spPr>
            <p:txBody>
              <a:bodyPr wrap="none">
                <a:spAutoFit/>
              </a:bodyPr>
              <a:lstStyle/>
              <a:p>
                <a14:m>
                  <m:oMath xmlns:m="http://schemas.openxmlformats.org/officeDocument/2006/math">
                    <m:f>
                      <m:fPr>
                        <m:ctrlPr>
                          <a:rPr lang="en-US" i="1">
                            <a:latin typeface="Cambria Math" panose="02040503050406030204" pitchFamily="18" charset="0"/>
                            <a:ea typeface="Cambria Math" panose="02040503050406030204" pitchFamily="18" charset="0"/>
                            <a:cs typeface="B Nazanin" panose="00000400000000000000" pitchFamily="2" charset="-78"/>
                          </a:rPr>
                        </m:ctrlPr>
                      </m:fPr>
                      <m:num>
                        <m:r>
                          <m:rPr>
                            <m:sty m:val="p"/>
                          </m:rPr>
                          <a:rPr lang="en-US">
                            <a:latin typeface="Cambria Math" panose="02040503050406030204" pitchFamily="18" charset="0"/>
                            <a:ea typeface="Cambria Math" panose="02040503050406030204" pitchFamily="18" charset="0"/>
                            <a:cs typeface="B Nazanin" panose="00000400000000000000" pitchFamily="2" charset="-78"/>
                          </a:rPr>
                          <m:t>dv</m:t>
                        </m:r>
                      </m:num>
                      <m:den>
                        <m:r>
                          <m:rPr>
                            <m:sty m:val="p"/>
                          </m:rPr>
                          <a:rPr lang="en-US">
                            <a:latin typeface="Cambria Math" panose="02040503050406030204" pitchFamily="18" charset="0"/>
                            <a:ea typeface="Cambria Math" panose="02040503050406030204" pitchFamily="18" charset="0"/>
                            <a:cs typeface="B Nazanin" panose="00000400000000000000" pitchFamily="2" charset="-78"/>
                          </a:rPr>
                          <m:t>dt</m:t>
                        </m:r>
                      </m:den>
                    </m:f>
                  </m:oMath>
                </a14:m>
                <a:r>
                  <a:rPr lang="en-US" dirty="0">
                    <a:latin typeface="Cambria Math" panose="02040503050406030204" pitchFamily="18" charset="0"/>
                    <a:ea typeface="Cambria Math" panose="02040503050406030204" pitchFamily="18" charset="0"/>
                  </a:rPr>
                  <a:t>  + v</a:t>
                </a:r>
                <a:r>
                  <a:rPr lang="en-US" baseline="30000" dirty="0">
                    <a:latin typeface="Cambria Math" panose="02040503050406030204" pitchFamily="18" charset="0"/>
                    <a:ea typeface="Cambria Math" panose="02040503050406030204" pitchFamily="18" charset="0"/>
                  </a:rPr>
                  <a:t>3</a:t>
                </a:r>
                <a:r>
                  <a:rPr lang="en-US" dirty="0">
                    <a:latin typeface="Cambria Math" panose="02040503050406030204" pitchFamily="18" charset="0"/>
                    <a:ea typeface="Cambria Math" panose="02040503050406030204" pitchFamily="18" charset="0"/>
                  </a:rPr>
                  <a:t> = 0</a:t>
                </a:r>
              </a:p>
            </p:txBody>
          </p:sp>
        </mc:Choice>
        <mc:Fallback xmlns="">
          <p:sp>
            <p:nvSpPr>
              <p:cNvPr id="11" name="Rectangle 10"/>
              <p:cNvSpPr>
                <a:spLocks noRot="1" noChangeAspect="1" noMove="1" noResize="1" noEditPoints="1" noAdjustHandles="1" noChangeArrowheads="1" noChangeShapeType="1" noTextEdit="1"/>
              </p:cNvSpPr>
              <p:nvPr/>
            </p:nvSpPr>
            <p:spPr>
              <a:xfrm>
                <a:off x="3733800" y="2109550"/>
                <a:ext cx="1321196" cy="498663"/>
              </a:xfrm>
              <a:prstGeom prst="rect">
                <a:avLst/>
              </a:prstGeom>
              <a:blipFill>
                <a:blip r:embed="rId4"/>
                <a:stretch>
                  <a:fillRect r="-3241"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124200" y="2174215"/>
                <a:ext cx="473206" cy="369332"/>
              </a:xfrm>
              <a:prstGeom prst="rect">
                <a:avLst/>
              </a:prstGeom>
            </p:spPr>
            <p:txBody>
              <a:bodyPr wrap="none">
                <a:spAutoFit/>
              </a:bodyPr>
              <a:lstStyle/>
              <a:p>
                <a14:m>
                  <m:oMath xmlns:m="http://schemas.openxmlformats.org/officeDocument/2006/math">
                    <m:r>
                      <a:rPr lang="en-US" b="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3124200" y="2174215"/>
                <a:ext cx="473206" cy="369332"/>
              </a:xfrm>
              <a:prstGeom prst="rect">
                <a:avLst/>
              </a:prstGeom>
              <a:blipFill>
                <a:blip r:embed="rId5"/>
                <a:stretch>
                  <a:fillRect t="-10000" r="-10390" b="-26667"/>
                </a:stretch>
              </a:blipFill>
            </p:spPr>
            <p:txBody>
              <a:bodyPr/>
              <a:lstStyle/>
              <a:p>
                <a:r>
                  <a:rPr lang="en-US">
                    <a:noFill/>
                  </a:rPr>
                  <a:t> </a:t>
                </a:r>
              </a:p>
            </p:txBody>
          </p:sp>
        </mc:Fallback>
      </mc:AlternateContent>
      <p:sp>
        <p:nvSpPr>
          <p:cNvPr id="14" name="Rectangle 13"/>
          <p:cNvSpPr/>
          <p:nvPr/>
        </p:nvSpPr>
        <p:spPr>
          <a:xfrm>
            <a:off x="5168530" y="2144719"/>
            <a:ext cx="1426994" cy="369332"/>
          </a:xfrm>
          <a:prstGeom prst="rect">
            <a:avLst/>
          </a:prstGeom>
        </p:spPr>
        <p:txBody>
          <a:bodyPr wrap="none">
            <a:spAutoFit/>
          </a:bodyPr>
          <a:lstStyle/>
          <a:p>
            <a:r>
              <a:rPr lang="en-US" kern="100" dirty="0">
                <a:latin typeface="Cambria Math" panose="02040503050406030204" pitchFamily="18" charset="0"/>
                <a:ea typeface="Cambria Math" panose="02040503050406030204" pitchFamily="18" charset="0"/>
                <a:cs typeface="B Nazanin" panose="00000400000000000000" pitchFamily="2" charset="-78"/>
              </a:rPr>
              <a:t>, </a:t>
            </a:r>
            <a:r>
              <a:rPr lang="en-US" kern="100" dirty="0" smtClean="0">
                <a:latin typeface="Cambria Math" panose="02040503050406030204" pitchFamily="18" charset="0"/>
                <a:ea typeface="Cambria Math" panose="02040503050406030204" pitchFamily="18" charset="0"/>
                <a:cs typeface="B Nazanin" panose="00000400000000000000" pitchFamily="2" charset="-78"/>
              </a:rPr>
              <a:t>    </a:t>
            </a:r>
            <a:r>
              <a:rPr lang="en-US" dirty="0" smtClean="0">
                <a:latin typeface="Cambria Math" panose="02040503050406030204" pitchFamily="18" charset="0"/>
                <a:ea typeface="Cambria Math" panose="02040503050406030204" pitchFamily="18" charset="0"/>
              </a:rPr>
              <a:t>v(0</a:t>
            </a:r>
            <a:r>
              <a:rPr lang="en-US" dirty="0">
                <a:latin typeface="Cambria Math" panose="02040503050406030204" pitchFamily="18" charset="0"/>
                <a:ea typeface="Cambria Math" panose="02040503050406030204" pitchFamily="18" charset="0"/>
              </a:rPr>
              <a:t>) = V</a:t>
            </a:r>
            <a:r>
              <a:rPr lang="en-US" baseline="-25000" dirty="0">
                <a:latin typeface="Cambria Math" panose="02040503050406030204" pitchFamily="18" charset="0"/>
                <a:ea typeface="Cambria Math" panose="02040503050406030204" pitchFamily="18" charset="0"/>
              </a:rPr>
              <a:t>0</a:t>
            </a:r>
            <a:endParaRPr lang="en-US"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629496" y="2785974"/>
                <a:ext cx="2361544" cy="369332"/>
              </a:xfrm>
              <a:prstGeom prst="rect">
                <a:avLst/>
              </a:prstGeom>
            </p:spPr>
            <p:txBody>
              <a:bodyPr wrap="none">
                <a:spAutoFit/>
              </a:bodyPr>
              <a:lstStyle/>
              <a:p>
                <a14:m>
                  <m:oMath xmlns:m="http://schemas.openxmlformats.org/officeDocument/2006/math">
                    <m:r>
                      <a:rPr lang="en-US" b="1" i="0" smtClean="0">
                        <a:solidFill>
                          <a:srgbClr val="0000FF"/>
                        </a:solidFill>
                        <a:latin typeface="Cambria Math" panose="02040503050406030204" pitchFamily="18" charset="0"/>
                      </a:rPr>
                      <m:t>𝐒𝐨𝐥𝐯𝐢𝐧𝐠</m:t>
                    </m:r>
                    <m:r>
                      <a:rPr lang="en-US" b="1" i="0" smtClean="0">
                        <a:solidFill>
                          <a:srgbClr val="0000FF"/>
                        </a:solidFill>
                        <a:latin typeface="Cambria Math" panose="02040503050406030204" pitchFamily="18" charset="0"/>
                      </a:rPr>
                      <m:t> </m:t>
                    </m:r>
                    <m:r>
                      <a:rPr lang="en-US" b="1" i="0" smtClean="0">
                        <a:solidFill>
                          <a:srgbClr val="0000FF"/>
                        </a:solidFill>
                        <a:latin typeface="Cambria Math" panose="02040503050406030204" pitchFamily="18" charset="0"/>
                      </a:rPr>
                      <m:t>𝐞𝐪𝐮𝐚𝐭𝐢𝐨𝐧</m:t>
                    </m:r>
                    <m:r>
                      <a:rPr lang="en-US" b="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629496" y="2785974"/>
                <a:ext cx="2361544" cy="369332"/>
              </a:xfrm>
              <a:prstGeom prst="rect">
                <a:avLst/>
              </a:prstGeom>
              <a:blipFill>
                <a:blip r:embed="rId6"/>
                <a:stretch>
                  <a:fillRect l="-773" t="-8197" r="-1289"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006550" y="2769762"/>
                <a:ext cx="2890471" cy="483337"/>
              </a:xfrm>
              <a:prstGeom prst="rect">
                <a:avLst/>
              </a:prstGeom>
            </p:spPr>
            <p:txBody>
              <a:bodyPr wrap="none">
                <a:spAutoFit/>
              </a:bodyPr>
              <a:lstStyle/>
              <a:p>
                <a:r>
                  <a:rPr lang="en-US" dirty="0" smtClean="0">
                    <a:latin typeface="Cambria Math" panose="02040503050406030204" pitchFamily="18" charset="0"/>
                    <a:ea typeface="Cambria Math" panose="02040503050406030204" pitchFamily="18" charset="0"/>
                  </a:rPr>
                  <a:t>(-</a:t>
                </a:r>
                <a:r>
                  <a:rPr lang="en-US" dirty="0">
                    <a:latin typeface="Cambria Math" panose="02040503050406030204" pitchFamily="18" charset="0"/>
                    <a:ea typeface="Cambria Math" panose="02040503050406030204" pitchFamily="18" charset="0"/>
                  </a:rPr>
                  <a:t>1/2)(1/v</a:t>
                </a:r>
                <a:r>
                  <a:rPr lang="en-US" baseline="30000" dirty="0">
                    <a:latin typeface="Cambria Math" panose="02040503050406030204" pitchFamily="18" charset="0"/>
                    <a:ea typeface="Cambria Math" panose="02040503050406030204" pitchFamily="18" charset="0"/>
                  </a:rPr>
                  <a:t>2</a:t>
                </a:r>
                <a:r>
                  <a:rPr lang="en-US" dirty="0">
                    <a:latin typeface="Cambria Math" panose="02040503050406030204" pitchFamily="18" charset="0"/>
                    <a:ea typeface="Cambria Math" panose="02040503050406030204" pitchFamily="18" charset="0"/>
                  </a:rPr>
                  <a:t>)</a:t>
                </a:r>
                <a:r>
                  <a:rPr lang="en-US" dirty="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r>
                      <a:rPr lang="en-US">
                        <a:latin typeface="Cambria Math" panose="02040503050406030204" pitchFamily="18" charset="0"/>
                        <a:ea typeface="Cambria Math" panose="02040503050406030204" pitchFamily="18" charset="0"/>
                        <a:cs typeface="Times New Roman" panose="02020603050405020304" pitchFamily="18" charset="0"/>
                      </a:rPr>
                      <m:t>│</m:t>
                    </m:r>
                    <m:f>
                      <m:fPr>
                        <m:type m:val="noBar"/>
                        <m:ctrlPr>
                          <a:rPr lang="en-US" i="1">
                            <a:latin typeface="Cambria Math" panose="02040503050406030204" pitchFamily="18" charset="0"/>
                            <a:ea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𝑣</m:t>
                        </m:r>
                        <m:d>
                          <m:dPr>
                            <m:ctrlPr>
                              <a:rPr lang="en-US" i="1">
                                <a:latin typeface="Cambria Math" panose="02040503050406030204" pitchFamily="18" charset="0"/>
                                <a:ea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𝑡</m:t>
                            </m:r>
                          </m:e>
                        </m:d>
                      </m:num>
                      <m:den>
                        <m:r>
                          <a:rPr lang="en-US" i="1">
                            <a:latin typeface="Cambria Math" panose="02040503050406030204" pitchFamily="18" charset="0"/>
                            <a:ea typeface="Cambria Math" panose="02040503050406030204" pitchFamily="18" charset="0"/>
                            <a:cs typeface="Times New Roman" panose="02020603050405020304" pitchFamily="18" charset="0"/>
                          </a:rPr>
                          <m:t>𝑣</m:t>
                        </m:r>
                        <m:d>
                          <m:dPr>
                            <m:ctrlPr>
                              <a:rPr lang="en-US" i="1">
                                <a:latin typeface="Cambria Math" panose="02040503050406030204" pitchFamily="18" charset="0"/>
                                <a:ea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0</m:t>
                            </m:r>
                          </m:e>
                        </m:d>
                      </m:den>
                    </m:f>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𝑡</m:t>
                    </m:r>
                    <m:r>
                      <a:rPr lang="en-US">
                        <a:latin typeface="Cambria Math" panose="02040503050406030204" pitchFamily="18" charset="0"/>
                        <a:ea typeface="Times New Roman" panose="02020603050405020304" pitchFamily="18" charset="0"/>
                        <a:cs typeface="Times New Roman" panose="02020603050405020304" pitchFamily="18" charset="0"/>
                      </a:rPr>
                      <m:t>│</m:t>
                    </m:r>
                    <m:f>
                      <m:fPr>
                        <m:type m:val="noBa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𝑡</m:t>
                        </m:r>
                      </m:num>
                      <m:den>
                        <m:r>
                          <a:rPr lang="en-US" i="1">
                            <a:latin typeface="Cambria Math" panose="02040503050406030204" pitchFamily="18" charset="0"/>
                            <a:ea typeface="Times New Roman" panose="02020603050405020304" pitchFamily="18" charset="0"/>
                            <a:cs typeface="Times New Roman" panose="02020603050405020304" pitchFamily="18" charset="0"/>
                          </a:rPr>
                          <m:t>0</m:t>
                        </m:r>
                      </m:den>
                    </m:f>
                  </m:oMath>
                </a14:m>
                <a:endParaRPr lang="en-US" dirty="0">
                  <a:latin typeface="Cambria Math" panose="02040503050406030204" pitchFamily="18" charset="0"/>
                  <a:ea typeface="Cambria Math" panose="020405030504060302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006550" y="2769762"/>
                <a:ext cx="2890471" cy="483337"/>
              </a:xfrm>
              <a:prstGeom prst="rect">
                <a:avLst/>
              </a:prstGeom>
              <a:blipFill>
                <a:blip r:embed="rId7"/>
                <a:stretch>
                  <a:fillRect l="-1688"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735268" y="3276600"/>
                <a:ext cx="2020361" cy="1179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v</m:t>
                      </m:r>
                      <m:r>
                        <a:rPr lang="en-US" b="0" i="0" smtClean="0">
                          <a:latin typeface="Cambria Math" panose="02040503050406030204" pitchFamily="18" charset="0"/>
                        </a:rPr>
                        <m:t>=</m:t>
                      </m:r>
                      <m:f>
                        <m:fPr>
                          <m:ctrlPr>
                            <a:rPr lang="en-US" i="1">
                              <a:latin typeface="Cambria Math" panose="02040503050406030204" pitchFamily="18" charset="0"/>
                            </a:rPr>
                          </m:ctrlPr>
                        </m:fPr>
                        <m:num>
                          <m:r>
                            <m:rPr>
                              <m:nor/>
                            </m:rPr>
                            <a:rPr lang="en-US" dirty="0">
                              <a:latin typeface="Cambria Math" panose="02040503050406030204" pitchFamily="18" charset="0"/>
                              <a:ea typeface="Cambria Math" panose="02040503050406030204" pitchFamily="18" charset="0"/>
                            </a:rPr>
                            <m:t>V</m:t>
                          </m:r>
                          <m:r>
                            <m:rPr>
                              <m:nor/>
                            </m:rPr>
                            <a:rPr lang="en-US" baseline="-25000" dirty="0">
                              <a:latin typeface="Cambria Math" panose="02040503050406030204" pitchFamily="18" charset="0"/>
                              <a:ea typeface="Cambria Math" panose="02040503050406030204" pitchFamily="18" charset="0"/>
                            </a:rPr>
                            <m:t>0</m:t>
                          </m:r>
                          <m:r>
                            <m:rPr>
                              <m:nor/>
                            </m:rPr>
                            <a:rPr lang="en-US" dirty="0">
                              <a:latin typeface="Cambria Math" panose="02040503050406030204" pitchFamily="18" charset="0"/>
                              <a:ea typeface="Cambria Math" panose="02040503050406030204" pitchFamily="18" charset="0"/>
                            </a:rPr>
                            <m:t> </m:t>
                          </m:r>
                        </m:num>
                        <m:den>
                          <m:eqArr>
                            <m:eqArrPr>
                              <m:ctrlPr>
                                <a:rPr lang="en-US" i="1">
                                  <a:latin typeface="Cambria Math" panose="02040503050406030204" pitchFamily="18" charset="0"/>
                                </a:rPr>
                              </m:ctrlPr>
                            </m:eqArrPr>
                            <m:e>
                              <m:r>
                                <a:rPr lang="en-US" i="0">
                                  <a:latin typeface="Cambria Math" panose="02040503050406030204" pitchFamily="18" charset="0"/>
                                </a:rPr>
                                <m:t>&amp;</m:t>
                              </m:r>
                              <m:d>
                                <m:dPr>
                                  <m:begChr m:val=""/>
                                  <m:ctrlPr>
                                    <a:rPr lang="en-US" i="1">
                                      <a:latin typeface="Cambria Math" panose="02040503050406030204" pitchFamily="18" charset="0"/>
                                    </a:rPr>
                                  </m:ctrlPr>
                                </m:dPr>
                                <m:e>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2</m:t>
                                  </m:r>
                                  <m:sSup>
                                    <m:sSupPr>
                                      <m:ctrlPr>
                                        <a:rPr lang="en-US" i="1">
                                          <a:latin typeface="Cambria Math" panose="02040503050406030204" pitchFamily="18" charset="0"/>
                                        </a:rPr>
                                      </m:ctrlPr>
                                    </m:sSupPr>
                                    <m:e>
                                      <m:r>
                                        <m:rPr>
                                          <m:nor/>
                                        </m:rPr>
                                        <a:rPr lang="en-US" dirty="0">
                                          <a:latin typeface="Cambria Math" panose="02040503050406030204" pitchFamily="18" charset="0"/>
                                          <a:ea typeface="Cambria Math" panose="02040503050406030204" pitchFamily="18" charset="0"/>
                                        </a:rPr>
                                        <m:t>V</m:t>
                                      </m:r>
                                      <m:r>
                                        <m:rPr>
                                          <m:nor/>
                                        </m:rPr>
                                        <a:rPr lang="en-US" baseline="-25000" dirty="0">
                                          <a:latin typeface="Cambria Math" panose="02040503050406030204" pitchFamily="18" charset="0"/>
                                          <a:ea typeface="Cambria Math" panose="02040503050406030204" pitchFamily="18" charset="0"/>
                                        </a:rPr>
                                        <m:t>0</m:t>
                                      </m:r>
                                    </m:e>
                                    <m:sup>
                                      <m:r>
                                        <a:rPr lang="en-US" i="0">
                                          <a:latin typeface="Cambria Math" panose="02040503050406030204" pitchFamily="18" charset="0"/>
                                        </a:rPr>
                                        <m:t>2</m:t>
                                      </m:r>
                                    </m:sup>
                                  </m:sSup>
                                  <m:r>
                                    <a:rPr lang="en-US" i="1">
                                      <a:latin typeface="Cambria Math" panose="02040503050406030204" pitchFamily="18" charset="0"/>
                                    </a:rPr>
                                    <m:t>𝑡</m:t>
                                  </m:r>
                                </m:e>
                              </m:d>
                            </m:e>
                            <m:e>
                              <m:r>
                                <a:rPr lang="en-US" i="0">
                                  <a:latin typeface="Cambria Math" panose="02040503050406030204" pitchFamily="18" charset="0"/>
                                </a:rPr>
                                <m:t>&amp;</m:t>
                              </m:r>
                            </m:e>
                            <m:e>
                              <m:r>
                                <a:rPr lang="en-US" i="0">
                                  <a:latin typeface="Cambria Math" panose="02040503050406030204" pitchFamily="18" charset="0"/>
                                </a:rPr>
                                <m:t>&amp;</m:t>
                              </m:r>
                            </m:e>
                          </m:eqArr>
                        </m:den>
                      </m:f>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4735268" y="3276600"/>
                <a:ext cx="2020361" cy="117955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2673360" y="3276600"/>
                <a:ext cx="1654748"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a:latin typeface="Cambria Math" panose="02040503050406030204" pitchFamily="18" charset="0"/>
                              <a:ea typeface="Cambria Math" panose="02040503050406030204" pitchFamily="18" charset="0"/>
                            </a:rPr>
                            <m:t>1</m:t>
                          </m:r>
                        </m:num>
                        <m:den>
                          <m:sSup>
                            <m:sSupPr>
                              <m:ctrlPr>
                                <a:rPr lang="en-US" i="1">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v</m:t>
                              </m:r>
                            </m:e>
                            <m:sup>
                              <m:r>
                                <a:rPr lang="en-US" i="0">
                                  <a:latin typeface="Cambria Math" panose="02040503050406030204" pitchFamily="18" charset="0"/>
                                  <a:ea typeface="Cambria Math" panose="02040503050406030204" pitchFamily="18" charset="0"/>
                                </a:rPr>
                                <m:t>2</m:t>
                              </m:r>
                            </m:sup>
                          </m:sSup>
                        </m:den>
                      </m:f>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0">
                              <a:latin typeface="Cambria Math" panose="02040503050406030204" pitchFamily="18" charset="0"/>
                              <a:ea typeface="Cambria Math" panose="02040503050406030204" pitchFamily="18" charset="0"/>
                            </a:rPr>
                            <m:t>1</m:t>
                          </m:r>
                        </m:num>
                        <m:den>
                          <m:sSup>
                            <m:sSupPr>
                              <m:ctrlPr>
                                <a:rPr lang="en-US" i="1">
                                  <a:latin typeface="Cambria Math" panose="02040503050406030204" pitchFamily="18" charset="0"/>
                                  <a:ea typeface="Cambria Math" panose="02040503050406030204" pitchFamily="18" charset="0"/>
                                </a:rPr>
                              </m:ctrlPr>
                            </m:sSupPr>
                            <m:e>
                              <m:r>
                                <m:rPr>
                                  <m:nor/>
                                </m:rPr>
                                <a:rPr lang="en-US" dirty="0">
                                  <a:latin typeface="Cambria Math" panose="02040503050406030204" pitchFamily="18" charset="0"/>
                                  <a:ea typeface="Cambria Math" panose="02040503050406030204" pitchFamily="18" charset="0"/>
                                </a:rPr>
                                <m:t>V</m:t>
                              </m:r>
                              <m:r>
                                <m:rPr>
                                  <m:nor/>
                                </m:rPr>
                                <a:rPr lang="en-US" baseline="-25000" dirty="0">
                                  <a:latin typeface="Cambria Math" panose="02040503050406030204" pitchFamily="18" charset="0"/>
                                  <a:ea typeface="Cambria Math" panose="02040503050406030204" pitchFamily="18" charset="0"/>
                                </a:rPr>
                                <m:t>0</m:t>
                              </m:r>
                              <m:r>
                                <m:rPr>
                                  <m:nor/>
                                </m:rPr>
                                <a:rPr lang="en-US" dirty="0">
                                  <a:latin typeface="Cambria Math" panose="02040503050406030204" pitchFamily="18" charset="0"/>
                                  <a:ea typeface="Cambria Math" panose="02040503050406030204" pitchFamily="18" charset="0"/>
                                </a:rPr>
                                <m:t> </m:t>
                              </m:r>
                            </m:e>
                            <m:sup>
                              <m:r>
                                <a:rPr lang="en-US" i="0">
                                  <a:latin typeface="Cambria Math" panose="02040503050406030204" pitchFamily="18" charset="0"/>
                                  <a:ea typeface="Cambria Math" panose="02040503050406030204" pitchFamily="18" charset="0"/>
                                </a:rPr>
                                <m:t>2</m:t>
                              </m:r>
                            </m:sup>
                          </m:sSup>
                        </m:den>
                      </m:f>
                      <m:r>
                        <a:rPr lang="en-US" i="0">
                          <a:latin typeface="Cambria Math" panose="02040503050406030204" pitchFamily="18" charset="0"/>
                          <a:ea typeface="Cambria Math" panose="02040503050406030204" pitchFamily="18" charset="0"/>
                        </a:rPr>
                        <m:t>=</m:t>
                      </m:r>
                      <m:r>
                        <a:rPr lang="en-US" i="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𝑡</m:t>
                      </m:r>
                    </m:oMath>
                  </m:oMathPara>
                </a14:m>
                <a:endParaRPr lang="en-US" dirty="0">
                  <a:latin typeface="Cambria Math" panose="02040503050406030204" pitchFamily="18" charset="0"/>
                  <a:ea typeface="Cambria Math" panose="020405030504060302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673360" y="3276600"/>
                <a:ext cx="1654748" cy="61279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2222691" y="3398332"/>
                <a:ext cx="473206" cy="369332"/>
              </a:xfrm>
              <a:prstGeom prst="rect">
                <a:avLst/>
              </a:prstGeom>
            </p:spPr>
            <p:txBody>
              <a:bodyPr wrap="none">
                <a:spAutoFit/>
              </a:bodyPr>
              <a:lstStyle/>
              <a:p>
                <a14:m>
                  <m:oMath xmlns:m="http://schemas.openxmlformats.org/officeDocument/2006/math">
                    <m:r>
                      <a:rPr lang="en-US" b="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2222691" y="3398332"/>
                <a:ext cx="473206" cy="369332"/>
              </a:xfrm>
              <a:prstGeom prst="rect">
                <a:avLst/>
              </a:prstGeom>
              <a:blipFill>
                <a:blip r:embed="rId11"/>
                <a:stretch>
                  <a:fillRect t="-8197" r="-10390"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4328108" y="3422794"/>
                <a:ext cx="473206" cy="369332"/>
              </a:xfrm>
              <a:prstGeom prst="rect">
                <a:avLst/>
              </a:prstGeom>
            </p:spPr>
            <p:txBody>
              <a:bodyPr wrap="none">
                <a:spAutoFit/>
              </a:bodyPr>
              <a:lstStyle/>
              <a:p>
                <a14:m>
                  <m:oMath xmlns:m="http://schemas.openxmlformats.org/officeDocument/2006/math">
                    <m:r>
                      <a:rPr lang="en-US" b="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4328108" y="3422794"/>
                <a:ext cx="473206" cy="369332"/>
              </a:xfrm>
              <a:prstGeom prst="rect">
                <a:avLst/>
              </a:prstGeom>
              <a:blipFill>
                <a:blip r:embed="rId12"/>
                <a:stretch>
                  <a:fillRect t="-8197" r="-8974" b="-24590"/>
                </a:stretch>
              </a:blipFill>
            </p:spPr>
            <p:txBody>
              <a:bodyPr/>
              <a:lstStyle/>
              <a:p>
                <a:r>
                  <a:rPr lang="en-US">
                    <a:noFill/>
                  </a:rPr>
                  <a:t> </a:t>
                </a:r>
              </a:p>
            </p:txBody>
          </p:sp>
        </mc:Fallback>
      </mc:AlternateContent>
      <p:sp>
        <p:nvSpPr>
          <p:cNvPr id="30" name="Rectangle 29"/>
          <p:cNvSpPr/>
          <p:nvPr/>
        </p:nvSpPr>
        <p:spPr>
          <a:xfrm>
            <a:off x="432228" y="4006724"/>
            <a:ext cx="8375640" cy="369332"/>
          </a:xfrm>
          <a:prstGeom prst="rect">
            <a:avLst/>
          </a:prstGeom>
        </p:spPr>
        <p:txBody>
          <a:bodyPr wrap="square">
            <a:spAutoFit/>
          </a:bodyPr>
          <a:lstStyle/>
          <a:p>
            <a:pPr algn="r" rtl="1"/>
            <a:r>
              <a:rPr lang="ar-SA" dirty="0">
                <a:latin typeface="Times New Roman" panose="02020603050405020304" pitchFamily="18" charset="0"/>
                <a:ea typeface="Calibri" panose="020F0502020204030204" pitchFamily="34" charset="0"/>
                <a:cs typeface="B Nazanin" panose="00000400000000000000" pitchFamily="2" charset="-78"/>
              </a:rPr>
              <a:t>شکل پاسخ ورودی صفر مدار غیرخطی برای دو حالت اولیه</a:t>
            </a:r>
            <a:r>
              <a:rPr lang="en-US" sz="1600" dirty="0">
                <a:latin typeface="Times New Roman" panose="02020603050405020304" pitchFamily="18" charset="0"/>
                <a:ea typeface="Calibri" panose="020F0502020204030204" pitchFamily="34" charset="0"/>
                <a:cs typeface="B Nazanin" panose="00000400000000000000" pitchFamily="2" charset="-78"/>
              </a:rPr>
              <a:t>V</a:t>
            </a:r>
            <a:r>
              <a:rPr lang="en-US" sz="1600" baseline="-25000" dirty="0">
                <a:latin typeface="Times New Roman" panose="02020603050405020304" pitchFamily="18" charset="0"/>
                <a:ea typeface="Calibri" panose="020F0502020204030204" pitchFamily="34" charset="0"/>
                <a:cs typeface="B Nazanin" panose="00000400000000000000" pitchFamily="2" charset="-78"/>
              </a:rPr>
              <a:t>0</a:t>
            </a:r>
            <a:r>
              <a:rPr lang="en-US" sz="1600" dirty="0">
                <a:latin typeface="Times New Roman" panose="02020603050405020304" pitchFamily="18" charset="0"/>
                <a:ea typeface="Calibri" panose="020F0502020204030204" pitchFamily="34" charset="0"/>
                <a:cs typeface="B Nazanin" panose="00000400000000000000" pitchFamily="2" charset="-78"/>
              </a:rPr>
              <a:t>=0.5</a:t>
            </a:r>
            <a:r>
              <a:rPr lang="en-US" dirty="0">
                <a:latin typeface="B Nazanin" panose="00000400000000000000" pitchFamily="2" charset="-78"/>
                <a:ea typeface="Calibri" panose="020F0502020204030204" pitchFamily="34" charset="0"/>
                <a:cs typeface="B Nazanin" panose="00000400000000000000" pitchFamily="2" charset="-78"/>
              </a:rPr>
              <a:t> </a:t>
            </a:r>
            <a:r>
              <a:rPr lang="ar-SA" dirty="0">
                <a:latin typeface="B Nazanin" panose="00000400000000000000" pitchFamily="2" charset="-78"/>
                <a:ea typeface="Calibri" panose="020F0502020204030204" pitchFamily="34" charset="0"/>
                <a:cs typeface="B Nazanin" panose="00000400000000000000" pitchFamily="2" charset="-78"/>
              </a:rPr>
              <a:t>و</a:t>
            </a:r>
            <a:r>
              <a:rPr lang="ar-SA" sz="1600" dirty="0">
                <a:ea typeface="Calibri" panose="020F0502020204030204" pitchFamily="34" charset="0"/>
                <a:cs typeface="B Nazanin" panose="00000400000000000000" pitchFamily="2" charset="-78"/>
              </a:rPr>
              <a:t> </a:t>
            </a:r>
            <a:r>
              <a:rPr lang="en-US" sz="1600" dirty="0">
                <a:latin typeface="Times New Roman" panose="02020603050405020304" pitchFamily="18" charset="0"/>
                <a:ea typeface="Calibri" panose="020F0502020204030204" pitchFamily="34" charset="0"/>
                <a:cs typeface="B Nazanin" panose="00000400000000000000" pitchFamily="2" charset="-78"/>
              </a:rPr>
              <a:t>V</a:t>
            </a:r>
            <a:r>
              <a:rPr lang="en-US" sz="1600" baseline="-25000" dirty="0">
                <a:latin typeface="Times New Roman" panose="02020603050405020304" pitchFamily="18" charset="0"/>
                <a:ea typeface="Calibri" panose="020F0502020204030204" pitchFamily="34" charset="0"/>
                <a:cs typeface="B Nazanin" panose="00000400000000000000" pitchFamily="2" charset="-78"/>
              </a:rPr>
              <a:t>0</a:t>
            </a:r>
            <a:r>
              <a:rPr lang="en-US" dirty="0">
                <a:latin typeface="Times New Roman" panose="02020603050405020304" pitchFamily="18" charset="0"/>
                <a:ea typeface="Calibri" panose="020F0502020204030204" pitchFamily="34" charset="0"/>
                <a:cs typeface="B Nazanin" panose="00000400000000000000" pitchFamily="2" charset="-78"/>
              </a:rPr>
              <a:t>=2</a:t>
            </a:r>
            <a:r>
              <a:rPr lang="en-US" dirty="0">
                <a:latin typeface="B Nazanin" panose="00000400000000000000" pitchFamily="2" charset="-78"/>
                <a:ea typeface="Calibri" panose="020F0502020204030204" pitchFamily="34" charset="0"/>
                <a:cs typeface="B Nazanin" panose="00000400000000000000" pitchFamily="2" charset="-78"/>
              </a:rPr>
              <a:t> </a:t>
            </a:r>
            <a:r>
              <a:rPr lang="fa-IR" dirty="0" smtClean="0">
                <a:latin typeface="B Nazanin" panose="00000400000000000000" pitchFamily="2" charset="-78"/>
                <a:ea typeface="Calibri" panose="020F0502020204030204" pitchFamily="34" charset="0"/>
                <a:cs typeface="B Nazanin" panose="00000400000000000000" pitchFamily="2" charset="-78"/>
              </a:rPr>
              <a:t> </a:t>
            </a:r>
            <a:r>
              <a:rPr lang="ar-SA" dirty="0" smtClean="0">
                <a:latin typeface="B Nazanin" panose="00000400000000000000" pitchFamily="2" charset="-78"/>
                <a:ea typeface="Calibri" panose="020F0502020204030204" pitchFamily="34" charset="0"/>
                <a:cs typeface="B Nazanin" panose="00000400000000000000" pitchFamily="2" charset="-78"/>
              </a:rPr>
              <a:t>در </a:t>
            </a:r>
            <a:r>
              <a:rPr lang="ar-SA" dirty="0">
                <a:latin typeface="B Nazanin" panose="00000400000000000000" pitchFamily="2" charset="-78"/>
                <a:ea typeface="Calibri" panose="020F0502020204030204" pitchFamily="34" charset="0"/>
                <a:cs typeface="B Nazanin" panose="00000400000000000000" pitchFamily="2" charset="-78"/>
              </a:rPr>
              <a:t>شکل زیر دیده </a:t>
            </a:r>
            <a:r>
              <a:rPr lang="ar-SA" dirty="0" smtClean="0">
                <a:latin typeface="B Nazanin" panose="00000400000000000000" pitchFamily="2" charset="-78"/>
                <a:ea typeface="Calibri" panose="020F0502020204030204" pitchFamily="34" charset="0"/>
                <a:cs typeface="B Nazanin" panose="00000400000000000000" pitchFamily="2" charset="-78"/>
              </a:rPr>
              <a:t>می </a:t>
            </a:r>
            <a:r>
              <a:rPr lang="ar-SA" dirty="0">
                <a:latin typeface="B Nazanin" panose="00000400000000000000" pitchFamily="2" charset="-78"/>
                <a:ea typeface="Calibri" panose="020F0502020204030204" pitchFamily="34" charset="0"/>
                <a:cs typeface="B Nazanin" panose="00000400000000000000" pitchFamily="2" charset="-78"/>
              </a:rPr>
              <a:t>شود.</a:t>
            </a:r>
            <a:endParaRPr lang="en-US" dirty="0">
              <a:cs typeface="B Nazanin" panose="00000400000000000000" pitchFamily="2" charset="-78"/>
            </a:endParaRPr>
          </a:p>
        </p:txBody>
      </p:sp>
      <p:pic>
        <p:nvPicPr>
          <p:cNvPr id="31" name="Picture 30" descr="C:\Users\lenovo\Pictures\Screenshots\Screenshot (108).jpg"/>
          <p:cNvPicPr/>
          <p:nvPr/>
        </p:nvPicPr>
        <p:blipFill rotWithShape="1">
          <a:blip r:embed="rId13">
            <a:extLst>
              <a:ext uri="{28A0092B-C50C-407E-A947-70E740481C1C}">
                <a14:useLocalDpi xmlns:a14="http://schemas.microsoft.com/office/drawing/2010/main" val="0"/>
              </a:ext>
            </a:extLst>
          </a:blip>
          <a:srcRect r="8847"/>
          <a:stretch/>
        </p:blipFill>
        <p:spPr bwMode="auto">
          <a:xfrm>
            <a:off x="84203" y="4308819"/>
            <a:ext cx="3276600" cy="1594721"/>
          </a:xfrm>
          <a:prstGeom prst="rect">
            <a:avLst/>
          </a:prstGeom>
          <a:noFill/>
          <a:ln>
            <a:noFill/>
          </a:ln>
        </p:spPr>
      </p:pic>
      <p:sp>
        <p:nvSpPr>
          <p:cNvPr id="33" name="Rectangle 32"/>
          <p:cNvSpPr/>
          <p:nvPr/>
        </p:nvSpPr>
        <p:spPr>
          <a:xfrm>
            <a:off x="3733800" y="4607701"/>
            <a:ext cx="5105400" cy="1807161"/>
          </a:xfrm>
          <a:prstGeom prst="rect">
            <a:avLst/>
          </a:prstGeom>
        </p:spPr>
        <p:txBody>
          <a:bodyPr wrap="square">
            <a:spAutoFit/>
          </a:bodyPr>
          <a:lstStyle/>
          <a:p>
            <a:pPr marL="285750" indent="-285750" algn="r" rtl="1">
              <a:lnSpc>
                <a:spcPct val="115000"/>
              </a:lnSpc>
              <a:spcAft>
                <a:spcPts val="800"/>
              </a:spcAft>
              <a:buFont typeface="Wingdings" panose="05000000000000000000" pitchFamily="2" charset="2"/>
              <a:buChar char="v"/>
            </a:pPr>
            <a:r>
              <a:rPr lang="fa-IR" b="1" kern="1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نتایج مهم:</a:t>
            </a:r>
          </a:p>
          <a:p>
            <a:pPr marL="285750" indent="-285750" algn="r" rtl="1">
              <a:lnSpc>
                <a:spcPct val="115000"/>
              </a:lnSpc>
              <a:spcAft>
                <a:spcPts val="800"/>
              </a:spcAft>
              <a:buFont typeface="Wingdings" panose="05000000000000000000" pitchFamily="2" charset="2"/>
              <a:buChar char="ü"/>
            </a:pPr>
            <a:r>
              <a:rPr lang="ar-SA" kern="100" dirty="0" smtClean="0">
                <a:latin typeface="Times New Roman" panose="02020603050405020304" pitchFamily="18" charset="0"/>
                <a:ea typeface="Calibri" panose="020F0502020204030204" pitchFamily="34" charset="0"/>
                <a:cs typeface="B Nazanin" panose="00000400000000000000" pitchFamily="2" charset="-78"/>
              </a:rPr>
              <a:t>پاسخ </a:t>
            </a:r>
            <a:r>
              <a:rPr lang="ar-SA" kern="100" dirty="0">
                <a:latin typeface="Times New Roman" panose="02020603050405020304" pitchFamily="18" charset="0"/>
                <a:ea typeface="Calibri" panose="020F0502020204030204" pitchFamily="34" charset="0"/>
                <a:cs typeface="B Nazanin" panose="00000400000000000000" pitchFamily="2" charset="-78"/>
              </a:rPr>
              <a:t>مدار غیرخطی به صورت تابع نمایی در نیامد. پاسخ بستگی به شکل تابع غیرخطی دارد.</a:t>
            </a:r>
            <a:endParaRPr lang="en-US" sz="1400" kern="100" dirty="0">
              <a:latin typeface="Calibri" panose="020F0502020204030204" pitchFamily="34" charset="0"/>
              <a:ea typeface="Calibri" panose="020F0502020204030204" pitchFamily="34" charset="0"/>
              <a:cs typeface="B Nazanin" panose="00000400000000000000" pitchFamily="2" charset="-78"/>
            </a:endParaRPr>
          </a:p>
          <a:p>
            <a:pPr marL="285750" indent="-285750" algn="r" rtl="1">
              <a:buFont typeface="Wingdings" panose="05000000000000000000" pitchFamily="2" charset="2"/>
              <a:buChar char="ü"/>
            </a:pPr>
            <a:r>
              <a:rPr lang="ar-SA" dirty="0">
                <a:latin typeface="Times New Roman" panose="02020603050405020304" pitchFamily="18" charset="0"/>
                <a:ea typeface="Calibri" panose="020F0502020204030204" pitchFamily="34" charset="0"/>
                <a:cs typeface="B Nazanin" panose="00000400000000000000" pitchFamily="2" charset="-78"/>
              </a:rPr>
              <a:t>پاسخ مدار </a:t>
            </a:r>
            <a:r>
              <a:rPr lang="ar-SA" dirty="0" smtClean="0">
                <a:latin typeface="Times New Roman" panose="02020603050405020304" pitchFamily="18" charset="0"/>
                <a:ea typeface="Calibri" panose="020F0502020204030204" pitchFamily="34" charset="0"/>
                <a:cs typeface="B Nazanin" panose="00000400000000000000" pitchFamily="2" charset="-78"/>
              </a:rPr>
              <a:t>غیرخطی</a:t>
            </a:r>
            <a:r>
              <a:rPr lang="fa-IR" dirty="0" smtClean="0">
                <a:latin typeface="Times New Roman" panose="02020603050405020304" pitchFamily="18" charset="0"/>
                <a:ea typeface="Calibri" panose="020F0502020204030204" pitchFamily="34" charset="0"/>
                <a:cs typeface="B Nazanin" panose="00000400000000000000" pitchFamily="2" charset="-78"/>
              </a:rPr>
              <a:t>،</a:t>
            </a:r>
            <a:r>
              <a:rPr lang="ar-SA" dirty="0" smtClean="0">
                <a:latin typeface="Times New Roman" panose="02020603050405020304" pitchFamily="18" charset="0"/>
                <a:ea typeface="Calibri" panose="020F0502020204030204" pitchFamily="34" charset="0"/>
                <a:cs typeface="B Nazanin" panose="00000400000000000000" pitchFamily="2" charset="-78"/>
              </a:rPr>
              <a:t> </a:t>
            </a:r>
            <a:r>
              <a:rPr lang="ar-SA" dirty="0">
                <a:latin typeface="Times New Roman" panose="02020603050405020304" pitchFamily="18" charset="0"/>
                <a:ea typeface="Calibri" panose="020F0502020204030204" pitchFamily="34" charset="0"/>
                <a:cs typeface="B Nazanin" panose="00000400000000000000" pitchFamily="2" charset="-78"/>
              </a:rPr>
              <a:t>تابع خطی حالت اولیه نمی باشد </a:t>
            </a:r>
            <a:r>
              <a:rPr lang="ar-SA" dirty="0" smtClean="0">
                <a:latin typeface="Times New Roman" panose="02020603050405020304" pitchFamily="18" charset="0"/>
                <a:ea typeface="Calibri" panose="020F0502020204030204" pitchFamily="34" charset="0"/>
                <a:cs typeface="B Nazanin" panose="00000400000000000000" pitchFamily="2" charset="-78"/>
              </a:rPr>
              <a:t>یعنی</a:t>
            </a:r>
            <a:r>
              <a:rPr lang="en-US" sz="1600" dirty="0" smtClean="0">
                <a:latin typeface="Times New Roman" panose="02020603050405020304" pitchFamily="18" charset="0"/>
                <a:ea typeface="Calibri" panose="020F0502020204030204" pitchFamily="34" charset="0"/>
                <a:cs typeface="B Nazanin" panose="00000400000000000000" pitchFamily="2" charset="-78"/>
              </a:rPr>
              <a:t>K</a:t>
            </a:r>
            <a:r>
              <a:rPr lang="en-US" dirty="0" smtClean="0">
                <a:latin typeface="B Nazanin" panose="00000400000000000000" pitchFamily="2" charset="-78"/>
                <a:ea typeface="Calibri" panose="020F0502020204030204" pitchFamily="34" charset="0"/>
                <a:cs typeface="B Nazanin" panose="00000400000000000000" pitchFamily="2" charset="-78"/>
              </a:rPr>
              <a:t> </a:t>
            </a:r>
            <a:r>
              <a:rPr lang="fa-IR" dirty="0" smtClean="0">
                <a:latin typeface="B Nazanin" panose="00000400000000000000" pitchFamily="2" charset="-78"/>
                <a:ea typeface="Calibri" panose="020F0502020204030204" pitchFamily="34" charset="0"/>
                <a:cs typeface="B Nazanin" panose="00000400000000000000" pitchFamily="2" charset="-78"/>
              </a:rPr>
              <a:t> </a:t>
            </a:r>
            <a:r>
              <a:rPr lang="ar-SA" dirty="0" smtClean="0">
                <a:latin typeface="B Nazanin" panose="00000400000000000000" pitchFamily="2" charset="-78"/>
                <a:ea typeface="Calibri" panose="020F0502020204030204" pitchFamily="34" charset="0"/>
                <a:cs typeface="B Nazanin" panose="00000400000000000000" pitchFamily="2" charset="-78"/>
              </a:rPr>
              <a:t>برابر </a:t>
            </a:r>
            <a:r>
              <a:rPr lang="ar-SA" dirty="0">
                <a:latin typeface="B Nazanin" panose="00000400000000000000" pitchFamily="2" charset="-78"/>
                <a:ea typeface="Calibri" panose="020F0502020204030204" pitchFamily="34" charset="0"/>
                <a:cs typeface="B Nazanin" panose="00000400000000000000" pitchFamily="2" charset="-78"/>
              </a:rPr>
              <a:t>کردن شرط </a:t>
            </a:r>
            <a:r>
              <a:rPr lang="ar-SA" dirty="0" smtClean="0">
                <a:latin typeface="B Nazanin" panose="00000400000000000000" pitchFamily="2" charset="-78"/>
                <a:ea typeface="Calibri" panose="020F0502020204030204" pitchFamily="34" charset="0"/>
                <a:cs typeface="B Nazanin" panose="00000400000000000000" pitchFamily="2" charset="-78"/>
              </a:rPr>
              <a:t>اولیه</a:t>
            </a:r>
            <a:r>
              <a:rPr lang="fa-IR" dirty="0" smtClean="0">
                <a:latin typeface="B Nazanin" panose="00000400000000000000" pitchFamily="2" charset="-78"/>
                <a:ea typeface="Calibri" panose="020F0502020204030204" pitchFamily="34" charset="0"/>
                <a:cs typeface="B Nazanin" panose="00000400000000000000" pitchFamily="2" charset="-78"/>
              </a:rPr>
              <a:t>،</a:t>
            </a:r>
            <a:r>
              <a:rPr lang="ar-SA" dirty="0" smtClean="0">
                <a:latin typeface="B Nazanin" panose="00000400000000000000" pitchFamily="2" charset="-78"/>
                <a:ea typeface="Calibri" panose="020F0502020204030204" pitchFamily="34" charset="0"/>
                <a:cs typeface="B Nazanin" panose="00000400000000000000" pitchFamily="2" charset="-78"/>
              </a:rPr>
              <a:t> </a:t>
            </a:r>
            <a:r>
              <a:rPr lang="ar-SA" dirty="0">
                <a:latin typeface="B Nazanin" panose="00000400000000000000" pitchFamily="2" charset="-78"/>
                <a:ea typeface="Calibri" panose="020F0502020204030204" pitchFamily="34" charset="0"/>
                <a:cs typeface="B Nazanin" panose="00000400000000000000" pitchFamily="2" charset="-78"/>
              </a:rPr>
              <a:t>پاسخ را </a:t>
            </a:r>
            <a:r>
              <a:rPr lang="en-US" sz="1600" dirty="0">
                <a:latin typeface="Times New Roman" panose="02020603050405020304" pitchFamily="18" charset="0"/>
                <a:ea typeface="Calibri" panose="020F0502020204030204" pitchFamily="34" charset="0"/>
                <a:cs typeface="B Nazanin" panose="00000400000000000000" pitchFamily="2" charset="-78"/>
              </a:rPr>
              <a:t>K</a:t>
            </a:r>
            <a:r>
              <a:rPr lang="ar-SA" dirty="0">
                <a:latin typeface="Times New Roman" panose="02020603050405020304" pitchFamily="18" charset="0"/>
                <a:ea typeface="Calibri" panose="020F0502020204030204" pitchFamily="34" charset="0"/>
                <a:cs typeface="B Nazanin" panose="00000400000000000000" pitchFamily="2" charset="-78"/>
              </a:rPr>
              <a:t> برابر نمی کند.</a:t>
            </a:r>
            <a:r>
              <a:rPr lang="ar-SA" sz="1600" dirty="0">
                <a:ea typeface="Calibri" panose="020F0502020204030204" pitchFamily="34" charset="0"/>
                <a:cs typeface="B Nazanin" panose="00000400000000000000" pitchFamily="2" charset="-78"/>
              </a:rPr>
              <a:t> </a:t>
            </a:r>
            <a:endParaRPr lang="en-US" dirty="0">
              <a:cs typeface="B Nazanin" panose="00000400000000000000" pitchFamily="2" charset="-78"/>
            </a:endParaRPr>
          </a:p>
        </p:txBody>
      </p:sp>
    </p:spTree>
    <p:extLst>
      <p:ext uri="{BB962C8B-B14F-4D97-AF65-F5344CB8AC3E}">
        <p14:creationId xmlns:p14="http://schemas.microsoft.com/office/powerpoint/2010/main" val="3503190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dirty="0"/>
          </a:p>
        </p:txBody>
      </p:sp>
      <p:sp>
        <p:nvSpPr>
          <p:cNvPr id="3" name="Rectangle 2"/>
          <p:cNvSpPr/>
          <p:nvPr/>
        </p:nvSpPr>
        <p:spPr>
          <a:xfrm>
            <a:off x="2346440" y="228600"/>
            <a:ext cx="6588855" cy="400110"/>
          </a:xfrm>
          <a:prstGeom prst="rect">
            <a:avLst/>
          </a:prstGeom>
        </p:spPr>
        <p:txBody>
          <a:bodyPr wrap="none">
            <a:spAutoFit/>
          </a:bodyPr>
          <a:lstStyle/>
          <a:p>
            <a:pPr algn="r" rtl="1">
              <a:spcBef>
                <a:spcPts val="600"/>
              </a:spcBef>
              <a:tabLst>
                <a:tab pos="4464050" algn="l"/>
              </a:tabLst>
            </a:pP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3-1-3- </a:t>
            </a:r>
            <a:r>
              <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پاسخ </a:t>
            </a: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حالت صفر </a:t>
            </a:r>
            <a:r>
              <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مدار مرتبه </a:t>
            </a: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اول   </a:t>
            </a:r>
            <a:r>
              <a:rPr lang="en-US"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(Zero-State Response)</a:t>
            </a:r>
            <a:endPar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endParaRPr>
          </a:p>
        </p:txBody>
      </p:sp>
      <p:sp>
        <p:nvSpPr>
          <p:cNvPr id="10" name="Rectangle 9"/>
          <p:cNvSpPr/>
          <p:nvPr/>
        </p:nvSpPr>
        <p:spPr>
          <a:xfrm>
            <a:off x="2971800" y="685800"/>
            <a:ext cx="6039695" cy="923330"/>
          </a:xfrm>
          <a:prstGeom prst="rect">
            <a:avLst/>
          </a:prstGeom>
        </p:spPr>
        <p:txBody>
          <a:bodyPr wrap="square">
            <a:spAutoFit/>
          </a:bodyPr>
          <a:lstStyle/>
          <a:p>
            <a:pPr marL="285750" indent="-285750" algn="just" rtl="1">
              <a:buFont typeface="Wingdings" panose="05000000000000000000" pitchFamily="2" charset="2"/>
              <a:buChar char="q"/>
            </a:pPr>
            <a:r>
              <a:rPr lang="fa-IR" b="1" dirty="0">
                <a:solidFill>
                  <a:srgbClr val="FF0000"/>
                </a:solidFill>
                <a:latin typeface="Times New Roman" panose="02020603050405020304" pitchFamily="18" charset="0"/>
                <a:cs typeface="B Nazanin" panose="00000400000000000000" pitchFamily="2" charset="-78"/>
              </a:rPr>
              <a:t>مدارهای </a:t>
            </a:r>
            <a:r>
              <a:rPr lang="en-US" b="1" dirty="0">
                <a:solidFill>
                  <a:srgbClr val="FF0000"/>
                </a:solidFill>
                <a:latin typeface="Times New Roman" panose="02020603050405020304" pitchFamily="18" charset="0"/>
                <a:cs typeface="B Nazanin" panose="00000400000000000000" pitchFamily="2" charset="-78"/>
              </a:rPr>
              <a:t>RC</a:t>
            </a:r>
            <a:r>
              <a:rPr lang="fa-IR" b="1" dirty="0">
                <a:solidFill>
                  <a:srgbClr val="FF0000"/>
                </a:solidFill>
                <a:latin typeface="Times New Roman" panose="02020603050405020304" pitchFamily="18" charset="0"/>
                <a:cs typeface="B Nazanin" panose="00000400000000000000" pitchFamily="2" charset="-78"/>
              </a:rPr>
              <a:t>: </a:t>
            </a:r>
            <a:r>
              <a:rPr lang="fa-IR" dirty="0">
                <a:latin typeface="Times New Roman" panose="02020603050405020304" pitchFamily="18" charset="0"/>
                <a:cs typeface="B Nazanin" panose="00000400000000000000" pitchFamily="2" charset="-78"/>
              </a:rPr>
              <a:t>مدار </a:t>
            </a:r>
            <a:r>
              <a:rPr lang="en-US" sz="1600" dirty="0">
                <a:latin typeface="Times New Roman" panose="02020603050405020304" pitchFamily="18" charset="0"/>
                <a:cs typeface="B Nazanin" panose="00000400000000000000" pitchFamily="2" charset="-78"/>
              </a:rPr>
              <a:t>RC</a:t>
            </a:r>
            <a:r>
              <a:rPr lang="fa-IR" dirty="0">
                <a:latin typeface="Times New Roman" panose="02020603050405020304" pitchFamily="18" charset="0"/>
                <a:cs typeface="B Nazanin" panose="00000400000000000000" pitchFamily="2" charset="-78"/>
              </a:rPr>
              <a:t> مقابل را در نظر گرفته و فرض کنید ولتاژ اولیه خازن </a:t>
            </a:r>
            <a:r>
              <a:rPr lang="fa-IR" dirty="0" smtClean="0">
                <a:latin typeface="Times New Roman" panose="02020603050405020304" pitchFamily="18" charset="0"/>
                <a:cs typeface="B Nazanin" panose="00000400000000000000" pitchFamily="2" charset="-78"/>
              </a:rPr>
              <a:t>صفر است، اما مدار با منبع جریان تحریک شده است. تعیین </a:t>
            </a:r>
            <a:r>
              <a:rPr lang="fa-IR" dirty="0">
                <a:latin typeface="Times New Roman" panose="02020603050405020304" pitchFamily="18" charset="0"/>
                <a:cs typeface="B Nazanin" panose="00000400000000000000" pitchFamily="2" charset="-78"/>
              </a:rPr>
              <a:t>ولتاژ خازن </a:t>
            </a:r>
            <a:r>
              <a:rPr lang="fa-IR" dirty="0" smtClean="0">
                <a:latin typeface="Times New Roman" panose="02020603050405020304" pitchFamily="18" charset="0"/>
                <a:cs typeface="B Nazanin" panose="00000400000000000000" pitchFamily="2" charset="-78"/>
              </a:rPr>
              <a:t>برای </a:t>
            </a:r>
            <a:r>
              <a:rPr lang="en-US" dirty="0">
                <a:latin typeface="Times New Roman" panose="02020603050405020304" pitchFamily="18" charset="0"/>
                <a:cs typeface="B Nazanin" panose="00000400000000000000" pitchFamily="2" charset="-78"/>
              </a:rPr>
              <a:t>t≥</a:t>
            </a:r>
            <a:r>
              <a:rPr lang="en-US" dirty="0" smtClean="0">
                <a:latin typeface="Times New Roman" panose="02020603050405020304" pitchFamily="18" charset="0"/>
                <a:cs typeface="B Nazanin" panose="00000400000000000000" pitchFamily="2" charset="-78"/>
              </a:rPr>
              <a:t>0</a:t>
            </a:r>
            <a:r>
              <a:rPr lang="fa-IR" dirty="0">
                <a:latin typeface="Times New Roman" panose="02020603050405020304" pitchFamily="18" charset="0"/>
                <a:cs typeface="B Nazanin" panose="00000400000000000000" pitchFamily="2" charset="-78"/>
              </a:rPr>
              <a:t> </a:t>
            </a:r>
            <a:r>
              <a:rPr lang="fa-IR" dirty="0" smtClean="0">
                <a:latin typeface="Times New Roman" panose="02020603050405020304" pitchFamily="18" charset="0"/>
                <a:cs typeface="B Nazanin" panose="00000400000000000000" pitchFamily="2" charset="-78"/>
              </a:rPr>
              <a:t>به صورت زیر است:</a:t>
            </a:r>
            <a:endParaRPr lang="en-US" dirty="0">
              <a:latin typeface="Times New Roman" panose="02020603050405020304" pitchFamily="18" charset="0"/>
              <a:cs typeface="B Nazanin" panose="00000400000000000000" pitchFamily="2" charset="-78"/>
            </a:endParaRPr>
          </a:p>
        </p:txBody>
      </p:sp>
      <p:pic>
        <p:nvPicPr>
          <p:cNvPr id="11" name="Picture 10"/>
          <p:cNvPicPr>
            <a:picLocks noChangeAspect="1"/>
          </p:cNvPicPr>
          <p:nvPr/>
        </p:nvPicPr>
        <p:blipFill>
          <a:blip r:embed="rId3"/>
          <a:stretch>
            <a:fillRect/>
          </a:stretch>
        </p:blipFill>
        <p:spPr>
          <a:xfrm>
            <a:off x="228600" y="624356"/>
            <a:ext cx="2537581" cy="1366386"/>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2971800" y="1609130"/>
                <a:ext cx="23705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𝐾𝐶𝐿</m:t>
                      </m:r>
                      <m:r>
                        <a:rPr lang="en-US" i="0">
                          <a:latin typeface="Cambria Math" panose="02040503050406030204" pitchFamily="18" charset="0"/>
                          <a:ea typeface="Cambria Math" panose="02040503050406030204" pitchFamily="18" charset="0"/>
                        </a:rPr>
                        <m:t>:</m:t>
                      </m:r>
                      <m:r>
                        <m:rPr>
                          <m:nor/>
                        </m:rP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𝑅</m:t>
                          </m:r>
                        </m:sub>
                      </m:sSub>
                      <m:r>
                        <a:rPr lang="en-US" i="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𝐶</m:t>
                          </m:r>
                        </m:sub>
                      </m:sSub>
                      <m:r>
                        <a:rPr lang="en-US" i="0">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I</m:t>
                      </m:r>
                      <m:r>
                        <m:rPr>
                          <m:sty m:val="p"/>
                        </m:rPr>
                        <a:rPr lang="en-US" baseline="-25000">
                          <a:latin typeface="Cambria Math" panose="02040503050406030204" pitchFamily="18" charset="0"/>
                          <a:ea typeface="Cambria Math" panose="02040503050406030204" pitchFamily="18" charset="0"/>
                        </a:rPr>
                        <m:t>s</m:t>
                      </m:r>
                      <m:r>
                        <m:rPr>
                          <m:sty m:val="p"/>
                        </m:rPr>
                        <a:rPr lang="en-US" b="0" i="0" smtClean="0">
                          <a:latin typeface="Cambria Math" panose="02040503050406030204" pitchFamily="18" charset="0"/>
                          <a:ea typeface="Cambria Math" panose="02040503050406030204" pitchFamily="18" charset="0"/>
                        </a:rPr>
                        <m:t>U</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t</m:t>
                      </m:r>
                      <m:r>
                        <a:rPr lang="en-US" b="0" i="0" smtClean="0">
                          <a:latin typeface="Cambria Math" panose="02040503050406030204" pitchFamily="18" charset="0"/>
                          <a:ea typeface="Cambria Math" panose="02040503050406030204" pitchFamily="18" charset="0"/>
                        </a:rPr>
                        <m:t>)</m:t>
                      </m:r>
                    </m:oMath>
                  </m:oMathPara>
                </a14:m>
                <a:endParaRPr lang="en-US" dirty="0">
                  <a:latin typeface="Cambria Math" panose="02040503050406030204" pitchFamily="18" charset="0"/>
                  <a:ea typeface="Cambria Math"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971800" y="1609130"/>
                <a:ext cx="2370584" cy="369332"/>
              </a:xfrm>
              <a:prstGeom prst="rect">
                <a:avLst/>
              </a:prstGeom>
              <a:blipFill>
                <a:blip r:embed="rId4"/>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946400" y="1983779"/>
                <a:ext cx="16399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𝐾𝑉𝐿</m:t>
                      </m:r>
                      <m:r>
                        <a:rPr lang="en-US" i="0">
                          <a:latin typeface="Cambria Math" panose="02040503050406030204" pitchFamily="18" charset="0"/>
                        </a:rPr>
                        <m:t>:</m:t>
                      </m:r>
                      <m:r>
                        <m:rPr>
                          <m:nor/>
                        </m:rPr>
                        <a:rPr lang="en-US" i="1">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𝑅</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𝐶</m:t>
                          </m:r>
                        </m:sub>
                      </m:sSub>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2946400" y="1983779"/>
                <a:ext cx="163993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391009" y="2286000"/>
                <a:ext cx="1195327" cy="491288"/>
              </a:xfrm>
              <a:prstGeom prst="rect">
                <a:avLst/>
              </a:prstGeom>
            </p:spPr>
            <p:txBody>
              <a:bodyPr wrap="none">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𝐶</m:t>
                        </m:r>
                      </m:sub>
                    </m:sSub>
                    <m:r>
                      <a:rPr lang="en-US">
                        <a:latin typeface="Cambria Math" panose="02040503050406030204" pitchFamily="18" charset="0"/>
                      </a:rPr>
                      <m:t>=</m:t>
                    </m:r>
                    <m:r>
                      <a:rPr lang="en-US" i="1">
                        <a:latin typeface="Cambria Math" panose="02040503050406030204" pitchFamily="18" charset="0"/>
                      </a:rPr>
                      <m:t>𝐶</m:t>
                    </m:r>
                    <m:f>
                      <m:fPr>
                        <m:ctrlPr>
                          <a:rPr lang="en-US" i="1">
                            <a:latin typeface="Cambria Math" panose="02040503050406030204" pitchFamily="18" charset="0"/>
                          </a:rPr>
                        </m:ctrlPr>
                      </m:fPr>
                      <m:num>
                        <m:r>
                          <a:rPr lang="en-US" i="1">
                            <a:latin typeface="Cambria Math" panose="02040503050406030204" pitchFamily="18" charset="0"/>
                          </a:rPr>
                          <m:t>𝑑𝑣</m:t>
                        </m:r>
                        <m:r>
                          <a:rPr lang="en-US" i="1" baseline="-25000">
                            <a:latin typeface="Cambria Math" panose="02040503050406030204" pitchFamily="18" charset="0"/>
                          </a:rPr>
                          <m:t>𝐶</m:t>
                        </m:r>
                      </m:num>
                      <m:den>
                        <m:r>
                          <a:rPr lang="en-US" i="1">
                            <a:latin typeface="Cambria Math" panose="02040503050406030204" pitchFamily="18" charset="0"/>
                          </a:rPr>
                          <m:t>𝑑𝑡</m:t>
                        </m:r>
                      </m:den>
                    </m:f>
                  </m:oMath>
                </a14:m>
                <a:r>
                  <a:rPr lang="en-US" dirty="0"/>
                  <a:t> </a:t>
                </a:r>
              </a:p>
            </p:txBody>
          </p:sp>
        </mc:Choice>
        <mc:Fallback xmlns="">
          <p:sp>
            <p:nvSpPr>
              <p:cNvPr id="14" name="Rectangle 13"/>
              <p:cNvSpPr>
                <a:spLocks noRot="1" noChangeAspect="1" noMove="1" noResize="1" noEditPoints="1" noAdjustHandles="1" noChangeArrowheads="1" noChangeShapeType="1" noTextEdit="1"/>
              </p:cNvSpPr>
              <p:nvPr/>
            </p:nvSpPr>
            <p:spPr>
              <a:xfrm>
                <a:off x="3391009" y="2286000"/>
                <a:ext cx="1195327" cy="491288"/>
              </a:xfrm>
              <a:prstGeom prst="rect">
                <a:avLst/>
              </a:prstGeom>
              <a:blipFill>
                <a:blip r:embed="rId6"/>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431880" y="2743200"/>
                <a:ext cx="11401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𝑅</m:t>
                          </m:r>
                        </m:sub>
                      </m:sSub>
                      <m:r>
                        <a:rPr lang="en-US">
                          <a:latin typeface="Cambria Math" panose="02040503050406030204" pitchFamily="18" charset="0"/>
                        </a:rPr>
                        <m:t>=</m:t>
                      </m:r>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𝑅</m:t>
                          </m:r>
                        </m:sub>
                      </m:sSub>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3431880" y="2743200"/>
                <a:ext cx="114012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562600" y="1922197"/>
                <a:ext cx="2853730"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𝐶</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𝑅</m:t>
                                    </m:r>
                                  </m:den>
                                </m:f>
                                <m:r>
                                  <m:rPr>
                                    <m:nor/>
                                  </m:rPr>
                                  <a:rPr lang="en-US" i="1">
                                    <a:latin typeface="Cambria Math" panose="02040503050406030204" pitchFamily="18" charset="0"/>
                                  </a:rPr>
                                  <m:t> </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r>
                                  <m:rPr>
                                    <m:nor/>
                                  </m:rPr>
                                  <a:rPr lang="en-US" i="1">
                                    <a:latin typeface="Cambria Math" panose="02040503050406030204" pitchFamily="18" charset="0"/>
                                  </a:rPr>
                                  <m:t>   </m:t>
                                </m:r>
                                <m:r>
                                  <a:rPr lang="en-US" i="0">
                                    <a:latin typeface="Cambria Math" panose="02040503050406030204" pitchFamily="18" charset="0"/>
                                  </a:rPr>
                                  <m:t>,</m:t>
                                </m:r>
                                <m:r>
                                  <m:rPr>
                                    <m:nor/>
                                  </m:rPr>
                                  <a:rPr lang="en-US" i="1">
                                    <a:latin typeface="Cambria Math" panose="02040503050406030204" pitchFamily="18" charset="0"/>
                                  </a:rPr>
                                  <m:t>   </m:t>
                                </m:r>
                                <m:r>
                                  <a:rPr lang="en-US" i="1">
                                    <a:latin typeface="Cambria Math" panose="02040503050406030204" pitchFamily="18" charset="0"/>
                                  </a:rPr>
                                  <m:t>𝑡</m:t>
                                </m:r>
                                <m:r>
                                  <a:rPr lang="en-US" b="0" i="0" smtClean="0">
                                    <a:latin typeface="Cambria Math" panose="02040503050406030204" pitchFamily="18" charset="0"/>
                                  </a:rPr>
                                  <m:t>&gt;</m:t>
                                </m:r>
                                <m:r>
                                  <a:rPr lang="en-US" i="0">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0</m:t>
                                </m:r>
                                <m:r>
                                  <m:rPr>
                                    <m:nor/>
                                  </m:rPr>
                                  <a:rPr lang="en-US" i="1">
                                    <a:latin typeface="Cambria Math" panose="02040503050406030204" pitchFamily="18" charset="0"/>
                                  </a:rPr>
                                  <m:t>                          </m:t>
                                </m:r>
                              </m:e>
                            </m:mr>
                          </m:m>
                        </m:e>
                      </m:d>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5562600" y="1922197"/>
                <a:ext cx="2853730" cy="97661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999984" y="2225838"/>
                <a:ext cx="473206" cy="369332"/>
              </a:xfrm>
              <a:prstGeom prst="rect">
                <a:avLst/>
              </a:prstGeom>
            </p:spPr>
            <p:txBody>
              <a:bodyPr wrap="none">
                <a:spAutoFit/>
              </a:bodyPr>
              <a:lstStyle/>
              <a:p>
                <a14:m>
                  <m:oMath xmlns:m="http://schemas.openxmlformats.org/officeDocument/2006/math">
                    <m:r>
                      <a:rPr lang="en-US" b="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4999984" y="2225838"/>
                <a:ext cx="473206" cy="369332"/>
              </a:xfrm>
              <a:prstGeom prst="rect">
                <a:avLst/>
              </a:prstGeom>
              <a:blipFill>
                <a:blip r:embed="rId9"/>
                <a:stretch>
                  <a:fillRect t="-8197" r="-1025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84856" y="3190939"/>
                <a:ext cx="2133213" cy="369332"/>
              </a:xfrm>
              <a:prstGeom prst="rect">
                <a:avLst/>
              </a:prstGeom>
            </p:spPr>
            <p:txBody>
              <a:bodyPr wrap="none">
                <a:spAutoFit/>
              </a:bodyPr>
              <a:lstStyle/>
              <a:p>
                <a14:m>
                  <m:oMath xmlns:m="http://schemas.openxmlformats.org/officeDocument/2006/math">
                    <m:r>
                      <a:rPr lang="en-US" sz="1600" b="1" i="0" smtClean="0">
                        <a:solidFill>
                          <a:srgbClr val="0000FF"/>
                        </a:solidFill>
                        <a:latin typeface="Cambria Math" panose="02040503050406030204" pitchFamily="18" charset="0"/>
                      </a:rPr>
                      <m:t>𝐒𝐨𝐥𝐯𝐢𝐧𝐠</m:t>
                    </m:r>
                    <m:r>
                      <a:rPr lang="en-US" sz="1600" b="1" i="0" smtClean="0">
                        <a:solidFill>
                          <a:srgbClr val="0000FF"/>
                        </a:solidFill>
                        <a:latin typeface="Cambria Math" panose="02040503050406030204" pitchFamily="18" charset="0"/>
                      </a:rPr>
                      <m:t> </m:t>
                    </m:r>
                    <m:r>
                      <a:rPr lang="en-US" sz="1600" b="1" i="0" smtClean="0">
                        <a:solidFill>
                          <a:srgbClr val="0000FF"/>
                        </a:solidFill>
                        <a:latin typeface="Cambria Math" panose="02040503050406030204" pitchFamily="18" charset="0"/>
                      </a:rPr>
                      <m:t>𝐞𝐪𝐮𝐚𝐭𝐢𝐨𝐧</m:t>
                    </m:r>
                    <m:r>
                      <a:rPr lang="en-US" sz="1600" b="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584856" y="3190939"/>
                <a:ext cx="2133213" cy="369332"/>
              </a:xfrm>
              <a:prstGeom prst="rect">
                <a:avLst/>
              </a:prstGeom>
              <a:blipFill>
                <a:blip r:embed="rId10"/>
                <a:stretch>
                  <a:fillRect l="-286" t="-8197" r="-1429"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874925" y="3178659"/>
                <a:ext cx="2402324" cy="410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h</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𝑝</m:t>
                              </m:r>
                            </m:sub>
                          </m:sSub>
                          <m:r>
                            <a:rPr lang="en-US" i="0">
                              <a:latin typeface="Cambria Math" panose="02040503050406030204" pitchFamily="18" charset="0"/>
                            </a:rPr>
                            <m:t>(</m:t>
                          </m:r>
                          <m:r>
                            <a:rPr lang="en-US" i="1">
                              <a:latin typeface="Cambria Math" panose="02040503050406030204" pitchFamily="18" charset="0"/>
                            </a:rPr>
                            <m:t>𝑡</m:t>
                          </m:r>
                        </m:e>
                      </m:d>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2874925" y="3178659"/>
                <a:ext cx="2402324" cy="410497"/>
              </a:xfrm>
              <a:prstGeom prst="rect">
                <a:avLst/>
              </a:prstGeom>
              <a:blipFill>
                <a:blip r:embed="rId11"/>
                <a:stretch>
                  <a:fillRect t="-151471" r="-26142" b="-2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878266" y="2895600"/>
                <a:ext cx="1817934"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h</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𝑘</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e>
                            </m:mr>
                            <m:m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𝑝</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r>
                                  <m:rPr>
                                    <m:nor/>
                                  </m:rPr>
                                  <a:rPr lang="en-US" i="1">
                                    <a:latin typeface="Cambria Math" panose="02040503050406030204" pitchFamily="18" charset="0"/>
                                  </a:rPr>
                                  <m:t>     </m:t>
                                </m:r>
                              </m:e>
                            </m:mr>
                          </m:m>
                        </m:e>
                      </m:d>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5878266" y="2895600"/>
                <a:ext cx="1817934" cy="97661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752257" y="5246491"/>
                <a:ext cx="2418739"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𝑘</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r>
                                  <a:rPr lang="en-US" i="0">
                                    <a:latin typeface="Cambria Math" panose="02040503050406030204" pitchFamily="18" charset="0"/>
                                  </a:rPr>
                                  <m:t>+</m:t>
                                </m:r>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r>
                                  <a:rPr lang="fa-IR" b="0" i="1" smtClean="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0</m:t>
                                </m:r>
                                <m:r>
                                  <m:rPr>
                                    <m:nor/>
                                  </m:rPr>
                                  <a:rPr lang="en-US" i="1">
                                    <a:latin typeface="Cambria Math" panose="02040503050406030204" pitchFamily="18" charset="0"/>
                                  </a:rPr>
                                  <m:t>                         </m:t>
                                </m:r>
                              </m:e>
                            </m:mr>
                          </m:m>
                        </m:e>
                      </m:d>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3752257" y="5246491"/>
                <a:ext cx="2418739" cy="97661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6465487" y="5493078"/>
                <a:ext cx="2372509" cy="595624"/>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oMath>
                </a14:m>
                <a:r>
                  <a:rPr lang="fa-IR" dirty="0" smtClean="0"/>
                  <a:t>(</a:t>
                </a:r>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6465487" y="5493078"/>
                <a:ext cx="2372509" cy="595624"/>
              </a:xfrm>
              <a:prstGeom prst="rect">
                <a:avLst/>
              </a:prstGeom>
              <a:blipFill>
                <a:blip r:embed="rId14"/>
                <a:stretch>
                  <a:fillRect r="-771"/>
                </a:stretch>
              </a:blipFill>
            </p:spPr>
            <p:txBody>
              <a:bodyPr/>
              <a:lstStyle/>
              <a:p>
                <a:r>
                  <a:rPr lang="en-US">
                    <a:noFill/>
                  </a:rPr>
                  <a:t> </a:t>
                </a:r>
              </a:p>
            </p:txBody>
          </p:sp>
        </mc:Fallback>
      </mc:AlternateContent>
      <p:cxnSp>
        <p:nvCxnSpPr>
          <p:cNvPr id="23" name="Straight Arrow Connector 22"/>
          <p:cNvCxnSpPr/>
          <p:nvPr/>
        </p:nvCxnSpPr>
        <p:spPr>
          <a:xfrm flipV="1">
            <a:off x="5257096" y="3383907"/>
            <a:ext cx="663016" cy="1"/>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3657600" y="3828872"/>
                <a:ext cx="5353895" cy="944746"/>
              </a:xfrm>
              <a:prstGeom prst="rect">
                <a:avLst/>
              </a:prstGeom>
            </p:spPr>
            <p:txBody>
              <a:bodyPr wrap="square">
                <a:spAutoFit/>
              </a:bodyPr>
              <a:lstStyle/>
              <a:p>
                <a:pPr algn="just" rtl="1"/>
                <a:r>
                  <a:rPr lang="ar-SA" dirty="0" smtClean="0">
                    <a:solidFill>
                      <a:schemeClr val="tx1"/>
                    </a:solidFill>
                    <a:latin typeface="Times New Roman" panose="02020603050405020304" pitchFamily="18" charset="0"/>
                    <a:ea typeface="Calibri" panose="020F0502020204030204" pitchFamily="34" charset="0"/>
                    <a:cs typeface="B Nazanin" panose="00000400000000000000" pitchFamily="2" charset="-78"/>
                  </a:rPr>
                  <a:t>جواب هر معادله دیفرانسیل خطی ناهمگن  به صورت زیر است</a:t>
                </a:r>
                <a:r>
                  <a:rPr lang="fa-IR" dirty="0" smtClean="0">
                    <a:solidFill>
                      <a:schemeClr val="tx1"/>
                    </a:solidFill>
                    <a:latin typeface="Times New Roman" panose="02020603050405020304" pitchFamily="18" charset="0"/>
                    <a:ea typeface="Calibri" panose="020F0502020204030204" pitchFamily="34" charset="0"/>
                    <a:cs typeface="B Nazanin" panose="00000400000000000000" pitchFamily="2" charset="-78"/>
                  </a:rPr>
                  <a:t> که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h</m:t>
                        </m:r>
                      </m:sub>
                    </m:sSub>
                  </m:oMath>
                </a14:m>
                <a:r>
                  <a:rPr lang="fa-IR" dirty="0" smtClean="0">
                    <a:solidFill>
                      <a:schemeClr val="tx1"/>
                    </a:solidFill>
                    <a:latin typeface="Times New Roman" panose="02020603050405020304" pitchFamily="18" charset="0"/>
                    <a:ea typeface="Calibri" panose="020F0502020204030204" pitchFamily="34" charset="0"/>
                    <a:cs typeface="B Nazanin" panose="00000400000000000000" pitchFamily="2" charset="-78"/>
                  </a:rPr>
                  <a:t> پاسخ معادله دیفرانسیل همگن بوده و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𝑝</m:t>
                        </m:r>
                      </m:sub>
                    </m:sSub>
                  </m:oMath>
                </a14:m>
                <a:r>
                  <a:rPr lang="fa-IR" dirty="0" smtClean="0">
                    <a:solidFill>
                      <a:schemeClr val="tx1"/>
                    </a:solidFill>
                    <a:latin typeface="Times New Roman" panose="02020603050405020304" pitchFamily="18" charset="0"/>
                    <a:ea typeface="Calibri" panose="020F0502020204030204" pitchFamily="34" charset="0"/>
                    <a:cs typeface="B Nazanin" panose="00000400000000000000" pitchFamily="2" charset="-78"/>
                  </a:rPr>
                  <a:t> جواب ناشی از بخش ناهمگن معادله می باشد که خاص است</a:t>
                </a:r>
                <a:r>
                  <a:rPr lang="ar-SA" dirty="0" smtClean="0">
                    <a:solidFill>
                      <a:schemeClr val="tx1"/>
                    </a:solidFill>
                    <a:latin typeface="Times New Roman" panose="02020603050405020304" pitchFamily="18" charset="0"/>
                    <a:ea typeface="Calibri" panose="020F0502020204030204" pitchFamily="34" charset="0"/>
                    <a:cs typeface="B Nazanin" panose="00000400000000000000" pitchFamily="2" charset="-78"/>
                  </a:rPr>
                  <a:t>: </a:t>
                </a:r>
                <a:endParaRPr lang="en-US" dirty="0">
                  <a:solidFill>
                    <a:schemeClr val="tx1"/>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3657600" y="3828872"/>
                <a:ext cx="5353895" cy="944746"/>
              </a:xfrm>
              <a:prstGeom prst="rect">
                <a:avLst/>
              </a:prstGeom>
              <a:blipFill>
                <a:blip r:embed="rId15"/>
                <a:stretch>
                  <a:fillRect l="-1936" t="-1935" r="-911" b="-109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5298946" y="4519217"/>
                <a:ext cx="1337610" cy="435504"/>
              </a:xfrm>
              <a:prstGeom prst="rect">
                <a:avLst/>
              </a:prstGeom>
            </p:spPr>
            <p:txBody>
              <a:bodyPr wrap="none">
                <a:spAutoFit/>
              </a:bodyPr>
              <a:lstStyle/>
              <a:p>
                <a:pPr rtl="1">
                  <a:lnSpc>
                    <a:spcPct val="115000"/>
                  </a:lnSpc>
                  <a:spcAft>
                    <a:spcPts val="800"/>
                  </a:spcAft>
                </a:pPr>
                <a14:m>
                  <m:oMath xmlns:m="http://schemas.openxmlformats.org/officeDocument/2006/math">
                    <m:r>
                      <a:rPr lang="en-US" i="1" smtClean="0">
                        <a:solidFill>
                          <a:srgbClr val="FF0000"/>
                        </a:solidFill>
                        <a:latin typeface="Cambria Math" panose="02040503050406030204" pitchFamily="18" charset="0"/>
                      </a:rPr>
                      <m:t>𝑣</m:t>
                    </m:r>
                  </m:oMath>
                </a14:m>
                <a:r>
                  <a:rPr lang="en-US" kern="10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 = </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𝑣</m:t>
                        </m:r>
                      </m:e>
                      <m:sub>
                        <m:r>
                          <a:rPr lang="en-US" i="1">
                            <a:solidFill>
                              <a:srgbClr val="FF0000"/>
                            </a:solidFill>
                            <a:latin typeface="Cambria Math" panose="02040503050406030204" pitchFamily="18" charset="0"/>
                          </a:rPr>
                          <m:t>h</m:t>
                        </m:r>
                      </m:sub>
                    </m:sSub>
                  </m:oMath>
                </a14:m>
                <a:r>
                  <a:rPr lang="en-US" kern="10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 + </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𝑣</m:t>
                        </m:r>
                      </m:e>
                      <m:sub>
                        <m:r>
                          <a:rPr lang="en-US" i="1">
                            <a:solidFill>
                              <a:srgbClr val="FF0000"/>
                            </a:solidFill>
                            <a:latin typeface="Cambria Math" panose="02040503050406030204" pitchFamily="18" charset="0"/>
                          </a:rPr>
                          <m:t>𝑝</m:t>
                        </m:r>
                      </m:sub>
                    </m:sSub>
                  </m:oMath>
                </a14:m>
                <a:endParaRPr lang="en-US" sz="1600" kern="100" dirty="0">
                  <a:solidFill>
                    <a:srgbClr val="FF0000"/>
                  </a:solidFill>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5298946" y="4519217"/>
                <a:ext cx="1337610" cy="435504"/>
              </a:xfrm>
              <a:prstGeom prst="rect">
                <a:avLst/>
              </a:prstGeom>
              <a:blipFill>
                <a:blip r:embed="rId16"/>
                <a:stretch>
                  <a:fillRect t="-1389"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6078790" y="5606224"/>
                <a:ext cx="473206" cy="369332"/>
              </a:xfrm>
              <a:prstGeom prst="rect">
                <a:avLst/>
              </a:prstGeom>
            </p:spPr>
            <p:txBody>
              <a:bodyPr wrap="none">
                <a:spAutoFit/>
              </a:bodyPr>
              <a:lstStyle/>
              <a:p>
                <a14:m>
                  <m:oMath xmlns:m="http://schemas.openxmlformats.org/officeDocument/2006/math">
                    <m:r>
                      <a:rPr lang="en-US" b="1">
                        <a:solidFill>
                          <a:srgbClr val="0000FF"/>
                        </a:solidFill>
                        <a:latin typeface="Cambria Math" panose="02040503050406030204" pitchFamily="18" charset="0"/>
                      </a:rPr>
                      <m:t>=</m:t>
                    </m:r>
                  </m:oMath>
                </a14:m>
                <a:r>
                  <a:rPr lang="en-US" b="1" dirty="0">
                    <a:solidFill>
                      <a:srgbClr val="0000FF"/>
                    </a:solidFill>
                  </a:rPr>
                  <a:t>&gt;</a:t>
                </a:r>
              </a:p>
            </p:txBody>
          </p:sp>
        </mc:Choice>
        <mc:Fallback xmlns="">
          <p:sp>
            <p:nvSpPr>
              <p:cNvPr id="29" name="Rectangle 28"/>
              <p:cNvSpPr>
                <a:spLocks noRot="1" noChangeAspect="1" noMove="1" noResize="1" noEditPoints="1" noAdjustHandles="1" noChangeArrowheads="1" noChangeShapeType="1" noTextEdit="1"/>
              </p:cNvSpPr>
              <p:nvPr/>
            </p:nvSpPr>
            <p:spPr>
              <a:xfrm>
                <a:off x="6078790" y="5606224"/>
                <a:ext cx="473206" cy="369332"/>
              </a:xfrm>
              <a:prstGeom prst="rect">
                <a:avLst/>
              </a:prstGeom>
              <a:blipFill>
                <a:blip r:embed="rId17"/>
                <a:stretch>
                  <a:fillRect t="-10000" r="-10256" b="-26667"/>
                </a:stretch>
              </a:blipFill>
            </p:spPr>
            <p:txBody>
              <a:bodyPr/>
              <a:lstStyle/>
              <a:p>
                <a:r>
                  <a:rPr lang="en-US">
                    <a:noFill/>
                  </a:rPr>
                  <a:t> </a:t>
                </a:r>
              </a:p>
            </p:txBody>
          </p:sp>
        </mc:Fallback>
      </mc:AlternateContent>
      <p:pic>
        <p:nvPicPr>
          <p:cNvPr id="30" name="Picture 29"/>
          <p:cNvPicPr>
            <a:picLocks noChangeAspect="1"/>
          </p:cNvPicPr>
          <p:nvPr/>
        </p:nvPicPr>
        <p:blipFill>
          <a:blip r:embed="rId18"/>
          <a:stretch>
            <a:fillRect/>
          </a:stretch>
        </p:blipFill>
        <p:spPr>
          <a:xfrm>
            <a:off x="76201" y="3696021"/>
            <a:ext cx="3382038" cy="2980609"/>
          </a:xfrm>
          <a:prstGeom prst="rect">
            <a:avLst/>
          </a:prstGeom>
        </p:spPr>
      </p:pic>
      <p:sp>
        <p:nvSpPr>
          <p:cNvPr id="31" name="Rectangle 30"/>
          <p:cNvSpPr>
            <a:spLocks noChangeArrowheads="1"/>
          </p:cNvSpPr>
          <p:nvPr/>
        </p:nvSpPr>
        <p:spPr bwMode="auto">
          <a:xfrm>
            <a:off x="2843621" y="6363902"/>
            <a:ext cx="6069289" cy="39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457200" lvl="1" indent="0" algn="just" rtl="1">
              <a:lnSpc>
                <a:spcPct val="115000"/>
              </a:lnSpc>
              <a:spcAft>
                <a:spcPts val="1000"/>
              </a:spcAft>
              <a:buClr>
                <a:srgbClr val="FF0000"/>
              </a:buClr>
            </a:pP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رفتار خازن در </a:t>
            </a:r>
            <a:r>
              <a:rPr lang="en-US" altLang="en-US" sz="1700" dirty="0" smtClean="0">
                <a:latin typeface="Times New Roman" panose="02020603050405020304" pitchFamily="18" charset="0"/>
                <a:ea typeface="Calibri" panose="020F0502020204030204" pitchFamily="34" charset="0"/>
                <a:cs typeface="B Nazanin" panose="00000400000000000000" pitchFamily="2" charset="-78"/>
              </a:rPr>
              <a:t>t=0</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 مانند شاخه اتصال </a:t>
            </a:r>
            <a:r>
              <a:rPr lang="fa-IR" altLang="en-US" sz="1700" dirty="0">
                <a:latin typeface="Times New Roman" panose="02020603050405020304" pitchFamily="18" charset="0"/>
                <a:ea typeface="Calibri" panose="020F0502020204030204" pitchFamily="34" charset="0"/>
                <a:cs typeface="B Nazanin" panose="00000400000000000000" pitchFamily="2" charset="-78"/>
              </a:rPr>
              <a:t>کوتاه و در </a:t>
            </a:r>
            <a:r>
              <a:rPr lang="en-US" altLang="en-US" sz="1700" dirty="0">
                <a:latin typeface="Times New Roman" panose="02020603050405020304" pitchFamily="18" charset="0"/>
                <a:ea typeface="Calibri" panose="020F0502020204030204" pitchFamily="34" charset="0"/>
                <a:cs typeface="B Nazanin" panose="00000400000000000000" pitchFamily="2" charset="-78"/>
              </a:rPr>
              <a:t>t=∞</a:t>
            </a:r>
            <a:r>
              <a:rPr lang="fa-IR" altLang="en-US" sz="1700" dirty="0">
                <a:latin typeface="Times New Roman" panose="02020603050405020304" pitchFamily="18" charset="0"/>
                <a:ea typeface="Calibri" panose="020F0502020204030204" pitchFamily="34" charset="0"/>
                <a:cs typeface="B Nazanin" panose="00000400000000000000" pitchFamily="2" charset="-78"/>
              </a:rPr>
              <a:t> مانند  شاخه مدار باز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است.  </a:t>
            </a:r>
            <a:endParaRPr lang="en-US" altLang="en-US" sz="1700" dirty="0">
              <a:ea typeface="Calibri" panose="020F0502020204030204" pitchFamily="34" charset="0"/>
              <a:cs typeface="Arial" panose="020B0604020202020204" pitchFamily="34" charset="0"/>
            </a:endParaRPr>
          </a:p>
        </p:txBody>
      </p:sp>
      <p:sp>
        <p:nvSpPr>
          <p:cNvPr id="38" name="Rectangle 37"/>
          <p:cNvSpPr/>
          <p:nvPr/>
        </p:nvSpPr>
        <p:spPr>
          <a:xfrm>
            <a:off x="5242062" y="4958657"/>
            <a:ext cx="3804248" cy="369332"/>
          </a:xfrm>
          <a:prstGeom prst="rect">
            <a:avLst/>
          </a:prstGeom>
        </p:spPr>
        <p:txBody>
          <a:bodyPr wrap="none">
            <a:spAutoFit/>
          </a:bodyPr>
          <a:lstStyle/>
          <a:p>
            <a:pPr algn="r" rtl="1"/>
            <a:r>
              <a:rPr lang="ar-SA" dirty="0">
                <a:latin typeface="Times New Roman" panose="02020603050405020304" pitchFamily="18" charset="0"/>
                <a:ea typeface="Calibri" panose="020F0502020204030204" pitchFamily="34" charset="0"/>
                <a:cs typeface="B Nazanin" panose="00000400000000000000" pitchFamily="2" charset="-78"/>
              </a:rPr>
              <a:t>با قرار دادن </a:t>
            </a:r>
            <a:r>
              <a:rPr lang="en-US" dirty="0">
                <a:latin typeface="Times New Roman" panose="02020603050405020304" pitchFamily="18" charset="0"/>
                <a:ea typeface="Calibri" panose="020F0502020204030204" pitchFamily="34" charset="0"/>
                <a:cs typeface="B Nazanin" panose="00000400000000000000" pitchFamily="2" charset="-78"/>
              </a:rPr>
              <a:t>t=0</a:t>
            </a:r>
            <a:r>
              <a:rPr lang="ar-SA" dirty="0">
                <a:latin typeface="Times New Roman" panose="02020603050405020304" pitchFamily="18" charset="0"/>
                <a:ea typeface="Calibri" panose="020F0502020204030204" pitchFamily="34" charset="0"/>
                <a:cs typeface="B Nazanin" panose="00000400000000000000" pitchFamily="2" charset="-78"/>
              </a:rPr>
              <a:t> و در نظر </a:t>
            </a:r>
            <a:r>
              <a:rPr lang="ar-SA" dirty="0" smtClean="0">
                <a:latin typeface="Times New Roman" panose="02020603050405020304" pitchFamily="18" charset="0"/>
                <a:ea typeface="Calibri" panose="020F0502020204030204" pitchFamily="34" charset="0"/>
                <a:cs typeface="B Nazanin" panose="00000400000000000000" pitchFamily="2" charset="-78"/>
              </a:rPr>
              <a:t>گرفتن</a:t>
            </a:r>
            <a:r>
              <a:rPr lang="fa-IR" dirty="0" smtClean="0">
                <a:latin typeface="Times New Roman" panose="02020603050405020304" pitchFamily="18" charset="0"/>
                <a:ea typeface="Calibri" panose="020F0502020204030204" pitchFamily="34" charset="0"/>
                <a:cs typeface="B Nazanin" panose="00000400000000000000" pitchFamily="2" charset="-78"/>
              </a:rPr>
              <a:t> </a:t>
            </a:r>
            <a:r>
              <a:rPr lang="en-US" dirty="0" smtClean="0">
                <a:latin typeface="Times New Roman" panose="02020603050405020304" pitchFamily="18" charset="0"/>
                <a:ea typeface="Calibri" panose="020F0502020204030204" pitchFamily="34" charset="0"/>
                <a:cs typeface="B Nazanin" panose="00000400000000000000" pitchFamily="2" charset="-78"/>
              </a:rPr>
              <a:t> </a:t>
            </a:r>
            <a:r>
              <a:rPr lang="en-US" dirty="0">
                <a:latin typeface="Times New Roman" panose="02020603050405020304" pitchFamily="18" charset="0"/>
                <a:ea typeface="Calibri" panose="020F0502020204030204" pitchFamily="34" charset="0"/>
                <a:cs typeface="B Nazanin" panose="00000400000000000000" pitchFamily="2" charset="-78"/>
              </a:rPr>
              <a:t>v(0) = 0</a:t>
            </a:r>
            <a:r>
              <a:rPr lang="ar-SA" dirty="0">
                <a:latin typeface="Times New Roman" panose="02020603050405020304" pitchFamily="18" charset="0"/>
                <a:ea typeface="Calibri" panose="020F0502020204030204" pitchFamily="34" charset="0"/>
                <a:cs typeface="B Nazanin" panose="00000400000000000000" pitchFamily="2" charset="-78"/>
              </a:rPr>
              <a:t> </a:t>
            </a:r>
            <a:r>
              <a:rPr lang="ar-SA" dirty="0" smtClean="0">
                <a:latin typeface="Times New Roman" panose="02020603050405020304" pitchFamily="18" charset="0"/>
                <a:ea typeface="Calibri" panose="020F0502020204030204" pitchFamily="34" charset="0"/>
                <a:cs typeface="B Nazanin" panose="00000400000000000000" pitchFamily="2" charset="-78"/>
              </a:rPr>
              <a:t>داریم</a:t>
            </a:r>
            <a:r>
              <a:rPr lang="fa-IR" dirty="0" smtClean="0">
                <a:latin typeface="Times New Roman" panose="02020603050405020304" pitchFamily="18" charset="0"/>
                <a:ea typeface="Calibri" panose="020F0502020204030204" pitchFamily="34" charset="0"/>
                <a:cs typeface="B Nazanin" panose="00000400000000000000" pitchFamily="2" charset="-78"/>
              </a:rPr>
              <a:t>:</a:t>
            </a:r>
            <a:endParaRPr lang="en-US" dirty="0"/>
          </a:p>
        </p:txBody>
      </p:sp>
      <mc:AlternateContent xmlns:mc="http://schemas.openxmlformats.org/markup-compatibility/2006" xmlns:a14="http://schemas.microsoft.com/office/drawing/2010/main">
        <mc:Choice Requires="a14">
          <p:sp>
            <p:nvSpPr>
              <p:cNvPr id="41" name="Rectangle 40"/>
              <p:cNvSpPr/>
              <p:nvPr/>
            </p:nvSpPr>
            <p:spPr>
              <a:xfrm>
                <a:off x="3449277" y="5550132"/>
                <a:ext cx="473206" cy="369332"/>
              </a:xfrm>
              <a:prstGeom prst="rect">
                <a:avLst/>
              </a:prstGeom>
            </p:spPr>
            <p:txBody>
              <a:bodyPr wrap="none">
                <a:spAutoFit/>
              </a:bodyPr>
              <a:lstStyle/>
              <a:p>
                <a14:m>
                  <m:oMath xmlns:m="http://schemas.openxmlformats.org/officeDocument/2006/math">
                    <m:r>
                      <a:rPr lang="en-US" b="1">
                        <a:solidFill>
                          <a:srgbClr val="0000FF"/>
                        </a:solidFill>
                        <a:latin typeface="Cambria Math" panose="02040503050406030204" pitchFamily="18" charset="0"/>
                      </a:rPr>
                      <m:t>=</m:t>
                    </m:r>
                  </m:oMath>
                </a14:m>
                <a:r>
                  <a:rPr lang="en-US" b="1" dirty="0">
                    <a:solidFill>
                      <a:srgbClr val="0000FF"/>
                    </a:solidFill>
                  </a:rPr>
                  <a:t>&gt;</a:t>
                </a:r>
              </a:p>
            </p:txBody>
          </p:sp>
        </mc:Choice>
        <mc:Fallback xmlns="">
          <p:sp>
            <p:nvSpPr>
              <p:cNvPr id="41" name="Rectangle 40"/>
              <p:cNvSpPr>
                <a:spLocks noRot="1" noChangeAspect="1" noMove="1" noResize="1" noEditPoints="1" noAdjustHandles="1" noChangeArrowheads="1" noChangeShapeType="1" noTextEdit="1"/>
              </p:cNvSpPr>
              <p:nvPr/>
            </p:nvSpPr>
            <p:spPr>
              <a:xfrm>
                <a:off x="3449277" y="5550132"/>
                <a:ext cx="473206" cy="369332"/>
              </a:xfrm>
              <a:prstGeom prst="rect">
                <a:avLst/>
              </a:prstGeom>
              <a:blipFill>
                <a:blip r:embed="rId19"/>
                <a:stretch>
                  <a:fillRect t="-8197" r="-10390"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8368303" y="5930708"/>
                <a:ext cx="7641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43" name="Rectangle 42"/>
              <p:cNvSpPr>
                <a:spLocks noRot="1" noChangeAspect="1" noMove="1" noResize="1" noEditPoints="1" noAdjustHandles="1" noChangeArrowheads="1" noChangeShapeType="1" noTextEdit="1"/>
              </p:cNvSpPr>
              <p:nvPr/>
            </p:nvSpPr>
            <p:spPr>
              <a:xfrm>
                <a:off x="8368303" y="5930708"/>
                <a:ext cx="764184" cy="369332"/>
              </a:xfrm>
              <a:prstGeom prst="rect">
                <a:avLst/>
              </a:prstGeom>
              <a:blipFill>
                <a:blip r:embed="rId20"/>
                <a:stretch>
                  <a:fillRect/>
                </a:stretch>
              </a:blipFill>
            </p:spPr>
            <p:txBody>
              <a:bodyPr/>
              <a:lstStyle/>
              <a:p>
                <a:r>
                  <a:rPr lang="en-US">
                    <a:noFill/>
                  </a:rPr>
                  <a:t> </a:t>
                </a:r>
              </a:p>
            </p:txBody>
          </p:sp>
        </mc:Fallback>
      </mc:AlternateContent>
      <p:sp>
        <p:nvSpPr>
          <p:cNvPr id="45" name="Rectangle 44"/>
          <p:cNvSpPr/>
          <p:nvPr/>
        </p:nvSpPr>
        <p:spPr>
          <a:xfrm>
            <a:off x="69171" y="2488861"/>
            <a:ext cx="3006665" cy="646331"/>
          </a:xfrm>
          <a:prstGeom prst="rect">
            <a:avLst/>
          </a:prstGeom>
        </p:spPr>
        <p:txBody>
          <a:bodyPr wrap="square">
            <a:spAutoFit/>
          </a:bodyPr>
          <a:lstStyle/>
          <a:p>
            <a:pPr marL="285750" indent="-285750" algn="ctr" rtl="1">
              <a:buFont typeface="Wingdings" panose="05000000000000000000" pitchFamily="2" charset="2"/>
              <a:buChar char="v"/>
            </a:pPr>
            <a:r>
              <a:rPr lang="ar-SA"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ولتاژ خازن فقط برای جریان ضربه جهش پیدا می کند.</a:t>
            </a:r>
            <a:r>
              <a:rPr lang="ar-SA" dirty="0">
                <a:solidFill>
                  <a:srgbClr val="FF0000"/>
                </a:solidFill>
                <a:ea typeface="Times New Roman" panose="02020603050405020304" pitchFamily="18" charset="0"/>
                <a:cs typeface="Times New Roman" panose="02020603050405020304" pitchFamily="18" charset="0"/>
              </a:rPr>
              <a:t> </a:t>
            </a:r>
            <a:endParaRPr lang="en-US" dirty="0">
              <a:solidFill>
                <a:srgbClr val="FF0000"/>
              </a:solidFill>
            </a:endParaRPr>
          </a:p>
        </p:txBody>
      </p:sp>
    </p:spTree>
    <p:extLst>
      <p:ext uri="{BB962C8B-B14F-4D97-AF65-F5344CB8AC3E}">
        <p14:creationId xmlns:p14="http://schemas.microsoft.com/office/powerpoint/2010/main" val="4132383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dirty="0"/>
          </a:p>
        </p:txBody>
      </p:sp>
      <p:sp>
        <p:nvSpPr>
          <p:cNvPr id="3" name="Rectangle 2"/>
          <p:cNvSpPr/>
          <p:nvPr/>
        </p:nvSpPr>
        <p:spPr>
          <a:xfrm>
            <a:off x="2819400" y="304800"/>
            <a:ext cx="6073240" cy="1200329"/>
          </a:xfrm>
          <a:prstGeom prst="rect">
            <a:avLst/>
          </a:prstGeom>
        </p:spPr>
        <p:txBody>
          <a:bodyPr wrap="square">
            <a:spAutoFit/>
          </a:bodyPr>
          <a:lstStyle/>
          <a:p>
            <a:pPr marL="285750" indent="-285750" algn="just" rtl="1">
              <a:buFont typeface="Wingdings" panose="05000000000000000000" pitchFamily="2" charset="2"/>
              <a:buChar char="q"/>
            </a:pPr>
            <a:r>
              <a:rPr lang="fa-IR" b="1" dirty="0">
                <a:solidFill>
                  <a:srgbClr val="FF0000"/>
                </a:solidFill>
                <a:latin typeface="Times New Roman" panose="02020603050405020304" pitchFamily="18" charset="0"/>
                <a:cs typeface="B Nazanin" panose="00000400000000000000" pitchFamily="2" charset="-78"/>
              </a:rPr>
              <a:t>مدارهای </a:t>
            </a:r>
            <a:r>
              <a:rPr lang="en-US" b="1" dirty="0" smtClean="0">
                <a:solidFill>
                  <a:srgbClr val="FF0000"/>
                </a:solidFill>
                <a:latin typeface="Times New Roman" panose="02020603050405020304" pitchFamily="18" charset="0"/>
                <a:cs typeface="B Nazanin" panose="00000400000000000000" pitchFamily="2" charset="-78"/>
              </a:rPr>
              <a:t>RL</a:t>
            </a:r>
            <a:r>
              <a:rPr lang="fa-IR" b="1" dirty="0" smtClean="0">
                <a:solidFill>
                  <a:srgbClr val="FF0000"/>
                </a:solidFill>
                <a:latin typeface="Times New Roman" panose="02020603050405020304" pitchFamily="18" charset="0"/>
                <a:cs typeface="B Nazanin" panose="00000400000000000000" pitchFamily="2" charset="-78"/>
              </a:rPr>
              <a:t>: </a:t>
            </a:r>
            <a:r>
              <a:rPr lang="fa-IR" dirty="0">
                <a:latin typeface="Times New Roman" panose="02020603050405020304" pitchFamily="18" charset="0"/>
                <a:cs typeface="B Nazanin" panose="00000400000000000000" pitchFamily="2" charset="-78"/>
              </a:rPr>
              <a:t>مدار </a:t>
            </a:r>
            <a:r>
              <a:rPr lang="en-US" sz="1600" dirty="0" smtClean="0">
                <a:latin typeface="Times New Roman" panose="02020603050405020304" pitchFamily="18" charset="0"/>
                <a:cs typeface="B Nazanin" panose="00000400000000000000" pitchFamily="2" charset="-78"/>
              </a:rPr>
              <a:t>RL</a:t>
            </a:r>
            <a:r>
              <a:rPr lang="fa-IR" dirty="0" smtClean="0">
                <a:latin typeface="Times New Roman" panose="02020603050405020304" pitchFamily="18" charset="0"/>
                <a:cs typeface="B Nazanin" panose="00000400000000000000" pitchFamily="2" charset="-78"/>
              </a:rPr>
              <a:t> </a:t>
            </a:r>
            <a:r>
              <a:rPr lang="fa-IR" dirty="0">
                <a:latin typeface="Times New Roman" panose="02020603050405020304" pitchFamily="18" charset="0"/>
                <a:cs typeface="B Nazanin" panose="00000400000000000000" pitchFamily="2" charset="-78"/>
              </a:rPr>
              <a:t>مقابل را در نظر گرفته و فرض کنید </a:t>
            </a:r>
            <a:r>
              <a:rPr lang="fa-IR" dirty="0" smtClean="0">
                <a:latin typeface="Times New Roman" panose="02020603050405020304" pitchFamily="18" charset="0"/>
                <a:cs typeface="B Nazanin" panose="00000400000000000000" pitchFamily="2" charset="-78"/>
              </a:rPr>
              <a:t>جریان </a:t>
            </a:r>
            <a:r>
              <a:rPr lang="fa-IR" dirty="0">
                <a:latin typeface="Times New Roman" panose="02020603050405020304" pitchFamily="18" charset="0"/>
                <a:cs typeface="B Nazanin" panose="00000400000000000000" pitchFamily="2" charset="-78"/>
              </a:rPr>
              <a:t>اولیه </a:t>
            </a:r>
            <a:r>
              <a:rPr lang="fa-IR" dirty="0" smtClean="0">
                <a:latin typeface="Times New Roman" panose="02020603050405020304" pitchFamily="18" charset="0"/>
                <a:cs typeface="B Nazanin" panose="00000400000000000000" pitchFamily="2" charset="-78"/>
              </a:rPr>
              <a:t>سلف </a:t>
            </a:r>
            <a:r>
              <a:rPr lang="fa-IR" dirty="0">
                <a:latin typeface="Times New Roman" panose="02020603050405020304" pitchFamily="18" charset="0"/>
                <a:cs typeface="B Nazanin" panose="00000400000000000000" pitchFamily="2" charset="-78"/>
              </a:rPr>
              <a:t>صفر است اما مدار با </a:t>
            </a:r>
            <a:r>
              <a:rPr lang="fa-IR" dirty="0" smtClean="0">
                <a:latin typeface="Times New Roman" panose="02020603050405020304" pitchFamily="18" charset="0"/>
                <a:cs typeface="B Nazanin" panose="00000400000000000000" pitchFamily="2" charset="-78"/>
              </a:rPr>
              <a:t>منبع </a:t>
            </a:r>
            <a:r>
              <a:rPr lang="fa-IR" dirty="0">
                <a:latin typeface="Times New Roman" panose="02020603050405020304" pitchFamily="18" charset="0"/>
                <a:cs typeface="B Nazanin" panose="00000400000000000000" pitchFamily="2" charset="-78"/>
              </a:rPr>
              <a:t>جریان تحریک شده است. </a:t>
            </a:r>
            <a:r>
              <a:rPr lang="fa-IR" dirty="0" smtClean="0">
                <a:latin typeface="Times New Roman" panose="02020603050405020304" pitchFamily="18" charset="0"/>
                <a:cs typeface="B Nazanin" panose="00000400000000000000" pitchFamily="2" charset="-78"/>
              </a:rPr>
              <a:t>تعیین جریان سلف </a:t>
            </a:r>
            <a:r>
              <a:rPr lang="fa-IR" dirty="0">
                <a:latin typeface="Times New Roman" panose="02020603050405020304" pitchFamily="18" charset="0"/>
                <a:cs typeface="B Nazanin" panose="00000400000000000000" pitchFamily="2" charset="-78"/>
              </a:rPr>
              <a:t>برای </a:t>
            </a:r>
            <a:r>
              <a:rPr lang="en-US" dirty="0">
                <a:latin typeface="Times New Roman" panose="02020603050405020304" pitchFamily="18" charset="0"/>
                <a:cs typeface="B Nazanin" panose="00000400000000000000" pitchFamily="2" charset="-78"/>
              </a:rPr>
              <a:t>t≥</a:t>
            </a:r>
            <a:r>
              <a:rPr lang="en-US" dirty="0" smtClean="0">
                <a:latin typeface="Times New Roman" panose="02020603050405020304" pitchFamily="18" charset="0"/>
                <a:cs typeface="B Nazanin" panose="00000400000000000000" pitchFamily="2" charset="-78"/>
              </a:rPr>
              <a:t>0</a:t>
            </a:r>
            <a:r>
              <a:rPr lang="fa-IR" dirty="0">
                <a:latin typeface="Times New Roman" panose="02020603050405020304" pitchFamily="18" charset="0"/>
                <a:cs typeface="B Nazanin" panose="00000400000000000000" pitchFamily="2" charset="-78"/>
              </a:rPr>
              <a:t> به صورت زیر است</a:t>
            </a:r>
            <a:r>
              <a:rPr lang="fa-IR" dirty="0" smtClean="0">
                <a:latin typeface="Times New Roman" panose="02020603050405020304" pitchFamily="18" charset="0"/>
                <a:cs typeface="B Nazanin" panose="00000400000000000000" pitchFamily="2" charset="-78"/>
              </a:rPr>
              <a:t>:</a:t>
            </a:r>
            <a:endParaRPr lang="en-US" dirty="0">
              <a:latin typeface="Times New Roman" panose="02020603050405020304" pitchFamily="18" charset="0"/>
              <a:cs typeface="B Nazanin" panose="00000400000000000000" pitchFamily="2" charset="-78"/>
            </a:endParaRPr>
          </a:p>
          <a:p>
            <a:pPr marL="285750" indent="-285750" algn="just" rtl="1">
              <a:buFont typeface="Wingdings" panose="05000000000000000000" pitchFamily="2" charset="2"/>
              <a:buChar char="q"/>
            </a:pPr>
            <a:endParaRPr lang="en-US" dirty="0"/>
          </a:p>
        </p:txBody>
      </p:sp>
      <p:pic>
        <p:nvPicPr>
          <p:cNvPr id="4" name="Picture 3"/>
          <p:cNvPicPr>
            <a:picLocks noChangeAspect="1"/>
          </p:cNvPicPr>
          <p:nvPr/>
        </p:nvPicPr>
        <p:blipFill>
          <a:blip r:embed="rId3"/>
          <a:stretch>
            <a:fillRect/>
          </a:stretch>
        </p:blipFill>
        <p:spPr>
          <a:xfrm>
            <a:off x="120872" y="224233"/>
            <a:ext cx="2444851" cy="1361461"/>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2829560" y="1066800"/>
                <a:ext cx="2305183" cy="369332"/>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𝐾𝐶𝐿</m:t>
                    </m:r>
                    <m:r>
                      <a:rPr lang="en-US" i="0">
                        <a:latin typeface="Cambria Math" panose="02040503050406030204" pitchFamily="18" charset="0"/>
                        <a:ea typeface="Cambria Math" panose="02040503050406030204" pitchFamily="18" charset="0"/>
                      </a:rPr>
                      <m:t>:</m:t>
                    </m:r>
                    <m:r>
                      <m:rPr>
                        <m:nor/>
                      </m:rP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𝑅</m:t>
                        </m:r>
                      </m:sub>
                    </m:sSub>
                    <m:r>
                      <a:rPr lang="en-US" i="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𝐿</m:t>
                        </m:r>
                      </m:sub>
                    </m:sSub>
                    <m:r>
                      <a:rPr lang="en-US" i="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I</m:t>
                    </m:r>
                    <m:r>
                      <m:rPr>
                        <m:sty m:val="p"/>
                      </m:rPr>
                      <a:rPr lang="en-US" b="0" i="0" baseline="-25000" smtClean="0">
                        <a:latin typeface="Cambria Math" panose="02040503050406030204" pitchFamily="18" charset="0"/>
                        <a:ea typeface="Cambria Math" panose="02040503050406030204" pitchFamily="18" charset="0"/>
                      </a:rPr>
                      <m:t>s</m:t>
                    </m:r>
                  </m:oMath>
                </a14:m>
                <a:r>
                  <a:rPr lang="en-US" dirty="0" smtClean="0">
                    <a:latin typeface="Cambria Math" panose="02040503050406030204" pitchFamily="18" charset="0"/>
                    <a:ea typeface="Cambria Math" panose="02040503050406030204" pitchFamily="18" charset="0"/>
                  </a:rPr>
                  <a:t>U(t)</a:t>
                </a:r>
                <a:endParaRPr lang="en-US" dirty="0">
                  <a:latin typeface="Cambria Math" panose="02040503050406030204" pitchFamily="18" charset="0"/>
                  <a:ea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829560" y="1066800"/>
                <a:ext cx="2305183" cy="369332"/>
              </a:xfrm>
              <a:prstGeom prst="rect">
                <a:avLst/>
              </a:prstGeom>
              <a:blipFill>
                <a:blip r:embed="rId4"/>
                <a:stretch>
                  <a:fillRect t="-9836" r="-1852" b="-22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804160" y="1441449"/>
                <a:ext cx="16399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𝐾𝑉𝐿</m:t>
                      </m:r>
                      <m:r>
                        <a:rPr lang="en-US" i="0">
                          <a:latin typeface="Cambria Math" panose="02040503050406030204" pitchFamily="18" charset="0"/>
                        </a:rPr>
                        <m:t>:</m:t>
                      </m:r>
                      <m:r>
                        <m:rPr>
                          <m:nor/>
                        </m:rPr>
                        <a:rPr lang="en-US" i="1">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𝑅</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𝐿</m:t>
                          </m:r>
                        </m:sub>
                      </m:sSub>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804160" y="1441449"/>
                <a:ext cx="163993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217029" y="1810781"/>
                <a:ext cx="1227067"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𝐿</m:t>
                          </m:r>
                        </m:sub>
                      </m:sSub>
                      <m:r>
                        <a:rPr lang="en-US">
                          <a:latin typeface="Cambria Math" panose="02040503050406030204" pitchFamily="18" charset="0"/>
                        </a:rPr>
                        <m:t>=</m:t>
                      </m:r>
                      <m:r>
                        <a:rPr lang="en-US" i="1">
                          <a:latin typeface="Cambria Math" panose="02040503050406030204" pitchFamily="18" charset="0"/>
                        </a:rPr>
                        <m:t>𝐿</m:t>
                      </m:r>
                      <m:f>
                        <m:fPr>
                          <m:ctrlPr>
                            <a:rPr lang="en-US" i="1">
                              <a:latin typeface="Cambria Math" panose="02040503050406030204" pitchFamily="18" charset="0"/>
                            </a:rPr>
                          </m:ctrlPr>
                        </m:fPr>
                        <m:num>
                          <m:r>
                            <a:rPr lang="en-US" i="1">
                              <a:latin typeface="Cambria Math" panose="02040503050406030204" pitchFamily="18" charset="0"/>
                            </a:rPr>
                            <m:t>𝑑𝑖</m:t>
                          </m:r>
                          <m:r>
                            <a:rPr lang="en-US" i="1" baseline="-25000">
                              <a:latin typeface="Cambria Math" panose="02040503050406030204" pitchFamily="18" charset="0"/>
                            </a:rPr>
                            <m:t>𝐿</m:t>
                          </m:r>
                        </m:num>
                        <m:den>
                          <m:r>
                            <a:rPr lang="en-US" i="1">
                              <a:latin typeface="Cambria Math" panose="02040503050406030204" pitchFamily="18" charset="0"/>
                            </a:rPr>
                            <m:t>𝑑𝑡</m:t>
                          </m:r>
                        </m:den>
                      </m:f>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217029" y="1810781"/>
                <a:ext cx="1227067" cy="61824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260502" y="2429027"/>
                <a:ext cx="11401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𝑅</m:t>
                          </m:r>
                        </m:sub>
                      </m:sSub>
                      <m:r>
                        <a:rPr lang="en-US">
                          <a:latin typeface="Cambria Math" panose="02040503050406030204" pitchFamily="18" charset="0"/>
                        </a:rPr>
                        <m:t>=</m:t>
                      </m:r>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𝑅</m:t>
                          </m:r>
                        </m:sub>
                      </m:sSub>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3260502" y="2429027"/>
                <a:ext cx="114012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715000" y="1322474"/>
                <a:ext cx="2656688"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f>
                                  <m:fPr>
                                    <m:ctrlPr>
                                      <a:rPr lang="en-US" i="1" smtClean="0">
                                        <a:latin typeface="Cambria Math" panose="02040503050406030204" pitchFamily="18" charset="0"/>
                                      </a:rPr>
                                    </m:ctrlPr>
                                  </m:fPr>
                                  <m:num>
                                    <m:r>
                                      <a:rPr lang="en-US" b="0" i="1" smtClean="0">
                                        <a:latin typeface="Cambria Math" panose="02040503050406030204" pitchFamily="18" charset="0"/>
                                      </a:rPr>
                                      <m:t>𝐿</m:t>
                                    </m:r>
                                  </m:num>
                                  <m:den>
                                    <m:r>
                                      <a:rPr lang="en-US" i="1">
                                        <a:latin typeface="Cambria Math" panose="02040503050406030204" pitchFamily="18" charset="0"/>
                                      </a:rPr>
                                      <m:t>𝑅</m:t>
                                    </m:r>
                                  </m:den>
                                </m:f>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𝐿</m:t>
                                        </m:r>
                                      </m:sub>
                                    </m:sSub>
                                  </m:num>
                                  <m:den>
                                    <m:r>
                                      <a:rPr lang="en-US" i="1">
                                        <a:latin typeface="Cambria Math" panose="02040503050406030204" pitchFamily="18" charset="0"/>
                                      </a:rPr>
                                      <m:t>𝑑𝑡</m:t>
                                    </m:r>
                                  </m:den>
                                </m:f>
                                <m:r>
                                  <a:rPr lang="en-US" i="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𝐿</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r>
                                  <m:rPr>
                                    <m:nor/>
                                  </m:rPr>
                                  <a:rPr lang="en-US" i="1">
                                    <a:latin typeface="Cambria Math" panose="02040503050406030204" pitchFamily="18" charset="0"/>
                                  </a:rPr>
                                  <m:t>   </m:t>
                                </m:r>
                                <m:r>
                                  <a:rPr lang="en-US" i="0">
                                    <a:latin typeface="Cambria Math" panose="02040503050406030204" pitchFamily="18" charset="0"/>
                                  </a:rPr>
                                  <m:t>,</m:t>
                                </m:r>
                                <m:r>
                                  <m:rPr>
                                    <m:nor/>
                                  </m:rPr>
                                  <a:rPr lang="en-US" i="1">
                                    <a:latin typeface="Cambria Math" panose="02040503050406030204" pitchFamily="18" charset="0"/>
                                  </a:rPr>
                                  <m:t>   </m:t>
                                </m:r>
                                <m:r>
                                  <a:rPr lang="en-US" i="1">
                                    <a:latin typeface="Cambria Math" panose="02040503050406030204" pitchFamily="18" charset="0"/>
                                  </a:rPr>
                                  <m:t>𝑡</m:t>
                                </m:r>
                                <m:r>
                                  <a:rPr lang="en-US" b="0" i="0" smtClean="0">
                                    <a:latin typeface="Cambria Math" panose="02040503050406030204" pitchFamily="18" charset="0"/>
                                  </a:rPr>
                                  <m:t>&gt;</m:t>
                                </m:r>
                                <m:r>
                                  <a:rPr lang="en-US" i="0">
                                    <a:latin typeface="Cambria Math" panose="02040503050406030204" pitchFamily="18" charset="0"/>
                                  </a:rPr>
                                  <m:t>0</m:t>
                                </m:r>
                              </m:e>
                            </m:mr>
                            <m:mr>
                              <m:e>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𝐿</m:t>
                                    </m:r>
                                  </m:sub>
                                </m:sSub>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0</m:t>
                                </m:r>
                                <m:r>
                                  <m:rPr>
                                    <m:nor/>
                                  </m:rPr>
                                  <a:rPr lang="en-US" i="1">
                                    <a:latin typeface="Cambria Math" panose="02040503050406030204" pitchFamily="18" charset="0"/>
                                  </a:rPr>
                                  <m:t>                        </m:t>
                                </m:r>
                                <m:r>
                                  <m:rPr>
                                    <m:nor/>
                                  </m:rPr>
                                  <a:rPr lang="en-US" b="0" i="1" smtClean="0">
                                    <a:latin typeface="Cambria Math" panose="02040503050406030204" pitchFamily="18" charset="0"/>
                                  </a:rPr>
                                  <m:t>       </m:t>
                                </m:r>
                                <m:r>
                                  <m:rPr>
                                    <m:nor/>
                                  </m:rPr>
                                  <a:rPr lang="en-US" i="1">
                                    <a:latin typeface="Cambria Math" panose="02040503050406030204" pitchFamily="18" charset="0"/>
                                  </a:rPr>
                                  <m:t> </m:t>
                                </m:r>
                              </m:e>
                            </m:mr>
                          </m:m>
                        </m:e>
                      </m: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5715000" y="1322474"/>
                <a:ext cx="2656688" cy="97661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163717" y="1626115"/>
                <a:ext cx="473206" cy="369332"/>
              </a:xfrm>
              <a:prstGeom prst="rect">
                <a:avLst/>
              </a:prstGeom>
            </p:spPr>
            <p:txBody>
              <a:bodyPr wrap="none">
                <a:spAutoFit/>
              </a:bodyPr>
              <a:lstStyle/>
              <a:p>
                <a14:m>
                  <m:oMath xmlns:m="http://schemas.openxmlformats.org/officeDocument/2006/math">
                    <m:r>
                      <a:rPr lang="en-US" b="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5163717" y="1626115"/>
                <a:ext cx="473206" cy="369332"/>
              </a:xfrm>
              <a:prstGeom prst="rect">
                <a:avLst/>
              </a:prstGeom>
              <a:blipFill>
                <a:blip r:embed="rId9"/>
                <a:stretch>
                  <a:fillRect t="-10000" r="-10256"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04800" y="2951784"/>
                <a:ext cx="2133213" cy="369332"/>
              </a:xfrm>
              <a:prstGeom prst="rect">
                <a:avLst/>
              </a:prstGeom>
            </p:spPr>
            <p:txBody>
              <a:bodyPr wrap="none">
                <a:spAutoFit/>
              </a:bodyPr>
              <a:lstStyle/>
              <a:p>
                <a14:m>
                  <m:oMath xmlns:m="http://schemas.openxmlformats.org/officeDocument/2006/math">
                    <m:r>
                      <a:rPr lang="en-US" sz="1600" b="1" i="0" smtClean="0">
                        <a:solidFill>
                          <a:srgbClr val="0000FF"/>
                        </a:solidFill>
                        <a:latin typeface="Cambria Math" panose="02040503050406030204" pitchFamily="18" charset="0"/>
                      </a:rPr>
                      <m:t>𝐒𝐨𝐥𝐯𝐢𝐧𝐠</m:t>
                    </m:r>
                    <m:r>
                      <a:rPr lang="en-US" sz="1600" b="1" i="0" smtClean="0">
                        <a:solidFill>
                          <a:srgbClr val="0000FF"/>
                        </a:solidFill>
                        <a:latin typeface="Cambria Math" panose="02040503050406030204" pitchFamily="18" charset="0"/>
                      </a:rPr>
                      <m:t> </m:t>
                    </m:r>
                    <m:r>
                      <a:rPr lang="en-US" sz="1600" b="1" i="0" smtClean="0">
                        <a:solidFill>
                          <a:srgbClr val="0000FF"/>
                        </a:solidFill>
                        <a:latin typeface="Cambria Math" panose="02040503050406030204" pitchFamily="18" charset="0"/>
                      </a:rPr>
                      <m:t>𝐞𝐪𝐮𝐚𝐭𝐢𝐨𝐧</m:t>
                    </m:r>
                    <m:r>
                      <a:rPr lang="en-US" sz="1600" b="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304800" y="2951784"/>
                <a:ext cx="2133213" cy="369332"/>
              </a:xfrm>
              <a:prstGeom prst="rect">
                <a:avLst/>
              </a:prstGeom>
              <a:blipFill>
                <a:blip r:embed="rId10"/>
                <a:stretch>
                  <a:fillRect l="-286" t="-8197" r="-1429"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624615" y="2917334"/>
                <a:ext cx="2290114" cy="410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𝐿</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a:rPr lang="en-US" i="1">
                                  <a:latin typeface="Cambria Math" panose="02040503050406030204" pitchFamily="18" charset="0"/>
                                </a:rPr>
                                <m:t>h</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a:rPr lang="en-US" i="1">
                                  <a:latin typeface="Cambria Math" panose="02040503050406030204" pitchFamily="18" charset="0"/>
                                </a:rPr>
                                <m:t>𝑝</m:t>
                              </m:r>
                            </m:sub>
                          </m:sSub>
                          <m:r>
                            <a:rPr lang="en-US" i="0">
                              <a:latin typeface="Cambria Math" panose="02040503050406030204" pitchFamily="18" charset="0"/>
                            </a:rPr>
                            <m:t>(</m:t>
                          </m:r>
                          <m:r>
                            <a:rPr lang="en-US" i="1">
                              <a:latin typeface="Cambria Math" panose="02040503050406030204" pitchFamily="18" charset="0"/>
                            </a:rPr>
                            <m:t>𝑡</m:t>
                          </m:r>
                        </m:e>
                      </m:d>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2624615" y="2917334"/>
                <a:ext cx="2290114" cy="410497"/>
              </a:xfrm>
              <a:prstGeom prst="rect">
                <a:avLst/>
              </a:prstGeom>
              <a:blipFill>
                <a:blip r:embed="rId11"/>
                <a:stretch>
                  <a:fillRect t="-153731" r="-26933" b="-228358"/>
                </a:stretch>
              </a:blipFill>
            </p:spPr>
            <p:txBody>
              <a:bodyPr/>
              <a:lstStyle/>
              <a:p>
                <a:r>
                  <a:rPr lang="en-US">
                    <a:noFill/>
                  </a:rPr>
                  <a:t> </a:t>
                </a:r>
              </a:p>
            </p:txBody>
          </p:sp>
        </mc:Fallback>
      </mc:AlternateContent>
      <p:cxnSp>
        <p:nvCxnSpPr>
          <p:cNvPr id="13" name="Straight Arrow Connector 12"/>
          <p:cNvCxnSpPr/>
          <p:nvPr/>
        </p:nvCxnSpPr>
        <p:spPr>
          <a:xfrm>
            <a:off x="5037727" y="3125387"/>
            <a:ext cx="663575"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5698389" y="2516652"/>
                <a:ext cx="3674211" cy="1117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chemeClr val="tx1"/>
                              </a:solidFill>
                              <a:latin typeface="Cambria Math" panose="02040503050406030204" pitchFamily="18" charset="0"/>
                            </a:rPr>
                          </m:ctrlPr>
                        </m:dPr>
                        <m:e>
                          <m:m>
                            <m:mPr>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𝑖</m:t>
                                </m:r>
                                <m:r>
                                  <a:rPr lang="en-US" i="1" baseline="-25000">
                                    <a:solidFill>
                                      <a:schemeClr val="tx1"/>
                                    </a:solidFill>
                                    <a:latin typeface="Cambria Math" panose="02040503050406030204" pitchFamily="18" charset="0"/>
                                  </a:rPr>
                                  <m:t>h</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𝑘</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𝑡</m:t>
                                        </m:r>
                                      </m:num>
                                      <m:den>
                                        <m:r>
                                          <m:rPr>
                                            <m:nor/>
                                          </m:rPr>
                                          <a:rPr lang="el-GR" altLang="en-US" dirty="0">
                                            <a:solidFill>
                                              <a:schemeClr val="tx1"/>
                                            </a:solidFill>
                                            <a:latin typeface="Times New Roman" panose="02020603050405020304" pitchFamily="18" charset="0"/>
                                            <a:ea typeface="Calibri" panose="020F0502020204030204" pitchFamily="34" charset="0"/>
                                            <a:cs typeface="B Nazanin" panose="00000400000000000000" pitchFamily="2" charset="-78"/>
                                          </a:rPr>
                                          <m:t>τ</m:t>
                                        </m:r>
                                      </m:den>
                                    </m:f>
                                  </m:sup>
                                </m:sSup>
                                <m:r>
                                  <m:rPr>
                                    <m:nor/>
                                  </m:rPr>
                                  <a:rPr lang="en-US" i="1">
                                    <a:solidFill>
                                      <a:schemeClr val="tx1"/>
                                    </a:solidFill>
                                    <a:latin typeface="Cambria Math" panose="02040503050406030204" pitchFamily="18" charset="0"/>
                                  </a:rPr>
                                  <m:t>   </m:t>
                                </m:r>
                                <m:r>
                                  <a:rPr lang="en-US" i="0">
                                    <a:solidFill>
                                      <a:schemeClr val="tx1"/>
                                    </a:solidFill>
                                    <a:latin typeface="Cambria Math" panose="02040503050406030204" pitchFamily="18" charset="0"/>
                                  </a:rPr>
                                  <m:t>,</m:t>
                                </m:r>
                                <m:r>
                                  <m:rPr>
                                    <m:nor/>
                                  </m:rP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𝑡</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0</m:t>
                                </m:r>
                                <m:r>
                                  <m:rPr>
                                    <m:nor/>
                                  </m:rPr>
                                  <a:rPr lang="en-US" i="1">
                                    <a:solidFill>
                                      <a:schemeClr val="tx1"/>
                                    </a:solidFill>
                                    <a:latin typeface="Cambria Math" panose="02040503050406030204" pitchFamily="18" charset="0"/>
                                  </a:rPr>
                                  <m:t>   </m:t>
                                </m:r>
                                <m:r>
                                  <a:rPr lang="en-US" i="0">
                                    <a:solidFill>
                                      <a:schemeClr val="tx1"/>
                                    </a:solidFill>
                                    <a:latin typeface="Cambria Math" panose="02040503050406030204" pitchFamily="18" charset="0"/>
                                  </a:rPr>
                                  <m:t>,</m:t>
                                </m:r>
                                <m:r>
                                  <m:rPr>
                                    <m:nor/>
                                  </m:rPr>
                                  <a:rPr lang="en-US" i="1">
                                    <a:solidFill>
                                      <a:schemeClr val="tx1"/>
                                    </a:solidFill>
                                    <a:latin typeface="Cambria Math" panose="02040503050406030204" pitchFamily="18" charset="0"/>
                                  </a:rPr>
                                  <m:t>  </m:t>
                                </m:r>
                                <m:r>
                                  <m:rPr>
                                    <m:nor/>
                                  </m:rPr>
                                  <a:rPr lang="el-GR" altLang="en-US" dirty="0" smtClean="0">
                                    <a:solidFill>
                                      <a:schemeClr val="tx1"/>
                                    </a:solidFill>
                                    <a:latin typeface="Times New Roman" panose="02020603050405020304" pitchFamily="18" charset="0"/>
                                    <a:ea typeface="Calibri" panose="020F0502020204030204" pitchFamily="34" charset="0"/>
                                    <a:cs typeface="B Nazanin" panose="00000400000000000000" pitchFamily="2" charset="-78"/>
                                  </a:rPr>
                                  <m:t>τ</m:t>
                                </m:r>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𝐿</m:t>
                                    </m:r>
                                  </m:num>
                                  <m:den>
                                    <m:r>
                                      <a:rPr lang="en-US" i="1">
                                        <a:solidFill>
                                          <a:schemeClr val="tx1"/>
                                        </a:solidFill>
                                        <a:latin typeface="Cambria Math" panose="02040503050406030204" pitchFamily="18" charset="0"/>
                                      </a:rPr>
                                      <m:t>𝑅</m:t>
                                    </m:r>
                                  </m:den>
                                </m:f>
                                <m:r>
                                  <m:rPr>
                                    <m:nor/>
                                  </m:rPr>
                                  <a:rPr lang="en-US" i="1">
                                    <a:solidFill>
                                      <a:schemeClr val="tx1"/>
                                    </a:solidFill>
                                    <a:latin typeface="Cambria Math" panose="02040503050406030204" pitchFamily="18" charset="0"/>
                                  </a:rPr>
                                  <m:t> </m:t>
                                </m:r>
                              </m:e>
                            </m:m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𝑖</m:t>
                                    </m:r>
                                  </m:e>
                                  <m:sub>
                                    <m:r>
                                      <a:rPr lang="en-US" i="1">
                                        <a:solidFill>
                                          <a:schemeClr val="tx1"/>
                                        </a:solidFill>
                                        <a:latin typeface="Cambria Math" panose="02040503050406030204" pitchFamily="18" charset="0"/>
                                      </a:rPr>
                                      <m:t>𝑝</m:t>
                                    </m:r>
                                  </m:sub>
                                </m:sSub>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𝐼</m:t>
                                    </m:r>
                                  </m:e>
                                  <m:sub>
                                    <m:r>
                                      <a:rPr lang="en-US" i="1">
                                        <a:solidFill>
                                          <a:schemeClr val="tx1"/>
                                        </a:solidFill>
                                        <a:latin typeface="Cambria Math" panose="02040503050406030204" pitchFamily="18" charset="0"/>
                                      </a:rPr>
                                      <m:t>𝑠</m:t>
                                    </m:r>
                                  </m:sub>
                                </m:sSub>
                                <m:r>
                                  <m:rPr>
                                    <m:nor/>
                                  </m:rPr>
                                  <a:rPr lang="en-US" i="1">
                                    <a:solidFill>
                                      <a:schemeClr val="tx1"/>
                                    </a:solidFill>
                                    <a:latin typeface="Cambria Math" panose="02040503050406030204" pitchFamily="18" charset="0"/>
                                  </a:rPr>
                                  <m:t>                                           </m:t>
                                </m:r>
                                <m:r>
                                  <m:rPr>
                                    <m:nor/>
                                  </m:rPr>
                                  <a:rPr lang="en-US" b="0" i="1" smtClean="0">
                                    <a:solidFill>
                                      <a:schemeClr val="tx1"/>
                                    </a:solidFill>
                                    <a:latin typeface="Cambria Math" panose="02040503050406030204" pitchFamily="18" charset="0"/>
                                  </a:rPr>
                                  <m:t> </m:t>
                                </m:r>
                                <m:r>
                                  <m:rPr>
                                    <m:nor/>
                                  </m:rPr>
                                  <a:rPr lang="en-US" i="1">
                                    <a:solidFill>
                                      <a:schemeClr val="tx1"/>
                                    </a:solidFill>
                                    <a:latin typeface="Cambria Math" panose="02040503050406030204" pitchFamily="18" charset="0"/>
                                  </a:rPr>
                                  <m:t> </m:t>
                                </m:r>
                              </m:e>
                            </m:mr>
                          </m:m>
                        </m:e>
                      </m:d>
                      <m:r>
                        <m:rPr>
                          <m:nor/>
                        </m:rPr>
                        <a:rPr lang="en-US" i="1">
                          <a:solidFill>
                            <a:schemeClr val="tx1"/>
                          </a:solidFill>
                          <a:latin typeface="Cambria Math" panose="02040503050406030204" pitchFamily="18" charset="0"/>
                        </a:rPr>
                        <m:t>    </m:t>
                      </m:r>
                    </m:oMath>
                  </m:oMathPara>
                </a14:m>
                <a:endParaRPr lang="en-US" dirty="0">
                  <a:solidFill>
                    <a:schemeClr val="tx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5698389" y="2516652"/>
                <a:ext cx="3674211" cy="111799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016748" y="5035968"/>
                <a:ext cx="2085251" cy="474617"/>
              </a:xfrm>
              <a:prstGeom prst="rect">
                <a:avLst/>
              </a:prstGeom>
            </p:spPr>
            <p:txBody>
              <a:bodyPr wrap="none">
                <a:spAutoFit/>
              </a:bodyPr>
              <a:lstStyle/>
              <a:p>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𝑖</m:t>
                        </m:r>
                      </m:e>
                      <m:sub>
                        <m:r>
                          <a:rPr lang="en-US" b="0" i="1" smtClean="0">
                            <a:solidFill>
                              <a:schemeClr val="tx1"/>
                            </a:solidFill>
                            <a:latin typeface="Cambria Math" panose="02040503050406030204" pitchFamily="18" charset="0"/>
                          </a:rPr>
                          <m:t>𝐿</m:t>
                        </m:r>
                      </m:sub>
                    </m:sSub>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𝐼</m:t>
                        </m:r>
                      </m:e>
                      <m:sub>
                        <m:r>
                          <a:rPr lang="en-US" i="1">
                            <a:solidFill>
                              <a:schemeClr val="tx1"/>
                            </a:solidFill>
                            <a:latin typeface="Cambria Math" panose="02040503050406030204" pitchFamily="18" charset="0"/>
                          </a:rPr>
                          <m:t>𝑠</m:t>
                        </m:r>
                      </m:sub>
                    </m:sSub>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1</m:t>
                    </m:r>
                    <m:r>
                      <a:rPr lang="en-US"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r>
                          <a:rPr lang="en-US" i="0">
                            <a:solidFill>
                              <a:schemeClr val="tx1"/>
                            </a:solidFill>
                            <a:latin typeface="Cambria Math" panose="02040503050406030204" pitchFamily="18" charset="0"/>
                          </a:rPr>
                          <m:t>−</m:t>
                        </m:r>
                        <m:f>
                          <m:fPr>
                            <m:ctrlPr>
                              <a:rPr lang="en-US" i="1" smtClean="0">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𝑡</m:t>
                            </m:r>
                          </m:num>
                          <m:den>
                            <m:r>
                              <m:rPr>
                                <m:nor/>
                              </m:rPr>
                              <a:rPr lang="el-GR" altLang="en-US" dirty="0">
                                <a:solidFill>
                                  <a:schemeClr val="tx1"/>
                                </a:solidFill>
                                <a:latin typeface="Times New Roman" panose="02020603050405020304" pitchFamily="18" charset="0"/>
                                <a:ea typeface="Calibri" panose="020F0502020204030204" pitchFamily="34" charset="0"/>
                                <a:cs typeface="B Nazanin" panose="00000400000000000000" pitchFamily="2" charset="-78"/>
                              </a:rPr>
                              <m:t>τ</m:t>
                            </m:r>
                          </m:den>
                        </m:f>
                      </m:sup>
                    </m:sSup>
                  </m:oMath>
                </a14:m>
                <a:r>
                  <a:rPr lang="fa-IR" dirty="0" smtClean="0">
                    <a:solidFill>
                      <a:schemeClr val="tx1"/>
                    </a:solidFill>
                  </a:rPr>
                  <a:t>(</a:t>
                </a:r>
                <a:endParaRPr lang="en-US" dirty="0">
                  <a:solidFill>
                    <a:schemeClr val="tx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6016748" y="5035968"/>
                <a:ext cx="2085251" cy="474617"/>
              </a:xfrm>
              <a:prstGeom prst="rect">
                <a:avLst/>
              </a:prstGeom>
              <a:blipFill>
                <a:blip r:embed="rId13"/>
                <a:stretch>
                  <a:fillRect b="-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343388" y="3934586"/>
                <a:ext cx="3288080"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chemeClr val="tx1"/>
                              </a:solidFill>
                              <a:latin typeface="Cambria Math" panose="02040503050406030204" pitchFamily="18" charset="0"/>
                            </a:rPr>
                          </m:ctrlPr>
                        </m:dPr>
                        <m:e>
                          <m:m>
                            <m:mPr>
                              <m:mcs>
                                <m:mc>
                                  <m:mcPr>
                                    <m:count m:val="1"/>
                                    <m:mcJc m:val="center"/>
                                  </m:mcPr>
                                </m:mc>
                              </m:mcs>
                              <m:ctrlPr>
                                <a:rPr lang="en-US" i="1">
                                  <a:solidFill>
                                    <a:schemeClr val="tx1"/>
                                  </a:solidFill>
                                  <a:latin typeface="Cambria Math" panose="02040503050406030204" pitchFamily="18" charset="0"/>
                                </a:rPr>
                              </m:ctrlPr>
                            </m:mP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𝑖</m:t>
                                    </m:r>
                                  </m:e>
                                  <m:sub>
                                    <m:r>
                                      <a:rPr lang="en-US" i="1">
                                        <a:solidFill>
                                          <a:schemeClr val="tx1"/>
                                        </a:solidFill>
                                        <a:latin typeface="Cambria Math" panose="02040503050406030204" pitchFamily="18" charset="0"/>
                                      </a:rPr>
                                      <m:t>𝐿</m:t>
                                    </m:r>
                                  </m:sub>
                                </m:sSub>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𝑘</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𝑡</m:t>
                                        </m:r>
                                      </m:num>
                                      <m:den>
                                        <m:r>
                                          <m:rPr>
                                            <m:nor/>
                                          </m:rPr>
                                          <a:rPr lang="el-GR" altLang="en-US" dirty="0">
                                            <a:solidFill>
                                              <a:schemeClr val="tx1"/>
                                            </a:solidFill>
                                            <a:latin typeface="Times New Roman" panose="02020603050405020304" pitchFamily="18" charset="0"/>
                                            <a:ea typeface="Calibri" panose="020F0502020204030204" pitchFamily="34" charset="0"/>
                                            <a:cs typeface="B Nazanin" panose="00000400000000000000" pitchFamily="2" charset="-78"/>
                                          </a:rPr>
                                          <m:t>τ</m:t>
                                        </m:r>
                                      </m:den>
                                    </m:f>
                                  </m:sup>
                                </m:sSup>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𝐼</m:t>
                                    </m:r>
                                  </m:e>
                                  <m:sub>
                                    <m:r>
                                      <a:rPr lang="en-US" i="1">
                                        <a:solidFill>
                                          <a:schemeClr val="tx1"/>
                                        </a:solidFill>
                                        <a:latin typeface="Cambria Math" panose="02040503050406030204" pitchFamily="18" charset="0"/>
                                      </a:rPr>
                                      <m:t>𝑠</m:t>
                                    </m:r>
                                  </m:sub>
                                </m:sSub>
                                <m:r>
                                  <m:rPr>
                                    <m:nor/>
                                  </m:rPr>
                                  <a:rPr lang="en-US" i="1">
                                    <a:solidFill>
                                      <a:schemeClr val="tx1"/>
                                    </a:solidFill>
                                    <a:latin typeface="Cambria Math" panose="02040503050406030204" pitchFamily="18" charset="0"/>
                                  </a:rPr>
                                  <m:t>   </m:t>
                                </m:r>
                                <m:r>
                                  <a:rPr lang="en-US" i="0">
                                    <a:solidFill>
                                      <a:schemeClr val="tx1"/>
                                    </a:solidFill>
                                    <a:latin typeface="Cambria Math" panose="02040503050406030204" pitchFamily="18" charset="0"/>
                                  </a:rPr>
                                  <m:t>,</m:t>
                                </m:r>
                                <m:r>
                                  <m:rPr>
                                    <m:nor/>
                                  </m:rP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𝑡</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0</m:t>
                                </m:r>
                                <m:r>
                                  <m:rPr>
                                    <m:nor/>
                                  </m:rPr>
                                  <a:rPr lang="en-US" i="1">
                                    <a:solidFill>
                                      <a:schemeClr val="tx1"/>
                                    </a:solidFill>
                                    <a:latin typeface="Cambria Math" panose="02040503050406030204" pitchFamily="18" charset="0"/>
                                  </a:rPr>
                                  <m:t>   </m:t>
                                </m:r>
                              </m:e>
                            </m:mr>
                            <m:m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𝑖</m:t>
                                    </m:r>
                                  </m:e>
                                  <m:sub>
                                    <m:r>
                                      <a:rPr lang="en-US" i="1">
                                        <a:solidFill>
                                          <a:schemeClr val="tx1"/>
                                        </a:solidFill>
                                        <a:latin typeface="Cambria Math" panose="02040503050406030204" pitchFamily="18" charset="0"/>
                                      </a:rPr>
                                      <m:t>𝐿</m:t>
                                    </m:r>
                                  </m:sub>
                                </m:sSub>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0</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0</m:t>
                                </m:r>
                                <m:r>
                                  <m:rPr>
                                    <m:nor/>
                                  </m:rPr>
                                  <a:rPr lang="en-US" i="1">
                                    <a:solidFill>
                                      <a:schemeClr val="tx1"/>
                                    </a:solidFill>
                                    <a:latin typeface="Cambria Math" panose="02040503050406030204" pitchFamily="18" charset="0"/>
                                  </a:rPr>
                                  <m:t>                                      </m:t>
                                </m:r>
                              </m:e>
                            </m:mr>
                          </m:m>
                        </m:e>
                      </m:d>
                      <m:r>
                        <m:rPr>
                          <m:nor/>
                        </m:rPr>
                        <a:rPr lang="en-US" i="1">
                          <a:solidFill>
                            <a:schemeClr val="tx1"/>
                          </a:solidFill>
                          <a:latin typeface="Cambria Math" panose="02040503050406030204" pitchFamily="18" charset="0"/>
                        </a:rPr>
                        <m:t>    </m:t>
                      </m:r>
                    </m:oMath>
                  </m:oMathPara>
                </a14:m>
                <a:endParaRPr lang="en-US" dirty="0">
                  <a:solidFill>
                    <a:schemeClr val="tx1"/>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5343388" y="3934586"/>
                <a:ext cx="3288080" cy="97661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951063" y="4279765"/>
                <a:ext cx="473206" cy="369332"/>
              </a:xfrm>
              <a:prstGeom prst="rect">
                <a:avLst/>
              </a:prstGeom>
            </p:spPr>
            <p:txBody>
              <a:bodyPr wrap="none">
                <a:spAutoFit/>
              </a:bodyPr>
              <a:lstStyle/>
              <a:p>
                <a14:m>
                  <m:oMath xmlns:m="http://schemas.openxmlformats.org/officeDocument/2006/math">
                    <m:r>
                      <a:rPr lang="en-US" b="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4951063" y="4279765"/>
                <a:ext cx="473206" cy="369332"/>
              </a:xfrm>
              <a:prstGeom prst="rect">
                <a:avLst/>
              </a:prstGeom>
              <a:blipFill>
                <a:blip r:embed="rId15"/>
                <a:stretch>
                  <a:fillRect t="-8197" r="-1025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5543542" y="5141253"/>
                <a:ext cx="473206" cy="369332"/>
              </a:xfrm>
              <a:prstGeom prst="rect">
                <a:avLst/>
              </a:prstGeom>
            </p:spPr>
            <p:txBody>
              <a:bodyPr wrap="none">
                <a:spAutoFit/>
              </a:bodyPr>
              <a:lstStyle/>
              <a:p>
                <a14:m>
                  <m:oMath xmlns:m="http://schemas.openxmlformats.org/officeDocument/2006/math">
                    <m:r>
                      <a:rPr lang="en-US" b="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5543542" y="5141253"/>
                <a:ext cx="473206" cy="369332"/>
              </a:xfrm>
              <a:prstGeom prst="rect">
                <a:avLst/>
              </a:prstGeom>
              <a:blipFill>
                <a:blip r:embed="rId16"/>
                <a:stretch>
                  <a:fillRect t="-8197" r="-10256" b="-24590"/>
                </a:stretch>
              </a:blipFill>
            </p:spPr>
            <p:txBody>
              <a:bodyPr/>
              <a:lstStyle/>
              <a:p>
                <a:r>
                  <a:rPr lang="en-US">
                    <a:noFill/>
                  </a:rPr>
                  <a:t> </a:t>
                </a:r>
              </a:p>
            </p:txBody>
          </p:sp>
        </mc:Fallback>
      </mc:AlternateContent>
      <p:pic>
        <p:nvPicPr>
          <p:cNvPr id="20" name="Picture 19"/>
          <p:cNvPicPr>
            <a:picLocks noChangeAspect="1"/>
          </p:cNvPicPr>
          <p:nvPr/>
        </p:nvPicPr>
        <p:blipFill>
          <a:blip r:embed="rId17"/>
          <a:stretch>
            <a:fillRect/>
          </a:stretch>
        </p:blipFill>
        <p:spPr>
          <a:xfrm>
            <a:off x="181931" y="3431685"/>
            <a:ext cx="3932869" cy="3416545"/>
          </a:xfrm>
          <a:prstGeom prst="rect">
            <a:avLst/>
          </a:prstGeom>
        </p:spPr>
      </p:pic>
      <p:sp>
        <p:nvSpPr>
          <p:cNvPr id="21" name="Rectangle 20"/>
          <p:cNvSpPr>
            <a:spLocks noChangeArrowheads="1"/>
          </p:cNvSpPr>
          <p:nvPr/>
        </p:nvSpPr>
        <p:spPr bwMode="auto">
          <a:xfrm>
            <a:off x="4267200" y="5635353"/>
            <a:ext cx="4876800"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457200" lvl="1" indent="0" algn="just" rtl="1">
              <a:lnSpc>
                <a:spcPct val="115000"/>
              </a:lnSpc>
              <a:spcAft>
                <a:spcPts val="1000"/>
              </a:spcAft>
              <a:buClr>
                <a:srgbClr val="FF0000"/>
              </a:buClr>
            </a:pPr>
            <a:r>
              <a:rPr lang="fa-IR" altLang="en-US" dirty="0" smtClean="0">
                <a:latin typeface="Times New Roman" panose="02020603050405020304" pitchFamily="18" charset="0"/>
                <a:ea typeface="Calibri" panose="020F0502020204030204" pitchFamily="34" charset="0"/>
                <a:cs typeface="B Nazanin" panose="00000400000000000000" pitchFamily="2" charset="-78"/>
              </a:rPr>
              <a:t>رفتار سلف در </a:t>
            </a:r>
            <a:r>
              <a:rPr lang="en-US" altLang="en-US" dirty="0" smtClean="0">
                <a:latin typeface="Times New Roman" panose="02020603050405020304" pitchFamily="18" charset="0"/>
                <a:ea typeface="Calibri" panose="020F0502020204030204" pitchFamily="34" charset="0"/>
                <a:cs typeface="B Nazanin" panose="00000400000000000000" pitchFamily="2" charset="-78"/>
              </a:rPr>
              <a:t>t=0</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مانند شاخه مدار </a:t>
            </a:r>
            <a:r>
              <a:rPr lang="fa-IR" altLang="en-US" dirty="0">
                <a:latin typeface="Times New Roman" panose="02020603050405020304" pitchFamily="18" charset="0"/>
                <a:ea typeface="Calibri" panose="020F0502020204030204" pitchFamily="34" charset="0"/>
                <a:cs typeface="B Nazanin" panose="00000400000000000000" pitchFamily="2" charset="-78"/>
              </a:rPr>
              <a:t>باز و در </a:t>
            </a:r>
            <a:r>
              <a:rPr lang="en-US" altLang="en-US" dirty="0">
                <a:latin typeface="Times New Roman" panose="02020603050405020304" pitchFamily="18" charset="0"/>
                <a:ea typeface="Calibri" panose="020F0502020204030204" pitchFamily="34" charset="0"/>
                <a:cs typeface="B Nazanin" panose="00000400000000000000" pitchFamily="2" charset="-78"/>
              </a:rPr>
              <a:t>t=∞</a:t>
            </a:r>
            <a:r>
              <a:rPr lang="fa-IR" altLang="en-US" dirty="0">
                <a:latin typeface="Times New Roman" panose="02020603050405020304" pitchFamily="18" charset="0"/>
                <a:ea typeface="Calibri" panose="020F0502020204030204" pitchFamily="34" charset="0"/>
                <a:cs typeface="B Nazanin" panose="00000400000000000000" pitchFamily="2" charset="-78"/>
              </a:rPr>
              <a:t> مانند  شاخه اتصال کوتاه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است. </a:t>
            </a:r>
            <a:endParaRPr lang="en-US" altLang="en-US"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1185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dirty="0"/>
          </a:p>
        </p:txBody>
      </p:sp>
      <p:sp>
        <p:nvSpPr>
          <p:cNvPr id="3" name="Rectangle 2"/>
          <p:cNvSpPr/>
          <p:nvPr/>
        </p:nvSpPr>
        <p:spPr>
          <a:xfrm>
            <a:off x="2647120" y="191879"/>
            <a:ext cx="6299803" cy="369332"/>
          </a:xfrm>
          <a:prstGeom prst="rect">
            <a:avLst/>
          </a:prstGeom>
        </p:spPr>
        <p:txBody>
          <a:bodyPr wrap="none">
            <a:spAutoFit/>
          </a:bodyPr>
          <a:lstStyle/>
          <a:p>
            <a:pPr marL="285750" indent="-285750" algn="r" rtl="1">
              <a:buFont typeface="Wingdings" panose="05000000000000000000" pitchFamily="2" charset="2"/>
              <a:buChar char="q"/>
            </a:pPr>
            <a:r>
              <a:rPr lang="fa-IR" b="1" dirty="0" smtClean="0">
                <a:solidFill>
                  <a:srgbClr val="FF0000"/>
                </a:solidFill>
                <a:latin typeface="Times New Roman" panose="02020603050405020304" pitchFamily="18" charset="0"/>
                <a:cs typeface="B Nazanin" panose="00000400000000000000" pitchFamily="2" charset="-78"/>
              </a:rPr>
              <a:t>نتیجه مهم در مورد پاسخ حالت صفر مدارهای </a:t>
            </a:r>
            <a:r>
              <a:rPr lang="en-US" b="1" dirty="0" smtClean="0">
                <a:solidFill>
                  <a:srgbClr val="FF0000"/>
                </a:solidFill>
                <a:latin typeface="Times New Roman" panose="02020603050405020304" pitchFamily="18" charset="0"/>
                <a:cs typeface="B Nazanin" panose="00000400000000000000" pitchFamily="2" charset="-78"/>
              </a:rPr>
              <a:t>RC</a:t>
            </a:r>
            <a:r>
              <a:rPr lang="fa-IR" b="1" dirty="0" smtClean="0">
                <a:solidFill>
                  <a:srgbClr val="FF0000"/>
                </a:solidFill>
                <a:latin typeface="Times New Roman" panose="02020603050405020304" pitchFamily="18" charset="0"/>
                <a:cs typeface="B Nazanin" panose="00000400000000000000" pitchFamily="2" charset="-78"/>
              </a:rPr>
              <a:t> و </a:t>
            </a:r>
            <a:r>
              <a:rPr lang="en-US" b="1" dirty="0" smtClean="0">
                <a:solidFill>
                  <a:srgbClr val="FF0000"/>
                </a:solidFill>
                <a:latin typeface="Times New Roman" panose="02020603050405020304" pitchFamily="18" charset="0"/>
                <a:cs typeface="B Nazanin" panose="00000400000000000000" pitchFamily="2" charset="-78"/>
              </a:rPr>
              <a:t>RL</a:t>
            </a:r>
            <a:r>
              <a:rPr lang="fa-IR" b="1" dirty="0" smtClean="0">
                <a:solidFill>
                  <a:srgbClr val="FF0000"/>
                </a:solidFill>
                <a:latin typeface="Times New Roman" panose="02020603050405020304" pitchFamily="18" charset="0"/>
                <a:cs typeface="B Nazanin" panose="00000400000000000000" pitchFamily="2" charset="-78"/>
              </a:rPr>
              <a:t> مرتبه اول (</a:t>
            </a:r>
            <a:r>
              <a:rPr lang="en-US" b="1" dirty="0" smtClean="0">
                <a:solidFill>
                  <a:srgbClr val="FF0000"/>
                </a:solidFill>
                <a:latin typeface="Times New Roman" panose="02020603050405020304" pitchFamily="18" charset="0"/>
                <a:cs typeface="B Nazanin" panose="00000400000000000000" pitchFamily="2" charset="-78"/>
              </a:rPr>
              <a:t>LTI</a:t>
            </a:r>
            <a:r>
              <a:rPr lang="fa-IR" b="1" dirty="0" smtClean="0">
                <a:solidFill>
                  <a:srgbClr val="FF0000"/>
                </a:solidFill>
                <a:latin typeface="Times New Roman" panose="02020603050405020304" pitchFamily="18" charset="0"/>
                <a:cs typeface="B Nazanin" panose="00000400000000000000" pitchFamily="2" charset="-78"/>
              </a:rPr>
              <a:t>):</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2372382" y="471761"/>
                <a:ext cx="2129109" cy="433708"/>
              </a:xfrm>
              <a:prstGeom prst="rect">
                <a:avLst/>
              </a:prstGeom>
            </p:spPr>
            <p:txBody>
              <a:bodyPr wrap="none">
                <a:spAutoFit/>
              </a:bodyPr>
              <a:lstStyle/>
              <a:p>
                <a14:m>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𝐶</m:t>
                        </m:r>
                      </m:sub>
                    </m:sSub>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r>
                      <a:rPr lang="en-US" sz="1600" i="1">
                        <a:latin typeface="Cambria Math" panose="02040503050406030204" pitchFamily="18" charset="0"/>
                      </a:rPr>
                      <m:t>𝑅</m:t>
                    </m:r>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𝑠</m:t>
                        </m:r>
                      </m:sub>
                    </m:sSub>
                    <m:r>
                      <a:rPr lang="en-US" sz="1600" i="0">
                        <a:latin typeface="Cambria Math" panose="02040503050406030204" pitchFamily="18" charset="0"/>
                      </a:rPr>
                      <m:t>(</m:t>
                    </m:r>
                    <m:r>
                      <a:rPr lang="en-US" sz="1600" i="0">
                        <a:latin typeface="Cambria Math" panose="02040503050406030204" pitchFamily="18" charset="0"/>
                      </a:rPr>
                      <m:t>1</m:t>
                    </m:r>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𝑡</m:t>
                            </m:r>
                          </m:num>
                          <m:den>
                            <m:r>
                              <a:rPr lang="en-US" sz="1600" i="1">
                                <a:latin typeface="Cambria Math" panose="02040503050406030204" pitchFamily="18" charset="0"/>
                              </a:rPr>
                              <m:t>𝑅𝐶</m:t>
                            </m:r>
                          </m:den>
                        </m:f>
                      </m:sup>
                    </m:sSup>
                  </m:oMath>
                </a14:m>
                <a:r>
                  <a:rPr lang="fa-IR" sz="1600" dirty="0" smtClean="0"/>
                  <a:t>(</a:t>
                </a:r>
                <a:endParaRPr lang="en-US" sz="1600" dirty="0"/>
              </a:p>
            </p:txBody>
          </p:sp>
        </mc:Choice>
        <mc:Fallback xmlns="">
          <p:sp>
            <p:nvSpPr>
              <p:cNvPr id="4" name="Rectangle 3"/>
              <p:cNvSpPr>
                <a:spLocks noRot="1" noChangeAspect="1" noMove="1" noResize="1" noEditPoints="1" noAdjustHandles="1" noChangeArrowheads="1" noChangeShapeType="1" noTextEdit="1"/>
              </p:cNvSpPr>
              <p:nvPr/>
            </p:nvSpPr>
            <p:spPr>
              <a:xfrm>
                <a:off x="2372382" y="471761"/>
                <a:ext cx="2129109" cy="433708"/>
              </a:xfrm>
              <a:prstGeom prst="rect">
                <a:avLst/>
              </a:prstGeom>
              <a:blipFill>
                <a:blip r:embed="rId3"/>
                <a:stretch>
                  <a:fillRect r="-573" b="-15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948482" y="1058922"/>
                <a:ext cx="1877309" cy="432170"/>
              </a:xfrm>
              <a:prstGeom prst="rect">
                <a:avLst/>
              </a:prstGeom>
            </p:spPr>
            <p:txBody>
              <a:bodyPr wrap="none">
                <a:spAutoFit/>
              </a:bodyPr>
              <a:lstStyle/>
              <a:p>
                <a14:m>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𝑖</m:t>
                        </m:r>
                      </m:e>
                      <m:sub>
                        <m:r>
                          <a:rPr lang="en-US" sz="1600" b="0" i="1" smtClean="0">
                            <a:solidFill>
                              <a:schemeClr val="tx1"/>
                            </a:solidFill>
                            <a:latin typeface="Cambria Math" panose="02040503050406030204" pitchFamily="18" charset="0"/>
                          </a:rPr>
                          <m:t>𝐿</m:t>
                        </m:r>
                      </m:sub>
                    </m:sSub>
                    <m:r>
                      <a:rPr lang="en-US" sz="1600" i="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𝑡</m:t>
                    </m:r>
                    <m:r>
                      <a:rPr lang="en-US" sz="1600" i="0">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1">
                            <a:solidFill>
                              <a:schemeClr val="tx1"/>
                            </a:solidFill>
                            <a:latin typeface="Cambria Math" panose="02040503050406030204" pitchFamily="18" charset="0"/>
                          </a:rPr>
                          <m:t>𝑠</m:t>
                        </m:r>
                      </m:sub>
                    </m:sSub>
                    <m:r>
                      <a:rPr lang="en-US" sz="1600" i="0">
                        <a:solidFill>
                          <a:schemeClr val="tx1"/>
                        </a:solidFill>
                        <a:latin typeface="Cambria Math" panose="02040503050406030204" pitchFamily="18" charset="0"/>
                      </a:rPr>
                      <m:t>(</m:t>
                    </m:r>
                    <m:r>
                      <a:rPr lang="en-US" sz="1600" i="0">
                        <a:solidFill>
                          <a:schemeClr val="tx1"/>
                        </a:solidFill>
                        <a:latin typeface="Cambria Math" panose="02040503050406030204" pitchFamily="18" charset="0"/>
                      </a:rPr>
                      <m:t>1</m:t>
                    </m:r>
                    <m:r>
                      <a:rPr lang="en-US" sz="1600" i="0">
                        <a:solidFill>
                          <a:schemeClr val="tx1"/>
                        </a:solidFill>
                        <a:latin typeface="Cambria Math" panose="02040503050406030204" pitchFamily="18" charset="0"/>
                      </a:rPr>
                      <m:t>−</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𝑒</m:t>
                        </m:r>
                      </m:e>
                      <m:sup>
                        <m:r>
                          <a:rPr lang="en-US" sz="1600" i="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rPr>
                              <m:t>𝑡</m:t>
                            </m:r>
                          </m:num>
                          <m:den>
                            <m:r>
                              <m:rPr>
                                <m:nor/>
                              </m:rPr>
                              <a:rPr lang="el-GR" altLang="en-US" sz="1600" dirty="0">
                                <a:solidFill>
                                  <a:schemeClr val="tx1"/>
                                </a:solidFill>
                                <a:latin typeface="Times New Roman" panose="02020603050405020304" pitchFamily="18" charset="0"/>
                                <a:ea typeface="Calibri" panose="020F0502020204030204" pitchFamily="34" charset="0"/>
                                <a:cs typeface="B Nazanin" panose="00000400000000000000" pitchFamily="2" charset="-78"/>
                              </a:rPr>
                              <m:t>τ</m:t>
                            </m:r>
                          </m:den>
                        </m:f>
                      </m:sup>
                    </m:sSup>
                  </m:oMath>
                </a14:m>
                <a:r>
                  <a:rPr lang="fa-IR" sz="1600" dirty="0" smtClean="0">
                    <a:solidFill>
                      <a:schemeClr val="tx1"/>
                    </a:solidFill>
                  </a:rPr>
                  <a:t>(</a:t>
                </a:r>
                <a:endParaRPr lang="en-US" sz="16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4948482" y="1058922"/>
                <a:ext cx="1877309" cy="432170"/>
              </a:xfrm>
              <a:prstGeom prst="rect">
                <a:avLst/>
              </a:prstGeom>
              <a:blipFill>
                <a:blip r:embed="rId4"/>
                <a:stretch>
                  <a:fillRect b="-16901"/>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106939" y="183734"/>
            <a:ext cx="2205692" cy="1187677"/>
          </a:xfrm>
          <a:prstGeom prst="rect">
            <a:avLst/>
          </a:prstGeom>
        </p:spPr>
      </p:pic>
      <p:pic>
        <p:nvPicPr>
          <p:cNvPr id="7" name="Picture 6"/>
          <p:cNvPicPr>
            <a:picLocks noChangeAspect="1"/>
          </p:cNvPicPr>
          <p:nvPr/>
        </p:nvPicPr>
        <p:blipFill>
          <a:blip r:embed="rId6"/>
          <a:stretch>
            <a:fillRect/>
          </a:stretch>
        </p:blipFill>
        <p:spPr>
          <a:xfrm>
            <a:off x="6940033" y="744076"/>
            <a:ext cx="2073501" cy="1154668"/>
          </a:xfrm>
          <a:prstGeom prst="rect">
            <a:avLst/>
          </a:prstGeom>
        </p:spPr>
      </p:pic>
      <p:pic>
        <p:nvPicPr>
          <p:cNvPr id="8" name="Picture 7"/>
          <p:cNvPicPr>
            <a:picLocks noChangeAspect="1"/>
          </p:cNvPicPr>
          <p:nvPr/>
        </p:nvPicPr>
        <p:blipFill>
          <a:blip r:embed="rId7"/>
          <a:stretch>
            <a:fillRect/>
          </a:stretch>
        </p:blipFill>
        <p:spPr>
          <a:xfrm>
            <a:off x="4995039" y="1988803"/>
            <a:ext cx="3343112" cy="1379830"/>
          </a:xfrm>
          <a:prstGeom prst="rect">
            <a:avLst/>
          </a:prstGeom>
        </p:spPr>
      </p:pic>
      <p:pic>
        <p:nvPicPr>
          <p:cNvPr id="9" name="Picture 8"/>
          <p:cNvPicPr>
            <a:picLocks noChangeAspect="1"/>
          </p:cNvPicPr>
          <p:nvPr/>
        </p:nvPicPr>
        <p:blipFill>
          <a:blip r:embed="rId8"/>
          <a:stretch>
            <a:fillRect/>
          </a:stretch>
        </p:blipFill>
        <p:spPr>
          <a:xfrm>
            <a:off x="1006214" y="4455695"/>
            <a:ext cx="3347126" cy="1363377"/>
          </a:xfrm>
          <a:prstGeom prst="rect">
            <a:avLst/>
          </a:prstGeom>
        </p:spPr>
      </p:pic>
      <p:sp>
        <p:nvSpPr>
          <p:cNvPr id="10" name="TextBox 9"/>
          <p:cNvSpPr txBox="1">
            <a:spLocks noChangeArrowheads="1"/>
          </p:cNvSpPr>
          <p:nvPr/>
        </p:nvSpPr>
        <p:spPr bwMode="auto">
          <a:xfrm>
            <a:off x="1822580" y="3884820"/>
            <a:ext cx="20785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altLang="en-US" sz="1600" b="1" dirty="0" smtClean="0">
                <a:solidFill>
                  <a:srgbClr val="0000FF"/>
                </a:solidFill>
                <a:cs typeface="B Nazanin" panose="00000400000000000000" pitchFamily="2" charset="-78"/>
              </a:rPr>
              <a:t>خاصیت جمع پذیری</a:t>
            </a:r>
            <a:endParaRPr lang="en-US" altLang="en-US" sz="1600" b="1" dirty="0">
              <a:solidFill>
                <a:srgbClr val="0000FF"/>
              </a:solidFill>
              <a:cs typeface="B Nazanin" panose="00000400000000000000" pitchFamily="2" charset="-78"/>
            </a:endParaRPr>
          </a:p>
        </p:txBody>
      </p:sp>
      <p:sp>
        <p:nvSpPr>
          <p:cNvPr id="11" name="TextBox 10"/>
          <p:cNvSpPr txBox="1">
            <a:spLocks noChangeArrowheads="1"/>
          </p:cNvSpPr>
          <p:nvPr/>
        </p:nvSpPr>
        <p:spPr bwMode="auto">
          <a:xfrm>
            <a:off x="5752195" y="3322963"/>
            <a:ext cx="182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altLang="en-US" sz="1600" b="1" dirty="0" smtClean="0">
                <a:solidFill>
                  <a:srgbClr val="0000FF"/>
                </a:solidFill>
                <a:cs typeface="B Nazanin" panose="00000400000000000000" pitchFamily="2" charset="-78"/>
              </a:rPr>
              <a:t>خاصیت </a:t>
            </a:r>
            <a:r>
              <a:rPr lang="fa-IR" altLang="en-US" sz="1600" b="1" dirty="0" err="1" smtClean="0">
                <a:solidFill>
                  <a:srgbClr val="0000FF"/>
                </a:solidFill>
                <a:cs typeface="B Nazanin" panose="00000400000000000000" pitchFamily="2" charset="-78"/>
              </a:rPr>
              <a:t>همگنی</a:t>
            </a:r>
            <a:endParaRPr lang="en-US" altLang="en-US" sz="1600" b="1" dirty="0">
              <a:solidFill>
                <a:srgbClr val="0000FF"/>
              </a:solidFill>
              <a:cs typeface="B Nazanin" panose="00000400000000000000" pitchFamily="2" charset="-78"/>
            </a:endParaRPr>
          </a:p>
        </p:txBody>
      </p:sp>
      <p:sp>
        <p:nvSpPr>
          <p:cNvPr id="12" name="Left Brace 11"/>
          <p:cNvSpPr/>
          <p:nvPr/>
        </p:nvSpPr>
        <p:spPr>
          <a:xfrm>
            <a:off x="728707" y="1710076"/>
            <a:ext cx="181003" cy="20901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FF"/>
              </a:solidFill>
            </a:endParaRPr>
          </a:p>
        </p:txBody>
      </p:sp>
      <p:sp>
        <p:nvSpPr>
          <p:cNvPr id="13" name="TextBox 12"/>
          <p:cNvSpPr txBox="1">
            <a:spLocks noChangeArrowheads="1"/>
          </p:cNvSpPr>
          <p:nvPr/>
        </p:nvSpPr>
        <p:spPr bwMode="auto">
          <a:xfrm>
            <a:off x="32447" y="2126003"/>
            <a:ext cx="8131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altLang="en-US" sz="1600" b="1" dirty="0" smtClean="0">
                <a:solidFill>
                  <a:srgbClr val="0000FF"/>
                </a:solidFill>
                <a:cs typeface="B Nazanin" panose="00000400000000000000" pitchFamily="2" charset="-78"/>
              </a:rPr>
              <a:t>خواص </a:t>
            </a:r>
          </a:p>
          <a:p>
            <a:pPr algn="ctr" rtl="1" eaLnBrk="1" hangingPunct="1"/>
            <a:r>
              <a:rPr lang="fa-IR" altLang="en-US" sz="1600" b="1" dirty="0" smtClean="0">
                <a:solidFill>
                  <a:srgbClr val="0000FF"/>
                </a:solidFill>
                <a:cs typeface="B Nazanin" panose="00000400000000000000" pitchFamily="2" charset="-78"/>
              </a:rPr>
              <a:t>مدار خطی</a:t>
            </a:r>
            <a:endParaRPr lang="en-US" altLang="en-US" sz="1600" b="1" dirty="0">
              <a:solidFill>
                <a:srgbClr val="0000FF"/>
              </a:solidFill>
              <a:cs typeface="B Nazanin" panose="00000400000000000000" pitchFamily="2" charset="-78"/>
            </a:endParaRPr>
          </a:p>
        </p:txBody>
      </p:sp>
      <p:sp>
        <p:nvSpPr>
          <p:cNvPr id="14" name="TextBox 13"/>
          <p:cNvSpPr txBox="1">
            <a:spLocks noChangeArrowheads="1"/>
          </p:cNvSpPr>
          <p:nvPr/>
        </p:nvSpPr>
        <p:spPr bwMode="auto">
          <a:xfrm>
            <a:off x="-76200" y="4727255"/>
            <a:ext cx="13862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altLang="en-US" sz="1600" b="1" dirty="0" smtClean="0">
                <a:solidFill>
                  <a:srgbClr val="0000FF"/>
                </a:solidFill>
                <a:cs typeface="B Nazanin" panose="00000400000000000000" pitchFamily="2" charset="-78"/>
              </a:rPr>
              <a:t>خاصیت مدار </a:t>
            </a:r>
          </a:p>
          <a:p>
            <a:pPr algn="ctr" rtl="1" eaLnBrk="1" hangingPunct="1"/>
            <a:r>
              <a:rPr lang="fa-IR" altLang="en-US" sz="1600" b="1" dirty="0" smtClean="0">
                <a:solidFill>
                  <a:srgbClr val="0000FF"/>
                </a:solidFill>
                <a:cs typeface="B Nazanin" panose="00000400000000000000" pitchFamily="2" charset="-78"/>
              </a:rPr>
              <a:t>تغییر ناپذیر با زمان</a:t>
            </a:r>
            <a:endParaRPr lang="en-US" altLang="en-US" sz="1600" b="1" dirty="0">
              <a:solidFill>
                <a:srgbClr val="0000FF"/>
              </a:solidFill>
              <a:cs typeface="B Nazanin" panose="00000400000000000000" pitchFamily="2" charset="-78"/>
            </a:endParaRPr>
          </a:p>
        </p:txBody>
      </p:sp>
      <p:pic>
        <p:nvPicPr>
          <p:cNvPr id="15" name="Picture 14"/>
          <p:cNvPicPr>
            <a:picLocks noChangeAspect="1"/>
          </p:cNvPicPr>
          <p:nvPr/>
        </p:nvPicPr>
        <p:blipFill>
          <a:blip r:embed="rId9"/>
          <a:stretch>
            <a:fillRect/>
          </a:stretch>
        </p:blipFill>
        <p:spPr>
          <a:xfrm>
            <a:off x="770910" y="1715669"/>
            <a:ext cx="4181926" cy="2207251"/>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4373560" y="3686144"/>
                <a:ext cx="4586069" cy="2352695"/>
              </a:xfrm>
              <a:prstGeom prst="rect">
                <a:avLst/>
              </a:prstGeom>
            </p:spPr>
            <p:txBody>
              <a:bodyPr wrap="square">
                <a:spAutoFit/>
              </a:bodyPr>
              <a:lstStyle/>
              <a:p>
                <a:pPr marL="285750" marR="0" lvl="0" indent="-285750" algn="just" rtl="1">
                  <a:lnSpc>
                    <a:spcPct val="115000"/>
                  </a:lnSpc>
                  <a:spcBef>
                    <a:spcPts val="0"/>
                  </a:spcBef>
                  <a:spcAft>
                    <a:spcPts val="800"/>
                  </a:spcAft>
                  <a:buFont typeface="Wingdings" panose="05000000000000000000" pitchFamily="2" charset="2"/>
                  <a:buChar char="v"/>
                </a:pPr>
                <a:r>
                  <a:rPr lang="fa-IR" sz="1600" kern="100" dirty="0">
                    <a:latin typeface="Calibri" panose="020F0502020204030204" pitchFamily="34" charset="0"/>
                    <a:ea typeface="Times New Roman" panose="02020603050405020304" pitchFamily="18" charset="0"/>
                    <a:cs typeface="B Nazanin" panose="00000400000000000000" pitchFamily="2" charset="-78"/>
                  </a:rPr>
                  <a:t>چون انتگرال خود دارای خواص همگنی و جمع پذیری است پس کل رابطه </a:t>
                </a: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نیز </a:t>
                </a:r>
                <a:r>
                  <a:rPr lang="fa-IR" sz="1600" kern="100" dirty="0">
                    <a:latin typeface="Calibri" panose="020F0502020204030204" pitchFamily="34" charset="0"/>
                    <a:ea typeface="Times New Roman" panose="02020603050405020304" pitchFamily="18" charset="0"/>
                    <a:cs typeface="B Nazanin" panose="00000400000000000000" pitchFamily="2" charset="-78"/>
                  </a:rPr>
                  <a:t>دارای خواص همگنی و جمع پذیری خواهد بود: </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pPr marR="0" lvl="0" algn="just" rtl="1">
                  <a:lnSpc>
                    <a:spcPct val="115000"/>
                  </a:lnSpc>
                  <a:spcBef>
                    <a:spcPts val="0"/>
                  </a:spcBef>
                  <a:spcAft>
                    <a:spcPts val="800"/>
                  </a:spcAft>
                </a:pP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1- اگر </a:t>
                </a:r>
                <a14:m>
                  <m:oMath xmlns:m="http://schemas.openxmlformats.org/officeDocument/2006/math">
                    <m:sSub>
                      <m:sSub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B Nazanin" panose="00000400000000000000" pitchFamily="2" charset="-78"/>
                          </a:rPr>
                          <m:t>𝑖</m:t>
                        </m:r>
                      </m:e>
                      <m:sub>
                        <m:r>
                          <a:rPr lang="en-US" sz="1600" i="1" kern="100">
                            <a:latin typeface="Cambria Math" panose="02040503050406030204" pitchFamily="18" charset="0"/>
                            <a:ea typeface="Times New Roman" panose="02020603050405020304" pitchFamily="18" charset="0"/>
                            <a:cs typeface="B Nazanin" panose="00000400000000000000" pitchFamily="2" charset="-78"/>
                          </a:rPr>
                          <m:t>𝑠</m:t>
                        </m:r>
                      </m:sub>
                    </m:sSub>
                    <m:r>
                      <a:rPr lang="en-US" sz="1600" i="1" kern="100">
                        <a:latin typeface="Cambria Math" panose="02040503050406030204" pitchFamily="18" charset="0"/>
                        <a:ea typeface="Times New Roman" panose="02020603050405020304" pitchFamily="18" charset="0"/>
                        <a:cs typeface="B Nazanin" panose="00000400000000000000" pitchFamily="2" charset="-78"/>
                      </a:rPr>
                      <m:t>(</m:t>
                    </m:r>
                    <m:r>
                      <a:rPr lang="en-US" sz="1600" i="1" kern="100">
                        <a:latin typeface="Cambria Math" panose="02040503050406030204" pitchFamily="18" charset="0"/>
                        <a:ea typeface="Times New Roman" panose="02020603050405020304" pitchFamily="18" charset="0"/>
                        <a:cs typeface="B Nazanin" panose="00000400000000000000" pitchFamily="2" charset="-78"/>
                      </a:rPr>
                      <m:t>𝑡</m:t>
                    </m:r>
                    <m:r>
                      <a:rPr lang="en-US" sz="1600" i="1" kern="100">
                        <a:latin typeface="Cambria Math" panose="02040503050406030204" pitchFamily="18" charset="0"/>
                        <a:ea typeface="Times New Roman" panose="02020603050405020304" pitchFamily="18" charset="0"/>
                        <a:cs typeface="B Nazanin" panose="00000400000000000000" pitchFamily="2" charset="-78"/>
                      </a:rPr>
                      <m:t>)⟶</m:t>
                    </m:r>
                    <m:r>
                      <a:rPr lang="en-US" sz="1600" i="1" kern="100">
                        <a:latin typeface="Cambria Math" panose="02040503050406030204" pitchFamily="18" charset="0"/>
                        <a:ea typeface="Times New Roman" panose="02020603050405020304" pitchFamily="18" charset="0"/>
                        <a:cs typeface="B Nazanin" panose="00000400000000000000" pitchFamily="2" charset="-78"/>
                      </a:rPr>
                      <m:t>𝐾</m:t>
                    </m:r>
                    <m:sSub>
                      <m:sSub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B Nazanin" panose="00000400000000000000" pitchFamily="2" charset="-78"/>
                          </a:rPr>
                          <m:t>𝑖</m:t>
                        </m:r>
                      </m:e>
                      <m:sub>
                        <m:r>
                          <a:rPr lang="en-US" sz="1600" i="1" kern="100">
                            <a:latin typeface="Cambria Math" panose="02040503050406030204" pitchFamily="18" charset="0"/>
                            <a:ea typeface="Times New Roman" panose="02020603050405020304" pitchFamily="18" charset="0"/>
                            <a:cs typeface="B Nazanin" panose="00000400000000000000" pitchFamily="2" charset="-78"/>
                          </a:rPr>
                          <m:t>𝑠</m:t>
                        </m:r>
                      </m:sub>
                    </m:sSub>
                    <m:r>
                      <a:rPr lang="en-US" sz="1600" i="1" kern="100">
                        <a:latin typeface="Cambria Math" panose="02040503050406030204" pitchFamily="18" charset="0"/>
                        <a:ea typeface="Times New Roman" panose="02020603050405020304" pitchFamily="18" charset="0"/>
                        <a:cs typeface="B Nazanin" panose="00000400000000000000" pitchFamily="2" charset="-78"/>
                      </a:rPr>
                      <m:t>(</m:t>
                    </m:r>
                    <m:r>
                      <a:rPr lang="en-US" sz="1600" i="1" kern="100">
                        <a:latin typeface="Cambria Math" panose="02040503050406030204" pitchFamily="18" charset="0"/>
                        <a:ea typeface="Times New Roman" panose="02020603050405020304" pitchFamily="18" charset="0"/>
                        <a:cs typeface="B Nazanin" panose="00000400000000000000" pitchFamily="2" charset="-78"/>
                      </a:rPr>
                      <m:t>𝑡</m:t>
                    </m:r>
                    <m:r>
                      <a:rPr lang="en-US" sz="1600" i="1" kern="100">
                        <a:latin typeface="Cambria Math" panose="02040503050406030204" pitchFamily="18" charset="0"/>
                        <a:ea typeface="Times New Roman" panose="02020603050405020304" pitchFamily="18" charset="0"/>
                        <a:cs typeface="B Nazanin" panose="00000400000000000000" pitchFamily="2" charset="-78"/>
                      </a:rPr>
                      <m:t>)</m:t>
                    </m:r>
                  </m:oMath>
                </a14:m>
                <a:r>
                  <a:rPr lang="fa-IR" sz="1600" kern="100" dirty="0">
                    <a:latin typeface="Calibri" panose="020F0502020204030204" pitchFamily="34" charset="0"/>
                    <a:ea typeface="Times New Roman" panose="02020603050405020304" pitchFamily="18" charset="0"/>
                    <a:cs typeface="B Nazanin" panose="00000400000000000000" pitchFamily="2" charset="-78"/>
                  </a:rPr>
                  <a:t> حاصل انتگرال </a:t>
                </a:r>
                <a:r>
                  <a:rPr lang="en-US" sz="1600" kern="100" dirty="0">
                    <a:effectLst/>
                    <a:latin typeface="Times New Roman" panose="02020603050405020304" pitchFamily="18" charset="0"/>
                    <a:ea typeface="Times New Roman" panose="02020603050405020304" pitchFamily="18" charset="0"/>
                    <a:cs typeface="Arial" panose="020B0604020202020204" pitchFamily="34" charset="0"/>
                  </a:rPr>
                  <a:t>K </a:t>
                </a:r>
                <a:r>
                  <a:rPr lang="fa-IR" sz="1600" kern="100" dirty="0" smtClean="0">
                    <a:effectLst/>
                    <a:latin typeface="Times New Roman" panose="02020603050405020304" pitchFamily="18" charset="0"/>
                    <a:ea typeface="Times New Roman" panose="02020603050405020304" pitchFamily="18" charset="0"/>
                    <a:cs typeface="Arial" panose="020B0604020202020204" pitchFamily="34" charset="0"/>
                  </a:rPr>
                  <a:t>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برابر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می شود .</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pPr marR="0" lvl="0" algn="just" rtl="1">
                  <a:lnSpc>
                    <a:spcPct val="115000"/>
                  </a:lnSpc>
                  <a:spcBef>
                    <a:spcPts val="0"/>
                  </a:spcBef>
                  <a:spcAft>
                    <a:spcPts val="800"/>
                  </a:spcAft>
                </a:pP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2- اگر </a:t>
                </a:r>
                <a14:m>
                  <m:oMath xmlns:m="http://schemas.openxmlformats.org/officeDocument/2006/math">
                    <m:sSub>
                      <m:sSub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B Nazanin" panose="00000400000000000000" pitchFamily="2" charset="-78"/>
                          </a:rPr>
                          <m:t>𝑖</m:t>
                        </m:r>
                      </m:e>
                      <m:sub>
                        <m:r>
                          <a:rPr lang="en-US" sz="1600" i="1" kern="100">
                            <a:latin typeface="Cambria Math" panose="02040503050406030204" pitchFamily="18" charset="0"/>
                            <a:ea typeface="Times New Roman" panose="02020603050405020304" pitchFamily="18" charset="0"/>
                            <a:cs typeface="B Nazanin" panose="00000400000000000000" pitchFamily="2" charset="-78"/>
                          </a:rPr>
                          <m:t>𝑠</m:t>
                        </m:r>
                      </m:sub>
                    </m:sSub>
                    <m:d>
                      <m:d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B 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B Nazanin" panose="00000400000000000000" pitchFamily="2" charset="-78"/>
                          </a:rPr>
                          <m:t>𝑖</m:t>
                        </m:r>
                      </m:e>
                      <m:sub>
                        <m:sSub>
                          <m:sSub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B Nazanin" panose="00000400000000000000" pitchFamily="2" charset="-78"/>
                              </a:rPr>
                              <m:t>𝑠</m:t>
                            </m:r>
                          </m:e>
                          <m:sub>
                            <m:r>
                              <a:rPr lang="en-US" sz="1600" i="1" kern="100">
                                <a:latin typeface="Cambria Math" panose="02040503050406030204" pitchFamily="18" charset="0"/>
                                <a:ea typeface="Times New Roman" panose="02020603050405020304" pitchFamily="18" charset="0"/>
                                <a:cs typeface="B Nazanin" panose="00000400000000000000" pitchFamily="2" charset="-78"/>
                              </a:rPr>
                              <m:t>1</m:t>
                            </m:r>
                          </m:sub>
                        </m:sSub>
                      </m:sub>
                    </m:sSub>
                    <m:d>
                      <m:d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B 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B Nazanin" panose="00000400000000000000" pitchFamily="2" charset="-78"/>
                          </a:rPr>
                          <m:t>𝑖</m:t>
                        </m:r>
                      </m:e>
                      <m:sub>
                        <m:sSub>
                          <m:sSub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B Nazanin" panose="00000400000000000000" pitchFamily="2" charset="-78"/>
                              </a:rPr>
                              <m:t>𝑠</m:t>
                            </m:r>
                          </m:e>
                          <m:sub>
                            <m:r>
                              <a:rPr lang="en-US" sz="1600" i="1" kern="100">
                                <a:latin typeface="Cambria Math" panose="02040503050406030204" pitchFamily="18" charset="0"/>
                                <a:ea typeface="Times New Roman" panose="02020603050405020304" pitchFamily="18" charset="0"/>
                                <a:cs typeface="B Nazanin" panose="00000400000000000000" pitchFamily="2" charset="-78"/>
                              </a:rPr>
                              <m:t>2</m:t>
                            </m:r>
                          </m:sub>
                        </m:sSub>
                      </m:sub>
                    </m:sSub>
                    <m:r>
                      <a:rPr lang="en-US" sz="1600" i="1" kern="100">
                        <a:latin typeface="Cambria Math" panose="02040503050406030204" pitchFamily="18" charset="0"/>
                        <a:ea typeface="Times New Roman" panose="02020603050405020304" pitchFamily="18" charset="0"/>
                        <a:cs typeface="B Nazanin" panose="00000400000000000000" pitchFamily="2" charset="-78"/>
                      </a:rPr>
                      <m:t>(</m:t>
                    </m:r>
                    <m:r>
                      <a:rPr lang="en-US" sz="1600" i="1" kern="100">
                        <a:latin typeface="Cambria Math" panose="02040503050406030204" pitchFamily="18" charset="0"/>
                        <a:ea typeface="Times New Roman" panose="02020603050405020304" pitchFamily="18" charset="0"/>
                        <a:cs typeface="B Nazanin" panose="00000400000000000000" pitchFamily="2" charset="-78"/>
                      </a:rPr>
                      <m:t>𝑡</m:t>
                    </m:r>
                    <m:r>
                      <a:rPr lang="en-US" sz="1600" i="1" kern="100">
                        <a:latin typeface="Cambria Math" panose="02040503050406030204" pitchFamily="18" charset="0"/>
                        <a:ea typeface="Times New Roman" panose="02020603050405020304" pitchFamily="18" charset="0"/>
                        <a:cs typeface="B Nazanin" panose="00000400000000000000" pitchFamily="2" charset="-78"/>
                      </a:rPr>
                      <m:t>)</m:t>
                    </m:r>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باشد، انتگرال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به مجموع دو انتگرال تبدیل شده و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پاسخ کلی،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جمع پاسخ های ناشی از ورودی های </a:t>
                </a:r>
                <a14:m>
                  <m:oMath xmlns:m="http://schemas.openxmlformats.org/officeDocument/2006/math">
                    <m:sSub>
                      <m:sSub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B Nazanin" panose="00000400000000000000" pitchFamily="2" charset="-78"/>
                          </a:rPr>
                          <m:t>𝑖</m:t>
                        </m:r>
                      </m:e>
                      <m:sub>
                        <m:sSub>
                          <m:sSub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sz="1600" kern="100">
                                <a:latin typeface="Cambria Math" panose="02040503050406030204" pitchFamily="18" charset="0"/>
                                <a:ea typeface="Times New Roman" panose="02020603050405020304" pitchFamily="18" charset="0"/>
                                <a:cs typeface="B Nazanin" panose="00000400000000000000" pitchFamily="2" charset="-78"/>
                              </a:rPr>
                              <m:t>s</m:t>
                            </m:r>
                          </m:e>
                          <m:sub>
                            <m:r>
                              <a:rPr lang="en-US" sz="1600" kern="100">
                                <a:latin typeface="Cambria Math" panose="02040503050406030204" pitchFamily="18" charset="0"/>
                                <a:ea typeface="Times New Roman" panose="02020603050405020304" pitchFamily="18" charset="0"/>
                                <a:cs typeface="B Nazanin" panose="00000400000000000000" pitchFamily="2" charset="-78"/>
                              </a:rPr>
                              <m:t>1</m:t>
                            </m:r>
                          </m:sub>
                        </m:sSub>
                      </m:sub>
                    </m:sSub>
                    <m:r>
                      <a:rPr lang="en-US" sz="1600" i="1" kern="100">
                        <a:latin typeface="Cambria Math" panose="02040503050406030204" pitchFamily="18" charset="0"/>
                        <a:ea typeface="Times New Roman" panose="02020603050405020304" pitchFamily="18" charset="0"/>
                        <a:cs typeface="B Nazanin" panose="00000400000000000000" pitchFamily="2" charset="-78"/>
                      </a:rPr>
                      <m:t>(</m:t>
                    </m:r>
                    <m:r>
                      <a:rPr lang="en-US" sz="1600" i="1" kern="100">
                        <a:latin typeface="Cambria Math" panose="02040503050406030204" pitchFamily="18" charset="0"/>
                        <a:ea typeface="Times New Roman" panose="02020603050405020304" pitchFamily="18" charset="0"/>
                        <a:cs typeface="B Nazanin" panose="00000400000000000000" pitchFamily="2" charset="-78"/>
                      </a:rPr>
                      <m:t>𝑡</m:t>
                    </m:r>
                    <m:r>
                      <a:rPr lang="en-US" sz="1600" i="1" kern="100">
                        <a:latin typeface="Cambria Math" panose="02040503050406030204" pitchFamily="18" charset="0"/>
                        <a:ea typeface="Times New Roman" panose="02020603050405020304" pitchFamily="18" charset="0"/>
                        <a:cs typeface="B Nazanin" panose="00000400000000000000" pitchFamily="2" charset="-78"/>
                      </a:rPr>
                      <m:t>)</m:t>
                    </m:r>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B Nazanin" panose="00000400000000000000" pitchFamily="2" charset="-78"/>
                          </a:rPr>
                          <m:t>𝑖</m:t>
                        </m:r>
                      </m:e>
                      <m:sub>
                        <m:sSub>
                          <m:sSub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B Nazanin" panose="00000400000000000000" pitchFamily="2" charset="-78"/>
                              </a:rPr>
                              <m:t>𝑠</m:t>
                            </m:r>
                          </m:e>
                          <m:sub>
                            <m:r>
                              <a:rPr lang="en-US" sz="1600" i="1" kern="100">
                                <a:latin typeface="Cambria Math" panose="02040503050406030204" pitchFamily="18" charset="0"/>
                                <a:ea typeface="Times New Roman" panose="02020603050405020304" pitchFamily="18" charset="0"/>
                                <a:cs typeface="B Nazanin" panose="00000400000000000000" pitchFamily="2" charset="-78"/>
                              </a:rPr>
                              <m:t>2</m:t>
                            </m:r>
                          </m:sub>
                        </m:sSub>
                      </m:sub>
                    </m:sSub>
                    <m:r>
                      <a:rPr lang="en-US" sz="1600" i="1" kern="100">
                        <a:latin typeface="Cambria Math" panose="02040503050406030204" pitchFamily="18" charset="0"/>
                        <a:ea typeface="Times New Roman" panose="02020603050405020304" pitchFamily="18" charset="0"/>
                        <a:cs typeface="B Nazanin" panose="00000400000000000000" pitchFamily="2" charset="-78"/>
                      </a:rPr>
                      <m:t>(</m:t>
                    </m:r>
                    <m:r>
                      <a:rPr lang="en-US" sz="1600" i="1" kern="100">
                        <a:latin typeface="Cambria Math" panose="02040503050406030204" pitchFamily="18" charset="0"/>
                        <a:ea typeface="Times New Roman" panose="02020603050405020304" pitchFamily="18" charset="0"/>
                        <a:cs typeface="B Nazanin" panose="00000400000000000000" pitchFamily="2" charset="-78"/>
                      </a:rPr>
                      <m:t>𝑡</m:t>
                    </m:r>
                    <m:r>
                      <a:rPr lang="en-US" sz="1600" i="1" kern="100">
                        <a:latin typeface="Cambria Math" panose="02040503050406030204" pitchFamily="18" charset="0"/>
                        <a:ea typeface="Times New Roman" panose="02020603050405020304" pitchFamily="18" charset="0"/>
                        <a:cs typeface="B Nazanin" panose="00000400000000000000" pitchFamily="2" charset="-78"/>
                      </a:rPr>
                      <m:t>)</m:t>
                    </m:r>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خواهد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بود. </a:t>
                </a:r>
                <a:r>
                  <a:rPr lang="fa-IR" sz="1600" b="1" kern="100" dirty="0" smtClean="0">
                    <a:latin typeface="Times New Roman" panose="02020603050405020304" pitchFamily="18" charset="0"/>
                    <a:ea typeface="Times New Roman" panose="02020603050405020304" pitchFamily="18" charset="0"/>
                    <a:cs typeface="B Nazanin" panose="00000400000000000000" pitchFamily="2" charset="-78"/>
                  </a:rPr>
                  <a:t>نتیجه دیگر این که </a:t>
                </a: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در مدارهای </a:t>
                </a:r>
                <a:r>
                  <a:rPr lang="en-US" sz="1600" b="1" dirty="0" smtClean="0">
                    <a:effectLst/>
                    <a:latin typeface="Times New Roman" panose="02020603050405020304" pitchFamily="18" charset="0"/>
                    <a:ea typeface="Times New Roman" panose="02020603050405020304" pitchFamily="18" charset="0"/>
                    <a:cs typeface="B Nazanin" panose="00000400000000000000" pitchFamily="2" charset="-78"/>
                  </a:rPr>
                  <a:t>LTI</a:t>
                </a:r>
                <a:r>
                  <a:rPr lang="fa-IR" sz="1600" b="1" dirty="0" smtClean="0">
                    <a:effectLst/>
                    <a:latin typeface="Times New Roman" panose="02020603050405020304" pitchFamily="18" charset="0"/>
                    <a:ea typeface="Times New Roman" panose="02020603050405020304" pitchFamily="18" charset="0"/>
                    <a:cs typeface="B Nazanin" panose="00000400000000000000" pitchFamily="2" charset="-78"/>
                  </a:rPr>
                  <a:t>،</a:t>
                </a:r>
                <a:r>
                  <a:rPr lang="en-US" sz="1600" b="1" i="1" dirty="0" smtClean="0">
                    <a:effectLst/>
                    <a:latin typeface="B Nazanin" panose="00000400000000000000" pitchFamily="2" charset="-78"/>
                    <a:ea typeface="Times New Roman" panose="02020603050405020304" pitchFamily="18" charset="0"/>
                  </a:rPr>
                  <a:t> </a:t>
                </a:r>
                <a:r>
                  <a:rPr lang="fa-IR" sz="1600" b="1" i="1" dirty="0" smtClean="0">
                    <a:effectLst/>
                    <a:latin typeface="B Nazanin" panose="00000400000000000000" pitchFamily="2" charset="-78"/>
                    <a:ea typeface="Times New Roman" panose="02020603050405020304" pitchFamily="18" charset="0"/>
                  </a:rPr>
                  <a:t> </a:t>
                </a: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قضیه </a:t>
                </a:r>
                <a:r>
                  <a:rPr lang="fa-IR" sz="1600" b="1" dirty="0">
                    <a:latin typeface="Times New Roman" panose="02020603050405020304" pitchFamily="18" charset="0"/>
                    <a:ea typeface="Times New Roman" panose="02020603050405020304" pitchFamily="18" charset="0"/>
                    <a:cs typeface="B Nazanin" panose="00000400000000000000" pitchFamily="2" charset="-78"/>
                  </a:rPr>
                  <a:t>جمع آثار برقرار </a:t>
                </a: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است.</a:t>
                </a:r>
              </a:p>
            </p:txBody>
          </p:sp>
        </mc:Choice>
        <mc:Fallback xmlns="">
          <p:sp>
            <p:nvSpPr>
              <p:cNvPr id="20" name="Rectangle 19"/>
              <p:cNvSpPr>
                <a:spLocks noRot="1" noChangeAspect="1" noMove="1" noResize="1" noEditPoints="1" noAdjustHandles="1" noChangeArrowheads="1" noChangeShapeType="1" noTextEdit="1"/>
              </p:cNvSpPr>
              <p:nvPr/>
            </p:nvSpPr>
            <p:spPr>
              <a:xfrm>
                <a:off x="4373560" y="3686144"/>
                <a:ext cx="4586069" cy="2352695"/>
              </a:xfrm>
              <a:prstGeom prst="rect">
                <a:avLst/>
              </a:prstGeom>
              <a:blipFill>
                <a:blip r:embed="rId10"/>
                <a:stretch>
                  <a:fillRect l="-1859" t="-259" r="-797" b="-1813"/>
                </a:stretch>
              </a:blipFill>
            </p:spPr>
            <p:txBody>
              <a:bodyPr/>
              <a:lstStyle/>
              <a:p>
                <a:r>
                  <a:rPr lang="en-US">
                    <a:noFill/>
                  </a:rPr>
                  <a:t> </a:t>
                </a:r>
              </a:p>
            </p:txBody>
          </p:sp>
        </mc:Fallback>
      </mc:AlternateContent>
      <p:sp>
        <p:nvSpPr>
          <p:cNvPr id="23" name="Rectangle 22"/>
          <p:cNvSpPr/>
          <p:nvPr/>
        </p:nvSpPr>
        <p:spPr>
          <a:xfrm>
            <a:off x="457199" y="6033471"/>
            <a:ext cx="8305801" cy="646331"/>
          </a:xfrm>
          <a:prstGeom prst="rect">
            <a:avLst/>
          </a:prstGeom>
        </p:spPr>
        <p:txBody>
          <a:bodyPr wrap="square">
            <a:spAutoFit/>
          </a:bodyPr>
          <a:lstStyle/>
          <a:p>
            <a:pPr marL="285750" indent="-285750" algn="r" rtl="1">
              <a:buFont typeface="Wingdings" panose="05000000000000000000" pitchFamily="2" charset="2"/>
              <a:buChar char="v"/>
            </a:pPr>
            <a:r>
              <a:rPr lang="fa-IR"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اپراتور انتقال </a:t>
            </a:r>
            <a:r>
              <a:rPr lang="fa-IR" sz="1600"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زمان،</a:t>
            </a:r>
            <a:r>
              <a:rPr lang="en-US" sz="1600" i="1" dirty="0" smtClean="0">
                <a:solidFill>
                  <a:srgbClr val="FF0000"/>
                </a:solidFill>
                <a:latin typeface="B Nazanin" panose="00000400000000000000" pitchFamily="2" charset="-78"/>
                <a:ea typeface="Times New Roman" panose="02020603050405020304" pitchFamily="18" charset="0"/>
              </a:rPr>
              <a:t> </a:t>
            </a:r>
            <a:r>
              <a:rPr lang="fa-IR"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یک اپراتور خطی </a:t>
            </a:r>
            <a:r>
              <a:rPr lang="fa-IR"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است. یعنی جمع پذیر و همگن است</a:t>
            </a:r>
            <a:r>
              <a:rPr lang="fa-IR"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پاسخ حالت صفر به ورودی انتقال یافته، برابر انتقال یافته پاسخ حالت صفر ناشی از ورودی اولیه است</a:t>
            </a:r>
            <a:r>
              <a:rPr lang="fa-IR"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a:t>
            </a:r>
            <a:endParaRPr lang="en-US" dirty="0">
              <a:solidFill>
                <a:srgbClr val="FF0000"/>
              </a:solidFill>
            </a:endParaRPr>
          </a:p>
        </p:txBody>
      </p:sp>
    </p:spTree>
    <p:extLst>
      <p:ext uri="{BB962C8B-B14F-4D97-AF65-F5344CB8AC3E}">
        <p14:creationId xmlns:p14="http://schemas.microsoft.com/office/powerpoint/2010/main" val="230352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dirty="0"/>
          </a:p>
        </p:txBody>
      </p:sp>
      <mc:AlternateContent xmlns:mc="http://schemas.openxmlformats.org/markup-compatibility/2006" xmlns:a14="http://schemas.microsoft.com/office/drawing/2010/main">
        <mc:Choice Requires="a14">
          <p:sp>
            <p:nvSpPr>
              <p:cNvPr id="3" name="Rectangle 2"/>
              <p:cNvSpPr/>
              <p:nvPr/>
            </p:nvSpPr>
            <p:spPr>
              <a:xfrm>
                <a:off x="3505200" y="228600"/>
                <a:ext cx="5411083" cy="800219"/>
              </a:xfrm>
              <a:prstGeom prst="rect">
                <a:avLst/>
              </a:prstGeom>
            </p:spPr>
            <p:txBody>
              <a:bodyPr wrap="square">
                <a:spAutoFit/>
              </a:bodyPr>
              <a:lstStyle/>
              <a:p>
                <a:pPr marL="285750" indent="-285750" algn="just" rtl="1">
                  <a:buFont typeface="Wingdings" panose="05000000000000000000" pitchFamily="2" charset="2"/>
                  <a:buChar char="q"/>
                </a:pPr>
                <a:r>
                  <a:rPr lang="ar-SA"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a:t>
                </a:r>
                <a:r>
                  <a:rPr lang="fa-IR"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kern="100" dirty="0">
                    <a:latin typeface="Calibri" panose="020F0502020204030204" pitchFamily="34" charset="0"/>
                    <a:ea typeface="Times New Roman" panose="02020603050405020304" pitchFamily="18" charset="0"/>
                    <a:cs typeface="B Nazanin" panose="00000400000000000000" pitchFamily="2" charset="-78"/>
                  </a:rPr>
                  <a:t>در مدار شکل مقابل فرض </a:t>
                </a:r>
                <a:r>
                  <a:rPr lang="fa-IR" kern="100" dirty="0" smtClean="0">
                    <a:latin typeface="Calibri" panose="020F0502020204030204" pitchFamily="34" charset="0"/>
                    <a:ea typeface="Times New Roman" panose="02020603050405020304" pitchFamily="18" charset="0"/>
                    <a:cs typeface="B Nazanin" panose="00000400000000000000" pitchFamily="2" charset="-78"/>
                  </a:rPr>
                  <a:t>کنید</a:t>
                </a:r>
                <a:r>
                  <a:rPr lang="en-US" sz="1600" kern="100" dirty="0" smtClean="0">
                    <a:latin typeface="Times New Roman" panose="02020603050405020304" pitchFamily="18" charset="0"/>
                    <a:ea typeface="Times New Roman" panose="02020603050405020304" pitchFamily="18" charset="0"/>
                    <a:cs typeface="Arial" panose="020B0604020202020204" pitchFamily="34" charset="0"/>
                  </a:rPr>
                  <a:t>v(0</a:t>
                </a:r>
                <a:r>
                  <a:rPr lang="en-US" sz="1600" kern="100" dirty="0">
                    <a:latin typeface="Times New Roman" panose="02020603050405020304" pitchFamily="18" charset="0"/>
                    <a:ea typeface="Times New Roman" panose="02020603050405020304" pitchFamily="18" charset="0"/>
                    <a:cs typeface="Arial" panose="020B0604020202020204" pitchFamily="34" charset="0"/>
                  </a:rPr>
                  <a:t>)=1 </a:t>
                </a:r>
                <a:r>
                  <a:rPr lang="fa-IR" sz="1600" kern="100" dirty="0" smtClean="0">
                    <a:latin typeface="Times New Roman" panose="02020603050405020304" pitchFamily="18" charset="0"/>
                    <a:ea typeface="Times New Roman" panose="02020603050405020304" pitchFamily="18" charset="0"/>
                    <a:cs typeface="Arial" panose="020B0604020202020204" pitchFamily="34" charset="0"/>
                  </a:rPr>
                  <a:t>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و </a:t>
                </a:r>
                <a:r>
                  <a:rPr lang="en-US" sz="1600" kern="100" dirty="0">
                    <a:latin typeface="Times New Roman" panose="02020603050405020304" pitchFamily="18" charset="0"/>
                    <a:ea typeface="Times New Roman" panose="02020603050405020304" pitchFamily="18" charset="0"/>
                    <a:cs typeface="B Nazanin" panose="00000400000000000000" pitchFamily="2" charset="-78"/>
                  </a:rPr>
                  <a:t>v</a:t>
                </a:r>
                <a:r>
                  <a:rPr lang="en-US" sz="1600" kern="100" baseline="-25000" dirty="0">
                    <a:latin typeface="Times New Roman" panose="02020603050405020304" pitchFamily="18" charset="0"/>
                    <a:ea typeface="Times New Roman" panose="02020603050405020304" pitchFamily="18" charset="0"/>
                    <a:cs typeface="B Nazanin" panose="00000400000000000000" pitchFamily="2" charset="-78"/>
                  </a:rPr>
                  <a:t>s</a:t>
                </a:r>
                <a:r>
                  <a:rPr lang="en-US" sz="1600" kern="100" dirty="0">
                    <a:latin typeface="Times New Roman" panose="02020603050405020304" pitchFamily="18" charset="0"/>
                    <a:ea typeface="Times New Roman" panose="02020603050405020304" pitchFamily="18" charset="0"/>
                    <a:cs typeface="B Nazanin" panose="00000400000000000000" pitchFamily="2" charset="-78"/>
                  </a:rPr>
                  <a:t>(t)=</a:t>
                </a:r>
                <a:r>
                  <a:rPr lang="en-US" sz="1600" kern="100" dirty="0" err="1">
                    <a:latin typeface="Times New Roman" panose="02020603050405020304" pitchFamily="18" charset="0"/>
                    <a:ea typeface="Times New Roman" panose="02020603050405020304" pitchFamily="18" charset="0"/>
                    <a:cs typeface="B Nazanin" panose="00000400000000000000" pitchFamily="2" charset="-78"/>
                  </a:rPr>
                  <a:t>tu</a:t>
                </a:r>
                <a:r>
                  <a:rPr lang="en-US" sz="1600" kern="100" dirty="0">
                    <a:latin typeface="Times New Roman" panose="02020603050405020304" pitchFamily="18" charset="0"/>
                    <a:ea typeface="Times New Roman" panose="02020603050405020304" pitchFamily="18" charset="0"/>
                    <a:cs typeface="B Nazanin" panose="00000400000000000000" pitchFamily="2" charset="-78"/>
                  </a:rPr>
                  <a:t>(t)</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 و </a:t>
                </a:r>
                <a:r>
                  <a:rPr lang="en-US" sz="1600" kern="100" dirty="0">
                    <a:latin typeface="Times New Roman" panose="02020603050405020304" pitchFamily="18" charset="0"/>
                    <a:ea typeface="Times New Roman" panose="02020603050405020304" pitchFamily="18" charset="0"/>
                    <a:cs typeface="B Nazanin" panose="00000400000000000000" pitchFamily="2" charset="-78"/>
                  </a:rPr>
                  <a:t>i</a:t>
                </a:r>
                <a:r>
                  <a:rPr lang="en-US" sz="1600" kern="100" baseline="-25000" dirty="0">
                    <a:latin typeface="Times New Roman" panose="02020603050405020304" pitchFamily="18" charset="0"/>
                    <a:ea typeface="Times New Roman" panose="02020603050405020304" pitchFamily="18" charset="0"/>
                    <a:cs typeface="B Nazanin" panose="00000400000000000000" pitchFamily="2" charset="-78"/>
                  </a:rPr>
                  <a:t>s</a:t>
                </a:r>
                <a:r>
                  <a:rPr lang="en-US" sz="1600" kern="100" dirty="0">
                    <a:latin typeface="Times New Roman" panose="02020603050405020304" pitchFamily="18" charset="0"/>
                    <a:ea typeface="Times New Roman" panose="02020603050405020304" pitchFamily="18" charset="0"/>
                    <a:cs typeface="B Nazanin" panose="00000400000000000000" pitchFamily="2" charset="-78"/>
                  </a:rPr>
                  <a:t>(t)=u(t)</a:t>
                </a:r>
                <a:r>
                  <a:rPr lang="en-US" sz="2800" kern="100" dirty="0">
                    <a:latin typeface="B Nazanin" panose="00000400000000000000" pitchFamily="2" charset="-78"/>
                    <a:ea typeface="Times New Roman" panose="02020603050405020304" pitchFamily="18" charset="0"/>
                    <a:cs typeface="Arial" panose="020B0604020202020204" pitchFamily="34" charset="0"/>
                  </a:rPr>
                  <a:t> </a:t>
                </a:r>
                <a:r>
                  <a:rPr lang="fa-IR" sz="2800" kern="100" dirty="0" smtClean="0">
                    <a:latin typeface="B Nazanin" panose="00000400000000000000" pitchFamily="2" charset="-78"/>
                    <a:ea typeface="Times New Roman" panose="02020603050405020304" pitchFamily="18" charset="0"/>
                    <a:cs typeface="Arial" panose="020B0604020202020204" pitchFamily="34" charset="0"/>
                  </a:rPr>
                  <a:t>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است</a:t>
                </a:r>
                <a:r>
                  <a:rPr lang="fa-IR" kern="100" dirty="0">
                    <a:latin typeface="Times New Roman" panose="02020603050405020304" pitchFamily="18" charset="0"/>
                    <a:ea typeface="Times New Roman" panose="02020603050405020304" pitchFamily="18" charset="0"/>
                    <a:cs typeface="B Nazanin" panose="00000400000000000000" pitchFamily="2" charset="-78"/>
                  </a:rPr>
                  <a:t>. ولتاژ دو سر خازن را برای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𝑡</m:t>
                    </m:r>
                    <m:r>
                      <a:rPr lang="en-US" i="1" kern="100">
                        <a:latin typeface="Cambria Math" panose="02040503050406030204" pitchFamily="18" charset="0"/>
                        <a:ea typeface="Times New Roman" panose="02020603050405020304" pitchFamily="18" charset="0"/>
                        <a:cs typeface="B Nazanin" panose="00000400000000000000" pitchFamily="2" charset="-78"/>
                      </a:rPr>
                      <m:t>&gt;</m:t>
                    </m:r>
                    <m:r>
                      <a:rPr lang="en-US" i="1" kern="100">
                        <a:latin typeface="Cambria Math" panose="02040503050406030204" pitchFamily="18" charset="0"/>
                        <a:ea typeface="Times New Roman" panose="02020603050405020304" pitchFamily="18" charset="0"/>
                        <a:cs typeface="B Nazanin" panose="00000400000000000000" pitchFamily="2" charset="-78"/>
                      </a:rPr>
                      <m:t>0</m:t>
                    </m:r>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حساب کنید</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a:t>
                </a:r>
                <a:endParaRPr lang="en-US" sz="1400" kern="1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505200" y="228600"/>
                <a:ext cx="5411083" cy="800219"/>
              </a:xfrm>
              <a:prstGeom prst="rect">
                <a:avLst/>
              </a:prstGeom>
              <a:blipFill>
                <a:blip r:embed="rId4"/>
                <a:stretch>
                  <a:fillRect l="-1464" t="-6107" r="-788" b="-13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133600" y="1436041"/>
                <a:ext cx="6778490" cy="2259593"/>
              </a:xfrm>
              <a:prstGeom prst="rect">
                <a:avLst/>
              </a:prstGeom>
            </p:spPr>
            <p:txBody>
              <a:bodyPr wrap="square">
                <a:spAutoFit/>
              </a:bodyPr>
              <a:lstStyle/>
              <a:p>
                <a:pPr marL="285750" indent="-285750" algn="r" rtl="1">
                  <a:buFont typeface="Wingdings 2" panose="05020102010507070707" pitchFamily="18" charset="2"/>
                  <a:buChar char="¡"/>
                </a:pPr>
                <a:r>
                  <a:rPr lang="ar-SA"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a:t>
                </a:r>
                <a:r>
                  <a:rPr lang="fa-IR" dirty="0">
                    <a:latin typeface="Calibri" panose="020F0502020204030204" pitchFamily="34" charset="0"/>
                    <a:ea typeface="Calibri" panose="020F0502020204030204" pitchFamily="34" charset="0"/>
                    <a:cs typeface="B Nazanin" panose="00000400000000000000" pitchFamily="2" charset="-78"/>
                  </a:rPr>
                  <a:t>پاسخ ناشی از حالت اولیه </a:t>
                </a:r>
                <a14:m>
                  <m:oMath xmlns:m="http://schemas.openxmlformats.org/officeDocument/2006/math">
                    <m:r>
                      <a:rPr lang="en-US" i="1">
                        <a:latin typeface="Cambria Math" panose="02040503050406030204" pitchFamily="18" charset="0"/>
                        <a:ea typeface="Calibri" panose="020F0502020204030204" pitchFamily="34" charset="0"/>
                        <a:cs typeface="B Nazanin" panose="00000400000000000000" pitchFamily="2" charset="-78"/>
                      </a:rPr>
                      <m:t>𝑣</m:t>
                    </m:r>
                    <m:d>
                      <m:dPr>
                        <m:ctrlPr>
                          <a:rPr lang="en-US" i="1">
                            <a:latin typeface="Cambria Math" panose="02040503050406030204" pitchFamily="18" charset="0"/>
                            <a:cs typeface="B Nazanin" panose="00000400000000000000" pitchFamily="2" charset="-78"/>
                          </a:rPr>
                        </m:ctrlPr>
                      </m:dPr>
                      <m:e>
                        <m:r>
                          <a:rPr lang="en-US" i="1">
                            <a:latin typeface="Cambria Math" panose="02040503050406030204" pitchFamily="18" charset="0"/>
                            <a:ea typeface="Calibri" panose="020F0502020204030204" pitchFamily="34" charset="0"/>
                            <a:cs typeface="B Nazanin" panose="00000400000000000000" pitchFamily="2" charset="-78"/>
                          </a:rPr>
                          <m:t>0</m:t>
                        </m:r>
                      </m:e>
                    </m:d>
                    <m:r>
                      <a:rPr lang="en-US" i="1">
                        <a:latin typeface="Cambria Math" panose="02040503050406030204" pitchFamily="18" charset="0"/>
                        <a:ea typeface="Calibri" panose="020F0502020204030204" pitchFamily="34" charset="0"/>
                        <a:cs typeface="B Nazanin" panose="00000400000000000000" pitchFamily="2" charset="-78"/>
                      </a:rPr>
                      <m:t>=</m:t>
                    </m:r>
                    <m:r>
                      <a:rPr lang="fa-IR" b="0" i="1" smtClean="0">
                        <a:latin typeface="Cambria Math" panose="02040503050406030204" pitchFamily="18" charset="0"/>
                        <a:ea typeface="Calibri" panose="020F0502020204030204" pitchFamily="34" charset="0"/>
                        <a:cs typeface="B Nazanin" panose="00000400000000000000" pitchFamily="2" charset="-78"/>
                      </a:rPr>
                      <m:t>1</m:t>
                    </m:r>
                  </m:oMath>
                </a14:m>
                <a:r>
                  <a:rPr lang="fa-IR" dirty="0">
                    <a:latin typeface="Calibri" panose="020F0502020204030204" pitchFamily="34" charset="0"/>
                    <a:ea typeface="Times New Roman" panose="02020603050405020304" pitchFamily="18" charset="0"/>
                    <a:cs typeface="B Nazanin" panose="00000400000000000000" pitchFamily="2" charset="-78"/>
                  </a:rPr>
                  <a:t> برابر </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B Nazanin" panose="00000400000000000000" pitchFamily="2" charset="-78"/>
                          </a:rPr>
                        </m:ctrlPr>
                      </m:sSubPr>
                      <m:e>
                        <m:r>
                          <a:rPr lang="en-US" i="1">
                            <a:latin typeface="Cambria Math" panose="02040503050406030204" pitchFamily="18" charset="0"/>
                            <a:ea typeface="Times New Roman" panose="02020603050405020304" pitchFamily="18" charset="0"/>
                            <a:cs typeface="B Nazanin" panose="00000400000000000000" pitchFamily="2" charset="-78"/>
                          </a:rPr>
                          <m:t>𝑣</m:t>
                        </m:r>
                      </m:e>
                      <m:sub>
                        <m:r>
                          <a:rPr lang="en-US" i="1">
                            <a:latin typeface="Cambria Math" panose="02040503050406030204" pitchFamily="18" charset="0"/>
                            <a:ea typeface="Times New Roman" panose="02020603050405020304" pitchFamily="18" charset="0"/>
                            <a:cs typeface="B Nazanin" panose="00000400000000000000" pitchFamily="2" charset="-78"/>
                          </a:rPr>
                          <m:t>1</m:t>
                        </m:r>
                      </m:sub>
                    </m:sSub>
                    <m:d>
                      <m:dPr>
                        <m:ctrlPr>
                          <a:rPr lang="en-US" i="1">
                            <a:latin typeface="Cambria Math" panose="02040503050406030204" pitchFamily="18" charset="0"/>
                            <a:ea typeface="Times New Roman" panose="02020603050405020304" pitchFamily="18" charset="0"/>
                            <a:cs typeface="B Nazanin" panose="00000400000000000000" pitchFamily="2" charset="-78"/>
                          </a:rPr>
                        </m:ctrlPr>
                      </m:dPr>
                      <m:e>
                        <m:r>
                          <a:rPr lang="en-US" i="1">
                            <a:latin typeface="Cambria Math" panose="02040503050406030204" pitchFamily="18" charset="0"/>
                            <a:ea typeface="Times New Roman" panose="02020603050405020304" pitchFamily="18" charset="0"/>
                            <a:cs typeface="B Nazanin" panose="00000400000000000000" pitchFamily="2" charset="-78"/>
                          </a:rPr>
                          <m:t>𝑡</m:t>
                        </m:r>
                      </m:e>
                    </m:d>
                    <m:r>
                      <a:rPr lang="en-US" i="1">
                        <a:latin typeface="Cambria Math" panose="02040503050406030204" pitchFamily="18" charset="0"/>
                        <a:ea typeface="Times New Roman" panose="02020603050405020304" pitchFamily="18" charset="0"/>
                        <a:cs typeface="B Nazanin" panose="00000400000000000000" pitchFamily="2" charset="-78"/>
                      </a:rPr>
                      <m:t>=</m:t>
                    </m:r>
                    <m:sSup>
                      <m:sSupPr>
                        <m:ctrlPr>
                          <a:rPr lang="en-US" i="1">
                            <a:latin typeface="Cambria Math" panose="02040503050406030204" pitchFamily="18" charset="0"/>
                            <a:ea typeface="Times New Roman" panose="02020603050405020304" pitchFamily="18" charset="0"/>
                            <a:cs typeface="B Nazanin" panose="00000400000000000000" pitchFamily="2" charset="-78"/>
                          </a:rPr>
                        </m:ctrlPr>
                      </m:sSupPr>
                      <m:e>
                        <m:r>
                          <a:rPr lang="en-US" i="1">
                            <a:latin typeface="Cambria Math" panose="02040503050406030204" pitchFamily="18" charset="0"/>
                            <a:ea typeface="Times New Roman" panose="02020603050405020304" pitchFamily="18" charset="0"/>
                            <a:cs typeface="B Nazanin" panose="00000400000000000000" pitchFamily="2" charset="-78"/>
                          </a:rPr>
                          <m:t>𝑒</m:t>
                        </m:r>
                      </m:e>
                      <m:sup>
                        <m:r>
                          <a:rPr lang="en-US" i="1">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2</m:t>
                        </m:r>
                        <m:r>
                          <a:rPr lang="en-US" i="1">
                            <a:latin typeface="Cambria Math" panose="02040503050406030204" pitchFamily="18" charset="0"/>
                            <a:ea typeface="Times New Roman" panose="02020603050405020304" pitchFamily="18" charset="0"/>
                            <a:cs typeface="B Nazanin" panose="00000400000000000000" pitchFamily="2" charset="-78"/>
                          </a:rPr>
                          <m:t>𝑡</m:t>
                        </m:r>
                      </m:sup>
                    </m:sSup>
                  </m:oMath>
                </a14:m>
                <a:r>
                  <a:rPr lang="fa-IR" dirty="0">
                    <a:latin typeface="Calibri" panose="020F0502020204030204" pitchFamily="34" charset="0"/>
                    <a:ea typeface="Times New Roman" panose="02020603050405020304" pitchFamily="18" charset="0"/>
                    <a:cs typeface="B Nazanin" panose="00000400000000000000" pitchFamily="2" charset="-78"/>
                  </a:rPr>
                  <a:t> </a:t>
                </a:r>
                <a:r>
                  <a:rPr lang="fa-IR" dirty="0" smtClean="0">
                    <a:latin typeface="Calibri" panose="020F0502020204030204" pitchFamily="34" charset="0"/>
                    <a:ea typeface="Times New Roman" panose="02020603050405020304" pitchFamily="18" charset="0"/>
                    <a:cs typeface="B Nazanin" panose="00000400000000000000" pitchFamily="2" charset="-78"/>
                  </a:rPr>
                  <a:t>است.</a:t>
                </a:r>
              </a:p>
              <a:p>
                <a:pPr algn="r" rtl="1"/>
                <a:r>
                  <a:rPr lang="fa-IR" dirty="0">
                    <a:latin typeface="Calibri" panose="020F0502020204030204" pitchFamily="34" charset="0"/>
                    <a:ea typeface="Times New Roman" panose="02020603050405020304" pitchFamily="18" charset="0"/>
                    <a:cs typeface="B Nazanin" panose="00000400000000000000" pitchFamily="2" charset="-78"/>
                  </a:rPr>
                  <a:t>پاسخ ناشی از ورودی </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B Nazanin" panose="00000400000000000000" pitchFamily="2" charset="-78"/>
                          </a:rPr>
                        </m:ctrlPr>
                      </m:sSubPr>
                      <m:e>
                        <m:r>
                          <a:rPr lang="en-US" i="1">
                            <a:latin typeface="Cambria Math" panose="02040503050406030204" pitchFamily="18" charset="0"/>
                            <a:ea typeface="Times New Roman" panose="02020603050405020304" pitchFamily="18" charset="0"/>
                            <a:cs typeface="B Nazanin" panose="00000400000000000000" pitchFamily="2" charset="-78"/>
                          </a:rPr>
                          <m:t>𝑖</m:t>
                        </m:r>
                      </m:e>
                      <m:sub>
                        <m:r>
                          <a:rPr lang="en-US" i="1">
                            <a:latin typeface="Cambria Math" panose="02040503050406030204" pitchFamily="18" charset="0"/>
                            <a:ea typeface="Times New Roman" panose="02020603050405020304" pitchFamily="18" charset="0"/>
                            <a:cs typeface="B Nazanin" panose="00000400000000000000" pitchFamily="2" charset="-78"/>
                          </a:rPr>
                          <m:t>𝑠</m:t>
                        </m:r>
                      </m:sub>
                    </m:sSub>
                    <m:d>
                      <m:dPr>
                        <m:ctrlPr>
                          <a:rPr lang="en-US" i="1">
                            <a:latin typeface="Cambria Math" panose="02040503050406030204" pitchFamily="18" charset="0"/>
                            <a:ea typeface="Times New Roman" panose="02020603050405020304" pitchFamily="18" charset="0"/>
                            <a:cs typeface="B Nazanin" panose="00000400000000000000" pitchFamily="2" charset="-78"/>
                          </a:rPr>
                        </m:ctrlPr>
                      </m:dPr>
                      <m:e>
                        <m:r>
                          <a:rPr lang="en-US" i="1">
                            <a:latin typeface="Cambria Math" panose="02040503050406030204" pitchFamily="18" charset="0"/>
                            <a:ea typeface="Times New Roman" panose="02020603050405020304" pitchFamily="18" charset="0"/>
                            <a:cs typeface="B Nazanin" panose="00000400000000000000" pitchFamily="2" charset="-78"/>
                          </a:rPr>
                          <m:t>𝑡</m:t>
                        </m:r>
                      </m:e>
                    </m:d>
                    <m:r>
                      <a:rPr lang="en-US" i="1">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𝑢</m:t>
                    </m:r>
                    <m:r>
                      <a:rPr lang="en-US" i="1">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𝑡</m:t>
                    </m:r>
                    <m:r>
                      <a:rPr lang="en-US" i="1">
                        <a:latin typeface="Cambria Math" panose="02040503050406030204" pitchFamily="18" charset="0"/>
                        <a:ea typeface="Times New Roman" panose="02020603050405020304" pitchFamily="18" charset="0"/>
                        <a:cs typeface="B Nazanin" panose="00000400000000000000" pitchFamily="2" charset="-78"/>
                      </a:rPr>
                      <m:t>)</m:t>
                    </m:r>
                  </m:oMath>
                </a14:m>
                <a:r>
                  <a:rPr lang="fa-IR" dirty="0">
                    <a:latin typeface="Calibri" panose="020F0502020204030204" pitchFamily="34" charset="0"/>
                    <a:ea typeface="Times New Roman" panose="02020603050405020304" pitchFamily="18" charset="0"/>
                    <a:cs typeface="B Nazanin" panose="00000400000000000000" pitchFamily="2" charset="-78"/>
                  </a:rPr>
                  <a:t> برابر </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B Nazanin" panose="00000400000000000000" pitchFamily="2" charset="-78"/>
                          </a:rPr>
                        </m:ctrlPr>
                      </m:sSubPr>
                      <m:e>
                        <m:r>
                          <a:rPr lang="en-US" i="1">
                            <a:latin typeface="Cambria Math" panose="02040503050406030204" pitchFamily="18" charset="0"/>
                            <a:ea typeface="Times New Roman" panose="02020603050405020304" pitchFamily="18" charset="0"/>
                            <a:cs typeface="B Nazanin" panose="00000400000000000000" pitchFamily="2" charset="-78"/>
                          </a:rPr>
                          <m:t>𝑣</m:t>
                        </m:r>
                      </m:e>
                      <m:sub>
                        <m:r>
                          <a:rPr lang="en-US" i="1">
                            <a:latin typeface="Cambria Math" panose="02040503050406030204" pitchFamily="18" charset="0"/>
                            <a:ea typeface="Times New Roman" panose="02020603050405020304" pitchFamily="18" charset="0"/>
                            <a:cs typeface="B Nazanin" panose="00000400000000000000" pitchFamily="2" charset="-78"/>
                          </a:rPr>
                          <m:t>2</m:t>
                        </m:r>
                      </m:sub>
                    </m:sSub>
                    <m:d>
                      <m:dPr>
                        <m:ctrlPr>
                          <a:rPr lang="en-US" i="1">
                            <a:latin typeface="Cambria Math" panose="02040503050406030204" pitchFamily="18" charset="0"/>
                            <a:ea typeface="Times New Roman" panose="02020603050405020304" pitchFamily="18" charset="0"/>
                            <a:cs typeface="B Nazanin" panose="00000400000000000000" pitchFamily="2" charset="-78"/>
                          </a:rPr>
                        </m:ctrlPr>
                      </m:dPr>
                      <m:e>
                        <m:r>
                          <a:rPr lang="en-US" i="1">
                            <a:latin typeface="Cambria Math" panose="02040503050406030204" pitchFamily="18" charset="0"/>
                            <a:ea typeface="Times New Roman" panose="02020603050405020304" pitchFamily="18" charset="0"/>
                            <a:cs typeface="B Nazanin" panose="00000400000000000000" pitchFamily="2" charset="-78"/>
                          </a:rPr>
                          <m:t>𝑡</m:t>
                        </m:r>
                      </m:e>
                    </m:d>
                    <m:r>
                      <a:rPr lang="en-US" i="1">
                        <a:latin typeface="Cambria Math" panose="02040503050406030204" pitchFamily="18" charset="0"/>
                        <a:ea typeface="Times New Roman" panose="02020603050405020304" pitchFamily="18" charset="0"/>
                        <a:cs typeface="B Nazanin" panose="00000400000000000000" pitchFamily="2" charset="-78"/>
                      </a:rPr>
                      <m:t>=</m:t>
                    </m:r>
                    <m:f>
                      <m:fPr>
                        <m:ctrlPr>
                          <a:rPr lang="en-US" i="1">
                            <a:latin typeface="Cambria Math" panose="02040503050406030204" pitchFamily="18" charset="0"/>
                            <a:ea typeface="Times New Roman" panose="02020603050405020304" pitchFamily="18" charset="0"/>
                            <a:cs typeface="B Nazanin" panose="00000400000000000000" pitchFamily="2" charset="-78"/>
                          </a:rPr>
                        </m:ctrlPr>
                      </m:fPr>
                      <m:num>
                        <m:r>
                          <a:rPr lang="en-US" i="1">
                            <a:latin typeface="Cambria Math" panose="02040503050406030204" pitchFamily="18" charset="0"/>
                            <a:ea typeface="Times New Roman" panose="02020603050405020304" pitchFamily="18" charset="0"/>
                            <a:cs typeface="B Nazanin" panose="00000400000000000000" pitchFamily="2" charset="-78"/>
                          </a:rPr>
                          <m:t>1</m:t>
                        </m:r>
                      </m:num>
                      <m:den>
                        <m:r>
                          <a:rPr lang="en-US" i="1">
                            <a:latin typeface="Cambria Math" panose="02040503050406030204" pitchFamily="18" charset="0"/>
                            <a:ea typeface="Times New Roman" panose="02020603050405020304" pitchFamily="18" charset="0"/>
                            <a:cs typeface="B Nazanin" panose="00000400000000000000" pitchFamily="2" charset="-78"/>
                          </a:rPr>
                          <m:t>2</m:t>
                        </m:r>
                      </m:den>
                    </m:f>
                    <m:r>
                      <a:rPr lang="en-US" i="1">
                        <a:latin typeface="Cambria Math" panose="02040503050406030204" pitchFamily="18" charset="0"/>
                        <a:ea typeface="Times New Roman" panose="02020603050405020304" pitchFamily="18" charset="0"/>
                        <a:cs typeface="B Nazanin" panose="00000400000000000000" pitchFamily="2" charset="-78"/>
                      </a:rPr>
                      <m:t>(</m:t>
                    </m:r>
                    <m:r>
                      <a:rPr lang="en-US">
                        <a:latin typeface="Cambria Math" panose="02040503050406030204" pitchFamily="18" charset="0"/>
                        <a:ea typeface="Times New Roman" panose="02020603050405020304" pitchFamily="18" charset="0"/>
                        <a:cs typeface="B Nazanin" panose="00000400000000000000" pitchFamily="2" charset="-78"/>
                      </a:rPr>
                      <m:t>1</m:t>
                    </m:r>
                    <m:r>
                      <a:rPr lang="en-US" i="1">
                        <a:latin typeface="Cambria Math" panose="02040503050406030204" pitchFamily="18" charset="0"/>
                        <a:ea typeface="Times New Roman" panose="02020603050405020304" pitchFamily="18" charset="0"/>
                        <a:cs typeface="B Nazanin" panose="00000400000000000000" pitchFamily="2" charset="-78"/>
                      </a:rPr>
                      <m:t>−</m:t>
                    </m:r>
                    <m:sSup>
                      <m:sSupPr>
                        <m:ctrlPr>
                          <a:rPr lang="en-US" i="1">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a:latin typeface="Cambria Math" panose="02040503050406030204" pitchFamily="18" charset="0"/>
                            <a:ea typeface="Times New Roman" panose="02020603050405020304" pitchFamily="18" charset="0"/>
                            <a:cs typeface="B Nazanin" panose="00000400000000000000" pitchFamily="2" charset="-78"/>
                          </a:rPr>
                          <m:t>e</m:t>
                        </m:r>
                      </m:e>
                      <m:sup>
                        <m:r>
                          <a:rPr lang="en-US" i="1">
                            <a:latin typeface="Cambria Math" panose="02040503050406030204" pitchFamily="18" charset="0"/>
                            <a:ea typeface="Times New Roman" panose="02020603050405020304" pitchFamily="18" charset="0"/>
                            <a:cs typeface="B Nazanin" panose="00000400000000000000" pitchFamily="2" charset="-78"/>
                          </a:rPr>
                          <m:t>−</m:t>
                        </m:r>
                        <m:r>
                          <a:rPr lang="en-US">
                            <a:latin typeface="Cambria Math" panose="02040503050406030204" pitchFamily="18" charset="0"/>
                            <a:ea typeface="Times New Roman" panose="02020603050405020304" pitchFamily="18" charset="0"/>
                            <a:cs typeface="B Nazanin" panose="00000400000000000000" pitchFamily="2" charset="-78"/>
                          </a:rPr>
                          <m:t>2</m:t>
                        </m:r>
                        <m:r>
                          <m:rPr>
                            <m:sty m:val="p"/>
                          </m:rPr>
                          <a:rPr lang="en-US">
                            <a:latin typeface="Cambria Math" panose="02040503050406030204" pitchFamily="18" charset="0"/>
                            <a:ea typeface="Times New Roman" panose="02020603050405020304" pitchFamily="18" charset="0"/>
                            <a:cs typeface="B Nazanin" panose="00000400000000000000" pitchFamily="2" charset="-78"/>
                          </a:rPr>
                          <m:t>t</m:t>
                        </m:r>
                      </m:sup>
                    </m:sSup>
                    <m:r>
                      <a:rPr lang="en-US" i="1">
                        <a:latin typeface="Cambria Math" panose="02040503050406030204" pitchFamily="18" charset="0"/>
                        <a:ea typeface="Times New Roman" panose="02020603050405020304" pitchFamily="18" charset="0"/>
                        <a:cs typeface="B Nazanin" panose="00000400000000000000" pitchFamily="2" charset="-78"/>
                      </a:rPr>
                      <m:t>)</m:t>
                    </m:r>
                  </m:oMath>
                </a14:m>
                <a:r>
                  <a:rPr lang="fa-IR" dirty="0">
                    <a:latin typeface="Calibri" panose="020F0502020204030204" pitchFamily="34" charset="0"/>
                    <a:ea typeface="Times New Roman" panose="02020603050405020304" pitchFamily="18" charset="0"/>
                    <a:cs typeface="B Nazanin" panose="00000400000000000000" pitchFamily="2" charset="-78"/>
                  </a:rPr>
                  <a:t> </a:t>
                </a:r>
                <a:r>
                  <a:rPr lang="fa-IR" dirty="0" smtClean="0">
                    <a:latin typeface="Calibri" panose="020F0502020204030204" pitchFamily="34" charset="0"/>
                    <a:ea typeface="Times New Roman" panose="02020603050405020304" pitchFamily="18" charset="0"/>
                    <a:cs typeface="B Nazanin" panose="00000400000000000000" pitchFamily="2" charset="-78"/>
                  </a:rPr>
                  <a:t>است.</a:t>
                </a:r>
              </a:p>
              <a:p>
                <a:pPr algn="r" rtl="1"/>
                <a:r>
                  <a:rPr lang="fa-IR" dirty="0">
                    <a:latin typeface="Calibri" panose="020F0502020204030204" pitchFamily="34" charset="0"/>
                    <a:ea typeface="Times New Roman" panose="02020603050405020304" pitchFamily="18" charset="0"/>
                    <a:cs typeface="B Nazanin" panose="00000400000000000000" pitchFamily="2" charset="-78"/>
                  </a:rPr>
                  <a:t>پاسخ ناشی از ورودی </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B Nazanin" panose="00000400000000000000" pitchFamily="2" charset="-78"/>
                          </a:rPr>
                        </m:ctrlPr>
                      </m:sSubPr>
                      <m:e>
                        <m:r>
                          <a:rPr lang="en-US" i="1">
                            <a:latin typeface="Cambria Math" panose="02040503050406030204" pitchFamily="18" charset="0"/>
                            <a:ea typeface="Times New Roman" panose="02020603050405020304" pitchFamily="18" charset="0"/>
                            <a:cs typeface="B Nazanin" panose="00000400000000000000" pitchFamily="2" charset="-78"/>
                          </a:rPr>
                          <m:t>𝑣</m:t>
                        </m:r>
                      </m:e>
                      <m:sub>
                        <m:r>
                          <a:rPr lang="en-US" i="1">
                            <a:latin typeface="Cambria Math" panose="02040503050406030204" pitchFamily="18" charset="0"/>
                            <a:ea typeface="Times New Roman" panose="02020603050405020304" pitchFamily="18" charset="0"/>
                            <a:cs typeface="B Nazanin" panose="00000400000000000000" pitchFamily="2" charset="-78"/>
                          </a:rPr>
                          <m:t>𝑠</m:t>
                        </m:r>
                      </m:sub>
                    </m:sSub>
                    <m:d>
                      <m:dPr>
                        <m:ctrlPr>
                          <a:rPr lang="en-US" i="1">
                            <a:latin typeface="Cambria Math" panose="02040503050406030204" pitchFamily="18" charset="0"/>
                            <a:ea typeface="Times New Roman" panose="02020603050405020304" pitchFamily="18" charset="0"/>
                            <a:cs typeface="B Nazanin" panose="00000400000000000000" pitchFamily="2" charset="-78"/>
                          </a:rPr>
                        </m:ctrlPr>
                      </m:dPr>
                      <m:e>
                        <m:r>
                          <a:rPr lang="en-US" i="1">
                            <a:latin typeface="Cambria Math" panose="02040503050406030204" pitchFamily="18" charset="0"/>
                            <a:ea typeface="Times New Roman" panose="02020603050405020304" pitchFamily="18" charset="0"/>
                            <a:cs typeface="B Nazanin" panose="00000400000000000000" pitchFamily="2" charset="-78"/>
                          </a:rPr>
                          <m:t>𝑡</m:t>
                        </m:r>
                      </m:e>
                    </m:d>
                    <m:r>
                      <a:rPr lang="en-US" i="1">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𝑡𝑢</m:t>
                    </m:r>
                    <m:r>
                      <a:rPr lang="en-US" i="1">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𝑡</m:t>
                    </m:r>
                    <m:r>
                      <a:rPr lang="en-US" i="1">
                        <a:latin typeface="Cambria Math" panose="02040503050406030204" pitchFamily="18" charset="0"/>
                        <a:ea typeface="Times New Roman" panose="02020603050405020304" pitchFamily="18" charset="0"/>
                        <a:cs typeface="B Nazanin" panose="00000400000000000000" pitchFamily="2" charset="-78"/>
                      </a:rPr>
                      <m:t>)</m:t>
                    </m:r>
                  </m:oMath>
                </a14:m>
                <a:r>
                  <a:rPr lang="fa-IR" dirty="0">
                    <a:latin typeface="Calibri" panose="020F0502020204030204" pitchFamily="34" charset="0"/>
                    <a:ea typeface="Times New Roman" panose="02020603050405020304" pitchFamily="18" charset="0"/>
                    <a:cs typeface="B Nazanin" panose="00000400000000000000" pitchFamily="2" charset="-78"/>
                  </a:rPr>
                  <a:t> برابر </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B Nazanin" panose="00000400000000000000" pitchFamily="2" charset="-78"/>
                          </a:rPr>
                        </m:ctrlPr>
                      </m:sSubPr>
                      <m:e>
                        <m:r>
                          <a:rPr lang="en-US" i="1">
                            <a:latin typeface="Cambria Math" panose="02040503050406030204" pitchFamily="18" charset="0"/>
                            <a:ea typeface="Times New Roman" panose="02020603050405020304" pitchFamily="18" charset="0"/>
                            <a:cs typeface="B Nazanin" panose="00000400000000000000" pitchFamily="2" charset="-78"/>
                          </a:rPr>
                          <m:t>𝑣</m:t>
                        </m:r>
                      </m:e>
                      <m:sub>
                        <m:r>
                          <a:rPr lang="en-US" i="1">
                            <a:latin typeface="Cambria Math" panose="02040503050406030204" pitchFamily="18" charset="0"/>
                            <a:ea typeface="Times New Roman" panose="02020603050405020304" pitchFamily="18" charset="0"/>
                            <a:cs typeface="B Nazanin" panose="00000400000000000000" pitchFamily="2" charset="-78"/>
                          </a:rPr>
                          <m:t>3</m:t>
                        </m:r>
                      </m:sub>
                    </m:sSub>
                    <m:d>
                      <m:dPr>
                        <m:ctrlPr>
                          <a:rPr lang="en-US" i="1">
                            <a:latin typeface="Cambria Math" panose="02040503050406030204" pitchFamily="18" charset="0"/>
                            <a:ea typeface="Times New Roman" panose="02020603050405020304" pitchFamily="18" charset="0"/>
                            <a:cs typeface="B Nazanin" panose="00000400000000000000" pitchFamily="2" charset="-78"/>
                          </a:rPr>
                        </m:ctrlPr>
                      </m:dPr>
                      <m:e>
                        <m:r>
                          <a:rPr lang="en-US" i="1">
                            <a:latin typeface="Cambria Math" panose="02040503050406030204" pitchFamily="18" charset="0"/>
                            <a:ea typeface="Times New Roman" panose="02020603050405020304" pitchFamily="18" charset="0"/>
                            <a:cs typeface="B Nazanin" panose="00000400000000000000" pitchFamily="2" charset="-78"/>
                          </a:rPr>
                          <m:t>𝑡</m:t>
                        </m:r>
                      </m:e>
                    </m:d>
                    <m:r>
                      <a:rPr lang="en-US" i="1">
                        <a:latin typeface="Cambria Math" panose="02040503050406030204" pitchFamily="18" charset="0"/>
                        <a:ea typeface="Times New Roman" panose="02020603050405020304" pitchFamily="18" charset="0"/>
                        <a:cs typeface="B Nazanin" panose="00000400000000000000" pitchFamily="2" charset="-78"/>
                      </a:rPr>
                      <m:t>=</m:t>
                    </m:r>
                    <m:f>
                      <m:fPr>
                        <m:ctrlPr>
                          <a:rPr lang="en-US" i="1">
                            <a:latin typeface="Cambria Math" panose="02040503050406030204" pitchFamily="18" charset="0"/>
                            <a:ea typeface="Times New Roman" panose="02020603050405020304" pitchFamily="18" charset="0"/>
                            <a:cs typeface="B Nazanin" panose="00000400000000000000" pitchFamily="2" charset="-78"/>
                          </a:rPr>
                        </m:ctrlPr>
                      </m:fPr>
                      <m:num>
                        <m:r>
                          <a:rPr lang="en-US" i="1">
                            <a:latin typeface="Cambria Math" panose="02040503050406030204" pitchFamily="18" charset="0"/>
                            <a:ea typeface="Times New Roman" panose="02020603050405020304" pitchFamily="18" charset="0"/>
                            <a:cs typeface="B Nazanin" panose="00000400000000000000" pitchFamily="2" charset="-78"/>
                          </a:rPr>
                          <m:t>1</m:t>
                        </m:r>
                      </m:num>
                      <m:den>
                        <m:r>
                          <a:rPr lang="en-US" i="1">
                            <a:latin typeface="Cambria Math" panose="02040503050406030204" pitchFamily="18" charset="0"/>
                            <a:ea typeface="Times New Roman" panose="02020603050405020304" pitchFamily="18" charset="0"/>
                            <a:cs typeface="B Nazanin" panose="00000400000000000000" pitchFamily="2" charset="-78"/>
                          </a:rPr>
                          <m:t>4</m:t>
                        </m:r>
                      </m:den>
                    </m:f>
                    <m:d>
                      <m:dPr>
                        <m:ctrlPr>
                          <a:rPr lang="en-US" i="1">
                            <a:latin typeface="Cambria Math" panose="02040503050406030204" pitchFamily="18" charset="0"/>
                            <a:ea typeface="Times New Roman" panose="02020603050405020304" pitchFamily="18" charset="0"/>
                            <a:cs typeface="B Nazanin" panose="00000400000000000000" pitchFamily="2" charset="-78"/>
                          </a:rPr>
                        </m:ctrlPr>
                      </m:dPr>
                      <m:e>
                        <m:sSup>
                          <m:sSupPr>
                            <m:ctrlPr>
                              <a:rPr lang="en-US" i="1">
                                <a:latin typeface="Cambria Math" panose="02040503050406030204" pitchFamily="18" charset="0"/>
                                <a:ea typeface="Times New Roman" panose="02020603050405020304" pitchFamily="18" charset="0"/>
                                <a:cs typeface="B Nazanin" panose="00000400000000000000" pitchFamily="2" charset="-78"/>
                              </a:rPr>
                            </m:ctrlPr>
                          </m:sSupPr>
                          <m:e>
                            <m:r>
                              <a:rPr lang="en-US" i="1">
                                <a:latin typeface="Cambria Math" panose="02040503050406030204" pitchFamily="18" charset="0"/>
                                <a:ea typeface="Times New Roman" panose="02020603050405020304" pitchFamily="18" charset="0"/>
                                <a:cs typeface="B Nazanin" panose="00000400000000000000" pitchFamily="2" charset="-78"/>
                              </a:rPr>
                              <m:t>𝑒</m:t>
                            </m:r>
                          </m:e>
                          <m:sup>
                            <m:r>
                              <a:rPr lang="en-US" i="1">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2</m:t>
                            </m:r>
                            <m:r>
                              <a:rPr lang="en-US" i="1">
                                <a:latin typeface="Cambria Math" panose="02040503050406030204" pitchFamily="18" charset="0"/>
                                <a:ea typeface="Times New Roman" panose="02020603050405020304" pitchFamily="18" charset="0"/>
                                <a:cs typeface="B Nazanin" panose="00000400000000000000" pitchFamily="2" charset="-78"/>
                              </a:rPr>
                              <m:t>𝑡</m:t>
                            </m:r>
                          </m:sup>
                        </m:sSup>
                        <m:r>
                          <a:rPr lang="en-US" i="1">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1</m:t>
                        </m:r>
                      </m:e>
                    </m:d>
                    <m:r>
                      <a:rPr lang="en-US" i="1">
                        <a:latin typeface="Cambria Math" panose="02040503050406030204" pitchFamily="18" charset="0"/>
                        <a:ea typeface="Times New Roman" panose="02020603050405020304" pitchFamily="18" charset="0"/>
                        <a:cs typeface="B Nazanin" panose="00000400000000000000" pitchFamily="2" charset="-78"/>
                      </a:rPr>
                      <m:t>+</m:t>
                    </m:r>
                    <m:f>
                      <m:fPr>
                        <m:ctrlPr>
                          <a:rPr lang="en-US" i="1">
                            <a:latin typeface="Cambria Math" panose="02040503050406030204" pitchFamily="18" charset="0"/>
                            <a:ea typeface="Times New Roman" panose="02020603050405020304" pitchFamily="18" charset="0"/>
                            <a:cs typeface="B Nazanin" panose="00000400000000000000" pitchFamily="2" charset="-78"/>
                          </a:rPr>
                        </m:ctrlPr>
                      </m:fPr>
                      <m:num>
                        <m:r>
                          <a:rPr lang="en-US" i="1">
                            <a:latin typeface="Cambria Math" panose="02040503050406030204" pitchFamily="18" charset="0"/>
                            <a:ea typeface="Times New Roman" panose="02020603050405020304" pitchFamily="18" charset="0"/>
                            <a:cs typeface="B Nazanin" panose="00000400000000000000" pitchFamily="2" charset="-78"/>
                          </a:rPr>
                          <m:t>𝑡</m:t>
                        </m:r>
                      </m:num>
                      <m:den>
                        <m:r>
                          <a:rPr lang="en-US" i="1">
                            <a:latin typeface="Cambria Math" panose="02040503050406030204" pitchFamily="18" charset="0"/>
                            <a:ea typeface="Times New Roman" panose="02020603050405020304" pitchFamily="18" charset="0"/>
                            <a:cs typeface="B Nazanin" panose="00000400000000000000" pitchFamily="2" charset="-78"/>
                          </a:rPr>
                          <m:t>2</m:t>
                        </m:r>
                      </m:den>
                    </m:f>
                  </m:oMath>
                </a14:m>
                <a:r>
                  <a:rPr lang="fa-IR" dirty="0">
                    <a:latin typeface="Calibri" panose="020F0502020204030204" pitchFamily="34" charset="0"/>
                    <a:ea typeface="Times New Roman" panose="02020603050405020304" pitchFamily="18" charset="0"/>
                    <a:cs typeface="B Nazanin" panose="00000400000000000000" pitchFamily="2" charset="-78"/>
                  </a:rPr>
                  <a:t> </a:t>
                </a:r>
                <a:r>
                  <a:rPr lang="fa-IR" dirty="0" smtClean="0">
                    <a:latin typeface="Calibri" panose="020F0502020204030204" pitchFamily="34" charset="0"/>
                    <a:ea typeface="Times New Roman" panose="02020603050405020304" pitchFamily="18" charset="0"/>
                    <a:cs typeface="B Nazanin" panose="00000400000000000000" pitchFamily="2" charset="-78"/>
                  </a:rPr>
                  <a:t>است.</a:t>
                </a:r>
              </a:p>
              <a:p>
                <a:pPr algn="r" rtl="1"/>
                <a:r>
                  <a:rPr lang="fa-IR" dirty="0" smtClean="0">
                    <a:latin typeface="Calibri" panose="020F0502020204030204" pitchFamily="34" charset="0"/>
                    <a:ea typeface="Times New Roman" panose="02020603050405020304" pitchFamily="18" charset="0"/>
                    <a:cs typeface="B Nazanin" panose="00000400000000000000" pitchFamily="2" charset="-78"/>
                  </a:rPr>
                  <a:t> </a:t>
                </a:r>
                <a:r>
                  <a:rPr lang="fa-IR" dirty="0">
                    <a:latin typeface="Calibri" panose="020F0502020204030204" pitchFamily="34" charset="0"/>
                    <a:ea typeface="Times New Roman" panose="02020603050405020304" pitchFamily="18" charset="0"/>
                    <a:cs typeface="B Nazanin" panose="00000400000000000000" pitchFamily="2" charset="-78"/>
                  </a:rPr>
                  <a:t>به موجب قضیه جمع </a:t>
                </a:r>
                <a:r>
                  <a:rPr lang="fa-IR" dirty="0" smtClean="0">
                    <a:latin typeface="Calibri" panose="020F0502020204030204" pitchFamily="34" charset="0"/>
                    <a:ea typeface="Times New Roman" panose="02020603050405020304" pitchFamily="18" charset="0"/>
                    <a:cs typeface="B Nazanin" panose="00000400000000000000" pitchFamily="2" charset="-78"/>
                  </a:rPr>
                  <a:t>آثار، </a:t>
                </a:r>
                <a:r>
                  <a:rPr lang="fa-IR" dirty="0">
                    <a:latin typeface="Calibri" panose="020F0502020204030204" pitchFamily="34" charset="0"/>
                    <a:ea typeface="Times New Roman" panose="02020603050405020304" pitchFamily="18" charset="0"/>
                    <a:cs typeface="B Nazanin" panose="00000400000000000000" pitchFamily="2" charset="-78"/>
                  </a:rPr>
                  <a:t>ولتاژ</a:t>
                </a:r>
                <a14:m>
                  <m:oMath xmlns:m="http://schemas.openxmlformats.org/officeDocument/2006/math">
                    <m:r>
                      <a:rPr lang="en-US" i="1">
                        <a:latin typeface="Cambria Math" panose="02040503050406030204" pitchFamily="18" charset="0"/>
                        <a:ea typeface="Times New Roman" panose="02020603050405020304" pitchFamily="18" charset="0"/>
                        <a:cs typeface="B Nazanin" panose="00000400000000000000" pitchFamily="2" charset="-78"/>
                      </a:rPr>
                      <m:t>𝑣</m:t>
                    </m:r>
                    <m:r>
                      <a:rPr lang="en-US" i="1">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𝑡</m:t>
                    </m:r>
                    <m:r>
                      <a:rPr lang="en-US" i="1">
                        <a:latin typeface="Cambria Math" panose="02040503050406030204" pitchFamily="18" charset="0"/>
                        <a:ea typeface="Times New Roman" panose="02020603050405020304" pitchFamily="18" charset="0"/>
                        <a:cs typeface="B Nazanin" panose="00000400000000000000" pitchFamily="2" charset="-78"/>
                      </a:rPr>
                      <m:t>)</m:t>
                    </m:r>
                  </m:oMath>
                </a14:m>
                <a:r>
                  <a:rPr lang="fa-IR" dirty="0">
                    <a:latin typeface="Calibri" panose="020F0502020204030204" pitchFamily="34" charset="0"/>
                    <a:ea typeface="Times New Roman" panose="02020603050405020304" pitchFamily="18" charset="0"/>
                    <a:cs typeface="B Nazanin" panose="00000400000000000000" pitchFamily="2" charset="-78"/>
                  </a:rPr>
                  <a:t> دو سر خازن برابر است </a:t>
                </a:r>
                <a:r>
                  <a:rPr lang="fa-IR" dirty="0" smtClean="0">
                    <a:latin typeface="Calibri" panose="020F0502020204030204" pitchFamily="34" charset="0"/>
                    <a:ea typeface="Times New Roman" panose="02020603050405020304" pitchFamily="18" charset="0"/>
                    <a:cs typeface="B Nazanin" panose="00000400000000000000" pitchFamily="2" charset="-78"/>
                  </a:rPr>
                  <a:t>با: </a:t>
                </a:r>
                <a:endParaRPr lang="en-US" dirty="0"/>
              </a:p>
              <a:p>
                <a:pPr algn="r" rtl="1"/>
                <a:endParaRPr lang="en-US" dirty="0"/>
              </a:p>
              <a:p>
                <a:pPr algn="r" rtl="1"/>
                <a:endParaRPr lang="en-US" dirty="0"/>
              </a:p>
              <a:p>
                <a:pPr algn="r" rtl="1"/>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2133600" y="1436041"/>
                <a:ext cx="6778490" cy="2259593"/>
              </a:xfrm>
              <a:prstGeom prst="rect">
                <a:avLst/>
              </a:prstGeom>
              <a:blipFill>
                <a:blip r:embed="rId5"/>
                <a:stretch>
                  <a:fillRect t="-811" r="-719"/>
                </a:stretch>
              </a:blipFill>
            </p:spPr>
            <p:txBody>
              <a:bodyPr/>
              <a:lstStyle/>
              <a:p>
                <a:r>
                  <a:rPr lang="en-US">
                    <a:noFill/>
                  </a:rPr>
                  <a:t> </a:t>
                </a:r>
              </a:p>
            </p:txBody>
          </p:sp>
        </mc:Fallback>
      </mc:AlternateContent>
      <p:graphicFrame>
        <p:nvGraphicFramePr>
          <p:cNvPr id="9" name="Object 8"/>
          <p:cNvGraphicFramePr>
            <a:graphicFrameLocks noChangeAspect="1"/>
          </p:cNvGraphicFramePr>
          <p:nvPr>
            <p:extLst>
              <p:ext uri="{D42A27DB-BD31-4B8C-83A1-F6EECF244321}">
                <p14:modId xmlns:p14="http://schemas.microsoft.com/office/powerpoint/2010/main" val="2732049850"/>
              </p:ext>
            </p:extLst>
          </p:nvPr>
        </p:nvGraphicFramePr>
        <p:xfrm>
          <a:off x="65353" y="211183"/>
          <a:ext cx="3507338" cy="1472772"/>
        </p:xfrm>
        <a:graphic>
          <a:graphicData uri="http://schemas.openxmlformats.org/presentationml/2006/ole">
            <mc:AlternateContent xmlns:mc="http://schemas.openxmlformats.org/markup-compatibility/2006">
              <mc:Choice xmlns:v="urn:schemas-microsoft-com:vml" Requires="v">
                <p:oleObj spid="_x0000_s5243" name="Visio" r:id="rId6" imgW="3954461" imgH="1653169" progId="Visio.Drawing.15">
                  <p:embed/>
                </p:oleObj>
              </mc:Choice>
              <mc:Fallback>
                <p:oleObj name="Visio" r:id="rId6" imgW="3954461" imgH="1653169" progId="Visio.Drawing.15">
                  <p:embed/>
                  <p:pic>
                    <p:nvPicPr>
                      <p:cNvPr id="0" name="Object 1"/>
                      <p:cNvPicPr>
                        <a:picLocks noChangeAspect="1" noChangeArrowheads="1"/>
                      </p:cNvPicPr>
                      <p:nvPr/>
                    </p:nvPicPr>
                    <p:blipFill>
                      <a:blip r:embed="rId7"/>
                      <a:srcRect/>
                      <a:stretch>
                        <a:fillRect/>
                      </a:stretch>
                    </p:blipFill>
                    <p:spPr bwMode="auto">
                      <a:xfrm>
                        <a:off x="65353" y="211183"/>
                        <a:ext cx="3507338" cy="1472772"/>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21" name="Rectangle 20"/>
              <p:cNvSpPr/>
              <p:nvPr/>
            </p:nvSpPr>
            <p:spPr>
              <a:xfrm>
                <a:off x="286250" y="2908813"/>
                <a:ext cx="8610600" cy="6109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3</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3</m:t>
                          </m:r>
                        </m:num>
                        <m:den>
                          <m:r>
                            <a:rPr lang="en-US" i="0">
                              <a:latin typeface="Cambria Math" panose="02040503050406030204" pitchFamily="18" charset="0"/>
                            </a:rPr>
                            <m:t>4</m:t>
                          </m:r>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𝑡</m:t>
                          </m:r>
                        </m:sup>
                      </m:sSup>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0">
                              <a:latin typeface="Cambria Math" panose="02040503050406030204" pitchFamily="18" charset="0"/>
                            </a:rPr>
                            <m:t>2</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4</m:t>
                          </m:r>
                        </m:den>
                      </m:f>
                      <m:r>
                        <a:rPr lang="en-US" i="0">
                          <a:latin typeface="Cambria Math" panose="02040503050406030204" pitchFamily="18" charset="0"/>
                        </a:rPr>
                        <m:t>                    </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286250" y="2908813"/>
                <a:ext cx="8610600" cy="610936"/>
              </a:xfrm>
              <a:prstGeom prst="rect">
                <a:avLst/>
              </a:prstGeom>
              <a:blipFill>
                <a:blip r:embed="rId8"/>
                <a:stretch>
                  <a:fillRect/>
                </a:stretch>
              </a:blipFill>
            </p:spPr>
            <p:txBody>
              <a:bodyPr/>
              <a:lstStyle/>
              <a:p>
                <a:r>
                  <a:rPr lang="en-US">
                    <a:noFill/>
                  </a:rPr>
                  <a:t> </a:t>
                </a:r>
              </a:p>
            </p:txBody>
          </p:sp>
        </mc:Fallback>
      </mc:AlternateContent>
      <p:sp>
        <p:nvSpPr>
          <p:cNvPr id="22" name="Rectangle 21"/>
          <p:cNvSpPr/>
          <p:nvPr/>
        </p:nvSpPr>
        <p:spPr>
          <a:xfrm>
            <a:off x="1325271" y="3598911"/>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mc:AlternateContent xmlns:mc="http://schemas.openxmlformats.org/markup-compatibility/2006" xmlns:a14="http://schemas.microsoft.com/office/drawing/2010/main">
        <mc:Choice Requires="a14">
          <p:sp>
            <p:nvSpPr>
              <p:cNvPr id="24" name="Rectangle 23"/>
              <p:cNvSpPr/>
              <p:nvPr/>
            </p:nvSpPr>
            <p:spPr>
              <a:xfrm>
                <a:off x="1295400" y="4191000"/>
                <a:ext cx="6236896" cy="6574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𝑑𝑡</m:t>
                          </m:r>
                        </m:den>
                      </m:f>
                      <m:d>
                        <m:dPr>
                          <m:begChr m:val="["/>
                          <m:endChr m:val="]"/>
                          <m:ctrlPr>
                            <a:rPr lang="en-US" i="1">
                              <a:latin typeface="Cambria Math" panose="02040503050406030204" pitchFamily="18" charset="0"/>
                            </a:rPr>
                          </m:ctrlPr>
                        </m:dPr>
                        <m:e>
                          <m:r>
                            <a:rPr lang="en-US" i="1">
                              <a:latin typeface="Cambria Math" panose="02040503050406030204" pitchFamily="18" charset="0"/>
                            </a:rPr>
                            <m:t>𝐶</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𝑡</m:t>
                              </m:r>
                            </m:e>
                          </m:d>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𝑅</m:t>
                          </m:r>
                          <m:d>
                            <m:dPr>
                              <m:ctrlPr>
                                <a:rPr lang="en-US" i="1">
                                  <a:latin typeface="Cambria Math" panose="02040503050406030204" pitchFamily="18" charset="0"/>
                                </a:rPr>
                              </m:ctrlPr>
                            </m:dPr>
                            <m:e>
                              <m:r>
                                <a:rPr lang="en-US" i="1">
                                  <a:latin typeface="Cambria Math" panose="02040503050406030204" pitchFamily="18" charset="0"/>
                                </a:rPr>
                                <m:t>𝑡</m:t>
                              </m:r>
                            </m:e>
                          </m:d>
                        </m:den>
                      </m:f>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1295400" y="4191000"/>
                <a:ext cx="6236896" cy="657488"/>
              </a:xfrm>
              <a:prstGeom prst="rect">
                <a:avLst/>
              </a:prstGeom>
              <a:blipFill>
                <a:blip r:embed="rId9"/>
                <a:stretch>
                  <a:fillRect/>
                </a:stretch>
              </a:blipFill>
            </p:spPr>
            <p:txBody>
              <a:bodyPr/>
              <a:lstStyle/>
              <a:p>
                <a:r>
                  <a:rPr lang="en-US">
                    <a:noFill/>
                  </a:rPr>
                  <a:t> </a:t>
                </a:r>
              </a:p>
            </p:txBody>
          </p:sp>
        </mc:Fallback>
      </mc:AlternateContent>
      <p:sp>
        <p:nvSpPr>
          <p:cNvPr id="25" name="Rectangle 24"/>
          <p:cNvSpPr/>
          <p:nvPr/>
        </p:nvSpPr>
        <p:spPr>
          <a:xfrm>
            <a:off x="457200" y="3810000"/>
            <a:ext cx="8454890" cy="410882"/>
          </a:xfrm>
          <a:prstGeom prst="rect">
            <a:avLst/>
          </a:prstGeom>
        </p:spPr>
        <p:txBody>
          <a:bodyPr wrap="square">
            <a:spAutoFit/>
          </a:bodyPr>
          <a:lstStyle/>
          <a:p>
            <a:pPr marL="285750" marR="0" lvl="0" indent="-285750" algn="just" rtl="1">
              <a:lnSpc>
                <a:spcPct val="115000"/>
              </a:lnSpc>
              <a:spcBef>
                <a:spcPts val="0"/>
              </a:spcBef>
              <a:spcAft>
                <a:spcPts val="800"/>
              </a:spcAft>
              <a:buFont typeface="Wingdings" panose="05000000000000000000" pitchFamily="2" charset="2"/>
              <a:buChar char="v"/>
            </a:pPr>
            <a:r>
              <a:rPr lang="fa-IR"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دو خاصیت همگنی و جمع پذیری، برای مدارهای خطی تغییرپذیر با </a:t>
            </a:r>
            <a:r>
              <a:rPr lang="fa-IR"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زمان مرتبه اول </a:t>
            </a:r>
            <a:r>
              <a:rPr lang="fa-IR"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هم صادق </a:t>
            </a:r>
            <a:r>
              <a:rPr lang="fa-IR"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هستند:  </a:t>
            </a:r>
            <a:endParaRPr lang="en-US" b="1" dirty="0">
              <a:solidFill>
                <a:srgbClr val="FF0000"/>
              </a:solidFill>
            </a:endParaRPr>
          </a:p>
        </p:txBody>
      </p:sp>
      <p:sp>
        <p:nvSpPr>
          <p:cNvPr id="27" name="Rectangle 26"/>
          <p:cNvSpPr/>
          <p:nvPr/>
        </p:nvSpPr>
        <p:spPr>
          <a:xfrm>
            <a:off x="362450" y="4840069"/>
            <a:ext cx="8552950" cy="646331"/>
          </a:xfrm>
          <a:prstGeom prst="rect">
            <a:avLst/>
          </a:prstGeom>
        </p:spPr>
        <p:txBody>
          <a:bodyPr wrap="square">
            <a:spAutoFit/>
          </a:bodyPr>
          <a:lstStyle/>
          <a:p>
            <a:pPr algn="just" rtl="1"/>
            <a:r>
              <a:rPr lang="fa-IR" b="1" dirty="0">
                <a:latin typeface="Times New Roman" panose="02020603050405020304" pitchFamily="18" charset="0"/>
                <a:ea typeface="Times New Roman" panose="02020603050405020304" pitchFamily="18" charset="0"/>
                <a:cs typeface="B Nazanin" panose="00000400000000000000" pitchFamily="2" charset="-78"/>
              </a:rPr>
              <a:t>به خاطر اینکه اپراتور مشتق دارای خواص همگنی و جمع پذیری است رابطه فوق نیز دارای خواص همگنی و جمع پذیری خواهد </a:t>
            </a:r>
            <a:r>
              <a:rPr lang="fa-IR" b="1" dirty="0" smtClean="0">
                <a:latin typeface="Times New Roman" panose="02020603050405020304" pitchFamily="18" charset="0"/>
                <a:ea typeface="Times New Roman" panose="02020603050405020304" pitchFamily="18" charset="0"/>
                <a:cs typeface="B Nazanin" panose="00000400000000000000" pitchFamily="2" charset="-78"/>
              </a:rPr>
              <a:t>بود. </a:t>
            </a:r>
            <a:endParaRPr lang="en-US" b="1" dirty="0"/>
          </a:p>
        </p:txBody>
      </p:sp>
      <p:sp>
        <p:nvSpPr>
          <p:cNvPr id="29" name="Rectangle 28"/>
          <p:cNvSpPr/>
          <p:nvPr/>
        </p:nvSpPr>
        <p:spPr>
          <a:xfrm>
            <a:off x="457200" y="5486400"/>
            <a:ext cx="8458200" cy="923330"/>
          </a:xfrm>
          <a:prstGeom prst="rect">
            <a:avLst/>
          </a:prstGeom>
        </p:spPr>
        <p:txBody>
          <a:bodyPr wrap="square">
            <a:spAutoFit/>
          </a:bodyPr>
          <a:lstStyle/>
          <a:p>
            <a:pPr marL="285750" indent="-285750" algn="just" rtl="1">
              <a:buFont typeface="Wingdings" panose="05000000000000000000" pitchFamily="2" charset="2"/>
              <a:buChar char="v"/>
            </a:pPr>
            <a:r>
              <a:rPr lang="fa-IR" dirty="0">
                <a:latin typeface="Times New Roman" panose="02020603050405020304" pitchFamily="18" charset="0"/>
                <a:ea typeface="Times New Roman" panose="02020603050405020304" pitchFamily="18" charset="0"/>
                <a:cs typeface="B Nazanin" panose="00000400000000000000" pitchFamily="2" charset="-78"/>
              </a:rPr>
              <a:t>مفهوم تغییر ناپذیری با زمان در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زمانی صادق است (می توانیم </a:t>
            </a:r>
            <a:r>
              <a:rPr lang="fa-IR" dirty="0">
                <a:latin typeface="Times New Roman" panose="02020603050405020304" pitchFamily="18" charset="0"/>
                <a:ea typeface="Times New Roman" panose="02020603050405020304" pitchFamily="18" charset="0"/>
                <a:cs typeface="B Nazanin" panose="00000400000000000000" pitchFamily="2" charset="-78"/>
              </a:rPr>
              <a:t>مبداء زمان را به </a:t>
            </a:r>
            <a:r>
              <a:rPr lang="en-US" dirty="0">
                <a:latin typeface="Times New Roman" panose="02020603050405020304" pitchFamily="18" charset="0"/>
                <a:ea typeface="Times New Roman" panose="02020603050405020304" pitchFamily="18" charset="0"/>
                <a:cs typeface="B Nazanin" panose="00000400000000000000" pitchFamily="2" charset="-78"/>
              </a:rPr>
              <a:t>t=t</a:t>
            </a:r>
            <a:r>
              <a:rPr lang="en-US" baseline="-25000" dirty="0">
                <a:latin typeface="Times New Roman" panose="02020603050405020304" pitchFamily="18" charset="0"/>
                <a:ea typeface="Times New Roman" panose="02020603050405020304" pitchFamily="18" charset="0"/>
                <a:cs typeface="B Nazanin" panose="00000400000000000000" pitchFamily="2" charset="-78"/>
              </a:rPr>
              <a:t>0</a:t>
            </a:r>
            <a:r>
              <a:rPr lang="en-US" i="1" dirty="0">
                <a:latin typeface="B Nazanin" panose="00000400000000000000" pitchFamily="2" charset="-78"/>
                <a:ea typeface="Times New Roman" panose="02020603050405020304" pitchFamily="18" charset="0"/>
              </a:rPr>
              <a:t> </a:t>
            </a:r>
            <a:r>
              <a:rPr lang="fa-IR" i="1" dirty="0" smtClean="0">
                <a:latin typeface="B Nazanin" panose="00000400000000000000" pitchFamily="2" charset="-78"/>
                <a:ea typeface="Times New Roman" panose="02020603050405020304" pitchFamily="18" charset="0"/>
              </a:rPr>
              <a:t>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انتقال دهیم) </a:t>
            </a:r>
            <a:r>
              <a:rPr lang="fa-IR" dirty="0">
                <a:latin typeface="Times New Roman" panose="02020603050405020304" pitchFamily="18" charset="0"/>
                <a:ea typeface="Times New Roman" panose="02020603050405020304" pitchFamily="18" charset="0"/>
                <a:cs typeface="B Nazanin" panose="00000400000000000000" pitchFamily="2" charset="-78"/>
              </a:rPr>
              <a:t>که مشخصات عناصر مدار را در طول زمان </a:t>
            </a:r>
            <a:r>
              <a:rPr lang="en-US" dirty="0">
                <a:latin typeface="Times New Roman" panose="02020603050405020304" pitchFamily="18" charset="0"/>
                <a:ea typeface="Times New Roman" panose="02020603050405020304" pitchFamily="18" charset="0"/>
                <a:cs typeface="B Nazanin" panose="00000400000000000000" pitchFamily="2" charset="-78"/>
              </a:rPr>
              <a:t>t=0</a:t>
            </a:r>
            <a:r>
              <a:rPr lang="fa-IR" dirty="0">
                <a:latin typeface="Times New Roman" panose="02020603050405020304" pitchFamily="18" charset="0"/>
                <a:ea typeface="Times New Roman" panose="02020603050405020304" pitchFamily="18" charset="0"/>
                <a:cs typeface="B Nazanin" panose="00000400000000000000" pitchFamily="2" charset="-78"/>
              </a:rPr>
              <a:t> تا </a:t>
            </a:r>
            <a:r>
              <a:rPr lang="en-US" dirty="0" smtClean="0">
                <a:latin typeface="Times New Roman" panose="02020603050405020304" pitchFamily="18" charset="0"/>
                <a:ea typeface="Times New Roman" panose="02020603050405020304" pitchFamily="18" charset="0"/>
                <a:cs typeface="B Nazanin" panose="00000400000000000000" pitchFamily="2" charset="-78"/>
              </a:rPr>
              <a:t>t=t</a:t>
            </a:r>
            <a:r>
              <a:rPr lang="en-US" baseline="-25000" dirty="0" smtClean="0">
                <a:latin typeface="Times New Roman" panose="02020603050405020304" pitchFamily="18" charset="0"/>
                <a:ea typeface="Times New Roman" panose="02020603050405020304" pitchFamily="18" charset="0"/>
                <a:cs typeface="B Nazanin" panose="00000400000000000000" pitchFamily="2" charset="-78"/>
              </a:rPr>
              <a:t>0</a:t>
            </a:r>
            <a:r>
              <a:rPr lang="en-US" i="1" dirty="0" smtClean="0">
                <a:latin typeface="B Nazanin" panose="00000400000000000000" pitchFamily="2" charset="-78"/>
                <a:ea typeface="Times New Roman" panose="02020603050405020304" pitchFamily="18" charset="0"/>
              </a:rPr>
              <a:t> </a:t>
            </a:r>
            <a:r>
              <a:rPr lang="fa-IR" i="1" dirty="0" smtClean="0">
                <a:latin typeface="B Nazanin" panose="00000400000000000000" pitchFamily="2" charset="-78"/>
                <a:ea typeface="Times New Roman" panose="02020603050405020304" pitchFamily="18" charset="0"/>
              </a:rPr>
              <a:t>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تغییر </a:t>
            </a:r>
            <a:r>
              <a:rPr lang="fa-IR" dirty="0">
                <a:latin typeface="Times New Roman" panose="02020603050405020304" pitchFamily="18" charset="0"/>
                <a:ea typeface="Times New Roman" panose="02020603050405020304" pitchFamily="18" charset="0"/>
                <a:cs typeface="B Nazanin" panose="00000400000000000000" pitchFamily="2" charset="-78"/>
              </a:rPr>
              <a:t>نکرده باشند یعنی عناصر تغییر ناپذیر با زمان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باشند. پس مفهوم تغییرناپذیری در زمان در خصوص مدار با المان های تغییرپذیر با زمان صادق نخواهد بود. </a:t>
            </a:r>
            <a:endParaRPr lang="en-US" dirty="0"/>
          </a:p>
        </p:txBody>
      </p:sp>
      <p:cxnSp>
        <p:nvCxnSpPr>
          <p:cNvPr id="20" name="Straight Arrow Connector 19"/>
          <p:cNvCxnSpPr/>
          <p:nvPr/>
        </p:nvCxnSpPr>
        <p:spPr>
          <a:xfrm flipV="1">
            <a:off x="3429000" y="1003935"/>
            <a:ext cx="0" cy="2152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60374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dirty="0"/>
          </a:p>
        </p:txBody>
      </p:sp>
      <p:sp>
        <p:nvSpPr>
          <p:cNvPr id="3" name="Rectangle 2"/>
          <p:cNvSpPr/>
          <p:nvPr/>
        </p:nvSpPr>
        <p:spPr>
          <a:xfrm>
            <a:off x="1356835" y="228600"/>
            <a:ext cx="7624203" cy="369332"/>
          </a:xfrm>
          <a:prstGeom prst="rect">
            <a:avLst/>
          </a:prstGeom>
        </p:spPr>
        <p:txBody>
          <a:bodyPr wrap="none">
            <a:spAutoFit/>
          </a:bodyPr>
          <a:lstStyle/>
          <a:p>
            <a:pPr marL="285750" indent="-285750" algn="r" rtl="1">
              <a:buFont typeface="Wingdings" panose="05000000000000000000" pitchFamily="2" charset="2"/>
              <a:buChar char="q"/>
            </a:pPr>
            <a:r>
              <a:rPr lang="fa-IR" b="1" dirty="0" smtClean="0">
                <a:solidFill>
                  <a:srgbClr val="FF0000"/>
                </a:solidFill>
                <a:cs typeface="B Nazanin" panose="00000400000000000000" pitchFamily="2" charset="-78"/>
              </a:rPr>
              <a:t>پاسخ های </a:t>
            </a:r>
            <a:r>
              <a:rPr lang="fa-IR" b="1" dirty="0">
                <a:solidFill>
                  <a:srgbClr val="FF0000"/>
                </a:solidFill>
                <a:cs typeface="B Nazanin" panose="00000400000000000000" pitchFamily="2" charset="-78"/>
              </a:rPr>
              <a:t>حالت صفر به ازای یک ورودی </a:t>
            </a:r>
            <a:r>
              <a:rPr lang="fa-IR" b="1" dirty="0" smtClean="0">
                <a:solidFill>
                  <a:srgbClr val="FF0000"/>
                </a:solidFill>
                <a:cs typeface="B Nazanin" panose="00000400000000000000" pitchFamily="2" charset="-78"/>
              </a:rPr>
              <a:t>دلخواه: </a:t>
            </a:r>
            <a:r>
              <a:rPr lang="fa-IR" dirty="0" smtClean="0">
                <a:cs typeface="B Nazanin" panose="00000400000000000000" pitchFamily="2" charset="-78"/>
              </a:rPr>
              <a:t>مدار و معادله </a:t>
            </a:r>
            <a:r>
              <a:rPr lang="fa-IR" dirty="0">
                <a:cs typeface="B Nazanin" panose="00000400000000000000" pitchFamily="2" charset="-78"/>
              </a:rPr>
              <a:t>دیفرانسیل مقابل را در نظر </a:t>
            </a:r>
            <a:r>
              <a:rPr lang="fa-IR" dirty="0" smtClean="0">
                <a:cs typeface="B Nazanin" panose="00000400000000000000" pitchFamily="2" charset="-78"/>
              </a:rPr>
              <a:t>بگیرید:</a:t>
            </a:r>
            <a:endParaRPr lang="en-US" b="1" dirty="0">
              <a:solidFill>
                <a:srgbClr val="FF0000"/>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4" name="Rectangle 3"/>
              <p:cNvSpPr/>
              <p:nvPr/>
            </p:nvSpPr>
            <p:spPr>
              <a:xfrm>
                <a:off x="3252192" y="659997"/>
                <a:ext cx="2167388"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sty m:val="p"/>
                                    <m:brk m:alnAt="7"/>
                                  </m:rPr>
                                  <a:rPr lang="en-US" b="0" i="0" smtClean="0">
                                    <a:latin typeface="Cambria Math" panose="02040503050406030204" pitchFamily="18" charset="0"/>
                                  </a:rPr>
                                  <m:t>C</m:t>
                                </m:r>
                                <m:f>
                                  <m:fPr>
                                    <m:ctrlPr>
                                      <a:rPr lang="en-US" i="1">
                                        <a:latin typeface="Cambria Math" panose="02040503050406030204" pitchFamily="18" charset="0"/>
                                      </a:rPr>
                                    </m:ctrlPr>
                                  </m:fPr>
                                  <m:num>
                                    <m:r>
                                      <a:rPr lang="en-US" i="1">
                                        <a:latin typeface="Cambria Math" panose="02040503050406030204" pitchFamily="18" charset="0"/>
                                      </a:rPr>
                                      <m:t>𝑑𝑣</m:t>
                                    </m:r>
                                  </m:num>
                                  <m:den>
                                    <m:r>
                                      <a:rPr lang="en-US" i="1">
                                        <a:latin typeface="Cambria Math" panose="02040503050406030204" pitchFamily="18" charset="0"/>
                                      </a:rPr>
                                      <m:t>𝑑𝑡</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𝑅</m:t>
                                    </m:r>
                                  </m:den>
                                </m:f>
                                <m:r>
                                  <a:rPr lang="en-US" i="1">
                                    <a:latin typeface="Cambria Math" panose="02040503050406030204" pitchFamily="18" charset="0"/>
                                  </a:rPr>
                                  <m:t>𝑣</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r>
                                  <a:rPr lang="en-US">
                                    <a:latin typeface="Cambria Math" panose="02040503050406030204" pitchFamily="18" charset="0"/>
                                  </a:rPr>
                                  <m:t>(</m:t>
                                </m:r>
                                <m:r>
                                  <a:rPr lang="en-US" i="1">
                                    <a:latin typeface="Cambria Math" panose="02040503050406030204" pitchFamily="18" charset="0"/>
                                  </a:rPr>
                                  <m:t>𝑡</m:t>
                                </m:r>
                                <m:r>
                                  <a:rPr lang="fa-IR" b="0" i="1" smtClean="0">
                                    <a:latin typeface="Cambria Math" panose="02040503050406030204" pitchFamily="18" charset="0"/>
                                  </a:rPr>
                                  <m:t>)</m:t>
                                </m:r>
                              </m:e>
                            </m:mr>
                            <m:mr>
                              <m:e>
                                <m:r>
                                  <a:rPr lang="en-US" i="1">
                                    <a:latin typeface="Cambria Math" panose="02040503050406030204" pitchFamily="18" charset="0"/>
                                  </a:rPr>
                                  <m:t>𝑣</m:t>
                                </m:r>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0</m:t>
                                </m:r>
                                <m:r>
                                  <m:rPr>
                                    <m:nor/>
                                  </m:rPr>
                                  <a:rPr lang="en-US" i="1">
                                    <a:latin typeface="Cambria Math" panose="02040503050406030204" pitchFamily="18" charset="0"/>
                                  </a:rPr>
                                  <m:t>                     </m:t>
                                </m:r>
                              </m:e>
                            </m:mr>
                          </m:m>
                        </m:e>
                      </m:d>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252192" y="659997"/>
                <a:ext cx="2167388" cy="976614"/>
              </a:xfrm>
              <a:prstGeom prst="rect">
                <a:avLst/>
              </a:prstGeom>
              <a:blipFill>
                <a:blip r:embed="rId3"/>
                <a:stretch>
                  <a:fillRect/>
                </a:stretch>
              </a:blipFill>
            </p:spPr>
            <p:txBody>
              <a:bodyPr/>
              <a:lstStyle/>
              <a:p>
                <a:r>
                  <a:rPr lang="en-US">
                    <a:noFill/>
                  </a:rPr>
                  <a:t> </a:t>
                </a:r>
              </a:p>
            </p:txBody>
          </p:sp>
        </mc:Fallback>
      </mc:AlternateContent>
      <p:sp>
        <p:nvSpPr>
          <p:cNvPr id="5" name="Rectangle 4"/>
          <p:cNvSpPr>
            <a:spLocks noChangeArrowheads="1"/>
          </p:cNvSpPr>
          <p:nvPr/>
        </p:nvSpPr>
        <p:spPr bwMode="auto">
          <a:xfrm>
            <a:off x="6288546" y="1371600"/>
            <a:ext cx="266290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a:lnSpc>
                <a:spcPct val="115000"/>
              </a:lnSpc>
              <a:spcAft>
                <a:spcPts val="1000"/>
              </a:spcAft>
              <a:buClr>
                <a:srgbClr val="FF0000"/>
              </a:buClr>
            </a:pPr>
            <a:r>
              <a:rPr lang="fa-IR" altLang="en-US" sz="2000" dirty="0" smtClean="0">
                <a:latin typeface="Times New Roman" panose="02020603050405020304" pitchFamily="18" charset="0"/>
                <a:ea typeface="Calibri" panose="020F0502020204030204" pitchFamily="34" charset="0"/>
                <a:cs typeface="B Nazanin" panose="00000400000000000000" pitchFamily="2" charset="-78"/>
              </a:rPr>
              <a:t>شکل کلی پاسخ عبارت است از: </a:t>
            </a:r>
            <a:endParaRPr lang="en-US" altLang="en-US" sz="20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2450936" y="1676400"/>
                <a:ext cx="3952812" cy="5331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h</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𝑝</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m:rPr>
                          <m:nor/>
                        </m:rPr>
                        <a:rPr lang="en-US" i="1">
                          <a:latin typeface="Cambria Math" panose="02040503050406030204" pitchFamily="18" charset="0"/>
                        </a:rPr>
                        <m:t>   </m:t>
                      </m:r>
                      <m:r>
                        <a:rPr lang="en-US" i="0">
                          <a:latin typeface="Cambria Math" panose="02040503050406030204" pitchFamily="18" charset="0"/>
                        </a:rPr>
                        <m:t>,</m:t>
                      </m:r>
                      <m:r>
                        <m:rPr>
                          <m:nor/>
                        </m:rPr>
                        <a:rPr lang="en-US" i="1">
                          <a:latin typeface="Cambria Math" panose="02040503050406030204" pitchFamily="18" charset="0"/>
                        </a:rPr>
                        <m:t>   </m:t>
                      </m:r>
                      <m:r>
                        <a:rPr lang="en-US" i="1">
                          <a:latin typeface="Cambria Math" panose="02040503050406030204" pitchFamily="18" charset="0"/>
                        </a:rPr>
                        <m:t>𝑣</m:t>
                      </m:r>
                      <m:r>
                        <a:rPr lang="en-US" i="1" baseline="-25000">
                          <a:latin typeface="Cambria Math" panose="02040503050406030204" pitchFamily="18" charset="0"/>
                        </a:rPr>
                        <m:t>h</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𝑘</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m:rPr>
                                  <m:nor/>
                                </m:rPr>
                                <a:rPr lang="el-GR" altLang="en-US" dirty="0">
                                  <a:latin typeface="Times New Roman" panose="02020603050405020304" pitchFamily="18" charset="0"/>
                                  <a:ea typeface="Calibri" panose="020F0502020204030204" pitchFamily="34" charset="0"/>
                                  <a:cs typeface="B Nazanin" panose="00000400000000000000" pitchFamily="2" charset="-78"/>
                                </a:rPr>
                                <m:t>τ</m:t>
                              </m:r>
                            </m:den>
                          </m:f>
                        </m:sup>
                      </m:sSup>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450936" y="1676400"/>
                <a:ext cx="3952812" cy="533159"/>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2427838" y="2133600"/>
            <a:ext cx="6553200" cy="446276"/>
          </a:xfrm>
          <a:prstGeom prst="rect">
            <a:avLst/>
          </a:prstGeom>
        </p:spPr>
        <p:txBody>
          <a:bodyPr wrap="square">
            <a:spAutoFit/>
          </a:bodyPr>
          <a:lstStyle/>
          <a:p>
            <a:pPr algn="just" rtl="1">
              <a:lnSpc>
                <a:spcPct val="115000"/>
              </a:lnSpc>
              <a:spcAft>
                <a:spcPts val="1000"/>
              </a:spcAft>
              <a:buClr>
                <a:srgbClr val="FF0000"/>
              </a:buClr>
            </a:pPr>
            <a:r>
              <a:rPr lang="fa-IR" altLang="en-US" sz="2000" dirty="0">
                <a:latin typeface="Times New Roman" panose="02020603050405020304" pitchFamily="18" charset="0"/>
                <a:ea typeface="Calibri" panose="020F0502020204030204" pitchFamily="34" charset="0"/>
                <a:cs typeface="B Nazanin" panose="00000400000000000000" pitchFamily="2" charset="-78"/>
              </a:rPr>
              <a:t>شکل پاسخ خصوصی معمولا به صورت سیگنال ورودی در نظر گرفته میشود. </a:t>
            </a:r>
            <a:endParaRPr lang="en-US" altLang="en-US" sz="20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378529" y="2601779"/>
                <a:ext cx="13128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𝑐𝑡𝑒</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378529" y="2601779"/>
                <a:ext cx="1312859" cy="369332"/>
              </a:xfrm>
              <a:prstGeom prst="rect">
                <a:avLst/>
              </a:prstGeom>
              <a:blipFill>
                <a:blip r:embed="rId5"/>
                <a:stretch>
                  <a:fillRect b="-13333"/>
                </a:stretch>
              </a:blipFill>
            </p:spPr>
            <p:txBody>
              <a:bodyPr/>
              <a:lstStyle/>
              <a:p>
                <a:r>
                  <a:rPr lang="en-US">
                    <a:noFill/>
                  </a:rPr>
                  <a:t> </a:t>
                </a:r>
              </a:p>
            </p:txBody>
          </p:sp>
        </mc:Fallback>
      </mc:AlternateContent>
      <p:cxnSp>
        <p:nvCxnSpPr>
          <p:cNvPr id="9" name="Straight Arrow Connector 8"/>
          <p:cNvCxnSpPr/>
          <p:nvPr/>
        </p:nvCxnSpPr>
        <p:spPr>
          <a:xfrm>
            <a:off x="4080329" y="2798083"/>
            <a:ext cx="952500"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5046644" y="2555236"/>
                <a:ext cx="2587760" cy="410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𝑝</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𝑐𝑡𝑒</m:t>
                          </m:r>
                          <m:r>
                            <m:rPr>
                              <m:nor/>
                            </m:rPr>
                            <a:rPr lang="en-US" i="1">
                              <a:latin typeface="Cambria Math" panose="02040503050406030204" pitchFamily="18" charset="0"/>
                            </a:rPr>
                            <m:t>  </m:t>
                          </m:r>
                          <m:r>
                            <a:rPr lang="en-US" i="0">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𝑒𝑟𝑒</m:t>
                          </m:r>
                          <m:r>
                            <a:rPr lang="en-US" i="0">
                              <a:latin typeface="Cambria Math" panose="02040503050406030204" pitchFamily="18" charset="0"/>
                            </a:rPr>
                            <m:t>,</m:t>
                          </m:r>
                          <m:r>
                            <m:rPr>
                              <m:nor/>
                            </m:rPr>
                            <a:rPr lang="en-US" i="1">
                              <a:latin typeface="Cambria Math" panose="02040503050406030204" pitchFamily="18" charset="0"/>
                            </a:rPr>
                            <m:t> </m:t>
                          </m:r>
                          <m:r>
                            <a:rPr lang="en-US" i="1">
                              <a:latin typeface="Cambria Math" panose="02040503050406030204" pitchFamily="18" charset="0"/>
                            </a:rPr>
                            <m:t>𝑅𝐼</m:t>
                          </m:r>
                          <m:r>
                            <a:rPr lang="en-US" i="1" baseline="-25000">
                              <a:latin typeface="Cambria Math" panose="02040503050406030204" pitchFamily="18" charset="0"/>
                            </a:rPr>
                            <m:t>𝑠</m:t>
                          </m:r>
                        </m:e>
                      </m:d>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5046644" y="2555236"/>
                <a:ext cx="2587760" cy="410497"/>
              </a:xfrm>
              <a:prstGeom prst="rect">
                <a:avLst/>
              </a:prstGeom>
              <a:blipFill>
                <a:blip r:embed="rId6"/>
                <a:stretch>
                  <a:fillRect t="-151471" r="-23349" b="-2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378529" y="3112326"/>
                <a:ext cx="16278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𝑎𝑡</m:t>
                      </m:r>
                      <m:r>
                        <a:rPr lang="en-US" i="0">
                          <a:latin typeface="Cambria Math" panose="02040503050406030204" pitchFamily="18" charset="0"/>
                        </a:rPr>
                        <m:t>+</m:t>
                      </m:r>
                      <m:r>
                        <a:rPr lang="en-US" i="1">
                          <a:latin typeface="Cambria Math" panose="02040503050406030204" pitchFamily="18" charset="0"/>
                        </a:rPr>
                        <m:t>𝑏</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2378529" y="3112326"/>
                <a:ext cx="1627882" cy="369332"/>
              </a:xfrm>
              <a:prstGeom prst="rect">
                <a:avLst/>
              </a:prstGeom>
              <a:blipFill>
                <a:blip r:embed="rId7"/>
                <a:stretch>
                  <a:fillRect b="-13333"/>
                </a:stretch>
              </a:blipFill>
            </p:spPr>
            <p:txBody>
              <a:bodyPr/>
              <a:lstStyle/>
              <a:p>
                <a:r>
                  <a:rPr lang="en-US">
                    <a:noFill/>
                  </a:rPr>
                  <a:t> </a:t>
                </a:r>
              </a:p>
            </p:txBody>
          </p:sp>
        </mc:Fallback>
      </mc:AlternateContent>
      <p:cxnSp>
        <p:nvCxnSpPr>
          <p:cNvPr id="12" name="Straight Arrow Connector 11"/>
          <p:cNvCxnSpPr/>
          <p:nvPr/>
        </p:nvCxnSpPr>
        <p:spPr>
          <a:xfrm>
            <a:off x="4078383" y="3296992"/>
            <a:ext cx="952500"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p:cNvSpPr/>
              <p:nvPr/>
            </p:nvSpPr>
            <p:spPr>
              <a:xfrm>
                <a:off x="5090155" y="3080493"/>
                <a:ext cx="1734321"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𝑝</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𝐴𝑡</m:t>
                      </m:r>
                      <m:r>
                        <a:rPr lang="en-US" i="0">
                          <a:latin typeface="Cambria Math" panose="02040503050406030204" pitchFamily="18" charset="0"/>
                        </a:rPr>
                        <m:t>+</m:t>
                      </m:r>
                      <m:r>
                        <a:rPr lang="en-US" i="1">
                          <a:latin typeface="Cambria Math" panose="02040503050406030204" pitchFamily="18" charset="0"/>
                        </a:rPr>
                        <m:t>𝐵</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5090155" y="3080493"/>
                <a:ext cx="1734321" cy="390748"/>
              </a:xfrm>
              <a:prstGeom prst="rect">
                <a:avLst/>
              </a:prstGeom>
              <a:blipFill>
                <a:blip r:embed="rId8"/>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57200" y="3575533"/>
                <a:ext cx="25574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1</m:t>
                              </m:r>
                            </m:sub>
                          </m:sSub>
                          <m:r>
                            <m:rPr>
                              <m:sty m:val="p"/>
                            </m:rPr>
                            <a:rPr lang="en-US" i="0">
                              <a:latin typeface="Cambria Math" panose="02040503050406030204" pitchFamily="18" charset="0"/>
                            </a:rPr>
                            <m:t>cos</m:t>
                          </m:r>
                          <m:r>
                            <a:rPr lang="en-US" i="0">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𝜑</m:t>
                              </m:r>
                            </m:e>
                            <m:sub>
                              <m:r>
                                <a:rPr lang="en-US" i="0">
                                  <a:latin typeface="Cambria Math" panose="02040503050406030204" pitchFamily="18" charset="0"/>
                                </a:rPr>
                                <m:t>1</m:t>
                              </m:r>
                            </m:sub>
                          </m:sSub>
                        </m:e>
                      </m:d>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457200" y="3575533"/>
                <a:ext cx="2557431" cy="369332"/>
              </a:xfrm>
              <a:prstGeom prst="rect">
                <a:avLst/>
              </a:prstGeom>
              <a:blipFill>
                <a:blip r:embed="rId9"/>
                <a:stretch>
                  <a:fillRect t="-121667" r="-19286" b="-188333"/>
                </a:stretch>
              </a:blipFill>
            </p:spPr>
            <p:txBody>
              <a:bodyPr/>
              <a:lstStyle/>
              <a:p>
                <a:r>
                  <a:rPr lang="en-US">
                    <a:noFill/>
                  </a:rPr>
                  <a:t> </a:t>
                </a:r>
              </a:p>
            </p:txBody>
          </p:sp>
        </mc:Fallback>
      </mc:AlternateContent>
      <p:cxnSp>
        <p:nvCxnSpPr>
          <p:cNvPr id="15" name="Straight Arrow Connector 14"/>
          <p:cNvCxnSpPr/>
          <p:nvPr/>
        </p:nvCxnSpPr>
        <p:spPr>
          <a:xfrm>
            <a:off x="2928028" y="3785599"/>
            <a:ext cx="508250"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3413176" y="3534588"/>
                <a:ext cx="2636363" cy="410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𝑝</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2</m:t>
                              </m:r>
                            </m:sub>
                          </m:sSub>
                          <m:r>
                            <m:rPr>
                              <m:sty m:val="p"/>
                            </m:rPr>
                            <a:rPr lang="en-US" i="0">
                              <a:latin typeface="Cambria Math" panose="02040503050406030204" pitchFamily="18" charset="0"/>
                            </a:rPr>
                            <m:t>cos</m:t>
                          </m:r>
                          <m:r>
                            <a:rPr lang="en-US" i="0">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𝜑</m:t>
                              </m:r>
                            </m:e>
                            <m:sub>
                              <m:r>
                                <a:rPr lang="en-US" i="0">
                                  <a:latin typeface="Cambria Math" panose="02040503050406030204" pitchFamily="18" charset="0"/>
                                </a:rPr>
                                <m:t>2</m:t>
                              </m:r>
                            </m:sub>
                          </m:sSub>
                        </m:e>
                      </m:d>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3413176" y="3534588"/>
                <a:ext cx="2636363" cy="410497"/>
              </a:xfrm>
              <a:prstGeom prst="rect">
                <a:avLst/>
              </a:prstGeom>
              <a:blipFill>
                <a:blip r:embed="rId10"/>
                <a:stretch>
                  <a:fillRect t="-153731" r="-23843" b="-228358"/>
                </a:stretch>
              </a:blipFill>
            </p:spPr>
            <p:txBody>
              <a:bodyPr/>
              <a:lstStyle/>
              <a:p>
                <a:r>
                  <a:rPr lang="en-US">
                    <a:noFill/>
                  </a:rPr>
                  <a:t> </a:t>
                </a:r>
              </a:p>
            </p:txBody>
          </p:sp>
        </mc:Fallback>
      </mc:AlternateContent>
      <p:cxnSp>
        <p:nvCxnSpPr>
          <p:cNvPr id="17" name="Straight Arrow Connector 16"/>
          <p:cNvCxnSpPr/>
          <p:nvPr/>
        </p:nvCxnSpPr>
        <p:spPr>
          <a:xfrm>
            <a:off x="3705471" y="4727060"/>
            <a:ext cx="952500"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4625934" y="4069320"/>
                <a:ext cx="2887970" cy="13408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𝛽</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m:rPr>
                                        <m:nor/>
                                      </m:rPr>
                                      <a:rPr lang="el-GR" altLang="en-US" dirty="0">
                                        <a:latin typeface="Times New Roman" panose="02020603050405020304" pitchFamily="18" charset="0"/>
                                        <a:ea typeface="Calibri" panose="020F0502020204030204" pitchFamily="34" charset="0"/>
                                        <a:cs typeface="B Nazanin" panose="00000400000000000000" pitchFamily="2" charset="-78"/>
                                      </a:rPr>
                                      <m:t>τ</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𝑝</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𝛾</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𝛽</m:t>
                                    </m:r>
                                    <m:r>
                                      <a:rPr lang="en-US" i="1">
                                        <a:latin typeface="Cambria Math" panose="02040503050406030204" pitchFamily="18" charset="0"/>
                                      </a:rPr>
                                      <m:t>𝑡</m:t>
                                    </m:r>
                                  </m:sup>
                                </m:sSup>
                              </m:e>
                            </m:mr>
                            <m:mr>
                              <m:e>
                                <m:r>
                                  <a:rPr lang="en-US" i="1">
                                    <a:latin typeface="Cambria Math" panose="02040503050406030204" pitchFamily="18" charset="0"/>
                                  </a:rPr>
                                  <m:t>𝛽</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m:rPr>
                                        <m:nor/>
                                      </m:rPr>
                                      <a:rPr lang="el-GR" altLang="en-US" dirty="0">
                                        <a:latin typeface="Times New Roman" panose="02020603050405020304" pitchFamily="18" charset="0"/>
                                        <a:ea typeface="Calibri" panose="020F0502020204030204" pitchFamily="34" charset="0"/>
                                        <a:cs typeface="B Nazanin" panose="00000400000000000000" pitchFamily="2" charset="-78"/>
                                      </a:rPr>
                                      <m:t>τ</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𝑝</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𝛾</m:t>
                                </m:r>
                                <m:r>
                                  <a:rPr lang="en-US" i="1">
                                    <a:latin typeface="Cambria Math" panose="02040503050406030204" pitchFamily="18" charset="0"/>
                                  </a:rPr>
                                  <m:t>𝑡</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𝛽</m:t>
                                    </m:r>
                                    <m:r>
                                      <a:rPr lang="en-US" i="1">
                                        <a:latin typeface="Cambria Math" panose="02040503050406030204" pitchFamily="18" charset="0"/>
                                      </a:rPr>
                                      <m:t>𝑡</m:t>
                                    </m:r>
                                  </m:sup>
                                </m:sSup>
                              </m:e>
                            </m:mr>
                          </m:m>
                        </m:e>
                      </m:d>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4625934" y="4069320"/>
                <a:ext cx="2887970" cy="134088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011680" y="4484926"/>
                <a:ext cx="1471044" cy="3822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𝛽</m:t>
                          </m:r>
                          <m:r>
                            <a:rPr lang="en-US" i="1">
                              <a:latin typeface="Cambria Math" panose="02040503050406030204" pitchFamily="18" charset="0"/>
                            </a:rPr>
                            <m:t>𝑡</m:t>
                          </m:r>
                        </m:sup>
                      </m:sSup>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2011680" y="4484926"/>
                <a:ext cx="1471044" cy="382284"/>
              </a:xfrm>
              <a:prstGeom prst="rect">
                <a:avLst/>
              </a:prstGeom>
              <a:blipFill>
                <a:blip r:embed="rId12"/>
                <a:stretch>
                  <a:fillRect b="-14516"/>
                </a:stretch>
              </a:blipFill>
            </p:spPr>
            <p:txBody>
              <a:bodyPr/>
              <a:lstStyle/>
              <a:p>
                <a:r>
                  <a:rPr lang="en-US">
                    <a:noFill/>
                  </a:rPr>
                  <a:t> </a:t>
                </a:r>
              </a:p>
            </p:txBody>
          </p:sp>
        </mc:Fallback>
      </mc:AlternateContent>
      <p:sp>
        <p:nvSpPr>
          <p:cNvPr id="20" name="Rectangle 19"/>
          <p:cNvSpPr>
            <a:spLocks noChangeArrowheads="1"/>
          </p:cNvSpPr>
          <p:nvPr/>
        </p:nvSpPr>
        <p:spPr bwMode="auto">
          <a:xfrm>
            <a:off x="4973977" y="5286183"/>
            <a:ext cx="3913251"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a:lnSpc>
                <a:spcPct val="115000"/>
              </a:lnSpc>
              <a:spcAft>
                <a:spcPts val="1000"/>
              </a:spcAft>
              <a:buClr>
                <a:srgbClr val="FF0000"/>
              </a:buClr>
            </a:pPr>
            <a:r>
              <a:rPr lang="fa-IR" altLang="en-US" dirty="0" smtClean="0">
                <a:latin typeface="Times New Roman" panose="02020603050405020304" pitchFamily="18" charset="0"/>
                <a:ea typeface="Calibri" panose="020F0502020204030204" pitchFamily="34" charset="0"/>
                <a:cs typeface="B Nazanin" panose="00000400000000000000" pitchFamily="2" charset="-78"/>
              </a:rPr>
              <a:t>پاسخ نهایی در حالت ورودی سینوسی چنین می شود:</a:t>
            </a:r>
            <a:endParaRPr lang="en-US" altLang="en-US"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2638797" y="5534080"/>
                <a:ext cx="4324838" cy="474617"/>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𝑣</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2</m:t>
                        </m:r>
                      </m:sub>
                    </m:sSub>
                    <m:r>
                      <m:rPr>
                        <m:sty m:val="p"/>
                      </m:rPr>
                      <a:rPr lang="en-US">
                        <a:latin typeface="Cambria Math" panose="02040503050406030204" pitchFamily="18" charset="0"/>
                      </a:rPr>
                      <m:t>cos</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𝜑</m:t>
                        </m:r>
                      </m:e>
                      <m:sub>
                        <m:r>
                          <a:rPr lang="en-US">
                            <a:latin typeface="Cambria Math" panose="02040503050406030204" pitchFamily="18" charset="0"/>
                          </a:rPr>
                          <m:t>2</m:t>
                        </m:r>
                      </m:sub>
                    </m:sSub>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m:rPr>
                                <m:nor/>
                              </m:rPr>
                              <a:rPr lang="el-GR" altLang="en-US" dirty="0">
                                <a:latin typeface="Times New Roman" panose="02020603050405020304" pitchFamily="18" charset="0"/>
                                <a:ea typeface="Calibri" panose="020F0502020204030204" pitchFamily="34" charset="0"/>
                                <a:cs typeface="B Nazanin" panose="00000400000000000000" pitchFamily="2" charset="-78"/>
                              </a:rPr>
                              <m:t>τ</m:t>
                            </m:r>
                          </m:den>
                        </m:f>
                      </m:sup>
                    </m:sSup>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a:latin typeface="Cambria Math" panose="02040503050406030204" pitchFamily="18" charset="0"/>
                          </a:rPr>
                          <m:t>2</m:t>
                        </m:r>
                      </m:sub>
                    </m:sSub>
                    <m:r>
                      <m:rPr>
                        <m:sty m:val="p"/>
                      </m:rPr>
                      <a:rPr lang="en-US">
                        <a:latin typeface="Cambria Math" panose="02040503050406030204" pitchFamily="18" charset="0"/>
                      </a:rPr>
                      <m:t>cos</m:t>
                    </m:r>
                    <m:r>
                      <a:rPr lang="en-US">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𝑡</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𝜑</m:t>
                        </m:r>
                      </m:e>
                      <m:sub>
                        <m:r>
                          <a:rPr lang="en-US">
                            <a:latin typeface="Cambria Math" panose="02040503050406030204" pitchFamily="18" charset="0"/>
                          </a:rPr>
                          <m:t>2</m:t>
                        </m:r>
                      </m:sub>
                    </m:sSub>
                  </m:oMath>
                </a14:m>
                <a:r>
                  <a:rPr lang="fa-IR" dirty="0" smtClean="0"/>
                  <a:t>(</a:t>
                </a:r>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2638797" y="5534080"/>
                <a:ext cx="4324838" cy="474617"/>
              </a:xfrm>
              <a:prstGeom prst="rect">
                <a:avLst/>
              </a:prstGeom>
              <a:blipFill>
                <a:blip r:embed="rId13"/>
                <a:stretch>
                  <a:fillRect b="-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401654" y="5943600"/>
                <a:ext cx="2044983" cy="9573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2</m:t>
                          </m:r>
                        </m:sub>
                      </m:sSub>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0">
                                  <a:latin typeface="Cambria Math" panose="02040503050406030204" pitchFamily="18" charset="0"/>
                                </a:rPr>
                                <m:t>1</m:t>
                              </m:r>
                            </m:sub>
                          </m:sSub>
                        </m:num>
                        <m:den>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0">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𝜔</m:t>
                                  </m:r>
                                </m:e>
                                <m:sup>
                                  <m:r>
                                    <a:rPr lang="en-US" i="0">
                                      <a:latin typeface="Cambria Math" panose="02040503050406030204" pitchFamily="18" charset="0"/>
                                    </a:rPr>
                                    <m:t>2</m:t>
                                  </m:r>
                                </m:sup>
                              </m:sSup>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0">
                                          <a:latin typeface="Cambria Math" panose="02040503050406030204" pitchFamily="18" charset="0"/>
                                        </a:rPr>
                                        <m:t>2</m:t>
                                      </m:r>
                                    </m:sup>
                                  </m:sSup>
                                </m:den>
                              </m:f>
                            </m:e>
                          </m:rad>
                        </m:den>
                      </m:f>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2401654" y="5943600"/>
                <a:ext cx="2044983" cy="95731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5008362" y="6189089"/>
                <a:ext cx="25354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𝜑</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𝜑</m:t>
                              </m:r>
                            </m:e>
                            <m:sub>
                              <m:r>
                                <a:rPr lang="en-US" i="0">
                                  <a:latin typeface="Cambria Math" panose="02040503050406030204" pitchFamily="18" charset="0"/>
                                </a:rPr>
                                <m:t>1</m:t>
                              </m:r>
                            </m:sub>
                          </m:sSub>
                          <m:r>
                            <a:rPr lang="en-US" i="0">
                              <a:latin typeface="Cambria Math" panose="02040503050406030204" pitchFamily="18" charset="0"/>
                            </a:rPr>
                            <m:t>−</m:t>
                          </m:r>
                          <m:sSup>
                            <m:sSupPr>
                              <m:ctrlPr>
                                <a:rPr lang="en-US" i="1">
                                  <a:latin typeface="Cambria Math" panose="02040503050406030204" pitchFamily="18" charset="0"/>
                                </a:rPr>
                              </m:ctrlPr>
                            </m:sSupPr>
                            <m:e>
                              <m:r>
                                <m:rPr>
                                  <m:sty m:val="p"/>
                                </m:rPr>
                                <a:rPr lang="en-US" i="0">
                                  <a:latin typeface="Cambria Math" panose="02040503050406030204" pitchFamily="18" charset="0"/>
                                </a:rPr>
                                <m:t>tan</m:t>
                              </m:r>
                            </m:e>
                            <m:sup>
                              <m:r>
                                <a:rPr lang="en-US" i="0">
                                  <a:latin typeface="Cambria Math" panose="02040503050406030204" pitchFamily="18" charset="0"/>
                                </a:rPr>
                                <m:t>−</m:t>
                              </m:r>
                              <m:r>
                                <a:rPr lang="en-US" i="0">
                                  <a:latin typeface="Cambria Math" panose="02040503050406030204" pitchFamily="18" charset="0"/>
                                </a:rPr>
                                <m:t>1</m:t>
                              </m:r>
                            </m:sup>
                          </m:sSup>
                          <m:r>
                            <a:rPr lang="en-US" i="0">
                              <a:latin typeface="Cambria Math" panose="02040503050406030204" pitchFamily="18" charset="0"/>
                            </a:rPr>
                            <m:t>(</m:t>
                          </m:r>
                          <m:r>
                            <a:rPr lang="en-US" i="1">
                              <a:latin typeface="Cambria Math" panose="02040503050406030204" pitchFamily="18" charset="0"/>
                            </a:rPr>
                            <m:t>𝑅𝐶</m:t>
                          </m:r>
                          <m:r>
                            <a:rPr lang="en-US" i="1">
                              <a:latin typeface="Cambria Math" panose="02040503050406030204" pitchFamily="18" charset="0"/>
                            </a:rPr>
                            <m:t>𝜔</m:t>
                          </m:r>
                        </m:e>
                      </m:d>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5008362" y="6189089"/>
                <a:ext cx="2535438" cy="369332"/>
              </a:xfrm>
              <a:prstGeom prst="rect">
                <a:avLst/>
              </a:prstGeom>
              <a:blipFill>
                <a:blip r:embed="rId15"/>
                <a:stretch>
                  <a:fillRect t="-119672" r="-19712" b="-183607"/>
                </a:stretch>
              </a:blipFill>
            </p:spPr>
            <p:txBody>
              <a:bodyPr/>
              <a:lstStyle/>
              <a:p>
                <a:r>
                  <a:rPr lang="en-US">
                    <a:noFill/>
                  </a:rPr>
                  <a:t> </a:t>
                </a:r>
              </a:p>
            </p:txBody>
          </p:sp>
        </mc:Fallback>
      </mc:AlternateContent>
      <p:pic>
        <p:nvPicPr>
          <p:cNvPr id="24" name="Picture 23"/>
          <p:cNvPicPr>
            <a:picLocks noChangeAspect="1"/>
          </p:cNvPicPr>
          <p:nvPr/>
        </p:nvPicPr>
        <p:blipFill>
          <a:blip r:embed="rId16"/>
          <a:stretch>
            <a:fillRect/>
          </a:stretch>
        </p:blipFill>
        <p:spPr>
          <a:xfrm>
            <a:off x="96784" y="654113"/>
            <a:ext cx="2500720" cy="1380771"/>
          </a:xfrm>
          <a:prstGeom prst="rect">
            <a:avLst/>
          </a:prstGeom>
        </p:spPr>
      </p:pic>
      <p:pic>
        <p:nvPicPr>
          <p:cNvPr id="26" name="Picture 25" descr="C:\Users\lenovo\Pictures\Screenshots\Screenshot (138).jpg"/>
          <p:cNvPicPr/>
          <p:nvPr/>
        </p:nvPicPr>
        <p:blipFill>
          <a:blip r:embed="rId17">
            <a:extLst>
              <a:ext uri="{28A0092B-C50C-407E-A947-70E740481C1C}">
                <a14:useLocalDpi xmlns:a14="http://schemas.microsoft.com/office/drawing/2010/main" val="0"/>
              </a:ext>
            </a:extLst>
          </a:blip>
          <a:srcRect/>
          <a:stretch>
            <a:fillRect/>
          </a:stretch>
        </p:blipFill>
        <p:spPr bwMode="auto">
          <a:xfrm>
            <a:off x="96784" y="5044006"/>
            <a:ext cx="2373754" cy="1300758"/>
          </a:xfrm>
          <a:prstGeom prst="rect">
            <a:avLst/>
          </a:prstGeom>
          <a:noFill/>
          <a:ln>
            <a:noFill/>
          </a:ln>
        </p:spPr>
      </p:pic>
      <mc:AlternateContent xmlns:mc="http://schemas.openxmlformats.org/markup-compatibility/2006" xmlns:a14="http://schemas.microsoft.com/office/drawing/2010/main">
        <mc:Choice Requires="a14">
          <p:sp>
            <p:nvSpPr>
              <p:cNvPr id="27" name="Rectangle 26"/>
              <p:cNvSpPr/>
              <p:nvPr/>
            </p:nvSpPr>
            <p:spPr>
              <a:xfrm>
                <a:off x="6069919" y="3562041"/>
                <a:ext cx="28198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smtClean="0">
                              <a:latin typeface="Cambria Math" panose="02040503050406030204" pitchFamily="18" charset="0"/>
                            </a:rPr>
                          </m:ctrlPr>
                        </m:dPr>
                        <m:e>
                          <m:r>
                            <a:rPr lang="en-US" b="0" i="1" smtClean="0">
                              <a:solidFill>
                                <a:srgbClr val="FF0000"/>
                              </a:solidFill>
                              <a:latin typeface="Cambria Math" panose="02040503050406030204" pitchFamily="18" charset="0"/>
                            </a:rPr>
                            <m:t>𝑜𝑟</m:t>
                          </m:r>
                          <m:r>
                            <a:rPr lang="en-US" b="0" i="1" smtClean="0">
                              <a:latin typeface="Cambria Math" panose="02040503050406030204" pitchFamily="18" charset="0"/>
                            </a:rPr>
                            <m:t>   </m:t>
                          </m:r>
                          <m:r>
                            <a:rPr lang="en-US" i="1">
                              <a:latin typeface="Cambria Math" panose="02040503050406030204" pitchFamily="18" charset="0"/>
                            </a:rPr>
                            <m:t>𝐴</m:t>
                          </m:r>
                          <m:r>
                            <a:rPr lang="en-US" b="0" i="1" smtClean="0">
                              <a:latin typeface="Cambria Math" panose="02040503050406030204" pitchFamily="18" charset="0"/>
                            </a:rPr>
                            <m:t>𝑐</m:t>
                          </m:r>
                          <m:r>
                            <a:rPr lang="en-US" i="1">
                              <a:latin typeface="Cambria Math" panose="02040503050406030204" pitchFamily="18" charset="0"/>
                            </a:rPr>
                            <m:t>𝑜𝑠</m:t>
                          </m:r>
                          <m:d>
                            <m:dPr>
                              <m:ctrlPr>
                                <a:rPr lang="en-US" i="1">
                                  <a:latin typeface="Cambria Math" panose="02040503050406030204" pitchFamily="18" charset="0"/>
                                </a:rPr>
                              </m:ctrlPr>
                            </m:dPr>
                            <m:e>
                              <m:r>
                                <a:rPr lang="en-US" i="1">
                                  <a:latin typeface="Cambria Math" panose="02040503050406030204" pitchFamily="18" charset="0"/>
                                </a:rPr>
                                <m:t>𝜔</m:t>
                              </m:r>
                              <m:r>
                                <a:rPr lang="en-US" i="1">
                                  <a:latin typeface="Cambria Math" panose="02040503050406030204" pitchFamily="18" charset="0"/>
                                </a:rPr>
                                <m:t>𝑡</m:t>
                              </m:r>
                            </m:e>
                          </m:d>
                          <m:r>
                            <a:rPr lang="en-US" i="0">
                              <a:latin typeface="Cambria Math" panose="02040503050406030204" pitchFamily="18" charset="0"/>
                            </a:rPr>
                            <m:t>+</m:t>
                          </m:r>
                          <m:r>
                            <a:rPr lang="en-US" i="1">
                              <a:latin typeface="Cambria Math" panose="02040503050406030204" pitchFamily="18" charset="0"/>
                            </a:rPr>
                            <m:t>𝐵</m:t>
                          </m:r>
                          <m:r>
                            <a:rPr lang="en-US" b="0" i="1" smtClean="0">
                              <a:latin typeface="Cambria Math" panose="02040503050406030204" pitchFamily="18" charset="0"/>
                            </a:rPr>
                            <m:t>𝑠</m:t>
                          </m:r>
                          <m:r>
                            <a:rPr lang="en-US" i="1">
                              <a:latin typeface="Cambria Math" panose="02040503050406030204" pitchFamily="18" charset="0"/>
                            </a:rPr>
                            <m:t>𝑖𝑛</m:t>
                          </m:r>
                          <m:r>
                            <a:rPr lang="en-US" i="0">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𝑡</m:t>
                          </m:r>
                        </m:e>
                      </m:d>
                    </m:oMath>
                  </m:oMathPara>
                </a14:m>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6069919" y="3562041"/>
                <a:ext cx="2819875" cy="369332"/>
              </a:xfrm>
              <a:prstGeom prst="rect">
                <a:avLst/>
              </a:prstGeom>
              <a:blipFill>
                <a:blip r:embed="rId18"/>
                <a:stretch>
                  <a:fillRect t="-119672" r="-17100" b="-183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6340524" y="1738953"/>
                <a:ext cx="9989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en-US" b="0" i="0" dirty="0" smtClean="0">
                          <a:latin typeface="Cambria Math" panose="02040503050406030204" pitchFamily="18" charset="0"/>
                          <a:ea typeface="Cambria Math" panose="02040503050406030204" pitchFamily="18" charset="0"/>
                          <a:cs typeface="B Nazanin" panose="00000400000000000000" pitchFamily="2" charset="-78"/>
                        </a:rPr>
                        <m:t>,   </m:t>
                      </m:r>
                      <m:r>
                        <m:rPr>
                          <m:nor/>
                        </m:rPr>
                        <a:rPr lang="el-GR" altLang="en-US" dirty="0">
                          <a:latin typeface="Cambria Math" panose="02040503050406030204" pitchFamily="18" charset="0"/>
                          <a:ea typeface="Cambria Math" panose="02040503050406030204" pitchFamily="18" charset="0"/>
                          <a:cs typeface="B Nazanin" panose="00000400000000000000" pitchFamily="2" charset="-78"/>
                        </a:rPr>
                        <m:t>τ</m:t>
                      </m:r>
                      <m:r>
                        <m:rPr>
                          <m:nor/>
                        </m:rPr>
                        <a:rPr lang="en-US" altLang="en-US" b="0" i="0" dirty="0" smtClean="0">
                          <a:latin typeface="Cambria Math" panose="02040503050406030204" pitchFamily="18" charset="0"/>
                          <a:ea typeface="Cambria Math" panose="02040503050406030204" pitchFamily="18" charset="0"/>
                          <a:cs typeface="B Nazanin" panose="00000400000000000000" pitchFamily="2" charset="-78"/>
                        </a:rPr>
                        <m:t>=</m:t>
                      </m:r>
                      <m:r>
                        <m:rPr>
                          <m:nor/>
                        </m:rPr>
                        <a:rPr lang="en-US" altLang="en-US" b="0" i="0" dirty="0" smtClean="0">
                          <a:latin typeface="Cambria Math" panose="02040503050406030204" pitchFamily="18" charset="0"/>
                          <a:ea typeface="Cambria Math" panose="02040503050406030204" pitchFamily="18" charset="0"/>
                          <a:cs typeface="B Nazanin" panose="00000400000000000000" pitchFamily="2" charset="-78"/>
                        </a:rPr>
                        <m:t>RC</m:t>
                      </m:r>
                    </m:oMath>
                  </m:oMathPara>
                </a14:m>
                <a:endParaRPr lang="en-US" dirty="0">
                  <a:latin typeface="Cambria Math" panose="02040503050406030204" pitchFamily="18" charset="0"/>
                  <a:ea typeface="Cambria Math" panose="020405030504060302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6340524" y="1738953"/>
                <a:ext cx="998991" cy="369332"/>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92788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dirty="0"/>
          </a:p>
        </p:txBody>
      </p:sp>
      <p:sp>
        <p:nvSpPr>
          <p:cNvPr id="3" name="Rectangle 2"/>
          <p:cNvSpPr/>
          <p:nvPr/>
        </p:nvSpPr>
        <p:spPr>
          <a:xfrm>
            <a:off x="3048000" y="228600"/>
            <a:ext cx="5943600" cy="923330"/>
          </a:xfrm>
          <a:prstGeom prst="rect">
            <a:avLst/>
          </a:prstGeom>
        </p:spPr>
        <p:txBody>
          <a:bodyPr wrap="square">
            <a:spAutoFit/>
          </a:bodyPr>
          <a:lstStyle/>
          <a:p>
            <a:pPr marL="285750" indent="-285750" algn="just" rtl="1">
              <a:buFont typeface="Wingdings" panose="05000000000000000000" pitchFamily="2" charset="2"/>
              <a:buChar char="q"/>
            </a:pPr>
            <a:r>
              <a:rPr lang="fa-IR" b="1" dirty="0" smtClean="0">
                <a:solidFill>
                  <a:srgbClr val="FF0000"/>
                </a:solidFill>
                <a:latin typeface="Times New Roman" panose="02020603050405020304" pitchFamily="18" charset="0"/>
                <a:cs typeface="B Nazanin" panose="00000400000000000000" pitchFamily="2" charset="-78"/>
              </a:rPr>
              <a:t>پاسخ پله و ترکیبات آن: </a:t>
            </a:r>
            <a:r>
              <a:rPr lang="fa-IR" dirty="0">
                <a:latin typeface="Times New Roman" panose="02020603050405020304" pitchFamily="18" charset="0"/>
                <a:cs typeface="B Nazanin" panose="00000400000000000000" pitchFamily="2" charset="-78"/>
              </a:rPr>
              <a:t>پاسخ حالت صفر مدار به ورودی پله واحد</a:t>
            </a:r>
            <a:r>
              <a:rPr lang="en-US" dirty="0">
                <a:latin typeface="Times New Roman" panose="02020603050405020304" pitchFamily="18" charset="0"/>
                <a:cs typeface="B Nazanin" panose="00000400000000000000" pitchFamily="2" charset="-78"/>
              </a:rPr>
              <a:t> </a:t>
            </a:r>
            <a:r>
              <a:rPr lang="fa-IR" dirty="0">
                <a:latin typeface="Times New Roman" panose="02020603050405020304" pitchFamily="18" charset="0"/>
                <a:cs typeface="B Nazanin" panose="00000400000000000000" pitchFamily="2" charset="-78"/>
              </a:rPr>
              <a:t>است. </a:t>
            </a:r>
            <a:r>
              <a:rPr lang="fa-IR" dirty="0" smtClean="0">
                <a:latin typeface="Times New Roman" panose="02020603050405020304" pitchFamily="18" charset="0"/>
                <a:cs typeface="B Nazanin" panose="00000400000000000000" pitchFamily="2" charset="-78"/>
              </a:rPr>
              <a:t>معمولاً </a:t>
            </a:r>
            <a:r>
              <a:rPr lang="fa-IR" dirty="0">
                <a:latin typeface="Times New Roman" panose="02020603050405020304" pitchFamily="18" charset="0"/>
                <a:cs typeface="B Nazanin" panose="00000400000000000000" pitchFamily="2" charset="-78"/>
              </a:rPr>
              <a:t>پاسخ پله با </a:t>
            </a:r>
            <a:r>
              <a:rPr lang="en-US" dirty="0">
                <a:latin typeface="Times New Roman" panose="02020603050405020304" pitchFamily="18" charset="0"/>
                <a:cs typeface="B Nazanin" panose="00000400000000000000" pitchFamily="2" charset="-78"/>
              </a:rPr>
              <a:t>S(t)</a:t>
            </a:r>
            <a:r>
              <a:rPr lang="fa-IR" dirty="0">
                <a:latin typeface="Times New Roman" panose="02020603050405020304" pitchFamily="18" charset="0"/>
                <a:cs typeface="B Nazanin" panose="00000400000000000000" pitchFamily="2" charset="-78"/>
              </a:rPr>
              <a:t> نشان داده </a:t>
            </a:r>
            <a:r>
              <a:rPr lang="fa-IR" dirty="0" smtClean="0">
                <a:latin typeface="Times New Roman" panose="02020603050405020304" pitchFamily="18" charset="0"/>
                <a:cs typeface="B Nazanin" panose="00000400000000000000" pitchFamily="2" charset="-78"/>
              </a:rPr>
              <a:t>می شود</a:t>
            </a:r>
            <a:r>
              <a:rPr lang="fa-IR" dirty="0">
                <a:latin typeface="Times New Roman" panose="02020603050405020304" pitchFamily="18" charset="0"/>
                <a:cs typeface="B Nazanin" panose="00000400000000000000" pitchFamily="2" charset="-78"/>
              </a:rPr>
              <a:t>. </a:t>
            </a:r>
            <a:r>
              <a:rPr lang="fa-IR" dirty="0" smtClean="0">
                <a:latin typeface="Times New Roman" panose="02020603050405020304" pitchFamily="18" charset="0"/>
                <a:cs typeface="B Nazanin" panose="00000400000000000000" pitchFamily="2" charset="-78"/>
              </a:rPr>
              <a:t>پاسخ پله مدار روبرو به صورت زیر است:</a:t>
            </a:r>
            <a:endParaRPr lang="en-US" dirty="0">
              <a:solidFill>
                <a:srgbClr val="FF0000"/>
              </a:solidFill>
              <a:latin typeface="Times New Roman" panose="02020603050405020304" pitchFamily="18" charset="0"/>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381000" y="152400"/>
            <a:ext cx="2362200" cy="128683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778246" y="1065257"/>
                <a:ext cx="2515369" cy="492251"/>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𝑆</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𝑅</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r>
                      <a:rPr lang="en-US">
                        <a:latin typeface="Cambria Math" panose="02040503050406030204" pitchFamily="18" charset="0"/>
                      </a:rPr>
                      <m:t>)</m:t>
                    </m:r>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𝑡</m:t>
                    </m:r>
                  </m:oMath>
                </a14:m>
                <a:r>
                  <a:rPr lang="fa-IR" dirty="0" smtClean="0"/>
                  <a:t>(</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778246" y="1065257"/>
                <a:ext cx="2515369" cy="492251"/>
              </a:xfrm>
              <a:prstGeom prst="rect">
                <a:avLst/>
              </a:prstGeom>
              <a:blipFill>
                <a:blip r:embed="rId4"/>
                <a:stretch>
                  <a:fillRect r="-728" b="-16250"/>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395790" y="1867513"/>
            <a:ext cx="2652210" cy="190800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4151639" y="3371997"/>
                <a:ext cx="38970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𝑢</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3</m:t>
                          </m:r>
                          <m:r>
                            <a:rPr lang="en-US" i="1">
                              <a:latin typeface="Cambria Math" panose="02040503050406030204" pitchFamily="18" charset="0"/>
                            </a:rPr>
                            <m:t>𝑢</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1">
                              <a:latin typeface="Cambria Math" panose="02040503050406030204" pitchFamily="18" charset="0"/>
                            </a:rPr>
                            <m:t>𝑢</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2</m:t>
                          </m:r>
                        </m:e>
                      </m:d>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4151639" y="3371997"/>
                <a:ext cx="3897029" cy="369332"/>
              </a:xfrm>
              <a:prstGeom prst="rect">
                <a:avLst/>
              </a:prstGeom>
              <a:blipFill>
                <a:blip r:embed="rId6"/>
                <a:stretch>
                  <a:fillRect t="-119672" r="-12676" b="-183607"/>
                </a:stretch>
              </a:blipFill>
            </p:spPr>
            <p:txBody>
              <a:bodyPr/>
              <a:lstStyle/>
              <a:p>
                <a:r>
                  <a:rPr lang="en-US">
                    <a:noFill/>
                  </a:rPr>
                  <a:t> </a:t>
                </a:r>
              </a:p>
            </p:txBody>
          </p:sp>
        </mc:Fallback>
      </mc:AlternateContent>
      <p:grpSp>
        <p:nvGrpSpPr>
          <p:cNvPr id="9" name="Group 8"/>
          <p:cNvGrpSpPr/>
          <p:nvPr/>
        </p:nvGrpSpPr>
        <p:grpSpPr>
          <a:xfrm>
            <a:off x="5136385" y="3909276"/>
            <a:ext cx="1815912" cy="338554"/>
            <a:chOff x="5083316" y="6078579"/>
            <a:chExt cx="1815912" cy="338554"/>
          </a:xfrm>
        </p:grpSpPr>
        <p:sp>
          <p:nvSpPr>
            <p:cNvPr id="10" name="TextBox 9"/>
            <p:cNvSpPr txBox="1">
              <a:spLocks noChangeArrowheads="1"/>
            </p:cNvSpPr>
            <p:nvPr/>
          </p:nvSpPr>
          <p:spPr bwMode="auto">
            <a:xfrm>
              <a:off x="5083316" y="6078579"/>
              <a:ext cx="17668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altLang="en-US" sz="1600" b="1" dirty="0" smtClean="0">
                  <a:solidFill>
                    <a:srgbClr val="0000FF"/>
                  </a:solidFill>
                  <a:latin typeface="Times New Roman" panose="02020603050405020304" pitchFamily="18" charset="0"/>
                  <a:cs typeface="B Nazanin" panose="00000400000000000000" pitchFamily="2" charset="-78"/>
                </a:rPr>
                <a:t>مدار، </a:t>
              </a:r>
              <a:r>
                <a:rPr lang="en-US" altLang="en-US" sz="1600" b="1" dirty="0" smtClean="0">
                  <a:solidFill>
                    <a:srgbClr val="0000FF"/>
                  </a:solidFill>
                  <a:latin typeface="Times New Roman" panose="02020603050405020304" pitchFamily="18" charset="0"/>
                  <a:cs typeface="B Nazanin" panose="00000400000000000000" pitchFamily="2" charset="-78"/>
                </a:rPr>
                <a:t>LTI</a:t>
              </a:r>
              <a:r>
                <a:rPr lang="fa-IR" altLang="en-US" sz="1600" b="1" dirty="0" smtClean="0">
                  <a:solidFill>
                    <a:srgbClr val="0000FF"/>
                  </a:solidFill>
                  <a:latin typeface="Times New Roman" panose="02020603050405020304" pitchFamily="18" charset="0"/>
                  <a:cs typeface="B Nazanin" panose="00000400000000000000" pitchFamily="2" charset="-78"/>
                </a:rPr>
                <a:t> است</a:t>
              </a:r>
              <a:endParaRPr lang="en-US" altLang="en-US" sz="1600" b="1" dirty="0">
                <a:solidFill>
                  <a:srgbClr val="0000FF"/>
                </a:solidFill>
                <a:latin typeface="Times New Roman" panose="02020603050405020304" pitchFamily="18" charset="0"/>
                <a:cs typeface="B Nazanin" panose="00000400000000000000" pitchFamily="2" charset="-78"/>
              </a:endParaRPr>
            </a:p>
          </p:txBody>
        </p:sp>
        <p:cxnSp>
          <p:nvCxnSpPr>
            <p:cNvPr id="11" name="Straight Arrow Connector 10"/>
            <p:cNvCxnSpPr/>
            <p:nvPr/>
          </p:nvCxnSpPr>
          <p:spPr>
            <a:xfrm>
              <a:off x="5166243" y="6377291"/>
              <a:ext cx="1732985" cy="0"/>
            </a:xfrm>
            <a:prstGeom prst="straightConnector1">
              <a:avLst/>
            </a:prstGeom>
            <a:ln>
              <a:solidFill>
                <a:srgbClr val="0000FF"/>
              </a:solidFill>
              <a:tailEnd type="triangle"/>
            </a:ln>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12" name="Rectangle 11"/>
              <p:cNvSpPr/>
              <p:nvPr/>
            </p:nvSpPr>
            <p:spPr>
              <a:xfrm>
                <a:off x="4513385" y="4487369"/>
                <a:ext cx="39331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𝑆</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3</m:t>
                          </m:r>
                          <m:r>
                            <a:rPr lang="en-US" i="1">
                              <a:latin typeface="Cambria Math" panose="02040503050406030204" pitchFamily="18" charset="0"/>
                            </a:rPr>
                            <m:t>𝑆</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1">
                              <a:latin typeface="Cambria Math" panose="02040503050406030204" pitchFamily="18" charset="0"/>
                            </a:rPr>
                            <m:t>𝑆</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2</m:t>
                          </m:r>
                        </m:e>
                      </m:d>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4513385" y="4487369"/>
                <a:ext cx="3933128" cy="369332"/>
              </a:xfrm>
              <a:prstGeom prst="rect">
                <a:avLst/>
              </a:prstGeom>
              <a:blipFill>
                <a:blip r:embed="rId7"/>
                <a:stretch>
                  <a:fillRect t="-119672" r="-12384" b="-183607"/>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8"/>
          <a:srcRect l="6931" t="5818" r="7970" b="3877"/>
          <a:stretch/>
        </p:blipFill>
        <p:spPr>
          <a:xfrm>
            <a:off x="79424" y="3784222"/>
            <a:ext cx="3959967" cy="2754428"/>
          </a:xfrm>
          <a:prstGeom prst="rect">
            <a:avLst/>
          </a:prstGeom>
        </p:spPr>
      </p:pic>
      <p:sp>
        <p:nvSpPr>
          <p:cNvPr id="14" name="Rectangle 13"/>
          <p:cNvSpPr/>
          <p:nvPr/>
        </p:nvSpPr>
        <p:spPr>
          <a:xfrm>
            <a:off x="1116833" y="6488668"/>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
        <p:nvSpPr>
          <p:cNvPr id="16" name="Rectangle 15"/>
          <p:cNvSpPr/>
          <p:nvPr/>
        </p:nvSpPr>
        <p:spPr>
          <a:xfrm>
            <a:off x="2133600" y="1731203"/>
            <a:ext cx="6819335" cy="369332"/>
          </a:xfrm>
          <a:prstGeom prst="rect">
            <a:avLst/>
          </a:prstGeom>
        </p:spPr>
        <p:txBody>
          <a:bodyPr wrap="square">
            <a:spAutoFit/>
          </a:bodyPr>
          <a:lstStyle/>
          <a:p>
            <a:pPr algn="r" rtl="1"/>
            <a:r>
              <a:rPr lang="fa-IR" dirty="0">
                <a:latin typeface="Times New Roman" panose="02020603050405020304" pitchFamily="18" charset="0"/>
                <a:ea typeface="Times New Roman" panose="02020603050405020304" pitchFamily="18" charset="0"/>
                <a:cs typeface="B Nazanin" panose="00000400000000000000" pitchFamily="2" charset="-78"/>
              </a:rPr>
              <a:t>اگر بجای پله </a:t>
            </a:r>
            <a:r>
              <a:rPr lang="en-US" dirty="0">
                <a:latin typeface="Times New Roman" panose="02020603050405020304" pitchFamily="18" charset="0"/>
                <a:ea typeface="Times New Roman" panose="02020603050405020304" pitchFamily="18" charset="0"/>
                <a:cs typeface="B Nazanin" panose="00000400000000000000" pitchFamily="2" charset="-78"/>
              </a:rPr>
              <a:t>u(t)</a:t>
            </a:r>
            <a:r>
              <a:rPr lang="fa-IR" dirty="0">
                <a:latin typeface="Times New Roman" panose="02020603050405020304" pitchFamily="18" charset="0"/>
                <a:ea typeface="Times New Roman" panose="02020603050405020304" pitchFamily="18" charset="0"/>
                <a:cs typeface="B Nazanin" panose="00000400000000000000" pitchFamily="2" charset="-78"/>
              </a:rPr>
              <a:t> پله تاخیر </a:t>
            </a:r>
            <a:r>
              <a:rPr lang="fa-IR" dirty="0" smtClean="0">
                <a:latin typeface="Times New Roman" panose="02020603050405020304" pitchFamily="18" charset="0"/>
                <a:ea typeface="Times New Roman" panose="02020603050405020304" pitchFamily="18" charset="0"/>
                <a:cs typeface="B Nazanin" panose="00000400000000000000" pitchFamily="2" charset="-78"/>
              </a:rPr>
              <a:t>یافته</a:t>
            </a:r>
            <a:r>
              <a:rPr lang="en-US" dirty="0" smtClean="0">
                <a:latin typeface="Times New Roman" panose="02020603050405020304" pitchFamily="18" charset="0"/>
                <a:ea typeface="Times New Roman" panose="02020603050405020304" pitchFamily="18" charset="0"/>
                <a:cs typeface="B Nazanin" panose="00000400000000000000" pitchFamily="2" charset="-78"/>
              </a:rPr>
              <a:t>u(t-t</a:t>
            </a:r>
            <a:r>
              <a:rPr lang="en-US" baseline="-25000" dirty="0" smtClean="0">
                <a:latin typeface="Times New Roman" panose="02020603050405020304" pitchFamily="18" charset="0"/>
                <a:ea typeface="Times New Roman" panose="02020603050405020304" pitchFamily="18" charset="0"/>
                <a:cs typeface="B Nazanin" panose="00000400000000000000" pitchFamily="2" charset="-78"/>
              </a:rPr>
              <a:t>0</a:t>
            </a:r>
            <a:r>
              <a:rPr lang="en-US" dirty="0">
                <a:latin typeface="Times New Roman" panose="02020603050405020304" pitchFamily="18" charset="0"/>
                <a:ea typeface="Times New Roman" panose="02020603050405020304" pitchFamily="18" charset="0"/>
                <a:cs typeface="B Nazanin" panose="00000400000000000000" pitchFamily="2" charset="-78"/>
              </a:rPr>
              <a:t>)</a:t>
            </a:r>
            <a:r>
              <a:rPr lang="en-US" dirty="0">
                <a:latin typeface="B Nazanin" panose="00000400000000000000" pitchFamily="2" charset="-78"/>
                <a:ea typeface="Times New Roman" panose="02020603050405020304" pitchFamily="18" charset="0"/>
              </a:rPr>
              <a:t> </a:t>
            </a:r>
            <a:r>
              <a:rPr lang="fa-IR" dirty="0" smtClean="0">
                <a:latin typeface="B Nazanin" panose="00000400000000000000" pitchFamily="2" charset="-78"/>
                <a:ea typeface="Times New Roman" panose="02020603050405020304" pitchFamily="18" charset="0"/>
              </a:rPr>
              <a:t> را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به کار </a:t>
            </a:r>
            <a:r>
              <a:rPr lang="fa-IR" dirty="0">
                <a:latin typeface="Times New Roman" panose="02020603050405020304" pitchFamily="18" charset="0"/>
                <a:ea typeface="Times New Roman" panose="02020603050405020304" pitchFamily="18" charset="0"/>
                <a:cs typeface="B Nazanin" panose="00000400000000000000" pitchFamily="2" charset="-78"/>
              </a:rPr>
              <a:t>می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بردیم، </a:t>
            </a:r>
            <a:r>
              <a:rPr lang="fa-IR" dirty="0">
                <a:latin typeface="Times New Roman" panose="02020603050405020304" pitchFamily="18" charset="0"/>
                <a:ea typeface="Times New Roman" panose="02020603050405020304" pitchFamily="18" charset="0"/>
                <a:cs typeface="B Nazanin" panose="00000400000000000000" pitchFamily="2" charset="-78"/>
              </a:rPr>
              <a:t>پاسخ به صورت زیر در می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آید: </a:t>
            </a:r>
            <a:endParaRPr lang="en-US" dirty="0"/>
          </a:p>
        </p:txBody>
      </p:sp>
      <p:sp>
        <p:nvSpPr>
          <p:cNvPr id="19" name="Rectangle 18"/>
          <p:cNvSpPr/>
          <p:nvPr/>
        </p:nvSpPr>
        <p:spPr>
          <a:xfrm>
            <a:off x="3376888" y="2744282"/>
            <a:ext cx="5576047" cy="646331"/>
          </a:xfrm>
          <a:prstGeom prst="rect">
            <a:avLst/>
          </a:prstGeom>
        </p:spPr>
        <p:txBody>
          <a:bodyPr wrap="square">
            <a:spAutoFit/>
          </a:bodyPr>
          <a:lstStyle/>
          <a:p>
            <a:pPr marL="285750" indent="-285750" algn="just" rtl="1">
              <a:buFont typeface="Wingdings" panose="05000000000000000000" pitchFamily="2" charset="2"/>
              <a:buChar char="v"/>
            </a:pPr>
            <a:r>
              <a:rPr lang="fa-IR" dirty="0" smtClean="0">
                <a:latin typeface="Calibri" panose="020F0502020204030204" pitchFamily="34" charset="0"/>
                <a:ea typeface="Calibri" panose="020F0502020204030204" pitchFamily="34" charset="0"/>
                <a:cs typeface="B Nazanin" panose="00000400000000000000" pitchFamily="2" charset="-78"/>
              </a:rPr>
              <a:t>برای ورودی به شکل روبرو، می توان آن را به صورت ترکیبی از توابع پله نوشت و پاسخ را به دست آورد: </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3474734" y="2127765"/>
                <a:ext cx="3349507" cy="5168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𝑠</m:t>
                      </m:r>
                      <m:d>
                        <m:dPr>
                          <m:ctrlPr>
                            <a:rPr lang="en-US" i="1">
                              <a:latin typeface="Cambria Math" panose="02040503050406030204" pitchFamily="18" charset="0"/>
                            </a:rPr>
                          </m:ctrlPr>
                        </m:dPr>
                        <m:e>
                          <m:r>
                            <a:rPr lang="en-US" i="1">
                              <a:latin typeface="Cambria Math" panose="02040503050406030204" pitchFamily="18" charset="0"/>
                            </a:rPr>
                            <m:t>𝑡</m:t>
                          </m:r>
                        </m:e>
                      </m:d>
                      <m:r>
                        <a:rPr lang="en-US">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𝑡</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a:latin typeface="Cambria Math" panose="02040503050406030204" pitchFamily="18" charset="0"/>
                                        </a:rPr>
                                        <m:t>0</m:t>
                                      </m:r>
                                    </m:sub>
                                  </m:sSub>
                                </m:e>
                              </m:d>
                            </m:num>
                            <m:den>
                              <m:r>
                                <a:rPr lang="en-US" i="1">
                                  <a:latin typeface="Cambria Math" panose="02040503050406030204" pitchFamily="18" charset="0"/>
                                </a:rPr>
                                <m:t>𝑅𝐶</m:t>
                              </m:r>
                            </m:den>
                          </m:f>
                        </m:sup>
                      </m:sSup>
                      <m:r>
                        <a:rPr lang="en-US" i="1">
                          <a:latin typeface="Cambria Math" panose="02040503050406030204" pitchFamily="18" charset="0"/>
                        </a:rPr>
                        <m:t>)</m:t>
                      </m:r>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a:latin typeface="Cambria Math" panose="02040503050406030204" pitchFamily="18" charset="0"/>
                            </a:rPr>
                            <m:t>0</m:t>
                          </m:r>
                        </m:sub>
                      </m:sSub>
                      <m:r>
                        <a:rPr lang="en-US" i="1">
                          <a:latin typeface="Cambria Math" panose="02040503050406030204" pitchFamily="18" charset="0"/>
                        </a:rPr>
                        <m:t>)</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3474734" y="2127765"/>
                <a:ext cx="3349507" cy="516808"/>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0972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dirty="0"/>
          </a:p>
        </p:txBody>
      </p:sp>
      <p:sp>
        <p:nvSpPr>
          <p:cNvPr id="3" name="Rectangle 2"/>
          <p:cNvSpPr/>
          <p:nvPr/>
        </p:nvSpPr>
        <p:spPr>
          <a:xfrm>
            <a:off x="3429000" y="228600"/>
            <a:ext cx="5715000" cy="369332"/>
          </a:xfrm>
          <a:prstGeom prst="rect">
            <a:avLst/>
          </a:prstGeom>
        </p:spPr>
        <p:txBody>
          <a:bodyPr wrap="square">
            <a:spAutoFit/>
          </a:bodyPr>
          <a:lstStyle/>
          <a:p>
            <a:pPr marL="285750" indent="-285750" algn="r" rtl="1">
              <a:buFont typeface="Wingdings" panose="05000000000000000000" pitchFamily="2" charset="2"/>
              <a:buChar char="q"/>
            </a:pPr>
            <a:r>
              <a:rPr lang="fa-IR" b="1" dirty="0">
                <a:solidFill>
                  <a:srgbClr val="FF0000"/>
                </a:solidFill>
                <a:cs typeface="B Nazanin" panose="00000400000000000000" pitchFamily="2" charset="-78"/>
              </a:rPr>
              <a:t>پاسخ پالس: </a:t>
            </a:r>
            <a:r>
              <a:rPr lang="fa-IR" dirty="0">
                <a:cs typeface="B Nazanin" panose="00000400000000000000" pitchFamily="2" charset="-78"/>
              </a:rPr>
              <a:t>پاسخ حالت صفر مدار به ورودی پالس واحد </a:t>
            </a:r>
            <a:r>
              <a:rPr lang="fa-IR" dirty="0" smtClean="0">
                <a:cs typeface="B Nazanin" panose="00000400000000000000" pitchFamily="2" charset="-78"/>
              </a:rPr>
              <a:t>است.</a:t>
            </a:r>
            <a:endParaRPr lang="en-US" dirty="0">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762000" y="76200"/>
            <a:ext cx="2057400" cy="1426143"/>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4114800" y="688886"/>
                <a:ext cx="2824299" cy="483466"/>
              </a:xfrm>
              <a:prstGeom prst="rect">
                <a:avLst/>
              </a:prstGeom>
            </p:spPr>
            <p:txBody>
              <a:bodyPr wrap="none">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𝛥</m:t>
                        </m:r>
                      </m:sub>
                    </m:sSub>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𝛥</m:t>
                        </m:r>
                      </m:den>
                    </m:f>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𝛥</m:t>
                        </m:r>
                      </m:den>
                    </m:f>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𝛥</m:t>
                    </m:r>
                  </m:oMath>
                </a14:m>
                <a:r>
                  <a:rPr lang="fa-IR" dirty="0" smtClean="0"/>
                  <a:t>(</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114800" y="688886"/>
                <a:ext cx="2824299" cy="483466"/>
              </a:xfrm>
              <a:prstGeom prst="rect">
                <a:avLst/>
              </a:prstGeom>
              <a:blipFill>
                <a:blip r:embed="rId4"/>
                <a:stretch>
                  <a:fillRect r="-648" b="-7595"/>
                </a:stretch>
              </a:blipFill>
            </p:spPr>
            <p:txBody>
              <a:bodyPr/>
              <a:lstStyle/>
              <a:p>
                <a:r>
                  <a:rPr lang="en-US">
                    <a:noFill/>
                  </a:rPr>
                  <a:t> </a:t>
                </a:r>
              </a:p>
            </p:txBody>
          </p:sp>
        </mc:Fallback>
      </mc:AlternateContent>
      <p:grpSp>
        <p:nvGrpSpPr>
          <p:cNvPr id="6" name="Group 5"/>
          <p:cNvGrpSpPr/>
          <p:nvPr/>
        </p:nvGrpSpPr>
        <p:grpSpPr>
          <a:xfrm>
            <a:off x="2367204" y="1417410"/>
            <a:ext cx="1766830" cy="340807"/>
            <a:chOff x="5369500" y="5957684"/>
            <a:chExt cx="1766830" cy="340807"/>
          </a:xfrm>
        </p:grpSpPr>
        <p:sp>
          <p:nvSpPr>
            <p:cNvPr id="7" name="TextBox 6"/>
            <p:cNvSpPr txBox="1">
              <a:spLocks noChangeArrowheads="1"/>
            </p:cNvSpPr>
            <p:nvPr/>
          </p:nvSpPr>
          <p:spPr bwMode="auto">
            <a:xfrm>
              <a:off x="5369500" y="5957684"/>
              <a:ext cx="17668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altLang="en-US" sz="1600" b="1" dirty="0" smtClean="0">
                  <a:solidFill>
                    <a:srgbClr val="0000FF"/>
                  </a:solidFill>
                  <a:latin typeface="Times New Roman" panose="02020603050405020304" pitchFamily="18" charset="0"/>
                  <a:cs typeface="B Nazanin" panose="00000400000000000000" pitchFamily="2" charset="-78"/>
                </a:rPr>
                <a:t>در مدار </a:t>
              </a:r>
              <a:r>
                <a:rPr lang="en-US" altLang="en-US" sz="1600" b="1" dirty="0" smtClean="0">
                  <a:solidFill>
                    <a:srgbClr val="0000FF"/>
                  </a:solidFill>
                  <a:latin typeface="Times New Roman" panose="02020603050405020304" pitchFamily="18" charset="0"/>
                  <a:cs typeface="B Nazanin" panose="00000400000000000000" pitchFamily="2" charset="-78"/>
                </a:rPr>
                <a:t>LTI</a:t>
              </a:r>
              <a:endParaRPr lang="en-US" altLang="en-US" sz="1600" b="1" dirty="0">
                <a:solidFill>
                  <a:srgbClr val="0000FF"/>
                </a:solidFill>
                <a:latin typeface="Times New Roman" panose="02020603050405020304" pitchFamily="18" charset="0"/>
                <a:cs typeface="B Nazanin" panose="00000400000000000000" pitchFamily="2" charset="-78"/>
              </a:endParaRPr>
            </a:p>
          </p:txBody>
        </p:sp>
        <p:cxnSp>
          <p:nvCxnSpPr>
            <p:cNvPr id="8" name="Straight Arrow Connector 7"/>
            <p:cNvCxnSpPr/>
            <p:nvPr/>
          </p:nvCxnSpPr>
          <p:spPr>
            <a:xfrm>
              <a:off x="5369500" y="6298491"/>
              <a:ext cx="1732985" cy="0"/>
            </a:xfrm>
            <a:prstGeom prst="straightConnector1">
              <a:avLst/>
            </a:prstGeom>
            <a:ln>
              <a:solidFill>
                <a:srgbClr val="0000FF"/>
              </a:solidFill>
              <a:tailEnd type="triangle"/>
            </a:ln>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9" name="Rectangle 8"/>
              <p:cNvSpPr/>
              <p:nvPr/>
            </p:nvSpPr>
            <p:spPr>
              <a:xfrm>
                <a:off x="4267200" y="1380784"/>
                <a:ext cx="4780475" cy="6280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𝛥</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𝛥</m:t>
                          </m:r>
                        </m:den>
                      </m:f>
                      <m:r>
                        <a:rPr lang="en-US" i="1">
                          <a:latin typeface="Cambria Math" panose="02040503050406030204" pitchFamily="18" charset="0"/>
                        </a:rPr>
                        <m:t>𝑆</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𝛥</m:t>
                          </m:r>
                        </m:den>
                      </m:f>
                      <m:r>
                        <a:rPr lang="en-US" i="1">
                          <a:latin typeface="Cambria Math" panose="02040503050406030204" pitchFamily="18" charset="0"/>
                        </a:rPr>
                        <m:t>𝑆</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𝛥</m:t>
                      </m:r>
                      <m:r>
                        <a:rPr lang="en-US" i="0">
                          <a:latin typeface="Cambria Math" panose="02040503050406030204" pitchFamily="18" charset="0"/>
                        </a:rPr>
                        <m:t>)=</m:t>
                      </m:r>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1">
                                  <a:latin typeface="Cambria Math" panose="02040503050406030204" pitchFamily="18" charset="0"/>
                                </a:rPr>
                                <m:t>𝑆</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𝑆</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𝛥</m:t>
                              </m:r>
                            </m:e>
                          </m:d>
                        </m:num>
                        <m:den>
                          <m:r>
                            <a:rPr lang="en-US" i="1">
                              <a:latin typeface="Cambria Math" panose="02040503050406030204" pitchFamily="18" charset="0"/>
                            </a:rPr>
                            <m:t>𝛥</m:t>
                          </m:r>
                        </m:den>
                      </m:f>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4267200" y="1380784"/>
                <a:ext cx="4780475" cy="628057"/>
              </a:xfrm>
              <a:prstGeom prst="rect">
                <a:avLst/>
              </a:prstGeom>
              <a:blipFill>
                <a:blip r:embed="rId5"/>
                <a:stretch>
                  <a:fillRect/>
                </a:stretch>
              </a:blipFill>
            </p:spPr>
            <p:txBody>
              <a:bodyPr/>
              <a:lstStyle/>
              <a:p>
                <a:r>
                  <a:rPr lang="en-US">
                    <a:noFill/>
                  </a:rPr>
                  <a:t> </a:t>
                </a:r>
              </a:p>
            </p:txBody>
          </p:sp>
        </mc:Fallback>
      </mc:AlternateContent>
      <p:pic>
        <p:nvPicPr>
          <p:cNvPr id="10" name="Picture 9"/>
          <p:cNvPicPr>
            <a:picLocks noChangeAspect="1"/>
          </p:cNvPicPr>
          <p:nvPr/>
        </p:nvPicPr>
        <p:blipFill rotWithShape="1">
          <a:blip r:embed="rId6"/>
          <a:srcRect l="7915" r="8297" b="30863"/>
          <a:stretch/>
        </p:blipFill>
        <p:spPr>
          <a:xfrm>
            <a:off x="2514600" y="2096484"/>
            <a:ext cx="3623658" cy="1959864"/>
          </a:xfrm>
          <a:prstGeom prst="rect">
            <a:avLst/>
          </a:prstGeom>
        </p:spPr>
      </p:pic>
      <p:sp>
        <p:nvSpPr>
          <p:cNvPr id="11" name="Rectangle 10"/>
          <p:cNvSpPr/>
          <p:nvPr/>
        </p:nvSpPr>
        <p:spPr>
          <a:xfrm>
            <a:off x="228600" y="4114800"/>
            <a:ext cx="8641842" cy="646331"/>
          </a:xfrm>
          <a:prstGeom prst="rect">
            <a:avLst/>
          </a:prstGeom>
        </p:spPr>
        <p:txBody>
          <a:bodyPr wrap="square">
            <a:spAutoFit/>
          </a:bodyPr>
          <a:lstStyle/>
          <a:p>
            <a:pPr marL="285750" indent="-285750" algn="just" rtl="1">
              <a:buFont typeface="Wingdings" panose="05000000000000000000" pitchFamily="2" charset="2"/>
              <a:buChar char="q"/>
            </a:pPr>
            <a:r>
              <a:rPr lang="fa-IR" b="1" dirty="0">
                <a:solidFill>
                  <a:srgbClr val="FF0000"/>
                </a:solidFill>
                <a:latin typeface="Times New Roman" panose="02020603050405020304" pitchFamily="18" charset="0"/>
                <a:cs typeface="B Nazanin" panose="00000400000000000000" pitchFamily="2" charset="-78"/>
              </a:rPr>
              <a:t>پاسخ ضربه: </a:t>
            </a:r>
            <a:r>
              <a:rPr lang="fa-IR" dirty="0">
                <a:latin typeface="Times New Roman" panose="02020603050405020304" pitchFamily="18" charset="0"/>
                <a:cs typeface="B Nazanin" panose="00000400000000000000" pitchFamily="2" charset="-78"/>
              </a:rPr>
              <a:t>پاسخ حالت صفر یک مدار تغییر ناپذیر با زمان به ورودی ضربه واحد است که در </a:t>
            </a:r>
            <a:r>
              <a:rPr lang="en-US" sz="1600" dirty="0">
                <a:latin typeface="Times New Roman" panose="02020603050405020304" pitchFamily="18" charset="0"/>
                <a:cs typeface="B Nazanin" panose="00000400000000000000" pitchFamily="2" charset="-78"/>
              </a:rPr>
              <a:t>t=0</a:t>
            </a:r>
            <a:r>
              <a:rPr lang="fa-IR" dirty="0">
                <a:latin typeface="Times New Roman" panose="02020603050405020304" pitchFamily="18" charset="0"/>
                <a:cs typeface="B Nazanin" panose="00000400000000000000" pitchFamily="2" charset="-78"/>
              </a:rPr>
              <a:t> اعمال شده است. پاسخ ضربه با </a:t>
            </a:r>
            <a:r>
              <a:rPr lang="en-US" sz="1600" dirty="0">
                <a:latin typeface="Times New Roman" panose="02020603050405020304" pitchFamily="18" charset="0"/>
                <a:cs typeface="+mj-cs"/>
              </a:rPr>
              <a:t>h(t)</a:t>
            </a:r>
            <a:r>
              <a:rPr lang="fa-IR" sz="1600" dirty="0">
                <a:latin typeface="Times New Roman" panose="02020603050405020304" pitchFamily="18" charset="0"/>
                <a:cs typeface="+mj-cs"/>
              </a:rPr>
              <a:t> </a:t>
            </a:r>
            <a:r>
              <a:rPr lang="fa-IR" dirty="0">
                <a:latin typeface="Times New Roman" panose="02020603050405020304" pitchFamily="18" charset="0"/>
                <a:cs typeface="B Nazanin" panose="00000400000000000000" pitchFamily="2" charset="-78"/>
              </a:rPr>
              <a:t>نشان داده </a:t>
            </a:r>
            <a:r>
              <a:rPr lang="fa-IR" dirty="0" smtClean="0">
                <a:latin typeface="Times New Roman" panose="02020603050405020304" pitchFamily="18" charset="0"/>
                <a:cs typeface="B Nazanin" panose="00000400000000000000" pitchFamily="2" charset="-78"/>
              </a:rPr>
              <a:t>شده و از دو طریق می توان آن را به دست آورد:  </a:t>
            </a:r>
            <a:endParaRPr lang="en-US" dirty="0">
              <a:latin typeface="Times New Roman" panose="02020603050405020304" pitchFamily="18" charset="0"/>
              <a:cs typeface="B Nazanin" panose="00000400000000000000" pitchFamily="2" charset="-78"/>
            </a:endParaRPr>
          </a:p>
        </p:txBody>
      </p:sp>
      <p:sp>
        <p:nvSpPr>
          <p:cNvPr id="12" name="Rectangle 11"/>
          <p:cNvSpPr/>
          <p:nvPr/>
        </p:nvSpPr>
        <p:spPr>
          <a:xfrm>
            <a:off x="4052830" y="4708941"/>
            <a:ext cx="4827488" cy="410882"/>
          </a:xfrm>
          <a:prstGeom prst="rect">
            <a:avLst/>
          </a:prstGeom>
        </p:spPr>
        <p:txBody>
          <a:bodyPr wrap="square">
            <a:spAutoFit/>
          </a:bodyPr>
          <a:lstStyle/>
          <a:p>
            <a:pPr algn="just" rtl="1">
              <a:lnSpc>
                <a:spcPct val="115000"/>
              </a:lnSpc>
              <a:spcAft>
                <a:spcPts val="1000"/>
              </a:spcAft>
              <a:buClr>
                <a:srgbClr val="FF0000"/>
              </a:buClr>
            </a:pPr>
            <a:r>
              <a:rPr lang="fa-IR" altLang="en-US"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1- تعیین </a:t>
            </a:r>
            <a:r>
              <a:rPr lang="fa-IR" altLang="en-US"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پاسخ ضربه در مدار </a:t>
            </a:r>
            <a:r>
              <a:rPr lang="en-US" altLang="en-US"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LTI</a:t>
            </a:r>
            <a:r>
              <a:rPr lang="fa-IR" altLang="en-US"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 (حد پاسخ پالس</a:t>
            </a:r>
            <a:r>
              <a:rPr lang="fa-IR" altLang="en-US"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a:t>
            </a:r>
            <a:endParaRPr lang="en-US" altLang="en-US" b="1" dirty="0">
              <a:solidFill>
                <a:srgbClr val="0000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0" y="5286001"/>
                <a:ext cx="4626138" cy="8591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h</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m>
                        <m:mPr>
                          <m:mcs>
                            <m:mc>
                              <m:mcPr>
                                <m:count m:val="1"/>
                                <m:mcJc m:val="center"/>
                              </m:mcPr>
                            </m:mc>
                          </m:mcs>
                          <m:ctrlPr>
                            <a:rPr lang="en-US" i="1">
                              <a:latin typeface="Cambria Math" panose="02040503050406030204" pitchFamily="18" charset="0"/>
                            </a:rPr>
                          </m:ctrlPr>
                        </m:mPr>
                        <m:mr>
                          <m:e>
                            <m:d>
                              <m:dPr>
                                <m:begChr m:val=""/>
                                <m:ctrlPr>
                                  <a:rPr lang="en-US" i="1">
                                    <a:latin typeface="Cambria Math" panose="02040503050406030204" pitchFamily="18" charset="0"/>
                                  </a:rPr>
                                </m:ctrlPr>
                              </m:dPr>
                              <m:e>
                                <m:r>
                                  <m:rPr>
                                    <m:sty m:val="p"/>
                                  </m:rPr>
                                  <a:rPr lang="en-US" i="0">
                                    <a:latin typeface="Cambria Math" panose="02040503050406030204" pitchFamily="18" charset="0"/>
                                  </a:rPr>
                                  <m:t>lim</m:t>
                                </m:r>
                                <m:r>
                                  <m:rPr>
                                    <m:nor/>
                                  </m:rP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𝛥</m:t>
                                    </m:r>
                                  </m:sub>
                                </m:sSub>
                                <m:r>
                                  <a:rPr lang="en-US" i="0">
                                    <a:latin typeface="Cambria Math" panose="02040503050406030204" pitchFamily="18" charset="0"/>
                                  </a:rPr>
                                  <m:t>(</m:t>
                                </m:r>
                                <m:r>
                                  <a:rPr lang="en-US" i="1">
                                    <a:latin typeface="Cambria Math" panose="02040503050406030204" pitchFamily="18" charset="0"/>
                                  </a:rPr>
                                  <m:t>𝑡</m:t>
                                </m:r>
                              </m:e>
                            </m:d>
                          </m:e>
                        </m:mr>
                        <m:mr>
                          <m:e>
                            <m:r>
                              <a:rPr lang="en-US" i="1">
                                <a:latin typeface="Cambria Math" panose="02040503050406030204" pitchFamily="18" charset="0"/>
                              </a:rPr>
                              <m:t>𝛥</m:t>
                            </m:r>
                            <m:r>
                              <a:rPr lang="en-US" i="0">
                                <a:latin typeface="Cambria Math" panose="02040503050406030204" pitchFamily="18" charset="0"/>
                              </a:rPr>
                              <m:t>→</m:t>
                            </m:r>
                            <m:r>
                              <a:rPr lang="en-US" i="0">
                                <a:latin typeface="Cambria Math" panose="02040503050406030204" pitchFamily="18" charset="0"/>
                              </a:rPr>
                              <m:t>0</m:t>
                            </m:r>
                          </m:e>
                        </m:mr>
                      </m:m>
                      <m:r>
                        <a:rPr lang="en-US" i="0">
                          <a:latin typeface="Cambria Math" panose="02040503050406030204" pitchFamily="18" charset="0"/>
                        </a:rPr>
                        <m:t>=</m:t>
                      </m:r>
                      <m:m>
                        <m:mPr>
                          <m:mcs>
                            <m:mc>
                              <m:mcPr>
                                <m:count m:val="1"/>
                                <m:mcJc m:val="center"/>
                              </m:mcPr>
                            </m:mc>
                          </m:mcs>
                          <m:ctrlPr>
                            <a:rPr lang="en-US" i="1">
                              <a:latin typeface="Cambria Math" panose="02040503050406030204" pitchFamily="18" charset="0"/>
                            </a:rPr>
                          </m:ctrlPr>
                        </m:mPr>
                        <m:mr>
                          <m:e>
                            <m:r>
                              <m:rPr>
                                <m:sty m:val="p"/>
                              </m:rPr>
                              <a:rPr lang="en-US" i="0">
                                <a:latin typeface="Cambria Math" panose="02040503050406030204" pitchFamily="18" charset="0"/>
                              </a:rPr>
                              <m:t>lim</m:t>
                            </m:r>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1">
                                        <a:latin typeface="Cambria Math" panose="02040503050406030204" pitchFamily="18" charset="0"/>
                                      </a:rPr>
                                      <m:t>𝑆</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𝑆</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𝛥</m:t>
                                    </m:r>
                                  </m:e>
                                </m:d>
                              </m:num>
                              <m:den>
                                <m:r>
                                  <a:rPr lang="en-US" i="1">
                                    <a:latin typeface="Cambria Math" panose="02040503050406030204" pitchFamily="18" charset="0"/>
                                  </a:rPr>
                                  <m:t>𝛥</m:t>
                                </m:r>
                              </m:den>
                            </m:f>
                          </m:e>
                        </m:mr>
                        <m:mr>
                          <m:e>
                            <m:r>
                              <a:rPr lang="en-US" i="1">
                                <a:latin typeface="Cambria Math" panose="02040503050406030204" pitchFamily="18" charset="0"/>
                              </a:rPr>
                              <m:t>𝛥</m:t>
                            </m:r>
                            <m:r>
                              <a:rPr lang="en-US" i="0">
                                <a:latin typeface="Cambria Math" panose="02040503050406030204" pitchFamily="18" charset="0"/>
                              </a:rPr>
                              <m:t>→</m:t>
                            </m:r>
                            <m:r>
                              <a:rPr lang="en-US" i="0">
                                <a:latin typeface="Cambria Math" panose="02040503050406030204" pitchFamily="18" charset="0"/>
                              </a:rPr>
                              <m:t>0</m:t>
                            </m:r>
                          </m:e>
                        </m:mr>
                      </m:m>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𝑑𝑆</m:t>
                          </m:r>
                        </m:num>
                        <m:den>
                          <m:r>
                            <a:rPr lang="en-US" i="1">
                              <a:latin typeface="Cambria Math" panose="02040503050406030204" pitchFamily="18" charset="0"/>
                            </a:rPr>
                            <m:t>𝑑𝑡</m:t>
                          </m:r>
                        </m:den>
                      </m:f>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0" y="5286001"/>
                <a:ext cx="4626138" cy="859146"/>
              </a:xfrm>
              <a:prstGeom prst="rect">
                <a:avLst/>
              </a:prstGeom>
              <a:blipFill>
                <a:blip r:embed="rId7"/>
                <a:stretch>
                  <a:fillRect/>
                </a:stretch>
              </a:blipFill>
            </p:spPr>
            <p:txBody>
              <a:bodyPr/>
              <a:lstStyle/>
              <a:p>
                <a:r>
                  <a:rPr lang="en-US">
                    <a:noFill/>
                  </a:rPr>
                  <a:t> </a:t>
                </a:r>
              </a:p>
            </p:txBody>
          </p:sp>
        </mc:Fallback>
      </mc:AlternateContent>
      <p:sp>
        <p:nvSpPr>
          <p:cNvPr id="14" name="TextBox 13"/>
          <p:cNvSpPr txBox="1">
            <a:spLocks noChangeArrowheads="1"/>
          </p:cNvSpPr>
          <p:nvPr/>
        </p:nvSpPr>
        <p:spPr bwMode="auto">
          <a:xfrm>
            <a:off x="7384939" y="5296314"/>
            <a:ext cx="14253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altLang="en-US" dirty="0" smtClean="0">
                <a:latin typeface="Times New Roman" panose="02020603050405020304" pitchFamily="18" charset="0"/>
                <a:cs typeface="B Nazanin" panose="00000400000000000000" pitchFamily="2" charset="-78"/>
              </a:rPr>
              <a:t>مثلا در مدار </a:t>
            </a:r>
            <a:r>
              <a:rPr lang="en-US" altLang="en-US" dirty="0" smtClean="0">
                <a:latin typeface="Times New Roman" panose="02020603050405020304" pitchFamily="18" charset="0"/>
                <a:cs typeface="B Nazanin" panose="00000400000000000000" pitchFamily="2" charset="-78"/>
              </a:rPr>
              <a:t>RC</a:t>
            </a:r>
            <a:r>
              <a:rPr lang="fa-IR" altLang="en-US" dirty="0" smtClean="0">
                <a:latin typeface="Times New Roman" panose="02020603050405020304" pitchFamily="18" charset="0"/>
                <a:cs typeface="B Nazanin" panose="00000400000000000000" pitchFamily="2" charset="-78"/>
              </a:rPr>
              <a:t>:</a:t>
            </a:r>
            <a:endParaRPr lang="en-US" altLang="en-US" dirty="0">
              <a:latin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5" name="Rectangle 14"/>
              <p:cNvSpPr/>
              <p:nvPr/>
            </p:nvSpPr>
            <p:spPr>
              <a:xfrm>
                <a:off x="4950351" y="5549303"/>
                <a:ext cx="4193649" cy="638765"/>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rPr>
                      <m:t>h</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𝑑𝑆</m:t>
                        </m:r>
                      </m:num>
                      <m:den>
                        <m:r>
                          <a:rPr lang="en-US" i="1">
                            <a:latin typeface="Cambria Math" panose="02040503050406030204" pitchFamily="18" charset="0"/>
                          </a:rPr>
                          <m:t>𝑑𝑡</m:t>
                        </m:r>
                      </m:den>
                    </m:f>
                    <m:r>
                      <a:rPr lang="en-US">
                        <a:latin typeface="Cambria Math" panose="02040503050406030204" pitchFamily="18" charset="0"/>
                      </a:rPr>
                      <m:t>=</m:t>
                    </m:r>
                    <m:f>
                      <m:fPr>
                        <m:ctrlPr>
                          <a:rPr lang="en-US" i="1">
                            <a:latin typeface="Cambria Math" panose="02040503050406030204" pitchFamily="18" charset="0"/>
                          </a:rPr>
                        </m:ctrlPr>
                      </m:fPr>
                      <m:num>
                        <m:d>
                          <m:dPr>
                            <m:begChr m:val=""/>
                            <m:ctrlPr>
                              <a:rPr lang="en-US" i="1" smtClean="0">
                                <a:latin typeface="Cambria Math" panose="02040503050406030204" pitchFamily="18" charset="0"/>
                              </a:rPr>
                            </m:ctrlPr>
                          </m:dPr>
                          <m:e>
                            <m:r>
                              <a:rPr lang="en-US" i="1">
                                <a:latin typeface="Cambria Math" panose="02040503050406030204" pitchFamily="18" charset="0"/>
                              </a:rPr>
                              <m:t>𝑑</m:t>
                            </m:r>
                            <m:r>
                              <a:rPr lang="en-US">
                                <a:latin typeface="Cambria Math" panose="02040503050406030204" pitchFamily="18" charset="0"/>
                              </a:rPr>
                              <m:t>(</m:t>
                            </m:r>
                            <m:r>
                              <a:rPr lang="en-US" i="1">
                                <a:latin typeface="Cambria Math" panose="02040503050406030204" pitchFamily="18" charset="0"/>
                              </a:rPr>
                              <m:t>𝑅</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r>
                              <a:rPr lang="en-US">
                                <a:latin typeface="Cambria Math" panose="02040503050406030204" pitchFamily="18" charset="0"/>
                              </a:rPr>
                              <m:t>)</m:t>
                            </m:r>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e>
                        </m:d>
                      </m:num>
                      <m:den>
                        <m:r>
                          <a:rPr lang="en-US" i="1">
                            <a:latin typeface="Cambria Math" panose="02040503050406030204" pitchFamily="18" charset="0"/>
                          </a:rPr>
                          <m:t>𝑑𝑡</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𝐶</m:t>
                        </m:r>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𝑡</m:t>
                    </m:r>
                  </m:oMath>
                </a14:m>
                <a:r>
                  <a:rPr lang="en-US" dirty="0" smtClean="0"/>
                  <a:t>)</a:t>
                </a:r>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4950351" y="5549303"/>
                <a:ext cx="4193649" cy="638765"/>
              </a:xfrm>
              <a:prstGeom prst="rect">
                <a:avLst/>
              </a:prstGeom>
              <a:blipFill>
                <a:blip r:embed="rId8"/>
                <a:stretch>
                  <a:fillRect r="-436" b="-5714"/>
                </a:stretch>
              </a:blipFill>
            </p:spPr>
            <p:txBody>
              <a:bodyPr/>
              <a:lstStyle/>
              <a:p>
                <a:r>
                  <a:rPr lang="en-US">
                    <a:noFill/>
                  </a:rPr>
                  <a:t> </a:t>
                </a:r>
              </a:p>
            </p:txBody>
          </p:sp>
        </mc:Fallback>
      </mc:AlternateContent>
      <p:sp>
        <p:nvSpPr>
          <p:cNvPr id="16" name="Rectangle 15"/>
          <p:cNvSpPr>
            <a:spLocks noChangeArrowheads="1"/>
          </p:cNvSpPr>
          <p:nvPr/>
        </p:nvSpPr>
        <p:spPr bwMode="auto">
          <a:xfrm>
            <a:off x="4326429" y="6248400"/>
            <a:ext cx="4009111"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1">
              <a:lnSpc>
                <a:spcPct val="115000"/>
              </a:lnSpc>
              <a:spcAft>
                <a:spcPts val="1000"/>
              </a:spcAft>
              <a:buClr>
                <a:srgbClr val="FF0000"/>
              </a:buClr>
              <a:buFont typeface="Wingdings" panose="05000000000000000000" pitchFamily="2" charset="2"/>
              <a:buChar char="v"/>
            </a:pPr>
            <a:r>
              <a:rPr lang="fa-IR" alt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تذکر: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رابطه فوق فقط برای مدار </a:t>
            </a:r>
            <a:r>
              <a:rPr lang="en-US" altLang="en-US" dirty="0" smtClean="0">
                <a:latin typeface="Times New Roman" panose="02020603050405020304" pitchFamily="18" charset="0"/>
                <a:ea typeface="Calibri" panose="020F0502020204030204" pitchFamily="34" charset="0"/>
                <a:cs typeface="B Nazanin" panose="00000400000000000000" pitchFamily="2" charset="-78"/>
              </a:rPr>
              <a:t>LTI</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معتبر است. </a:t>
            </a:r>
            <a:endParaRPr lang="en-US" altLang="en-US"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53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0399" y="521192"/>
            <a:ext cx="5816601" cy="400110"/>
          </a:xfrm>
          <a:prstGeom prst="rect">
            <a:avLst/>
          </a:prstGeom>
          <a:noFill/>
        </p:spPr>
        <p:txBody>
          <a:bodyPr wrap="square" rtlCol="1">
            <a:spAutoFit/>
          </a:bodyPr>
          <a:lstStyle/>
          <a:p>
            <a:pPr algn="r" rtl="1">
              <a:spcBef>
                <a:spcPts val="600"/>
              </a:spcBef>
              <a:tabLst>
                <a:tab pos="4464050" algn="l"/>
              </a:tabLst>
            </a:pP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3-1-1- </a:t>
            </a:r>
            <a:r>
              <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معرفی مدارهای مرتبه اول و انواع پاسخ </a:t>
            </a: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در </a:t>
            </a:r>
            <a:r>
              <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آن </a:t>
            </a: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ها</a:t>
            </a:r>
            <a:endParaRPr lang="en-US"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latin typeface="Times New Roman" panose="02020603050405020304" pitchFamily="18" charset="0"/>
              </a:rPr>
              <a:pPr/>
              <a:t>2</a:t>
            </a:fld>
            <a:endParaRPr lang="en-US" dirty="0">
              <a:latin typeface="Times New Roman" panose="02020603050405020304" pitchFamily="18" charset="0"/>
            </a:endParaRPr>
          </a:p>
        </p:txBody>
      </p:sp>
      <p:sp>
        <p:nvSpPr>
          <p:cNvPr id="3" name="Rectangle 2"/>
          <p:cNvSpPr/>
          <p:nvPr/>
        </p:nvSpPr>
        <p:spPr>
          <a:xfrm>
            <a:off x="233189" y="902419"/>
            <a:ext cx="8712200" cy="2025683"/>
          </a:xfrm>
          <a:prstGeom prst="rect">
            <a:avLst/>
          </a:prstGeom>
        </p:spPr>
        <p:txBody>
          <a:bodyPr wrap="square">
            <a:spAutoFit/>
          </a:bodyPr>
          <a:lstStyle/>
          <a:p>
            <a:pPr marL="285750" indent="-285750" algn="just" rtl="1">
              <a:lnSpc>
                <a:spcPct val="115000"/>
              </a:lnSpc>
              <a:spcAft>
                <a:spcPts val="1000"/>
              </a:spcAft>
              <a:buFont typeface="Wingdings" panose="05000000000000000000" pitchFamily="2" charset="2"/>
              <a:buChar char="q"/>
            </a:pPr>
            <a:r>
              <a:rPr lang="fa-IR" altLang="en-US" sz="17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م</a:t>
            </a: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دار </a:t>
            </a:r>
            <a:r>
              <a:rPr lang="fa-IR" altLang="en-US" sz="17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مرتبه اول مداری است که یک خازن یا یک سلف و هر تعداد مقاومت و منابع نابسته یا وابسته داشته باشد. </a:t>
            </a:r>
            <a:r>
              <a:rPr lang="fa-IR" sz="1700" dirty="0">
                <a:latin typeface="Calibri" panose="020F0502020204030204" pitchFamily="34" charset="0"/>
                <a:ea typeface="Calibri" panose="020F0502020204030204" pitchFamily="34" charset="0"/>
                <a:cs typeface="B Nazanin" panose="00000400000000000000" pitchFamily="2" charset="-78"/>
              </a:rPr>
              <a:t>تحلیل مدار های </a:t>
            </a:r>
            <a:r>
              <a:rPr lang="fa-IR" sz="1700" dirty="0" smtClean="0">
                <a:latin typeface="Calibri" panose="020F0502020204030204" pitchFamily="34" charset="0"/>
                <a:ea typeface="Calibri" panose="020F0502020204030204" pitchFamily="34" charset="0"/>
                <a:cs typeface="B Nazanin" panose="00000400000000000000" pitchFamily="2" charset="-78"/>
              </a:rPr>
              <a:t>مقاومتی، معادلات </a:t>
            </a:r>
            <a:r>
              <a:rPr lang="fa-IR" sz="1700" dirty="0">
                <a:latin typeface="Calibri" panose="020F0502020204030204" pitchFamily="34" charset="0"/>
                <a:ea typeface="Calibri" panose="020F0502020204030204" pitchFamily="34" charset="0"/>
                <a:cs typeface="B Nazanin" panose="00000400000000000000" pitchFamily="2" charset="-78"/>
              </a:rPr>
              <a:t>جبری بوده و هیچوقت به معادلات دیفرانسیل برنخورده ایم. اگر یک مدار مقاومتی دارای یک عنصر ذخیره کننده انرژی مانند خازن یا سلف باشد توصیف این مدار با یک معادله دیفرانسیل مرتبه اول خواهد بود. </a:t>
            </a:r>
            <a:r>
              <a:rPr lang="fa-IR" sz="1700" b="1" dirty="0">
                <a:latin typeface="Calibri" panose="020F0502020204030204" pitchFamily="34" charset="0"/>
                <a:ea typeface="Calibri" panose="020F0502020204030204" pitchFamily="34" charset="0"/>
                <a:cs typeface="B Nazanin" panose="00000400000000000000" pitchFamily="2" charset="-78"/>
              </a:rPr>
              <a:t>به طور کلی مدار های مرتبه اول مدارهایی هستند که معادله توصیف کننده آنها یک معادله دیفرانسیلی مرتبه اول </a:t>
            </a:r>
            <a:r>
              <a:rPr lang="fa-IR" sz="1700" b="1" dirty="0" smtClean="0">
                <a:latin typeface="Calibri" panose="020F0502020204030204" pitchFamily="34" charset="0"/>
                <a:ea typeface="Calibri" panose="020F0502020204030204" pitchFamily="34" charset="0"/>
                <a:cs typeface="B Nazanin" panose="00000400000000000000" pitchFamily="2" charset="-78"/>
              </a:rPr>
              <a:t>باشد.</a:t>
            </a:r>
            <a:r>
              <a:rPr lang="fa-IR" sz="1700" b="1" kern="100" dirty="0">
                <a:latin typeface="Calibri" panose="020F0502020204030204" pitchFamily="34" charset="0"/>
                <a:ea typeface="Calibri" panose="020F0502020204030204" pitchFamily="34" charset="0"/>
                <a:cs typeface="B Nazanin" panose="00000400000000000000" pitchFamily="2" charset="-78"/>
              </a:rPr>
              <a:t> </a:t>
            </a:r>
            <a:endParaRPr lang="fa-IR" sz="1700" b="1" kern="100" dirty="0" smtClean="0">
              <a:latin typeface="Calibri" panose="020F0502020204030204" pitchFamily="34" charset="0"/>
              <a:ea typeface="Calibri" panose="020F0502020204030204" pitchFamily="34" charset="0"/>
              <a:cs typeface="B Nazanin" panose="00000400000000000000" pitchFamily="2" charset="-78"/>
            </a:endParaRPr>
          </a:p>
          <a:p>
            <a:pPr marL="285750" indent="-285750" algn="just" rtl="1">
              <a:lnSpc>
                <a:spcPct val="115000"/>
              </a:lnSpc>
              <a:spcAft>
                <a:spcPts val="1000"/>
              </a:spcAft>
              <a:buFont typeface="Wingdings" panose="05000000000000000000" pitchFamily="2" charset="2"/>
              <a:buChar char="ü"/>
            </a:pPr>
            <a:r>
              <a:rPr lang="fa-IR" sz="1700" kern="100" dirty="0" smtClean="0">
                <a:latin typeface="Calibri" panose="020F0502020204030204" pitchFamily="34" charset="0"/>
                <a:ea typeface="Calibri" panose="020F0502020204030204" pitchFamily="34" charset="0"/>
                <a:cs typeface="B Nazanin" panose="00000400000000000000" pitchFamily="2" charset="-78"/>
              </a:rPr>
              <a:t>اگر </a:t>
            </a:r>
            <a:r>
              <a:rPr lang="fa-IR" sz="1700" kern="100" dirty="0">
                <a:latin typeface="Calibri" panose="020F0502020204030204" pitchFamily="34" charset="0"/>
                <a:ea typeface="Calibri" panose="020F0502020204030204" pitchFamily="34" charset="0"/>
                <a:cs typeface="B Nazanin" panose="00000400000000000000" pitchFamily="2" charset="-78"/>
              </a:rPr>
              <a:t>از </a:t>
            </a:r>
            <a:r>
              <a:rPr lang="fa-IR" sz="1700" kern="100" dirty="0">
                <a:latin typeface="Cambria Math" panose="02040503050406030204" pitchFamily="18" charset="0"/>
                <a:ea typeface="Calibri" panose="020F0502020204030204" pitchFamily="34" charset="0"/>
                <a:cs typeface="B Nazanin" panose="00000400000000000000" pitchFamily="2" charset="-78"/>
              </a:rPr>
              <a:t>دو </a:t>
            </a:r>
            <a:r>
              <a:rPr lang="fa-IR" sz="1700" kern="100" dirty="0" smtClean="0">
                <a:latin typeface="Cambria Math" panose="02040503050406030204" pitchFamily="18" charset="0"/>
                <a:ea typeface="Calibri" panose="020F0502020204030204" pitchFamily="34" charset="0"/>
                <a:cs typeface="B Nazanin" panose="00000400000000000000" pitchFamily="2" charset="-78"/>
              </a:rPr>
              <a:t>س</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ر</a:t>
            </a:r>
            <a:r>
              <a:rPr lang="en-US" sz="1700" kern="100" dirty="0" smtClean="0">
                <a:latin typeface="Times New Roman" panose="02020603050405020304" pitchFamily="18" charset="0"/>
                <a:ea typeface="Calibri" panose="020F0502020204030204" pitchFamily="34" charset="0"/>
                <a:cs typeface="B Nazanin" panose="00000400000000000000" pitchFamily="2" charset="-78"/>
              </a:rPr>
              <a:t>A </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 و</a:t>
            </a:r>
            <a:r>
              <a:rPr lang="en-US" sz="1700" kern="100" dirty="0" smtClean="0">
                <a:latin typeface="Times New Roman" panose="02020603050405020304" pitchFamily="18" charset="0"/>
                <a:ea typeface="Calibri" panose="020F0502020204030204" pitchFamily="34" charset="0"/>
                <a:cs typeface="B Nazanin" panose="00000400000000000000" pitchFamily="2" charset="-78"/>
              </a:rPr>
              <a:t>B</a:t>
            </a:r>
            <a:r>
              <a:rPr lang="en-US" sz="1700" i="1" kern="100" dirty="0" smtClean="0">
                <a:latin typeface="Times New Roman" panose="02020603050405020304" pitchFamily="18" charset="0"/>
                <a:ea typeface="Calibri" panose="020F0502020204030204" pitchFamily="34" charset="0"/>
                <a:cs typeface="Arial" panose="020B0604020202020204" pitchFamily="34" charset="0"/>
              </a:rPr>
              <a:t> </a:t>
            </a:r>
            <a:r>
              <a:rPr lang="fa-IR" sz="1700" i="1" kern="100" dirty="0" smtClean="0">
                <a:latin typeface="Times New Roman" panose="02020603050405020304" pitchFamily="18" charset="0"/>
                <a:ea typeface="Calibri" panose="020F0502020204030204" pitchFamily="34" charset="0"/>
                <a:cs typeface="Arial" panose="020B0604020202020204" pitchFamily="34" charset="0"/>
              </a:rPr>
              <a:t> </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مدار </a:t>
            </a:r>
            <a:r>
              <a:rPr lang="fa-IR" sz="1700" kern="100" dirty="0" smtClean="0">
                <a:latin typeface="Calibri" panose="020F0502020204030204" pitchFamily="34" charset="0"/>
                <a:ea typeface="Calibri" panose="020F0502020204030204" pitchFamily="34" charset="0"/>
                <a:cs typeface="B Nazanin" panose="00000400000000000000" pitchFamily="2" charset="-78"/>
              </a:rPr>
              <a:t>مقاومتی، مدار </a:t>
            </a:r>
            <a:r>
              <a:rPr lang="fa-IR" sz="1700" kern="100" dirty="0">
                <a:latin typeface="Calibri" panose="020F0502020204030204" pitchFamily="34" charset="0"/>
                <a:ea typeface="Calibri" panose="020F0502020204030204" pitchFamily="34" charset="0"/>
                <a:cs typeface="B Nazanin" panose="00000400000000000000" pitchFamily="2" charset="-78"/>
              </a:rPr>
              <a:t>معادل تونن یا نرتن آن را جایگزین کنیم شکل </a:t>
            </a:r>
            <a:r>
              <a:rPr lang="fa-IR" sz="1700" kern="100" dirty="0" smtClean="0">
                <a:latin typeface="Calibri" panose="020F0502020204030204" pitchFamily="34" charset="0"/>
                <a:ea typeface="Calibri" panose="020F0502020204030204" pitchFamily="34" charset="0"/>
                <a:cs typeface="B Nazanin" panose="00000400000000000000" pitchFamily="2" charset="-78"/>
              </a:rPr>
              <a:t>زیر </a:t>
            </a:r>
            <a:r>
              <a:rPr lang="fa-IR" sz="1700" kern="100" dirty="0">
                <a:latin typeface="Calibri" panose="020F0502020204030204" pitchFamily="34" charset="0"/>
                <a:ea typeface="Calibri" panose="020F0502020204030204" pitchFamily="34" charset="0"/>
                <a:cs typeface="B Nazanin" panose="00000400000000000000" pitchFamily="2" charset="-78"/>
              </a:rPr>
              <a:t>بدست می </a:t>
            </a:r>
            <a:r>
              <a:rPr lang="fa-IR" sz="1700" kern="100" dirty="0" smtClean="0">
                <a:latin typeface="Calibri" panose="020F0502020204030204" pitchFamily="34" charset="0"/>
                <a:ea typeface="Calibri" panose="020F0502020204030204" pitchFamily="34" charset="0"/>
                <a:cs typeface="B Nazanin" panose="00000400000000000000" pitchFamily="2" charset="-78"/>
              </a:rPr>
              <a:t>آید: </a:t>
            </a:r>
            <a:endParaRPr lang="en-US" sz="1700" dirty="0"/>
          </a:p>
        </p:txBody>
      </p:sp>
      <p:pic>
        <p:nvPicPr>
          <p:cNvPr id="11" name="Picture 10"/>
          <p:cNvPicPr>
            <a:picLocks noChangeAspect="1"/>
          </p:cNvPicPr>
          <p:nvPr/>
        </p:nvPicPr>
        <p:blipFill>
          <a:blip r:embed="rId3"/>
          <a:stretch>
            <a:fillRect/>
          </a:stretch>
        </p:blipFill>
        <p:spPr>
          <a:xfrm>
            <a:off x="473353" y="2843762"/>
            <a:ext cx="1612226" cy="1575837"/>
          </a:xfrm>
          <a:prstGeom prst="rect">
            <a:avLst/>
          </a:prstGeom>
        </p:spPr>
      </p:pic>
      <p:pic>
        <p:nvPicPr>
          <p:cNvPr id="13" name="Picture 12"/>
          <p:cNvPicPr>
            <a:picLocks noChangeAspect="1"/>
          </p:cNvPicPr>
          <p:nvPr/>
        </p:nvPicPr>
        <p:blipFill>
          <a:blip r:embed="rId4"/>
          <a:stretch>
            <a:fillRect/>
          </a:stretch>
        </p:blipFill>
        <p:spPr>
          <a:xfrm>
            <a:off x="3810447" y="2842301"/>
            <a:ext cx="2260695" cy="1434866"/>
          </a:xfrm>
          <a:prstGeom prst="rect">
            <a:avLst/>
          </a:prstGeom>
        </p:spPr>
      </p:pic>
      <p:sp>
        <p:nvSpPr>
          <p:cNvPr id="14" name="TextBox 13"/>
          <p:cNvSpPr txBox="1">
            <a:spLocks noChangeArrowheads="1"/>
          </p:cNvSpPr>
          <p:nvPr/>
        </p:nvSpPr>
        <p:spPr bwMode="auto">
          <a:xfrm>
            <a:off x="6201234" y="3550139"/>
            <a:ext cx="2448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altLang="en-US" sz="1600" b="1" dirty="0" smtClean="0">
                <a:solidFill>
                  <a:srgbClr val="0000FF"/>
                </a:solidFill>
                <a:cs typeface="B Nazanin" panose="00000400000000000000" pitchFamily="2" charset="-78"/>
              </a:rPr>
              <a:t>یا</a:t>
            </a:r>
            <a:endParaRPr lang="en-US" altLang="en-US" sz="1600" b="1" dirty="0">
              <a:solidFill>
                <a:srgbClr val="0000FF"/>
              </a:solidFill>
              <a:cs typeface="B Nazanin" panose="00000400000000000000" pitchFamily="2" charset="-78"/>
            </a:endParaRPr>
          </a:p>
        </p:txBody>
      </p:sp>
      <p:pic>
        <p:nvPicPr>
          <p:cNvPr id="15" name="Picture 14"/>
          <p:cNvPicPr>
            <a:picLocks noChangeAspect="1"/>
          </p:cNvPicPr>
          <p:nvPr/>
        </p:nvPicPr>
        <p:blipFill>
          <a:blip r:embed="rId5"/>
          <a:stretch>
            <a:fillRect/>
          </a:stretch>
        </p:blipFill>
        <p:spPr>
          <a:xfrm>
            <a:off x="6662033" y="3155425"/>
            <a:ext cx="1975938" cy="1156102"/>
          </a:xfrm>
          <a:prstGeom prst="rect">
            <a:avLst/>
          </a:prstGeom>
        </p:spPr>
      </p:pic>
      <p:sp>
        <p:nvSpPr>
          <p:cNvPr id="16" name="TextBox 15"/>
          <p:cNvSpPr txBox="1">
            <a:spLocks noChangeArrowheads="1"/>
          </p:cNvSpPr>
          <p:nvPr/>
        </p:nvSpPr>
        <p:spPr bwMode="auto">
          <a:xfrm>
            <a:off x="2325744" y="3202581"/>
            <a:ext cx="13546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altLang="en-US" sz="1600" b="1" dirty="0" smtClean="0">
                <a:solidFill>
                  <a:srgbClr val="0000FF"/>
                </a:solidFill>
                <a:cs typeface="B Nazanin" panose="00000400000000000000" pitchFamily="2" charset="-78"/>
              </a:rPr>
              <a:t>مدار معادل</a:t>
            </a:r>
          </a:p>
          <a:p>
            <a:pPr algn="ctr" rtl="1" eaLnBrk="1" hangingPunct="1"/>
            <a:r>
              <a:rPr lang="fa-IR" altLang="en-US" sz="1600" b="1" dirty="0" smtClean="0">
                <a:solidFill>
                  <a:srgbClr val="0000FF"/>
                </a:solidFill>
                <a:cs typeface="B Nazanin" panose="00000400000000000000" pitchFamily="2" charset="-78"/>
              </a:rPr>
              <a:t> تونن/نرتن</a:t>
            </a:r>
            <a:endParaRPr lang="en-US" altLang="en-US" sz="1600" b="1" dirty="0">
              <a:solidFill>
                <a:srgbClr val="0000FF"/>
              </a:solidFill>
              <a:cs typeface="B Nazanin" panose="00000400000000000000" pitchFamily="2" charset="-78"/>
            </a:endParaRPr>
          </a:p>
        </p:txBody>
      </p:sp>
      <p:cxnSp>
        <p:nvCxnSpPr>
          <p:cNvPr id="17" name="Straight Arrow Connector 16"/>
          <p:cNvCxnSpPr/>
          <p:nvPr/>
        </p:nvCxnSpPr>
        <p:spPr>
          <a:xfrm>
            <a:off x="2488984" y="3719416"/>
            <a:ext cx="11004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33189" y="4299770"/>
            <a:ext cx="8783811" cy="694036"/>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ü"/>
            </a:pPr>
            <a:r>
              <a:rPr lang="fa-IR" sz="1700" b="1"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نتیجه:</a:t>
            </a:r>
            <a:r>
              <a:rPr lang="fa-IR" sz="1700"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a:t>
            </a:r>
            <a:r>
              <a:rPr lang="fa-IR" sz="1700" kern="100" dirty="0">
                <a:latin typeface="Calibri" panose="020F0502020204030204" pitchFamily="34" charset="0"/>
                <a:ea typeface="Calibri" panose="020F0502020204030204" pitchFamily="34" charset="0"/>
                <a:cs typeface="B Nazanin" panose="00000400000000000000" pitchFamily="2" charset="-78"/>
              </a:rPr>
              <a:t>رفتار کلی هر مدار مرتبه اول را </a:t>
            </a:r>
            <a:r>
              <a:rPr lang="fa-IR" sz="1700" kern="100" dirty="0" smtClean="0">
                <a:latin typeface="Calibri" panose="020F0502020204030204" pitchFamily="34" charset="0"/>
                <a:ea typeface="Calibri" panose="020F0502020204030204" pitchFamily="34" charset="0"/>
                <a:cs typeface="B Nazanin" panose="00000400000000000000" pitchFamily="2" charset="-78"/>
              </a:rPr>
              <a:t>می توان </a:t>
            </a:r>
            <a:r>
              <a:rPr lang="fa-IR" sz="1700" kern="100" dirty="0">
                <a:latin typeface="Calibri" panose="020F0502020204030204" pitchFamily="34" charset="0"/>
                <a:ea typeface="Calibri" panose="020F0502020204030204" pitchFamily="34" charset="0"/>
                <a:cs typeface="B Nazanin" panose="00000400000000000000" pitchFamily="2" charset="-78"/>
              </a:rPr>
              <a:t>با اتصال موازی یک منبع جریان، یک مقاومت و یک </a:t>
            </a:r>
            <a:r>
              <a:rPr lang="fa-IR" sz="1700" kern="100" dirty="0" smtClean="0">
                <a:latin typeface="Calibri" panose="020F0502020204030204" pitchFamily="34" charset="0"/>
                <a:ea typeface="Calibri" panose="020F0502020204030204" pitchFamily="34" charset="0"/>
                <a:cs typeface="B Nazanin" panose="00000400000000000000" pitchFamily="2" charset="-78"/>
              </a:rPr>
              <a:t>خازن/سلف، و </a:t>
            </a:r>
            <a:r>
              <a:rPr lang="fa-IR" sz="1700" kern="100" dirty="0">
                <a:latin typeface="Calibri" panose="020F0502020204030204" pitchFamily="34" charset="0"/>
                <a:ea typeface="Calibri" panose="020F0502020204030204" pitchFamily="34" charset="0"/>
                <a:cs typeface="B Nazanin" panose="00000400000000000000" pitchFamily="2" charset="-78"/>
              </a:rPr>
              <a:t>یا با اتصال سری  یک منبع ولتاژ، یک مقاومت و یک </a:t>
            </a:r>
            <a:r>
              <a:rPr lang="fa-IR" sz="1700" kern="100" dirty="0" smtClean="0">
                <a:latin typeface="Calibri" panose="020F0502020204030204" pitchFamily="34" charset="0"/>
                <a:ea typeface="Calibri" panose="020F0502020204030204" pitchFamily="34" charset="0"/>
                <a:cs typeface="B Nazanin" panose="00000400000000000000" pitchFamily="2" charset="-78"/>
              </a:rPr>
              <a:t>خازن/سلف </a:t>
            </a:r>
            <a:r>
              <a:rPr lang="fa-IR" sz="1700" kern="100" dirty="0">
                <a:latin typeface="Calibri" panose="020F0502020204030204" pitchFamily="34" charset="0"/>
                <a:ea typeface="Calibri" panose="020F0502020204030204" pitchFamily="34" charset="0"/>
                <a:cs typeface="B Nazanin" panose="00000400000000000000" pitchFamily="2" charset="-78"/>
              </a:rPr>
              <a:t>بررسی کرد.</a:t>
            </a:r>
            <a:endParaRPr lang="en-US" sz="17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a:spLocks noChangeArrowheads="1"/>
          </p:cNvSpPr>
          <p:nvPr/>
        </p:nvSpPr>
        <p:spPr bwMode="auto">
          <a:xfrm>
            <a:off x="76199" y="5029200"/>
            <a:ext cx="7885437" cy="125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پاسخ ورودی صفر (پاسخ طبیعی):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ورودی منابع نابسته صفر است و پاسخ، ناشی از حالت (شرایط) اولیه مدار است.</a:t>
            </a:r>
          </a:p>
          <a:p>
            <a:pPr marL="0" indent="0" algn="just" rtl="1" eaLnBrk="1" hangingPunct="1">
              <a:lnSpc>
                <a:spcPct val="115000"/>
              </a:lnSpc>
              <a:spcAft>
                <a:spcPts val="1000"/>
              </a:spcAft>
              <a:buClr>
                <a:srgbClr val="FF0000"/>
              </a:buClr>
            </a:pP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پاسخ حالت صفر (پاسخ اجباری):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حالت اولیه المان های مدار صفر است و پاسخ، ناشی از ورودی منابع نابسته است. </a:t>
            </a:r>
          </a:p>
          <a:p>
            <a:pPr marL="0" indent="0" algn="just" rtl="1" eaLnBrk="1" hangingPunct="1">
              <a:lnSpc>
                <a:spcPct val="115000"/>
              </a:lnSpc>
              <a:spcAft>
                <a:spcPts val="1000"/>
              </a:spcAft>
              <a:buClr>
                <a:srgbClr val="FF0000"/>
              </a:buClr>
            </a:pP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پاسخ کامل: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پاسخ ناشی از اعمال همزمان ورودی منابع نابسته و حالت اولیه مدار است. </a:t>
            </a:r>
          </a:p>
        </p:txBody>
      </p:sp>
      <p:sp>
        <p:nvSpPr>
          <p:cNvPr id="19" name="TextBox 18"/>
          <p:cNvSpPr txBox="1">
            <a:spLocks noChangeArrowheads="1"/>
          </p:cNvSpPr>
          <p:nvPr/>
        </p:nvSpPr>
        <p:spPr bwMode="auto">
          <a:xfrm>
            <a:off x="8145008" y="5394522"/>
            <a:ext cx="97494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altLang="en-US" sz="1700" b="1" dirty="0" smtClean="0">
                <a:solidFill>
                  <a:srgbClr val="0000FF"/>
                </a:solidFill>
                <a:cs typeface="B Nazanin" panose="00000400000000000000" pitchFamily="2" charset="-78"/>
              </a:rPr>
              <a:t>انواع پاسخ</a:t>
            </a:r>
            <a:endParaRPr lang="en-US" altLang="en-US" sz="1700" b="1" dirty="0">
              <a:solidFill>
                <a:srgbClr val="0000FF"/>
              </a:solidFill>
              <a:cs typeface="B Nazanin" panose="00000400000000000000" pitchFamily="2" charset="-78"/>
            </a:endParaRPr>
          </a:p>
        </p:txBody>
      </p:sp>
      <p:sp>
        <p:nvSpPr>
          <p:cNvPr id="20" name="Right Brace 19"/>
          <p:cNvSpPr/>
          <p:nvPr/>
        </p:nvSpPr>
        <p:spPr>
          <a:xfrm>
            <a:off x="7796646" y="4948785"/>
            <a:ext cx="348476" cy="17726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b="1" dirty="0">
              <a:solidFill>
                <a:srgbClr val="0000FF"/>
              </a:solidFill>
            </a:endParaRPr>
          </a:p>
        </p:txBody>
      </p:sp>
      <p:sp>
        <p:nvSpPr>
          <p:cNvPr id="6" name="Rectangle 5"/>
          <p:cNvSpPr/>
          <p:nvPr/>
        </p:nvSpPr>
        <p:spPr>
          <a:xfrm>
            <a:off x="1057543" y="6398852"/>
            <a:ext cx="6117380" cy="353943"/>
          </a:xfrm>
          <a:prstGeom prst="rect">
            <a:avLst/>
          </a:prstGeom>
        </p:spPr>
        <p:txBody>
          <a:bodyPr wrap="none">
            <a:spAutoFit/>
          </a:bodyPr>
          <a:lstStyle/>
          <a:p>
            <a:pPr marL="285750" indent="-285750" algn="r" rtl="1">
              <a:buFont typeface="Wingdings" panose="05000000000000000000" pitchFamily="2" charset="2"/>
              <a:buChar char="v"/>
            </a:pPr>
            <a:r>
              <a:rPr lang="fa-IR" altLang="en-US"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منظور از حالت (شرایط) اولیه، ولتاژ </a:t>
            </a:r>
            <a:r>
              <a:rPr lang="fa-IR" altLang="en-US" sz="1700"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اولیه </a:t>
            </a:r>
            <a:r>
              <a:rPr lang="fa-IR" altLang="en-US"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خازن یا جریان </a:t>
            </a:r>
            <a:r>
              <a:rPr lang="fa-IR" altLang="en-US" sz="1700"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اولیه </a:t>
            </a:r>
            <a:r>
              <a:rPr lang="fa-IR" altLang="en-US"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سلف می باشد. </a:t>
            </a:r>
            <a:endParaRPr lang="en-US" sz="1700" dirty="0">
              <a:solidFill>
                <a:srgbClr val="0000FF"/>
              </a:solidFill>
            </a:endParaRPr>
          </a:p>
        </p:txBody>
      </p:sp>
      <p:sp>
        <p:nvSpPr>
          <p:cNvPr id="4" name="Rectangle 3"/>
          <p:cNvSpPr/>
          <p:nvPr/>
        </p:nvSpPr>
        <p:spPr>
          <a:xfrm>
            <a:off x="6426226" y="117604"/>
            <a:ext cx="2590774" cy="400110"/>
          </a:xfrm>
          <a:prstGeom prst="rect">
            <a:avLst/>
          </a:prstGeom>
        </p:spPr>
        <p:txBody>
          <a:bodyPr wrap="none">
            <a:spAutoFit/>
          </a:bodyPr>
          <a:lstStyle/>
          <a:p>
            <a:pPr algn="r" rtl="1">
              <a:spcBef>
                <a:spcPts val="600"/>
              </a:spcBef>
              <a:tabLst>
                <a:tab pos="4464050" algn="l"/>
              </a:tabLst>
            </a:pPr>
            <a:r>
              <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3-1- مدارهای مرتبه </a:t>
            </a: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اول</a:t>
            </a:r>
            <a:endPar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2110856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dirty="0"/>
          </a:p>
        </p:txBody>
      </p:sp>
      <p:sp>
        <p:nvSpPr>
          <p:cNvPr id="3" name="Rectangle 2"/>
          <p:cNvSpPr>
            <a:spLocks noChangeArrowheads="1"/>
          </p:cNvSpPr>
          <p:nvPr/>
        </p:nvSpPr>
        <p:spPr bwMode="auto">
          <a:xfrm>
            <a:off x="2707462" y="280756"/>
            <a:ext cx="6122189"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a:lnSpc>
                <a:spcPct val="115000"/>
              </a:lnSpc>
              <a:spcAft>
                <a:spcPts val="1000"/>
              </a:spcAft>
              <a:buClr>
                <a:srgbClr val="FF0000"/>
              </a:buClr>
            </a:pPr>
            <a:r>
              <a:rPr lang="fa-IR" altLang="en-US"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2- محاسبه پاسخ به حالت اولیه ایجاد شده در اثر اعمال ورودی ضربه در </a:t>
            </a:r>
            <a:r>
              <a:rPr lang="en-US" altLang="en-US"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t=0</a:t>
            </a:r>
            <a:endParaRPr lang="en-US" altLang="en-US" b="1" dirty="0">
              <a:solidFill>
                <a:srgbClr val="0000FF"/>
              </a:solidFill>
              <a:ea typeface="Calibri" panose="020F0502020204030204" pitchFamily="34" charset="0"/>
              <a:cs typeface="Arial" panose="020B0604020202020204" pitchFamily="34" charset="0"/>
            </a:endParaRPr>
          </a:p>
        </p:txBody>
      </p:sp>
      <p:sp>
        <p:nvSpPr>
          <p:cNvPr id="4" name="Rectangle 3"/>
          <p:cNvSpPr>
            <a:spLocks noChangeArrowheads="1"/>
          </p:cNvSpPr>
          <p:nvPr/>
        </p:nvSpPr>
        <p:spPr bwMode="auto">
          <a:xfrm>
            <a:off x="228600" y="704817"/>
            <a:ext cx="8601051"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a:lnSpc>
                <a:spcPct val="115000"/>
              </a:lnSpc>
              <a:spcAft>
                <a:spcPts val="1000"/>
              </a:spcAft>
              <a:buClr>
                <a:srgbClr val="FF0000"/>
              </a:buClr>
            </a:pPr>
            <a:r>
              <a:rPr lang="fa-IR" altLang="en-US" dirty="0" smtClean="0">
                <a:latin typeface="Times New Roman" panose="02020603050405020304" pitchFamily="18" charset="0"/>
                <a:ea typeface="Calibri" panose="020F0502020204030204" pitchFamily="34" charset="0"/>
                <a:cs typeface="B Nazanin" panose="00000400000000000000" pitchFamily="2" charset="-78"/>
              </a:rPr>
              <a:t>مثلا در </a:t>
            </a:r>
            <a:r>
              <a:rPr lang="en-US" altLang="en-US" dirty="0" smtClean="0">
                <a:latin typeface="Times New Roman" panose="02020603050405020304" pitchFamily="18" charset="0"/>
                <a:ea typeface="Calibri" panose="020F0502020204030204" pitchFamily="34" charset="0"/>
                <a:cs typeface="B Nazanin" panose="00000400000000000000" pitchFamily="2" charset="-78"/>
              </a:rPr>
              <a:t>t=0</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خازن خالی مانند اتصال کوتاه است و تمام جریان ضربه از خازن عبور می کند. سپس اثر تابع ضربه بر مدار، شرایط اولیه ای را ایجاد کرده و یک پاسخ ورودی صفر با این شرایط اولیه حل خواهد شد.</a:t>
            </a:r>
            <a:endParaRPr lang="en-US" altLang="en-US"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943207" y="1955794"/>
                <a:ext cx="4676793" cy="9637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0</m:t>
                          </m:r>
                        </m:e>
                        <m:sup>
                          <m:r>
                            <a:rPr lang="en-US" i="0">
                              <a:latin typeface="Cambria Math" panose="02040503050406030204" pitchFamily="18" charset="0"/>
                            </a:rPr>
                            <m:t>+</m:t>
                          </m:r>
                        </m:sup>
                      </m:s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0</m:t>
                          </m:r>
                        </m:e>
                        <m:sup>
                          <m:r>
                            <a:rPr lang="en-US" i="0">
                              <a:latin typeface="Cambria Math" panose="02040503050406030204" pitchFamily="18" charset="0"/>
                            </a:rPr>
                            <m:t>−</m:t>
                          </m:r>
                        </m:sup>
                      </m:sSup>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𝐶</m:t>
                          </m:r>
                        </m:den>
                      </m:f>
                      <m:nary>
                        <m:naryPr>
                          <m:limLoc m:val="undOvr"/>
                          <m:grow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0">
                                  <a:latin typeface="Cambria Math" panose="02040503050406030204" pitchFamily="18" charset="0"/>
                                </a:rPr>
                                <m:t>0</m:t>
                              </m:r>
                            </m:e>
                            <m:sup>
                              <m:r>
                                <a:rPr lang="en-US" i="0">
                                  <a:latin typeface="Cambria Math" panose="02040503050406030204" pitchFamily="18" charset="0"/>
                                </a:rPr>
                                <m:t>−</m:t>
                              </m:r>
                            </m:sup>
                          </m:sSup>
                        </m:sub>
                        <m:sup>
                          <m:sSup>
                            <m:sSupPr>
                              <m:ctrlPr>
                                <a:rPr lang="en-US" i="1">
                                  <a:latin typeface="Cambria Math" panose="02040503050406030204" pitchFamily="18" charset="0"/>
                                </a:rPr>
                              </m:ctrlPr>
                            </m:sSupPr>
                            <m:e>
                              <m:r>
                                <a:rPr lang="en-US" i="0">
                                  <a:latin typeface="Cambria Math" panose="02040503050406030204" pitchFamily="18" charset="0"/>
                                </a:rPr>
                                <m:t>0</m:t>
                              </m:r>
                            </m:e>
                            <m:sup>
                              <m:r>
                                <a:rPr lang="en-US" i="0">
                                  <a:latin typeface="Cambria Math" panose="02040503050406030204" pitchFamily="18" charset="0"/>
                                </a:rPr>
                                <m:t>+</m:t>
                              </m:r>
                            </m:sup>
                          </m:sSup>
                        </m:sup>
                        <m:e>
                          <m:r>
                            <a:rPr lang="en-US" i="1">
                              <a:latin typeface="Cambria Math" panose="02040503050406030204" pitchFamily="18" charset="0"/>
                            </a:rPr>
                            <m:t>𝛿</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𝑑𝑡</m:t>
                          </m:r>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𝐶</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𝐶</m:t>
                              </m:r>
                            </m:den>
                          </m:f>
                        </m:e>
                      </m:nary>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943207" y="1955794"/>
                <a:ext cx="4676793" cy="963725"/>
              </a:xfrm>
              <a:prstGeom prst="rect">
                <a:avLst/>
              </a:prstGeom>
              <a:blipFill>
                <a:blip r:embed="rId3"/>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228600" y="1818532"/>
            <a:ext cx="2324512" cy="1311941"/>
          </a:xfrm>
          <a:prstGeom prst="rect">
            <a:avLst/>
          </a:prstGeom>
        </p:spPr>
      </p:pic>
      <p:sp>
        <p:nvSpPr>
          <p:cNvPr id="8" name="Rectangle 7"/>
          <p:cNvSpPr/>
          <p:nvPr/>
        </p:nvSpPr>
        <p:spPr>
          <a:xfrm>
            <a:off x="533400" y="3211899"/>
            <a:ext cx="8296251" cy="369332"/>
          </a:xfrm>
          <a:prstGeom prst="rect">
            <a:avLst/>
          </a:prstGeom>
        </p:spPr>
        <p:txBody>
          <a:bodyPr wrap="square">
            <a:spAutoFit/>
          </a:bodyPr>
          <a:lstStyle/>
          <a:p>
            <a:pPr algn="just" rtl="1"/>
            <a:r>
              <a:rPr lang="fa-IR" dirty="0" smtClean="0">
                <a:latin typeface="Times New Roman" panose="02020603050405020304" pitchFamily="18" charset="0"/>
                <a:cs typeface="B Nazanin" panose="00000400000000000000" pitchFamily="2" charset="-78"/>
              </a:rPr>
              <a:t>به عبارتی، در </a:t>
            </a:r>
            <a:r>
              <a:rPr lang="fa-IR" dirty="0">
                <a:latin typeface="Times New Roman" panose="02020603050405020304" pitchFamily="18" charset="0"/>
                <a:cs typeface="B Nazanin" panose="00000400000000000000" pitchFamily="2" charset="-78"/>
              </a:rPr>
              <a:t>لحظه </a:t>
            </a:r>
            <a:r>
              <a:rPr lang="en-US" dirty="0">
                <a:latin typeface="Times New Roman" panose="02020603050405020304" pitchFamily="18" charset="0"/>
                <a:cs typeface="B Nazanin" panose="00000400000000000000" pitchFamily="2" charset="-78"/>
              </a:rPr>
              <a:t>t=0</a:t>
            </a:r>
            <a:r>
              <a:rPr lang="en-US" baseline="30000" dirty="0">
                <a:latin typeface="Times New Roman" panose="02020603050405020304" pitchFamily="18" charset="0"/>
                <a:cs typeface="B Nazanin" panose="00000400000000000000" pitchFamily="2" charset="-78"/>
              </a:rPr>
              <a:t>+</a:t>
            </a:r>
            <a:r>
              <a:rPr lang="fa-IR" baseline="30000" dirty="0">
                <a:latin typeface="Times New Roman" panose="02020603050405020304" pitchFamily="18" charset="0"/>
                <a:cs typeface="B Nazanin" panose="00000400000000000000" pitchFamily="2" charset="-78"/>
              </a:rPr>
              <a:t> </a:t>
            </a:r>
            <a:r>
              <a:rPr lang="fa-IR" dirty="0">
                <a:latin typeface="Times New Roman" panose="02020603050405020304" pitchFamily="18" charset="0"/>
                <a:cs typeface="B Nazanin" panose="00000400000000000000" pitchFamily="2" charset="-78"/>
              </a:rPr>
              <a:t>دیگر ورودی ضربه وجود ندارد و مدار معادل برای </a:t>
            </a:r>
            <a:r>
              <a:rPr lang="en-US" dirty="0">
                <a:latin typeface="Times New Roman" panose="02020603050405020304" pitchFamily="18" charset="0"/>
                <a:cs typeface="B Nazanin" panose="00000400000000000000" pitchFamily="2" charset="-78"/>
              </a:rPr>
              <a:t>t&gt;0</a:t>
            </a:r>
            <a:r>
              <a:rPr lang="fa-IR" dirty="0">
                <a:latin typeface="Times New Roman" panose="02020603050405020304" pitchFamily="18" charset="0"/>
                <a:cs typeface="B Nazanin" panose="00000400000000000000" pitchFamily="2" charset="-78"/>
              </a:rPr>
              <a:t> عبارت است از:</a:t>
            </a:r>
            <a:endParaRPr lang="en-US" baseline="30000" dirty="0">
              <a:latin typeface="Times New Roman" panose="02020603050405020304" pitchFamily="18" charset="0"/>
              <a:cs typeface="B Nazanin" panose="00000400000000000000" pitchFamily="2" charset="-78"/>
            </a:endParaRPr>
          </a:p>
        </p:txBody>
      </p:sp>
      <p:pic>
        <p:nvPicPr>
          <p:cNvPr id="9" name="Picture 8"/>
          <p:cNvPicPr>
            <a:picLocks noChangeAspect="1"/>
          </p:cNvPicPr>
          <p:nvPr/>
        </p:nvPicPr>
        <p:blipFill>
          <a:blip r:embed="rId5"/>
          <a:stretch>
            <a:fillRect/>
          </a:stretch>
        </p:blipFill>
        <p:spPr>
          <a:xfrm>
            <a:off x="152400" y="3756136"/>
            <a:ext cx="3134431" cy="216240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363975" y="5859225"/>
                <a:ext cx="2579232"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𝐶</m:t>
                          </m:r>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r>
                        <m:rPr>
                          <m:nor/>
                        </m:rPr>
                        <a:rPr lang="en-US" i="1">
                          <a:latin typeface="Cambria Math" panose="02040503050406030204" pitchFamily="18" charset="0"/>
                        </a:rPr>
                        <m:t>  </m:t>
                      </m:r>
                      <m:r>
                        <a:rPr lang="en-US" i="0">
                          <a:latin typeface="Cambria Math" panose="02040503050406030204" pitchFamily="18" charset="0"/>
                        </a:rPr>
                        <m:t>,</m:t>
                      </m:r>
                      <m:r>
                        <m:rPr>
                          <m:nor/>
                        </m:rPr>
                        <a:rPr lang="en-US" i="1">
                          <a:latin typeface="Cambria Math" panose="02040503050406030204" pitchFamily="18" charset="0"/>
                        </a:rPr>
                        <m:t>  </m:t>
                      </m:r>
                      <m:r>
                        <a:rPr lang="en-US" i="1">
                          <a:latin typeface="Cambria Math" panose="02040503050406030204" pitchFamily="18" charset="0"/>
                        </a:rPr>
                        <m:t>𝑡</m:t>
                      </m:r>
                      <m:r>
                        <a:rPr lang="en-US" i="0">
                          <a:latin typeface="Cambria Math" panose="02040503050406030204" pitchFamily="18" charset="0"/>
                        </a:rPr>
                        <m:t>&gt;</m:t>
                      </m:r>
                      <m:r>
                        <a:rPr lang="en-US" i="0">
                          <a:latin typeface="Cambria Math" panose="02040503050406030204" pitchFamily="18" charset="0"/>
                        </a:rPr>
                        <m:t>0</m:t>
                      </m:r>
                      <m:r>
                        <m:rPr>
                          <m:nor/>
                        </m:rPr>
                        <a:rPr lang="en-US" i="1">
                          <a:latin typeface="Cambria Math" panose="02040503050406030204" pitchFamily="18" charset="0"/>
                        </a:rPr>
                        <m:t>  </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363975" y="5859225"/>
                <a:ext cx="2579232" cy="612732"/>
              </a:xfrm>
              <a:prstGeom prst="rect">
                <a:avLst/>
              </a:prstGeom>
              <a:blipFill>
                <a:blip r:embed="rId6"/>
                <a:stretch>
                  <a:fillRect/>
                </a:stretch>
              </a:blipFill>
            </p:spPr>
            <p:txBody>
              <a:bodyPr/>
              <a:lstStyle/>
              <a:p>
                <a:r>
                  <a:rPr lang="en-US">
                    <a:noFill/>
                  </a:rPr>
                  <a:t> </a:t>
                </a:r>
              </a:p>
            </p:txBody>
          </p:sp>
        </mc:Fallback>
      </mc:AlternateContent>
      <p:pic>
        <p:nvPicPr>
          <p:cNvPr id="11" name="Picture 10"/>
          <p:cNvPicPr>
            <a:picLocks noChangeAspect="1"/>
          </p:cNvPicPr>
          <p:nvPr/>
        </p:nvPicPr>
        <p:blipFill rotWithShape="1">
          <a:blip r:embed="rId7"/>
          <a:srcRect b="6444"/>
          <a:stretch/>
        </p:blipFill>
        <p:spPr>
          <a:xfrm>
            <a:off x="3657600" y="3607590"/>
            <a:ext cx="4509342" cy="3148507"/>
          </a:xfrm>
          <a:prstGeom prst="rect">
            <a:avLst/>
          </a:prstGeom>
        </p:spPr>
      </p:pic>
    </p:spTree>
    <p:extLst>
      <p:ext uri="{BB962C8B-B14F-4D97-AF65-F5344CB8AC3E}">
        <p14:creationId xmlns:p14="http://schemas.microsoft.com/office/powerpoint/2010/main" val="1070329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dirty="0"/>
          </a:p>
        </p:txBody>
      </p:sp>
      <mc:AlternateContent xmlns:mc="http://schemas.openxmlformats.org/markup-compatibility/2006" xmlns:a14="http://schemas.microsoft.com/office/drawing/2010/main">
        <mc:Choice Requires="a14">
          <p:sp>
            <p:nvSpPr>
              <p:cNvPr id="4" name="Rectangle 3"/>
              <p:cNvSpPr/>
              <p:nvPr/>
            </p:nvSpPr>
            <p:spPr>
              <a:xfrm>
                <a:off x="284742" y="3698660"/>
                <a:ext cx="8610600" cy="2903359"/>
              </a:xfrm>
              <a:prstGeom prst="rect">
                <a:avLst/>
              </a:prstGeom>
            </p:spPr>
            <p:txBody>
              <a:bodyPr wrap="square">
                <a:spAutoFit/>
              </a:bodyPr>
              <a:lstStyle/>
              <a:p>
                <a:pPr marL="285750" marR="0" lvl="0" indent="-285750" algn="r" rtl="1">
                  <a:lnSpc>
                    <a:spcPct val="115000"/>
                  </a:lnSpc>
                  <a:spcBef>
                    <a:spcPts val="0"/>
                  </a:spcBef>
                  <a:spcAft>
                    <a:spcPts val="800"/>
                  </a:spcAft>
                  <a:buFont typeface="Wingdings" panose="05000000000000000000" pitchFamily="2" charset="2"/>
                  <a:buChar char="q"/>
                </a:pPr>
                <a:r>
                  <a:rPr lang="fa-IR" b="1" kern="100" dirty="0" smtClean="0">
                    <a:solidFill>
                      <a:srgbClr val="FF0000"/>
                    </a:solidFill>
                    <a:latin typeface="Calibri" panose="020F0502020204030204" pitchFamily="34" charset="0"/>
                    <a:ea typeface="Times New Roman" panose="02020603050405020304" pitchFamily="18" charset="0"/>
                    <a:cs typeface="B Nazanin" panose="00000400000000000000" pitchFamily="2" charset="-78"/>
                  </a:rPr>
                  <a:t>پاسخ ورودی شیب واحد: </a:t>
                </a:r>
                <a:r>
                  <a:rPr lang="fa-IR" kern="100" dirty="0" smtClean="0">
                    <a:latin typeface="Calibri" panose="020F0502020204030204" pitchFamily="34" charset="0"/>
                    <a:ea typeface="Times New Roman" panose="02020603050405020304" pitchFamily="18" charset="0"/>
                    <a:cs typeface="B Nazanin" panose="00000400000000000000" pitchFamily="2" charset="-78"/>
                  </a:rPr>
                  <a:t>میان </a:t>
                </a:r>
                <a:r>
                  <a:rPr lang="fa-IR" kern="100" dirty="0">
                    <a:latin typeface="Calibri" panose="020F0502020204030204" pitchFamily="34" charset="0"/>
                    <a:ea typeface="Times New Roman" panose="02020603050405020304" pitchFamily="18" charset="0"/>
                    <a:cs typeface="B Nazanin" panose="00000400000000000000" pitchFamily="2" charset="-78"/>
                  </a:rPr>
                  <a:t>تابع پله واحد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𝑢</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𝑡</m:t>
                    </m:r>
                    <m:r>
                      <a:rPr lang="en-US" i="1" kern="100">
                        <a:latin typeface="Cambria Math" panose="02040503050406030204" pitchFamily="18" charset="0"/>
                        <a:ea typeface="Times New Roman" panose="02020603050405020304" pitchFamily="18" charset="0"/>
                        <a:cs typeface="B Nazanin" panose="00000400000000000000" pitchFamily="2" charset="-78"/>
                      </a:rPr>
                      <m:t>)</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و تابع شیب واحد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𝑟</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d>
                  </m:oMath>
                </a14:m>
                <a:r>
                  <a:rPr lang="fa-IR" kern="100" dirty="0">
                    <a:latin typeface="Calibri" panose="020F0502020204030204" pitchFamily="34" charset="0"/>
                    <a:ea typeface="Times New Roman" panose="02020603050405020304" pitchFamily="18" charset="0"/>
                    <a:cs typeface="B Nazanin" panose="00000400000000000000" pitchFamily="2" charset="-78"/>
                  </a:rPr>
                  <a:t> رابطه زیر برقرار است:</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15000"/>
                  </a:lnSpc>
                  <a:spcBef>
                    <a:spcPts val="0"/>
                  </a:spcBef>
                  <a:spcAft>
                    <a:spcPts val="800"/>
                  </a:spcAft>
                </a:pPr>
                <a14:m>
                  <m:oMathPara xmlns:m="http://schemas.openxmlformats.org/officeDocument/2006/math">
                    <m:oMathParaPr>
                      <m:jc m:val="centerGroup"/>
                    </m:oMathParaPr>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𝑢</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d>
                      <m:r>
                        <a:rPr lang="en-US" i="1" kern="100">
                          <a:latin typeface="Cambria Math" panose="02040503050406030204" pitchFamily="18" charset="0"/>
                          <a:ea typeface="Times New Roman" panose="02020603050405020304" pitchFamily="18" charset="0"/>
                          <a:cs typeface="B Nazanin" panose="00000400000000000000" pitchFamily="2" charset="-78"/>
                        </a:rPr>
                        <m:t>=</m:t>
                      </m:r>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i="1" kern="100">
                              <a:latin typeface="Cambria Math" panose="02040503050406030204" pitchFamily="18" charset="0"/>
                              <a:ea typeface="Times New Roman" panose="02020603050405020304" pitchFamily="18" charset="0"/>
                              <a:cs typeface="B Nazanin" panose="00000400000000000000" pitchFamily="2" charset="-78"/>
                            </a:rPr>
                            <m:t>𝑑</m:t>
                          </m:r>
                        </m:num>
                        <m:den>
                          <m:r>
                            <a:rPr lang="en-US" i="1" kern="100">
                              <a:latin typeface="Cambria Math" panose="02040503050406030204" pitchFamily="18" charset="0"/>
                              <a:ea typeface="Times New Roman" panose="02020603050405020304" pitchFamily="18" charset="0"/>
                              <a:cs typeface="B Nazanin" panose="00000400000000000000" pitchFamily="2" charset="-78"/>
                            </a:rPr>
                            <m:t>𝑑𝑡</m:t>
                          </m:r>
                        </m:den>
                      </m:f>
                      <m:r>
                        <a:rPr lang="en-US" i="1" kern="100">
                          <a:latin typeface="Cambria Math" panose="02040503050406030204" pitchFamily="18" charset="0"/>
                          <a:ea typeface="Times New Roman" panose="02020603050405020304" pitchFamily="18" charset="0"/>
                          <a:cs typeface="B Nazanin" panose="00000400000000000000" pitchFamily="2" charset="-78"/>
                        </a:rPr>
                        <m:t>𝑟</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d>
                    </m:oMath>
                  </m:oMathPara>
                </a14:m>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R="0" lvl="0" algn="r" rtl="1">
                  <a:lnSpc>
                    <a:spcPct val="115000"/>
                  </a:lnSpc>
                  <a:spcBef>
                    <a:spcPts val="0"/>
                  </a:spcBef>
                  <a:spcAft>
                    <a:spcPts val="800"/>
                  </a:spcAft>
                </a:pPr>
                <a:r>
                  <a:rPr lang="fa-IR" kern="100" dirty="0" smtClean="0">
                    <a:latin typeface="Calibri" panose="020F0502020204030204" pitchFamily="34" charset="0"/>
                    <a:ea typeface="Times New Roman" panose="02020603050405020304" pitchFamily="18" charset="0"/>
                    <a:cs typeface="B Nazanin" panose="00000400000000000000" pitchFamily="2" charset="-78"/>
                  </a:rPr>
                  <a:t>و می </a:t>
                </a:r>
                <a:r>
                  <a:rPr lang="fa-IR" kern="100" dirty="0">
                    <a:latin typeface="Calibri" panose="020F0502020204030204" pitchFamily="34" charset="0"/>
                    <a:ea typeface="Times New Roman" panose="02020603050405020304" pitchFamily="18" charset="0"/>
                    <a:cs typeface="B Nazanin" panose="00000400000000000000" pitchFamily="2" charset="-78"/>
                  </a:rPr>
                  <a:t>توان انتظار داشت که میان پاسخ شیب واحد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𝑟</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d>
                  </m:oMath>
                </a14:m>
                <a:r>
                  <a:rPr lang="fa-IR" kern="100" dirty="0">
                    <a:latin typeface="Calibri" panose="020F0502020204030204" pitchFamily="34" charset="0"/>
                    <a:ea typeface="Times New Roman" panose="02020603050405020304" pitchFamily="18" charset="0"/>
                    <a:cs typeface="B Nazanin" panose="00000400000000000000" pitchFamily="2" charset="-78"/>
                  </a:rPr>
                  <a:t> و پاسخ پله واحد </a:t>
                </a:r>
                <a14:m>
                  <m:oMath xmlns:m="http://schemas.openxmlformats.org/officeDocument/2006/math">
                    <m:r>
                      <a:rPr lang="en-US" b="0" i="1" kern="100" smtClean="0">
                        <a:latin typeface="Cambria Math" panose="02040503050406030204" pitchFamily="18" charset="0"/>
                        <a:ea typeface="Times New Roman" panose="02020603050405020304" pitchFamily="18" charset="0"/>
                        <a:cs typeface="Cambria Math" panose="02040503050406030204" pitchFamily="18" charset="0"/>
                      </a:rPr>
                      <m:t>𝑆</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𝑡</m:t>
                    </m:r>
                    <m:r>
                      <a:rPr lang="en-US" i="1" kern="100">
                        <a:latin typeface="Cambria Math" panose="02040503050406030204" pitchFamily="18" charset="0"/>
                        <a:ea typeface="Times New Roman" panose="02020603050405020304" pitchFamily="18" charset="0"/>
                        <a:cs typeface="B Nazanin" panose="00000400000000000000" pitchFamily="2" charset="-78"/>
                      </a:rPr>
                      <m:t>)</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رابطه زیر برقرار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باشد:</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457200" rtl="1">
                  <a:lnSpc>
                    <a:spcPct val="115000"/>
                  </a:lnSpc>
                  <a:spcAft>
                    <a:spcPts val="800"/>
                  </a:spcAft>
                </a:pPr>
                <a14:m>
                  <m:oMathPara xmlns:m="http://schemas.openxmlformats.org/officeDocument/2006/math">
                    <m:oMathParaPr>
                      <m:jc m:val="centerGroup"/>
                    </m:oMathParaPr>
                    <m:oMath xmlns:m="http://schemas.openxmlformats.org/officeDocument/2006/math">
                      <m:r>
                        <a:rPr lang="en-US" b="0" i="1" kern="100" smtClean="0">
                          <a:latin typeface="Cambria Math" panose="02040503050406030204" pitchFamily="18" charset="0"/>
                          <a:ea typeface="Times New Roman" panose="02020603050405020304" pitchFamily="18" charset="0"/>
                          <a:cs typeface="Cambria Math" panose="02040503050406030204" pitchFamily="18" charset="0"/>
                        </a:rPr>
                        <m:t>𝑆</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d>
                      <m:r>
                        <a:rPr lang="en-US" i="1" kern="100">
                          <a:latin typeface="Cambria Math" panose="02040503050406030204" pitchFamily="18" charset="0"/>
                          <a:ea typeface="Times New Roman" panose="02020603050405020304" pitchFamily="18" charset="0"/>
                          <a:cs typeface="B Nazanin" panose="00000400000000000000" pitchFamily="2" charset="-78"/>
                        </a:rPr>
                        <m:t>=</m:t>
                      </m:r>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i="1" kern="100">
                              <a:latin typeface="Cambria Math" panose="02040503050406030204" pitchFamily="18" charset="0"/>
                              <a:ea typeface="Times New Roman" panose="02020603050405020304" pitchFamily="18" charset="0"/>
                              <a:cs typeface="B Nazanin" panose="00000400000000000000" pitchFamily="2" charset="-78"/>
                            </a:rPr>
                            <m:t>𝑑</m:t>
                          </m:r>
                        </m:num>
                        <m:den>
                          <m:r>
                            <a:rPr lang="en-US" i="1" kern="100">
                              <a:latin typeface="Cambria Math" panose="02040503050406030204" pitchFamily="18" charset="0"/>
                              <a:ea typeface="Times New Roman" panose="02020603050405020304" pitchFamily="18" charset="0"/>
                              <a:cs typeface="B Nazanin" panose="00000400000000000000" pitchFamily="2" charset="-78"/>
                            </a:rPr>
                            <m:t>𝑑𝑡</m:t>
                          </m:r>
                        </m:den>
                      </m:f>
                      <m:r>
                        <a:rPr lang="en-US" i="1" kern="100">
                          <a:latin typeface="Cambria Math" panose="02040503050406030204" pitchFamily="18" charset="0"/>
                          <a:ea typeface="Times New Roman" panose="02020603050405020304" pitchFamily="18" charset="0"/>
                          <a:cs typeface="B Nazanin" panose="00000400000000000000" pitchFamily="2" charset="-78"/>
                        </a:rPr>
                        <m:t>𝑟</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d>
                    </m:oMath>
                  </m:oMathPara>
                </a14:m>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r" rtl="1">
                  <a:buFont typeface="Wingdings" panose="05000000000000000000" pitchFamily="2" charset="2"/>
                  <a:buChar char="v"/>
                </a:pPr>
                <a:r>
                  <a:rPr lang="fa-IR" b="1" dirty="0" smtClean="0">
                    <a:latin typeface="Calibri" panose="020F0502020204030204" pitchFamily="34" charset="0"/>
                    <a:ea typeface="Times New Roman" panose="02020603050405020304" pitchFamily="18" charset="0"/>
                    <a:cs typeface="B Nazanin" panose="00000400000000000000" pitchFamily="2" charset="-78"/>
                  </a:rPr>
                  <a:t>همان </a:t>
                </a:r>
                <a:r>
                  <a:rPr lang="fa-IR" b="1" dirty="0">
                    <a:latin typeface="Calibri" panose="020F0502020204030204" pitchFamily="34" charset="0"/>
                    <a:ea typeface="Times New Roman" panose="02020603050405020304" pitchFamily="18" charset="0"/>
                    <a:cs typeface="B Nazanin" panose="00000400000000000000" pitchFamily="2" charset="-78"/>
                  </a:rPr>
                  <a:t>روابطی که میان </a:t>
                </a:r>
                <a:r>
                  <a:rPr lang="fa-IR" b="1" dirty="0">
                    <a:latin typeface="Times New Roman" panose="02020603050405020304" pitchFamily="18" charset="0"/>
                    <a:ea typeface="Times New Roman" panose="02020603050405020304" pitchFamily="18" charset="0"/>
                    <a:cs typeface="B Nazanin" panose="00000400000000000000" pitchFamily="2" charset="-78"/>
                  </a:rPr>
                  <a:t>خانواده توابع </a:t>
                </a:r>
                <a14:m>
                  <m:oMath xmlns:m="http://schemas.openxmlformats.org/officeDocument/2006/math">
                    <m:r>
                      <a:rPr lang="fa-IR" b="1" i="1">
                        <a:latin typeface="Cambria Math" panose="02040503050406030204" pitchFamily="18" charset="0"/>
                        <a:ea typeface="Times New Roman" panose="02020603050405020304" pitchFamily="18" charset="0"/>
                        <a:cs typeface="Cambria Math" panose="02040503050406030204" pitchFamily="18" charset="0"/>
                      </a:rPr>
                      <m:t>𝜹</m:t>
                    </m:r>
                    <m:r>
                      <a:rPr lang="en-US" b="1" i="1">
                        <a:latin typeface="Cambria Math" panose="02040503050406030204" pitchFamily="18" charset="0"/>
                        <a:ea typeface="Times New Roman" panose="02020603050405020304" pitchFamily="18" charset="0"/>
                        <a:cs typeface="B Nazanin" panose="00000400000000000000" pitchFamily="2" charset="-78"/>
                      </a:rPr>
                      <m:t>(</m:t>
                    </m:r>
                    <m:r>
                      <a:rPr lang="en-US" b="1" i="1">
                        <a:latin typeface="Cambria Math" panose="02040503050406030204" pitchFamily="18" charset="0"/>
                        <a:ea typeface="Times New Roman" panose="02020603050405020304" pitchFamily="18" charset="0"/>
                        <a:cs typeface="B Nazanin" panose="00000400000000000000" pitchFamily="2" charset="-78"/>
                      </a:rPr>
                      <m:t>𝒕</m:t>
                    </m:r>
                    <m:r>
                      <a:rPr lang="en-US" b="1" i="1">
                        <a:latin typeface="Cambria Math" panose="02040503050406030204" pitchFamily="18" charset="0"/>
                        <a:ea typeface="Times New Roman" panose="02020603050405020304" pitchFamily="18" charset="0"/>
                        <a:cs typeface="B Nazanin" panose="00000400000000000000" pitchFamily="2" charset="-78"/>
                      </a:rPr>
                      <m:t>)</m:t>
                    </m:r>
                  </m:oMath>
                </a14:m>
                <a:r>
                  <a:rPr lang="fa-IR" b="1" dirty="0">
                    <a:latin typeface="Times New Roman" panose="02020603050405020304" pitchFamily="18" charset="0"/>
                    <a:ea typeface="Times New Roman" panose="02020603050405020304" pitchFamily="18" charset="0"/>
                    <a:cs typeface="B Nazanin" panose="00000400000000000000" pitchFamily="2" charset="-78"/>
                  </a:rPr>
                  <a:t> ، </a:t>
                </a:r>
                <a14:m>
                  <m:oMath xmlns:m="http://schemas.openxmlformats.org/officeDocument/2006/math">
                    <m:r>
                      <a:rPr lang="en-US" b="1" i="1">
                        <a:latin typeface="Cambria Math" panose="02040503050406030204" pitchFamily="18" charset="0"/>
                        <a:ea typeface="Times New Roman" panose="02020603050405020304" pitchFamily="18" charset="0"/>
                        <a:cs typeface="B Nazanin" panose="00000400000000000000" pitchFamily="2" charset="-78"/>
                      </a:rPr>
                      <m:t>𝒖</m:t>
                    </m:r>
                    <m:r>
                      <a:rPr lang="en-US" b="1" i="1">
                        <a:latin typeface="Cambria Math" panose="02040503050406030204" pitchFamily="18" charset="0"/>
                        <a:ea typeface="Times New Roman" panose="02020603050405020304" pitchFamily="18" charset="0"/>
                        <a:cs typeface="B Nazanin" panose="00000400000000000000" pitchFamily="2" charset="-78"/>
                      </a:rPr>
                      <m:t>(</m:t>
                    </m:r>
                    <m:r>
                      <a:rPr lang="en-US" b="1" i="1">
                        <a:latin typeface="Cambria Math" panose="02040503050406030204" pitchFamily="18" charset="0"/>
                        <a:ea typeface="Times New Roman" panose="02020603050405020304" pitchFamily="18" charset="0"/>
                        <a:cs typeface="B Nazanin" panose="00000400000000000000" pitchFamily="2" charset="-78"/>
                      </a:rPr>
                      <m:t>𝒕</m:t>
                    </m:r>
                    <m:r>
                      <a:rPr lang="en-US" b="1" i="1">
                        <a:latin typeface="Cambria Math" panose="02040503050406030204" pitchFamily="18" charset="0"/>
                        <a:ea typeface="Times New Roman" panose="02020603050405020304" pitchFamily="18" charset="0"/>
                        <a:cs typeface="B Nazanin" panose="00000400000000000000" pitchFamily="2" charset="-78"/>
                      </a:rPr>
                      <m:t>)</m:t>
                    </m:r>
                  </m:oMath>
                </a14:m>
                <a:r>
                  <a:rPr lang="fa-IR" b="1" dirty="0">
                    <a:latin typeface="Times New Roman" panose="02020603050405020304" pitchFamily="18" charset="0"/>
                    <a:ea typeface="Times New Roman" panose="02020603050405020304" pitchFamily="18" charset="0"/>
                    <a:cs typeface="B Nazanin" panose="00000400000000000000" pitchFamily="2" charset="-78"/>
                  </a:rPr>
                  <a:t> ، </a:t>
                </a:r>
                <a14:m>
                  <m:oMath xmlns:m="http://schemas.openxmlformats.org/officeDocument/2006/math">
                    <m:r>
                      <a:rPr lang="en-US" b="1" i="1">
                        <a:latin typeface="Cambria Math" panose="02040503050406030204" pitchFamily="18" charset="0"/>
                        <a:ea typeface="Times New Roman" panose="02020603050405020304" pitchFamily="18" charset="0"/>
                        <a:cs typeface="B Nazanin" panose="00000400000000000000" pitchFamily="2" charset="-78"/>
                      </a:rPr>
                      <m:t>𝒓</m:t>
                    </m:r>
                    <m:r>
                      <a:rPr lang="en-US" b="1" i="1">
                        <a:latin typeface="Cambria Math" panose="02040503050406030204" pitchFamily="18" charset="0"/>
                        <a:ea typeface="Times New Roman" panose="02020603050405020304" pitchFamily="18" charset="0"/>
                        <a:cs typeface="B Nazanin" panose="00000400000000000000" pitchFamily="2" charset="-78"/>
                      </a:rPr>
                      <m:t>(</m:t>
                    </m:r>
                    <m:r>
                      <a:rPr lang="en-US" b="1" i="1">
                        <a:latin typeface="Cambria Math" panose="02040503050406030204" pitchFamily="18" charset="0"/>
                        <a:ea typeface="Times New Roman" panose="02020603050405020304" pitchFamily="18" charset="0"/>
                        <a:cs typeface="B Nazanin" panose="00000400000000000000" pitchFamily="2" charset="-78"/>
                      </a:rPr>
                      <m:t>𝒕</m:t>
                    </m:r>
                    <m:r>
                      <a:rPr lang="en-US" b="1" i="1">
                        <a:latin typeface="Cambria Math" panose="02040503050406030204" pitchFamily="18" charset="0"/>
                        <a:ea typeface="Times New Roman" panose="02020603050405020304" pitchFamily="18" charset="0"/>
                        <a:cs typeface="B Nazanin" panose="00000400000000000000" pitchFamily="2" charset="-78"/>
                      </a:rPr>
                      <m:t>)</m:t>
                    </m:r>
                  </m:oMath>
                </a14:m>
                <a:r>
                  <a:rPr lang="fa-IR" b="1" dirty="0">
                    <a:latin typeface="Times New Roman" panose="02020603050405020304" pitchFamily="18" charset="0"/>
                    <a:ea typeface="Times New Roman" panose="02020603050405020304" pitchFamily="18" charset="0"/>
                    <a:cs typeface="B Nazanin" panose="00000400000000000000" pitchFamily="2" charset="-78"/>
                  </a:rPr>
                  <a:t> و ... وجود </a:t>
                </a:r>
                <a:r>
                  <a:rPr lang="fa-IR" b="1" dirty="0" smtClean="0">
                    <a:latin typeface="Times New Roman" panose="02020603050405020304" pitchFamily="18" charset="0"/>
                    <a:ea typeface="Times New Roman" panose="02020603050405020304" pitchFamily="18" charset="0"/>
                    <a:cs typeface="B Nazanin" panose="00000400000000000000" pitchFamily="2" charset="-78"/>
                  </a:rPr>
                  <a:t>دارد، </a:t>
                </a:r>
                <a:r>
                  <a:rPr lang="fa-IR" b="1" dirty="0">
                    <a:latin typeface="Times New Roman" panose="02020603050405020304" pitchFamily="18" charset="0"/>
                    <a:ea typeface="Times New Roman" panose="02020603050405020304" pitchFamily="18" charset="0"/>
                    <a:cs typeface="B Nazanin" panose="00000400000000000000" pitchFamily="2" charset="-78"/>
                  </a:rPr>
                  <a:t>میان پاسخ های آن ها نیز وجود دارد و این خاصیت مدار های خطی تغییر ناپذیر </a:t>
                </a:r>
                <a:r>
                  <a:rPr lang="fa-IR" b="1" dirty="0" smtClean="0">
                    <a:latin typeface="Times New Roman" panose="02020603050405020304" pitchFamily="18" charset="0"/>
                    <a:ea typeface="Times New Roman" panose="02020603050405020304" pitchFamily="18" charset="0"/>
                    <a:cs typeface="B Nazanin" panose="00000400000000000000" pitchFamily="2" charset="-78"/>
                  </a:rPr>
                  <a:t>با زمان (</a:t>
                </a:r>
                <a:r>
                  <a:rPr lang="en-US" b="1" dirty="0" smtClean="0">
                    <a:latin typeface="Times New Roman" panose="02020603050405020304" pitchFamily="18" charset="0"/>
                    <a:ea typeface="Times New Roman" panose="02020603050405020304" pitchFamily="18" charset="0"/>
                    <a:cs typeface="B Nazanin" panose="00000400000000000000" pitchFamily="2" charset="-78"/>
                  </a:rPr>
                  <a:t>LTI</a:t>
                </a:r>
                <a:r>
                  <a:rPr lang="fa-IR" b="1" dirty="0" smtClean="0">
                    <a:latin typeface="Times New Roman" panose="02020603050405020304" pitchFamily="18" charset="0"/>
                    <a:ea typeface="Times New Roman" panose="02020603050405020304" pitchFamily="18" charset="0"/>
                    <a:cs typeface="B Nazanin" panose="00000400000000000000" pitchFamily="2" charset="-78"/>
                  </a:rPr>
                  <a:t>) است</a:t>
                </a:r>
                <a:r>
                  <a:rPr lang="fa-IR" b="1" dirty="0" smtClean="0">
                    <a:latin typeface="Calibri" panose="020F0502020204030204" pitchFamily="34" charset="0"/>
                    <a:ea typeface="Times New Roman" panose="02020603050405020304" pitchFamily="18" charset="0"/>
                    <a:cs typeface="B Nazanin" panose="00000400000000000000" pitchFamily="2" charset="-78"/>
                  </a:rPr>
                  <a:t>.</a:t>
                </a:r>
                <a:endParaRPr lang="en-US" b="1" dirty="0"/>
              </a:p>
            </p:txBody>
          </p:sp>
        </mc:Choice>
        <mc:Fallback xmlns="">
          <p:sp>
            <p:nvSpPr>
              <p:cNvPr id="4" name="Rectangle 3"/>
              <p:cNvSpPr>
                <a:spLocks noRot="1" noChangeAspect="1" noMove="1" noResize="1" noEditPoints="1" noAdjustHandles="1" noChangeArrowheads="1" noChangeShapeType="1" noTextEdit="1"/>
              </p:cNvSpPr>
              <p:nvPr/>
            </p:nvSpPr>
            <p:spPr>
              <a:xfrm>
                <a:off x="284742" y="3698660"/>
                <a:ext cx="8610600" cy="2903359"/>
              </a:xfrm>
              <a:prstGeom prst="rect">
                <a:avLst/>
              </a:prstGeom>
              <a:blipFill>
                <a:blip r:embed="rId3"/>
                <a:stretch>
                  <a:fillRect r="-567" b="-2941"/>
                </a:stretch>
              </a:blipFill>
            </p:spPr>
            <p:txBody>
              <a:bodyPr/>
              <a:lstStyle/>
              <a:p>
                <a:r>
                  <a:rPr lang="en-US">
                    <a:noFill/>
                  </a:rPr>
                  <a:t> </a:t>
                </a:r>
              </a:p>
            </p:txBody>
          </p:sp>
        </mc:Fallback>
      </mc:AlternateContent>
      <p:sp>
        <p:nvSpPr>
          <p:cNvPr id="5" name="Rectangle 4"/>
          <p:cNvSpPr/>
          <p:nvPr/>
        </p:nvSpPr>
        <p:spPr>
          <a:xfrm>
            <a:off x="4928843" y="209420"/>
            <a:ext cx="4003019" cy="369332"/>
          </a:xfrm>
          <a:prstGeom prst="rect">
            <a:avLst/>
          </a:prstGeom>
        </p:spPr>
        <p:txBody>
          <a:bodyPr wrap="none">
            <a:spAutoFit/>
          </a:bodyPr>
          <a:lstStyle/>
          <a:p>
            <a:pPr marL="285750" indent="-285750" algn="r" rtl="1">
              <a:buFont typeface="Wingdings" panose="05000000000000000000" pitchFamily="2" charset="2"/>
              <a:buChar char="q"/>
            </a:pPr>
            <a:r>
              <a:rPr lang="fa-IR" b="1" dirty="0" smtClean="0">
                <a:solidFill>
                  <a:srgbClr val="FF0000"/>
                </a:solidFill>
                <a:cs typeface="B Nazanin" panose="00000400000000000000" pitchFamily="2" charset="-78"/>
              </a:rPr>
              <a:t>مثال) </a:t>
            </a:r>
            <a:r>
              <a:rPr lang="fa-IR" dirty="0" smtClean="0">
                <a:cs typeface="B Nazanin" panose="00000400000000000000" pitchFamily="2" charset="-78"/>
              </a:rPr>
              <a:t>پاسخ </a:t>
            </a:r>
            <a:r>
              <a:rPr lang="fa-IR" dirty="0">
                <a:cs typeface="B Nazanin" panose="00000400000000000000" pitchFamily="2" charset="-78"/>
              </a:rPr>
              <a:t>پله و ضربه ولتاژ خازن را حساب </a:t>
            </a:r>
            <a:r>
              <a:rPr lang="fa-IR" dirty="0" smtClean="0">
                <a:cs typeface="B Nazanin" panose="00000400000000000000" pitchFamily="2" charset="-78"/>
              </a:rPr>
              <a:t>کنید.</a:t>
            </a:r>
            <a:endParaRPr lang="en-US" dirty="0">
              <a:cs typeface="B Nazanin" panose="00000400000000000000" pitchFamily="2" charset="-78"/>
            </a:endParaRPr>
          </a:p>
        </p:txBody>
      </p:sp>
      <p:pic>
        <p:nvPicPr>
          <p:cNvPr id="6" name="Picture 5"/>
          <p:cNvPicPr>
            <a:picLocks noChangeAspect="1"/>
          </p:cNvPicPr>
          <p:nvPr/>
        </p:nvPicPr>
        <p:blipFill>
          <a:blip r:embed="rId4"/>
          <a:stretch>
            <a:fillRect/>
          </a:stretch>
        </p:blipFill>
        <p:spPr>
          <a:xfrm>
            <a:off x="57942" y="-7401"/>
            <a:ext cx="4532100" cy="1635413"/>
          </a:xfrm>
          <a:prstGeom prst="rect">
            <a:avLst/>
          </a:prstGeom>
        </p:spPr>
      </p:pic>
      <p:sp>
        <p:nvSpPr>
          <p:cNvPr id="7" name="TextBox 6"/>
          <p:cNvSpPr txBox="1">
            <a:spLocks noChangeArrowheads="1"/>
          </p:cNvSpPr>
          <p:nvPr/>
        </p:nvSpPr>
        <p:spPr bwMode="auto">
          <a:xfrm>
            <a:off x="4406552" y="944368"/>
            <a:ext cx="14077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en-US" altLang="en-US" sz="1600" b="1" dirty="0" smtClean="0">
                <a:solidFill>
                  <a:srgbClr val="0000FF"/>
                </a:solidFill>
                <a:latin typeface="Times New Roman" panose="02020603050405020304" pitchFamily="18" charset="0"/>
                <a:cs typeface="B Nazanin" panose="00000400000000000000" pitchFamily="2" charset="-78"/>
              </a:rPr>
              <a:t>:</a:t>
            </a:r>
            <a:r>
              <a:rPr lang="fa-IR" altLang="en-US" sz="1600" b="1" dirty="0" smtClean="0">
                <a:solidFill>
                  <a:srgbClr val="0000FF"/>
                </a:solidFill>
                <a:latin typeface="Times New Roman" panose="02020603050405020304" pitchFamily="18" charset="0"/>
                <a:cs typeface="B Nazanin" panose="00000400000000000000" pitchFamily="2" charset="-78"/>
              </a:rPr>
              <a:t> </a:t>
            </a:r>
            <a:r>
              <a:rPr lang="en-US" altLang="en-US" sz="1600" b="1" dirty="0" smtClean="0">
                <a:solidFill>
                  <a:srgbClr val="0000FF"/>
                </a:solidFill>
                <a:latin typeface="Times New Roman" panose="02020603050405020304" pitchFamily="18" charset="0"/>
                <a:cs typeface="B Nazanin" panose="00000400000000000000" pitchFamily="2" charset="-78"/>
              </a:rPr>
              <a:t>KCL</a:t>
            </a:r>
            <a:r>
              <a:rPr lang="fa-IR" altLang="en-US" sz="1600" b="1" dirty="0" smtClean="0">
                <a:solidFill>
                  <a:srgbClr val="0000FF"/>
                </a:solidFill>
                <a:latin typeface="Times New Roman" panose="02020603050405020304" pitchFamily="18" charset="0"/>
                <a:cs typeface="B Nazanin" panose="00000400000000000000" pitchFamily="2" charset="-78"/>
              </a:rPr>
              <a:t> در گره  1</a:t>
            </a:r>
            <a:endParaRPr lang="en-US" altLang="en-US" sz="1600" b="1" dirty="0">
              <a:solidFill>
                <a:srgbClr val="0000FF"/>
              </a:solidFill>
              <a:latin typeface="Times New Roman" panose="02020603050405020304" pitchFamily="18" charset="0"/>
              <a:cs typeface="B Nazanin" panose="00000400000000000000" pitchFamily="2" charset="-78"/>
            </a:endParaRPr>
          </a:p>
        </p:txBody>
      </p:sp>
      <p:sp>
        <p:nvSpPr>
          <p:cNvPr id="8" name="TextBox 7"/>
          <p:cNvSpPr txBox="1">
            <a:spLocks noChangeArrowheads="1"/>
          </p:cNvSpPr>
          <p:nvPr/>
        </p:nvSpPr>
        <p:spPr bwMode="auto">
          <a:xfrm>
            <a:off x="4190943" y="1628013"/>
            <a:ext cx="14366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en-US" altLang="en-US" sz="1600" b="1" dirty="0" smtClean="0">
                <a:solidFill>
                  <a:srgbClr val="0000FF"/>
                </a:solidFill>
                <a:latin typeface="Times New Roman" panose="02020603050405020304" pitchFamily="18" charset="0"/>
                <a:cs typeface="B Nazanin" panose="00000400000000000000" pitchFamily="2" charset="-78"/>
              </a:rPr>
              <a:t>:</a:t>
            </a:r>
            <a:r>
              <a:rPr lang="fa-IR" altLang="en-US" sz="1600" b="1" dirty="0" smtClean="0">
                <a:solidFill>
                  <a:srgbClr val="0000FF"/>
                </a:solidFill>
                <a:latin typeface="Times New Roman" panose="02020603050405020304" pitchFamily="18" charset="0"/>
                <a:cs typeface="B Nazanin" panose="00000400000000000000" pitchFamily="2" charset="-78"/>
              </a:rPr>
              <a:t> </a:t>
            </a:r>
            <a:r>
              <a:rPr lang="en-US" altLang="en-US" sz="1600" b="1" dirty="0" smtClean="0">
                <a:solidFill>
                  <a:srgbClr val="0000FF"/>
                </a:solidFill>
                <a:latin typeface="Times New Roman" panose="02020603050405020304" pitchFamily="18" charset="0"/>
                <a:cs typeface="B Nazanin" panose="00000400000000000000" pitchFamily="2" charset="-78"/>
              </a:rPr>
              <a:t>KCL</a:t>
            </a:r>
            <a:r>
              <a:rPr lang="fa-IR" altLang="en-US" sz="1600" b="1" dirty="0" smtClean="0">
                <a:solidFill>
                  <a:srgbClr val="0000FF"/>
                </a:solidFill>
                <a:latin typeface="Times New Roman" panose="02020603050405020304" pitchFamily="18" charset="0"/>
                <a:cs typeface="B Nazanin" panose="00000400000000000000" pitchFamily="2" charset="-78"/>
              </a:rPr>
              <a:t> در گره  2</a:t>
            </a:r>
            <a:endParaRPr lang="en-US" altLang="en-US" sz="1600" b="1" dirty="0">
              <a:solidFill>
                <a:srgbClr val="0000FF"/>
              </a:solidFill>
              <a:latin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9" name="Rectangle 8"/>
              <p:cNvSpPr/>
              <p:nvPr/>
            </p:nvSpPr>
            <p:spPr>
              <a:xfrm>
                <a:off x="5741912" y="770845"/>
                <a:ext cx="2130199"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e>
                          </m:d>
                        </m:num>
                        <m:den>
                          <m:r>
                            <a:rPr lang="en-US" i="0">
                              <a:latin typeface="Cambria Math" panose="02040503050406030204" pitchFamily="18" charset="0"/>
                            </a:rPr>
                            <m:t>3</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5741912" y="770845"/>
                <a:ext cx="2130199" cy="62985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540729" y="1468288"/>
                <a:ext cx="3605602"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e>
                          </m:d>
                        </m:num>
                        <m:den>
                          <m:r>
                            <a:rPr lang="en-US" i="0">
                              <a:latin typeface="Cambria Math" panose="02040503050406030204" pitchFamily="18" charset="0"/>
                            </a:rPr>
                            <m:t>3</m:t>
                          </m:r>
                        </m:den>
                      </m:f>
                      <m:r>
                        <a:rPr lang="en-US" i="0">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3</m:t>
                                  </m:r>
                                </m:sub>
                              </m:sSub>
                            </m:e>
                          </m:d>
                        </m:num>
                        <m:den>
                          <m:r>
                            <a:rPr lang="en-US" i="0">
                              <a:latin typeface="Cambria Math" panose="02040503050406030204" pitchFamily="18" charset="0"/>
                            </a:rPr>
                            <m:t>2</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num>
                        <m:den>
                          <m:r>
                            <a:rPr lang="en-US" i="1">
                              <a:latin typeface="Cambria Math" panose="02040503050406030204" pitchFamily="18" charset="0"/>
                            </a:rPr>
                            <m:t>𝑑𝑡</m:t>
                          </m:r>
                        </m:den>
                      </m:f>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5540729" y="1468288"/>
                <a:ext cx="3605602" cy="629852"/>
              </a:xfrm>
              <a:prstGeom prst="rect">
                <a:avLst/>
              </a:prstGeom>
              <a:blipFill>
                <a:blip r:embed="rId6"/>
                <a:stretch>
                  <a:fillRect/>
                </a:stretch>
              </a:blipFill>
            </p:spPr>
            <p:txBody>
              <a:bodyPr/>
              <a:lstStyle/>
              <a:p>
                <a:r>
                  <a:rPr lang="en-US">
                    <a:noFill/>
                  </a:rPr>
                  <a:t> </a:t>
                </a:r>
              </a:p>
            </p:txBody>
          </p:sp>
        </mc:Fallback>
      </mc:AlternateContent>
      <p:sp>
        <p:nvSpPr>
          <p:cNvPr id="11" name="TextBox 10"/>
          <p:cNvSpPr txBox="1">
            <a:spLocks noChangeArrowheads="1"/>
          </p:cNvSpPr>
          <p:nvPr/>
        </p:nvSpPr>
        <p:spPr bwMode="auto">
          <a:xfrm>
            <a:off x="4420837" y="2224661"/>
            <a:ext cx="14526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en-US" altLang="en-US" sz="1600" b="1" dirty="0" smtClean="0">
                <a:solidFill>
                  <a:srgbClr val="0000FF"/>
                </a:solidFill>
                <a:latin typeface="Times New Roman" panose="02020603050405020304" pitchFamily="18" charset="0"/>
                <a:cs typeface="B Nazanin" panose="00000400000000000000" pitchFamily="2" charset="-78"/>
              </a:rPr>
              <a:t>:</a:t>
            </a:r>
            <a:r>
              <a:rPr lang="fa-IR" altLang="en-US" sz="1600" b="1" dirty="0" smtClean="0">
                <a:solidFill>
                  <a:srgbClr val="0000FF"/>
                </a:solidFill>
                <a:latin typeface="Times New Roman" panose="02020603050405020304" pitchFamily="18" charset="0"/>
                <a:cs typeface="B Nazanin" panose="00000400000000000000" pitchFamily="2" charset="-78"/>
              </a:rPr>
              <a:t> </a:t>
            </a:r>
            <a:r>
              <a:rPr lang="en-US" altLang="en-US" sz="1600" b="1" dirty="0" smtClean="0">
                <a:solidFill>
                  <a:srgbClr val="0000FF"/>
                </a:solidFill>
                <a:latin typeface="Times New Roman" panose="02020603050405020304" pitchFamily="18" charset="0"/>
                <a:cs typeface="B Nazanin" panose="00000400000000000000" pitchFamily="2" charset="-78"/>
              </a:rPr>
              <a:t>KCL</a:t>
            </a:r>
            <a:r>
              <a:rPr lang="fa-IR" altLang="en-US" sz="1600" b="1" dirty="0" smtClean="0">
                <a:solidFill>
                  <a:srgbClr val="0000FF"/>
                </a:solidFill>
                <a:latin typeface="Times New Roman" panose="02020603050405020304" pitchFamily="18" charset="0"/>
                <a:cs typeface="B Nazanin" panose="00000400000000000000" pitchFamily="2" charset="-78"/>
              </a:rPr>
              <a:t> در گره  3</a:t>
            </a:r>
            <a:endParaRPr lang="en-US" altLang="en-US" sz="1600" b="1" dirty="0">
              <a:solidFill>
                <a:srgbClr val="0000FF"/>
              </a:solidFill>
              <a:latin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2" name="Rectangle 11"/>
              <p:cNvSpPr/>
              <p:nvPr/>
            </p:nvSpPr>
            <p:spPr>
              <a:xfrm>
                <a:off x="5817292" y="2064818"/>
                <a:ext cx="2729337" cy="6280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3</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e>
                          </m:d>
                        </m:num>
                        <m:den>
                          <m:r>
                            <a:rPr lang="en-US" i="0">
                              <a:latin typeface="Cambria Math" panose="02040503050406030204" pitchFamily="18" charset="0"/>
                            </a:rPr>
                            <m:t>2</m:t>
                          </m:r>
                        </m:den>
                      </m:f>
                      <m:r>
                        <a:rPr lang="en-US" i="0">
                          <a:latin typeface="Cambria Math" panose="02040503050406030204" pitchFamily="18" charset="0"/>
                        </a:rPr>
                        <m:t>+</m:t>
                      </m:r>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3</m:t>
                              </m:r>
                            </m:sub>
                          </m:sSub>
                        </m:num>
                        <m:den>
                          <m:r>
                            <a:rPr lang="en-US" i="0">
                              <a:latin typeface="Cambria Math" panose="02040503050406030204" pitchFamily="18" charset="0"/>
                            </a:rPr>
                            <m:t>4</m:t>
                          </m:r>
                        </m:den>
                      </m:f>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817292" y="2064818"/>
                <a:ext cx="2729337" cy="628057"/>
              </a:xfrm>
              <a:prstGeom prst="rect">
                <a:avLst/>
              </a:prstGeom>
              <a:blipFill>
                <a:blip r:embed="rId7"/>
                <a:stretch>
                  <a:fillRect/>
                </a:stretch>
              </a:blipFill>
            </p:spPr>
            <p:txBody>
              <a:bodyPr/>
              <a:lstStyle/>
              <a:p>
                <a:r>
                  <a:rPr lang="en-US">
                    <a:noFill/>
                  </a:rPr>
                  <a:t> </a:t>
                </a:r>
              </a:p>
            </p:txBody>
          </p:sp>
        </mc:Fallback>
      </mc:AlternateContent>
      <p:sp>
        <p:nvSpPr>
          <p:cNvPr id="13" name="TextBox 12"/>
          <p:cNvSpPr txBox="1">
            <a:spLocks noChangeArrowheads="1"/>
          </p:cNvSpPr>
          <p:nvPr/>
        </p:nvSpPr>
        <p:spPr bwMode="auto">
          <a:xfrm>
            <a:off x="6222877" y="2728416"/>
            <a:ext cx="2643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buClr>
                <a:srgbClr val="FF0000"/>
              </a:buClr>
            </a:pPr>
            <a:r>
              <a:rPr lang="fa-IR" altLang="en-US" sz="2000" dirty="0" smtClean="0">
                <a:latin typeface="Times New Roman" panose="02020603050405020304" pitchFamily="18" charset="0"/>
                <a:cs typeface="B Nazanin" panose="00000400000000000000" pitchFamily="2" charset="-78"/>
              </a:rPr>
              <a:t>با حذف </a:t>
            </a:r>
            <a:r>
              <a:rPr lang="en-US" altLang="en-US" sz="2000" dirty="0" smtClean="0">
                <a:latin typeface="Times New Roman" panose="02020603050405020304" pitchFamily="18" charset="0"/>
                <a:cs typeface="B Nazanin" panose="00000400000000000000" pitchFamily="2" charset="-78"/>
              </a:rPr>
              <a:t>v</a:t>
            </a:r>
            <a:r>
              <a:rPr lang="en-US" altLang="en-US" sz="2000" baseline="-25000" dirty="0" smtClean="0">
                <a:latin typeface="Times New Roman" panose="02020603050405020304" pitchFamily="18" charset="0"/>
                <a:cs typeface="B Nazanin" panose="00000400000000000000" pitchFamily="2" charset="-78"/>
              </a:rPr>
              <a:t>1</a:t>
            </a:r>
            <a:r>
              <a:rPr lang="fa-IR" altLang="en-US" sz="2000" dirty="0" smtClean="0">
                <a:latin typeface="Times New Roman" panose="02020603050405020304" pitchFamily="18" charset="0"/>
                <a:cs typeface="B Nazanin" panose="00000400000000000000" pitchFamily="2" charset="-78"/>
              </a:rPr>
              <a:t> و </a:t>
            </a:r>
            <a:r>
              <a:rPr lang="en-US" altLang="en-US" sz="2000" dirty="0" smtClean="0">
                <a:latin typeface="Times New Roman" panose="02020603050405020304" pitchFamily="18" charset="0"/>
                <a:cs typeface="B Nazanin" panose="00000400000000000000" pitchFamily="2" charset="-78"/>
              </a:rPr>
              <a:t>v</a:t>
            </a:r>
            <a:r>
              <a:rPr lang="en-US" altLang="en-US" sz="2000" baseline="-25000" dirty="0" smtClean="0">
                <a:latin typeface="Times New Roman" panose="02020603050405020304" pitchFamily="18" charset="0"/>
                <a:cs typeface="B Nazanin" panose="00000400000000000000" pitchFamily="2" charset="-78"/>
              </a:rPr>
              <a:t>3</a:t>
            </a:r>
            <a:r>
              <a:rPr lang="fa-IR" altLang="en-US" sz="2000" dirty="0" smtClean="0">
                <a:latin typeface="Times New Roman" panose="02020603050405020304" pitchFamily="18" charset="0"/>
                <a:cs typeface="B Nazanin" panose="00000400000000000000" pitchFamily="2" charset="-78"/>
              </a:rPr>
              <a:t> خواهیم داشت:</a:t>
            </a:r>
            <a:endParaRPr lang="en-US" altLang="en-US" sz="2000" dirty="0">
              <a:latin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4" name="Rectangle 13"/>
              <p:cNvSpPr/>
              <p:nvPr/>
            </p:nvSpPr>
            <p:spPr>
              <a:xfrm>
                <a:off x="84908" y="2327850"/>
                <a:ext cx="2266070"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3</m:t>
                                    </m:r>
                                  </m:num>
                                  <m:den>
                                    <m:r>
                                      <a:rPr lang="en-US" i="0">
                                        <a:latin typeface="Cambria Math" panose="02040503050406030204" pitchFamily="18" charset="0"/>
                                      </a:rPr>
                                      <m:t>2</m:t>
                                    </m:r>
                                  </m:den>
                                </m:f>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3</m:t>
                                    </m:r>
                                  </m:num>
                                  <m:den>
                                    <m:r>
                                      <a:rPr lang="en-US" i="0">
                                        <a:latin typeface="Cambria Math" panose="02040503050406030204" pitchFamily="18" charset="0"/>
                                      </a:rPr>
                                      <m:t>2</m:t>
                                    </m:r>
                                  </m:den>
                                </m:f>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0</m:t>
                                </m:r>
                                <m:r>
                                  <m:rPr>
                                    <m:nor/>
                                  </m:rPr>
                                  <a:rPr lang="en-US" i="1">
                                    <a:latin typeface="Cambria Math" panose="02040503050406030204" pitchFamily="18" charset="0"/>
                                  </a:rPr>
                                  <m:t>                  </m:t>
                                </m:r>
                              </m:e>
                            </m:mr>
                          </m:m>
                        </m:e>
                      </m:d>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84908" y="2327850"/>
                <a:ext cx="2266070" cy="976614"/>
              </a:xfrm>
              <a:prstGeom prst="rect">
                <a:avLst/>
              </a:prstGeom>
              <a:blipFill>
                <a:blip r:embed="rId8"/>
                <a:stretch>
                  <a:fillRect/>
                </a:stretch>
              </a:blipFill>
            </p:spPr>
            <p:txBody>
              <a:bodyPr/>
              <a:lstStyle/>
              <a:p>
                <a:r>
                  <a:rPr lang="en-US">
                    <a:noFill/>
                  </a:rPr>
                  <a:t> </a:t>
                </a:r>
              </a:p>
            </p:txBody>
          </p:sp>
        </mc:Fallback>
      </mc:AlternateContent>
      <p:grpSp>
        <p:nvGrpSpPr>
          <p:cNvPr id="15" name="Group 14"/>
          <p:cNvGrpSpPr/>
          <p:nvPr/>
        </p:nvGrpSpPr>
        <p:grpSpPr>
          <a:xfrm>
            <a:off x="2260346" y="2646447"/>
            <a:ext cx="978826" cy="338554"/>
            <a:chOff x="7946542" y="4222656"/>
            <a:chExt cx="978826" cy="1065207"/>
          </a:xfrm>
        </p:grpSpPr>
        <p:cxnSp>
          <p:nvCxnSpPr>
            <p:cNvPr id="16" name="Straight Arrow Connector 15"/>
            <p:cNvCxnSpPr/>
            <p:nvPr/>
          </p:nvCxnSpPr>
          <p:spPr>
            <a:xfrm>
              <a:off x="7946542" y="5246328"/>
              <a:ext cx="978826"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7985014" y="4222656"/>
              <a:ext cx="817852" cy="1065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altLang="en-US" sz="1600" b="1" dirty="0" smtClean="0">
                  <a:solidFill>
                    <a:srgbClr val="0000FF"/>
                  </a:solidFill>
                  <a:cs typeface="B Nazanin" panose="00000400000000000000" pitchFamily="2" charset="-78"/>
                </a:rPr>
                <a:t>پاسخ پله</a:t>
              </a:r>
              <a:endParaRPr lang="en-US" altLang="en-US" sz="1600" b="1" dirty="0">
                <a:solidFill>
                  <a:srgbClr val="0000FF"/>
                </a:solidFill>
                <a:cs typeface="B Nazanin" panose="00000400000000000000" pitchFamily="2" charset="-78"/>
              </a:endParaRPr>
            </a:p>
          </p:txBody>
        </p:sp>
      </p:grpSp>
      <mc:AlternateContent xmlns:mc="http://schemas.openxmlformats.org/markup-compatibility/2006" xmlns:a14="http://schemas.microsoft.com/office/drawing/2010/main">
        <mc:Choice Requires="a14">
          <p:sp>
            <p:nvSpPr>
              <p:cNvPr id="18" name="Rectangle 17"/>
              <p:cNvSpPr/>
              <p:nvPr/>
            </p:nvSpPr>
            <p:spPr>
              <a:xfrm>
                <a:off x="3200400" y="2643747"/>
                <a:ext cx="2324611" cy="471026"/>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𝑆</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3</m:t>
                            </m:r>
                          </m:num>
                          <m:den>
                            <m:r>
                              <a:rPr lang="en-US">
                                <a:latin typeface="Cambria Math" panose="02040503050406030204" pitchFamily="18" charset="0"/>
                              </a:rPr>
                              <m:t>2</m:t>
                            </m:r>
                          </m:den>
                        </m:f>
                        <m:r>
                          <a:rPr lang="en-US" i="1">
                            <a:latin typeface="Cambria Math" panose="02040503050406030204" pitchFamily="18" charset="0"/>
                          </a:rPr>
                          <m:t>𝑡</m:t>
                        </m:r>
                      </m:sup>
                    </m:sSup>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𝑡</m:t>
                    </m:r>
                  </m:oMath>
                </a14:m>
                <a:r>
                  <a:rPr lang="fa-IR" dirty="0" smtClean="0"/>
                  <a:t>(</a:t>
                </a:r>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3200400" y="2643747"/>
                <a:ext cx="2324611" cy="471026"/>
              </a:xfrm>
              <a:prstGeom prst="rect">
                <a:avLst/>
              </a:prstGeom>
              <a:blipFill>
                <a:blip r:embed="rId9"/>
                <a:stretch>
                  <a:fillRect r="-1050" b="-19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252638" y="3123181"/>
                <a:ext cx="2082045" cy="535852"/>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h</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3</m:t>
                        </m:r>
                      </m:num>
                      <m:den>
                        <m:r>
                          <a:rPr lang="en-US">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3</m:t>
                            </m:r>
                          </m:num>
                          <m:den>
                            <m:r>
                              <a:rPr lang="en-US">
                                <a:latin typeface="Cambria Math" panose="02040503050406030204" pitchFamily="18" charset="0"/>
                              </a:rPr>
                              <m:t>2</m:t>
                            </m:r>
                          </m:den>
                        </m:f>
                        <m:r>
                          <a:rPr lang="en-US" i="1">
                            <a:latin typeface="Cambria Math" panose="02040503050406030204" pitchFamily="18" charset="0"/>
                          </a:rPr>
                          <m:t>𝑡</m:t>
                        </m:r>
                      </m:sup>
                    </m:sSup>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𝑡</m:t>
                    </m:r>
                  </m:oMath>
                </a14:m>
                <a:r>
                  <a:rPr lang="fa-IR" dirty="0" smtClean="0"/>
                  <a:t>(</a:t>
                </a:r>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3252638" y="3123181"/>
                <a:ext cx="2082045" cy="535852"/>
              </a:xfrm>
              <a:prstGeom prst="rect">
                <a:avLst/>
              </a:prstGeom>
              <a:blipFill>
                <a:blip r:embed="rId10"/>
                <a:stretch>
                  <a:fillRect r="-1466" b="-5682"/>
                </a:stretch>
              </a:blipFill>
            </p:spPr>
            <p:txBody>
              <a:bodyPr/>
              <a:lstStyle/>
              <a:p>
                <a:r>
                  <a:rPr lang="en-US">
                    <a:noFill/>
                  </a:rPr>
                  <a:t> </a:t>
                </a:r>
              </a:p>
            </p:txBody>
          </p:sp>
        </mc:Fallback>
      </mc:AlternateContent>
      <p:sp>
        <p:nvSpPr>
          <p:cNvPr id="20" name="Rectangle 19"/>
          <p:cNvSpPr/>
          <p:nvPr/>
        </p:nvSpPr>
        <p:spPr>
          <a:xfrm>
            <a:off x="1217943" y="3561200"/>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pic>
        <p:nvPicPr>
          <p:cNvPr id="21" name="Picture 20"/>
          <p:cNvPicPr>
            <a:picLocks noChangeAspect="1"/>
          </p:cNvPicPr>
          <p:nvPr/>
        </p:nvPicPr>
        <p:blipFill>
          <a:blip r:embed="rId11"/>
          <a:stretch>
            <a:fillRect/>
          </a:stretch>
        </p:blipFill>
        <p:spPr>
          <a:xfrm>
            <a:off x="1071355" y="30902"/>
            <a:ext cx="2554789" cy="1784183"/>
          </a:xfrm>
          <a:prstGeom prst="rect">
            <a:avLst/>
          </a:prstGeom>
        </p:spPr>
      </p:pic>
      <p:sp>
        <p:nvSpPr>
          <p:cNvPr id="3" name="Rectangle 2"/>
          <p:cNvSpPr/>
          <p:nvPr/>
        </p:nvSpPr>
        <p:spPr>
          <a:xfrm>
            <a:off x="8032352" y="643582"/>
            <a:ext cx="875561" cy="369332"/>
          </a:xfrm>
          <a:prstGeom prst="rect">
            <a:avLst/>
          </a:prstGeom>
        </p:spPr>
        <p:txBody>
          <a:bodyPr wrap="none">
            <a:spAutoFit/>
          </a:bodyPr>
          <a:lstStyle/>
          <a:p>
            <a:pPr marL="285750" indent="-285750" algn="r" rtl="1">
              <a:buFont typeface="Times New Roman" panose="02020603050405020304" pitchFamily="18" charset="0"/>
              <a:buChar char="■"/>
            </a:pPr>
            <a:r>
              <a:rPr lang="ar-SA" b="1" dirty="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a:solidFill>
                  <a:srgbClr val="FF0000"/>
                </a:solidFill>
                <a:latin typeface="Calibri" panose="020F0502020204030204" pitchFamily="34" charset="0"/>
                <a:ea typeface="Calibri" panose="020F0502020204030204" pitchFamily="34" charset="0"/>
                <a:cs typeface="B Nazanin" panose="00000400000000000000" pitchFamily="2" charset="-78"/>
              </a:rPr>
              <a:t>) </a:t>
            </a:r>
            <a:endParaRPr lang="en-US" dirty="0"/>
          </a:p>
        </p:txBody>
      </p:sp>
    </p:spTree>
    <p:extLst>
      <p:ext uri="{BB962C8B-B14F-4D97-AF65-F5344CB8AC3E}">
        <p14:creationId xmlns:p14="http://schemas.microsoft.com/office/powerpoint/2010/main" val="4080422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mc:AlternateContent xmlns:mc="http://schemas.openxmlformats.org/markup-compatibility/2006" xmlns:a14="http://schemas.microsoft.com/office/drawing/2010/main">
        <mc:Choice Requires="a14">
          <p:sp>
            <p:nvSpPr>
              <p:cNvPr id="5" name="Rectangle 4"/>
              <p:cNvSpPr/>
              <p:nvPr/>
            </p:nvSpPr>
            <p:spPr>
              <a:xfrm>
                <a:off x="2743200" y="152400"/>
                <a:ext cx="6180826" cy="646331"/>
              </a:xfrm>
              <a:prstGeom prst="rect">
                <a:avLst/>
              </a:prstGeom>
            </p:spPr>
            <p:txBody>
              <a:bodyPr wrap="square">
                <a:spAutoFit/>
              </a:bodyPr>
              <a:lstStyle/>
              <a:p>
                <a:pPr marL="285750" indent="-285750" algn="just" rtl="1">
                  <a:buFont typeface="Wingdings" panose="05000000000000000000" pitchFamily="2" charset="2"/>
                  <a:buChar char="q"/>
                </a:pPr>
                <a:r>
                  <a:rPr lang="fa-IR" b="1" dirty="0">
                    <a:solidFill>
                      <a:srgbClr val="FF0000"/>
                    </a:solidFill>
                    <a:cs typeface="B Nazanin" panose="00000400000000000000" pitchFamily="2" charset="-78"/>
                  </a:rPr>
                  <a:t>مثال</a:t>
                </a:r>
                <a:r>
                  <a:rPr lang="fa-IR" b="1" dirty="0" smtClean="0">
                    <a:solidFill>
                      <a:srgbClr val="FF0000"/>
                    </a:solidFill>
                    <a:cs typeface="B Nazanin" panose="00000400000000000000" pitchFamily="2" charset="-78"/>
                  </a:rPr>
                  <a:t>) </a:t>
                </a:r>
                <a:r>
                  <a:rPr lang="fa-IR" dirty="0">
                    <a:latin typeface="Calibri" panose="020F0502020204030204" pitchFamily="34" charset="0"/>
                    <a:ea typeface="Calibri" panose="020F0502020204030204" pitchFamily="34" charset="0"/>
                    <a:cs typeface="B Nazanin" panose="00000400000000000000" pitchFamily="2" charset="-78"/>
                  </a:rPr>
                  <a:t>در مدار شکل مقابل فرض </a:t>
                </a:r>
                <a:r>
                  <a:rPr lang="fa-IR" dirty="0" smtClean="0">
                    <a:latin typeface="Calibri" panose="020F0502020204030204" pitchFamily="34" charset="0"/>
                    <a:ea typeface="Calibri" panose="020F0502020204030204" pitchFamily="34" charset="0"/>
                    <a:cs typeface="B Nazanin" panose="00000400000000000000" pitchFamily="2" charset="-78"/>
                  </a:rPr>
                  <a:t>کنید</a:t>
                </a:r>
                <a14:m>
                  <m:oMath xmlns:m="http://schemas.openxmlformats.org/officeDocument/2006/math">
                    <m:sSub>
                      <m:sSubPr>
                        <m:ctrlPr>
                          <a:rPr lang="en-US" i="1">
                            <a:latin typeface="Cambria Math" panose="02040503050406030204" pitchFamily="18" charset="0"/>
                            <a:cs typeface="B Nazanin" panose="00000400000000000000" pitchFamily="2" charset="-78"/>
                          </a:rPr>
                        </m:ctrlPr>
                      </m:sSubPr>
                      <m:e>
                        <m:r>
                          <a:rPr lang="en-US" i="1">
                            <a:latin typeface="Cambria Math" panose="02040503050406030204" pitchFamily="18" charset="0"/>
                            <a:ea typeface="Calibri" panose="020F0502020204030204" pitchFamily="34" charset="0"/>
                            <a:cs typeface="B Nazanin" panose="00000400000000000000" pitchFamily="2" charset="-78"/>
                          </a:rPr>
                          <m:t>𝑖</m:t>
                        </m:r>
                      </m:e>
                      <m:sub>
                        <m:r>
                          <a:rPr lang="en-US" i="1">
                            <a:latin typeface="Cambria Math" panose="02040503050406030204" pitchFamily="18" charset="0"/>
                            <a:ea typeface="Calibri" panose="020F0502020204030204" pitchFamily="34" charset="0"/>
                            <a:cs typeface="B Nazanin" panose="00000400000000000000" pitchFamily="2" charset="-78"/>
                          </a:rPr>
                          <m:t>𝑠</m:t>
                        </m:r>
                      </m:sub>
                    </m:sSub>
                    <m:r>
                      <a:rPr lang="en-US" i="1">
                        <a:latin typeface="Cambria Math" panose="02040503050406030204" pitchFamily="18" charset="0"/>
                        <a:ea typeface="Calibri" panose="020F0502020204030204" pitchFamily="34" charset="0"/>
                        <a:cs typeface="B Nazanin" panose="00000400000000000000" pitchFamily="2" charset="-78"/>
                      </a:rPr>
                      <m:t>(</m:t>
                    </m:r>
                    <m:r>
                      <a:rPr lang="en-US" i="1">
                        <a:latin typeface="Cambria Math" panose="02040503050406030204" pitchFamily="18" charset="0"/>
                        <a:ea typeface="Calibri" panose="020F0502020204030204" pitchFamily="34" charset="0"/>
                        <a:cs typeface="B Nazanin" panose="00000400000000000000" pitchFamily="2" charset="-78"/>
                      </a:rPr>
                      <m:t>𝑡</m:t>
                    </m:r>
                    <m:r>
                      <a:rPr lang="en-US" i="1">
                        <a:latin typeface="Cambria Math" panose="02040503050406030204" pitchFamily="18" charset="0"/>
                        <a:ea typeface="Calibri" panose="020F0502020204030204" pitchFamily="34" charset="0"/>
                        <a:cs typeface="B Nazanin" panose="00000400000000000000" pitchFamily="2" charset="-78"/>
                      </a:rPr>
                      <m:t>)</m:t>
                    </m:r>
                  </m:oMath>
                </a14:m>
                <a:r>
                  <a:rPr lang="en-US" dirty="0">
                    <a:latin typeface="Calibri" panose="020F0502020204030204" pitchFamily="34" charset="0"/>
                    <a:ea typeface="Calibri" panose="020F0502020204030204" pitchFamily="34" charset="0"/>
                    <a:cs typeface="B Nazanin" panose="00000400000000000000" pitchFamily="2" charset="-78"/>
                  </a:rPr>
                  <a:t> </a:t>
                </a:r>
                <a:r>
                  <a:rPr lang="fa-IR" dirty="0" smtClean="0">
                    <a:latin typeface="Calibri" panose="020F0502020204030204" pitchFamily="34" charset="0"/>
                    <a:ea typeface="Calibri" panose="020F0502020204030204" pitchFamily="34" charset="0"/>
                    <a:cs typeface="B Nazanin" panose="00000400000000000000" pitchFamily="2" charset="-78"/>
                  </a:rPr>
                  <a:t> پله </a:t>
                </a:r>
                <a:r>
                  <a:rPr lang="fa-IR" dirty="0">
                    <a:latin typeface="Calibri" panose="020F0502020204030204" pitchFamily="34" charset="0"/>
                    <a:ea typeface="Calibri" panose="020F0502020204030204" pitchFamily="34" charset="0"/>
                    <a:cs typeface="B Nazanin" panose="00000400000000000000" pitchFamily="2" charset="-78"/>
                  </a:rPr>
                  <a:t>واحد </a:t>
                </a:r>
                <a:r>
                  <a:rPr lang="fa-IR" dirty="0" smtClean="0">
                    <a:latin typeface="Calibri" panose="020F0502020204030204" pitchFamily="34" charset="0"/>
                    <a:ea typeface="Calibri" panose="020F0502020204030204" pitchFamily="34" charset="0"/>
                    <a:cs typeface="B Nazanin" panose="00000400000000000000" pitchFamily="2" charset="-78"/>
                  </a:rPr>
                  <a:t>باشد. </a:t>
                </a:r>
                <a:r>
                  <a:rPr lang="fa-IR" dirty="0">
                    <a:latin typeface="Calibri" panose="020F0502020204030204" pitchFamily="34" charset="0"/>
                    <a:ea typeface="Calibri" panose="020F0502020204030204" pitchFamily="34" charset="0"/>
                    <a:cs typeface="B Nazanin" panose="00000400000000000000" pitchFamily="2" charset="-78"/>
                  </a:rPr>
                  <a:t>جریان های </a:t>
                </a:r>
                <a14:m>
                  <m:oMath xmlns:m="http://schemas.openxmlformats.org/officeDocument/2006/math">
                    <m:sSub>
                      <m:sSubPr>
                        <m:ctrlPr>
                          <a:rPr lang="en-US" i="1">
                            <a:latin typeface="Cambria Math" panose="02040503050406030204" pitchFamily="18" charset="0"/>
                            <a:cs typeface="B Nazanin" panose="00000400000000000000" pitchFamily="2" charset="-78"/>
                          </a:rPr>
                        </m:ctrlPr>
                      </m:sSubPr>
                      <m:e>
                        <m:r>
                          <a:rPr lang="en-US" i="1">
                            <a:latin typeface="Cambria Math" panose="02040503050406030204" pitchFamily="18" charset="0"/>
                            <a:ea typeface="Calibri" panose="020F0502020204030204" pitchFamily="34" charset="0"/>
                            <a:cs typeface="B Nazanin" panose="00000400000000000000" pitchFamily="2" charset="-78"/>
                          </a:rPr>
                          <m:t>𝑖</m:t>
                        </m:r>
                      </m:e>
                      <m:sub>
                        <m:r>
                          <a:rPr lang="en-US" i="1">
                            <a:latin typeface="Cambria Math" panose="02040503050406030204" pitchFamily="18" charset="0"/>
                            <a:ea typeface="Calibri" panose="020F0502020204030204" pitchFamily="34" charset="0"/>
                            <a:cs typeface="B Nazanin" panose="00000400000000000000" pitchFamily="2" charset="-78"/>
                          </a:rPr>
                          <m:t>1</m:t>
                        </m:r>
                      </m:sub>
                    </m:sSub>
                    <m:r>
                      <a:rPr lang="en-US" i="1">
                        <a:latin typeface="Cambria Math" panose="02040503050406030204" pitchFamily="18" charset="0"/>
                        <a:ea typeface="Calibri" panose="020F0502020204030204" pitchFamily="34" charset="0"/>
                        <a:cs typeface="B Nazanin" panose="00000400000000000000" pitchFamily="2" charset="-78"/>
                      </a:rPr>
                      <m:t>(</m:t>
                    </m:r>
                    <m:r>
                      <a:rPr lang="en-US" i="1">
                        <a:latin typeface="Cambria Math" panose="02040503050406030204" pitchFamily="18" charset="0"/>
                        <a:ea typeface="Calibri" panose="020F0502020204030204" pitchFamily="34" charset="0"/>
                        <a:cs typeface="B Nazanin" panose="00000400000000000000" pitchFamily="2" charset="-78"/>
                      </a:rPr>
                      <m:t>𝑡</m:t>
                    </m:r>
                    <m:r>
                      <a:rPr lang="en-US" i="1">
                        <a:latin typeface="Cambria Math" panose="02040503050406030204" pitchFamily="18" charset="0"/>
                        <a:ea typeface="Calibri" panose="020F0502020204030204" pitchFamily="34" charset="0"/>
                        <a:cs typeface="B Nazanin" panose="00000400000000000000" pitchFamily="2" charset="-78"/>
                      </a:rPr>
                      <m:t>)</m:t>
                    </m:r>
                  </m:oMath>
                </a14:m>
                <a:r>
                  <a:rPr lang="fa-IR" dirty="0">
                    <a:latin typeface="Calibri" panose="020F0502020204030204" pitchFamily="34" charset="0"/>
                    <a:ea typeface="Calibri" panose="020F0502020204030204" pitchFamily="34" charset="0"/>
                    <a:cs typeface="B Nazanin" panose="00000400000000000000" pitchFamily="2" charset="-78"/>
                  </a:rPr>
                  <a:t> و </a:t>
                </a:r>
                <a14:m>
                  <m:oMath xmlns:m="http://schemas.openxmlformats.org/officeDocument/2006/math">
                    <m:sSub>
                      <m:sSubPr>
                        <m:ctrlPr>
                          <a:rPr lang="en-US" i="1">
                            <a:latin typeface="Cambria Math" panose="02040503050406030204" pitchFamily="18" charset="0"/>
                            <a:cs typeface="B Nazanin" panose="00000400000000000000" pitchFamily="2" charset="-78"/>
                          </a:rPr>
                        </m:ctrlPr>
                      </m:sSubPr>
                      <m:e>
                        <m:r>
                          <a:rPr lang="en-US" i="1">
                            <a:latin typeface="Cambria Math" panose="02040503050406030204" pitchFamily="18" charset="0"/>
                            <a:ea typeface="Calibri" panose="020F0502020204030204" pitchFamily="34" charset="0"/>
                            <a:cs typeface="B Nazanin" panose="00000400000000000000" pitchFamily="2" charset="-78"/>
                          </a:rPr>
                          <m:t>𝑖</m:t>
                        </m:r>
                      </m:e>
                      <m:sub>
                        <m:r>
                          <a:rPr lang="en-US" i="1">
                            <a:latin typeface="Cambria Math" panose="02040503050406030204" pitchFamily="18" charset="0"/>
                            <a:ea typeface="Calibri" panose="020F0502020204030204" pitchFamily="34" charset="0"/>
                            <a:cs typeface="B Nazanin" panose="00000400000000000000" pitchFamily="2" charset="-78"/>
                          </a:rPr>
                          <m:t>2</m:t>
                        </m:r>
                      </m:sub>
                    </m:sSub>
                    <m:r>
                      <a:rPr lang="en-US" i="1">
                        <a:latin typeface="Cambria Math" panose="02040503050406030204" pitchFamily="18" charset="0"/>
                        <a:ea typeface="Calibri" panose="020F0502020204030204" pitchFamily="34" charset="0"/>
                        <a:cs typeface="B Nazanin" panose="00000400000000000000" pitchFamily="2" charset="-78"/>
                      </a:rPr>
                      <m:t>(</m:t>
                    </m:r>
                    <m:r>
                      <a:rPr lang="en-US" i="1">
                        <a:latin typeface="Cambria Math" panose="02040503050406030204" pitchFamily="18" charset="0"/>
                        <a:ea typeface="Calibri" panose="020F0502020204030204" pitchFamily="34" charset="0"/>
                        <a:cs typeface="B Nazanin" panose="00000400000000000000" pitchFamily="2" charset="-78"/>
                      </a:rPr>
                      <m:t>𝑡</m:t>
                    </m:r>
                    <m:r>
                      <a:rPr lang="en-US" i="1">
                        <a:latin typeface="Cambria Math" panose="02040503050406030204" pitchFamily="18" charset="0"/>
                        <a:ea typeface="Calibri" panose="020F0502020204030204" pitchFamily="34" charset="0"/>
                        <a:cs typeface="B Nazanin" panose="00000400000000000000" pitchFamily="2" charset="-78"/>
                      </a:rPr>
                      <m:t>)</m:t>
                    </m:r>
                  </m:oMath>
                </a14:m>
                <a:r>
                  <a:rPr lang="fa-IR" dirty="0">
                    <a:latin typeface="Calibri" panose="020F0502020204030204" pitchFamily="34" charset="0"/>
                    <a:ea typeface="Calibri" panose="020F0502020204030204" pitchFamily="34" charset="0"/>
                    <a:cs typeface="B Nazanin" panose="00000400000000000000" pitchFamily="2" charset="-78"/>
                  </a:rPr>
                  <a:t> را برای </a:t>
                </a:r>
                <a14:m>
                  <m:oMath xmlns:m="http://schemas.openxmlformats.org/officeDocument/2006/math">
                    <m:r>
                      <a:rPr lang="en-US" i="1">
                        <a:latin typeface="Cambria Math" panose="02040503050406030204" pitchFamily="18" charset="0"/>
                        <a:ea typeface="Calibri" panose="020F0502020204030204" pitchFamily="34" charset="0"/>
                        <a:cs typeface="B Nazanin" panose="00000400000000000000" pitchFamily="2" charset="-78"/>
                      </a:rPr>
                      <m:t>𝑡</m:t>
                    </m:r>
                    <m:r>
                      <a:rPr lang="en-US" i="1">
                        <a:latin typeface="Cambria Math" panose="02040503050406030204" pitchFamily="18" charset="0"/>
                        <a:ea typeface="Calibri" panose="020F0502020204030204" pitchFamily="34" charset="0"/>
                        <a:cs typeface="B Nazanin" panose="00000400000000000000" pitchFamily="2" charset="-78"/>
                      </a:rPr>
                      <m:t>≥</m:t>
                    </m:r>
                    <m:r>
                      <a:rPr lang="en-US" i="1">
                        <a:latin typeface="Cambria Math" panose="02040503050406030204" pitchFamily="18" charset="0"/>
                        <a:ea typeface="Calibri" panose="020F0502020204030204" pitchFamily="34" charset="0"/>
                        <a:cs typeface="B Nazanin" panose="00000400000000000000" pitchFamily="2" charset="-78"/>
                      </a:rPr>
                      <m:t>0</m:t>
                    </m:r>
                  </m:oMath>
                </a14:m>
                <a:r>
                  <a:rPr lang="fa-IR" dirty="0">
                    <a:latin typeface="Calibri" panose="020F0502020204030204" pitchFamily="34" charset="0"/>
                    <a:ea typeface="Calibri" panose="020F0502020204030204" pitchFamily="34" charset="0"/>
                    <a:cs typeface="B Nazanin" panose="00000400000000000000" pitchFamily="2" charset="-78"/>
                  </a:rPr>
                  <a:t> محاسبه کنید.</a:t>
                </a:r>
                <a:r>
                  <a:rPr lang="fa-IR" sz="1400" dirty="0">
                    <a:ea typeface="Calibri" panose="020F0502020204030204" pitchFamily="34" charset="0"/>
                    <a:cs typeface="Calibri" panose="020F0502020204030204" pitchFamily="34" charset="0"/>
                  </a:rPr>
                  <a:t> </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743200" y="152400"/>
                <a:ext cx="6180826" cy="646331"/>
              </a:xfrm>
              <a:prstGeom prst="rect">
                <a:avLst/>
              </a:prstGeom>
              <a:blipFill>
                <a:blip r:embed="rId2"/>
                <a:stretch>
                  <a:fillRect l="-1677" t="-5660" r="-690" b="-16038"/>
                </a:stretch>
              </a:blipFill>
            </p:spPr>
            <p:txBody>
              <a:bodyPr/>
              <a:lstStyle/>
              <a:p>
                <a:r>
                  <a:rPr lang="en-US">
                    <a:noFill/>
                  </a:rPr>
                  <a:t> </a:t>
                </a:r>
              </a:p>
            </p:txBody>
          </p:sp>
        </mc:Fallback>
      </mc:AlternateContent>
      <p:pic>
        <p:nvPicPr>
          <p:cNvPr id="8" name="Picture 7"/>
          <p:cNvPicPr/>
          <p:nvPr/>
        </p:nvPicPr>
        <p:blipFill>
          <a:blip r:embed="rId3"/>
          <a:stretch>
            <a:fillRect/>
          </a:stretch>
        </p:blipFill>
        <p:spPr>
          <a:xfrm rot="5400000">
            <a:off x="452437" y="-147637"/>
            <a:ext cx="1856740" cy="2304415"/>
          </a:xfrm>
          <a:prstGeom prst="rect">
            <a:avLst/>
          </a:prstGeom>
        </p:spPr>
      </p:pic>
      <p:sp>
        <p:nvSpPr>
          <p:cNvPr id="9" name="Rectangle 8"/>
          <p:cNvSpPr/>
          <p:nvPr/>
        </p:nvSpPr>
        <p:spPr>
          <a:xfrm>
            <a:off x="2743200" y="821143"/>
            <a:ext cx="6180827" cy="646331"/>
          </a:xfrm>
          <a:prstGeom prst="rect">
            <a:avLst/>
          </a:prstGeom>
        </p:spPr>
        <p:txBody>
          <a:bodyPr wrap="square">
            <a:spAutoFit/>
          </a:bodyPr>
          <a:lstStyle/>
          <a:p>
            <a:pPr marL="285750" indent="-285750" algn="just" rtl="1">
              <a:buFont typeface="Times New Roman" panose="02020603050405020304" pitchFamily="18" charset="0"/>
              <a:buChar char="■"/>
            </a:pPr>
            <a:r>
              <a:rPr lang="ar-SA"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a:t>
            </a:r>
            <a:r>
              <a:rPr lang="fa-IR" dirty="0" smtClean="0">
                <a:latin typeface="Calibri" panose="020F0502020204030204" pitchFamily="34" charset="0"/>
                <a:ea typeface="Calibri" panose="020F0502020204030204" pitchFamily="34" charset="0"/>
                <a:cs typeface="B Nazanin" panose="00000400000000000000" pitchFamily="2" charset="-78"/>
              </a:rPr>
              <a:t>با به دست آوردن یکی از جریان ها، جریان سلف دیگر با توجه به </a:t>
            </a:r>
            <a:r>
              <a:rPr lang="en-US" dirty="0" smtClean="0">
                <a:latin typeface="Times New Roman" panose="02020603050405020304" pitchFamily="18" charset="0"/>
                <a:ea typeface="Calibri" panose="020F0502020204030204" pitchFamily="34" charset="0"/>
                <a:cs typeface="Times New Roman" panose="02020603050405020304" pitchFamily="18" charset="0"/>
              </a:rPr>
              <a:t>KCL</a:t>
            </a:r>
            <a:r>
              <a:rPr lang="fa-IR" dirty="0" smtClean="0">
                <a:latin typeface="Calibri" panose="020F0502020204030204" pitchFamily="34" charset="0"/>
                <a:ea typeface="Calibri" panose="020F0502020204030204" pitchFamily="34" charset="0"/>
                <a:cs typeface="B Nazanin" panose="00000400000000000000" pitchFamily="2" charset="-78"/>
              </a:rPr>
              <a:t> به دست می آید. </a:t>
            </a:r>
            <a:endParaRPr lang="en-US" dirty="0"/>
          </a:p>
        </p:txBody>
      </p:sp>
      <mc:AlternateContent xmlns:mc="http://schemas.openxmlformats.org/markup-compatibility/2006" xmlns:a14="http://schemas.microsoft.com/office/drawing/2010/main">
        <mc:Choice Requires="a14">
          <p:sp>
            <p:nvSpPr>
              <p:cNvPr id="14" name="Rectangle 13"/>
              <p:cNvSpPr/>
              <p:nvPr/>
            </p:nvSpPr>
            <p:spPr>
              <a:xfrm>
                <a:off x="3048000" y="1575599"/>
                <a:ext cx="5486400" cy="6182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𝑑𝑖</m:t>
                              </m:r>
                            </m:e>
                            <m:sub>
                              <m:r>
                                <a:rPr lang="en-US">
                                  <a:latin typeface="Cambria Math" panose="02040503050406030204" pitchFamily="18" charset="0"/>
                                </a:rPr>
                                <m:t>1</m:t>
                              </m:r>
                            </m:sub>
                          </m:sSub>
                        </m:num>
                        <m:den>
                          <m:r>
                            <a:rPr lang="en-US" i="1">
                              <a:latin typeface="Cambria Math" panose="02040503050406030204" pitchFamily="18" charset="0"/>
                            </a:rPr>
                            <m:t>𝑑𝑡</m:t>
                          </m:r>
                        </m:den>
                      </m:f>
                      <m:r>
                        <a:rPr lang="en-US">
                          <a:latin typeface="Cambria Math" panose="02040503050406030204" pitchFamily="18" charset="0"/>
                        </a:rPr>
                        <m:t>+</m:t>
                      </m:r>
                      <m:r>
                        <a:rPr lang="en-US">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a:latin typeface="Cambria Math" panose="02040503050406030204" pitchFamily="18" charset="0"/>
                            </a:rPr>
                            <m:t>1</m:t>
                          </m:r>
                        </m:sub>
                      </m:sSub>
                      <m:r>
                        <a:rPr lang="en-US">
                          <a:latin typeface="Cambria Math" panose="02040503050406030204" pitchFamily="18" charset="0"/>
                        </a:rPr>
                        <m:t>=</m:t>
                      </m:r>
                      <m:r>
                        <a:rPr lang="en-US">
                          <a:latin typeface="Cambria Math" panose="02040503050406030204" pitchFamily="18" charset="0"/>
                        </a:rPr>
                        <m:t>2</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𝑑𝑖</m:t>
                              </m:r>
                            </m:e>
                            <m:sub>
                              <m:r>
                                <a:rPr lang="en-US">
                                  <a:latin typeface="Cambria Math" panose="02040503050406030204" pitchFamily="18" charset="0"/>
                                </a:rPr>
                                <m:t>2</m:t>
                              </m:r>
                            </m:sub>
                          </m:sSub>
                        </m:num>
                        <m:den>
                          <m:r>
                            <a:rPr lang="en-US" i="1">
                              <a:latin typeface="Cambria Math" panose="02040503050406030204" pitchFamily="18" charset="0"/>
                            </a:rPr>
                            <m:t>𝑑𝑡</m:t>
                          </m:r>
                        </m:den>
                      </m:f>
                      <m:r>
                        <a:rPr lang="en-US">
                          <a:latin typeface="Cambria Math" panose="02040503050406030204" pitchFamily="18" charset="0"/>
                        </a:rPr>
                        <m:t>+</m:t>
                      </m:r>
                      <m:r>
                        <a:rPr lang="en-US">
                          <a:latin typeface="Cambria Math" panose="02040503050406030204" pitchFamily="18" charset="0"/>
                        </a:rPr>
                        <m:t>4</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a:latin typeface="Cambria Math" panose="02040503050406030204" pitchFamily="18" charset="0"/>
                            </a:rPr>
                            <m:t>2</m:t>
                          </m:r>
                        </m:sub>
                      </m:sSub>
                      <m:r>
                        <a:rPr lang="en-US">
                          <a:latin typeface="Cambria Math" panose="02040503050406030204" pitchFamily="18" charset="0"/>
                        </a:rPr>
                        <m:t>=</m:t>
                      </m:r>
                      <m:r>
                        <a:rPr lang="en-US">
                          <a:latin typeface="Cambria Math" panose="02040503050406030204" pitchFamily="18" charset="0"/>
                        </a:rPr>
                        <m:t>2</m:t>
                      </m:r>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𝑑𝑡</m:t>
                          </m:r>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a:latin typeface="Cambria Math" panose="02040503050406030204" pitchFamily="18" charset="0"/>
                                </a:rPr>
                                <m:t>1</m:t>
                              </m:r>
                            </m:sub>
                          </m:sSub>
                        </m:e>
                      </m:d>
                      <m:r>
                        <a:rPr lang="en-US">
                          <a:latin typeface="Cambria Math" panose="02040503050406030204" pitchFamily="18" charset="0"/>
                        </a:rPr>
                        <m:t>+</m:t>
                      </m:r>
                      <m:r>
                        <a:rPr lang="en-US">
                          <a:latin typeface="Cambria Math" panose="02040503050406030204" pitchFamily="18" charset="0"/>
                        </a:rPr>
                        <m:t>4</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a:latin typeface="Cambria Math" panose="02040503050406030204" pitchFamily="18" charset="0"/>
                            </a:rPr>
                            <m:t>1</m:t>
                          </m:r>
                        </m:sub>
                      </m:sSub>
                      <m:r>
                        <a:rPr lang="en-US" i="1">
                          <a:latin typeface="Cambria Math" panose="02040503050406030204" pitchFamily="18" charset="0"/>
                        </a:rPr>
                        <m:t>)</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048000" y="1575599"/>
                <a:ext cx="5486400" cy="61824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990600" y="2398407"/>
                <a:ext cx="6781800" cy="6182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rgbClr val="0000FF"/>
                          </a:solidFill>
                          <a:latin typeface="Cambria Math" panose="02040503050406030204" pitchFamily="18" charset="0"/>
                        </a:rPr>
                        <m:t>⟹</m:t>
                      </m:r>
                      <m:r>
                        <a:rPr lang="en-US">
                          <a:latin typeface="Cambria Math" panose="02040503050406030204" pitchFamily="18" charset="0"/>
                        </a:rPr>
                        <m:t>3</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𝑑𝑖</m:t>
                              </m:r>
                            </m:e>
                            <m:sub>
                              <m:r>
                                <a:rPr lang="en-US" i="0">
                                  <a:latin typeface="Cambria Math" panose="02040503050406030204" pitchFamily="18" charset="0"/>
                                </a:rPr>
                                <m:t>1</m:t>
                              </m:r>
                            </m:sub>
                          </m:sSub>
                        </m:num>
                        <m:den>
                          <m:r>
                            <a:rPr lang="en-US" i="1">
                              <a:latin typeface="Cambria Math" panose="02040503050406030204" pitchFamily="18" charset="0"/>
                            </a:rPr>
                            <m:t>𝑑𝑡</m:t>
                          </m:r>
                        </m:den>
                      </m:f>
                      <m:r>
                        <a:rPr lang="en-US" i="0">
                          <a:latin typeface="Cambria Math" panose="02040503050406030204" pitchFamily="18" charset="0"/>
                        </a:rPr>
                        <m:t>+</m:t>
                      </m:r>
                      <m:r>
                        <a:rPr lang="en-US" i="0">
                          <a:latin typeface="Cambria Math" panose="02040503050406030204" pitchFamily="18" charset="0"/>
                        </a:rPr>
                        <m:t>6</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1</m:t>
                          </m:r>
                        </m:sub>
                      </m:sSub>
                      <m:r>
                        <a:rPr lang="en-US" i="0">
                          <a:latin typeface="Cambria Math" panose="02040503050406030204" pitchFamily="18" charset="0"/>
                        </a:rPr>
                        <m:t>=</m:t>
                      </m:r>
                      <m:r>
                        <a:rPr lang="en-US" i="0">
                          <a:latin typeface="Cambria Math" panose="02040503050406030204" pitchFamily="18" charset="0"/>
                        </a:rPr>
                        <m:t>2</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𝑑𝑖</m:t>
                              </m:r>
                            </m:e>
                            <m:sub>
                              <m:r>
                                <a:rPr lang="en-US" i="1">
                                  <a:latin typeface="Cambria Math" panose="02040503050406030204" pitchFamily="18" charset="0"/>
                                </a:rPr>
                                <m:t>𝑠</m:t>
                              </m:r>
                            </m:sub>
                          </m:sSub>
                        </m:num>
                        <m:den>
                          <m:r>
                            <a:rPr lang="en-US" i="1">
                              <a:latin typeface="Cambria Math" panose="02040503050406030204" pitchFamily="18" charset="0"/>
                            </a:rPr>
                            <m:t>𝑑𝑡</m:t>
                          </m:r>
                        </m:den>
                      </m:f>
                      <m:r>
                        <a:rPr lang="en-US" i="0">
                          <a:latin typeface="Cambria Math" panose="02040503050406030204" pitchFamily="18" charset="0"/>
                        </a:rPr>
                        <m:t>+</m:t>
                      </m:r>
                      <m:r>
                        <a:rPr lang="en-US" i="0">
                          <a:latin typeface="Cambria Math" panose="02040503050406030204" pitchFamily="18" charset="0"/>
                        </a:rPr>
                        <m:t>4</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r>
                        <a:rPr lang="en-US" i="0">
                          <a:latin typeface="Cambria Math" panose="02040503050406030204" pitchFamily="18" charset="0"/>
                        </a:rPr>
                        <m:t>    </m:t>
                      </m:r>
                      <m:r>
                        <a:rPr lang="en-US" i="0" smtClean="0">
                          <a:solidFill>
                            <a:srgbClr val="0000FF"/>
                          </a:solidFill>
                          <a:latin typeface="Cambria Math" panose="02040503050406030204" pitchFamily="18" charset="0"/>
                        </a:rPr>
                        <m:t>⟹</m:t>
                      </m:r>
                      <m:r>
                        <a:rPr lang="en-US" i="0">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𝑑𝑖</m:t>
                              </m:r>
                            </m:e>
                            <m:sub>
                              <m:r>
                                <a:rPr lang="en-US" i="0">
                                  <a:latin typeface="Cambria Math" panose="02040503050406030204" pitchFamily="18" charset="0"/>
                                </a:rPr>
                                <m:t>1</m:t>
                              </m:r>
                            </m:sub>
                          </m:sSub>
                        </m:num>
                        <m:den>
                          <m:r>
                            <a:rPr lang="en-US" i="1">
                              <a:latin typeface="Cambria Math" panose="02040503050406030204" pitchFamily="18" charset="0"/>
                            </a:rPr>
                            <m:t>𝑑𝑡</m:t>
                          </m:r>
                        </m:den>
                      </m:f>
                      <m:r>
                        <a:rPr lang="en-US" i="0">
                          <a:latin typeface="Cambria Math" panose="02040503050406030204" pitchFamily="18" charset="0"/>
                        </a:rPr>
                        <m:t>+</m:t>
                      </m:r>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1</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m:t>
                          </m:r>
                        </m:num>
                        <m:den>
                          <m:r>
                            <a:rPr lang="en-US" i="0">
                              <a:latin typeface="Cambria Math" panose="02040503050406030204" pitchFamily="18" charset="0"/>
                            </a:rPr>
                            <m:t>3</m:t>
                          </m:r>
                        </m:den>
                      </m:f>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𝑑𝑖</m:t>
                              </m:r>
                            </m:e>
                            <m:sub>
                              <m:r>
                                <a:rPr lang="en-US" i="1">
                                  <a:latin typeface="Cambria Math" panose="02040503050406030204" pitchFamily="18" charset="0"/>
                                </a:rPr>
                                <m:t>𝑠</m:t>
                              </m:r>
                            </m:sub>
                          </m:sSub>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4</m:t>
                          </m:r>
                        </m:num>
                        <m:den>
                          <m:r>
                            <a:rPr lang="en-US" i="0">
                              <a:latin typeface="Cambria Math" panose="02040503050406030204" pitchFamily="18" charset="0"/>
                            </a:rPr>
                            <m:t>3</m:t>
                          </m:r>
                        </m:den>
                      </m:f>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990600" y="2398407"/>
                <a:ext cx="6781800" cy="61824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4800" y="3117404"/>
                <a:ext cx="8924026" cy="729430"/>
              </a:xfrm>
              <a:prstGeom prst="rect">
                <a:avLst/>
              </a:prstGeom>
            </p:spPr>
            <p:txBody>
              <a:bodyPr wrap="square">
                <a:spAutoFit/>
              </a:bodyPr>
              <a:lstStyle/>
              <a:p>
                <a:pPr marL="457200" marR="0" algn="just" rtl="1">
                  <a:lnSpc>
                    <a:spcPct val="115000"/>
                  </a:lnSpc>
                  <a:spcBef>
                    <a:spcPts val="0"/>
                  </a:spcBef>
                  <a:spcAft>
                    <a:spcPts val="0"/>
                  </a:spcAft>
                </a:pPr>
                <a:r>
                  <a:rPr lang="fa-IR" kern="100" dirty="0" smtClean="0">
                    <a:latin typeface="Calibri" panose="020F0502020204030204" pitchFamily="34" charset="0"/>
                    <a:ea typeface="Times New Roman" panose="02020603050405020304" pitchFamily="18" charset="0"/>
                    <a:cs typeface="B Nazanin" panose="00000400000000000000" pitchFamily="2" charset="-78"/>
                  </a:rPr>
                  <a:t>در </a:t>
                </a:r>
                <a:r>
                  <a:rPr lang="fa-IR" kern="100" dirty="0">
                    <a:latin typeface="Calibri" panose="020F0502020204030204" pitchFamily="34" charset="0"/>
                    <a:ea typeface="Times New Roman" panose="02020603050405020304" pitchFamily="18" charset="0"/>
                    <a:cs typeface="B Nazanin" panose="00000400000000000000" pitchFamily="2" charset="-78"/>
                  </a:rPr>
                  <a:t>این مدار علاوه بر </a:t>
                </a:r>
                <a:r>
                  <a:rPr lang="fa-IR" kern="100" dirty="0" smtClean="0">
                    <a:latin typeface="Calibri" panose="020F0502020204030204" pitchFamily="34" charset="0"/>
                    <a:ea typeface="Times New Roman" panose="02020603050405020304" pitchFamily="18" charset="0"/>
                    <a:cs typeface="B Nazanin" panose="00000400000000000000" pitchFamily="2" charset="-78"/>
                  </a:rPr>
                  <a:t>ورودی، </a:t>
                </a:r>
                <a:r>
                  <a:rPr lang="fa-IR" kern="100" dirty="0">
                    <a:latin typeface="Calibri" panose="020F0502020204030204" pitchFamily="34" charset="0"/>
                    <a:ea typeface="Times New Roman" panose="02020603050405020304" pitchFamily="18" charset="0"/>
                    <a:cs typeface="B Nazanin" panose="00000400000000000000" pitchFamily="2" charset="-78"/>
                  </a:rPr>
                  <a:t>مشتق ورودی نیز در طرف دوم معادله ظاهر شده است</a:t>
                </a:r>
                <a:r>
                  <a:rPr lang="fa-IR" kern="100" dirty="0" smtClean="0">
                    <a:latin typeface="Calibri" panose="020F0502020204030204" pitchFamily="34" charset="0"/>
                    <a:ea typeface="Times New Roman" panose="02020603050405020304" pitchFamily="18" charset="0"/>
                    <a:cs typeface="B Nazanin" panose="00000400000000000000" pitchFamily="2" charset="-78"/>
                  </a:rPr>
                  <a:t>. بنابراین </a:t>
                </a:r>
                <a:r>
                  <a:rPr lang="fa-IR" kern="100" dirty="0">
                    <a:latin typeface="Calibri" panose="020F0502020204030204" pitchFamily="34" charset="0"/>
                    <a:ea typeface="Times New Roman" panose="02020603050405020304" pitchFamily="18" charset="0"/>
                    <a:cs typeface="B Nazanin" panose="00000400000000000000" pitchFamily="2" charset="-78"/>
                  </a:rPr>
                  <a:t>برای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𝑖</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𝑠</m:t>
                        </m:r>
                      </m:sub>
                    </m:sSub>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d>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𝑢</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𝑡</m:t>
                    </m:r>
                    <m:r>
                      <a:rPr lang="en-US" i="1" kern="100">
                        <a:latin typeface="Cambria Math" panose="02040503050406030204" pitchFamily="18" charset="0"/>
                        <a:ea typeface="Times New Roman" panose="02020603050405020304" pitchFamily="18" charset="0"/>
                        <a:cs typeface="B Nazanin" panose="00000400000000000000" pitchFamily="2" charset="-78"/>
                      </a:rPr>
                      <m:t>)</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سمت راست معادله تابع ضربه نیز خواهد شد</a:t>
                </a:r>
                <a:r>
                  <a:rPr lang="fa-IR" kern="100" dirty="0" smtClean="0">
                    <a:latin typeface="Calibri" panose="020F0502020204030204" pitchFamily="34" charset="0"/>
                    <a:ea typeface="Times New Roman" panose="02020603050405020304" pitchFamily="18" charset="0"/>
                    <a:cs typeface="B Nazanin" panose="00000400000000000000" pitchFamily="2" charset="-78"/>
                  </a:rPr>
                  <a:t>. </a:t>
                </a:r>
                <a:r>
                  <a:rPr lang="fa-IR" dirty="0" smtClean="0">
                    <a:latin typeface="Calibri" panose="020F0502020204030204" pitchFamily="34" charset="0"/>
                    <a:ea typeface="Times New Roman" panose="02020603050405020304" pitchFamily="18" charset="0"/>
                    <a:cs typeface="B Nazanin" panose="00000400000000000000" pitchFamily="2" charset="-78"/>
                  </a:rPr>
                  <a:t>ابتدا </a:t>
                </a:r>
                <a:r>
                  <a:rPr lang="fa-IR" dirty="0">
                    <a:latin typeface="Calibri" panose="020F0502020204030204" pitchFamily="34" charset="0"/>
                    <a:ea typeface="Times New Roman" panose="02020603050405020304" pitchFamily="18" charset="0"/>
                    <a:cs typeface="B Nazanin" panose="00000400000000000000" pitchFamily="2" charset="-78"/>
                  </a:rPr>
                  <a:t>پاسخ معادله زیر را حساب می کنیم:</a:t>
                </a:r>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304800" y="3117404"/>
                <a:ext cx="8924026" cy="729430"/>
              </a:xfrm>
              <a:prstGeom prst="rect">
                <a:avLst/>
              </a:prstGeom>
              <a:blipFill>
                <a:blip r:embed="rId6"/>
                <a:stretch>
                  <a:fillRect l="-1161" b="-1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914400" y="3824211"/>
                <a:ext cx="6705600" cy="6182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𝑑𝑖</m:t>
                              </m:r>
                            </m:e>
                            <m:sub>
                              <m:r>
                                <a:rPr lang="en-US" i="0">
                                  <a:latin typeface="Cambria Math" panose="02040503050406030204" pitchFamily="18" charset="0"/>
                                </a:rPr>
                                <m:t>1</m:t>
                              </m:r>
                            </m:sub>
                          </m:sSub>
                        </m:num>
                        <m:den>
                          <m:r>
                            <a:rPr lang="en-US" i="1">
                              <a:latin typeface="Cambria Math" panose="02040503050406030204" pitchFamily="18" charset="0"/>
                            </a:rPr>
                            <m:t>𝑑𝑡</m:t>
                          </m:r>
                        </m:den>
                      </m:f>
                      <m:r>
                        <a:rPr lang="en-US" i="0">
                          <a:latin typeface="Cambria Math" panose="02040503050406030204" pitchFamily="18" charset="0"/>
                        </a:rPr>
                        <m:t>+</m:t>
                      </m:r>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1</m:t>
                          </m:r>
                        </m:sub>
                      </m:sSub>
                      <m:r>
                        <a:rPr lang="en-US" i="0">
                          <a:latin typeface="Cambria Math" panose="02040503050406030204" pitchFamily="18" charset="0"/>
                        </a:rPr>
                        <m:t>=</m:t>
                      </m:r>
                      <m:r>
                        <a:rPr lang="en-US" i="1">
                          <a:latin typeface="Cambria Math" panose="02040503050406030204" pitchFamily="18" charset="0"/>
                        </a:rPr>
                        <m:t>𝑢</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     </m:t>
                      </m:r>
                      <m:r>
                        <a:rPr lang="en-US" i="0" smtClean="0">
                          <a:solidFill>
                            <a:srgbClr val="0000FF"/>
                          </a:solidFill>
                          <a:latin typeface="Cambria Math" panose="02040503050406030204" pitchFamily="18" charset="0"/>
                        </a:rPr>
                        <m:t>⟹</m:t>
                      </m:r>
                      <m:r>
                        <a:rPr lang="en-US" i="0">
                          <a:latin typeface="Cambria Math" panose="02040503050406030204" pitchFamily="18" charset="0"/>
                        </a:rPr>
                        <m:t>       </m:t>
                      </m:r>
                      <m:r>
                        <m:rPr>
                          <m:sty m:val="p"/>
                        </m:rPr>
                        <a:rPr lang="en-US" b="0" i="0" smtClean="0">
                          <a:latin typeface="Cambria Math" panose="02040503050406030204" pitchFamily="18" charset="0"/>
                        </a:rPr>
                        <m:t>S</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d>
                        <m:dPr>
                          <m:ctrlPr>
                            <a:rPr lang="en-US" i="1">
                              <a:latin typeface="Cambria Math" panose="02040503050406030204" pitchFamily="18" charset="0"/>
                            </a:rPr>
                          </m:ctrlPr>
                        </m:dPr>
                        <m:e>
                          <m:r>
                            <a:rPr lang="en-US" i="0">
                              <a:latin typeface="Cambria Math" panose="02040503050406030204" pitchFamily="18" charset="0"/>
                            </a:rPr>
                            <m:t>1</m:t>
                          </m:r>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𝑡</m:t>
                              </m:r>
                            </m:sup>
                          </m:sSup>
                        </m:e>
                      </m:d>
                      <m:r>
                        <a:rPr lang="en-US" i="1">
                          <a:latin typeface="Cambria Math" panose="02040503050406030204" pitchFamily="18" charset="0"/>
                        </a:rPr>
                        <m:t>𝑢</m:t>
                      </m:r>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914400" y="3824211"/>
                <a:ext cx="6705600" cy="618246"/>
              </a:xfrm>
              <a:prstGeom prst="rect">
                <a:avLst/>
              </a:prstGeom>
              <a:blipFill>
                <a:blip r:embed="rId7"/>
                <a:stretch>
                  <a:fillRect/>
                </a:stretch>
              </a:blipFill>
            </p:spPr>
            <p:txBody>
              <a:bodyPr/>
              <a:lstStyle/>
              <a:p>
                <a:r>
                  <a:rPr lang="en-US">
                    <a:noFill/>
                  </a:rPr>
                  <a:t> </a:t>
                </a:r>
              </a:p>
            </p:txBody>
          </p:sp>
        </mc:Fallback>
      </mc:AlternateContent>
      <p:sp>
        <p:nvSpPr>
          <p:cNvPr id="22" name="Rectangle 21"/>
          <p:cNvSpPr/>
          <p:nvPr/>
        </p:nvSpPr>
        <p:spPr>
          <a:xfrm>
            <a:off x="6053583" y="4368975"/>
            <a:ext cx="2869696" cy="369332"/>
          </a:xfrm>
          <a:prstGeom prst="rect">
            <a:avLst/>
          </a:prstGeom>
        </p:spPr>
        <p:txBody>
          <a:bodyPr wrap="none">
            <a:spAutoFit/>
          </a:bodyPr>
          <a:lstStyle/>
          <a:p>
            <a:r>
              <a:rPr lang="fa-IR" dirty="0">
                <a:latin typeface="Calibri" panose="020F0502020204030204" pitchFamily="34" charset="0"/>
                <a:ea typeface="Times New Roman" panose="02020603050405020304" pitchFamily="18" charset="0"/>
                <a:cs typeface="B Nazanin" panose="00000400000000000000" pitchFamily="2" charset="-78"/>
              </a:rPr>
              <a:t>پاسخ </a:t>
            </a:r>
            <a:r>
              <a:rPr lang="fa-IR" dirty="0" smtClean="0">
                <a:latin typeface="Calibri" panose="020F0502020204030204" pitchFamily="34" charset="0"/>
                <a:ea typeface="Times New Roman" panose="02020603050405020304" pitchFamily="18" charset="0"/>
                <a:cs typeface="B Nazanin" panose="00000400000000000000" pitchFamily="2" charset="-78"/>
              </a:rPr>
              <a:t>ضربه، </a:t>
            </a:r>
            <a:r>
              <a:rPr lang="fa-IR" dirty="0">
                <a:latin typeface="Calibri" panose="020F0502020204030204" pitchFamily="34" charset="0"/>
                <a:ea typeface="Times New Roman" panose="02020603050405020304" pitchFamily="18" charset="0"/>
                <a:cs typeface="B Nazanin" panose="00000400000000000000" pitchFamily="2" charset="-78"/>
              </a:rPr>
              <a:t>مشتق پاسخ پله است پس:</a:t>
            </a:r>
            <a:endParaRPr lang="en-US" dirty="0"/>
          </a:p>
        </p:txBody>
      </p:sp>
      <mc:AlternateContent xmlns:mc="http://schemas.openxmlformats.org/markup-compatibility/2006" xmlns:a14="http://schemas.microsoft.com/office/drawing/2010/main">
        <mc:Choice Requires="a14">
          <p:sp>
            <p:nvSpPr>
              <p:cNvPr id="24" name="Rectangle 23"/>
              <p:cNvSpPr/>
              <p:nvPr/>
            </p:nvSpPr>
            <p:spPr>
              <a:xfrm>
                <a:off x="3276600" y="4616329"/>
                <a:ext cx="18208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𝑡</m:t>
                          </m:r>
                        </m:sup>
                      </m:sSup>
                      <m:r>
                        <a:rPr lang="en-US" i="1">
                          <a:latin typeface="Cambria Math" panose="02040503050406030204" pitchFamily="18" charset="0"/>
                        </a:rPr>
                        <m:t>𝑢</m:t>
                      </m:r>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3276600" y="4616329"/>
                <a:ext cx="182081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228600" y="4876800"/>
                <a:ext cx="8648192" cy="816827"/>
              </a:xfrm>
              <a:prstGeom prst="rect">
                <a:avLst/>
              </a:prstGeom>
            </p:spPr>
            <p:txBody>
              <a:bodyPr wrap="square">
                <a:spAutoFit/>
              </a:bodyPr>
              <a:lstStyle/>
              <a:p>
                <a:pPr marR="0" lvl="0" algn="r" rtl="1">
                  <a:lnSpc>
                    <a:spcPct val="107000"/>
                  </a:lnSpc>
                  <a:spcBef>
                    <a:spcPts val="0"/>
                  </a:spcBef>
                  <a:spcAft>
                    <a:spcPts val="800"/>
                  </a:spcAft>
                </a:pPr>
                <a:r>
                  <a:rPr lang="fa-IR" kern="100" dirty="0">
                    <a:latin typeface="Calibri" panose="020F0502020204030204" pitchFamily="34" charset="0"/>
                    <a:ea typeface="Times New Roman" panose="02020603050405020304" pitchFamily="18" charset="0"/>
                    <a:cs typeface="B Nazanin" panose="00000400000000000000" pitchFamily="2" charset="-78"/>
                  </a:rPr>
                  <a:t>با استفاده ازجمع آثار طرف دوم </a:t>
                </a:r>
                <a:r>
                  <a:rPr lang="fa-IR" kern="100" dirty="0" smtClean="0">
                    <a:latin typeface="Calibri" panose="020F0502020204030204" pitchFamily="34" charset="0"/>
                    <a:ea typeface="Times New Roman" panose="02020603050405020304" pitchFamily="18" charset="0"/>
                    <a:cs typeface="B Nazanin" panose="00000400000000000000" pitchFamily="2" charset="-78"/>
                  </a:rPr>
                  <a:t>معادله دیفرانسیل، </a:t>
                </a:r>
                <a14:m>
                  <m:oMath xmlns:m="http://schemas.openxmlformats.org/officeDocument/2006/math">
                    <m:f>
                      <m:fPr>
                        <m:ctrlPr>
                          <a:rPr lang="en-US" b="1"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b="1" i="1" kern="100">
                            <a:latin typeface="Cambria Math" panose="02040503050406030204" pitchFamily="18" charset="0"/>
                            <a:ea typeface="Times New Roman" panose="02020603050405020304" pitchFamily="18" charset="0"/>
                            <a:cs typeface="B Nazanin" panose="00000400000000000000" pitchFamily="2" charset="-78"/>
                          </a:rPr>
                          <m:t>𝟐</m:t>
                        </m:r>
                      </m:num>
                      <m:den>
                        <m:r>
                          <a:rPr lang="en-US" b="1" i="1" kern="100">
                            <a:latin typeface="Cambria Math" panose="02040503050406030204" pitchFamily="18" charset="0"/>
                            <a:ea typeface="Times New Roman" panose="02020603050405020304" pitchFamily="18" charset="0"/>
                            <a:cs typeface="B Nazanin" panose="00000400000000000000" pitchFamily="2" charset="-78"/>
                          </a:rPr>
                          <m:t>𝟑</m:t>
                        </m:r>
                      </m:den>
                    </m:f>
                  </m:oMath>
                </a14:m>
                <a:r>
                  <a:rPr lang="fa-IR" kern="100" dirty="0">
                    <a:latin typeface="Calibri" panose="020F0502020204030204" pitchFamily="34" charset="0"/>
                    <a:ea typeface="Times New Roman" panose="02020603050405020304" pitchFamily="18" charset="0"/>
                    <a:cs typeface="B Nazanin" panose="00000400000000000000" pitchFamily="2" charset="-78"/>
                  </a:rPr>
                  <a:t> برابر تابع ضربه واحد به اضافه</a:t>
                </a:r>
                <a:r>
                  <a:rPr lang="fa-IR" b="1" kern="100" dirty="0">
                    <a:latin typeface="Calibri" panose="020F0502020204030204" pitchFamily="34" charset="0"/>
                    <a:ea typeface="Times New Roman" panose="02020603050405020304" pitchFamily="18" charset="0"/>
                    <a:cs typeface="B Nazanin" panose="00000400000000000000" pitchFamily="2" charset="-78"/>
                  </a:rPr>
                  <a:t> </a:t>
                </a:r>
                <a14:m>
                  <m:oMath xmlns:m="http://schemas.openxmlformats.org/officeDocument/2006/math">
                    <m:f>
                      <m:fPr>
                        <m:ctrlPr>
                          <a:rPr lang="en-US" b="1"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b="1" i="1" kern="100">
                            <a:latin typeface="Cambria Math" panose="02040503050406030204" pitchFamily="18" charset="0"/>
                            <a:ea typeface="Times New Roman" panose="02020603050405020304" pitchFamily="18" charset="0"/>
                            <a:cs typeface="B Nazanin" panose="00000400000000000000" pitchFamily="2" charset="-78"/>
                          </a:rPr>
                          <m:t>𝟒</m:t>
                        </m:r>
                      </m:num>
                      <m:den>
                        <m:r>
                          <a:rPr lang="en-US" b="1" i="1" kern="100">
                            <a:latin typeface="Cambria Math" panose="02040503050406030204" pitchFamily="18" charset="0"/>
                            <a:ea typeface="Times New Roman" panose="02020603050405020304" pitchFamily="18" charset="0"/>
                            <a:cs typeface="B Nazanin" panose="00000400000000000000" pitchFamily="2" charset="-78"/>
                          </a:rPr>
                          <m:t>𝟑</m:t>
                        </m:r>
                      </m:den>
                    </m:f>
                  </m:oMath>
                </a14:m>
                <a:r>
                  <a:rPr lang="fa-IR" kern="100" dirty="0">
                    <a:latin typeface="Calibri" panose="020F0502020204030204" pitchFamily="34" charset="0"/>
                    <a:ea typeface="Times New Roman" panose="02020603050405020304" pitchFamily="18" charset="0"/>
                    <a:cs typeface="B Nazanin" panose="00000400000000000000" pitchFamily="2" charset="-78"/>
                  </a:rPr>
                  <a:t> برابر تابع پله واحد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است. </a:t>
                </a:r>
                <a:r>
                  <a:rPr lang="fa-IR" kern="100" dirty="0">
                    <a:latin typeface="Calibri" panose="020F0502020204030204" pitchFamily="34" charset="0"/>
                    <a:ea typeface="Times New Roman" panose="02020603050405020304" pitchFamily="18" charset="0"/>
                    <a:cs typeface="B Nazanin" panose="00000400000000000000" pitchFamily="2" charset="-78"/>
                  </a:rPr>
                  <a:t>پس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𝑖</m:t>
                        </m:r>
                      </m:e>
                      <m:sub>
                        <m:r>
                          <a:rPr lang="en-US" i="1" kern="100">
                            <a:latin typeface="Cambria Math" panose="02040503050406030204" pitchFamily="18" charset="0"/>
                            <a:ea typeface="Times New Roman" panose="02020603050405020304" pitchFamily="18" charset="0"/>
                            <a:cs typeface="B Nazanin" panose="00000400000000000000" pitchFamily="2" charset="-78"/>
                          </a:rPr>
                          <m:t>1</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𝑡</m:t>
                    </m:r>
                    <m:r>
                      <a:rPr lang="en-US" i="1" kern="100">
                        <a:latin typeface="Cambria Math" panose="02040503050406030204" pitchFamily="18" charset="0"/>
                        <a:ea typeface="Times New Roman" panose="02020603050405020304" pitchFamily="18" charset="0"/>
                        <a:cs typeface="B Nazanin" panose="00000400000000000000" pitchFamily="2" charset="-78"/>
                      </a:rPr>
                      <m:t>)</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جواب معادله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به </a:t>
                </a:r>
                <a:r>
                  <a:rPr lang="fa-IR" kern="100" dirty="0">
                    <a:latin typeface="Calibri" panose="020F0502020204030204" pitchFamily="34" charset="0"/>
                    <a:ea typeface="Times New Roman" panose="02020603050405020304" pitchFamily="18" charset="0"/>
                    <a:cs typeface="B Nazanin" panose="00000400000000000000" pitchFamily="2" charset="-78"/>
                  </a:rPr>
                  <a:t>صورت زیر نوشته </a:t>
                </a:r>
                <a:r>
                  <a:rPr lang="fa-IR" kern="100" dirty="0" smtClean="0">
                    <a:latin typeface="Calibri" panose="020F0502020204030204" pitchFamily="34" charset="0"/>
                    <a:ea typeface="Times New Roman" panose="02020603050405020304" pitchFamily="18" charset="0"/>
                    <a:cs typeface="B Nazanin" panose="00000400000000000000" pitchFamily="2" charset="-78"/>
                  </a:rPr>
                  <a:t>می شود</a:t>
                </a:r>
                <a:r>
                  <a:rPr lang="fa-IR" kern="100" dirty="0">
                    <a:latin typeface="Calibri" panose="020F0502020204030204" pitchFamily="34" charset="0"/>
                    <a:ea typeface="Times New Roman" panose="02020603050405020304" pitchFamily="18" charset="0"/>
                    <a:cs typeface="B Nazanin" panose="00000400000000000000" pitchFamily="2" charset="-78"/>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228600" y="4876800"/>
                <a:ext cx="8648192" cy="816827"/>
              </a:xfrm>
              <a:prstGeom prst="rect">
                <a:avLst/>
              </a:prstGeom>
              <a:blipFill>
                <a:blip r:embed="rId9"/>
                <a:stretch>
                  <a:fillRect r="-635" b="-126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09047" y="5667261"/>
                <a:ext cx="3241978"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m:t>
                          </m:r>
                        </m:num>
                        <m:den>
                          <m:r>
                            <a:rPr lang="en-US" i="0">
                              <a:latin typeface="Cambria Math" panose="02040503050406030204" pitchFamily="18" charset="0"/>
                            </a:rPr>
                            <m:t>3</m:t>
                          </m:r>
                        </m:den>
                      </m:f>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4</m:t>
                          </m:r>
                        </m:num>
                        <m:den>
                          <m:r>
                            <a:rPr lang="en-US" i="0">
                              <a:latin typeface="Cambria Math" panose="02040503050406030204" pitchFamily="18" charset="0"/>
                            </a:rPr>
                            <m:t>3</m:t>
                          </m:r>
                        </m:den>
                      </m:f>
                      <m:r>
                        <m:rPr>
                          <m:sty m:val="p"/>
                        </m:rPr>
                        <a:rPr lang="en-US" i="0">
                          <a:latin typeface="Cambria Math" panose="02040503050406030204" pitchFamily="18" charset="0"/>
                        </a:rPr>
                        <m:t>δ</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        </m:t>
                      </m:r>
                      <m:r>
                        <a:rPr lang="en-US" i="0" smtClean="0">
                          <a:solidFill>
                            <a:srgbClr val="0000FF"/>
                          </a:solidFill>
                          <a:latin typeface="Cambria Math" panose="02040503050406030204" pitchFamily="18" charset="0"/>
                        </a:rPr>
                        <m:t>⟹</m:t>
                      </m:r>
                      <m:r>
                        <a:rPr lang="en-US" i="0">
                          <a:latin typeface="Cambria Math" panose="02040503050406030204" pitchFamily="18" charset="0"/>
                        </a:rPr>
                        <m:t> </m:t>
                      </m:r>
                    </m:oMath>
                  </m:oMathPara>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209047" y="5667261"/>
                <a:ext cx="3241978" cy="6127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3272118" y="5562600"/>
                <a:ext cx="5867400" cy="6127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m:t>
                          </m:r>
                        </m:num>
                        <m:den>
                          <m:r>
                            <a:rPr lang="en-US" i="0">
                              <a:latin typeface="Cambria Math" panose="02040503050406030204" pitchFamily="18" charset="0"/>
                            </a:rPr>
                            <m:t>3</m:t>
                          </m:r>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𝑡</m:t>
                          </m:r>
                        </m:sup>
                      </m:sSup>
                      <m:r>
                        <a:rPr lang="en-US" i="1">
                          <a:latin typeface="Cambria Math" panose="02040503050406030204" pitchFamily="18" charset="0"/>
                        </a:rPr>
                        <m:t>𝑢</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4</m:t>
                          </m:r>
                        </m:num>
                        <m:den>
                          <m:r>
                            <a:rPr lang="en-US" i="0">
                              <a:latin typeface="Cambria Math" panose="02040503050406030204" pitchFamily="18" charset="0"/>
                            </a:rPr>
                            <m:t>3</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d>
                        <m:dPr>
                          <m:ctrlPr>
                            <a:rPr lang="en-US" i="1">
                              <a:latin typeface="Cambria Math" panose="02040503050406030204" pitchFamily="18" charset="0"/>
                            </a:rPr>
                          </m:ctrlPr>
                        </m:dPr>
                        <m:e>
                          <m:r>
                            <a:rPr lang="en-US" i="0">
                              <a:latin typeface="Cambria Math" panose="02040503050406030204" pitchFamily="18" charset="0"/>
                            </a:rPr>
                            <m:t>1</m:t>
                          </m:r>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𝑡</m:t>
                              </m:r>
                            </m:sup>
                          </m:sSup>
                        </m:e>
                      </m:d>
                      <m:r>
                        <a:rPr lang="en-US" i="1">
                          <a:latin typeface="Cambria Math" panose="02040503050406030204" pitchFamily="18" charset="0"/>
                        </a:rPr>
                        <m:t>𝑢</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m:t>
                          </m:r>
                        </m:num>
                        <m:den>
                          <m:r>
                            <a:rPr lang="en-US" i="0">
                              <a:latin typeface="Cambria Math" panose="02040503050406030204" pitchFamily="18" charset="0"/>
                            </a:rPr>
                            <m:t>3</m:t>
                          </m:r>
                        </m:den>
                      </m:f>
                      <m:r>
                        <a:rPr lang="en-US" i="1">
                          <a:latin typeface="Cambria Math" panose="02040503050406030204" pitchFamily="18" charset="0"/>
                        </a:rPr>
                        <m:t>𝑢</m:t>
                      </m:r>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3272118" y="5562600"/>
                <a:ext cx="5867400" cy="6127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3581400" y="6096000"/>
                <a:ext cx="4122924"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1</m:t>
                          </m:r>
                        </m:sub>
                      </m:sSub>
                      <m:r>
                        <a:rPr lang="en-US" i="0">
                          <a:latin typeface="Cambria Math" panose="02040503050406030204" pitchFamily="18" charset="0"/>
                        </a:rPr>
                        <m:t>=</m:t>
                      </m:r>
                      <m:r>
                        <a:rPr lang="en-US" i="1">
                          <a:latin typeface="Cambria Math" panose="02040503050406030204" pitchFamily="18" charset="0"/>
                        </a:rPr>
                        <m:t>𝑢</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m:t>
                          </m:r>
                        </m:num>
                        <m:den>
                          <m:r>
                            <a:rPr lang="en-US" i="0">
                              <a:latin typeface="Cambria Math" panose="02040503050406030204" pitchFamily="18" charset="0"/>
                            </a:rPr>
                            <m:t>3</m:t>
                          </m:r>
                        </m:den>
                      </m:f>
                      <m:r>
                        <a:rPr lang="en-US" i="1">
                          <a:latin typeface="Cambria Math" panose="02040503050406030204" pitchFamily="18" charset="0"/>
                        </a:rPr>
                        <m:t>𝑢</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3</m:t>
                          </m:r>
                        </m:den>
                      </m:f>
                      <m:r>
                        <a:rPr lang="en-US" i="1">
                          <a:latin typeface="Cambria Math" panose="02040503050406030204" pitchFamily="18" charset="0"/>
                        </a:rPr>
                        <m:t>𝑢</m:t>
                      </m:r>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3581400" y="6096000"/>
                <a:ext cx="4122924" cy="612732"/>
              </a:xfrm>
              <a:prstGeom prst="rect">
                <a:avLst/>
              </a:prstGeom>
              <a:blipFill>
                <a:blip r:embed="rId12"/>
                <a:stretch>
                  <a:fillRect/>
                </a:stretch>
              </a:blipFill>
            </p:spPr>
            <p:txBody>
              <a:bodyPr/>
              <a:lstStyle/>
              <a:p>
                <a:r>
                  <a:rPr lang="en-US">
                    <a:noFill/>
                  </a:rPr>
                  <a:t> </a:t>
                </a:r>
              </a:p>
            </p:txBody>
          </p:sp>
        </mc:Fallback>
      </mc:AlternateContent>
      <p:sp>
        <p:nvSpPr>
          <p:cNvPr id="34" name="Rectangle 33"/>
          <p:cNvSpPr/>
          <p:nvPr/>
        </p:nvSpPr>
        <p:spPr>
          <a:xfrm>
            <a:off x="1358395" y="6601092"/>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2074421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dirty="0"/>
          </a:p>
        </p:txBody>
      </p:sp>
      <p:sp>
        <p:nvSpPr>
          <p:cNvPr id="3" name="Rectangle 2"/>
          <p:cNvSpPr/>
          <p:nvPr/>
        </p:nvSpPr>
        <p:spPr>
          <a:xfrm>
            <a:off x="609600" y="228600"/>
            <a:ext cx="8229600" cy="353943"/>
          </a:xfrm>
          <a:prstGeom prst="rect">
            <a:avLst/>
          </a:prstGeom>
        </p:spPr>
        <p:txBody>
          <a:bodyPr wrap="square">
            <a:spAutoFit/>
          </a:bodyPr>
          <a:lstStyle/>
          <a:p>
            <a:pPr marL="285750" indent="-285750" algn="r" rtl="1">
              <a:buFont typeface="Wingdings" panose="05000000000000000000" pitchFamily="2" charset="2"/>
              <a:buChar char="q"/>
            </a:pPr>
            <a:r>
              <a:rPr lang="fa-IR" sz="1700" b="1" dirty="0">
                <a:solidFill>
                  <a:srgbClr val="FF0000"/>
                </a:solidFill>
                <a:latin typeface="Times New Roman" panose="02020603050405020304" pitchFamily="18" charset="0"/>
                <a:cs typeface="B Nazanin" panose="00000400000000000000" pitchFamily="2" charset="-78"/>
              </a:rPr>
              <a:t>محاسبه پاسخ مدار مرتبه اول از روی مقادیر </a:t>
            </a:r>
            <a:r>
              <a:rPr lang="en-US" sz="1700" b="1" dirty="0">
                <a:solidFill>
                  <a:srgbClr val="FF0000"/>
                </a:solidFill>
                <a:latin typeface="Times New Roman" panose="02020603050405020304" pitchFamily="18" charset="0"/>
                <a:cs typeface="B Nazanin" panose="00000400000000000000" pitchFamily="2" charset="-78"/>
              </a:rPr>
              <a:t>t=0</a:t>
            </a:r>
            <a:r>
              <a:rPr lang="fa-IR" sz="1700" b="1" dirty="0">
                <a:solidFill>
                  <a:srgbClr val="FF0000"/>
                </a:solidFill>
                <a:latin typeface="Times New Roman" panose="02020603050405020304" pitchFamily="18" charset="0"/>
                <a:cs typeface="B Nazanin" panose="00000400000000000000" pitchFamily="2" charset="-78"/>
              </a:rPr>
              <a:t> و </a:t>
            </a:r>
            <a:r>
              <a:rPr lang="en-US" sz="1700" b="1" dirty="0">
                <a:solidFill>
                  <a:srgbClr val="FF0000"/>
                </a:solidFill>
                <a:latin typeface="Times New Roman" panose="02020603050405020304" pitchFamily="18" charset="0"/>
                <a:cs typeface="B Nazanin" panose="00000400000000000000" pitchFamily="2" charset="-78"/>
              </a:rPr>
              <a:t>t=∞</a:t>
            </a:r>
            <a:r>
              <a:rPr lang="fa-IR" sz="1700" b="1" dirty="0">
                <a:solidFill>
                  <a:srgbClr val="FF0000"/>
                </a:solidFill>
                <a:latin typeface="Times New Roman" panose="02020603050405020304" pitchFamily="18" charset="0"/>
                <a:cs typeface="B Nazanin" panose="00000400000000000000" pitchFamily="2" charset="-78"/>
              </a:rPr>
              <a:t> متغیر </a:t>
            </a:r>
            <a:r>
              <a:rPr lang="fa-IR" sz="1700" b="1" dirty="0" smtClean="0">
                <a:solidFill>
                  <a:srgbClr val="FF0000"/>
                </a:solidFill>
                <a:latin typeface="Times New Roman" panose="02020603050405020304" pitchFamily="18" charset="0"/>
                <a:cs typeface="B Nazanin" panose="00000400000000000000" pitchFamily="2" charset="-78"/>
              </a:rPr>
              <a:t>خروجی و بدون حل معادله دیفرانسیل  </a:t>
            </a:r>
            <a:endParaRPr lang="en-US" sz="1700" b="1" dirty="0">
              <a:solidFill>
                <a:srgbClr val="FF0000"/>
              </a:solidFill>
              <a:latin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4" name="Rectangle 3"/>
              <p:cNvSpPr/>
              <p:nvPr/>
            </p:nvSpPr>
            <p:spPr>
              <a:xfrm>
                <a:off x="353857" y="2004970"/>
                <a:ext cx="1618968" cy="12716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700" i="1" smtClean="0">
                              <a:latin typeface="Cambria Math" panose="02040503050406030204" pitchFamily="18" charset="0"/>
                            </a:rPr>
                          </m:ctrlPr>
                        </m:dPr>
                        <m:e>
                          <m:m>
                            <m:mPr>
                              <m:mcs>
                                <m:mc>
                                  <m:mcPr>
                                    <m:count m:val="1"/>
                                    <m:mcJc m:val="center"/>
                                  </m:mcPr>
                                </m:mc>
                              </m:mcs>
                              <m:ctrlPr>
                                <a:rPr lang="en-US" sz="1700" i="1">
                                  <a:latin typeface="Cambria Math" panose="02040503050406030204" pitchFamily="18" charset="0"/>
                                </a:rPr>
                              </m:ctrlPr>
                            </m:mPr>
                            <m:mr>
                              <m:e>
                                <m:f>
                                  <m:fPr>
                                    <m:ctrlPr>
                                      <a:rPr lang="en-US" sz="1700" i="1">
                                        <a:latin typeface="Cambria Math" panose="02040503050406030204" pitchFamily="18" charset="0"/>
                                      </a:rPr>
                                    </m:ctrlPr>
                                  </m:fPr>
                                  <m:num>
                                    <m:r>
                                      <a:rPr lang="en-US" sz="1700" i="1">
                                        <a:latin typeface="Cambria Math" panose="02040503050406030204" pitchFamily="18" charset="0"/>
                                      </a:rPr>
                                      <m:t>𝑑𝑦</m:t>
                                    </m:r>
                                  </m:num>
                                  <m:den>
                                    <m:r>
                                      <a:rPr lang="en-US" sz="1700" i="1">
                                        <a:latin typeface="Cambria Math" panose="02040503050406030204" pitchFamily="18" charset="0"/>
                                      </a:rPr>
                                      <m:t>𝑑𝑡</m:t>
                                    </m:r>
                                  </m:den>
                                </m:f>
                                <m:r>
                                  <a:rPr lang="en-US" sz="1700" i="0">
                                    <a:latin typeface="Cambria Math" panose="02040503050406030204" pitchFamily="18" charset="0"/>
                                  </a:rPr>
                                  <m:t>+</m:t>
                                </m:r>
                                <m:r>
                                  <a:rPr lang="en-US" sz="1700" i="1">
                                    <a:latin typeface="Cambria Math" panose="02040503050406030204" pitchFamily="18" charset="0"/>
                                  </a:rPr>
                                  <m:t>𝑎𝑦</m:t>
                                </m:r>
                                <m:r>
                                  <a:rPr lang="en-US" sz="1700" i="0">
                                    <a:latin typeface="Cambria Math" panose="02040503050406030204" pitchFamily="18" charset="0"/>
                                  </a:rPr>
                                  <m:t>=</m:t>
                                </m:r>
                                <m:r>
                                  <a:rPr lang="en-US" sz="1700" i="1">
                                    <a:latin typeface="Cambria Math" panose="02040503050406030204" pitchFamily="18" charset="0"/>
                                  </a:rPr>
                                  <m:t>𝑏</m:t>
                                </m:r>
                                <m:r>
                                  <m:rPr>
                                    <m:nor/>
                                  </m:rPr>
                                  <a:rPr lang="en-US" sz="1700" i="1">
                                    <a:latin typeface="Cambria Math" panose="02040503050406030204" pitchFamily="18" charset="0"/>
                                  </a:rPr>
                                  <m:t>  </m:t>
                                </m:r>
                              </m:e>
                            </m:mr>
                            <m:mr>
                              <m:e>
                                <m:m>
                                  <m:mPr>
                                    <m:mcs>
                                      <m:mc>
                                        <m:mcPr>
                                          <m:count m:val="1"/>
                                          <m:mcJc m:val="center"/>
                                        </m:mcPr>
                                      </m:mc>
                                    </m:mcs>
                                    <m:ctrlPr>
                                      <a:rPr lang="en-US" sz="1700" i="1">
                                        <a:latin typeface="Cambria Math" panose="02040503050406030204" pitchFamily="18" charset="0"/>
                                      </a:rPr>
                                    </m:ctrlPr>
                                  </m:mPr>
                                  <m:mr>
                                    <m:e>
                                      <m:r>
                                        <a:rPr lang="en-US" sz="1700" i="1">
                                          <a:latin typeface="Cambria Math" panose="02040503050406030204" pitchFamily="18" charset="0"/>
                                        </a:rPr>
                                        <m:t>𝑦</m:t>
                                      </m:r>
                                      <m:r>
                                        <a:rPr lang="en-US" sz="1700" i="0">
                                          <a:latin typeface="Cambria Math" panose="02040503050406030204" pitchFamily="18" charset="0"/>
                                        </a:rPr>
                                        <m:t>(</m:t>
                                      </m:r>
                                      <m:r>
                                        <a:rPr lang="en-US" sz="1700" i="0">
                                          <a:latin typeface="Cambria Math" panose="02040503050406030204" pitchFamily="18" charset="0"/>
                                        </a:rPr>
                                        <m:t>0</m:t>
                                      </m:r>
                                      <m:r>
                                        <a:rPr lang="en-US" sz="1700" i="0">
                                          <a:latin typeface="Cambria Math" panose="02040503050406030204" pitchFamily="18" charset="0"/>
                                        </a:rPr>
                                        <m:t>)</m:t>
                                      </m:r>
                                      <m:r>
                                        <m:rPr>
                                          <m:nor/>
                                        </m:rPr>
                                        <a:rPr lang="en-US" sz="1700" i="1">
                                          <a:latin typeface="Cambria Math" panose="02040503050406030204" pitchFamily="18" charset="0"/>
                                        </a:rPr>
                                        <m:t>                </m:t>
                                      </m:r>
                                    </m:e>
                                  </m:mr>
                                  <m:mr>
                                    <m:e>
                                      <m:d>
                                        <m:dPr>
                                          <m:begChr m:val=""/>
                                          <m:ctrlPr>
                                            <a:rPr lang="en-US" sz="1700" i="1">
                                              <a:latin typeface="Cambria Math" panose="02040503050406030204" pitchFamily="18" charset="0"/>
                                            </a:rPr>
                                          </m:ctrlPr>
                                        </m:dPr>
                                        <m:e>
                                          <m:r>
                                            <a:rPr lang="en-US" sz="1700" i="1">
                                              <a:latin typeface="Cambria Math" panose="02040503050406030204" pitchFamily="18" charset="0"/>
                                            </a:rPr>
                                            <m:t>𝑦</m:t>
                                          </m:r>
                                          <m:r>
                                            <a:rPr lang="en-US" sz="1700" i="0">
                                              <a:latin typeface="Cambria Math" panose="02040503050406030204" pitchFamily="18" charset="0"/>
                                            </a:rPr>
                                            <m:t>(</m:t>
                                          </m:r>
                                          <m:r>
                                            <a:rPr lang="en-US" sz="1700" i="0">
                                              <a:latin typeface="Cambria Math" panose="02040503050406030204" pitchFamily="18" charset="0"/>
                                            </a:rPr>
                                            <m:t>∞</m:t>
                                          </m:r>
                                        </m:e>
                                      </m:d>
                                      <m:r>
                                        <a:rPr lang="fa-IR" sz="1700" b="0" i="1" smtClean="0">
                                          <a:latin typeface="Cambria Math" panose="02040503050406030204" pitchFamily="18" charset="0"/>
                                        </a:rPr>
                                        <m:t>           </m:t>
                                      </m:r>
                                    </m:e>
                                  </m:mr>
                                </m:m>
                              </m:e>
                            </m:mr>
                          </m:m>
                        </m:e>
                      </m:d>
                    </m:oMath>
                  </m:oMathPara>
                </a14:m>
                <a:endParaRPr lang="en-US" sz="1700" dirty="0"/>
              </a:p>
            </p:txBody>
          </p:sp>
        </mc:Choice>
        <mc:Fallback xmlns="">
          <p:sp>
            <p:nvSpPr>
              <p:cNvPr id="4" name="Rectangle 3"/>
              <p:cNvSpPr>
                <a:spLocks noRot="1" noChangeAspect="1" noMove="1" noResize="1" noEditPoints="1" noAdjustHandles="1" noChangeArrowheads="1" noChangeShapeType="1" noTextEdit="1"/>
              </p:cNvSpPr>
              <p:nvPr/>
            </p:nvSpPr>
            <p:spPr>
              <a:xfrm>
                <a:off x="353857" y="2004970"/>
                <a:ext cx="1618968" cy="127163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740743" y="2101181"/>
                <a:ext cx="2077107" cy="10609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700" i="1">
                              <a:latin typeface="Cambria Math" panose="02040503050406030204" pitchFamily="18" charset="0"/>
                            </a:rPr>
                          </m:ctrlPr>
                        </m:dPr>
                        <m:e>
                          <m:m>
                            <m:mPr>
                              <m:mcs>
                                <m:mc>
                                  <m:mcPr>
                                    <m:count m:val="1"/>
                                    <m:mcJc m:val="center"/>
                                  </m:mcPr>
                                </m:mc>
                              </m:mcs>
                              <m:ctrlPr>
                                <a:rPr lang="en-US" sz="1700" i="1">
                                  <a:latin typeface="Cambria Math" panose="02040503050406030204" pitchFamily="18" charset="0"/>
                                </a:rPr>
                              </m:ctrlPr>
                            </m:mPr>
                            <m:mr>
                              <m:e>
                                <m:r>
                                  <a:rPr lang="en-US" sz="1700" i="1">
                                    <a:latin typeface="Cambria Math" panose="02040503050406030204" pitchFamily="18" charset="0"/>
                                  </a:rPr>
                                  <m:t>𝑦</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𝑘</m:t>
                                </m:r>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r>
                                      <a:rPr lang="en-US" sz="1700" i="0">
                                        <a:latin typeface="Cambria Math" panose="02040503050406030204" pitchFamily="18" charset="0"/>
                                      </a:rPr>
                                      <m:t>−</m:t>
                                    </m:r>
                                    <m:r>
                                      <a:rPr lang="en-US" sz="1700" i="1">
                                        <a:latin typeface="Cambria Math" panose="02040503050406030204" pitchFamily="18" charset="0"/>
                                      </a:rPr>
                                      <m:t>𝑎𝑡</m:t>
                                    </m:r>
                                  </m:sup>
                                </m:sSup>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𝑏</m:t>
                                    </m:r>
                                  </m:e>
                                  <m:sub>
                                    <m:r>
                                      <a:rPr lang="en-US" sz="1700" i="1">
                                        <a:latin typeface="Cambria Math" panose="02040503050406030204" pitchFamily="18" charset="0"/>
                                      </a:rPr>
                                      <m:t>𝑜</m:t>
                                    </m:r>
                                  </m:sub>
                                </m:sSub>
                              </m:e>
                            </m:mr>
                            <m:mr>
                              <m:e>
                                <m:r>
                                  <a:rPr lang="en-US" sz="1700" i="1">
                                    <a:latin typeface="Cambria Math" panose="02040503050406030204" pitchFamily="18" charset="0"/>
                                  </a:rPr>
                                  <m:t>𝑦</m:t>
                                </m:r>
                                <m:r>
                                  <a:rPr lang="en-US" sz="1700" i="0">
                                    <a:latin typeface="Cambria Math" panose="02040503050406030204" pitchFamily="18" charset="0"/>
                                  </a:rPr>
                                  <m:t>(</m:t>
                                </m:r>
                                <m:r>
                                  <a:rPr lang="en-US" sz="1700" i="0">
                                    <a:latin typeface="Cambria Math" panose="02040503050406030204" pitchFamily="18" charset="0"/>
                                  </a:rPr>
                                  <m:t>0</m:t>
                                </m:r>
                                <m:r>
                                  <a:rPr lang="en-US" sz="1700" i="0">
                                    <a:latin typeface="Cambria Math" panose="02040503050406030204" pitchFamily="18" charset="0"/>
                                  </a:rPr>
                                  <m:t>)</m:t>
                                </m:r>
                                <m:r>
                                  <m:rPr>
                                    <m:nor/>
                                  </m:rPr>
                                  <a:rPr lang="en-US" sz="1700" i="1">
                                    <a:latin typeface="Cambria Math" panose="02040503050406030204" pitchFamily="18" charset="0"/>
                                  </a:rPr>
                                  <m:t>    </m:t>
                                </m:r>
                                <m:r>
                                  <m:rPr>
                                    <m:nor/>
                                  </m:rPr>
                                  <a:rPr lang="fa-IR" sz="1700" b="0" i="1" smtClean="0">
                                    <a:latin typeface="Cambria Math" panose="02040503050406030204" pitchFamily="18" charset="0"/>
                                  </a:rPr>
                                  <m:t>     </m:t>
                                </m:r>
                                <m:r>
                                  <m:rPr>
                                    <m:nor/>
                                  </m:rPr>
                                  <a:rPr lang="en-US" sz="1700" i="1">
                                    <a:latin typeface="Cambria Math" panose="02040503050406030204" pitchFamily="18" charset="0"/>
                                  </a:rPr>
                                  <m:t>                  </m:t>
                                </m:r>
                              </m:e>
                            </m:mr>
                            <m:mr>
                              <m:e>
                                <m:r>
                                  <a:rPr lang="en-US" sz="1700" i="1">
                                    <a:latin typeface="Cambria Math" panose="02040503050406030204" pitchFamily="18" charset="0"/>
                                  </a:rPr>
                                  <m:t>𝑦</m:t>
                                </m:r>
                                <m:r>
                                  <a:rPr lang="en-US" sz="1700" i="0">
                                    <a:latin typeface="Cambria Math" panose="02040503050406030204" pitchFamily="18" charset="0"/>
                                  </a:rPr>
                                  <m:t>(</m:t>
                                </m:r>
                                <m:r>
                                  <a:rPr lang="en-US" sz="1700" i="0">
                                    <a:latin typeface="Cambria Math" panose="02040503050406030204" pitchFamily="18" charset="0"/>
                                  </a:rPr>
                                  <m:t>∞</m:t>
                                </m:r>
                                <m:r>
                                  <a:rPr lang="en-US" sz="1700" i="0">
                                    <a:latin typeface="Cambria Math" panose="02040503050406030204" pitchFamily="18" charset="0"/>
                                  </a:rPr>
                                  <m:t>)</m:t>
                                </m:r>
                                <m:r>
                                  <m:rPr>
                                    <m:nor/>
                                  </m:rPr>
                                  <a:rPr lang="en-US" sz="1700" i="1">
                                    <a:latin typeface="Cambria Math" panose="02040503050406030204" pitchFamily="18" charset="0"/>
                                  </a:rPr>
                                  <m:t>      </m:t>
                                </m:r>
                                <m:r>
                                  <m:rPr>
                                    <m:nor/>
                                  </m:rPr>
                                  <a:rPr lang="fa-IR" sz="1700" b="0" i="1" smtClean="0">
                                    <a:latin typeface="Cambria Math" panose="02040503050406030204" pitchFamily="18" charset="0"/>
                                  </a:rPr>
                                  <m:t>     </m:t>
                                </m:r>
                                <m:r>
                                  <m:rPr>
                                    <m:nor/>
                                  </m:rPr>
                                  <a:rPr lang="en-US" sz="1700" i="1">
                                    <a:latin typeface="Cambria Math" panose="02040503050406030204" pitchFamily="18" charset="0"/>
                                  </a:rPr>
                                  <m:t>               </m:t>
                                </m:r>
                              </m:e>
                            </m:mr>
                          </m:m>
                        </m:e>
                      </m:d>
                    </m:oMath>
                  </m:oMathPara>
                </a14:m>
                <a:endParaRPr lang="en-US" sz="1700" dirty="0"/>
              </a:p>
            </p:txBody>
          </p:sp>
        </mc:Choice>
        <mc:Fallback xmlns="">
          <p:sp>
            <p:nvSpPr>
              <p:cNvPr id="5" name="Rectangle 4"/>
              <p:cNvSpPr>
                <a:spLocks noRot="1" noChangeAspect="1" noMove="1" noResize="1" noEditPoints="1" noAdjustHandles="1" noChangeArrowheads="1" noChangeShapeType="1" noTextEdit="1"/>
              </p:cNvSpPr>
              <p:nvPr/>
            </p:nvSpPr>
            <p:spPr>
              <a:xfrm>
                <a:off x="2740743" y="2101181"/>
                <a:ext cx="2077107" cy="1060996"/>
              </a:xfrm>
              <a:prstGeom prst="rect">
                <a:avLst/>
              </a:prstGeom>
              <a:blipFill>
                <a:blip r:embed="rId4"/>
                <a:stretch>
                  <a:fillRect/>
                </a:stretch>
              </a:blipFill>
            </p:spPr>
            <p:txBody>
              <a:bodyPr/>
              <a:lstStyle/>
              <a:p>
                <a:r>
                  <a:rPr lang="en-US">
                    <a:noFill/>
                  </a:rPr>
                  <a:t> </a:t>
                </a:r>
              </a:p>
            </p:txBody>
          </p:sp>
        </mc:Fallback>
      </mc:AlternateContent>
      <p:cxnSp>
        <p:nvCxnSpPr>
          <p:cNvPr id="6" name="Straight Arrow Connector 5"/>
          <p:cNvCxnSpPr/>
          <p:nvPr/>
        </p:nvCxnSpPr>
        <p:spPr>
          <a:xfrm flipV="1">
            <a:off x="2057400" y="2660179"/>
            <a:ext cx="609600" cy="1"/>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5110214" y="2305082"/>
                <a:ext cx="1655453" cy="6758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700" i="1">
                              <a:latin typeface="Cambria Math" panose="02040503050406030204" pitchFamily="18" charset="0"/>
                            </a:rPr>
                          </m:ctrlPr>
                        </m:dPr>
                        <m:e>
                          <m:m>
                            <m:mPr>
                              <m:mcs>
                                <m:mc>
                                  <m:mcPr>
                                    <m:count m:val="1"/>
                                    <m:mcJc m:val="center"/>
                                  </m:mcPr>
                                </m:mc>
                              </m:mcs>
                              <m:ctrlPr>
                                <a:rPr lang="en-US" sz="1700" i="1">
                                  <a:latin typeface="Cambria Math" panose="02040503050406030204" pitchFamily="18" charset="0"/>
                                </a:rPr>
                              </m:ctrlPr>
                            </m:mPr>
                            <m:mr>
                              <m:e>
                                <m:r>
                                  <a:rPr lang="en-US" sz="1700" i="1">
                                    <a:latin typeface="Cambria Math" panose="02040503050406030204" pitchFamily="18" charset="0"/>
                                  </a:rPr>
                                  <m:t>𝑦</m:t>
                                </m:r>
                                <m:r>
                                  <a:rPr lang="en-US" sz="1700" i="0">
                                    <a:latin typeface="Cambria Math" panose="02040503050406030204" pitchFamily="18" charset="0"/>
                                  </a:rPr>
                                  <m:t>(</m:t>
                                </m:r>
                                <m:r>
                                  <a:rPr lang="en-US" sz="1700" i="0">
                                    <a:latin typeface="Cambria Math" panose="02040503050406030204" pitchFamily="18" charset="0"/>
                                  </a:rPr>
                                  <m:t>0</m:t>
                                </m:r>
                                <m:r>
                                  <a:rPr lang="en-US" sz="1700" i="0">
                                    <a:latin typeface="Cambria Math" panose="02040503050406030204" pitchFamily="18" charset="0"/>
                                  </a:rPr>
                                  <m:t>)=</m:t>
                                </m:r>
                                <m:r>
                                  <a:rPr lang="en-US" sz="1700" i="1">
                                    <a:latin typeface="Cambria Math" panose="02040503050406030204" pitchFamily="18" charset="0"/>
                                  </a:rPr>
                                  <m:t>𝑘</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𝑏</m:t>
                                    </m:r>
                                  </m:e>
                                  <m:sub>
                                    <m:r>
                                      <a:rPr lang="en-US" sz="1700" i="1">
                                        <a:latin typeface="Cambria Math" panose="02040503050406030204" pitchFamily="18" charset="0"/>
                                      </a:rPr>
                                      <m:t>𝑜</m:t>
                                    </m:r>
                                  </m:sub>
                                </m:sSub>
                              </m:e>
                            </m:mr>
                            <m:mr>
                              <m:e>
                                <m:r>
                                  <a:rPr lang="en-US" sz="1700" i="1">
                                    <a:latin typeface="Cambria Math" panose="02040503050406030204" pitchFamily="18" charset="0"/>
                                  </a:rPr>
                                  <m:t>𝑦</m:t>
                                </m:r>
                                <m:r>
                                  <a:rPr lang="en-US" sz="1700" i="0">
                                    <a:latin typeface="Cambria Math" panose="02040503050406030204" pitchFamily="18" charset="0"/>
                                  </a:rPr>
                                  <m:t>(</m:t>
                                </m:r>
                                <m:r>
                                  <a:rPr lang="en-US" sz="1700" i="0">
                                    <a:latin typeface="Cambria Math" panose="02040503050406030204" pitchFamily="18" charset="0"/>
                                  </a:rPr>
                                  <m:t>∞</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𝑏</m:t>
                                    </m:r>
                                  </m:e>
                                  <m:sub>
                                    <m:r>
                                      <a:rPr lang="en-US" sz="1700" i="1">
                                        <a:latin typeface="Cambria Math" panose="02040503050406030204" pitchFamily="18" charset="0"/>
                                      </a:rPr>
                                      <m:t>𝑜</m:t>
                                    </m:r>
                                    <m:r>
                                      <m:rPr>
                                        <m:nor/>
                                      </m:rPr>
                                      <a:rPr lang="en-US" sz="1700" i="1">
                                        <a:latin typeface="Cambria Math" panose="02040503050406030204" pitchFamily="18" charset="0"/>
                                      </a:rPr>
                                      <m:t>    </m:t>
                                    </m:r>
                                  </m:sub>
                                </m:sSub>
                                <m:r>
                                  <m:rPr>
                                    <m:nor/>
                                  </m:rPr>
                                  <a:rPr lang="en-US" sz="1700" i="1">
                                    <a:latin typeface="Cambria Math" panose="02040503050406030204" pitchFamily="18" charset="0"/>
                                  </a:rPr>
                                  <m:t>    </m:t>
                                </m:r>
                              </m:e>
                            </m:mr>
                          </m:m>
                        </m:e>
                      </m:d>
                    </m:oMath>
                  </m:oMathPara>
                </a14:m>
                <a:endParaRPr lang="en-US" sz="1700" dirty="0"/>
              </a:p>
            </p:txBody>
          </p:sp>
        </mc:Choice>
        <mc:Fallback xmlns="">
          <p:sp>
            <p:nvSpPr>
              <p:cNvPr id="7" name="Rectangle 6"/>
              <p:cNvSpPr>
                <a:spLocks noRot="1" noChangeAspect="1" noMove="1" noResize="1" noEditPoints="1" noAdjustHandles="1" noChangeArrowheads="1" noChangeShapeType="1" noTextEdit="1"/>
              </p:cNvSpPr>
              <p:nvPr/>
            </p:nvSpPr>
            <p:spPr>
              <a:xfrm>
                <a:off x="5110214" y="2305082"/>
                <a:ext cx="1655453" cy="6758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419600" y="2913863"/>
                <a:ext cx="3289298" cy="453522"/>
              </a:xfrm>
              <a:prstGeom prst="rect">
                <a:avLst/>
              </a:prstGeom>
            </p:spPr>
            <p:txBody>
              <a:bodyPr wrap="none">
                <a:spAutoFit/>
              </a:bodyPr>
              <a:lstStyle/>
              <a:p>
                <a14:m>
                  <m:oMath xmlns:m="http://schemas.openxmlformats.org/officeDocument/2006/math">
                    <m:r>
                      <a:rPr lang="en-US" sz="1700" b="1" i="1" smtClean="0">
                        <a:solidFill>
                          <a:srgbClr val="FF0000"/>
                        </a:solidFill>
                        <a:latin typeface="Cambria Math" panose="02040503050406030204" pitchFamily="18" charset="0"/>
                      </a:rPr>
                      <m:t>𝒚</m:t>
                    </m:r>
                    <m:r>
                      <a:rPr lang="en-US" sz="1700" b="1">
                        <a:solidFill>
                          <a:srgbClr val="FF0000"/>
                        </a:solidFill>
                        <a:latin typeface="Cambria Math" panose="02040503050406030204" pitchFamily="18" charset="0"/>
                      </a:rPr>
                      <m:t>(</m:t>
                    </m:r>
                    <m:r>
                      <a:rPr lang="en-US" sz="1700" b="1" i="1">
                        <a:solidFill>
                          <a:srgbClr val="FF0000"/>
                        </a:solidFill>
                        <a:latin typeface="Cambria Math" panose="02040503050406030204" pitchFamily="18" charset="0"/>
                      </a:rPr>
                      <m:t>𝒕</m:t>
                    </m:r>
                    <m:r>
                      <a:rPr lang="en-US" sz="1700" b="1">
                        <a:solidFill>
                          <a:srgbClr val="FF0000"/>
                        </a:solidFill>
                        <a:latin typeface="Cambria Math" panose="02040503050406030204" pitchFamily="18" charset="0"/>
                      </a:rPr>
                      <m:t>)=</m:t>
                    </m:r>
                    <m:d>
                      <m:dPr>
                        <m:begChr m:val="["/>
                        <m:endChr m:val="]"/>
                        <m:ctrlPr>
                          <a:rPr lang="en-US" sz="1700" b="1" i="1">
                            <a:solidFill>
                              <a:srgbClr val="FF0000"/>
                            </a:solidFill>
                            <a:latin typeface="Cambria Math" panose="02040503050406030204" pitchFamily="18" charset="0"/>
                          </a:rPr>
                        </m:ctrlPr>
                      </m:dPr>
                      <m:e>
                        <m:d>
                          <m:dPr>
                            <m:begChr m:val=""/>
                            <m:ctrlPr>
                              <a:rPr lang="en-US" sz="1700" b="1" i="1">
                                <a:solidFill>
                                  <a:srgbClr val="FF0000"/>
                                </a:solidFill>
                                <a:latin typeface="Cambria Math" panose="02040503050406030204" pitchFamily="18" charset="0"/>
                              </a:rPr>
                            </m:ctrlPr>
                          </m:dPr>
                          <m:e>
                            <m:r>
                              <a:rPr lang="en-US" sz="1700" b="1" i="1">
                                <a:solidFill>
                                  <a:srgbClr val="FF0000"/>
                                </a:solidFill>
                                <a:latin typeface="Cambria Math" panose="02040503050406030204" pitchFamily="18" charset="0"/>
                              </a:rPr>
                              <m:t>𝒚</m:t>
                            </m:r>
                            <m:r>
                              <a:rPr lang="en-US" sz="1700" b="1">
                                <a:solidFill>
                                  <a:srgbClr val="FF0000"/>
                                </a:solidFill>
                                <a:latin typeface="Cambria Math" panose="02040503050406030204" pitchFamily="18" charset="0"/>
                              </a:rPr>
                              <m:t>(</m:t>
                            </m:r>
                            <m:r>
                              <a:rPr lang="en-US" sz="1700" b="1" i="1">
                                <a:solidFill>
                                  <a:srgbClr val="FF0000"/>
                                </a:solidFill>
                                <a:latin typeface="Cambria Math" panose="02040503050406030204" pitchFamily="18" charset="0"/>
                              </a:rPr>
                              <m:t>𝟎</m:t>
                            </m:r>
                            <m:r>
                              <a:rPr lang="en-US" sz="1700" b="1">
                                <a:solidFill>
                                  <a:srgbClr val="FF0000"/>
                                </a:solidFill>
                                <a:latin typeface="Cambria Math" panose="02040503050406030204" pitchFamily="18" charset="0"/>
                              </a:rPr>
                              <m:t>)−</m:t>
                            </m:r>
                            <m:r>
                              <a:rPr lang="en-US" sz="1700" b="1" i="1">
                                <a:solidFill>
                                  <a:srgbClr val="FF0000"/>
                                </a:solidFill>
                                <a:latin typeface="Cambria Math" panose="02040503050406030204" pitchFamily="18" charset="0"/>
                              </a:rPr>
                              <m:t>𝒚</m:t>
                            </m:r>
                            <m:r>
                              <a:rPr lang="en-US" sz="1700" b="1">
                                <a:solidFill>
                                  <a:srgbClr val="FF0000"/>
                                </a:solidFill>
                                <a:latin typeface="Cambria Math" panose="02040503050406030204" pitchFamily="18" charset="0"/>
                              </a:rPr>
                              <m:t>(</m:t>
                            </m:r>
                            <m:r>
                              <a:rPr lang="en-US" sz="1700" b="1">
                                <a:solidFill>
                                  <a:srgbClr val="FF0000"/>
                                </a:solidFill>
                                <a:latin typeface="Cambria Math" panose="02040503050406030204" pitchFamily="18" charset="0"/>
                              </a:rPr>
                              <m:t>∞</m:t>
                            </m:r>
                          </m:e>
                        </m:d>
                      </m:e>
                    </m:d>
                    <m:sSup>
                      <m:sSupPr>
                        <m:ctrlPr>
                          <a:rPr lang="en-US" sz="1700" b="1" i="1">
                            <a:solidFill>
                              <a:srgbClr val="FF0000"/>
                            </a:solidFill>
                            <a:latin typeface="Cambria Math" panose="02040503050406030204" pitchFamily="18" charset="0"/>
                          </a:rPr>
                        </m:ctrlPr>
                      </m:sSupPr>
                      <m:e>
                        <m:r>
                          <a:rPr lang="en-US" sz="1700" b="1" i="1">
                            <a:solidFill>
                              <a:srgbClr val="FF0000"/>
                            </a:solidFill>
                            <a:latin typeface="Cambria Math" panose="02040503050406030204" pitchFamily="18" charset="0"/>
                          </a:rPr>
                          <m:t>𝒆</m:t>
                        </m:r>
                      </m:e>
                      <m:sup>
                        <m:r>
                          <a:rPr lang="en-US" sz="1700" b="1">
                            <a:solidFill>
                              <a:srgbClr val="FF0000"/>
                            </a:solidFill>
                            <a:latin typeface="Cambria Math" panose="02040503050406030204" pitchFamily="18" charset="0"/>
                          </a:rPr>
                          <m:t>−</m:t>
                        </m:r>
                        <m:f>
                          <m:fPr>
                            <m:ctrlPr>
                              <a:rPr lang="en-US" sz="1700" b="1" i="1">
                                <a:solidFill>
                                  <a:srgbClr val="FF0000"/>
                                </a:solidFill>
                                <a:latin typeface="Cambria Math" panose="02040503050406030204" pitchFamily="18" charset="0"/>
                              </a:rPr>
                            </m:ctrlPr>
                          </m:fPr>
                          <m:num>
                            <m:r>
                              <a:rPr lang="en-US" sz="1700" b="1" i="1">
                                <a:solidFill>
                                  <a:srgbClr val="FF0000"/>
                                </a:solidFill>
                                <a:latin typeface="Cambria Math" panose="02040503050406030204" pitchFamily="18" charset="0"/>
                              </a:rPr>
                              <m:t>𝒕</m:t>
                            </m:r>
                          </m:num>
                          <m:den>
                            <m:r>
                              <m:rPr>
                                <m:nor/>
                              </m:rPr>
                              <a:rPr lang="el-GR" altLang="en-US" sz="1700" dirty="0">
                                <a:solidFill>
                                  <a:srgbClr val="FF0000"/>
                                </a:solidFill>
                                <a:latin typeface="Times New Roman" panose="02020603050405020304" pitchFamily="18" charset="0"/>
                                <a:ea typeface="Calibri" panose="020F0502020204030204" pitchFamily="34" charset="0"/>
                                <a:cs typeface="B Nazanin" panose="00000400000000000000" pitchFamily="2" charset="-78"/>
                              </a:rPr>
                              <m:t>τ</m:t>
                            </m:r>
                          </m:den>
                        </m:f>
                      </m:sup>
                    </m:sSup>
                    <m:r>
                      <a:rPr lang="en-US" sz="1700" b="1">
                        <a:solidFill>
                          <a:srgbClr val="FF0000"/>
                        </a:solidFill>
                        <a:latin typeface="Cambria Math" panose="02040503050406030204" pitchFamily="18" charset="0"/>
                      </a:rPr>
                      <m:t>+</m:t>
                    </m:r>
                    <m:r>
                      <a:rPr lang="en-US" sz="1700" b="1" i="1">
                        <a:solidFill>
                          <a:srgbClr val="FF0000"/>
                        </a:solidFill>
                        <a:latin typeface="Cambria Math" panose="02040503050406030204" pitchFamily="18" charset="0"/>
                      </a:rPr>
                      <m:t>𝒚</m:t>
                    </m:r>
                    <m:r>
                      <a:rPr lang="en-US" sz="1700" b="1">
                        <a:solidFill>
                          <a:srgbClr val="FF0000"/>
                        </a:solidFill>
                        <a:latin typeface="Cambria Math" panose="02040503050406030204" pitchFamily="18" charset="0"/>
                      </a:rPr>
                      <m:t>(</m:t>
                    </m:r>
                    <m:r>
                      <a:rPr lang="en-US" sz="1700" b="1">
                        <a:solidFill>
                          <a:srgbClr val="FF0000"/>
                        </a:solidFill>
                        <a:latin typeface="Cambria Math" panose="02040503050406030204" pitchFamily="18" charset="0"/>
                      </a:rPr>
                      <m:t>∞</m:t>
                    </m:r>
                  </m:oMath>
                </a14:m>
                <a:r>
                  <a:rPr lang="fa-IR" sz="1700" b="1" dirty="0" smtClean="0">
                    <a:solidFill>
                      <a:srgbClr val="FF0000"/>
                    </a:solidFill>
                  </a:rPr>
                  <a:t>(</a:t>
                </a:r>
                <a:endParaRPr lang="en-US" sz="1700" b="1"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4419600" y="2913863"/>
                <a:ext cx="3289298" cy="453522"/>
              </a:xfrm>
              <a:prstGeom prst="rect">
                <a:avLst/>
              </a:prstGeom>
              <a:blipFill>
                <a:blip r:embed="rId6"/>
                <a:stretch>
                  <a:fillRect t="-68919" b="-144595"/>
                </a:stretch>
              </a:blipFill>
            </p:spPr>
            <p:txBody>
              <a:bodyPr/>
              <a:lstStyle/>
              <a:p>
                <a:r>
                  <a:rPr lang="en-US">
                    <a:noFill/>
                  </a:rPr>
                  <a:t> </a:t>
                </a:r>
              </a:p>
            </p:txBody>
          </p:sp>
        </mc:Fallback>
      </mc:AlternateContent>
      <p:cxnSp>
        <p:nvCxnSpPr>
          <p:cNvPr id="9" name="Straight Arrow Connector 8"/>
          <p:cNvCxnSpPr/>
          <p:nvPr/>
        </p:nvCxnSpPr>
        <p:spPr>
          <a:xfrm>
            <a:off x="3740958" y="3218663"/>
            <a:ext cx="592409"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50669" y="1788172"/>
            <a:ext cx="8458638" cy="393185"/>
          </a:xfrm>
          <a:prstGeom prst="rect">
            <a:avLst/>
          </a:prstGeom>
        </p:spPr>
        <p:txBody>
          <a:bodyPr wrap="square">
            <a:spAutoFit/>
          </a:bodyPr>
          <a:lstStyle/>
          <a:p>
            <a:pPr algn="just" rtl="1">
              <a:lnSpc>
                <a:spcPct val="115000"/>
              </a:lnSpc>
              <a:spcAft>
                <a:spcPts val="1000"/>
              </a:spcAft>
              <a:buClr>
                <a:srgbClr val="FF0000"/>
              </a:buClr>
            </a:pPr>
            <a:r>
              <a:rPr lang="fa-IR" altLang="en-US" sz="1700" dirty="0">
                <a:latin typeface="Times New Roman" panose="02020603050405020304" pitchFamily="18" charset="0"/>
                <a:ea typeface="Calibri" panose="020F0502020204030204" pitchFamily="34" charset="0"/>
                <a:cs typeface="B Nazanin" panose="00000400000000000000" pitchFamily="2" charset="-78"/>
              </a:rPr>
              <a:t>در معادله روبرو</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 </a:t>
            </a:r>
            <a:r>
              <a:rPr lang="en-US" altLang="en-US" sz="1700" dirty="0" smtClean="0">
                <a:latin typeface="Times New Roman" panose="02020603050405020304" pitchFamily="18" charset="0"/>
                <a:ea typeface="Calibri" panose="020F0502020204030204" pitchFamily="34" charset="0"/>
                <a:cs typeface="B Nazanin" panose="00000400000000000000" pitchFamily="2" charset="-78"/>
              </a:rPr>
              <a:t>b</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 </a:t>
            </a:r>
            <a:r>
              <a:rPr lang="fa-IR" altLang="en-US" sz="1700" dirty="0">
                <a:latin typeface="Times New Roman" panose="02020603050405020304" pitchFamily="18" charset="0"/>
                <a:ea typeface="Calibri" panose="020F0502020204030204" pitchFamily="34" charset="0"/>
                <a:cs typeface="B Nazanin" panose="00000400000000000000" pitchFamily="2" charset="-78"/>
              </a:rPr>
              <a:t>مقداری ثابت و </a:t>
            </a:r>
            <a:r>
              <a:rPr lang="en-US" altLang="en-US" sz="1700" dirty="0">
                <a:latin typeface="Times New Roman" panose="02020603050405020304" pitchFamily="18" charset="0"/>
                <a:ea typeface="Calibri" panose="020F0502020204030204" pitchFamily="34" charset="0"/>
                <a:cs typeface="B Nazanin" panose="00000400000000000000" pitchFamily="2" charset="-78"/>
              </a:rPr>
              <a:t>a</a:t>
            </a:r>
            <a:r>
              <a:rPr lang="fa-IR" altLang="en-US" sz="1700" dirty="0">
                <a:latin typeface="Times New Roman" panose="02020603050405020304" pitchFamily="18" charset="0"/>
                <a:ea typeface="Calibri" panose="020F0502020204030204" pitchFamily="34" charset="0"/>
                <a:cs typeface="B Nazanin" panose="00000400000000000000" pitchFamily="2" charset="-78"/>
              </a:rPr>
              <a:t>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مقداری </a:t>
            </a:r>
            <a:r>
              <a:rPr lang="fa-IR" altLang="en-US" sz="1700" dirty="0">
                <a:latin typeface="Times New Roman" panose="02020603050405020304" pitchFamily="18" charset="0"/>
                <a:ea typeface="Calibri" panose="020F0502020204030204" pitchFamily="34" charset="0"/>
                <a:cs typeface="B Nazanin" panose="00000400000000000000" pitchFamily="2" charset="-78"/>
              </a:rPr>
              <a:t>مثبت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است و مقادیر اولیه و نهایی </a:t>
            </a:r>
            <a:r>
              <a:rPr lang="en-US" altLang="en-US" sz="1700" dirty="0" smtClean="0">
                <a:latin typeface="Times New Roman" panose="02020603050405020304" pitchFamily="18" charset="0"/>
                <a:ea typeface="Calibri" panose="020F0502020204030204" pitchFamily="34" charset="0"/>
                <a:cs typeface="B Nazanin" panose="00000400000000000000" pitchFamily="2" charset="-78"/>
              </a:rPr>
              <a:t>y</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 را نیز داریم: </a:t>
            </a:r>
            <a:endParaRPr lang="en-US" altLang="en-US" sz="1700" dirty="0">
              <a:latin typeface="Times New Roman" panose="02020603050405020304" pitchFamily="18"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6629400" y="2526902"/>
                <a:ext cx="457176" cy="353943"/>
              </a:xfrm>
              <a:prstGeom prst="rect">
                <a:avLst/>
              </a:prstGeom>
            </p:spPr>
            <p:txBody>
              <a:bodyPr wrap="none">
                <a:spAutoFit/>
              </a:bodyPr>
              <a:lstStyle/>
              <a:p>
                <a14:m>
                  <m:oMath xmlns:m="http://schemas.openxmlformats.org/officeDocument/2006/math">
                    <m:r>
                      <a:rPr lang="en-US" sz="1700" b="1" smtClean="0">
                        <a:solidFill>
                          <a:srgbClr val="0000FF"/>
                        </a:solidFill>
                        <a:latin typeface="Cambria Math" panose="02040503050406030204" pitchFamily="18" charset="0"/>
                      </a:rPr>
                      <m:t>=</m:t>
                    </m:r>
                  </m:oMath>
                </a14:m>
                <a:r>
                  <a:rPr lang="en-US" sz="1700" b="1" dirty="0" smtClean="0">
                    <a:solidFill>
                      <a:srgbClr val="0000FF"/>
                    </a:solidFill>
                  </a:rPr>
                  <a:t>&gt;</a:t>
                </a:r>
                <a:endParaRPr lang="en-US" sz="1700" b="1" dirty="0">
                  <a:solidFill>
                    <a:srgbClr val="0000FF"/>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6629400" y="2526902"/>
                <a:ext cx="457176" cy="353943"/>
              </a:xfrm>
              <a:prstGeom prst="rect">
                <a:avLst/>
              </a:prstGeom>
              <a:blipFill>
                <a:blip r:embed="rId7"/>
                <a:stretch>
                  <a:fillRect t="-6897" r="-8108" b="-224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7102606" y="2475513"/>
                <a:ext cx="1823063"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700" i="1" smtClean="0">
                              <a:latin typeface="Cambria Math" panose="02040503050406030204" pitchFamily="18" charset="0"/>
                            </a:rPr>
                          </m:ctrlPr>
                        </m:dPr>
                        <m:e>
                          <m:r>
                            <a:rPr lang="en-US" sz="1700" b="0" i="1" smtClean="0">
                              <a:latin typeface="Cambria Math" panose="02040503050406030204" pitchFamily="18" charset="0"/>
                            </a:rPr>
                            <m:t>𝑘</m:t>
                          </m:r>
                          <m:r>
                            <a:rPr lang="en-US" sz="1700" b="0" i="1" smtClean="0">
                              <a:latin typeface="Cambria Math" panose="02040503050406030204" pitchFamily="18" charset="0"/>
                            </a:rPr>
                            <m:t>=</m:t>
                          </m:r>
                          <m:r>
                            <a:rPr lang="en-US" sz="1700" i="1">
                              <a:latin typeface="Cambria Math" panose="02040503050406030204" pitchFamily="18" charset="0"/>
                            </a:rPr>
                            <m:t>𝑦</m:t>
                          </m:r>
                          <m:r>
                            <a:rPr lang="en-US" sz="1700">
                              <a:latin typeface="Cambria Math" panose="02040503050406030204" pitchFamily="18" charset="0"/>
                            </a:rPr>
                            <m:t>(</m:t>
                          </m:r>
                          <m:r>
                            <a:rPr lang="en-US" sz="1700">
                              <a:latin typeface="Cambria Math" panose="02040503050406030204" pitchFamily="18" charset="0"/>
                            </a:rPr>
                            <m:t>0</m:t>
                          </m:r>
                          <m:r>
                            <a:rPr lang="en-US" sz="1700">
                              <a:latin typeface="Cambria Math" panose="02040503050406030204" pitchFamily="18" charset="0"/>
                            </a:rPr>
                            <m:t>)−</m:t>
                          </m:r>
                          <m:r>
                            <a:rPr lang="en-US" sz="1700" i="1">
                              <a:latin typeface="Cambria Math" panose="02040503050406030204" pitchFamily="18" charset="0"/>
                            </a:rPr>
                            <m:t>𝑦</m:t>
                          </m:r>
                          <m:r>
                            <a:rPr lang="en-US" sz="1700">
                              <a:latin typeface="Cambria Math" panose="02040503050406030204" pitchFamily="18" charset="0"/>
                            </a:rPr>
                            <m:t>(</m:t>
                          </m:r>
                          <m:r>
                            <a:rPr lang="en-US" sz="1700">
                              <a:latin typeface="Cambria Math" panose="02040503050406030204" pitchFamily="18" charset="0"/>
                            </a:rPr>
                            <m:t>∞</m:t>
                          </m:r>
                        </m:e>
                      </m:d>
                    </m:oMath>
                  </m:oMathPara>
                </a14:m>
                <a:endParaRPr lang="en-US" sz="1700" dirty="0"/>
              </a:p>
            </p:txBody>
          </p:sp>
        </mc:Choice>
        <mc:Fallback xmlns="">
          <p:sp>
            <p:nvSpPr>
              <p:cNvPr id="18" name="Rectangle 17"/>
              <p:cNvSpPr>
                <a:spLocks noRot="1" noChangeAspect="1" noMove="1" noResize="1" noEditPoints="1" noAdjustHandles="1" noChangeArrowheads="1" noChangeShapeType="1" noTextEdit="1"/>
              </p:cNvSpPr>
              <p:nvPr/>
            </p:nvSpPr>
            <p:spPr>
              <a:xfrm>
                <a:off x="7102606" y="2475513"/>
                <a:ext cx="1823063" cy="353943"/>
              </a:xfrm>
              <a:prstGeom prst="rect">
                <a:avLst/>
              </a:prstGeom>
              <a:blipFill>
                <a:blip r:embed="rId8"/>
                <a:stretch>
                  <a:fillRect t="-117241" r="-25418" b="-182759"/>
                </a:stretch>
              </a:blipFill>
            </p:spPr>
            <p:txBody>
              <a:bodyPr/>
              <a:lstStyle/>
              <a:p>
                <a:r>
                  <a:rPr lang="en-US">
                    <a:noFill/>
                  </a:rPr>
                  <a:t> </a:t>
                </a:r>
              </a:p>
            </p:txBody>
          </p:sp>
        </mc:Fallback>
      </mc:AlternateContent>
      <p:sp>
        <p:nvSpPr>
          <p:cNvPr id="20" name="Rectangle 19"/>
          <p:cNvSpPr/>
          <p:nvPr/>
        </p:nvSpPr>
        <p:spPr>
          <a:xfrm>
            <a:off x="407564" y="600234"/>
            <a:ext cx="8401594" cy="1295739"/>
          </a:xfrm>
          <a:prstGeom prst="rect">
            <a:avLst/>
          </a:prstGeom>
        </p:spPr>
        <p:txBody>
          <a:bodyPr wrap="square">
            <a:spAutoFit/>
          </a:bodyPr>
          <a:lstStyle/>
          <a:p>
            <a:pPr algn="just" rtl="1">
              <a:lnSpc>
                <a:spcPct val="115000"/>
              </a:lnSpc>
              <a:spcAft>
                <a:spcPts val="800"/>
              </a:spcAft>
            </a:pP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به کمک این روش می توان بدون نوشتن معادله دیفرانسیل، مدارهای مرتبه اول را تحلیل کرد. زیرا ولتاژ و جریان هر شاخه از مدار از رابطه زیر به دست می  آید. مشروط بر این که منابع مستقل مدار از نوع </a:t>
            </a:r>
            <a:r>
              <a:rPr lang="en-US" sz="1700" kern="100" dirty="0" err="1" smtClean="0">
                <a:latin typeface="Times New Roman" panose="02020603050405020304" pitchFamily="18" charset="0"/>
                <a:ea typeface="Calibri" panose="020F0502020204030204" pitchFamily="34" charset="0"/>
                <a:cs typeface="B Nazanin" panose="00000400000000000000" pitchFamily="2" charset="-78"/>
              </a:rPr>
              <a:t>ku</a:t>
            </a:r>
            <a:r>
              <a:rPr lang="en-US" sz="1700" kern="100" dirty="0" smtClean="0">
                <a:latin typeface="Times New Roman" panose="02020603050405020304" pitchFamily="18" charset="0"/>
                <a:ea typeface="Calibri" panose="020F0502020204030204" pitchFamily="34" charset="0"/>
                <a:cs typeface="B Nazanin" panose="00000400000000000000" pitchFamily="2" charset="-78"/>
              </a:rPr>
              <a:t>(t)</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 باشند (حتی می تواند صفر هم باشد). در واقع، </a:t>
            </a:r>
            <a:r>
              <a:rPr lang="ar-SA" sz="1700" kern="100" dirty="0" smtClean="0">
                <a:latin typeface="Times New Roman" panose="02020603050405020304" pitchFamily="18" charset="0"/>
                <a:ea typeface="Calibri" panose="020F0502020204030204" pitchFamily="34" charset="0"/>
                <a:cs typeface="B Nazanin" panose="00000400000000000000" pitchFamily="2" charset="-78"/>
              </a:rPr>
              <a:t>با </a:t>
            </a:r>
            <a:r>
              <a:rPr lang="ar-SA" sz="1700" kern="100" dirty="0">
                <a:latin typeface="Times New Roman" panose="02020603050405020304" pitchFamily="18" charset="0"/>
                <a:ea typeface="Calibri" panose="020F0502020204030204" pitchFamily="34" charset="0"/>
                <a:cs typeface="B Nazanin" panose="00000400000000000000" pitchFamily="2" charset="-78"/>
              </a:rPr>
              <a:t>دانستن مقادیر اولیه و نهایی هر متغیر و فرکانس طبیعی مدار یا ثابت زمانی آن، می توان بدون حل معادله </a:t>
            </a:r>
            <a:r>
              <a:rPr lang="ar-SA" sz="1700" kern="100" dirty="0" smtClean="0">
                <a:latin typeface="Times New Roman" panose="02020603050405020304" pitchFamily="18" charset="0"/>
                <a:ea typeface="Calibri" panose="020F0502020204030204" pitchFamily="34" charset="0"/>
                <a:cs typeface="B Nazanin" panose="00000400000000000000" pitchFamily="2" charset="-78"/>
              </a:rPr>
              <a:t>دیفرانسیل</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a:t>
            </a:r>
            <a:r>
              <a:rPr lang="ar-SA" sz="1700" kern="100" dirty="0" smtClean="0">
                <a:latin typeface="Times New Roman" panose="02020603050405020304" pitchFamily="18" charset="0"/>
                <a:ea typeface="Calibri" panose="020F0502020204030204" pitchFamily="34" charset="0"/>
                <a:cs typeface="B Nazanin" panose="00000400000000000000" pitchFamily="2" charset="-78"/>
              </a:rPr>
              <a:t> </a:t>
            </a:r>
            <a:r>
              <a:rPr lang="ar-SA" sz="1700" kern="100" dirty="0">
                <a:latin typeface="Times New Roman" panose="02020603050405020304" pitchFamily="18" charset="0"/>
                <a:ea typeface="Calibri" panose="020F0502020204030204" pitchFamily="34" charset="0"/>
                <a:cs typeface="B Nazanin" panose="00000400000000000000" pitchFamily="2" charset="-78"/>
              </a:rPr>
              <a:t>پاسخ معادله را در حالت کلی بیان کرد.</a:t>
            </a:r>
            <a:endParaRPr lang="en-US" sz="1700" kern="1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p:cNvSpPr/>
              <p:nvPr/>
            </p:nvSpPr>
            <p:spPr>
              <a:xfrm>
                <a:off x="228601" y="4007425"/>
                <a:ext cx="8539088" cy="2698175"/>
              </a:xfrm>
              <a:prstGeom prst="rect">
                <a:avLst/>
              </a:prstGeom>
            </p:spPr>
            <p:txBody>
              <a:bodyPr wrap="square">
                <a:spAutoFit/>
              </a:bodyPr>
              <a:lstStyle/>
              <a:p>
                <a:pPr marL="285750" indent="-285750" algn="just" rtl="1">
                  <a:spcAft>
                    <a:spcPts val="800"/>
                  </a:spcAft>
                  <a:buFont typeface="Wingdings" panose="05000000000000000000" pitchFamily="2" charset="2"/>
                  <a:buChar char="v"/>
                </a:pPr>
                <a:r>
                  <a:rPr lang="fa-IR" sz="1700" b="1" kern="1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خلاصه </a:t>
                </a:r>
                <a:r>
                  <a:rPr lang="ar-SA" sz="1700" b="1" kern="1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رفتار </a:t>
                </a:r>
                <a:r>
                  <a:rPr lang="ar-SA" sz="1700" b="1" kern="1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خازن و سلف برای ورودی </a:t>
                </a:r>
                <a:r>
                  <a:rPr lang="ar-SA" sz="1700" b="1" kern="1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ثابت</a:t>
                </a:r>
                <a:r>
                  <a:rPr lang="fa-IR" sz="1700" b="1" kern="1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a:t>
                </a:r>
                <a:r>
                  <a:rPr lang="en-US" sz="1700" b="1" kern="100" dirty="0" err="1"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ku</a:t>
                </a:r>
                <a:r>
                  <a:rPr lang="en-US" sz="1700" b="1" kern="1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(t)</a:t>
                </a:r>
                <a:r>
                  <a:rPr lang="ar-SA" sz="1700" b="1" kern="1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a:t>
                </a:r>
                <a:r>
                  <a:rPr lang="ar-SA" sz="1700" b="1" kern="1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در  </a:t>
                </a:r>
                <a:r>
                  <a:rPr lang="en-US" sz="1700" b="1" kern="1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t=0</a:t>
                </a:r>
                <a:r>
                  <a:rPr lang="fa-IR" sz="1700" b="1" kern="1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a:t>
                </a:r>
                <a:r>
                  <a:rPr lang="ar-SA" sz="1700" b="1" kern="1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و </a:t>
                </a:r>
                <a:r>
                  <a:rPr lang="en-US" sz="1700" b="1" kern="1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t</a:t>
                </a:r>
                <a:r>
                  <a:rPr lang="en-US" sz="1700" b="1" kern="1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a:t>
                </a:r>
                <a14:m>
                  <m:oMath xmlns:m="http://schemas.openxmlformats.org/officeDocument/2006/math">
                    <m:r>
                      <a:rPr lang="en-US" sz="1700" b="1" i="1" kern="100">
                        <a:solidFill>
                          <a:srgbClr val="0000FF"/>
                        </a:solidFill>
                        <a:effectLst/>
                        <a:latin typeface="Cambria Math" panose="02040503050406030204" pitchFamily="18" charset="0"/>
                        <a:ea typeface="Calibri" panose="020F0502020204030204" pitchFamily="34" charset="0"/>
                        <a:cs typeface="B Nazanin" panose="00000400000000000000" pitchFamily="2" charset="-78"/>
                      </a:rPr>
                      <m:t>∞</m:t>
                    </m:r>
                  </m:oMath>
                </a14:m>
                <a:r>
                  <a:rPr lang="fa-IR" sz="1700" b="1" kern="100" dirty="0" smtClean="0">
                    <a:solidFill>
                      <a:srgbClr val="0000FF"/>
                    </a:solidFill>
                    <a:effectLst/>
                    <a:latin typeface="Times New Roman" panose="02020603050405020304" pitchFamily="18" charset="0"/>
                    <a:ea typeface="Calibri" panose="020F0502020204030204" pitchFamily="34" charset="0"/>
                    <a:cs typeface="B Nazanin" panose="00000400000000000000" pitchFamily="2" charset="-78"/>
                  </a:rPr>
                  <a:t> عبارت است از:</a:t>
                </a:r>
                <a:endParaRPr lang="en-US" sz="1700" b="1" kern="100" dirty="0">
                  <a:solidFill>
                    <a:srgbClr val="0000FF"/>
                  </a:solidFill>
                  <a:effectLst/>
                  <a:latin typeface="Times New Roman" panose="02020603050405020304" pitchFamily="18" charset="0"/>
                  <a:ea typeface="Calibri" panose="020F0502020204030204" pitchFamily="34" charset="0"/>
                  <a:cs typeface="B Nazanin" panose="00000400000000000000" pitchFamily="2" charset="-78"/>
                </a:endParaRPr>
              </a:p>
              <a:p>
                <a:pPr marL="285750" indent="-285750" algn="just" rtl="1">
                  <a:spcAft>
                    <a:spcPts val="800"/>
                  </a:spcAft>
                  <a:buFont typeface="Wingdings" panose="05000000000000000000" pitchFamily="2" charset="2"/>
                  <a:buChar char="ü"/>
                </a:pPr>
                <a:r>
                  <a:rPr lang="ar-SA" sz="1700" kern="100" dirty="0">
                    <a:latin typeface="Times New Roman" panose="02020603050405020304" pitchFamily="18" charset="0"/>
                    <a:ea typeface="Calibri" panose="020F0502020204030204" pitchFamily="34" charset="0"/>
                    <a:cs typeface="B Nazanin" panose="00000400000000000000" pitchFamily="2" charset="-78"/>
                  </a:rPr>
                  <a:t>خازن در </a:t>
                </a:r>
                <a:r>
                  <a:rPr lang="en-US" sz="1700" kern="100" dirty="0">
                    <a:latin typeface="Times New Roman" panose="02020603050405020304" pitchFamily="18" charset="0"/>
                    <a:ea typeface="Calibri" panose="020F0502020204030204" pitchFamily="34" charset="0"/>
                    <a:cs typeface="B Nazanin" panose="00000400000000000000" pitchFamily="2" charset="-78"/>
                  </a:rPr>
                  <a:t>t=0</a:t>
                </a:r>
                <a:r>
                  <a:rPr lang="ar-SA" sz="1700" kern="100" dirty="0">
                    <a:latin typeface="Times New Roman" panose="02020603050405020304" pitchFamily="18" charset="0"/>
                    <a:ea typeface="Calibri" panose="020F0502020204030204" pitchFamily="34" charset="0"/>
                    <a:cs typeface="B Nazanin" panose="00000400000000000000" pitchFamily="2" charset="-78"/>
                  </a:rPr>
                  <a:t> مانند شاخه اتصال کوتاه عمل می کند.</a:t>
                </a:r>
                <a:endParaRPr lang="en-US" sz="1700" kern="100" dirty="0">
                  <a:effectLst/>
                  <a:latin typeface="Times New Roman" panose="02020603050405020304" pitchFamily="18" charset="0"/>
                  <a:ea typeface="Calibri" panose="020F0502020204030204" pitchFamily="34" charset="0"/>
                  <a:cs typeface="B Nazanin" panose="00000400000000000000" pitchFamily="2" charset="-78"/>
                </a:endParaRPr>
              </a:p>
              <a:p>
                <a:pPr marL="285750" indent="-285750" algn="just" rtl="1">
                  <a:spcAft>
                    <a:spcPts val="800"/>
                  </a:spcAft>
                  <a:buFont typeface="Wingdings" panose="05000000000000000000" pitchFamily="2" charset="2"/>
                  <a:buChar char="ü"/>
                </a:pPr>
                <a:r>
                  <a:rPr lang="ar-SA" sz="1700" kern="100" dirty="0">
                    <a:latin typeface="Times New Roman" panose="02020603050405020304" pitchFamily="18" charset="0"/>
                    <a:ea typeface="Calibri" panose="020F0502020204030204" pitchFamily="34" charset="0"/>
                    <a:cs typeface="B Nazanin" panose="00000400000000000000" pitchFamily="2" charset="-78"/>
                  </a:rPr>
                  <a:t>خازن در </a:t>
                </a:r>
                <a:r>
                  <a:rPr lang="en-US" sz="1700" kern="100" dirty="0">
                    <a:latin typeface="Times New Roman" panose="02020603050405020304" pitchFamily="18" charset="0"/>
                    <a:ea typeface="Calibri" panose="020F0502020204030204" pitchFamily="34" charset="0"/>
                    <a:cs typeface="B Nazanin" panose="00000400000000000000" pitchFamily="2" charset="-78"/>
                  </a:rPr>
                  <a:t>t=</a:t>
                </a:r>
                <a14:m>
                  <m:oMath xmlns:m="http://schemas.openxmlformats.org/officeDocument/2006/math">
                    <m:r>
                      <a:rPr lang="en-US" sz="1700" i="1" kern="100">
                        <a:effectLst/>
                        <a:latin typeface="Cambria Math" panose="02040503050406030204" pitchFamily="18" charset="0"/>
                        <a:ea typeface="Calibri" panose="020F0502020204030204" pitchFamily="34" charset="0"/>
                        <a:cs typeface="B Nazanin" panose="00000400000000000000" pitchFamily="2" charset="-78"/>
                      </a:rPr>
                      <m:t>∞</m:t>
                    </m:r>
                  </m:oMath>
                </a14:m>
                <a:r>
                  <a:rPr lang="ar-SA" sz="1700" kern="100" dirty="0">
                    <a:latin typeface="Times New Roman" panose="02020603050405020304" pitchFamily="18" charset="0"/>
                    <a:ea typeface="Calibri" panose="020F0502020204030204" pitchFamily="34" charset="0"/>
                    <a:cs typeface="B Nazanin" panose="00000400000000000000" pitchFamily="2" charset="-78"/>
                  </a:rPr>
                  <a:t> مانند شاخه مدار باز عمل می کند.</a:t>
                </a:r>
                <a:endParaRPr lang="en-US" sz="1700" kern="100" dirty="0">
                  <a:effectLst/>
                  <a:latin typeface="Times New Roman" panose="02020603050405020304" pitchFamily="18" charset="0"/>
                  <a:ea typeface="Calibri" panose="020F0502020204030204" pitchFamily="34" charset="0"/>
                  <a:cs typeface="B Nazanin" panose="00000400000000000000" pitchFamily="2" charset="-78"/>
                </a:endParaRPr>
              </a:p>
              <a:p>
                <a:pPr marL="285750" indent="-285750" algn="just" rtl="1">
                  <a:spcAft>
                    <a:spcPts val="800"/>
                  </a:spcAft>
                  <a:buFont typeface="Wingdings" panose="05000000000000000000" pitchFamily="2" charset="2"/>
                  <a:buChar char="ü"/>
                </a:pPr>
                <a:r>
                  <a:rPr lang="ar-SA" sz="1700" kern="100" dirty="0">
                    <a:latin typeface="Times New Roman" panose="02020603050405020304" pitchFamily="18" charset="0"/>
                    <a:ea typeface="Calibri" panose="020F0502020204030204" pitchFamily="34" charset="0"/>
                    <a:cs typeface="B Nazanin" panose="00000400000000000000" pitchFamily="2" charset="-78"/>
                  </a:rPr>
                  <a:t>سلف در </a:t>
                </a:r>
                <a:r>
                  <a:rPr lang="en-US" sz="1700" kern="100" dirty="0">
                    <a:latin typeface="Times New Roman" panose="02020603050405020304" pitchFamily="18" charset="0"/>
                    <a:ea typeface="Calibri" panose="020F0502020204030204" pitchFamily="34" charset="0"/>
                    <a:cs typeface="B Nazanin" panose="00000400000000000000" pitchFamily="2" charset="-78"/>
                  </a:rPr>
                  <a:t>t=0</a:t>
                </a:r>
                <a:r>
                  <a:rPr lang="ar-SA" sz="1700" kern="100" dirty="0">
                    <a:latin typeface="Times New Roman" panose="02020603050405020304" pitchFamily="18" charset="0"/>
                    <a:ea typeface="Calibri" panose="020F0502020204030204" pitchFamily="34" charset="0"/>
                    <a:cs typeface="B Nazanin" panose="00000400000000000000" pitchFamily="2" charset="-78"/>
                  </a:rPr>
                  <a:t> مانند شاخه مدار باز عمل می کند.</a:t>
                </a:r>
                <a:endParaRPr lang="en-US" sz="1700" kern="100" dirty="0">
                  <a:effectLst/>
                  <a:latin typeface="Times New Roman" panose="02020603050405020304" pitchFamily="18" charset="0"/>
                  <a:ea typeface="Calibri" panose="020F0502020204030204" pitchFamily="34" charset="0"/>
                  <a:cs typeface="B Nazanin" panose="00000400000000000000" pitchFamily="2" charset="-78"/>
                </a:endParaRPr>
              </a:p>
              <a:p>
                <a:pPr marL="285750" indent="-285750" algn="just" rtl="1">
                  <a:spcAft>
                    <a:spcPts val="800"/>
                  </a:spcAft>
                  <a:buFont typeface="Wingdings" panose="05000000000000000000" pitchFamily="2" charset="2"/>
                  <a:buChar char="ü"/>
                </a:pPr>
                <a:r>
                  <a:rPr lang="ar-SA" sz="1700" kern="100" dirty="0">
                    <a:latin typeface="Times New Roman" panose="02020603050405020304" pitchFamily="18" charset="0"/>
                    <a:ea typeface="Calibri" panose="020F0502020204030204" pitchFamily="34" charset="0"/>
                    <a:cs typeface="B Nazanin" panose="00000400000000000000" pitchFamily="2" charset="-78"/>
                  </a:rPr>
                  <a:t>سلف در </a:t>
                </a:r>
                <a:r>
                  <a:rPr lang="en-US" sz="1700" kern="100" dirty="0">
                    <a:latin typeface="Times New Roman" panose="02020603050405020304" pitchFamily="18" charset="0"/>
                    <a:ea typeface="Calibri" panose="020F0502020204030204" pitchFamily="34" charset="0"/>
                    <a:cs typeface="B Nazanin" panose="00000400000000000000" pitchFamily="2" charset="-78"/>
                  </a:rPr>
                  <a:t>t=</a:t>
                </a:r>
                <a14:m>
                  <m:oMath xmlns:m="http://schemas.openxmlformats.org/officeDocument/2006/math">
                    <m:r>
                      <a:rPr lang="en-US" sz="1700" i="1" kern="100">
                        <a:effectLst/>
                        <a:latin typeface="Cambria Math" panose="02040503050406030204" pitchFamily="18" charset="0"/>
                        <a:ea typeface="Calibri" panose="020F0502020204030204" pitchFamily="34" charset="0"/>
                        <a:cs typeface="B Nazanin" panose="00000400000000000000" pitchFamily="2" charset="-78"/>
                      </a:rPr>
                      <m:t>∞</m:t>
                    </m:r>
                  </m:oMath>
                </a14:m>
                <a:r>
                  <a:rPr lang="ar-SA" sz="1700" kern="100" dirty="0">
                    <a:latin typeface="Times New Roman" panose="02020603050405020304" pitchFamily="18" charset="0"/>
                    <a:ea typeface="Calibri" panose="020F0502020204030204" pitchFamily="34" charset="0"/>
                    <a:cs typeface="B Nazanin" panose="00000400000000000000" pitchFamily="2" charset="-78"/>
                  </a:rPr>
                  <a:t> مانند شاخه اتصال کوتاه عمل می کند</a:t>
                </a:r>
                <a:r>
                  <a:rPr lang="ar-SA" sz="1700" kern="100" dirty="0" smtClean="0">
                    <a:latin typeface="Times New Roman" panose="02020603050405020304" pitchFamily="18" charset="0"/>
                    <a:ea typeface="Calibri" panose="020F0502020204030204" pitchFamily="34" charset="0"/>
                    <a:cs typeface="B Nazanin" panose="00000400000000000000" pitchFamily="2" charset="-78"/>
                  </a:rPr>
                  <a:t>.</a:t>
                </a:r>
                <a:endParaRPr lang="fa-IR" sz="1700" kern="100" dirty="0" smtClean="0">
                  <a:latin typeface="Times New Roman" panose="02020603050405020304" pitchFamily="18" charset="0"/>
                  <a:ea typeface="Calibri" panose="020F0502020204030204" pitchFamily="34" charset="0"/>
                  <a:cs typeface="B Nazanin" panose="00000400000000000000" pitchFamily="2" charset="-78"/>
                </a:endParaRPr>
              </a:p>
              <a:p>
                <a:pPr marL="285750" indent="-285750" algn="just" rtl="1">
                  <a:spcAft>
                    <a:spcPts val="800"/>
                  </a:spcAft>
                  <a:buFont typeface="Wingdings" panose="05000000000000000000" pitchFamily="2" charset="2"/>
                  <a:buChar char="§"/>
                </a:pPr>
                <a:r>
                  <a:rPr lang="fa-IR" sz="1700" kern="100" dirty="0" smtClean="0">
                    <a:effectLst/>
                    <a:latin typeface="Times New Roman" panose="02020603050405020304" pitchFamily="18" charset="0"/>
                    <a:ea typeface="Calibri" panose="020F0502020204030204" pitchFamily="34" charset="0"/>
                    <a:cs typeface="B Nazanin" panose="00000400000000000000" pitchFamily="2" charset="-78"/>
                  </a:rPr>
                  <a:t>توجه شود که اگر در لحظات قبل از صفر، سلف و خازن توسط یک منبع کراندار شارژ شده باشند، با داشتن مقادیر ولتاژ خازن و جریان سلف در لحظه قبل از صفر، می توان به جای خازن و سلف، در لحظه صفر مثبت به ترتیب یک منبع ولتاژ و یا یک منبع جریان با مقدار برابر با مقادیر صفر منفی قرار داد و رفتار مدار را در لحظه صفر تحلیل کرد. </a:t>
                </a:r>
                <a:endParaRPr lang="en-US" sz="1700" kern="100" dirty="0">
                  <a:effectLst/>
                  <a:latin typeface="Times New Roman" panose="02020603050405020304" pitchFamily="18" charset="0"/>
                  <a:ea typeface="Calibri" panose="020F0502020204030204" pitchFamily="34" charset="0"/>
                  <a:cs typeface="B Nazanin" panose="00000400000000000000" pitchFamily="2" charset="-78"/>
                </a:endParaRPr>
              </a:p>
            </p:txBody>
          </p:sp>
        </mc:Choice>
        <mc:Fallback xmlns="">
          <p:sp>
            <p:nvSpPr>
              <p:cNvPr id="22" name="Rectangle 21"/>
              <p:cNvSpPr>
                <a:spLocks noRot="1" noChangeAspect="1" noMove="1" noResize="1" noEditPoints="1" noAdjustHandles="1" noChangeArrowheads="1" noChangeShapeType="1" noTextEdit="1"/>
              </p:cNvSpPr>
              <p:nvPr/>
            </p:nvSpPr>
            <p:spPr>
              <a:xfrm>
                <a:off x="228601" y="4007425"/>
                <a:ext cx="8539088" cy="2698175"/>
              </a:xfrm>
              <a:prstGeom prst="rect">
                <a:avLst/>
              </a:prstGeom>
              <a:blipFill>
                <a:blip r:embed="rId9"/>
                <a:stretch>
                  <a:fillRect l="-1214" t="-1354" r="-429" b="-27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28600" y="3335581"/>
                <a:ext cx="8555450" cy="704424"/>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ü"/>
                </a:pPr>
                <a:r>
                  <a:rPr lang="fa-IR" sz="1700" kern="100" dirty="0" smtClean="0">
                    <a:effectLst/>
                    <a:latin typeface="Times New Roman" panose="02020603050405020304" pitchFamily="18" charset="0"/>
                    <a:ea typeface="Calibri" panose="020F0502020204030204" pitchFamily="34" charset="0"/>
                    <a:cs typeface="B Nazanin" panose="00000400000000000000" pitchFamily="2" charset="-78"/>
                  </a:rPr>
                  <a:t>که </a:t>
                </a:r>
                <a14:m>
                  <m:oMath xmlns:m="http://schemas.openxmlformats.org/officeDocument/2006/math">
                    <m:r>
                      <m:rPr>
                        <m:nor/>
                      </m:rPr>
                      <a:rPr lang="el-GR" altLang="en-US" sz="1600" dirty="0">
                        <a:latin typeface="Times New Roman" panose="02020603050405020304" pitchFamily="18" charset="0"/>
                        <a:ea typeface="Calibri" panose="020F0502020204030204" pitchFamily="34" charset="0"/>
                        <a:cs typeface="B Nazanin" panose="00000400000000000000" pitchFamily="2" charset="-78"/>
                      </a:rPr>
                      <m:t>τ</m:t>
                    </m:r>
                  </m:oMath>
                </a14:m>
                <a:r>
                  <a:rPr lang="fa-IR" sz="1700" kern="100" dirty="0" smtClean="0">
                    <a:effectLst/>
                    <a:latin typeface="Times New Roman" panose="02020603050405020304" pitchFamily="18" charset="0"/>
                    <a:ea typeface="Calibri" panose="020F0502020204030204" pitchFamily="34" charset="0"/>
                    <a:cs typeface="B Nazanin" panose="00000400000000000000" pitchFamily="2" charset="-78"/>
                  </a:rPr>
                  <a:t> ثابت زمانی مدار بوده و برای مدارهای </a:t>
                </a:r>
                <a:r>
                  <a:rPr lang="en-US" sz="1700" kern="100" dirty="0" smtClean="0">
                    <a:effectLst/>
                    <a:latin typeface="Times New Roman" panose="02020603050405020304" pitchFamily="18" charset="0"/>
                    <a:ea typeface="Calibri" panose="020F0502020204030204" pitchFamily="34" charset="0"/>
                    <a:cs typeface="B Nazanin" panose="00000400000000000000" pitchFamily="2" charset="-78"/>
                  </a:rPr>
                  <a:t>RC</a:t>
                </a:r>
                <a:r>
                  <a:rPr lang="fa-IR" sz="1700" kern="100" dirty="0" smtClean="0">
                    <a:effectLst/>
                    <a:latin typeface="Times New Roman" panose="02020603050405020304" pitchFamily="18" charset="0"/>
                    <a:ea typeface="Calibri" panose="020F0502020204030204" pitchFamily="34" charset="0"/>
                    <a:cs typeface="B Nazanin" panose="00000400000000000000" pitchFamily="2" charset="-78"/>
                  </a:rPr>
                  <a:t> و </a:t>
                </a:r>
                <a:r>
                  <a:rPr lang="en-US" sz="1700" kern="100" dirty="0" smtClean="0">
                    <a:effectLst/>
                    <a:latin typeface="Times New Roman" panose="02020603050405020304" pitchFamily="18" charset="0"/>
                    <a:ea typeface="Calibri" panose="020F0502020204030204" pitchFamily="34" charset="0"/>
                    <a:cs typeface="B Nazanin" panose="00000400000000000000" pitchFamily="2" charset="-78"/>
                  </a:rPr>
                  <a:t>RL</a:t>
                </a:r>
                <a:r>
                  <a:rPr lang="fa-IR" sz="1700" kern="100" dirty="0" smtClean="0">
                    <a:effectLst/>
                    <a:latin typeface="Times New Roman" panose="02020603050405020304" pitchFamily="18" charset="0"/>
                    <a:ea typeface="Calibri" panose="020F0502020204030204" pitchFamily="34" charset="0"/>
                    <a:cs typeface="B Nazanin" panose="00000400000000000000" pitchFamily="2" charset="-78"/>
                  </a:rPr>
                  <a:t> به صورت همان ثابت های زمانی تعریف شده (</a:t>
                </a:r>
                <a:r>
                  <a:rPr lang="en-US" sz="1700" kern="100" dirty="0" smtClean="0">
                    <a:effectLst/>
                    <a:latin typeface="Times New Roman" panose="02020603050405020304" pitchFamily="18" charset="0"/>
                    <a:ea typeface="Calibri" panose="020F0502020204030204" pitchFamily="34" charset="0"/>
                    <a:cs typeface="B Nazanin" panose="00000400000000000000" pitchFamily="2" charset="-78"/>
                  </a:rPr>
                  <a:t>RC</a:t>
                </a:r>
                <a:r>
                  <a:rPr lang="fa-IR" sz="1700" kern="100" dirty="0" smtClean="0">
                    <a:effectLst/>
                    <a:latin typeface="Times New Roman" panose="02020603050405020304" pitchFamily="18" charset="0"/>
                    <a:ea typeface="Calibri" panose="020F0502020204030204" pitchFamily="34" charset="0"/>
                    <a:cs typeface="B Nazanin" panose="00000400000000000000" pitchFamily="2" charset="-78"/>
                  </a:rPr>
                  <a:t> و </a:t>
                </a:r>
                <a:r>
                  <a:rPr lang="en-US" sz="1700" kern="100" dirty="0" smtClean="0">
                    <a:latin typeface="Times New Roman" panose="02020603050405020304" pitchFamily="18" charset="0"/>
                    <a:ea typeface="Calibri" panose="020F0502020204030204" pitchFamily="34" charset="0"/>
                    <a:cs typeface="B Nazanin" panose="00000400000000000000" pitchFamily="2" charset="-78"/>
                  </a:rPr>
                  <a:t>L/R</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a:t>
                </a:r>
                <a:r>
                  <a:rPr lang="fa-IR" sz="1700" kern="100" dirty="0" smtClean="0">
                    <a:effectLst/>
                    <a:latin typeface="Times New Roman" panose="02020603050405020304" pitchFamily="18" charset="0"/>
                    <a:ea typeface="Calibri" panose="020F0502020204030204" pitchFamily="34" charset="0"/>
                    <a:cs typeface="B Nazanin" panose="00000400000000000000" pitchFamily="2" charset="-78"/>
                  </a:rPr>
                  <a:t> است. </a:t>
                </a:r>
                <a:r>
                  <a:rPr lang="en-US" sz="1700" kern="100" dirty="0" smtClean="0">
                    <a:effectLst/>
                    <a:latin typeface="Times New Roman" panose="02020603050405020304" pitchFamily="18" charset="0"/>
                    <a:ea typeface="Calibri" panose="020F0502020204030204" pitchFamily="34" charset="0"/>
                    <a:cs typeface="B Nazanin" panose="00000400000000000000" pitchFamily="2" charset="-78"/>
                  </a:rPr>
                  <a:t>R</a:t>
                </a:r>
                <a:r>
                  <a:rPr lang="fa-IR" sz="1700" kern="100" dirty="0" smtClean="0">
                    <a:effectLst/>
                    <a:latin typeface="Times New Roman" panose="02020603050405020304" pitchFamily="18" charset="0"/>
                    <a:ea typeface="Calibri" panose="020F0502020204030204" pitchFamily="34" charset="0"/>
                    <a:cs typeface="B Nazanin" panose="00000400000000000000" pitchFamily="2" charset="-78"/>
                  </a:rPr>
                  <a:t> همان مقاومت معادلی است که خازن یا سلف از دو سر خود می بیند. </a:t>
                </a:r>
                <a:endParaRPr lang="en-US" sz="1700" kern="100" dirty="0">
                  <a:effectLst/>
                  <a:latin typeface="Times New Roman" panose="02020603050405020304" pitchFamily="18" charset="0"/>
                  <a:ea typeface="Calibri" panose="020F0502020204030204" pitchFamily="34" charset="0"/>
                  <a:cs typeface="B Nazanin" panose="00000400000000000000" pitchFamily="2" charset="-78"/>
                </a:endParaRPr>
              </a:p>
            </p:txBody>
          </p:sp>
        </mc:Choice>
        <mc:Fallback xmlns="">
          <p:sp>
            <p:nvSpPr>
              <p:cNvPr id="15" name="Rectangle 14"/>
              <p:cNvSpPr>
                <a:spLocks noRot="1" noChangeAspect="1" noMove="1" noResize="1" noEditPoints="1" noAdjustHandles="1" noChangeArrowheads="1" noChangeShapeType="1" noTextEdit="1"/>
              </p:cNvSpPr>
              <p:nvPr/>
            </p:nvSpPr>
            <p:spPr>
              <a:xfrm>
                <a:off x="228600" y="3335581"/>
                <a:ext cx="8555450" cy="704424"/>
              </a:xfrm>
              <a:prstGeom prst="rect">
                <a:avLst/>
              </a:prstGeom>
              <a:blipFill>
                <a:blip r:embed="rId10"/>
                <a:stretch>
                  <a:fillRect l="-1140" r="-356" b="-11207"/>
                </a:stretch>
              </a:blipFill>
            </p:spPr>
            <p:txBody>
              <a:bodyPr/>
              <a:lstStyle/>
              <a:p>
                <a:r>
                  <a:rPr lang="en-US">
                    <a:noFill/>
                  </a:rPr>
                  <a:t> </a:t>
                </a:r>
              </a:p>
            </p:txBody>
          </p:sp>
        </mc:Fallback>
      </mc:AlternateContent>
    </p:spTree>
    <p:extLst>
      <p:ext uri="{BB962C8B-B14F-4D97-AF65-F5344CB8AC3E}">
        <p14:creationId xmlns:p14="http://schemas.microsoft.com/office/powerpoint/2010/main" val="2306430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dirty="0"/>
          </a:p>
        </p:txBody>
      </p:sp>
      <p:sp>
        <p:nvSpPr>
          <p:cNvPr id="3" name="Rectangle 2"/>
          <p:cNvSpPr/>
          <p:nvPr/>
        </p:nvSpPr>
        <p:spPr>
          <a:xfrm>
            <a:off x="3505200" y="228600"/>
            <a:ext cx="5411083" cy="646331"/>
          </a:xfrm>
          <a:prstGeom prst="rect">
            <a:avLst/>
          </a:prstGeom>
        </p:spPr>
        <p:txBody>
          <a:bodyPr wrap="square">
            <a:spAutoFit/>
          </a:bodyPr>
          <a:lstStyle/>
          <a:p>
            <a:pPr marL="285750" indent="-285750" algn="r" rtl="1">
              <a:buFont typeface="Wingdings" panose="05000000000000000000" pitchFamily="2" charset="2"/>
              <a:buChar char="q"/>
            </a:pPr>
            <a:r>
              <a:rPr lang="ar-SA"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a:t>
            </a:r>
            <a:r>
              <a:rPr lang="fa-IR"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dirty="0" smtClean="0">
                <a:latin typeface="Times New Roman" panose="02020603050405020304" pitchFamily="18" charset="0"/>
                <a:ea typeface="Calibri" panose="020F0502020204030204" pitchFamily="34" charset="0"/>
                <a:cs typeface="B Nazanin" panose="00000400000000000000" pitchFamily="2" charset="-78"/>
              </a:rPr>
              <a:t>در مدار شکل زیر، </a:t>
            </a:r>
            <a:r>
              <a:rPr lang="fa-IR" dirty="0">
                <a:cs typeface="B Nazanin" panose="00000400000000000000" pitchFamily="2" charset="-78"/>
              </a:rPr>
              <a:t>رابطه ولتاژ خازن را با روش توضیح داده شده و با فرض </a:t>
            </a:r>
            <a:r>
              <a:rPr lang="fa-IR" dirty="0" smtClean="0">
                <a:cs typeface="B Nazanin" panose="00000400000000000000" pitchFamily="2" charset="-78"/>
              </a:rPr>
              <a:t>آن که </a:t>
            </a:r>
            <a:r>
              <a:rPr lang="fa-IR" dirty="0">
                <a:cs typeface="B Nazanin" panose="00000400000000000000" pitchFamily="2" charset="-78"/>
              </a:rPr>
              <a:t>ولتاژ اولیه خازن صفر است، </a:t>
            </a:r>
            <a:r>
              <a:rPr lang="fa-IR" dirty="0" smtClean="0">
                <a:cs typeface="B Nazanin" panose="00000400000000000000" pitchFamily="2" charset="-78"/>
              </a:rPr>
              <a:t>به دست </a:t>
            </a:r>
            <a:r>
              <a:rPr lang="fa-IR" dirty="0">
                <a:cs typeface="B Nazanin" panose="00000400000000000000" pitchFamily="2" charset="-78"/>
              </a:rPr>
              <a:t>آورید. </a:t>
            </a:r>
            <a:endParaRPr lang="en-US" dirty="0">
              <a:latin typeface="Times New Roman" panose="02020603050405020304" pitchFamily="18" charset="0"/>
              <a:cs typeface="B Nazanin" panose="00000400000000000000" pitchFamily="2" charset="-78"/>
            </a:endParaRPr>
          </a:p>
        </p:txBody>
      </p:sp>
      <p:sp>
        <p:nvSpPr>
          <p:cNvPr id="4" name="Rectangle 3"/>
          <p:cNvSpPr/>
          <p:nvPr/>
        </p:nvSpPr>
        <p:spPr>
          <a:xfrm>
            <a:off x="3581400" y="1436041"/>
            <a:ext cx="5330690" cy="646331"/>
          </a:xfrm>
          <a:prstGeom prst="rect">
            <a:avLst/>
          </a:prstGeom>
        </p:spPr>
        <p:txBody>
          <a:bodyPr wrap="square">
            <a:spAutoFit/>
          </a:bodyPr>
          <a:lstStyle/>
          <a:p>
            <a:pPr marL="285750" indent="-285750" algn="just" rtl="1">
              <a:buFont typeface="Times New Roman" panose="02020603050405020304" pitchFamily="18" charset="0"/>
              <a:buChar char="■"/>
            </a:pPr>
            <a:r>
              <a:rPr lang="ar-SA" b="1" dirty="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a:t>
            </a:r>
            <a:r>
              <a:rPr lang="fa-IR" dirty="0" smtClean="0">
                <a:latin typeface="Calibri" panose="020F0502020204030204" pitchFamily="34" charset="0"/>
                <a:ea typeface="Calibri" panose="020F0502020204030204" pitchFamily="34" charset="0"/>
                <a:cs typeface="B Nazanin" panose="00000400000000000000" pitchFamily="2" charset="-78"/>
              </a:rPr>
              <a:t>در ابتدا از دو سر خازن، شاخص های مدار معادل تونن را بدست می آوریم:</a:t>
            </a:r>
            <a:endParaRPr lang="en-US" dirty="0"/>
          </a:p>
        </p:txBody>
      </p:sp>
      <p:pic>
        <p:nvPicPr>
          <p:cNvPr id="5" name="Picture 4"/>
          <p:cNvPicPr>
            <a:picLocks noChangeAspect="1"/>
          </p:cNvPicPr>
          <p:nvPr/>
        </p:nvPicPr>
        <p:blipFill>
          <a:blip r:embed="rId3"/>
          <a:stretch>
            <a:fillRect/>
          </a:stretch>
        </p:blipFill>
        <p:spPr>
          <a:xfrm>
            <a:off x="298087" y="65975"/>
            <a:ext cx="3178297" cy="2374188"/>
          </a:xfrm>
          <a:prstGeom prst="rect">
            <a:avLst/>
          </a:prstGeom>
        </p:spPr>
      </p:pic>
      <p:pic>
        <p:nvPicPr>
          <p:cNvPr id="7" name="Picture 6"/>
          <p:cNvPicPr>
            <a:picLocks noChangeAspect="1"/>
          </p:cNvPicPr>
          <p:nvPr/>
        </p:nvPicPr>
        <p:blipFill>
          <a:blip r:embed="rId4"/>
          <a:stretch>
            <a:fillRect/>
          </a:stretch>
        </p:blipFill>
        <p:spPr>
          <a:xfrm>
            <a:off x="3657600" y="2528254"/>
            <a:ext cx="3216500" cy="236641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6555377" y="3505200"/>
                <a:ext cx="2416302"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h</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5</m:t>
                      </m:r>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11</m:t>
                          </m:r>
                        </m:num>
                        <m:den>
                          <m:r>
                            <a:rPr lang="en-US" i="0">
                              <a:latin typeface="Cambria Math" panose="02040503050406030204" pitchFamily="18" charset="0"/>
                            </a:rPr>
                            <m:t>10</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6555377" y="3505200"/>
                <a:ext cx="2416302" cy="6127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239781" y="3933266"/>
                <a:ext cx="473206" cy="369332"/>
              </a:xfrm>
              <a:prstGeom prst="rect">
                <a:avLst/>
              </a:prstGeom>
            </p:spPr>
            <p:txBody>
              <a:bodyPr wrap="none">
                <a:spAutoFit/>
              </a:bodyPr>
              <a:lstStyle/>
              <a:p>
                <a14:m>
                  <m:oMath xmlns:m="http://schemas.openxmlformats.org/officeDocument/2006/math">
                    <m:r>
                      <a:rPr lang="en-US" b="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3239781" y="3933266"/>
                <a:ext cx="473206" cy="369332"/>
              </a:xfrm>
              <a:prstGeom prst="rect">
                <a:avLst/>
              </a:prstGeom>
              <a:blipFill>
                <a:blip r:embed="rId7"/>
                <a:stretch>
                  <a:fillRect t="-8197" r="-10256" b="-24590"/>
                </a:stretch>
              </a:blipFill>
            </p:spPr>
            <p:txBody>
              <a:bodyPr/>
              <a:lstStyle/>
              <a:p>
                <a:r>
                  <a:rPr lang="en-US">
                    <a:noFill/>
                  </a:rPr>
                  <a:t> </a:t>
                </a:r>
              </a:p>
            </p:txBody>
          </p:sp>
        </mc:Fallback>
      </mc:AlternateContent>
      <p:sp>
        <p:nvSpPr>
          <p:cNvPr id="10" name="Rectangle 9"/>
          <p:cNvSpPr>
            <a:spLocks noChangeArrowheads="1"/>
          </p:cNvSpPr>
          <p:nvPr/>
        </p:nvSpPr>
        <p:spPr bwMode="auto">
          <a:xfrm>
            <a:off x="2145015" y="5084351"/>
            <a:ext cx="674094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a:lnSpc>
                <a:spcPct val="115000"/>
              </a:lnSpc>
              <a:spcAft>
                <a:spcPts val="1000"/>
              </a:spcAft>
              <a:buClr>
                <a:srgbClr val="FF0000"/>
              </a:buClr>
            </a:pPr>
            <a:r>
              <a:rPr lang="fa-IR" altLang="en-US" sz="2000" dirty="0" smtClean="0">
                <a:latin typeface="Times New Roman" panose="02020603050405020304" pitchFamily="18" charset="0"/>
                <a:ea typeface="Calibri" panose="020F0502020204030204" pitchFamily="34" charset="0"/>
                <a:cs typeface="B Nazanin" panose="00000400000000000000" pitchFamily="2" charset="-78"/>
              </a:rPr>
              <a:t>خازن در </a:t>
            </a:r>
            <a:r>
              <a:rPr lang="en-US" altLang="en-US" sz="2000" dirty="0" smtClean="0">
                <a:latin typeface="Times New Roman" panose="02020603050405020304" pitchFamily="18" charset="0"/>
                <a:ea typeface="Calibri" panose="020F0502020204030204" pitchFamily="34" charset="0"/>
                <a:cs typeface="B Nazanin" panose="00000400000000000000" pitchFamily="2" charset="-78"/>
              </a:rPr>
              <a:t>t=∞</a:t>
            </a:r>
            <a:r>
              <a:rPr lang="fa-IR" altLang="en-US" sz="2000" dirty="0" smtClean="0">
                <a:latin typeface="Times New Roman" panose="02020603050405020304" pitchFamily="18" charset="0"/>
                <a:ea typeface="Calibri" panose="020F0502020204030204" pitchFamily="34" charset="0"/>
                <a:cs typeface="B Nazanin" panose="00000400000000000000" pitchFamily="2" charset="-78"/>
              </a:rPr>
              <a:t> برای یک مدار با ورودی ثابت، مانند یک شاخه مدار باز رفتار می کند. </a:t>
            </a:r>
            <a:endParaRPr lang="en-US" altLang="en-US" sz="20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2232024" y="5635508"/>
                <a:ext cx="37058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r>
                        <a:rPr lang="en-US" i="0">
                          <a:latin typeface="Cambria Math" panose="02040503050406030204" pitchFamily="18" charset="0"/>
                        </a:rPr>
                        <m:t>∞</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𝑏</m:t>
                          </m:r>
                        </m:sub>
                      </m:sSub>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5</m:t>
                      </m:r>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2</m:t>
                      </m:r>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3</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2232024" y="5635508"/>
                <a:ext cx="3705822" cy="369332"/>
              </a:xfrm>
              <a:prstGeom prst="rect">
                <a:avLst/>
              </a:prstGeom>
              <a:blipFill>
                <a:blip r:embed="rId8"/>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876742" y="6026099"/>
                <a:ext cx="4712893" cy="660502"/>
              </a:xfrm>
              <a:prstGeom prst="rect">
                <a:avLst/>
              </a:prstGeom>
            </p:spPr>
            <p:txBody>
              <a:bodyPr wrap="none">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a:latin typeface="Cambria Math" panose="02040503050406030204" pitchFamily="18" charset="0"/>
                              </a:rPr>
                              <m:t>2</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11</m:t>
                                </m:r>
                              </m:num>
                              <m:den>
                                <m:r>
                                  <a:rPr lang="en-US">
                                    <a:latin typeface="Cambria Math" panose="02040503050406030204" pitchFamily="18" charset="0"/>
                                  </a:rPr>
                                  <m:t>10</m:t>
                                </m:r>
                              </m:den>
                            </m:f>
                          </m:den>
                        </m:f>
                      </m:sup>
                    </m:sSup>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3</m:t>
                        </m:r>
                      </m:num>
                      <m:den>
                        <m:r>
                          <a:rPr lang="en-US">
                            <a:latin typeface="Cambria Math" panose="02040503050406030204" pitchFamily="18" charset="0"/>
                          </a:rPr>
                          <m:t>10</m:t>
                        </m:r>
                      </m:den>
                    </m:f>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5</m:t>
                            </m:r>
                          </m:num>
                          <m:den>
                            <m:r>
                              <a:rPr lang="en-US">
                                <a:latin typeface="Cambria Math" panose="02040503050406030204" pitchFamily="18" charset="0"/>
                              </a:rPr>
                              <m:t>11</m:t>
                            </m:r>
                          </m:den>
                        </m:f>
                        <m:r>
                          <a:rPr lang="en-US" i="1">
                            <a:latin typeface="Cambria Math" panose="02040503050406030204" pitchFamily="18" charset="0"/>
                          </a:rPr>
                          <m:t>𝑡</m:t>
                        </m:r>
                      </m:sup>
                    </m:sSup>
                  </m:oMath>
                </a14:m>
                <a:r>
                  <a:rPr lang="fa-IR" dirty="0" smtClean="0"/>
                  <a:t>(</a:t>
                </a:r>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876742" y="6026099"/>
                <a:ext cx="4712893" cy="660502"/>
              </a:xfrm>
              <a:prstGeom prst="rect">
                <a:avLst/>
              </a:prstGeom>
              <a:blipFill>
                <a:blip r:embed="rId9"/>
                <a:stretch>
                  <a:fillRect b="-4630"/>
                </a:stretch>
              </a:blipFill>
            </p:spPr>
            <p:txBody>
              <a:bodyPr/>
              <a:lstStyle/>
              <a:p>
                <a:r>
                  <a:rPr lang="en-US">
                    <a:noFill/>
                  </a:rPr>
                  <a:t> </a:t>
                </a:r>
              </a:p>
            </p:txBody>
          </p:sp>
        </mc:Fallback>
      </mc:AlternateContent>
      <p:sp>
        <p:nvSpPr>
          <p:cNvPr id="13" name="Rectangle 12"/>
          <p:cNvSpPr/>
          <p:nvPr/>
        </p:nvSpPr>
        <p:spPr>
          <a:xfrm>
            <a:off x="966909" y="6610837"/>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pic>
        <p:nvPicPr>
          <p:cNvPr id="14" name="Picture 13"/>
          <p:cNvPicPr>
            <a:picLocks noChangeAspect="1"/>
          </p:cNvPicPr>
          <p:nvPr/>
        </p:nvPicPr>
        <p:blipFill>
          <a:blip r:embed="rId10"/>
          <a:stretch>
            <a:fillRect/>
          </a:stretch>
        </p:blipFill>
        <p:spPr>
          <a:xfrm>
            <a:off x="181492" y="2692562"/>
            <a:ext cx="3179613" cy="2481408"/>
          </a:xfrm>
          <a:prstGeom prst="rect">
            <a:avLst/>
          </a:prstGeom>
        </p:spPr>
      </p:pic>
    </p:spTree>
    <p:extLst>
      <p:ext uri="{BB962C8B-B14F-4D97-AF65-F5344CB8AC3E}">
        <p14:creationId xmlns:p14="http://schemas.microsoft.com/office/powerpoint/2010/main" val="1772799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dirty="0"/>
          </a:p>
        </p:txBody>
      </p:sp>
      <mc:AlternateContent xmlns:mc="http://schemas.openxmlformats.org/markup-compatibility/2006" xmlns:a14="http://schemas.microsoft.com/office/drawing/2010/main">
        <mc:Choice Requires="a14">
          <p:sp>
            <p:nvSpPr>
              <p:cNvPr id="3" name="Rectangle 2"/>
              <p:cNvSpPr/>
              <p:nvPr/>
            </p:nvSpPr>
            <p:spPr>
              <a:xfrm>
                <a:off x="4572442" y="228600"/>
                <a:ext cx="4343841" cy="2106218"/>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q"/>
                </a:pPr>
                <a:r>
                  <a:rPr lang="ar-SA"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a:t>
                </a:r>
                <a:r>
                  <a:rPr lang="fa-IR"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dirty="0" smtClean="0">
                    <a:latin typeface="Times New Roman" panose="02020603050405020304" pitchFamily="18" charset="0"/>
                    <a:ea typeface="Calibri" panose="020F0502020204030204" pitchFamily="34" charset="0"/>
                    <a:cs typeface="B Nazanin" panose="00000400000000000000" pitchFamily="2" charset="-78"/>
                  </a:rPr>
                  <a:t>الف) اگر </a:t>
                </a:r>
                <a:r>
                  <a:rPr lang="ar-SA" kern="100" dirty="0" smtClean="0">
                    <a:latin typeface="Times New Roman" panose="02020603050405020304" pitchFamily="18" charset="0"/>
                    <a:ea typeface="Calibri" panose="020F0502020204030204" pitchFamily="34" charset="0"/>
                    <a:cs typeface="B Nazanin" panose="00000400000000000000" pitchFamily="2" charset="-78"/>
                  </a:rPr>
                  <a:t>در </a:t>
                </a:r>
                <a:r>
                  <a:rPr lang="ar-SA" kern="100" dirty="0">
                    <a:latin typeface="Times New Roman" panose="02020603050405020304" pitchFamily="18" charset="0"/>
                    <a:ea typeface="Calibri" panose="020F0502020204030204" pitchFamily="34" charset="0"/>
                    <a:cs typeface="B Nazanin" panose="00000400000000000000" pitchFamily="2" charset="-78"/>
                  </a:rPr>
                  <a:t>مدار شکل </a:t>
                </a:r>
                <a:r>
                  <a:rPr lang="ar-SA" kern="100" dirty="0" smtClean="0">
                    <a:latin typeface="Times New Roman" panose="02020603050405020304" pitchFamily="18" charset="0"/>
                    <a:ea typeface="Calibri" panose="020F0502020204030204" pitchFamily="34" charset="0"/>
                    <a:cs typeface="B Nazanin" panose="00000400000000000000" pitchFamily="2" charset="-78"/>
                  </a:rPr>
                  <a:t>مقابل</a:t>
                </a:r>
                <a:r>
                  <a:rPr lang="fa-IR" kern="100" dirty="0" smtClean="0">
                    <a:latin typeface="Times New Roman" panose="02020603050405020304" pitchFamily="18" charset="0"/>
                    <a:ea typeface="Calibri" panose="020F0502020204030204" pitchFamily="34" charset="0"/>
                    <a:cs typeface="B Nazanin" panose="00000400000000000000" pitchFamily="2" charset="-78"/>
                  </a:rPr>
                  <a:t>،</a:t>
                </a:r>
                <a:r>
                  <a:rPr lang="ar-SA" kern="100" dirty="0" smtClean="0">
                    <a:latin typeface="Times New Roman" panose="02020603050405020304" pitchFamily="18" charset="0"/>
                    <a:ea typeface="Calibri" panose="020F0502020204030204" pitchFamily="34" charset="0"/>
                    <a:cs typeface="B Nazanin" panose="00000400000000000000" pitchFamily="2" charset="-78"/>
                  </a:rPr>
                  <a:t> کلید</a:t>
                </a:r>
                <a:r>
                  <a:rPr lang="fa-IR" kern="100" dirty="0" smtClean="0">
                    <a:latin typeface="Times New Roman" panose="02020603050405020304" pitchFamily="18" charset="0"/>
                    <a:ea typeface="Calibri" panose="020F0502020204030204" pitchFamily="34" charset="0"/>
                    <a:cs typeface="B Nazanin" panose="00000400000000000000" pitchFamily="2" charset="-78"/>
                  </a:rPr>
                  <a:t> </a:t>
                </a:r>
                <a:r>
                  <a:rPr lang="en-US" kern="100" dirty="0" smtClean="0">
                    <a:latin typeface="Times New Roman" panose="02020603050405020304" pitchFamily="18" charset="0"/>
                    <a:ea typeface="Calibri" panose="020F0502020204030204" pitchFamily="34" charset="0"/>
                    <a:cs typeface="B Nazanin" panose="00000400000000000000" pitchFamily="2" charset="-78"/>
                  </a:rPr>
                  <a:t>K</a:t>
                </a:r>
                <a:r>
                  <a:rPr lang="ar-SA" kern="100" dirty="0" smtClean="0">
                    <a:latin typeface="Times New Roman" panose="02020603050405020304" pitchFamily="18" charset="0"/>
                    <a:ea typeface="Calibri" panose="020F0502020204030204" pitchFamily="34" charset="0"/>
                    <a:cs typeface="B Nazanin" panose="00000400000000000000" pitchFamily="2" charset="-78"/>
                  </a:rPr>
                  <a:t> </a:t>
                </a:r>
                <a:r>
                  <a:rPr lang="ar-SA" kern="100" dirty="0">
                    <a:latin typeface="Times New Roman" panose="02020603050405020304" pitchFamily="18" charset="0"/>
                    <a:ea typeface="Calibri" panose="020F0502020204030204" pitchFamily="34" charset="0"/>
                    <a:cs typeface="B Nazanin" panose="00000400000000000000" pitchFamily="2" charset="-78"/>
                  </a:rPr>
                  <a:t>به مدت طولانی بسته </a:t>
                </a:r>
                <a:r>
                  <a:rPr lang="ar-SA" kern="100" dirty="0" smtClean="0">
                    <a:latin typeface="Times New Roman" panose="02020603050405020304" pitchFamily="18" charset="0"/>
                    <a:ea typeface="Calibri" panose="020F0502020204030204" pitchFamily="34" charset="0"/>
                    <a:cs typeface="B Nazanin" panose="00000400000000000000" pitchFamily="2" charset="-78"/>
                  </a:rPr>
                  <a:t>بود</a:t>
                </a:r>
                <a:r>
                  <a:rPr lang="fa-IR" kern="100" dirty="0" smtClean="0">
                    <a:latin typeface="Times New Roman" panose="02020603050405020304" pitchFamily="18" charset="0"/>
                    <a:ea typeface="Calibri" panose="020F0502020204030204" pitchFamily="34" charset="0"/>
                    <a:cs typeface="B Nazanin" panose="00000400000000000000" pitchFamily="2" charset="-78"/>
                  </a:rPr>
                  <a:t>ه</a:t>
                </a:r>
                <a:r>
                  <a:rPr lang="ar-SA" kern="100" dirty="0" smtClean="0">
                    <a:latin typeface="Times New Roman" panose="02020603050405020304" pitchFamily="18" charset="0"/>
                    <a:ea typeface="Calibri" panose="020F0502020204030204" pitchFamily="34" charset="0"/>
                    <a:cs typeface="B Nazanin" panose="00000400000000000000" pitchFamily="2" charset="-78"/>
                  </a:rPr>
                  <a:t> </a:t>
                </a:r>
                <a:r>
                  <a:rPr lang="ar-SA" kern="100" dirty="0">
                    <a:latin typeface="Times New Roman" panose="02020603050405020304" pitchFamily="18" charset="0"/>
                    <a:ea typeface="Calibri" panose="020F0502020204030204" pitchFamily="34" charset="0"/>
                    <a:cs typeface="B Nazanin" panose="00000400000000000000" pitchFamily="2" charset="-78"/>
                  </a:rPr>
                  <a:t>و </a:t>
                </a:r>
                <a:r>
                  <a:rPr lang="ar-SA" kern="100" dirty="0" smtClean="0">
                    <a:latin typeface="Times New Roman" panose="02020603050405020304" pitchFamily="18" charset="0"/>
                    <a:ea typeface="Calibri" panose="020F0502020204030204" pitchFamily="34" charset="0"/>
                    <a:cs typeface="B Nazanin" panose="00000400000000000000" pitchFamily="2" charset="-78"/>
                  </a:rPr>
                  <a:t>در</a:t>
                </a:r>
                <a:r>
                  <a:rPr lang="fa-IR" kern="100" dirty="0" smtClean="0">
                    <a:latin typeface="Times New Roman" panose="02020603050405020304" pitchFamily="18" charset="0"/>
                    <a:ea typeface="Calibri" panose="020F0502020204030204" pitchFamily="34" charset="0"/>
                    <a:cs typeface="B Nazanin" panose="00000400000000000000" pitchFamily="2" charset="-78"/>
                  </a:rPr>
                  <a:t> </a:t>
                </a:r>
                <a:r>
                  <a:rPr lang="en-US" kern="100" dirty="0" smtClean="0">
                    <a:latin typeface="Times New Roman" panose="02020603050405020304" pitchFamily="18" charset="0"/>
                    <a:ea typeface="Calibri" panose="020F0502020204030204" pitchFamily="34" charset="0"/>
                    <a:cs typeface="B Nazanin" panose="00000400000000000000" pitchFamily="2" charset="-78"/>
                  </a:rPr>
                  <a:t>t=0</a:t>
                </a:r>
                <a:r>
                  <a:rPr lang="ar-SA" kern="100" dirty="0" smtClean="0">
                    <a:latin typeface="Times New Roman" panose="02020603050405020304" pitchFamily="18" charset="0"/>
                    <a:ea typeface="Calibri" panose="020F0502020204030204" pitchFamily="34" charset="0"/>
                    <a:cs typeface="B Nazanin" panose="00000400000000000000" pitchFamily="2" charset="-78"/>
                  </a:rPr>
                  <a:t> </a:t>
                </a:r>
                <a:r>
                  <a:rPr lang="ar-SA" kern="100" dirty="0">
                    <a:latin typeface="Times New Roman" panose="02020603050405020304" pitchFamily="18" charset="0"/>
                    <a:ea typeface="Calibri" panose="020F0502020204030204" pitchFamily="34" charset="0"/>
                    <a:cs typeface="B Nazanin" panose="00000400000000000000" pitchFamily="2" charset="-78"/>
                  </a:rPr>
                  <a:t>باز </a:t>
                </a:r>
                <a:r>
                  <a:rPr lang="fa-IR" kern="100" dirty="0" smtClean="0">
                    <a:latin typeface="Times New Roman" panose="02020603050405020304" pitchFamily="18" charset="0"/>
                    <a:ea typeface="Calibri" panose="020F0502020204030204" pitchFamily="34" charset="0"/>
                    <a:cs typeface="B Nazanin" panose="00000400000000000000" pitchFamily="2" charset="-78"/>
                  </a:rPr>
                  <a:t>شود، </a:t>
                </a:r>
                <a:r>
                  <a:rPr lang="ar-SA" kern="100" dirty="0" smtClean="0">
                    <a:latin typeface="Times New Roman" panose="02020603050405020304" pitchFamily="18" charset="0"/>
                    <a:ea typeface="Calibri" panose="020F0502020204030204" pitchFamily="34" charset="0"/>
                    <a:cs typeface="B Nazanin" panose="00000400000000000000" pitchFamily="2" charset="-78"/>
                  </a:rPr>
                  <a:t>ولتاژ</a:t>
                </a:r>
                <a:r>
                  <a:rPr lang="en-US" kern="100" dirty="0" smtClean="0">
                    <a:latin typeface="Times New Roman" panose="02020603050405020304" pitchFamily="18" charset="0"/>
                    <a:ea typeface="Calibri" panose="020F0502020204030204" pitchFamily="34" charset="0"/>
                    <a:cs typeface="B Nazanin" panose="00000400000000000000" pitchFamily="2" charset="-78"/>
                  </a:rPr>
                  <a:t>v</a:t>
                </a:r>
                <a:r>
                  <a:rPr lang="en-US" kern="100" baseline="-25000" dirty="0" smtClean="0">
                    <a:latin typeface="Times New Roman" panose="02020603050405020304" pitchFamily="18" charset="0"/>
                    <a:ea typeface="Calibri" panose="020F0502020204030204" pitchFamily="34" charset="0"/>
                    <a:cs typeface="B Nazanin" panose="00000400000000000000" pitchFamily="2" charset="-78"/>
                  </a:rPr>
                  <a:t>0</a:t>
                </a:r>
                <a:r>
                  <a:rPr lang="en-US" kern="100" dirty="0" smtClean="0">
                    <a:latin typeface="Times New Roman" panose="02020603050405020304" pitchFamily="18" charset="0"/>
                    <a:ea typeface="Calibri" panose="020F0502020204030204" pitchFamily="34" charset="0"/>
                    <a:cs typeface="B Nazanin" panose="00000400000000000000" pitchFamily="2" charset="-78"/>
                  </a:rPr>
                  <a:t>(t</a:t>
                </a:r>
                <a:r>
                  <a:rPr lang="en-US" kern="100" dirty="0">
                    <a:latin typeface="Times New Roman" panose="02020603050405020304" pitchFamily="18" charset="0"/>
                    <a:ea typeface="Calibri" panose="020F0502020204030204" pitchFamily="34" charset="0"/>
                    <a:cs typeface="B Nazanin" panose="00000400000000000000" pitchFamily="2" charset="-78"/>
                  </a:rPr>
                  <a:t>) </a:t>
                </a:r>
                <a:r>
                  <a:rPr lang="fa-IR" kern="100" dirty="0" smtClean="0">
                    <a:latin typeface="Times New Roman" panose="02020603050405020304" pitchFamily="18" charset="0"/>
                    <a:ea typeface="Calibri" panose="020F0502020204030204" pitchFamily="34" charset="0"/>
                    <a:cs typeface="B Nazanin" panose="00000400000000000000" pitchFamily="2" charset="-78"/>
                  </a:rPr>
                  <a:t> ر</a:t>
                </a:r>
                <a:r>
                  <a:rPr lang="ar-SA" kern="100" dirty="0" smtClean="0">
                    <a:latin typeface="Times New Roman" panose="02020603050405020304" pitchFamily="18" charset="0"/>
                    <a:ea typeface="Calibri" panose="020F0502020204030204" pitchFamily="34" charset="0"/>
                    <a:cs typeface="B Nazanin" panose="00000400000000000000" pitchFamily="2" charset="-78"/>
                  </a:rPr>
                  <a:t>ا </a:t>
                </a:r>
                <a:r>
                  <a:rPr lang="ar-SA" kern="100" dirty="0">
                    <a:latin typeface="Times New Roman" panose="02020603050405020304" pitchFamily="18" charset="0"/>
                    <a:ea typeface="Calibri" panose="020F0502020204030204" pitchFamily="34" charset="0"/>
                    <a:cs typeface="B Nazanin" panose="00000400000000000000" pitchFamily="2" charset="-78"/>
                  </a:rPr>
                  <a:t>برای </a:t>
                </a:r>
                <a:r>
                  <a:rPr lang="en-US" kern="100" dirty="0" smtClean="0">
                    <a:latin typeface="Times New Roman" panose="02020603050405020304" pitchFamily="18" charset="0"/>
                    <a:ea typeface="Calibri" panose="020F0502020204030204" pitchFamily="34" charset="0"/>
                    <a:cs typeface="B Nazanin" panose="00000400000000000000" pitchFamily="2" charset="-78"/>
                  </a:rPr>
                  <a:t>t &gt; 0</a:t>
                </a:r>
                <a:r>
                  <a:rPr lang="fa-IR" kern="100" dirty="0" smtClean="0">
                    <a:latin typeface="Times New Roman" panose="02020603050405020304" pitchFamily="18" charset="0"/>
                    <a:ea typeface="Calibri" panose="020F0502020204030204" pitchFamily="34" charset="0"/>
                    <a:cs typeface="B Nazanin" panose="00000400000000000000" pitchFamily="2" charset="-78"/>
                  </a:rPr>
                  <a:t> </a:t>
                </a:r>
                <a:r>
                  <a:rPr lang="ar-SA" kern="100" dirty="0" smtClean="0">
                    <a:latin typeface="Times New Roman" panose="02020603050405020304" pitchFamily="18" charset="0"/>
                    <a:ea typeface="Calibri" panose="020F0502020204030204" pitchFamily="34" charset="0"/>
                    <a:cs typeface="B Nazanin" panose="00000400000000000000" pitchFamily="2" charset="-78"/>
                  </a:rPr>
                  <a:t>تعیین </a:t>
                </a:r>
                <a:r>
                  <a:rPr lang="ar-SA" kern="100" dirty="0">
                    <a:latin typeface="Times New Roman" panose="02020603050405020304" pitchFamily="18" charset="0"/>
                    <a:ea typeface="Calibri" panose="020F0502020204030204" pitchFamily="34" charset="0"/>
                    <a:cs typeface="B Nazanin" panose="00000400000000000000" pitchFamily="2" charset="-78"/>
                  </a:rPr>
                  <a:t>کنید</a:t>
                </a:r>
                <a:r>
                  <a:rPr lang="ar-SA" kern="100" dirty="0" smtClean="0">
                    <a:latin typeface="Times New Roman" panose="02020603050405020304" pitchFamily="18" charset="0"/>
                    <a:ea typeface="Calibri" panose="020F0502020204030204" pitchFamily="34" charset="0"/>
                    <a:cs typeface="B Nazanin" panose="00000400000000000000" pitchFamily="2" charset="-78"/>
                  </a:rPr>
                  <a:t>؟</a:t>
                </a:r>
                <a:endParaRPr lang="fa-IR" kern="100" dirty="0" smtClean="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spcAft>
                    <a:spcPts val="800"/>
                  </a:spcAft>
                </a:pPr>
                <a:r>
                  <a:rPr lang="fa-IR" kern="100" dirty="0" smtClean="0">
                    <a:latin typeface="Times New Roman" panose="02020603050405020304" pitchFamily="18" charset="0"/>
                    <a:ea typeface="Calibri" panose="020F0502020204030204" pitchFamily="34" charset="0"/>
                    <a:cs typeface="B Nazanin" panose="00000400000000000000" pitchFamily="2" charset="-78"/>
                  </a:rPr>
                  <a:t>ب) </a:t>
                </a:r>
                <a:r>
                  <a:rPr lang="ar-SA" kern="100" dirty="0">
                    <a:latin typeface="Times New Roman" panose="02020603050405020304" pitchFamily="18" charset="0"/>
                    <a:ea typeface="Calibri" panose="020F0502020204030204" pitchFamily="34" charset="0"/>
                    <a:cs typeface="B Nazanin" panose="00000400000000000000" pitchFamily="2" charset="-78"/>
                  </a:rPr>
                  <a:t>در </a:t>
                </a:r>
                <a:r>
                  <a:rPr lang="fa-IR" kern="100" dirty="0" smtClean="0">
                    <a:latin typeface="Times New Roman" panose="02020603050405020304" pitchFamily="18" charset="0"/>
                    <a:ea typeface="Calibri" panose="020F0502020204030204" pitchFamily="34" charset="0"/>
                    <a:cs typeface="B Nazanin" panose="00000400000000000000" pitchFamily="2" charset="-78"/>
                  </a:rPr>
                  <a:t>همین شکل، </a:t>
                </a:r>
                <a:r>
                  <a:rPr lang="ar-SA" kern="100" dirty="0" smtClean="0">
                    <a:latin typeface="Times New Roman" panose="02020603050405020304" pitchFamily="18" charset="0"/>
                    <a:ea typeface="Calibri" panose="020F0502020204030204" pitchFamily="34" charset="0"/>
                    <a:cs typeface="B Nazanin" panose="00000400000000000000" pitchFamily="2" charset="-78"/>
                  </a:rPr>
                  <a:t>فرض </a:t>
                </a:r>
                <a:r>
                  <a:rPr lang="ar-SA" kern="100" dirty="0">
                    <a:latin typeface="Times New Roman" panose="02020603050405020304" pitchFamily="18" charset="0"/>
                    <a:ea typeface="Calibri" panose="020F0502020204030204" pitchFamily="34" charset="0"/>
                    <a:cs typeface="B Nazanin" panose="00000400000000000000" pitchFamily="2" charset="-78"/>
                  </a:rPr>
                  <a:t>کنید </a:t>
                </a:r>
                <a:r>
                  <a:rPr lang="ar-SA" kern="100" dirty="0" smtClean="0">
                    <a:latin typeface="Times New Roman" panose="02020603050405020304" pitchFamily="18" charset="0"/>
                    <a:ea typeface="Calibri" panose="020F0502020204030204" pitchFamily="34" charset="0"/>
                    <a:cs typeface="B Nazanin" panose="00000400000000000000" pitchFamily="2" charset="-78"/>
                  </a:rPr>
                  <a:t>کلید</a:t>
                </a:r>
                <a:r>
                  <a:rPr lang="fa-IR" kern="100" dirty="0" smtClean="0">
                    <a:latin typeface="Times New Roman" panose="02020603050405020304" pitchFamily="18" charset="0"/>
                    <a:ea typeface="Calibri" panose="020F0502020204030204" pitchFamily="34" charset="0"/>
                    <a:cs typeface="B Nazanin" panose="00000400000000000000" pitchFamily="2" charset="-78"/>
                  </a:rPr>
                  <a:t>ی با نام </a:t>
                </a:r>
                <a:r>
                  <a:rPr lang="en-US" sz="1600" kern="100" dirty="0" smtClean="0">
                    <a:latin typeface="Times New Roman" panose="02020603050405020304" pitchFamily="18" charset="0"/>
                    <a:ea typeface="Calibri" panose="020F0502020204030204" pitchFamily="34" charset="0"/>
                    <a:cs typeface="Arial" panose="020B0604020202020204" pitchFamily="34" charset="0"/>
                  </a:rPr>
                  <a:t>K</a:t>
                </a:r>
                <a:r>
                  <a:rPr lang="en-US" sz="1600" kern="100" baseline="-25000" dirty="0" smtClean="0">
                    <a:latin typeface="Times New Roman" panose="02020603050405020304" pitchFamily="18" charset="0"/>
                    <a:ea typeface="Calibri" panose="020F0502020204030204" pitchFamily="34" charset="0"/>
                    <a:cs typeface="Arial" panose="020B0604020202020204" pitchFamily="34" charset="0"/>
                  </a:rPr>
                  <a:t>2</a:t>
                </a:r>
                <a:r>
                  <a:rPr lang="ar-SA" kern="100" dirty="0" smtClean="0">
                    <a:latin typeface="Times New Roman" panose="02020603050405020304" pitchFamily="18" charset="0"/>
                    <a:ea typeface="Calibri" panose="020F0502020204030204" pitchFamily="34" charset="0"/>
                    <a:cs typeface="B Nazanin" panose="00000400000000000000" pitchFamily="2" charset="-78"/>
                  </a:rPr>
                  <a:t> </a:t>
                </a:r>
                <a:r>
                  <a:rPr lang="fa-IR" kern="100" dirty="0" smtClean="0">
                    <a:latin typeface="Times New Roman" panose="02020603050405020304" pitchFamily="18" charset="0"/>
                    <a:ea typeface="Calibri" panose="020F0502020204030204" pitchFamily="34" charset="0"/>
                    <a:cs typeface="B Nazanin" panose="00000400000000000000" pitchFamily="2" charset="-78"/>
                  </a:rPr>
                  <a:t>به جای </a:t>
                </a:r>
                <a:r>
                  <a:rPr lang="en-US" kern="100" dirty="0" err="1" smtClean="0">
                    <a:latin typeface="Times New Roman" panose="02020603050405020304" pitchFamily="18" charset="0"/>
                    <a:ea typeface="Calibri" panose="020F0502020204030204" pitchFamily="34" charset="0"/>
                    <a:cs typeface="B Nazanin" panose="00000400000000000000" pitchFamily="2" charset="-78"/>
                  </a:rPr>
                  <a:t>v</a:t>
                </a:r>
                <a:r>
                  <a:rPr lang="en-US" kern="100" baseline="-25000" dirty="0" err="1" smtClean="0">
                    <a:latin typeface="Times New Roman" panose="02020603050405020304" pitchFamily="18" charset="0"/>
                    <a:ea typeface="Calibri" panose="020F0502020204030204" pitchFamily="34" charset="0"/>
                    <a:cs typeface="B Nazanin" panose="00000400000000000000" pitchFamily="2" charset="-78"/>
                  </a:rPr>
                  <a:t>o</a:t>
                </a:r>
                <a:r>
                  <a:rPr lang="fa-IR" kern="100" baseline="-25000" dirty="0" smtClean="0">
                    <a:latin typeface="Times New Roman" panose="02020603050405020304" pitchFamily="18" charset="0"/>
                    <a:ea typeface="Calibri" panose="020F0502020204030204" pitchFamily="34" charset="0"/>
                    <a:cs typeface="B Nazanin" panose="00000400000000000000" pitchFamily="2" charset="-78"/>
                  </a:rPr>
                  <a:t> </a:t>
                </a:r>
                <a:r>
                  <a:rPr lang="fa-IR" kern="100" dirty="0" smtClean="0">
                    <a:latin typeface="Times New Roman" panose="02020603050405020304" pitchFamily="18" charset="0"/>
                    <a:ea typeface="Calibri" panose="020F0502020204030204" pitchFamily="34" charset="0"/>
                    <a:cs typeface="B Nazanin" panose="00000400000000000000" pitchFamily="2" charset="-78"/>
                  </a:rPr>
                  <a:t>قرار گرفته </a:t>
                </a:r>
                <a:r>
                  <a:rPr lang="ar-SA" kern="100" dirty="0" smtClean="0">
                    <a:latin typeface="Times New Roman" panose="02020603050405020304" pitchFamily="18" charset="0"/>
                    <a:ea typeface="Calibri" panose="020F0502020204030204" pitchFamily="34" charset="0"/>
                    <a:cs typeface="B Nazanin" panose="00000400000000000000" pitchFamily="2" charset="-78"/>
                  </a:rPr>
                  <a:t>و </a:t>
                </a:r>
                <a:r>
                  <a:rPr lang="ar-SA" kern="100" dirty="0">
                    <a:latin typeface="Times New Roman" panose="02020603050405020304" pitchFamily="18" charset="0"/>
                    <a:ea typeface="Calibri" panose="020F0502020204030204" pitchFamily="34" charset="0"/>
                    <a:cs typeface="B Nazanin" panose="00000400000000000000" pitchFamily="2" charset="-78"/>
                  </a:rPr>
                  <a:t>همزمان با قطع </a:t>
                </a:r>
                <a:r>
                  <a:rPr lang="ar-SA" kern="100" dirty="0" smtClean="0">
                    <a:latin typeface="Times New Roman" panose="02020603050405020304" pitchFamily="18" charset="0"/>
                    <a:ea typeface="Calibri" panose="020F0502020204030204" pitchFamily="34" charset="0"/>
                    <a:cs typeface="B Nazanin" panose="00000400000000000000" pitchFamily="2" charset="-78"/>
                  </a:rPr>
                  <a:t>کلید</a:t>
                </a:r>
                <a:r>
                  <a:rPr lang="fa-IR" kern="100" dirty="0" smtClean="0">
                    <a:latin typeface="Times New Roman" panose="02020603050405020304" pitchFamily="18" charset="0"/>
                    <a:ea typeface="Calibri" panose="020F0502020204030204" pitchFamily="34" charset="0"/>
                    <a:cs typeface="B Nazanin" panose="00000400000000000000" pitchFamily="2" charset="-78"/>
                  </a:rPr>
                  <a:t> </a:t>
                </a:r>
                <a:r>
                  <a:rPr lang="en-US" sz="1600" kern="100" dirty="0" smtClean="0">
                    <a:latin typeface="Times New Roman" panose="02020603050405020304" pitchFamily="18" charset="0"/>
                    <a:ea typeface="Calibri" panose="020F0502020204030204" pitchFamily="34" charset="0"/>
                    <a:cs typeface="Arial" panose="020B0604020202020204" pitchFamily="34" charset="0"/>
                  </a:rPr>
                  <a:t>K</a:t>
                </a:r>
                <a:r>
                  <a:rPr lang="en-US" sz="1600" kern="100" baseline="-25000" dirty="0" smtClean="0">
                    <a:latin typeface="Times New Roman" panose="02020603050405020304" pitchFamily="18" charset="0"/>
                    <a:ea typeface="Calibri" panose="020F0502020204030204" pitchFamily="34" charset="0"/>
                    <a:cs typeface="Arial" panose="020B0604020202020204" pitchFamily="34" charset="0"/>
                  </a:rPr>
                  <a:t>1</a:t>
                </a:r>
                <a:r>
                  <a:rPr lang="ar-SA" kern="100" dirty="0" smtClean="0">
                    <a:latin typeface="Times New Roman" panose="02020603050405020304" pitchFamily="18" charset="0"/>
                    <a:ea typeface="Calibri" panose="020F0502020204030204" pitchFamily="34" charset="0"/>
                    <a:cs typeface="B Nazanin" panose="00000400000000000000" pitchFamily="2" charset="-78"/>
                  </a:rPr>
                  <a:t> </a:t>
                </a:r>
                <a:r>
                  <a:rPr lang="ar-SA" kern="100" dirty="0">
                    <a:latin typeface="Times New Roman" panose="02020603050405020304" pitchFamily="18" charset="0"/>
                    <a:ea typeface="Calibri" panose="020F0502020204030204" pitchFamily="34" charset="0"/>
                    <a:cs typeface="B Nazanin" panose="00000400000000000000" pitchFamily="2" charset="-78"/>
                  </a:rPr>
                  <a:t>این کلید وصل </a:t>
                </a:r>
                <a:r>
                  <a:rPr lang="ar-SA" kern="100" dirty="0" smtClean="0">
                    <a:latin typeface="Times New Roman" panose="02020603050405020304" pitchFamily="18" charset="0"/>
                    <a:ea typeface="Calibri" panose="020F0502020204030204" pitchFamily="34" charset="0"/>
                    <a:cs typeface="B Nazanin" panose="00000400000000000000" pitchFamily="2" charset="-78"/>
                  </a:rPr>
                  <a:t>شود</a:t>
                </a:r>
                <a:r>
                  <a:rPr lang="fa-IR" kern="100" dirty="0" smtClean="0">
                    <a:latin typeface="Times New Roman" panose="02020603050405020304" pitchFamily="18" charset="0"/>
                    <a:ea typeface="Calibri" panose="020F0502020204030204" pitchFamily="34" charset="0"/>
                    <a:cs typeface="B Nazanin" panose="00000400000000000000" pitchFamily="2" charset="-78"/>
                  </a:rPr>
                  <a:t>.</a:t>
                </a:r>
                <a:r>
                  <a:rPr lang="ar-SA" kern="100" dirty="0" smtClean="0">
                    <a:latin typeface="Times New Roman" panose="02020603050405020304" pitchFamily="18" charset="0"/>
                    <a:ea typeface="Calibri" panose="020F0502020204030204" pitchFamily="34" charset="0"/>
                    <a:cs typeface="B Nazanin" panose="00000400000000000000" pitchFamily="2" charset="-78"/>
                  </a:rPr>
                  <a:t> </a:t>
                </a:r>
                <a:r>
                  <a:rPr lang="ar-SA" kern="100" dirty="0">
                    <a:latin typeface="Times New Roman" panose="02020603050405020304" pitchFamily="18" charset="0"/>
                    <a:ea typeface="Calibri" panose="020F0502020204030204" pitchFamily="34" charset="0"/>
                    <a:cs typeface="B Nazanin" panose="00000400000000000000" pitchFamily="2" charset="-78"/>
                  </a:rPr>
                  <a:t>ولتاژ دو سر خازن </a:t>
                </a:r>
                <a14:m>
                  <m:oMath xmlns:m="http://schemas.openxmlformats.org/officeDocument/2006/math">
                    <m:r>
                      <a:rPr lang="en-US" sz="1600" kern="100">
                        <a:latin typeface="Cambria Math" panose="02040503050406030204" pitchFamily="18" charset="0"/>
                        <a:ea typeface="Calibri" panose="020F0502020204030204" pitchFamily="34" charset="0"/>
                        <a:cs typeface="B Nazanin" panose="00000400000000000000" pitchFamily="2" charset="-78"/>
                      </a:rPr>
                      <m:t>5</m:t>
                    </m:r>
                    <m:r>
                      <m:rPr>
                        <m:sty m:val="p"/>
                      </m:rPr>
                      <a:rPr lang="ar-SA" sz="1600" kern="100">
                        <a:latin typeface="Cambria Math" panose="02040503050406030204" pitchFamily="18" charset="0"/>
                        <a:ea typeface="Calibri" panose="020F0502020204030204" pitchFamily="34" charset="0"/>
                        <a:cs typeface="Cambria" panose="02040503050406030204" pitchFamily="18" charset="0"/>
                      </a:rPr>
                      <m:t>μ</m:t>
                    </m:r>
                    <m:r>
                      <m:rPr>
                        <m:sty m:val="p"/>
                      </m:rPr>
                      <a:rPr lang="en-US" sz="1600" kern="100">
                        <a:latin typeface="Cambria Math" panose="02040503050406030204" pitchFamily="18" charset="0"/>
                        <a:ea typeface="Calibri" panose="020F0502020204030204" pitchFamily="34" charset="0"/>
                        <a:cs typeface="Cambria" panose="02040503050406030204" pitchFamily="18" charset="0"/>
                      </a:rPr>
                      <m:t>F</m:t>
                    </m:r>
                  </m:oMath>
                </a14:m>
                <a:r>
                  <a:rPr lang="ar-SA" kern="100" dirty="0">
                    <a:latin typeface="Times New Roman" panose="02020603050405020304" pitchFamily="18" charset="0"/>
                    <a:ea typeface="Calibri" panose="020F0502020204030204" pitchFamily="34" charset="0"/>
                    <a:cs typeface="B Nazanin" panose="00000400000000000000" pitchFamily="2" charset="-78"/>
                  </a:rPr>
                  <a:t> را برای</a:t>
                </a:r>
                <a:r>
                  <a:rPr lang="ar-SA" sz="1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a:latin typeface="Times New Roman" panose="02020603050405020304" pitchFamily="18" charset="0"/>
                    <a:ea typeface="Calibri" panose="020F0502020204030204" pitchFamily="34" charset="0"/>
                    <a:cs typeface="Arial" panose="020B0604020202020204" pitchFamily="34" charset="0"/>
                  </a:rPr>
                  <a:t>t&gt;0</a:t>
                </a:r>
                <a:r>
                  <a:rPr lang="ar-SA" kern="100" dirty="0">
                    <a:latin typeface="Times New Roman" panose="02020603050405020304" pitchFamily="18" charset="0"/>
                    <a:ea typeface="Calibri" panose="020F0502020204030204" pitchFamily="34" charset="0"/>
                    <a:cs typeface="B Nazanin" panose="00000400000000000000" pitchFamily="2" charset="-78"/>
                  </a:rPr>
                  <a:t>  تعیین کنید </a:t>
                </a:r>
                <a:r>
                  <a:rPr lang="ar-SA" kern="100" dirty="0" smtClean="0">
                    <a:latin typeface="Times New Roman" panose="02020603050405020304" pitchFamily="18" charset="0"/>
                    <a:ea typeface="Calibri" panose="020F0502020204030204" pitchFamily="34" charset="0"/>
                    <a:cs typeface="B Nazanin" panose="00000400000000000000" pitchFamily="2" charset="-78"/>
                  </a:rPr>
                  <a:t>؟</a:t>
                </a:r>
                <a:endParaRPr lang="en-US" kern="100" dirty="0">
                  <a:latin typeface="Times New Roman" panose="02020603050405020304" pitchFamily="18" charset="0"/>
                  <a:ea typeface="Calibri" panose="020F0502020204030204" pitchFamily="34" charset="0"/>
                  <a:cs typeface="B Nazanin" panose="00000400000000000000" pitchFamily="2"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4572442" y="228600"/>
                <a:ext cx="4343841" cy="2106218"/>
              </a:xfrm>
              <a:prstGeom prst="rect">
                <a:avLst/>
              </a:prstGeom>
              <a:blipFill>
                <a:blip r:embed="rId3"/>
                <a:stretch>
                  <a:fillRect l="-2384" t="-1159" r="-1262"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81000" y="2590800"/>
                <a:ext cx="8535283" cy="1186415"/>
              </a:xfrm>
              <a:prstGeom prst="rect">
                <a:avLst/>
              </a:prstGeom>
            </p:spPr>
            <p:txBody>
              <a:bodyPr wrap="square">
                <a:spAutoFit/>
              </a:bodyPr>
              <a:lstStyle/>
              <a:p>
                <a:pPr marL="285750" indent="-285750" algn="just" rtl="1">
                  <a:lnSpc>
                    <a:spcPct val="115000"/>
                  </a:lnSpc>
                  <a:spcAft>
                    <a:spcPts val="800"/>
                  </a:spcAft>
                  <a:buFont typeface="Times New Roman" panose="02020603050405020304" pitchFamily="18" charset="0"/>
                  <a:buChar char="■"/>
                </a:pPr>
                <a:r>
                  <a:rPr lang="ar-SA"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حل</a:t>
                </a: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dirty="0" smtClean="0">
                    <a:latin typeface="Times New Roman" panose="02020603050405020304" pitchFamily="18" charset="0"/>
                    <a:ea typeface="Calibri" panose="020F0502020204030204" pitchFamily="34" charset="0"/>
                    <a:cs typeface="B Nazanin" panose="00000400000000000000" pitchFamily="2" charset="-78"/>
                  </a:rPr>
                  <a:t>الف) </a:t>
                </a:r>
                <a:r>
                  <a:rPr lang="ar-SA" kern="100" dirty="0" smtClean="0">
                    <a:latin typeface="Times New Roman" panose="02020603050405020304" pitchFamily="18" charset="0"/>
                    <a:ea typeface="Calibri" panose="020F0502020204030204" pitchFamily="34" charset="0"/>
                    <a:cs typeface="B Nazanin" panose="00000400000000000000" pitchFamily="2" charset="-78"/>
                  </a:rPr>
                  <a:t>وقتی </a:t>
                </a:r>
                <a:r>
                  <a:rPr lang="ar-SA" kern="100" dirty="0">
                    <a:latin typeface="Times New Roman" panose="02020603050405020304" pitchFamily="18" charset="0"/>
                    <a:ea typeface="Calibri" panose="020F0502020204030204" pitchFamily="34" charset="0"/>
                    <a:cs typeface="B Nazanin" panose="00000400000000000000" pitchFamily="2" charset="-78"/>
                  </a:rPr>
                  <a:t>ورودی ولتاژ ثابت به مدت طولانی در مدار اعمال شده باشد خازنها پر شده و مانند مدار باز عمل می کنند. جریان </a:t>
                </a:r>
                <a14:m>
                  <m:oMath xmlns:m="http://schemas.openxmlformats.org/officeDocument/2006/math">
                    <m:r>
                      <a:rPr lang="en-US" i="1" kern="100">
                        <a:latin typeface="Cambria Math" panose="02040503050406030204" pitchFamily="18" charset="0"/>
                        <a:ea typeface="Calibri" panose="020F0502020204030204" pitchFamily="34" charset="0"/>
                        <a:cs typeface="B Nazanin" panose="00000400000000000000" pitchFamily="2" charset="-78"/>
                      </a:rPr>
                      <m:t>𝑖</m:t>
                    </m:r>
                    <m:r>
                      <a:rPr lang="en-US" i="1" kern="100">
                        <a:latin typeface="Cambria Math" panose="02040503050406030204" pitchFamily="18" charset="0"/>
                        <a:ea typeface="Calibri" panose="020F0502020204030204" pitchFamily="34" charset="0"/>
                        <a:cs typeface="B Nazanin" panose="00000400000000000000" pitchFamily="2" charset="-78"/>
                      </a:rPr>
                      <m:t>=</m:t>
                    </m:r>
                    <m:f>
                      <m:fPr>
                        <m:ctrlPr>
                          <a:rPr lang="en-US" i="1" kern="100">
                            <a:latin typeface="Cambria Math" panose="02040503050406030204" pitchFamily="18" charset="0"/>
                            <a:ea typeface="Calibri" panose="020F0502020204030204" pitchFamily="34" charset="0"/>
                            <a:cs typeface="B Nazanin" panose="00000400000000000000" pitchFamily="2" charset="-78"/>
                          </a:rPr>
                        </m:ctrlPr>
                      </m:fPr>
                      <m:num>
                        <m:r>
                          <a:rPr lang="en-US" i="1" kern="100">
                            <a:latin typeface="Cambria Math" panose="02040503050406030204" pitchFamily="18" charset="0"/>
                            <a:ea typeface="Calibri" panose="020F0502020204030204" pitchFamily="34" charset="0"/>
                            <a:cs typeface="B Nazanin" panose="00000400000000000000" pitchFamily="2" charset="-78"/>
                          </a:rPr>
                          <m:t>15</m:t>
                        </m:r>
                      </m:num>
                      <m:den>
                        <m:r>
                          <a:rPr lang="en-US" i="1" kern="100">
                            <a:latin typeface="Cambria Math" panose="02040503050406030204" pitchFamily="18" charset="0"/>
                            <a:ea typeface="Calibri" panose="020F0502020204030204" pitchFamily="34" charset="0"/>
                            <a:cs typeface="B Nazanin" panose="00000400000000000000" pitchFamily="2" charset="-78"/>
                          </a:rPr>
                          <m:t>15</m:t>
                        </m:r>
                        <m:r>
                          <a:rPr lang="en-US" i="1" kern="100">
                            <a:latin typeface="Cambria Math" panose="02040503050406030204" pitchFamily="18" charset="0"/>
                            <a:ea typeface="Calibri" panose="020F0502020204030204" pitchFamily="34" charset="0"/>
                            <a:cs typeface="B Nazanin" panose="00000400000000000000" pitchFamily="2" charset="-78"/>
                          </a:rPr>
                          <m:t>+</m:t>
                        </m:r>
                        <m:r>
                          <a:rPr lang="en-US" i="1" kern="100">
                            <a:latin typeface="Cambria Math" panose="02040503050406030204" pitchFamily="18" charset="0"/>
                            <a:ea typeface="Calibri" panose="020F0502020204030204" pitchFamily="34" charset="0"/>
                            <a:cs typeface="B Nazanin" panose="00000400000000000000" pitchFamily="2" charset="-78"/>
                          </a:rPr>
                          <m:t>20</m:t>
                        </m:r>
                        <m:r>
                          <a:rPr lang="en-US" i="1" kern="100">
                            <a:latin typeface="Cambria Math" panose="02040503050406030204" pitchFamily="18" charset="0"/>
                            <a:ea typeface="Calibri" panose="020F0502020204030204" pitchFamily="34" charset="0"/>
                            <a:cs typeface="B Nazanin" panose="00000400000000000000" pitchFamily="2" charset="-78"/>
                          </a:rPr>
                          <m:t>+</m:t>
                        </m:r>
                        <m:r>
                          <a:rPr lang="en-US" i="1" kern="100">
                            <a:latin typeface="Cambria Math" panose="02040503050406030204" pitchFamily="18" charset="0"/>
                            <a:ea typeface="Calibri" panose="020F0502020204030204" pitchFamily="34" charset="0"/>
                            <a:cs typeface="B Nazanin" panose="00000400000000000000" pitchFamily="2" charset="-78"/>
                          </a:rPr>
                          <m:t>40</m:t>
                        </m:r>
                      </m:den>
                    </m:f>
                    <m:r>
                      <a:rPr lang="en-US" i="1" kern="100">
                        <a:latin typeface="Cambria Math" panose="02040503050406030204" pitchFamily="18" charset="0"/>
                        <a:ea typeface="Calibri" panose="020F0502020204030204" pitchFamily="34" charset="0"/>
                        <a:cs typeface="B Nazanin" panose="00000400000000000000" pitchFamily="2" charset="-78"/>
                      </a:rPr>
                      <m:t>=</m:t>
                    </m:r>
                    <m:f>
                      <m:fPr>
                        <m:ctrlPr>
                          <a:rPr lang="en-US" i="1" kern="100">
                            <a:latin typeface="Cambria Math" panose="02040503050406030204" pitchFamily="18" charset="0"/>
                            <a:ea typeface="Calibri" panose="020F0502020204030204" pitchFamily="34" charset="0"/>
                            <a:cs typeface="B Nazanin" panose="00000400000000000000" pitchFamily="2" charset="-78"/>
                          </a:rPr>
                        </m:ctrlPr>
                      </m:fPr>
                      <m:num>
                        <m:r>
                          <a:rPr lang="en-US" i="1" kern="100">
                            <a:latin typeface="Cambria Math" panose="02040503050406030204" pitchFamily="18" charset="0"/>
                            <a:ea typeface="Calibri" panose="020F0502020204030204" pitchFamily="34" charset="0"/>
                            <a:cs typeface="B Nazanin" panose="00000400000000000000" pitchFamily="2" charset="-78"/>
                          </a:rPr>
                          <m:t>1</m:t>
                        </m:r>
                      </m:num>
                      <m:den>
                        <m:r>
                          <a:rPr lang="en-US" i="1" kern="100">
                            <a:latin typeface="Cambria Math" panose="02040503050406030204" pitchFamily="18" charset="0"/>
                            <a:ea typeface="Calibri" panose="020F0502020204030204" pitchFamily="34" charset="0"/>
                            <a:cs typeface="B Nazanin" panose="00000400000000000000" pitchFamily="2" charset="-78"/>
                          </a:rPr>
                          <m:t>5</m:t>
                        </m:r>
                      </m:den>
                    </m:f>
                    <m:r>
                      <a:rPr lang="en-US" i="1" kern="100">
                        <a:latin typeface="Cambria Math" panose="02040503050406030204" pitchFamily="18" charset="0"/>
                        <a:ea typeface="Calibri" panose="020F0502020204030204" pitchFamily="34" charset="0"/>
                        <a:cs typeface="B Nazanin" panose="00000400000000000000" pitchFamily="2" charset="-78"/>
                      </a:rPr>
                      <m:t>𝑚𝐴</m:t>
                    </m:r>
                  </m:oMath>
                </a14:m>
                <a:r>
                  <a:rPr lang="ar-SA" kern="100" dirty="0">
                    <a:latin typeface="Times New Roman" panose="02020603050405020304" pitchFamily="18" charset="0"/>
                    <a:ea typeface="Calibri" panose="020F0502020204030204" pitchFamily="34" charset="0"/>
                    <a:cs typeface="B Nazanin" panose="00000400000000000000" pitchFamily="2" charset="-78"/>
                  </a:rPr>
                  <a:t>  از مدار می </a:t>
                </a:r>
                <a:r>
                  <a:rPr lang="ar-SA" kern="100" dirty="0" smtClean="0">
                    <a:latin typeface="Times New Roman" panose="02020603050405020304" pitchFamily="18" charset="0"/>
                    <a:ea typeface="Calibri" panose="020F0502020204030204" pitchFamily="34" charset="0"/>
                    <a:cs typeface="B Nazanin" panose="00000400000000000000" pitchFamily="2" charset="-78"/>
                  </a:rPr>
                  <a:t>گذرد</a:t>
                </a:r>
                <a:r>
                  <a:rPr lang="fa-IR" kern="100" dirty="0" smtClean="0">
                    <a:latin typeface="Times New Roman" panose="02020603050405020304" pitchFamily="18" charset="0"/>
                    <a:ea typeface="Calibri" panose="020F0502020204030204" pitchFamily="34" charset="0"/>
                    <a:cs typeface="B Nazanin" panose="00000400000000000000" pitchFamily="2" charset="-78"/>
                  </a:rPr>
                  <a:t>.</a:t>
                </a:r>
                <a:r>
                  <a:rPr lang="ar-SA" kern="100" dirty="0" smtClean="0">
                    <a:latin typeface="Times New Roman" panose="02020603050405020304" pitchFamily="18" charset="0"/>
                    <a:ea typeface="Calibri" panose="020F0502020204030204" pitchFamily="34" charset="0"/>
                    <a:cs typeface="B Nazanin" panose="00000400000000000000" pitchFamily="2" charset="-78"/>
                  </a:rPr>
                  <a:t> </a:t>
                </a:r>
                <a:r>
                  <a:rPr lang="ar-SA" kern="100" dirty="0">
                    <a:latin typeface="Times New Roman" panose="02020603050405020304" pitchFamily="18" charset="0"/>
                    <a:ea typeface="Calibri" panose="020F0502020204030204" pitchFamily="34" charset="0"/>
                    <a:cs typeface="B Nazanin" panose="00000400000000000000" pitchFamily="2" charset="-78"/>
                  </a:rPr>
                  <a:t>ولتاژ دو سر خازن</a:t>
                </a:r>
                <a:r>
                  <a:rPr lang="fa-IR" kern="100" dirty="0" smtClean="0">
                    <a:latin typeface="Times New Roman" panose="02020603050405020304" pitchFamily="18" charset="0"/>
                    <a:ea typeface="Calibri" panose="020F0502020204030204" pitchFamily="34" charset="0"/>
                    <a:cs typeface="B Nazanin" panose="00000400000000000000" pitchFamily="2" charset="-78"/>
                  </a:rPr>
                  <a:t> </a:t>
                </a:r>
                <a14:m>
                  <m:oMath xmlns:m="http://schemas.openxmlformats.org/officeDocument/2006/math">
                    <m:r>
                      <a:rPr lang="en-US" kern="100">
                        <a:latin typeface="Cambria Math" panose="02040503050406030204" pitchFamily="18" charset="0"/>
                        <a:ea typeface="Calibri" panose="020F0502020204030204" pitchFamily="34" charset="0"/>
                        <a:cs typeface="B Nazanin" panose="00000400000000000000" pitchFamily="2" charset="-78"/>
                      </a:rPr>
                      <m:t>5</m:t>
                    </m:r>
                    <m:r>
                      <m:rPr>
                        <m:sty m:val="p"/>
                      </m:rPr>
                      <a:rPr lang="ar-SA" kern="100">
                        <a:latin typeface="Cambria Math" panose="02040503050406030204" pitchFamily="18" charset="0"/>
                        <a:ea typeface="Calibri" panose="020F0502020204030204" pitchFamily="34" charset="0"/>
                        <a:cs typeface="Cambria" panose="02040503050406030204" pitchFamily="18" charset="0"/>
                      </a:rPr>
                      <m:t>μ</m:t>
                    </m:r>
                    <m:r>
                      <m:rPr>
                        <m:sty m:val="p"/>
                      </m:rPr>
                      <a:rPr lang="en-US" kern="100">
                        <a:latin typeface="Cambria Math" panose="02040503050406030204" pitchFamily="18" charset="0"/>
                        <a:ea typeface="Calibri" panose="020F0502020204030204" pitchFamily="34" charset="0"/>
                        <a:cs typeface="Cambria" panose="02040503050406030204" pitchFamily="18" charset="0"/>
                      </a:rPr>
                      <m:t>F</m:t>
                    </m:r>
                  </m:oMath>
                </a14:m>
                <a:r>
                  <a:rPr lang="ar-SA" kern="100" dirty="0">
                    <a:latin typeface="Times New Roman" panose="02020603050405020304" pitchFamily="18" charset="0"/>
                    <a:ea typeface="Calibri" panose="020F0502020204030204" pitchFamily="34" charset="0"/>
                    <a:cs typeface="B Nazanin" panose="00000400000000000000" pitchFamily="2" charset="-78"/>
                  </a:rPr>
                  <a:t> به </a:t>
                </a:r>
                <a:r>
                  <a:rPr lang="ar-SA" kern="100" dirty="0" smtClean="0">
                    <a:latin typeface="Times New Roman" panose="02020603050405020304" pitchFamily="18" charset="0"/>
                    <a:ea typeface="Calibri" panose="020F0502020204030204" pitchFamily="34" charset="0"/>
                    <a:cs typeface="B Nazanin" panose="00000400000000000000" pitchFamily="2" charset="-78"/>
                  </a:rPr>
                  <a:t>مقدار</a:t>
                </a:r>
                <a:r>
                  <a:rPr lang="fa-IR" kern="100" dirty="0" smtClean="0">
                    <a:latin typeface="Times New Roman" panose="02020603050405020304" pitchFamily="18" charset="0"/>
                    <a:ea typeface="Calibri" panose="020F0502020204030204" pitchFamily="34" charset="0"/>
                    <a:cs typeface="B Nazanin" panose="00000400000000000000" pitchFamily="2" charset="-78"/>
                  </a:rPr>
                  <a:t> </a:t>
                </a:r>
                <a:r>
                  <a:rPr lang="en-US" kern="100" dirty="0" smtClean="0">
                    <a:latin typeface="Times New Roman" panose="02020603050405020304" pitchFamily="18" charset="0"/>
                    <a:ea typeface="Calibri" panose="020F0502020204030204" pitchFamily="34" charset="0"/>
                    <a:cs typeface="B Nazanin" panose="00000400000000000000" pitchFamily="2" charset="-78"/>
                  </a:rPr>
                  <a:t>4V</a:t>
                </a:r>
                <a:r>
                  <a:rPr lang="fa-IR" kern="100" dirty="0" smtClean="0">
                    <a:latin typeface="Times New Roman" panose="02020603050405020304" pitchFamily="18" charset="0"/>
                    <a:ea typeface="Calibri" panose="020F0502020204030204" pitchFamily="34" charset="0"/>
                    <a:cs typeface="B Nazanin" panose="00000400000000000000" pitchFamily="2" charset="-78"/>
                  </a:rPr>
                  <a:t> </a:t>
                </a:r>
                <a:r>
                  <a:rPr lang="ar-SA" kern="100" dirty="0" smtClean="0">
                    <a:latin typeface="Times New Roman" panose="02020603050405020304" pitchFamily="18" charset="0"/>
                    <a:ea typeface="Calibri" panose="020F0502020204030204" pitchFamily="34" charset="0"/>
                    <a:cs typeface="B Nazanin" panose="00000400000000000000" pitchFamily="2" charset="-78"/>
                  </a:rPr>
                  <a:t>و </a:t>
                </a:r>
                <a:r>
                  <a:rPr lang="ar-SA" kern="100" dirty="0">
                    <a:latin typeface="Times New Roman" panose="02020603050405020304" pitchFamily="18" charset="0"/>
                    <a:ea typeface="Calibri" panose="020F0502020204030204" pitchFamily="34" charset="0"/>
                    <a:cs typeface="B Nazanin" panose="00000400000000000000" pitchFamily="2" charset="-78"/>
                  </a:rPr>
                  <a:t>ولتاژ دو سر خازن</a:t>
                </a:r>
                <a14:m>
                  <m:oMath xmlns:m="http://schemas.openxmlformats.org/officeDocument/2006/math">
                    <m:r>
                      <a:rPr lang="en-US" kern="100">
                        <a:latin typeface="Cambria Math" panose="02040503050406030204" pitchFamily="18" charset="0"/>
                        <a:ea typeface="Calibri" panose="020F0502020204030204" pitchFamily="34" charset="0"/>
                        <a:cs typeface="Arial" panose="020B0604020202020204" pitchFamily="34" charset="0"/>
                      </a:rPr>
                      <m:t>1</m:t>
                    </m:r>
                    <m:r>
                      <m:rPr>
                        <m:sty m:val="p"/>
                      </m:rPr>
                      <a:rPr lang="ar-SA" kern="100">
                        <a:latin typeface="Cambria Math" panose="02040503050406030204" pitchFamily="18" charset="0"/>
                        <a:ea typeface="Calibri" panose="020F0502020204030204" pitchFamily="34" charset="0"/>
                        <a:cs typeface="Cambria" panose="02040503050406030204" pitchFamily="18" charset="0"/>
                      </a:rPr>
                      <m:t>μ</m:t>
                    </m:r>
                    <m:r>
                      <m:rPr>
                        <m:sty m:val="p"/>
                      </m:rPr>
                      <a:rPr lang="en-US" kern="100">
                        <a:latin typeface="Cambria Math" panose="02040503050406030204" pitchFamily="18" charset="0"/>
                        <a:ea typeface="Calibri" panose="020F0502020204030204" pitchFamily="34" charset="0"/>
                        <a:cs typeface="Cambria" panose="02040503050406030204" pitchFamily="18" charset="0"/>
                      </a:rPr>
                      <m:t>F</m:t>
                    </m:r>
                  </m:oMath>
                </a14:m>
                <a:r>
                  <a:rPr lang="ar-SA" kern="100" dirty="0">
                    <a:latin typeface="Times New Roman" panose="02020603050405020304" pitchFamily="18" charset="0"/>
                    <a:ea typeface="Calibri" panose="020F0502020204030204" pitchFamily="34" charset="0"/>
                    <a:cs typeface="B Nazanin" panose="00000400000000000000" pitchFamily="2" charset="-78"/>
                  </a:rPr>
                  <a:t> به مقدار </a:t>
                </a:r>
                <a:r>
                  <a:rPr lang="en-US" kern="100" dirty="0" smtClean="0">
                    <a:latin typeface="Times New Roman" panose="02020603050405020304" pitchFamily="18" charset="0"/>
                    <a:ea typeface="Calibri" panose="020F0502020204030204" pitchFamily="34" charset="0"/>
                    <a:cs typeface="B Nazanin" panose="00000400000000000000" pitchFamily="2" charset="-78"/>
                  </a:rPr>
                  <a:t>8V</a:t>
                </a:r>
                <a:r>
                  <a:rPr lang="fa-IR" kern="100" dirty="0" smtClean="0">
                    <a:latin typeface="Times New Roman" panose="02020603050405020304" pitchFamily="18" charset="0"/>
                    <a:ea typeface="Calibri" panose="020F0502020204030204" pitchFamily="34" charset="0"/>
                    <a:cs typeface="B Nazanin" panose="00000400000000000000" pitchFamily="2" charset="-78"/>
                  </a:rPr>
                  <a:t> </a:t>
                </a:r>
                <a:r>
                  <a:rPr lang="ar-SA" kern="100" dirty="0" smtClean="0">
                    <a:latin typeface="Times New Roman" panose="02020603050405020304" pitchFamily="18" charset="0"/>
                    <a:ea typeface="Calibri" panose="020F0502020204030204" pitchFamily="34" charset="0"/>
                    <a:cs typeface="B Nazanin" panose="00000400000000000000" pitchFamily="2" charset="-78"/>
                  </a:rPr>
                  <a:t>می </a:t>
                </a:r>
                <a:r>
                  <a:rPr lang="ar-SA" kern="100" dirty="0">
                    <a:latin typeface="Times New Roman" panose="02020603050405020304" pitchFamily="18" charset="0"/>
                    <a:ea typeface="Calibri" panose="020F0502020204030204" pitchFamily="34" charset="0"/>
                    <a:cs typeface="B Nazanin" panose="00000400000000000000" pitchFamily="2" charset="-78"/>
                  </a:rPr>
                  <a:t>رسد.</a:t>
                </a:r>
                <a:endParaRPr lang="en-US" kern="100" dirty="0">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81000" y="2590800"/>
                <a:ext cx="8535283" cy="1186415"/>
              </a:xfrm>
              <a:prstGeom prst="rect">
                <a:avLst/>
              </a:prstGeom>
              <a:blipFill>
                <a:blip r:embed="rId4"/>
                <a:stretch>
                  <a:fillRect l="-1214" t="-513" r="-500" b="-8205"/>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76200" y="76200"/>
            <a:ext cx="4496242" cy="2538662"/>
          </a:xfrm>
          <a:prstGeom prst="rect">
            <a:avLst/>
          </a:prstGeom>
        </p:spPr>
      </p:pic>
      <p:sp>
        <p:nvSpPr>
          <p:cNvPr id="11" name="Rectangle 10"/>
          <p:cNvSpPr/>
          <p:nvPr/>
        </p:nvSpPr>
        <p:spPr>
          <a:xfrm>
            <a:off x="304800" y="3811225"/>
            <a:ext cx="8589712" cy="729430"/>
          </a:xfrm>
          <a:prstGeom prst="rect">
            <a:avLst/>
          </a:prstGeom>
        </p:spPr>
        <p:txBody>
          <a:bodyPr wrap="square">
            <a:spAutoFit/>
          </a:bodyPr>
          <a:lstStyle/>
          <a:p>
            <a:pPr algn="just" rtl="1">
              <a:lnSpc>
                <a:spcPct val="115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وقتی </a:t>
            </a:r>
            <a:r>
              <a:rPr lang="ar-SA" kern="100" dirty="0" smtClean="0">
                <a:latin typeface="Calibri" panose="020F0502020204030204" pitchFamily="34" charset="0"/>
                <a:ea typeface="Calibri" panose="020F0502020204030204" pitchFamily="34" charset="0"/>
                <a:cs typeface="B Nazanin" panose="00000400000000000000" pitchFamily="2" charset="-78"/>
              </a:rPr>
              <a:t>کلید</a:t>
            </a:r>
            <a:r>
              <a:rPr lang="fa-IR" kern="100" dirty="0" smtClean="0">
                <a:latin typeface="Calibri" panose="020F0502020204030204" pitchFamily="34" charset="0"/>
                <a:ea typeface="Calibri" panose="020F0502020204030204" pitchFamily="34" charset="0"/>
                <a:cs typeface="B Nazanin" panose="00000400000000000000" pitchFamily="2" charset="-78"/>
              </a:rPr>
              <a:t> </a:t>
            </a:r>
            <a:r>
              <a:rPr lang="en-US" kern="100" dirty="0" smtClean="0">
                <a:latin typeface="Times New Roman" panose="02020603050405020304" pitchFamily="18" charset="0"/>
                <a:ea typeface="Calibri" panose="020F0502020204030204" pitchFamily="34" charset="0"/>
                <a:cs typeface="Arial" panose="020B0604020202020204" pitchFamily="34" charset="0"/>
              </a:rPr>
              <a:t>K</a:t>
            </a:r>
            <a:r>
              <a:rPr lang="ar-SA" kern="100" dirty="0" smtClean="0">
                <a:latin typeface="Calibri" panose="020F0502020204030204" pitchFamily="34" charset="0"/>
                <a:ea typeface="Calibri" panose="020F0502020204030204" pitchFamily="34" charset="0"/>
                <a:cs typeface="B Nazanin" panose="00000400000000000000" pitchFamily="2" charset="-78"/>
              </a:rPr>
              <a:t> </a:t>
            </a:r>
            <a:r>
              <a:rPr lang="ar-SA" kern="100" dirty="0">
                <a:latin typeface="Calibri" panose="020F0502020204030204" pitchFamily="34" charset="0"/>
                <a:ea typeface="Calibri" panose="020F0502020204030204" pitchFamily="34" charset="0"/>
                <a:cs typeface="B Nazanin" panose="00000400000000000000" pitchFamily="2" charset="-78"/>
              </a:rPr>
              <a:t>باز </a:t>
            </a:r>
            <a:r>
              <a:rPr lang="ar-SA" kern="100" dirty="0" smtClean="0">
                <a:latin typeface="Calibri" panose="020F0502020204030204" pitchFamily="34" charset="0"/>
                <a:ea typeface="Calibri" panose="020F0502020204030204" pitchFamily="34" charset="0"/>
                <a:cs typeface="B Nazanin" panose="00000400000000000000" pitchFamily="2" charset="-78"/>
              </a:rPr>
              <a:t>شود</a:t>
            </a:r>
            <a:r>
              <a:rPr lang="fa-IR" kern="100" dirty="0" smtClean="0">
                <a:latin typeface="Calibri" panose="020F0502020204030204" pitchFamily="34" charset="0"/>
                <a:ea typeface="Calibri" panose="020F0502020204030204" pitchFamily="34" charset="0"/>
                <a:cs typeface="B Nazanin" panose="00000400000000000000" pitchFamily="2" charset="-78"/>
              </a:rPr>
              <a:t>،</a:t>
            </a:r>
            <a:r>
              <a:rPr lang="ar-SA" kern="100" dirty="0" smtClean="0">
                <a:latin typeface="Calibri" panose="020F0502020204030204" pitchFamily="34" charset="0"/>
                <a:ea typeface="Calibri" panose="020F0502020204030204" pitchFamily="34" charset="0"/>
                <a:cs typeface="B Nazanin" panose="00000400000000000000" pitchFamily="2" charset="-78"/>
              </a:rPr>
              <a:t> </a:t>
            </a:r>
            <a:r>
              <a:rPr lang="ar-SA" kern="100" dirty="0">
                <a:latin typeface="Calibri" panose="020F0502020204030204" pitchFamily="34" charset="0"/>
                <a:ea typeface="Calibri" panose="020F0502020204030204" pitchFamily="34" charset="0"/>
                <a:cs typeface="B Nazanin" panose="00000400000000000000" pitchFamily="2" charset="-78"/>
              </a:rPr>
              <a:t>خازنها در مقاومت های موازی با آنها تخلیه </a:t>
            </a:r>
            <a:r>
              <a:rPr lang="ar-SA" kern="100" dirty="0" smtClean="0">
                <a:latin typeface="Calibri" panose="020F0502020204030204" pitchFamily="34" charset="0"/>
                <a:ea typeface="Calibri" panose="020F0502020204030204" pitchFamily="34" charset="0"/>
                <a:cs typeface="B Nazanin" panose="00000400000000000000" pitchFamily="2" charset="-78"/>
              </a:rPr>
              <a:t>می</a:t>
            </a:r>
            <a:r>
              <a:rPr lang="fa-IR" kern="100" dirty="0" smtClean="0">
                <a:latin typeface="Calibri" panose="020F0502020204030204" pitchFamily="34" charset="0"/>
                <a:ea typeface="Calibri" panose="020F0502020204030204" pitchFamily="34" charset="0"/>
                <a:cs typeface="B Nazanin" panose="00000400000000000000" pitchFamily="2" charset="-78"/>
              </a:rPr>
              <a:t> </a:t>
            </a:r>
            <a:r>
              <a:rPr lang="ar-SA" kern="100" dirty="0" smtClean="0">
                <a:latin typeface="Calibri" panose="020F0502020204030204" pitchFamily="34" charset="0"/>
                <a:ea typeface="Calibri" panose="020F0502020204030204" pitchFamily="34" charset="0"/>
                <a:cs typeface="B Nazanin" panose="00000400000000000000" pitchFamily="2" charset="-78"/>
              </a:rPr>
              <a:t>شوند </a:t>
            </a:r>
            <a:r>
              <a:rPr lang="ar-SA" kern="100" dirty="0">
                <a:latin typeface="Calibri" panose="020F0502020204030204" pitchFamily="34" charset="0"/>
                <a:ea typeface="Calibri" panose="020F0502020204030204" pitchFamily="34" charset="0"/>
                <a:cs typeface="B Nazanin" panose="00000400000000000000" pitchFamily="2" charset="-78"/>
              </a:rPr>
              <a:t>و ولتاژ خروجی </a:t>
            </a:r>
            <a:r>
              <a:rPr lang="en-US" kern="100" dirty="0" smtClean="0">
                <a:latin typeface="Times New Roman" panose="02020603050405020304" pitchFamily="18" charset="0"/>
                <a:ea typeface="Calibri" panose="020F0502020204030204" pitchFamily="34" charset="0"/>
                <a:cs typeface="Arial" panose="020B0604020202020204" pitchFamily="34" charset="0"/>
              </a:rPr>
              <a:t>V</a:t>
            </a:r>
            <a:r>
              <a:rPr lang="en-US" kern="100" baseline="-25000" dirty="0" smtClean="0">
                <a:latin typeface="Times New Roman" panose="02020603050405020304" pitchFamily="18" charset="0"/>
                <a:ea typeface="Calibri" panose="020F0502020204030204" pitchFamily="34" charset="0"/>
                <a:cs typeface="Arial" panose="020B0604020202020204" pitchFamily="34" charset="0"/>
              </a:rPr>
              <a:t>0</a:t>
            </a:r>
            <a:r>
              <a:rPr lang="fa-IR" kern="100" dirty="0" smtClean="0">
                <a:latin typeface="Times New Roman" panose="02020603050405020304" pitchFamily="18" charset="0"/>
                <a:ea typeface="Calibri" panose="020F0502020204030204" pitchFamily="34" charset="0"/>
                <a:cs typeface="B Nazanin" panose="00000400000000000000" pitchFamily="2" charset="-78"/>
              </a:rPr>
              <a:t>، </a:t>
            </a:r>
            <a:r>
              <a:rPr lang="ar-SA" kern="100" dirty="0" smtClean="0">
                <a:latin typeface="Calibri" panose="020F0502020204030204" pitchFamily="34" charset="0"/>
                <a:ea typeface="Calibri" panose="020F0502020204030204" pitchFamily="34" charset="0"/>
                <a:cs typeface="B Nazanin" panose="00000400000000000000" pitchFamily="2" charset="-78"/>
              </a:rPr>
              <a:t>جمع </a:t>
            </a:r>
            <a:r>
              <a:rPr lang="ar-SA" kern="100" dirty="0">
                <a:latin typeface="Calibri" panose="020F0502020204030204" pitchFamily="34" charset="0"/>
                <a:ea typeface="Calibri" panose="020F0502020204030204" pitchFamily="34" charset="0"/>
                <a:cs typeface="B Nazanin" panose="00000400000000000000" pitchFamily="2" charset="-78"/>
              </a:rPr>
              <a:t>ولتاژ دو سر </a:t>
            </a:r>
            <a:r>
              <a:rPr lang="ar-SA" kern="100" dirty="0" smtClean="0">
                <a:latin typeface="Calibri" panose="020F0502020204030204" pitchFamily="34" charset="0"/>
                <a:ea typeface="Calibri" panose="020F0502020204030204" pitchFamily="34" charset="0"/>
                <a:cs typeface="B Nazanin" panose="00000400000000000000" pitchFamily="2" charset="-78"/>
              </a:rPr>
              <a:t>خازن</a:t>
            </a:r>
            <a:r>
              <a:rPr lang="fa-IR" kern="100" dirty="0" smtClean="0">
                <a:latin typeface="Calibri" panose="020F0502020204030204" pitchFamily="34" charset="0"/>
                <a:ea typeface="Calibri" panose="020F0502020204030204" pitchFamily="34" charset="0"/>
                <a:cs typeface="B Nazanin" panose="00000400000000000000" pitchFamily="2" charset="-78"/>
              </a:rPr>
              <a:t> </a:t>
            </a:r>
            <a:r>
              <a:rPr lang="ar-SA" kern="100" dirty="0" smtClean="0">
                <a:latin typeface="Calibri" panose="020F0502020204030204" pitchFamily="34" charset="0"/>
                <a:ea typeface="Calibri" panose="020F0502020204030204" pitchFamily="34" charset="0"/>
                <a:cs typeface="B Nazanin" panose="00000400000000000000" pitchFamily="2" charset="-78"/>
              </a:rPr>
              <a:t>ها </a:t>
            </a:r>
            <a:r>
              <a:rPr lang="ar-SA" kern="100" dirty="0">
                <a:latin typeface="Calibri" panose="020F0502020204030204" pitchFamily="34" charset="0"/>
                <a:ea typeface="Calibri" panose="020F0502020204030204" pitchFamily="34" charset="0"/>
                <a:cs typeface="B Nazanin" panose="00000400000000000000" pitchFamily="2" charset="-78"/>
              </a:rPr>
              <a:t>بوده </a:t>
            </a:r>
            <a:r>
              <a:rPr lang="fa-IR" kern="100" dirty="0" smtClean="0">
                <a:latin typeface="Calibri" panose="020F0502020204030204" pitchFamily="34" charset="0"/>
                <a:ea typeface="Calibri" panose="020F0502020204030204" pitchFamily="34" charset="0"/>
                <a:cs typeface="B Nazanin" panose="00000400000000000000" pitchFamily="2" charset="-78"/>
              </a:rPr>
              <a:t>و </a:t>
            </a:r>
            <a:r>
              <a:rPr lang="ar-SA" kern="100" dirty="0" smtClean="0">
                <a:latin typeface="Calibri" panose="020F0502020204030204" pitchFamily="34" charset="0"/>
                <a:ea typeface="Calibri" panose="020F0502020204030204" pitchFamily="34" charset="0"/>
                <a:cs typeface="B Nazanin" panose="00000400000000000000" pitchFamily="2" charset="-78"/>
              </a:rPr>
              <a:t>به </a:t>
            </a:r>
            <a:r>
              <a:rPr lang="ar-SA" kern="100" dirty="0">
                <a:latin typeface="Calibri" panose="020F0502020204030204" pitchFamily="34" charset="0"/>
                <a:ea typeface="Calibri" panose="020F0502020204030204" pitchFamily="34" charset="0"/>
                <a:cs typeface="B Nazanin" panose="00000400000000000000" pitchFamily="2" charset="-78"/>
              </a:rPr>
              <a:t>صورت زیر بیان می شود</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Rectangle 12"/>
          <p:cNvSpPr/>
          <p:nvPr/>
        </p:nvSpPr>
        <p:spPr>
          <a:xfrm>
            <a:off x="3505200" y="4267200"/>
            <a:ext cx="2052165" cy="383759"/>
          </a:xfrm>
          <a:prstGeom prst="rect">
            <a:avLst/>
          </a:prstGeom>
        </p:spPr>
        <p:txBody>
          <a:bodyPr wrap="none">
            <a:spAutoFit/>
          </a:bodyPr>
          <a:lstStyle/>
          <a:p>
            <a:pPr rtl="1">
              <a:lnSpc>
                <a:spcPct val="115000"/>
              </a:lnSpc>
              <a:spcAft>
                <a:spcPts val="800"/>
              </a:spcAft>
            </a:pPr>
            <a:r>
              <a:rPr lang="en-US" kern="100" dirty="0" smtClean="0">
                <a:latin typeface="Cambria Math" panose="02040503050406030204" pitchFamily="18" charset="0"/>
                <a:ea typeface="Cambria Math" panose="02040503050406030204" pitchFamily="18" charset="0"/>
                <a:cs typeface="Arial" panose="020B0604020202020204" pitchFamily="34" charset="0"/>
              </a:rPr>
              <a:t>V</a:t>
            </a:r>
            <a:r>
              <a:rPr lang="en-US" kern="100" baseline="-25000" dirty="0" smtClean="0">
                <a:latin typeface="Cambria Math" panose="02040503050406030204" pitchFamily="18" charset="0"/>
                <a:ea typeface="Cambria Math" panose="02040503050406030204" pitchFamily="18" charset="0"/>
                <a:cs typeface="Arial" panose="020B0604020202020204" pitchFamily="34" charset="0"/>
              </a:rPr>
              <a:t>o</a:t>
            </a:r>
            <a:r>
              <a:rPr lang="en-US" kern="100" dirty="0" smtClean="0">
                <a:latin typeface="Cambria Math" panose="02040503050406030204" pitchFamily="18" charset="0"/>
                <a:ea typeface="Cambria Math" panose="02040503050406030204" pitchFamily="18" charset="0"/>
                <a:cs typeface="Arial" panose="020B0604020202020204" pitchFamily="34" charset="0"/>
              </a:rPr>
              <a:t>(t</a:t>
            </a:r>
            <a:r>
              <a:rPr lang="en-US" kern="100" dirty="0">
                <a:latin typeface="Cambria Math" panose="02040503050406030204" pitchFamily="18" charset="0"/>
                <a:ea typeface="Cambria Math" panose="02040503050406030204" pitchFamily="18" charset="0"/>
                <a:cs typeface="Arial" panose="020B0604020202020204" pitchFamily="34" charset="0"/>
              </a:rPr>
              <a:t>)=4e</a:t>
            </a:r>
            <a:r>
              <a:rPr lang="en-US" kern="100" baseline="30000" dirty="0">
                <a:latin typeface="Cambria Math" panose="02040503050406030204" pitchFamily="18" charset="0"/>
                <a:ea typeface="Cambria Math" panose="02040503050406030204" pitchFamily="18" charset="0"/>
                <a:cs typeface="Arial" panose="020B0604020202020204" pitchFamily="34" charset="0"/>
              </a:rPr>
              <a:t>-10t</a:t>
            </a:r>
            <a:r>
              <a:rPr lang="en-US" kern="100" dirty="0">
                <a:latin typeface="Cambria Math" panose="02040503050406030204" pitchFamily="18" charset="0"/>
                <a:ea typeface="Cambria Math" panose="02040503050406030204" pitchFamily="18" charset="0"/>
                <a:cs typeface="Arial" panose="020B0604020202020204" pitchFamily="34" charset="0"/>
              </a:rPr>
              <a:t>+8e</a:t>
            </a:r>
            <a:r>
              <a:rPr lang="en-US" kern="100" baseline="30000" dirty="0">
                <a:latin typeface="Cambria Math" panose="02040503050406030204" pitchFamily="18" charset="0"/>
                <a:ea typeface="Cambria Math" panose="02040503050406030204" pitchFamily="18" charset="0"/>
                <a:cs typeface="Arial" panose="020B0604020202020204" pitchFamily="34" charset="0"/>
              </a:rPr>
              <a:t>-25t</a:t>
            </a:r>
            <a:endParaRPr lang="en-US" kern="100" dirty="0">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17" name="Rectangle 16"/>
          <p:cNvSpPr/>
          <p:nvPr/>
        </p:nvSpPr>
        <p:spPr>
          <a:xfrm>
            <a:off x="228601" y="4648200"/>
            <a:ext cx="8687682" cy="646331"/>
          </a:xfrm>
          <a:prstGeom prst="rect">
            <a:avLst/>
          </a:prstGeom>
        </p:spPr>
        <p:txBody>
          <a:bodyPr wrap="square">
            <a:spAutoFit/>
          </a:bodyPr>
          <a:lstStyle/>
          <a:p>
            <a:pPr algn="r" rtl="1"/>
            <a:r>
              <a:rPr lang="fa-IR" dirty="0" smtClean="0">
                <a:latin typeface="Times New Roman" panose="02020603050405020304" pitchFamily="18" charset="0"/>
                <a:ea typeface="Calibri" panose="020F0502020204030204" pitchFamily="34" charset="0"/>
                <a:cs typeface="B Nazanin" panose="00000400000000000000" pitchFamily="2" charset="-78"/>
              </a:rPr>
              <a:t>ب) </a:t>
            </a:r>
            <a:r>
              <a:rPr lang="ar-SA" dirty="0" smtClean="0">
                <a:latin typeface="Times New Roman" panose="02020603050405020304" pitchFamily="18" charset="0"/>
                <a:ea typeface="Calibri" panose="020F0502020204030204" pitchFamily="34" charset="0"/>
                <a:cs typeface="B Nazanin" panose="00000400000000000000" pitchFamily="2" charset="-78"/>
              </a:rPr>
              <a:t>خازنها </a:t>
            </a:r>
            <a:r>
              <a:rPr lang="ar-SA" dirty="0">
                <a:latin typeface="Times New Roman" panose="02020603050405020304" pitchFamily="18" charset="0"/>
                <a:ea typeface="Calibri" panose="020F0502020204030204" pitchFamily="34" charset="0"/>
                <a:cs typeface="B Nazanin" panose="00000400000000000000" pitchFamily="2" charset="-78"/>
              </a:rPr>
              <a:t>با ولتاژ اولیه </a:t>
            </a:r>
            <a:r>
              <a:rPr lang="en-US" dirty="0" smtClean="0">
                <a:latin typeface="Times New Roman" panose="02020603050405020304" pitchFamily="18" charset="0"/>
                <a:ea typeface="Calibri" panose="020F0502020204030204" pitchFamily="34" charset="0"/>
                <a:cs typeface="B Nazanin" panose="00000400000000000000" pitchFamily="2" charset="-78"/>
              </a:rPr>
              <a:t>4V</a:t>
            </a:r>
            <a:r>
              <a:rPr lang="fa-IR" dirty="0" smtClean="0">
                <a:latin typeface="Times New Roman" panose="02020603050405020304" pitchFamily="18" charset="0"/>
                <a:ea typeface="Calibri" panose="020F0502020204030204" pitchFamily="34" charset="0"/>
                <a:cs typeface="B Nazanin" panose="00000400000000000000" pitchFamily="2" charset="-78"/>
              </a:rPr>
              <a:t> </a:t>
            </a:r>
            <a:r>
              <a:rPr lang="ar-SA" dirty="0" smtClean="0">
                <a:latin typeface="Times New Roman" panose="02020603050405020304" pitchFamily="18" charset="0"/>
                <a:ea typeface="Calibri" panose="020F0502020204030204" pitchFamily="34" charset="0"/>
                <a:cs typeface="B Nazanin" panose="00000400000000000000" pitchFamily="2" charset="-78"/>
              </a:rPr>
              <a:t>و </a:t>
            </a:r>
            <a:r>
              <a:rPr lang="en-US" dirty="0" smtClean="0">
                <a:latin typeface="Times New Roman" panose="02020603050405020304" pitchFamily="18" charset="0"/>
                <a:ea typeface="Calibri" panose="020F0502020204030204" pitchFamily="34" charset="0"/>
                <a:cs typeface="B Nazanin" panose="00000400000000000000" pitchFamily="2" charset="-78"/>
              </a:rPr>
              <a:t>8V</a:t>
            </a:r>
            <a:r>
              <a:rPr lang="fa-IR" dirty="0" smtClean="0">
                <a:latin typeface="Times New Roman" panose="02020603050405020304" pitchFamily="18" charset="0"/>
                <a:ea typeface="Calibri" panose="020F0502020204030204" pitchFamily="34" charset="0"/>
                <a:cs typeface="B Nazanin" panose="00000400000000000000" pitchFamily="2" charset="-78"/>
              </a:rPr>
              <a:t> </a:t>
            </a:r>
            <a:r>
              <a:rPr lang="ar-SA" dirty="0" smtClean="0">
                <a:latin typeface="Times New Roman" panose="02020603050405020304" pitchFamily="18" charset="0"/>
                <a:ea typeface="Calibri" panose="020F0502020204030204" pitchFamily="34" charset="0"/>
                <a:cs typeface="B Nazanin" panose="00000400000000000000" pitchFamily="2" charset="-78"/>
              </a:rPr>
              <a:t>پر </a:t>
            </a:r>
            <a:r>
              <a:rPr lang="ar-SA" dirty="0">
                <a:latin typeface="Times New Roman" panose="02020603050405020304" pitchFamily="18" charset="0"/>
                <a:ea typeface="Calibri" panose="020F0502020204030204" pitchFamily="34" charset="0"/>
                <a:cs typeface="B Nazanin" panose="00000400000000000000" pitchFamily="2" charset="-78"/>
              </a:rPr>
              <a:t>شده اند به محض بسته شدن کلید این دو خازن با هم موازی شده اند و ولتاژ دو سر آنها به </a:t>
            </a:r>
            <a:r>
              <a:rPr lang="ar-SA" dirty="0" smtClean="0">
                <a:latin typeface="Times New Roman" panose="02020603050405020304" pitchFamily="18" charset="0"/>
                <a:ea typeface="Calibri" panose="020F0502020204030204" pitchFamily="34" charset="0"/>
                <a:cs typeface="B Nazanin" panose="00000400000000000000" pitchFamily="2" charset="-78"/>
              </a:rPr>
              <a:t>مقدار</a:t>
            </a:r>
            <a:r>
              <a:rPr lang="fa-IR" dirty="0" smtClean="0">
                <a:latin typeface="Times New Roman" panose="02020603050405020304" pitchFamily="18" charset="0"/>
                <a:ea typeface="Calibri" panose="020F0502020204030204" pitchFamily="34" charset="0"/>
                <a:cs typeface="B Nazanin" panose="00000400000000000000" pitchFamily="2" charset="-78"/>
              </a:rPr>
              <a:t> زیر می رسد:</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2319234" y="4953000"/>
                <a:ext cx="4250971" cy="6229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0">
                                  <a:latin typeface="Cambria Math" panose="02040503050406030204" pitchFamily="18" charset="0"/>
                                </a:rPr>
                                <m:t>0</m:t>
                              </m:r>
                            </m:e>
                            <m:sup>
                              <m:r>
                                <a:rPr lang="en-US" i="0">
                                  <a:latin typeface="Cambria Math" panose="02040503050406030204" pitchFamily="18" charset="0"/>
                                </a:rPr>
                                <m:t>+</m:t>
                              </m:r>
                            </m:sup>
                          </m:sSup>
                        </m:e>
                      </m:d>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𝐶</m:t>
                          </m:r>
                          <m:r>
                            <a:rPr lang="en-US" i="0" baseline="-25000">
                              <a:latin typeface="Cambria Math" panose="02040503050406030204" pitchFamily="18" charset="0"/>
                            </a:rPr>
                            <m:t>1</m:t>
                          </m:r>
                          <m:r>
                            <a:rPr lang="en-US" i="1">
                              <a:latin typeface="Cambria Math" panose="02040503050406030204" pitchFamily="18" charset="0"/>
                            </a:rPr>
                            <m:t>𝑉</m:t>
                          </m:r>
                          <m:r>
                            <a:rPr lang="en-US" i="0" baseline="-25000">
                              <a:latin typeface="Cambria Math" panose="02040503050406030204" pitchFamily="18" charset="0"/>
                            </a:rPr>
                            <m:t>1</m:t>
                          </m:r>
                          <m:r>
                            <a:rPr lang="en-US" i="0">
                              <a:latin typeface="Cambria Math" panose="02040503050406030204" pitchFamily="18" charset="0"/>
                            </a:rPr>
                            <m:t>+</m:t>
                          </m:r>
                          <m:r>
                            <a:rPr lang="en-US" i="1">
                              <a:latin typeface="Cambria Math" panose="02040503050406030204" pitchFamily="18" charset="0"/>
                            </a:rPr>
                            <m:t>𝐶</m:t>
                          </m:r>
                          <m:r>
                            <a:rPr lang="en-US" i="0" baseline="-25000">
                              <a:latin typeface="Cambria Math" panose="02040503050406030204" pitchFamily="18" charset="0"/>
                            </a:rPr>
                            <m:t>2</m:t>
                          </m:r>
                          <m:r>
                            <a:rPr lang="en-US" i="1">
                              <a:latin typeface="Cambria Math" panose="02040503050406030204" pitchFamily="18" charset="0"/>
                            </a:rPr>
                            <m:t>𝑉</m:t>
                          </m:r>
                          <m:r>
                            <a:rPr lang="en-US" i="0" baseline="-25000">
                              <a:latin typeface="Cambria Math" panose="02040503050406030204" pitchFamily="18" charset="0"/>
                            </a:rPr>
                            <m:t>2</m:t>
                          </m:r>
                        </m:num>
                        <m:den>
                          <m:r>
                            <a:rPr lang="en-US" i="1">
                              <a:latin typeface="Cambria Math" panose="02040503050406030204" pitchFamily="18" charset="0"/>
                            </a:rPr>
                            <m:t>𝐶</m:t>
                          </m:r>
                          <m:r>
                            <a:rPr lang="en-US" i="0" baseline="-25000">
                              <a:latin typeface="Cambria Math" panose="02040503050406030204" pitchFamily="18" charset="0"/>
                            </a:rPr>
                            <m:t>1</m:t>
                          </m:r>
                          <m:r>
                            <a:rPr lang="en-US" i="0">
                              <a:latin typeface="Cambria Math" panose="02040503050406030204" pitchFamily="18" charset="0"/>
                            </a:rPr>
                            <m:t>+</m:t>
                          </m:r>
                          <m:r>
                            <a:rPr lang="en-US" i="1">
                              <a:latin typeface="Cambria Math" panose="02040503050406030204" pitchFamily="18" charset="0"/>
                            </a:rPr>
                            <m:t>𝐶</m:t>
                          </m:r>
                          <m:r>
                            <a:rPr lang="en-US" i="0" baseline="-25000">
                              <a:latin typeface="Cambria Math" panose="02040503050406030204" pitchFamily="18" charset="0"/>
                            </a:rPr>
                            <m:t>2</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5</m:t>
                          </m:r>
                          <m:r>
                            <a:rPr lang="en-US" i="0">
                              <a:latin typeface="Cambria Math" panose="02040503050406030204" pitchFamily="18" charset="0"/>
                            </a:rPr>
                            <m:t>∗</m:t>
                          </m:r>
                          <m:r>
                            <a:rPr lang="en-US" i="0">
                              <a:latin typeface="Cambria Math" panose="02040503050406030204" pitchFamily="18" charset="0"/>
                            </a:rPr>
                            <m:t>4</m:t>
                          </m:r>
                          <m:r>
                            <a:rPr lang="en-US" i="0">
                              <a:latin typeface="Cambria Math" panose="02040503050406030204" pitchFamily="18" charset="0"/>
                            </a:rPr>
                            <m:t>−</m:t>
                          </m:r>
                          <m:r>
                            <a:rPr lang="en-US" i="0">
                              <a:latin typeface="Cambria Math" panose="02040503050406030204" pitchFamily="18" charset="0"/>
                            </a:rPr>
                            <m:t>8</m:t>
                          </m:r>
                          <m:r>
                            <a:rPr lang="en-US" i="0">
                              <a:latin typeface="Cambria Math" panose="02040503050406030204" pitchFamily="18" charset="0"/>
                            </a:rPr>
                            <m:t>∗</m:t>
                          </m:r>
                          <m:r>
                            <a:rPr lang="en-US" i="0">
                              <a:latin typeface="Cambria Math" panose="02040503050406030204" pitchFamily="18" charset="0"/>
                            </a:rPr>
                            <m:t>1</m:t>
                          </m:r>
                        </m:num>
                        <m:den>
                          <m:r>
                            <a:rPr lang="en-US" i="0">
                              <a:latin typeface="Cambria Math" panose="02040503050406030204" pitchFamily="18" charset="0"/>
                            </a:rPr>
                            <m:t>5</m:t>
                          </m:r>
                          <m:r>
                            <a:rPr lang="en-US" i="0">
                              <a:latin typeface="Cambria Math" panose="02040503050406030204" pitchFamily="18" charset="0"/>
                            </a:rPr>
                            <m:t>+</m:t>
                          </m:r>
                          <m:r>
                            <a:rPr lang="en-US" i="0">
                              <a:latin typeface="Cambria Math" panose="02040503050406030204" pitchFamily="18" charset="0"/>
                            </a:rPr>
                            <m:t>1</m:t>
                          </m:r>
                        </m:den>
                      </m:f>
                      <m:r>
                        <a:rPr lang="en-US" i="0">
                          <a:latin typeface="Cambria Math" panose="02040503050406030204" pitchFamily="18" charset="0"/>
                        </a:rPr>
                        <m:t>=</m:t>
                      </m:r>
                      <m:r>
                        <a:rPr lang="en-US" i="0">
                          <a:latin typeface="Cambria Math" panose="02040503050406030204" pitchFamily="18" charset="0"/>
                        </a:rPr>
                        <m:t>2</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2319234" y="4953000"/>
                <a:ext cx="4250971" cy="62292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57051" y="5562600"/>
                <a:ext cx="8513512" cy="729430"/>
              </a:xfrm>
              <a:prstGeom prst="rect">
                <a:avLst/>
              </a:prstGeom>
            </p:spPr>
            <p:txBody>
              <a:bodyPr wrap="square">
                <a:spAutoFit/>
              </a:bodyPr>
              <a:lstStyle/>
              <a:p>
                <a:pPr algn="just" rtl="1">
                  <a:lnSpc>
                    <a:spcPct val="115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خازن معادل </a:t>
                </a:r>
                <a:r>
                  <a:rPr lang="ar-SA" kern="100" dirty="0" smtClean="0">
                    <a:latin typeface="Calibri" panose="020F0502020204030204" pitchFamily="34" charset="0"/>
                    <a:ea typeface="Calibri" panose="020F0502020204030204" pitchFamily="34" charset="0"/>
                    <a:cs typeface="B Nazanin" panose="00000400000000000000" pitchFamily="2" charset="-78"/>
                  </a:rPr>
                  <a:t>ظرفیت</a:t>
                </a:r>
                <a14:m>
                  <m:oMath xmlns:m="http://schemas.openxmlformats.org/officeDocument/2006/math">
                    <m:r>
                      <a:rPr lang="en-US" i="1" kern="100">
                        <a:effectLst/>
                        <a:latin typeface="Cambria Math" panose="02040503050406030204" pitchFamily="18" charset="0"/>
                        <a:ea typeface="Calibri" panose="020F0502020204030204" pitchFamily="34" charset="0"/>
                        <a:cs typeface="Times New Roman" panose="02020603050405020304" pitchFamily="18" charset="0"/>
                      </a:rPr>
                      <m:t>𝐶</m:t>
                    </m:r>
                    <m:r>
                      <a:rPr lang="en-US" i="1" kern="100">
                        <a:effectLst/>
                        <a:latin typeface="Cambria Math" panose="02040503050406030204" pitchFamily="18" charset="0"/>
                        <a:ea typeface="Calibri" panose="020F0502020204030204" pitchFamily="34" charset="0"/>
                        <a:cs typeface="Times New Roman" panose="02020603050405020304" pitchFamily="18" charset="0"/>
                      </a:rPr>
                      <m:t>=</m:t>
                    </m:r>
                    <m:r>
                      <a:rPr lang="en-US" i="1" kern="100">
                        <a:effectLst/>
                        <a:latin typeface="Cambria Math" panose="02040503050406030204" pitchFamily="18" charset="0"/>
                        <a:ea typeface="Calibri" panose="020F0502020204030204" pitchFamily="34" charset="0"/>
                        <a:cs typeface="Times New Roman" panose="02020603050405020304" pitchFamily="18" charset="0"/>
                      </a:rPr>
                      <m:t>𝐶</m:t>
                    </m:r>
                    <m:r>
                      <a:rPr lang="en-US" i="1" kern="100">
                        <a:effectLst/>
                        <a:latin typeface="Cambria Math" panose="02040503050406030204" pitchFamily="18" charset="0"/>
                        <a:ea typeface="Calibri" panose="020F0502020204030204" pitchFamily="34" charset="0"/>
                        <a:cs typeface="Times New Roman" panose="02020603050405020304" pitchFamily="18" charset="0"/>
                      </a:rPr>
                      <m:t>1</m:t>
                    </m:r>
                    <m:r>
                      <a:rPr lang="en-US" i="1" kern="100">
                        <a:effectLst/>
                        <a:latin typeface="Cambria Math" panose="02040503050406030204" pitchFamily="18" charset="0"/>
                        <a:ea typeface="Calibri" panose="020F0502020204030204" pitchFamily="34" charset="0"/>
                        <a:cs typeface="Times New Roman" panose="02020603050405020304" pitchFamily="18" charset="0"/>
                      </a:rPr>
                      <m:t>+</m:t>
                    </m:r>
                    <m:r>
                      <a:rPr lang="en-US" i="1" kern="100">
                        <a:effectLst/>
                        <a:latin typeface="Cambria Math" panose="02040503050406030204" pitchFamily="18" charset="0"/>
                        <a:ea typeface="Calibri" panose="020F0502020204030204" pitchFamily="34" charset="0"/>
                        <a:cs typeface="Times New Roman" panose="02020603050405020304" pitchFamily="18" charset="0"/>
                      </a:rPr>
                      <m:t>𝐶</m:t>
                    </m:r>
                    <m:r>
                      <a:rPr lang="en-US" i="1" kern="100">
                        <a:effectLst/>
                        <a:latin typeface="Cambria Math" panose="02040503050406030204" pitchFamily="18" charset="0"/>
                        <a:ea typeface="Calibri" panose="020F0502020204030204" pitchFamily="34" charset="0"/>
                        <a:cs typeface="Times New Roman" panose="02020603050405020304" pitchFamily="18" charset="0"/>
                      </a:rPr>
                      <m:t>2</m:t>
                    </m:r>
                    <m:r>
                      <a:rPr lang="en-US" i="1" kern="100">
                        <a:effectLst/>
                        <a:latin typeface="Cambria Math" panose="02040503050406030204" pitchFamily="18" charset="0"/>
                        <a:ea typeface="Calibri" panose="020F0502020204030204" pitchFamily="34" charset="0"/>
                        <a:cs typeface="Times New Roman" panose="02020603050405020304" pitchFamily="18" charset="0"/>
                      </a:rPr>
                      <m:t>=</m:t>
                    </m:r>
                    <m:r>
                      <a:rPr lang="en-US" i="1" kern="100">
                        <a:effectLst/>
                        <a:latin typeface="Cambria Math" panose="02040503050406030204" pitchFamily="18" charset="0"/>
                        <a:ea typeface="Calibri" panose="020F0502020204030204" pitchFamily="34" charset="0"/>
                        <a:cs typeface="Times New Roman" panose="02020603050405020304" pitchFamily="18" charset="0"/>
                      </a:rPr>
                      <m:t>6</m:t>
                    </m:r>
                    <m:r>
                      <a:rPr lang="en-US" i="1" kern="1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ar-SA" kern="100">
                        <a:effectLst/>
                        <a:latin typeface="Cambria Math" panose="02040503050406030204" pitchFamily="18" charset="0"/>
                        <a:ea typeface="Calibri" panose="020F0502020204030204" pitchFamily="34" charset="0"/>
                        <a:cs typeface="Times New Roman" panose="02020603050405020304" pitchFamily="18" charset="0"/>
                      </a:rPr>
                      <m:t>μ</m:t>
                    </m:r>
                    <m:r>
                      <m:rPr>
                        <m:sty m:val="p"/>
                      </m:rPr>
                      <a:rPr lang="en-US" kern="100">
                        <a:effectLst/>
                        <a:latin typeface="Cambria Math" panose="02040503050406030204" pitchFamily="18" charset="0"/>
                        <a:ea typeface="Calibri" panose="020F0502020204030204" pitchFamily="34" charset="0"/>
                        <a:cs typeface="Times New Roman" panose="02020603050405020304" pitchFamily="18" charset="0"/>
                      </a:rPr>
                      <m:t>F</m:t>
                    </m:r>
                    <m:r>
                      <a:rPr lang="en-US"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kern="100" dirty="0">
                    <a:effectLst/>
                    <a:latin typeface="B Nazanin" panose="00000400000000000000" pitchFamily="2" charset="-78"/>
                    <a:ea typeface="Times New Roman" panose="02020603050405020304" pitchFamily="18" charset="0"/>
                    <a:cs typeface="B Nazanin" panose="00000400000000000000" pitchFamily="2" charset="-78"/>
                  </a:rPr>
                  <a:t> </a:t>
                </a:r>
                <a:r>
                  <a:rPr lang="fa-IR" kern="100" dirty="0" smtClean="0">
                    <a:effectLst/>
                    <a:latin typeface="B Nazanin" panose="00000400000000000000" pitchFamily="2" charset="-78"/>
                    <a:ea typeface="Times New Roman" panose="02020603050405020304" pitchFamily="18" charset="0"/>
                    <a:cs typeface="B Nazanin" panose="00000400000000000000" pitchFamily="2" charset="-78"/>
                  </a:rPr>
                  <a:t> </a:t>
                </a:r>
                <a:r>
                  <a:rPr lang="ar-SA" kern="100" dirty="0" smtClean="0">
                    <a:latin typeface="Calibri" panose="020F0502020204030204" pitchFamily="34" charset="0"/>
                    <a:ea typeface="Calibri" panose="020F0502020204030204" pitchFamily="34" charset="0"/>
                    <a:cs typeface="B Nazanin" panose="00000400000000000000" pitchFamily="2" charset="-78"/>
                  </a:rPr>
                  <a:t>و </a:t>
                </a:r>
                <a:r>
                  <a:rPr lang="ar-SA" kern="100" dirty="0">
                    <a:latin typeface="Calibri" panose="020F0502020204030204" pitchFamily="34" charset="0"/>
                    <a:ea typeface="Calibri" panose="020F0502020204030204" pitchFamily="34" charset="0"/>
                    <a:cs typeface="B Nazanin" panose="00000400000000000000" pitchFamily="2" charset="-78"/>
                  </a:rPr>
                  <a:t>مقاومت دو سر </a:t>
                </a:r>
                <a:r>
                  <a:rPr lang="ar-SA" kern="100" dirty="0" smtClean="0">
                    <a:latin typeface="Calibri" panose="020F0502020204030204" pitchFamily="34" charset="0"/>
                    <a:ea typeface="Calibri" panose="020F0502020204030204" pitchFamily="34" charset="0"/>
                    <a:cs typeface="B Nazanin" panose="00000400000000000000" pitchFamily="2" charset="-78"/>
                  </a:rPr>
                  <a:t>آن</a:t>
                </a:r>
                <a:r>
                  <a:rPr lang="fa-IR" kern="100" dirty="0" smtClean="0">
                    <a:latin typeface="Calibri" panose="020F0502020204030204" pitchFamily="34" charset="0"/>
                    <a:ea typeface="Calibri" panose="020F0502020204030204" pitchFamily="34" charset="0"/>
                    <a:cs typeface="B Nazanin" panose="00000400000000000000" pitchFamily="2" charset="-78"/>
                  </a:rPr>
                  <a:t> </a:t>
                </a:r>
                <a:r>
                  <a:rPr lang="ar-SA" kern="100" dirty="0" smtClean="0">
                    <a:latin typeface="Calibri" panose="020F0502020204030204" pitchFamily="34" charset="0"/>
                    <a:ea typeface="Calibri" panose="020F0502020204030204" pitchFamily="34" charset="0"/>
                    <a:cs typeface="B Nazanin" panose="00000400000000000000" pitchFamily="2" charset="-78"/>
                  </a:rPr>
                  <a:t>ها </a:t>
                </a:r>
                <a:r>
                  <a:rPr lang="ar-SA" kern="100" dirty="0">
                    <a:latin typeface="Calibri" panose="020F0502020204030204" pitchFamily="34" charset="0"/>
                    <a:ea typeface="Calibri" panose="020F0502020204030204" pitchFamily="34" charset="0"/>
                    <a:cs typeface="B Nazanin" panose="00000400000000000000" pitchFamily="2" charset="-78"/>
                  </a:rPr>
                  <a:t>معادل اتصال موازی مقاومتهای </a:t>
                </a:r>
                <a:r>
                  <a:rPr lang="fa-IR" kern="100" dirty="0" smtClean="0">
                    <a:latin typeface="Calibri" panose="020F0502020204030204" pitchFamily="34" charset="0"/>
                    <a:ea typeface="Calibri" panose="020F0502020204030204" pitchFamily="34" charset="0"/>
                    <a:cs typeface="B Nazanin" panose="00000400000000000000" pitchFamily="2" charset="-78"/>
                  </a:rPr>
                  <a:t>20 و 40 کیلواهم</a:t>
                </a:r>
                <a:r>
                  <a:rPr lang="ar-SA" kern="100" dirty="0" smtClean="0">
                    <a:latin typeface="Calibri" panose="020F0502020204030204" pitchFamily="34" charset="0"/>
                    <a:ea typeface="Calibri" panose="020F0502020204030204" pitchFamily="34" charset="0"/>
                    <a:cs typeface="B Nazanin" panose="00000400000000000000" pitchFamily="2" charset="-78"/>
                  </a:rPr>
                  <a:t> </a:t>
                </a:r>
                <a:r>
                  <a:rPr lang="ar-SA" kern="100" dirty="0">
                    <a:latin typeface="Calibri" panose="020F0502020204030204" pitchFamily="34" charset="0"/>
                    <a:ea typeface="Calibri" panose="020F0502020204030204" pitchFamily="34" charset="0"/>
                    <a:cs typeface="B Nazanin" panose="00000400000000000000" pitchFamily="2" charset="-78"/>
                  </a:rPr>
                  <a:t>است </a:t>
                </a:r>
                <a:r>
                  <a:rPr lang="fa-IR" kern="100" dirty="0" smtClean="0">
                    <a:latin typeface="Calibri" panose="020F0502020204030204" pitchFamily="34" charset="0"/>
                    <a:ea typeface="Calibri" panose="020F0502020204030204" pitchFamily="34" charset="0"/>
                    <a:cs typeface="B Nazanin" panose="00000400000000000000" pitchFamily="2" charset="-78"/>
                  </a:rPr>
                  <a:t>(</a:t>
                </a:r>
                <a:r>
                  <a:rPr lang="ar-SA" kern="100" dirty="0" smtClean="0">
                    <a:latin typeface="Calibri" panose="020F0502020204030204" pitchFamily="34" charset="0"/>
                    <a:ea typeface="Calibri" panose="020F0502020204030204" pitchFamily="34" charset="0"/>
                    <a:cs typeface="B Nazanin" panose="00000400000000000000" pitchFamily="2" charset="-78"/>
                  </a:rPr>
                  <a:t>یعنی </a:t>
                </a:r>
                <a:r>
                  <a:rPr lang="fa-IR" kern="100" dirty="0" smtClean="0">
                    <a:latin typeface="Calibri" panose="020F0502020204030204" pitchFamily="34" charset="0"/>
                    <a:ea typeface="Calibri" panose="020F0502020204030204" pitchFamily="34" charset="0"/>
                    <a:cs typeface="B Nazanin" panose="00000400000000000000" pitchFamily="2" charset="-78"/>
                  </a:rPr>
                  <a:t>40/3 کیلواهم). </a:t>
                </a:r>
                <a:r>
                  <a:rPr lang="ar-SA" dirty="0">
                    <a:latin typeface="Calibri" panose="020F0502020204030204" pitchFamily="34" charset="0"/>
                    <a:ea typeface="Calibri" panose="020F0502020204030204" pitchFamily="34" charset="0"/>
                    <a:cs typeface="B Nazanin" panose="00000400000000000000" pitchFamily="2" charset="-78"/>
                  </a:rPr>
                  <a:t>ثابت زمانی </a:t>
                </a:r>
                <a:r>
                  <a:rPr lang="ar-SA" dirty="0" smtClean="0">
                    <a:latin typeface="Calibri" panose="020F0502020204030204" pitchFamily="34" charset="0"/>
                    <a:ea typeface="Calibri" panose="020F0502020204030204" pitchFamily="34" charset="0"/>
                    <a:cs typeface="B Nazanin" panose="00000400000000000000" pitchFamily="2" charset="-78"/>
                  </a:rPr>
                  <a:t>مدار</a:t>
                </a:r>
                <a:r>
                  <a:rPr lang="fa-IR" kern="100" dirty="0" smtClean="0">
                    <a:latin typeface="Calibri" panose="020F0502020204030204" pitchFamily="34" charset="0"/>
                    <a:ea typeface="Calibri" panose="020F0502020204030204" pitchFamily="34" charset="0"/>
                    <a:cs typeface="B Nazanin" panose="00000400000000000000" pitchFamily="2" charset="-78"/>
                  </a:rPr>
                  <a:t> برابر است با:</a:t>
                </a:r>
                <a:endParaRPr lang="en-US" dirty="0">
                  <a:cs typeface="B Nazanin" panose="00000400000000000000" pitchFamily="2" charset="-78"/>
                </a:endParaRPr>
              </a:p>
            </p:txBody>
          </p:sp>
        </mc:Choice>
        <mc:Fallback xmlns="">
          <p:sp>
            <p:nvSpPr>
              <p:cNvPr id="21" name="Rectangle 20"/>
              <p:cNvSpPr>
                <a:spLocks noRot="1" noChangeAspect="1" noMove="1" noResize="1" noEditPoints="1" noAdjustHandles="1" noChangeArrowheads="1" noChangeShapeType="1" noTextEdit="1"/>
              </p:cNvSpPr>
              <p:nvPr/>
            </p:nvSpPr>
            <p:spPr>
              <a:xfrm>
                <a:off x="357051" y="5562600"/>
                <a:ext cx="8513512" cy="729430"/>
              </a:xfrm>
              <a:prstGeom prst="rect">
                <a:avLst/>
              </a:prstGeom>
              <a:blipFill>
                <a:blip r:embed="rId7"/>
                <a:stretch>
                  <a:fillRect l="-1289" r="-573"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73050" y="6096000"/>
                <a:ext cx="4099392"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l-GR" altLang="en-US" dirty="0" smtClean="0">
                          <a:latin typeface="Times New Roman" panose="02020603050405020304" pitchFamily="18" charset="0"/>
                          <a:ea typeface="Calibri" panose="020F0502020204030204" pitchFamily="34" charset="0"/>
                          <a:cs typeface="B Nazanin" panose="00000400000000000000" pitchFamily="2" charset="-78"/>
                        </a:rPr>
                        <m:t>τ</m:t>
                      </m:r>
                      <m:r>
                        <a:rPr lang="en-US" i="0">
                          <a:latin typeface="Cambria Math" panose="02040503050406030204" pitchFamily="18" charset="0"/>
                        </a:rPr>
                        <m:t>=</m:t>
                      </m:r>
                      <m:r>
                        <a:rPr lang="en-US" i="1">
                          <a:latin typeface="Cambria Math" panose="02040503050406030204" pitchFamily="18" charset="0"/>
                        </a:rPr>
                        <m:t>𝑅𝐶</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40</m:t>
                          </m:r>
                        </m:num>
                        <m:den>
                          <m:r>
                            <a:rPr lang="en-US" i="0">
                              <a:latin typeface="Cambria Math" panose="02040503050406030204" pitchFamily="18" charset="0"/>
                            </a:rPr>
                            <m:t>3</m:t>
                          </m:r>
                        </m:den>
                      </m:f>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10</m:t>
                          </m:r>
                        </m:e>
                        <m:sup>
                          <m:r>
                            <a:rPr lang="en-US" i="0">
                              <a:latin typeface="Cambria Math" panose="02040503050406030204" pitchFamily="18" charset="0"/>
                            </a:rPr>
                            <m:t>3</m:t>
                          </m:r>
                        </m:sup>
                      </m:sSup>
                      <m:r>
                        <a:rPr lang="en-US" i="0">
                          <a:latin typeface="Cambria Math" panose="02040503050406030204" pitchFamily="18" charset="0"/>
                        </a:rPr>
                        <m:t>∗</m:t>
                      </m:r>
                      <m:r>
                        <a:rPr lang="en-US" i="0">
                          <a:latin typeface="Cambria Math" panose="02040503050406030204" pitchFamily="18" charset="0"/>
                        </a:rPr>
                        <m:t>6</m:t>
                      </m:r>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10</m:t>
                          </m:r>
                        </m:e>
                        <m:sup>
                          <m:r>
                            <a:rPr lang="en-US" i="0">
                              <a:latin typeface="Cambria Math" panose="02040503050406030204" pitchFamily="18" charset="0"/>
                            </a:rPr>
                            <m:t>−</m:t>
                          </m:r>
                          <m:r>
                            <a:rPr lang="en-US" i="0">
                              <a:latin typeface="Cambria Math" panose="02040503050406030204" pitchFamily="18" charset="0"/>
                            </a:rPr>
                            <m:t>6</m:t>
                          </m:r>
                        </m:sup>
                      </m:sSup>
                      <m:r>
                        <a:rPr lang="en-US" i="0">
                          <a:latin typeface="Cambria Math" panose="02040503050406030204" pitchFamily="18" charset="0"/>
                        </a:rPr>
                        <m:t>=</m:t>
                      </m:r>
                      <m:f>
                        <m:fPr>
                          <m:type m:val="lin"/>
                          <m:ctrlPr>
                            <a:rPr lang="en-US" i="1">
                              <a:latin typeface="Cambria Math" panose="02040503050406030204" pitchFamily="18" charset="0"/>
                            </a:rPr>
                          </m:ctrlPr>
                        </m:fPr>
                        <m:num>
                          <m:r>
                            <a:rPr lang="en-US" i="0">
                              <a:latin typeface="Cambria Math" panose="02040503050406030204" pitchFamily="18" charset="0"/>
                            </a:rPr>
                            <m:t>8</m:t>
                          </m:r>
                        </m:num>
                        <m:den>
                          <m:r>
                            <a:rPr lang="en-US" i="0">
                              <a:latin typeface="Cambria Math" panose="02040503050406030204" pitchFamily="18" charset="0"/>
                            </a:rPr>
                            <m:t>100</m:t>
                          </m:r>
                        </m:den>
                      </m:f>
                    </m:oMath>
                  </m:oMathPara>
                </a14:m>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473050" y="6096000"/>
                <a:ext cx="4099392" cy="612732"/>
              </a:xfrm>
              <a:prstGeom prst="rect">
                <a:avLst/>
              </a:prstGeom>
              <a:blipFill>
                <a:blip r:embed="rId8"/>
                <a:stretch>
                  <a:fillRect/>
                </a:stretch>
              </a:blipFill>
            </p:spPr>
            <p:txBody>
              <a:bodyPr/>
              <a:lstStyle/>
              <a:p>
                <a:r>
                  <a:rPr lang="en-US">
                    <a:noFill/>
                  </a:rPr>
                  <a:t> </a:t>
                </a:r>
              </a:p>
            </p:txBody>
          </p:sp>
        </mc:Fallback>
      </mc:AlternateContent>
      <p:sp>
        <p:nvSpPr>
          <p:cNvPr id="27" name="Rectangle 26"/>
          <p:cNvSpPr/>
          <p:nvPr/>
        </p:nvSpPr>
        <p:spPr>
          <a:xfrm>
            <a:off x="4947909" y="6250266"/>
            <a:ext cx="1375698" cy="369332"/>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v(t)=2e</a:t>
            </a:r>
            <a:r>
              <a:rPr lang="en-US" baseline="30000" dirty="0">
                <a:latin typeface="Cambria Math" panose="02040503050406030204" pitchFamily="18" charset="0"/>
                <a:ea typeface="Cambria Math" panose="02040503050406030204" pitchFamily="18" charset="0"/>
              </a:rPr>
              <a:t>-12.5t</a:t>
            </a:r>
            <a:endParaRPr lang="en-US"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28" name="Rectangle 27"/>
              <p:cNvSpPr/>
              <p:nvPr/>
            </p:nvSpPr>
            <p:spPr>
              <a:xfrm>
                <a:off x="4498625" y="6255908"/>
                <a:ext cx="473206" cy="369332"/>
              </a:xfrm>
              <a:prstGeom prst="rect">
                <a:avLst/>
              </a:prstGeom>
            </p:spPr>
            <p:txBody>
              <a:bodyPr wrap="none">
                <a:spAutoFit/>
              </a:bodyPr>
              <a:lstStyle/>
              <a:p>
                <a14:m>
                  <m:oMath xmlns:m="http://schemas.openxmlformats.org/officeDocument/2006/math">
                    <m:r>
                      <a:rPr lang="en-US" b="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4498625" y="6255908"/>
                <a:ext cx="473206" cy="369332"/>
              </a:xfrm>
              <a:prstGeom prst="rect">
                <a:avLst/>
              </a:prstGeom>
              <a:blipFill>
                <a:blip r:embed="rId9"/>
                <a:stretch>
                  <a:fillRect t="-8197" r="-8974" b="-24590"/>
                </a:stretch>
              </a:blipFill>
            </p:spPr>
            <p:txBody>
              <a:bodyPr/>
              <a:lstStyle/>
              <a:p>
                <a:r>
                  <a:rPr lang="en-US">
                    <a:noFill/>
                  </a:rPr>
                  <a:t> </a:t>
                </a:r>
              </a:p>
            </p:txBody>
          </p:sp>
        </mc:Fallback>
      </mc:AlternateContent>
      <p:sp>
        <p:nvSpPr>
          <p:cNvPr id="29" name="Rectangle 28"/>
          <p:cNvSpPr/>
          <p:nvPr/>
        </p:nvSpPr>
        <p:spPr>
          <a:xfrm>
            <a:off x="1447800" y="6629400"/>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2158132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dirty="0"/>
          </a:p>
        </p:txBody>
      </p:sp>
      <p:sp>
        <p:nvSpPr>
          <p:cNvPr id="3" name="Rectangle 2"/>
          <p:cNvSpPr/>
          <p:nvPr/>
        </p:nvSpPr>
        <p:spPr>
          <a:xfrm>
            <a:off x="5675040" y="228600"/>
            <a:ext cx="3204723" cy="369332"/>
          </a:xfrm>
          <a:prstGeom prst="rect">
            <a:avLst/>
          </a:prstGeom>
        </p:spPr>
        <p:txBody>
          <a:bodyPr wrap="none">
            <a:spAutoFit/>
          </a:bodyPr>
          <a:lstStyle/>
          <a:p>
            <a:pPr algn="r" rtl="1"/>
            <a:r>
              <a:rPr lang="fa-IR"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3-1-4- </a:t>
            </a:r>
            <a:r>
              <a:rPr lang="fa-IR"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پاسخ کامل مدار مرتبه </a:t>
            </a:r>
            <a:r>
              <a:rPr lang="fa-IR"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اول</a:t>
            </a:r>
            <a:endParaRPr lang="en-US" dirty="0">
              <a:solidFill>
                <a:srgbClr val="00B050"/>
              </a:solidFill>
              <a:cs typeface="B Titr" panose="00000700000000000000" pitchFamily="2" charset="-78"/>
            </a:endParaRPr>
          </a:p>
        </p:txBody>
      </p:sp>
      <p:sp>
        <p:nvSpPr>
          <p:cNvPr id="5" name="Rectangle 4"/>
          <p:cNvSpPr/>
          <p:nvPr/>
        </p:nvSpPr>
        <p:spPr>
          <a:xfrm>
            <a:off x="304800" y="533400"/>
            <a:ext cx="8574963" cy="1047979"/>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q"/>
            </a:pPr>
            <a:r>
              <a:rPr lang="ar-SA" kern="100" dirty="0">
                <a:latin typeface="Times New Roman" panose="02020603050405020304" pitchFamily="18" charset="0"/>
                <a:ea typeface="Times New Roman" panose="02020603050405020304" pitchFamily="18" charset="0"/>
                <a:cs typeface="B Nazanin" panose="00000400000000000000" pitchFamily="2" charset="-78"/>
              </a:rPr>
              <a:t>پاسخ یک مدار به تحریک ورودی و شرایط اولیه را پاسخ کامل گویند. پاسخ ورودی صفر و پاسخ حالت </a:t>
            </a:r>
            <a:r>
              <a:rPr lang="ar-SA" kern="100" dirty="0" smtClean="0">
                <a:latin typeface="Times New Roman" panose="02020603050405020304" pitchFamily="18" charset="0"/>
                <a:ea typeface="Times New Roman" panose="02020603050405020304" pitchFamily="18" charset="0"/>
                <a:cs typeface="B Nazanin" panose="00000400000000000000" pitchFamily="2" charset="-78"/>
              </a:rPr>
              <a:t>سفر</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a:t>
            </a:r>
            <a:r>
              <a:rPr lang="ar-SA" kern="100" dirty="0" smtClean="0">
                <a:latin typeface="Times New Roman" panose="02020603050405020304" pitchFamily="18" charset="0"/>
                <a:ea typeface="Times New Roman" panose="02020603050405020304" pitchFamily="18" charset="0"/>
                <a:cs typeface="B Nazanin" panose="00000400000000000000" pitchFamily="2" charset="-78"/>
              </a:rPr>
              <a:t> حالت</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ar-SA" kern="100" dirty="0" smtClean="0">
                <a:latin typeface="Times New Roman" panose="02020603050405020304" pitchFamily="18" charset="0"/>
                <a:ea typeface="Times New Roman" panose="02020603050405020304" pitchFamily="18" charset="0"/>
                <a:cs typeface="B Nazanin" panose="00000400000000000000" pitchFamily="2" charset="-78"/>
              </a:rPr>
              <a:t>های </a:t>
            </a:r>
            <a:r>
              <a:rPr lang="ar-SA" kern="100" dirty="0">
                <a:latin typeface="Times New Roman" panose="02020603050405020304" pitchFamily="18" charset="0"/>
                <a:ea typeface="Times New Roman" panose="02020603050405020304" pitchFamily="18" charset="0"/>
                <a:cs typeface="B Nazanin" panose="00000400000000000000" pitchFamily="2" charset="-78"/>
              </a:rPr>
              <a:t>خاص پاسخ کامل هستند. نشان خواهیم داد که برای مدار ساده </a:t>
            </a:r>
            <a:r>
              <a:rPr lang="en-US" kern="100" dirty="0" smtClean="0">
                <a:latin typeface="Times New Roman" panose="02020603050405020304" pitchFamily="18" charset="0"/>
                <a:ea typeface="Calibri" panose="020F0502020204030204" pitchFamily="34" charset="0"/>
                <a:cs typeface="Arial" panose="020B0604020202020204" pitchFamily="34" charset="0"/>
              </a:rPr>
              <a:t>RC</a:t>
            </a:r>
            <a:r>
              <a:rPr lang="fa-IR" kern="100" dirty="0" smtClean="0">
                <a:latin typeface="Times New Roman" panose="02020603050405020304" pitchFamily="18" charset="0"/>
                <a:ea typeface="Calibri" panose="020F0502020204030204" pitchFamily="34" charset="0"/>
                <a:cs typeface="B Nazanin" panose="00000400000000000000" pitchFamily="2" charset="-78"/>
              </a:rPr>
              <a:t>،</a:t>
            </a:r>
            <a:r>
              <a:rPr lang="ar-SA"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ar-SA" kern="100" dirty="0">
                <a:latin typeface="Times New Roman" panose="02020603050405020304" pitchFamily="18" charset="0"/>
                <a:ea typeface="Times New Roman" panose="02020603050405020304" pitchFamily="18" charset="0"/>
                <a:cs typeface="B Nazanin" panose="00000400000000000000" pitchFamily="2" charset="-78"/>
              </a:rPr>
              <a:t>پاسخ کامل برابر است با مجموع پاسخ ورودی صفر و پاسخ حالت صفر.</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3124200" y="1590093"/>
            <a:ext cx="5603163" cy="729430"/>
          </a:xfrm>
          <a:prstGeom prst="rect">
            <a:avLst/>
          </a:prstGeom>
        </p:spPr>
        <p:txBody>
          <a:bodyPr wrap="square">
            <a:spAutoFit/>
          </a:bodyPr>
          <a:lstStyle/>
          <a:p>
            <a:pPr algn="just" rtl="1">
              <a:lnSpc>
                <a:spcPct val="115000"/>
              </a:lnSpc>
              <a:spcAft>
                <a:spcPts val="800"/>
              </a:spcAft>
            </a:pPr>
            <a:r>
              <a:rPr lang="ar-SA" kern="100" dirty="0">
                <a:latin typeface="Times New Roman" panose="02020603050405020304" pitchFamily="18" charset="0"/>
                <a:ea typeface="Times New Roman" panose="02020603050405020304" pitchFamily="18" charset="0"/>
                <a:cs typeface="B Nazanin" panose="00000400000000000000" pitchFamily="2" charset="-78"/>
              </a:rPr>
              <a:t>معادله دیفرانسیل توصیف کننده مدار</a:t>
            </a:r>
            <a:r>
              <a:rPr lang="ar-SA"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latin typeface="Times New Roman" panose="02020603050405020304" pitchFamily="18" charset="0"/>
                <a:ea typeface="Calibri" panose="020F0502020204030204" pitchFamily="34" charset="0"/>
                <a:cs typeface="Arial" panose="020B0604020202020204" pitchFamily="34" charset="0"/>
              </a:rPr>
              <a:t>RC</a:t>
            </a:r>
            <a:r>
              <a:rPr lang="ar-SA" kern="100" dirty="0">
                <a:latin typeface="Times New Roman" panose="02020603050405020304" pitchFamily="18" charset="0"/>
                <a:ea typeface="Times New Roman" panose="02020603050405020304" pitchFamily="18" charset="0"/>
                <a:cs typeface="B Nazanin" panose="00000400000000000000" pitchFamily="2" charset="-78"/>
              </a:rPr>
              <a:t> با ورودی</a:t>
            </a:r>
            <a:r>
              <a:rPr lang="ar-SA"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latin typeface="Times New Roman" panose="02020603050405020304" pitchFamily="18" charset="0"/>
                <a:ea typeface="Calibri" panose="020F0502020204030204" pitchFamily="34" charset="0"/>
                <a:cs typeface="Arial" panose="020B0604020202020204" pitchFamily="34" charset="0"/>
              </a:rPr>
              <a:t>i</a:t>
            </a:r>
            <a:r>
              <a:rPr lang="en-US" kern="100" baseline="-25000" dirty="0">
                <a:latin typeface="Times New Roman" panose="02020603050405020304" pitchFamily="18" charset="0"/>
                <a:ea typeface="Calibri" panose="020F0502020204030204" pitchFamily="34" charset="0"/>
                <a:cs typeface="Arial" panose="020B0604020202020204" pitchFamily="34" charset="0"/>
              </a:rPr>
              <a:t>s</a:t>
            </a:r>
            <a:r>
              <a:rPr lang="en-US" kern="100" dirty="0">
                <a:latin typeface="Times New Roman" panose="02020603050405020304" pitchFamily="18" charset="0"/>
                <a:ea typeface="Calibri" panose="020F0502020204030204" pitchFamily="34" charset="0"/>
                <a:cs typeface="Arial" panose="020B0604020202020204" pitchFamily="34" charset="0"/>
              </a:rPr>
              <a:t>(t)</a:t>
            </a:r>
            <a:r>
              <a:rPr lang="ar-SA" kern="100" dirty="0">
                <a:latin typeface="Times New Roman" panose="02020603050405020304" pitchFamily="18" charset="0"/>
                <a:ea typeface="Times New Roman" panose="02020603050405020304" pitchFamily="18" charset="0"/>
                <a:cs typeface="B Nazanin" panose="00000400000000000000" pitchFamily="2" charset="-78"/>
              </a:rPr>
              <a:t> و شرایط اولیه</a:t>
            </a:r>
            <a:r>
              <a:rPr lang="ar-SA"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latin typeface="Times New Roman" panose="02020603050405020304" pitchFamily="18" charset="0"/>
                <a:ea typeface="Calibri" panose="020F0502020204030204" pitchFamily="34" charset="0"/>
                <a:cs typeface="Arial" panose="020B0604020202020204" pitchFamily="34" charset="0"/>
              </a:rPr>
              <a:t>v(0</a:t>
            </a:r>
            <a:r>
              <a:rPr lang="en-US" kern="100" dirty="0" smtClean="0">
                <a:latin typeface="Times New Roman" panose="02020603050405020304" pitchFamily="18" charset="0"/>
                <a:ea typeface="Calibri" panose="020F0502020204030204" pitchFamily="34" charset="0"/>
                <a:cs typeface="Arial" panose="020B0604020202020204" pitchFamily="34" charset="0"/>
              </a:rPr>
              <a:t>)=V</a:t>
            </a:r>
            <a:r>
              <a:rPr lang="en-US" kern="100" baseline="-25000" dirty="0" smtClean="0">
                <a:latin typeface="Times New Roman" panose="02020603050405020304" pitchFamily="18" charset="0"/>
                <a:ea typeface="Calibri" panose="020F0502020204030204" pitchFamily="34" charset="0"/>
                <a:cs typeface="Arial" panose="020B0604020202020204" pitchFamily="34" charset="0"/>
              </a:rPr>
              <a:t>0</a:t>
            </a:r>
            <a:r>
              <a:rPr lang="ar-SA"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ar-SA" kern="100" dirty="0">
                <a:latin typeface="Times New Roman" panose="02020603050405020304" pitchFamily="18" charset="0"/>
                <a:ea typeface="Times New Roman" panose="02020603050405020304" pitchFamily="18" charset="0"/>
                <a:cs typeface="B Nazanin" panose="00000400000000000000" pitchFamily="2" charset="-78"/>
              </a:rPr>
              <a:t>چنین است.</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152400" y="1371600"/>
            <a:ext cx="2514600" cy="1388435"/>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3352800" y="2023719"/>
                <a:ext cx="2952603"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𝐶</m:t>
                                </m:r>
                                <m:f>
                                  <m:fPr>
                                    <m:ctrlPr>
                                      <a:rPr lang="en-US" i="1">
                                        <a:latin typeface="Cambria Math" panose="02040503050406030204" pitchFamily="18" charset="0"/>
                                      </a:rPr>
                                    </m:ctrlPr>
                                  </m:fPr>
                                  <m:num>
                                    <m:r>
                                      <a:rPr lang="en-US" i="1">
                                        <a:latin typeface="Cambria Math" panose="02040503050406030204" pitchFamily="18" charset="0"/>
                                      </a:rPr>
                                      <m:t>𝑑𝑣</m:t>
                                    </m:r>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𝑅</m:t>
                                    </m:r>
                                  </m:den>
                                </m:f>
                                <m:r>
                                  <a:rPr lang="en-US" i="1">
                                    <a:latin typeface="Cambria Math" panose="02040503050406030204" pitchFamily="18" charset="0"/>
                                  </a:rPr>
                                  <m:t>𝑣</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m:rPr>
                                    <m:nor/>
                                  </m:rPr>
                                  <a:rPr lang="en-US" i="1">
                                    <a:latin typeface="Cambria Math" panose="02040503050406030204" pitchFamily="18" charset="0"/>
                                  </a:rPr>
                                  <m:t>  </m:t>
                                </m:r>
                                <m:r>
                                  <a:rPr lang="en-US" i="0">
                                    <a:latin typeface="Cambria Math" panose="02040503050406030204" pitchFamily="18" charset="0"/>
                                  </a:rPr>
                                  <m:t>,</m:t>
                                </m:r>
                                <m:r>
                                  <m:rPr>
                                    <m:nor/>
                                  </m:rPr>
                                  <a:rPr lang="en-US" i="1">
                                    <a:latin typeface="Cambria Math" panose="02040503050406030204" pitchFamily="18" charset="0"/>
                                  </a:rPr>
                                  <m:t>  </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0</m:t>
                                </m:r>
                              </m:e>
                            </m:mr>
                            <m:mr>
                              <m:e>
                                <m:r>
                                  <a:rPr lang="en-US" i="1">
                                    <a:latin typeface="Cambria Math" panose="02040503050406030204" pitchFamily="18" charset="0"/>
                                  </a:rPr>
                                  <m:t>𝑣</m:t>
                                </m:r>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𝑜</m:t>
                                    </m:r>
                                    <m:r>
                                      <a:rPr lang="fa-IR" b="0" i="1" smtClean="0">
                                        <a:latin typeface="Cambria Math" panose="02040503050406030204" pitchFamily="18" charset="0"/>
                                      </a:rPr>
                                      <m:t>         </m:t>
                                    </m:r>
                                  </m:sub>
                                </m:sSub>
                                <m:r>
                                  <m:rPr>
                                    <m:nor/>
                                  </m:rPr>
                                  <a:rPr lang="en-US" i="1">
                                    <a:latin typeface="Cambria Math" panose="02040503050406030204" pitchFamily="18" charset="0"/>
                                  </a:rPr>
                                  <m:t>                               </m:t>
                                </m:r>
                              </m:e>
                            </m:mr>
                          </m:m>
                        </m:e>
                      </m: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3352800" y="2023719"/>
                <a:ext cx="2952603" cy="976614"/>
              </a:xfrm>
              <a:prstGeom prst="rect">
                <a:avLst/>
              </a:prstGeom>
              <a:blipFill>
                <a:blip r:embed="rId4"/>
                <a:stretch>
                  <a:fillRect/>
                </a:stretch>
              </a:blipFill>
            </p:spPr>
            <p:txBody>
              <a:bodyPr/>
              <a:lstStyle/>
              <a:p>
                <a:r>
                  <a:rPr lang="en-US">
                    <a:noFill/>
                  </a:rPr>
                  <a:t> </a:t>
                </a:r>
              </a:p>
            </p:txBody>
          </p:sp>
        </mc:Fallback>
      </mc:AlternateContent>
      <p:sp>
        <p:nvSpPr>
          <p:cNvPr id="10" name="TextBox 9"/>
          <p:cNvSpPr txBox="1">
            <a:spLocks noChangeArrowheads="1"/>
          </p:cNvSpPr>
          <p:nvPr/>
        </p:nvSpPr>
        <p:spPr bwMode="auto">
          <a:xfrm>
            <a:off x="643578" y="3253719"/>
            <a:ext cx="14421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en-US" altLang="en-US" sz="1600" b="1" dirty="0" smtClean="0">
                <a:solidFill>
                  <a:srgbClr val="0000FF"/>
                </a:solidFill>
                <a:latin typeface="Times New Roman" panose="02020603050405020304" pitchFamily="18" charset="0"/>
                <a:cs typeface="B Nazanin" panose="00000400000000000000" pitchFamily="2" charset="-78"/>
              </a:rPr>
              <a:t>:</a:t>
            </a:r>
            <a:r>
              <a:rPr lang="fa-IR" altLang="en-US" sz="1600" b="1" dirty="0" smtClean="0">
                <a:solidFill>
                  <a:srgbClr val="0000FF"/>
                </a:solidFill>
                <a:latin typeface="Times New Roman" panose="02020603050405020304" pitchFamily="18" charset="0"/>
                <a:cs typeface="B Nazanin" panose="00000400000000000000" pitchFamily="2" charset="-78"/>
              </a:rPr>
              <a:t> اگر </a:t>
            </a:r>
            <a:r>
              <a:rPr lang="en-US" altLang="en-US" sz="1600" b="1" i="1" dirty="0" smtClean="0">
                <a:solidFill>
                  <a:srgbClr val="0000FF"/>
                </a:solidFill>
                <a:latin typeface="Times New Roman" panose="02020603050405020304" pitchFamily="18" charset="0"/>
                <a:cs typeface="B Nazanin" panose="00000400000000000000" pitchFamily="2" charset="-78"/>
              </a:rPr>
              <a:t>v</a:t>
            </a:r>
            <a:r>
              <a:rPr lang="en-US" altLang="en-US" sz="1600" b="1" baseline="-25000" dirty="0" smtClean="0">
                <a:solidFill>
                  <a:srgbClr val="0000FF"/>
                </a:solidFill>
                <a:latin typeface="Times New Roman" panose="02020603050405020304" pitchFamily="18" charset="0"/>
                <a:cs typeface="B Nazanin" panose="00000400000000000000" pitchFamily="2" charset="-78"/>
              </a:rPr>
              <a:t>1</a:t>
            </a:r>
            <a:r>
              <a:rPr lang="fa-IR" altLang="en-US" sz="1600" b="1" dirty="0" smtClean="0">
                <a:solidFill>
                  <a:srgbClr val="0000FF"/>
                </a:solidFill>
                <a:latin typeface="Times New Roman" panose="02020603050405020304" pitchFamily="18" charset="0"/>
                <a:cs typeface="B Nazanin" panose="00000400000000000000" pitchFamily="2" charset="-78"/>
              </a:rPr>
              <a:t>پاسخ ورودی صفر</a:t>
            </a:r>
            <a:r>
              <a:rPr lang="en-US" altLang="en-US" sz="1600" b="1" dirty="0" smtClean="0">
                <a:solidFill>
                  <a:srgbClr val="0000FF"/>
                </a:solidFill>
                <a:latin typeface="Times New Roman" panose="02020603050405020304" pitchFamily="18" charset="0"/>
                <a:cs typeface="B Nazanin" panose="00000400000000000000" pitchFamily="2" charset="-78"/>
              </a:rPr>
              <a:t> </a:t>
            </a:r>
            <a:r>
              <a:rPr lang="fa-IR" altLang="en-US" sz="1600" b="1" dirty="0" smtClean="0">
                <a:solidFill>
                  <a:srgbClr val="0000FF"/>
                </a:solidFill>
                <a:latin typeface="Times New Roman" panose="02020603050405020304" pitchFamily="18" charset="0"/>
                <a:cs typeface="B Nazanin" panose="00000400000000000000" pitchFamily="2" charset="-78"/>
              </a:rPr>
              <a:t> باشد با جواب:</a:t>
            </a:r>
            <a:endParaRPr lang="en-US" altLang="en-US" sz="1600" b="1" dirty="0">
              <a:solidFill>
                <a:srgbClr val="0000FF"/>
              </a:solidFill>
              <a:latin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1" name="Rectangle 10"/>
              <p:cNvSpPr/>
              <p:nvPr/>
            </p:nvSpPr>
            <p:spPr>
              <a:xfrm>
                <a:off x="1839686" y="3043236"/>
                <a:ext cx="2087751"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𝐶</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𝑅</m:t>
                                    </m:r>
                                  </m:den>
                                </m:f>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r>
                                  <a:rPr lang="en-US" i="0">
                                    <a:latin typeface="Cambria Math" panose="02040503050406030204" pitchFamily="18" charset="0"/>
                                  </a:rPr>
                                  <m:t>0</m:t>
                                </m:r>
                                <m:r>
                                  <m:rPr>
                                    <m:nor/>
                                  </m:rPr>
                                  <a:rPr lang="en-US" i="1">
                                    <a:latin typeface="Cambria Math" panose="02040503050406030204" pitchFamily="18" charset="0"/>
                                  </a:rPr>
                                  <m:t> </m:t>
                                </m:r>
                              </m:e>
                            </m:mr>
                            <m:m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𝑜</m:t>
                                    </m:r>
                                  </m:sub>
                                </m:sSub>
                                <m:r>
                                  <m:rPr>
                                    <m:nor/>
                                  </m:rPr>
                                  <a:rPr lang="en-US" i="1">
                                    <a:latin typeface="Cambria Math" panose="02040503050406030204" pitchFamily="18" charset="0"/>
                                  </a:rPr>
                                  <m:t>            </m:t>
                                </m:r>
                              </m:e>
                            </m:mr>
                          </m:m>
                        </m:e>
                      </m:d>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1839686" y="3043236"/>
                <a:ext cx="2087751" cy="976614"/>
              </a:xfrm>
              <a:prstGeom prst="rect">
                <a:avLst/>
              </a:prstGeom>
              <a:blipFill>
                <a:blip r:embed="rId5"/>
                <a:stretch>
                  <a:fillRect/>
                </a:stretch>
              </a:blipFill>
            </p:spPr>
            <p:txBody>
              <a:bodyPr/>
              <a:lstStyle/>
              <a:p>
                <a:r>
                  <a:rPr lang="en-US">
                    <a:noFill/>
                  </a:rPr>
                  <a:t> </a:t>
                </a:r>
              </a:p>
            </p:txBody>
          </p:sp>
        </mc:Fallback>
      </mc:AlternateContent>
      <p:sp>
        <p:nvSpPr>
          <p:cNvPr id="12" name="TextBox 11"/>
          <p:cNvSpPr txBox="1">
            <a:spLocks noChangeArrowheads="1"/>
          </p:cNvSpPr>
          <p:nvPr/>
        </p:nvSpPr>
        <p:spPr bwMode="auto">
          <a:xfrm>
            <a:off x="990600" y="4320276"/>
            <a:ext cx="13147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en-US" altLang="en-US" sz="1600" b="1" dirty="0" smtClean="0">
                <a:solidFill>
                  <a:srgbClr val="0000FF"/>
                </a:solidFill>
                <a:latin typeface="Times New Roman" panose="02020603050405020304" pitchFamily="18" charset="0"/>
                <a:cs typeface="B Nazanin" panose="00000400000000000000" pitchFamily="2" charset="-78"/>
              </a:rPr>
              <a:t>:</a:t>
            </a:r>
            <a:r>
              <a:rPr lang="fa-IR" altLang="en-US" sz="1600" b="1" dirty="0" smtClean="0">
                <a:solidFill>
                  <a:srgbClr val="0000FF"/>
                </a:solidFill>
                <a:latin typeface="Times New Roman" panose="02020603050405020304" pitchFamily="18" charset="0"/>
                <a:cs typeface="B Nazanin" panose="00000400000000000000" pitchFamily="2" charset="-78"/>
              </a:rPr>
              <a:t> اگر </a:t>
            </a:r>
            <a:r>
              <a:rPr lang="en-US" altLang="en-US" sz="1600" b="1" i="1" dirty="0" smtClean="0">
                <a:solidFill>
                  <a:srgbClr val="0000FF"/>
                </a:solidFill>
                <a:latin typeface="Times New Roman" panose="02020603050405020304" pitchFamily="18" charset="0"/>
                <a:cs typeface="B Nazanin" panose="00000400000000000000" pitchFamily="2" charset="-78"/>
              </a:rPr>
              <a:t>v</a:t>
            </a:r>
            <a:r>
              <a:rPr lang="en-US" altLang="en-US" sz="1600" b="1" baseline="-25000" dirty="0" smtClean="0">
                <a:solidFill>
                  <a:srgbClr val="0000FF"/>
                </a:solidFill>
                <a:latin typeface="Times New Roman" panose="02020603050405020304" pitchFamily="18" charset="0"/>
                <a:cs typeface="B Nazanin" panose="00000400000000000000" pitchFamily="2" charset="-78"/>
              </a:rPr>
              <a:t>2</a:t>
            </a:r>
            <a:r>
              <a:rPr lang="fa-IR" altLang="en-US" sz="1600" b="1" dirty="0" smtClean="0">
                <a:solidFill>
                  <a:srgbClr val="0000FF"/>
                </a:solidFill>
                <a:latin typeface="Times New Roman" panose="02020603050405020304" pitchFamily="18" charset="0"/>
                <a:cs typeface="B Nazanin" panose="00000400000000000000" pitchFamily="2" charset="-78"/>
              </a:rPr>
              <a:t>پاسخ حالت صفر</a:t>
            </a:r>
            <a:r>
              <a:rPr lang="en-US" altLang="en-US" sz="1600" b="1" dirty="0" smtClean="0">
                <a:solidFill>
                  <a:srgbClr val="0000FF"/>
                </a:solidFill>
                <a:latin typeface="Times New Roman" panose="02020603050405020304" pitchFamily="18" charset="0"/>
                <a:cs typeface="B Nazanin" panose="00000400000000000000" pitchFamily="2" charset="-78"/>
              </a:rPr>
              <a:t> </a:t>
            </a:r>
            <a:r>
              <a:rPr lang="fa-IR" altLang="en-US" sz="1600" b="1" dirty="0" smtClean="0">
                <a:solidFill>
                  <a:srgbClr val="0000FF"/>
                </a:solidFill>
                <a:latin typeface="Times New Roman" panose="02020603050405020304" pitchFamily="18" charset="0"/>
                <a:cs typeface="B Nazanin" panose="00000400000000000000" pitchFamily="2" charset="-78"/>
              </a:rPr>
              <a:t> باشد با جواب:</a:t>
            </a:r>
            <a:endParaRPr lang="en-US" altLang="en-US" sz="1600" b="1" dirty="0">
              <a:solidFill>
                <a:srgbClr val="0000FF"/>
              </a:solidFill>
              <a:latin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3" name="Rectangle 12"/>
              <p:cNvSpPr/>
              <p:nvPr/>
            </p:nvSpPr>
            <p:spPr>
              <a:xfrm>
                <a:off x="2003572" y="4177049"/>
                <a:ext cx="2404569"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𝐶</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fa-IR" b="0" i="0" smtClean="0">
                                            <a:latin typeface="Cambria Math" panose="02040503050406030204" pitchFamily="18" charset="0"/>
                                          </a:rPr>
                                          <m:t>2</m:t>
                                        </m:r>
                                      </m:sub>
                                    </m:sSub>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𝑅</m:t>
                                    </m:r>
                                  </m:den>
                                </m:f>
                                <m:sSub>
                                  <m:sSubPr>
                                    <m:ctrlPr>
                                      <a:rPr lang="en-US" i="1">
                                        <a:latin typeface="Cambria Math" panose="02040503050406030204" pitchFamily="18" charset="0"/>
                                      </a:rPr>
                                    </m:ctrlPr>
                                  </m:sSubPr>
                                  <m:e>
                                    <m:r>
                                      <a:rPr lang="en-US" i="1">
                                        <a:latin typeface="Cambria Math" panose="02040503050406030204" pitchFamily="18" charset="0"/>
                                      </a:rPr>
                                      <m:t>𝑣</m:t>
                                    </m:r>
                                  </m:e>
                                  <m:sub>
                                    <m:r>
                                      <a:rPr lang="fa-IR" b="0" i="0" smtClean="0">
                                        <a:latin typeface="Cambria Math" panose="02040503050406030204" pitchFamily="18" charset="0"/>
                                      </a:rPr>
                                      <m:t>2</m:t>
                                    </m:r>
                                  </m:sub>
                                </m:sSub>
                                <m:r>
                                  <a:rPr lang="en-US" i="0">
                                    <a:latin typeface="Cambria Math" panose="02040503050406030204" pitchFamily="18" charset="0"/>
                                  </a:rPr>
                                  <m:t>=</m:t>
                                </m:r>
                                <m:r>
                                  <a:rPr lang="en-US" b="0" i="1" smtClean="0">
                                    <a:latin typeface="Cambria Math" panose="02040503050406030204" pitchFamily="18" charset="0"/>
                                  </a:rPr>
                                  <m:t>𝑖</m:t>
                                </m:r>
                                <m:r>
                                  <m:rPr>
                                    <m:sty m:val="p"/>
                                  </m:rPr>
                                  <a:rPr lang="en-US" b="0" i="0" baseline="-25000" smtClean="0">
                                    <a:latin typeface="Cambria Math" panose="02040503050406030204" pitchFamily="18" charset="0"/>
                                  </a:rPr>
                                  <m:t>s</m:t>
                                </m:r>
                                <m:r>
                                  <a:rPr lang="en-US" b="0" i="0" smtClean="0">
                                    <a:latin typeface="Cambria Math" panose="02040503050406030204" pitchFamily="18" charset="0"/>
                                  </a:rPr>
                                  <m:t>(</m:t>
                                </m:r>
                                <m:r>
                                  <m:rPr>
                                    <m:sty m:val="p"/>
                                  </m:rPr>
                                  <a:rPr lang="en-US" b="0" i="0" smtClean="0">
                                    <a:latin typeface="Cambria Math" panose="02040503050406030204" pitchFamily="18" charset="0"/>
                                  </a:rPr>
                                  <m:t>t</m:t>
                                </m:r>
                                <m:r>
                                  <a:rPr lang="en-US" b="0" i="0" smtClean="0">
                                    <a:latin typeface="Cambria Math" panose="02040503050406030204" pitchFamily="18" charset="0"/>
                                  </a:rPr>
                                  <m:t>)</m:t>
                                </m:r>
                                <m:r>
                                  <m:rPr>
                                    <m:nor/>
                                  </m:rPr>
                                  <a:rPr lang="en-US" i="1">
                                    <a:latin typeface="Cambria Math" panose="02040503050406030204" pitchFamily="18" charset="0"/>
                                  </a:rPr>
                                  <m:t> </m:t>
                                </m:r>
                              </m:e>
                            </m:mr>
                            <m:m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0" smtClean="0">
                                        <a:latin typeface="Cambria Math" panose="02040503050406030204" pitchFamily="18" charset="0"/>
                                      </a:rPr>
                                      <m:t>2</m:t>
                                    </m:r>
                                  </m:sub>
                                </m:sSub>
                                <m:d>
                                  <m:dPr>
                                    <m:ctrlPr>
                                      <a:rPr lang="en-US" i="1">
                                        <a:latin typeface="Cambria Math" panose="02040503050406030204" pitchFamily="18" charset="0"/>
                                      </a:rPr>
                                    </m:ctrlPr>
                                  </m:dPr>
                                  <m:e>
                                    <m:r>
                                      <a:rPr lang="en-US" i="0">
                                        <a:latin typeface="Cambria Math" panose="02040503050406030204" pitchFamily="18" charset="0"/>
                                      </a:rPr>
                                      <m:t>0</m:t>
                                    </m:r>
                                  </m:e>
                                </m:d>
                                <m:r>
                                  <a:rPr lang="en-US" i="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         </m:t>
                                </m:r>
                                <m:r>
                                  <m:rPr>
                                    <m:nor/>
                                  </m:rPr>
                                  <a:rPr lang="en-US" i="1">
                                    <a:latin typeface="Cambria Math" panose="02040503050406030204" pitchFamily="18" charset="0"/>
                                  </a:rPr>
                                  <m:t>            </m:t>
                                </m:r>
                              </m:e>
                            </m:mr>
                          </m:m>
                        </m:e>
                      </m:d>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2003572" y="4177049"/>
                <a:ext cx="2404569" cy="976614"/>
              </a:xfrm>
              <a:prstGeom prst="rect">
                <a:avLst/>
              </a:prstGeom>
              <a:blipFill>
                <a:blip r:embed="rId6"/>
                <a:stretch>
                  <a:fillRect b="-10000"/>
                </a:stretch>
              </a:blipFill>
            </p:spPr>
            <p:txBody>
              <a:bodyPr/>
              <a:lstStyle/>
              <a:p>
                <a:r>
                  <a:rPr lang="en-US">
                    <a:noFill/>
                  </a:rPr>
                  <a:t> </a:t>
                </a:r>
              </a:p>
            </p:txBody>
          </p:sp>
        </mc:Fallback>
      </mc:AlternateContent>
      <p:sp>
        <p:nvSpPr>
          <p:cNvPr id="14" name="Right Brace 13"/>
          <p:cNvSpPr/>
          <p:nvPr/>
        </p:nvSpPr>
        <p:spPr>
          <a:xfrm>
            <a:off x="4085667" y="3196794"/>
            <a:ext cx="408855" cy="1953687"/>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FF"/>
              </a:solidFill>
            </a:endParaRPr>
          </a:p>
        </p:txBody>
      </p:sp>
      <p:sp>
        <p:nvSpPr>
          <p:cNvPr id="15" name="TextBox 14"/>
          <p:cNvSpPr txBox="1">
            <a:spLocks noChangeArrowheads="1"/>
          </p:cNvSpPr>
          <p:nvPr/>
        </p:nvSpPr>
        <p:spPr bwMode="auto">
          <a:xfrm>
            <a:off x="4338506" y="3588186"/>
            <a:ext cx="120380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altLang="en-US" sz="1600" b="1" dirty="0" smtClean="0">
                <a:solidFill>
                  <a:srgbClr val="0000FF"/>
                </a:solidFill>
                <a:cs typeface="B Nazanin" panose="00000400000000000000" pitchFamily="2" charset="-78"/>
              </a:rPr>
              <a:t>جمع دو معادله به شرط </a:t>
            </a:r>
          </a:p>
          <a:p>
            <a:pPr algn="ctr" rtl="1" eaLnBrk="1" hangingPunct="1"/>
            <a:r>
              <a:rPr lang="fa-IR" altLang="en-US" sz="1600" b="1" dirty="0" smtClean="0">
                <a:solidFill>
                  <a:srgbClr val="0000FF"/>
                </a:solidFill>
                <a:cs typeface="B Nazanin" panose="00000400000000000000" pitchFamily="2" charset="-78"/>
              </a:rPr>
              <a:t>خطی بودن مدار</a:t>
            </a:r>
            <a:endParaRPr lang="en-US" altLang="en-US" sz="1600" b="1" dirty="0">
              <a:solidFill>
                <a:srgbClr val="0000FF"/>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16" name="Rectangle 15"/>
              <p:cNvSpPr/>
              <p:nvPr/>
            </p:nvSpPr>
            <p:spPr>
              <a:xfrm>
                <a:off x="5313000" y="3429000"/>
                <a:ext cx="3825150" cy="1117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𝐶</m:t>
                                </m:r>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1">
                                            <a:latin typeface="Cambria Math" panose="02040503050406030204" pitchFamily="18" charset="0"/>
                                          </a:rPr>
                                          <m:t>𝑑</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e>
                                    </m:d>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𝑅</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m:rPr>
                                    <m:nor/>
                                  </m:rPr>
                                  <a:rPr lang="en-US" i="1">
                                    <a:latin typeface="Cambria Math" panose="02040503050406030204" pitchFamily="18" charset="0"/>
                                  </a:rPr>
                                  <m:t> </m:t>
                                </m:r>
                              </m:e>
                            </m:mr>
                            <m:mr>
                              <m:e>
                                <m:d>
                                  <m:dPr>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𝑜</m:t>
                                        </m:r>
                                      </m:sub>
                                    </m:sSub>
                                    <m:r>
                                      <m:rPr>
                                        <m:nor/>
                                      </m:rPr>
                                      <a:rPr lang="en-US" i="1">
                                        <a:latin typeface="Cambria Math" panose="02040503050406030204" pitchFamily="18" charset="0"/>
                                      </a:rPr>
                                      <m:t>                                </m:t>
                                    </m:r>
                                  </m:e>
                                </m:d>
                              </m:e>
                            </m:mr>
                          </m:m>
                        </m:e>
                      </m:d>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5313000" y="3429000"/>
                <a:ext cx="3825150" cy="1117998"/>
              </a:xfrm>
              <a:prstGeom prst="rect">
                <a:avLst/>
              </a:prstGeom>
              <a:blipFill>
                <a:blip r:embed="rId7"/>
                <a:stretch>
                  <a:fillRect/>
                </a:stretch>
              </a:blipFill>
            </p:spPr>
            <p:txBody>
              <a:bodyPr/>
              <a:lstStyle/>
              <a:p>
                <a:r>
                  <a:rPr lang="en-US">
                    <a:noFill/>
                  </a:rPr>
                  <a:t> </a:t>
                </a:r>
              </a:p>
            </p:txBody>
          </p:sp>
        </mc:Fallback>
      </mc:AlternateContent>
      <p:sp>
        <p:nvSpPr>
          <p:cNvPr id="17" name="Rectangle 16"/>
          <p:cNvSpPr>
            <a:spLocks noChangeArrowheads="1"/>
          </p:cNvSpPr>
          <p:nvPr/>
        </p:nvSpPr>
        <p:spPr bwMode="auto">
          <a:xfrm>
            <a:off x="99406" y="5343688"/>
            <a:ext cx="8985750"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a:lnSpc>
                <a:spcPct val="115000"/>
              </a:lnSpc>
              <a:spcAft>
                <a:spcPts val="1000"/>
              </a:spcAft>
              <a:buClr>
                <a:srgbClr val="FF0000"/>
              </a:buClr>
            </a:pPr>
            <a:r>
              <a:rPr lang="fa-IR" altLang="en-US" dirty="0" smtClean="0">
                <a:latin typeface="Times New Roman" panose="02020603050405020304" pitchFamily="18" charset="0"/>
                <a:ea typeface="Calibri" panose="020F0502020204030204" pitchFamily="34" charset="0"/>
                <a:cs typeface="B Nazanin" panose="00000400000000000000" pitchFamily="2" charset="-78"/>
              </a:rPr>
              <a:t>از آنجا که </a:t>
            </a:r>
            <a:r>
              <a:rPr lang="en-US" altLang="en-US" i="1" dirty="0" smtClean="0">
                <a:latin typeface="Times New Roman" panose="02020603050405020304" pitchFamily="18" charset="0"/>
                <a:ea typeface="Calibri" panose="020F0502020204030204" pitchFamily="34" charset="0"/>
                <a:cs typeface="B Nazanin" panose="00000400000000000000" pitchFamily="2" charset="-78"/>
              </a:rPr>
              <a:t>v</a:t>
            </a:r>
            <a:r>
              <a:rPr lang="en-US" altLang="en-US" baseline="-25000" dirty="0" smtClean="0">
                <a:latin typeface="Times New Roman" panose="02020603050405020304" pitchFamily="18" charset="0"/>
                <a:ea typeface="Calibri" panose="020F0502020204030204" pitchFamily="34" charset="0"/>
                <a:cs typeface="B Nazanin" panose="00000400000000000000" pitchFamily="2" charset="-78"/>
              </a:rPr>
              <a:t>1</a:t>
            </a:r>
            <a:r>
              <a:rPr lang="en-US" altLang="en-US" dirty="0" smtClean="0">
                <a:latin typeface="Times New Roman" panose="02020603050405020304" pitchFamily="18" charset="0"/>
                <a:ea typeface="Calibri" panose="020F0502020204030204" pitchFamily="34" charset="0"/>
                <a:cs typeface="B Nazanin" panose="00000400000000000000" pitchFamily="2" charset="-78"/>
              </a:rPr>
              <a:t>+</a:t>
            </a:r>
            <a:r>
              <a:rPr lang="en-US" altLang="en-US" i="1" dirty="0" smtClean="0">
                <a:latin typeface="Times New Roman" panose="02020603050405020304" pitchFamily="18" charset="0"/>
                <a:ea typeface="Calibri" panose="020F0502020204030204" pitchFamily="34" charset="0"/>
                <a:cs typeface="B Nazanin" panose="00000400000000000000" pitchFamily="2" charset="-78"/>
              </a:rPr>
              <a:t>v</a:t>
            </a:r>
            <a:r>
              <a:rPr lang="en-US" altLang="en-US" baseline="-25000" dirty="0" smtClean="0">
                <a:latin typeface="Times New Roman" panose="02020603050405020304" pitchFamily="18" charset="0"/>
                <a:ea typeface="Calibri" panose="020F0502020204030204" pitchFamily="34" charset="0"/>
                <a:cs typeface="B Nazanin" panose="00000400000000000000" pitchFamily="2" charset="-78"/>
              </a:rPr>
              <a:t>2</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در معادله دیفرانسیل فوق و شرط اولیه صدق می کند و براساس شرط یکتایی جواب معادله دیفرانسیل، لذا تنها جواب معادله می باشد. بنابراین:</a:t>
            </a:r>
            <a:endParaRPr lang="en-US" altLang="en-US" dirty="0">
              <a:ea typeface="Calibri" panose="020F0502020204030204" pitchFamily="34" charset="0"/>
              <a:cs typeface="Arial" panose="020B0604020202020204" pitchFamily="34" charset="0"/>
            </a:endParaRPr>
          </a:p>
        </p:txBody>
      </p:sp>
      <p:sp>
        <p:nvSpPr>
          <p:cNvPr id="18" name="TextBox 17"/>
          <p:cNvSpPr txBox="1">
            <a:spLocks noChangeArrowheads="1"/>
          </p:cNvSpPr>
          <p:nvPr/>
        </p:nvSpPr>
        <p:spPr bwMode="auto">
          <a:xfrm>
            <a:off x="2084222" y="6374946"/>
            <a:ext cx="5016118" cy="369332"/>
          </a:xfrm>
          <a:prstGeom prst="rect">
            <a:avLst/>
          </a:prstGeom>
          <a:solidFill>
            <a:schemeClr val="accent1">
              <a:lumMod val="20000"/>
              <a:lumOff val="80000"/>
            </a:schemeClr>
          </a:solid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altLang="en-US" b="1" dirty="0" smtClean="0">
                <a:solidFill>
                  <a:srgbClr val="FF0000"/>
                </a:solidFill>
                <a:cs typeface="B Nazanin" panose="00000400000000000000" pitchFamily="2" charset="-78"/>
              </a:rPr>
              <a:t> پاسخ حالت صفر + پاسخ ورودی صفر = پاسخ کامل مدار خطی</a:t>
            </a:r>
            <a:endParaRPr lang="en-US" altLang="en-US" b="1" dirty="0">
              <a:solidFill>
                <a:srgbClr val="FF0000"/>
              </a:solidFill>
              <a:cs typeface="B Nazanin" panose="00000400000000000000" pitchFamily="2" charset="-78"/>
            </a:endParaRPr>
          </a:p>
        </p:txBody>
      </p:sp>
      <p:sp>
        <p:nvSpPr>
          <p:cNvPr id="19" name="TextBox 18"/>
          <p:cNvSpPr txBox="1">
            <a:spLocks noChangeArrowheads="1"/>
          </p:cNvSpPr>
          <p:nvPr/>
        </p:nvSpPr>
        <p:spPr bwMode="auto">
          <a:xfrm>
            <a:off x="3904113" y="5828765"/>
            <a:ext cx="2514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altLang="en-US" sz="1600" b="1" dirty="0" smtClean="0">
                <a:solidFill>
                  <a:srgbClr val="0000FF"/>
                </a:solidFill>
                <a:latin typeface="Times New Roman" panose="02020603050405020304" pitchFamily="18" charset="0"/>
                <a:cs typeface="B Nazanin" panose="00000400000000000000" pitchFamily="2" charset="-78"/>
              </a:rPr>
              <a:t>در مدار </a:t>
            </a:r>
            <a:r>
              <a:rPr lang="en-US" altLang="en-US" sz="1600" b="1" dirty="0" smtClean="0">
                <a:solidFill>
                  <a:srgbClr val="0000FF"/>
                </a:solidFill>
                <a:latin typeface="Times New Roman" panose="02020603050405020304" pitchFamily="18" charset="0"/>
                <a:cs typeface="B Nazanin" panose="00000400000000000000" pitchFamily="2" charset="-78"/>
              </a:rPr>
              <a:t>RC</a:t>
            </a:r>
            <a:r>
              <a:rPr lang="fa-IR" altLang="en-US" sz="1600" b="1" dirty="0" smtClean="0">
                <a:solidFill>
                  <a:srgbClr val="0000FF"/>
                </a:solidFill>
                <a:latin typeface="Times New Roman" panose="02020603050405020304" pitchFamily="18" charset="0"/>
                <a:cs typeface="B Nazanin" panose="00000400000000000000" pitchFamily="2" charset="-78"/>
              </a:rPr>
              <a:t> با ورودی ثابت </a:t>
            </a:r>
            <a:r>
              <a:rPr lang="en-US" altLang="en-US" sz="1600" b="1" dirty="0" smtClean="0">
                <a:solidFill>
                  <a:srgbClr val="0000FF"/>
                </a:solidFill>
                <a:latin typeface="Times New Roman" panose="02020603050405020304" pitchFamily="18" charset="0"/>
                <a:cs typeface="B Nazanin" panose="00000400000000000000" pitchFamily="2" charset="-78"/>
              </a:rPr>
              <a:t>I</a:t>
            </a:r>
            <a:r>
              <a:rPr lang="en-US" altLang="en-US" sz="1600" b="1" baseline="-25000" dirty="0" smtClean="0">
                <a:solidFill>
                  <a:srgbClr val="0000FF"/>
                </a:solidFill>
                <a:latin typeface="Times New Roman" panose="02020603050405020304" pitchFamily="18" charset="0"/>
                <a:cs typeface="B Nazanin" panose="00000400000000000000" pitchFamily="2" charset="-78"/>
              </a:rPr>
              <a:t>s</a:t>
            </a:r>
            <a:endParaRPr lang="en-US" altLang="en-US" sz="1600" b="1" baseline="-25000" dirty="0">
              <a:solidFill>
                <a:srgbClr val="0000FF"/>
              </a:solidFill>
              <a:latin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20" name="Rectangle 19"/>
              <p:cNvSpPr/>
              <p:nvPr/>
            </p:nvSpPr>
            <p:spPr>
              <a:xfrm>
                <a:off x="1031974" y="5697759"/>
                <a:ext cx="3041987" cy="474617"/>
              </a:xfrm>
              <a:prstGeom prst="rect">
                <a:avLst/>
              </a:prstGeom>
            </p:spPr>
            <p:txBody>
              <a:bodyPr wrap="none">
                <a:spAutoFit/>
              </a:bodyPr>
              <a:lstStyle/>
              <a:p>
                <a14:m>
                  <m:oMath xmlns:m="http://schemas.openxmlformats.org/officeDocument/2006/math">
                    <m:r>
                      <a:rPr lang="en-US" i="1">
                        <a:latin typeface="Cambria Math" panose="02040503050406030204" pitchFamily="18" charset="0"/>
                        <a:ea typeface="Cambria Math" panose="02040503050406030204" pitchFamily="18" charset="0"/>
                      </a:rPr>
                      <m:t>𝑣</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𝑜</m:t>
                        </m:r>
                      </m:sub>
                    </m:sSub>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𝑡</m:t>
                            </m:r>
                          </m:num>
                          <m:den>
                            <m:r>
                              <m:rPr>
                                <m:nor/>
                              </m:rPr>
                              <a:rPr lang="el-GR" altLang="en-US" dirty="0">
                                <a:latin typeface="Cambria Math" panose="02040503050406030204" pitchFamily="18" charset="0"/>
                                <a:ea typeface="Cambria Math" panose="02040503050406030204" pitchFamily="18" charset="0"/>
                                <a:cs typeface="B Nazanin" panose="00000400000000000000" pitchFamily="2" charset="-78"/>
                              </a:rPr>
                              <m:t>τ</m:t>
                            </m:r>
                          </m:den>
                        </m:f>
                      </m:sup>
                    </m:sSup>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𝑠</m:t>
                        </m:r>
                      </m:sub>
                    </m:sSub>
                    <m:r>
                      <a:rPr lang="en-US">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1</m:t>
                    </m:r>
                    <m:r>
                      <a:rPr lang="en-US">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𝑡</m:t>
                            </m:r>
                          </m:num>
                          <m:den>
                            <m:r>
                              <m:rPr>
                                <m:nor/>
                              </m:rPr>
                              <a:rPr lang="el-GR" altLang="en-US" dirty="0">
                                <a:latin typeface="Cambria Math" panose="02040503050406030204" pitchFamily="18" charset="0"/>
                                <a:ea typeface="Cambria Math" panose="02040503050406030204" pitchFamily="18" charset="0"/>
                                <a:cs typeface="B Nazanin" panose="00000400000000000000" pitchFamily="2" charset="-78"/>
                              </a:rPr>
                              <m:t>τ</m:t>
                            </m:r>
                          </m:den>
                        </m:f>
                      </m:sup>
                    </m:sSup>
                  </m:oMath>
                </a14:m>
                <a:r>
                  <a:rPr lang="en-US" dirty="0" smtClean="0">
                    <a:latin typeface="Cambria Math" panose="02040503050406030204" pitchFamily="18" charset="0"/>
                    <a:ea typeface="Cambria Math" panose="02040503050406030204" pitchFamily="18" charset="0"/>
                  </a:rPr>
                  <a:t>)</a:t>
                </a:r>
                <a:endParaRPr lang="en-US" dirty="0">
                  <a:latin typeface="Cambria Math" panose="02040503050406030204" pitchFamily="18" charset="0"/>
                  <a:ea typeface="Cambria Math" panose="020405030504060302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031974" y="5697759"/>
                <a:ext cx="3041987" cy="474617"/>
              </a:xfrm>
              <a:prstGeom prst="rect">
                <a:avLst/>
              </a:prstGeom>
              <a:blipFill>
                <a:blip r:embed="rId8"/>
                <a:stretch>
                  <a:fillRect r="-1002" b="-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04800" y="3695300"/>
                <a:ext cx="740203" cy="4478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𝑜</m:t>
                          </m:r>
                        </m:sub>
                      </m:sSub>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𝑡</m:t>
                              </m:r>
                            </m:num>
                            <m:den>
                              <m:r>
                                <m:rPr>
                                  <m:nor/>
                                </m:rPr>
                                <a:rPr lang="el-GR" altLang="en-US" sz="1600" dirty="0">
                                  <a:latin typeface="Cambria Math" panose="02040503050406030204" pitchFamily="18" charset="0"/>
                                  <a:ea typeface="Cambria Math" panose="02040503050406030204" pitchFamily="18" charset="0"/>
                                  <a:cs typeface="B Nazanin" panose="00000400000000000000" pitchFamily="2" charset="-78"/>
                                </a:rPr>
                                <m:t>τ</m:t>
                              </m:r>
                            </m:den>
                          </m:f>
                        </m:sup>
                      </m:sSup>
                    </m:oMath>
                  </m:oMathPara>
                </a14:m>
                <a:endParaRPr lang="en-US" sz="1600" dirty="0"/>
              </a:p>
            </p:txBody>
          </p:sp>
        </mc:Choice>
        <mc:Fallback xmlns="">
          <p:sp>
            <p:nvSpPr>
              <p:cNvPr id="21" name="Rectangle 20"/>
              <p:cNvSpPr>
                <a:spLocks noRot="1" noChangeAspect="1" noMove="1" noResize="1" noEditPoints="1" noAdjustHandles="1" noChangeArrowheads="1" noChangeShapeType="1" noTextEdit="1"/>
              </p:cNvSpPr>
              <p:nvPr/>
            </p:nvSpPr>
            <p:spPr>
              <a:xfrm>
                <a:off x="304800" y="3695300"/>
                <a:ext cx="740203" cy="4478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5418" y="4688062"/>
                <a:ext cx="1342996" cy="438646"/>
              </a:xfrm>
              <a:prstGeom prst="rect">
                <a:avLst/>
              </a:prstGeom>
            </p:spPr>
            <p:txBody>
              <a:bodyPr wrap="none">
                <a:spAutoFit/>
              </a:bodyPr>
              <a:lstStyle/>
              <a:p>
                <a14:m>
                  <m:oMath xmlns:m="http://schemas.openxmlformats.org/officeDocument/2006/math">
                    <m:r>
                      <a:rPr lang="en-US" sz="1600" i="1">
                        <a:latin typeface="Cambria Math" panose="02040503050406030204" pitchFamily="18" charset="0"/>
                        <a:ea typeface="Cambria Math" panose="02040503050406030204" pitchFamily="18" charset="0"/>
                      </a:rPr>
                      <m:t>𝑅</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𝐼</m:t>
                        </m:r>
                      </m:e>
                      <m:sub>
                        <m:r>
                          <a:rPr lang="en-US" sz="1600" i="1">
                            <a:latin typeface="Cambria Math" panose="02040503050406030204" pitchFamily="18" charset="0"/>
                            <a:ea typeface="Cambria Math" panose="02040503050406030204" pitchFamily="18" charset="0"/>
                          </a:rPr>
                          <m:t>𝑠</m:t>
                        </m:r>
                      </m:sub>
                    </m:sSub>
                    <m:r>
                      <a:rPr lang="en-US" sz="1600">
                        <a:latin typeface="Cambria Math" panose="02040503050406030204" pitchFamily="18" charset="0"/>
                        <a:ea typeface="Cambria Math" panose="02040503050406030204" pitchFamily="18" charset="0"/>
                      </a:rPr>
                      <m:t>(</m:t>
                    </m:r>
                    <m:r>
                      <a:rPr lang="en-US" sz="1600">
                        <a:latin typeface="Cambria Math" panose="02040503050406030204" pitchFamily="18" charset="0"/>
                        <a:ea typeface="Cambria Math" panose="02040503050406030204" pitchFamily="18" charset="0"/>
                      </a:rPr>
                      <m:t>1</m:t>
                    </m:r>
                    <m:r>
                      <a:rPr lang="en-US" sz="1600">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𝑒</m:t>
                        </m:r>
                      </m:e>
                      <m:sup>
                        <m:r>
                          <a:rPr lang="en-US" sz="1600">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𝑡</m:t>
                            </m:r>
                          </m:num>
                          <m:den>
                            <m:r>
                              <m:rPr>
                                <m:nor/>
                              </m:rPr>
                              <a:rPr lang="el-GR" altLang="en-US" sz="1600" dirty="0">
                                <a:latin typeface="Cambria Math" panose="02040503050406030204" pitchFamily="18" charset="0"/>
                                <a:ea typeface="Cambria Math" panose="02040503050406030204" pitchFamily="18" charset="0"/>
                                <a:cs typeface="B Nazanin" panose="00000400000000000000" pitchFamily="2" charset="-78"/>
                              </a:rPr>
                              <m:t>τ</m:t>
                            </m:r>
                          </m:den>
                        </m:f>
                      </m:sup>
                    </m:sSup>
                  </m:oMath>
                </a14:m>
                <a:r>
                  <a:rPr lang="en-US" sz="1600" dirty="0">
                    <a:latin typeface="Cambria Math" panose="02040503050406030204" pitchFamily="18" charset="0"/>
                    <a:ea typeface="Cambria Math" panose="02040503050406030204" pitchFamily="18" charset="0"/>
                  </a:rPr>
                  <a:t>)</a:t>
                </a:r>
              </a:p>
            </p:txBody>
          </p:sp>
        </mc:Choice>
        <mc:Fallback xmlns="">
          <p:sp>
            <p:nvSpPr>
              <p:cNvPr id="22" name="Rectangle 21"/>
              <p:cNvSpPr>
                <a:spLocks noRot="1" noChangeAspect="1" noMove="1" noResize="1" noEditPoints="1" noAdjustHandles="1" noChangeArrowheads="1" noChangeShapeType="1" noTextEdit="1"/>
              </p:cNvSpPr>
              <p:nvPr/>
            </p:nvSpPr>
            <p:spPr>
              <a:xfrm>
                <a:off x="-55418" y="4688062"/>
                <a:ext cx="1342996" cy="438646"/>
              </a:xfrm>
              <a:prstGeom prst="rect">
                <a:avLst/>
              </a:prstGeom>
              <a:blipFill>
                <a:blip r:embed="rId10"/>
                <a:stretch>
                  <a:fillRect r="-455" b="-15278"/>
                </a:stretch>
              </a:blipFill>
            </p:spPr>
            <p:txBody>
              <a:bodyPr/>
              <a:lstStyle/>
              <a:p>
                <a:r>
                  <a:rPr lang="en-US">
                    <a:noFill/>
                  </a:rPr>
                  <a:t> </a:t>
                </a:r>
              </a:p>
            </p:txBody>
          </p:sp>
        </mc:Fallback>
      </mc:AlternateContent>
    </p:spTree>
    <p:extLst>
      <p:ext uri="{BB962C8B-B14F-4D97-AF65-F5344CB8AC3E}">
        <p14:creationId xmlns:p14="http://schemas.microsoft.com/office/powerpoint/2010/main" val="2895869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dirty="0"/>
          </a:p>
        </p:txBody>
      </p:sp>
      <p:sp>
        <p:nvSpPr>
          <p:cNvPr id="5" name="Rectangle 4"/>
          <p:cNvSpPr/>
          <p:nvPr/>
        </p:nvSpPr>
        <p:spPr>
          <a:xfrm>
            <a:off x="843760" y="228600"/>
            <a:ext cx="8032968" cy="369332"/>
          </a:xfrm>
          <a:prstGeom prst="rect">
            <a:avLst/>
          </a:prstGeom>
        </p:spPr>
        <p:txBody>
          <a:bodyPr wrap="none">
            <a:spAutoFit/>
          </a:bodyPr>
          <a:lstStyle/>
          <a:p>
            <a:pPr marL="285750" indent="-285750" algn="r" rtl="1">
              <a:buFont typeface="Wingdings" panose="05000000000000000000" pitchFamily="2" charset="2"/>
              <a:buChar char="q"/>
            </a:pPr>
            <a:r>
              <a:rPr lang="fa-IR" dirty="0">
                <a:cs typeface="B Nazanin" panose="00000400000000000000" pitchFamily="2" charset="-78"/>
              </a:rPr>
              <a:t>پاسخ هر متغیر </a:t>
            </a:r>
            <a:r>
              <a:rPr lang="fa-IR" dirty="0" smtClean="0">
                <a:cs typeface="B Nazanin" panose="00000400000000000000" pitchFamily="2" charset="-78"/>
              </a:rPr>
              <a:t>خروجی، </a:t>
            </a:r>
            <a:r>
              <a:rPr lang="fa-IR" dirty="0">
                <a:cs typeface="B Nazanin" panose="00000400000000000000" pitchFamily="2" charset="-78"/>
              </a:rPr>
              <a:t>دارای بخش گذرا و دایمی </a:t>
            </a:r>
            <a:r>
              <a:rPr lang="fa-IR" dirty="0" smtClean="0">
                <a:cs typeface="B Nazanin" panose="00000400000000000000" pitchFamily="2" charset="-78"/>
              </a:rPr>
              <a:t>است.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با بازنویسی پاسخ کامل قبلی به صورت زیر داریم:</a:t>
            </a:r>
            <a:endParaRPr lang="en-US" dirty="0">
              <a:cs typeface="B Nazanin" panose="00000400000000000000" pitchFamily="2" charset="-78"/>
            </a:endParaRPr>
          </a:p>
        </p:txBody>
      </p:sp>
      <mc:AlternateContent xmlns:mc="http://schemas.openxmlformats.org/markup-compatibility/2006" xmlns:a14="http://schemas.microsoft.com/office/drawing/2010/main">
        <mc:Choice Requires="a14">
          <p:sp>
            <p:nvSpPr>
              <p:cNvPr id="7" name="Rectangle 6"/>
              <p:cNvSpPr/>
              <p:nvPr/>
            </p:nvSpPr>
            <p:spPr>
              <a:xfrm>
                <a:off x="228600" y="2590800"/>
                <a:ext cx="8763000" cy="1171026"/>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ü"/>
                </a:pPr>
                <a:r>
                  <a:rPr lang="fa-IR" kern="100" dirty="0">
                    <a:latin typeface="Calibri" panose="020F0502020204030204" pitchFamily="34" charset="0"/>
                    <a:ea typeface="Times New Roman" panose="02020603050405020304" pitchFamily="18" charset="0"/>
                    <a:cs typeface="B Nazanin" panose="00000400000000000000" pitchFamily="2" charset="-78"/>
                  </a:rPr>
                  <a:t>جمله </a:t>
                </a:r>
                <a14:m>
                  <m:oMath xmlns:m="http://schemas.openxmlformats.org/officeDocument/2006/math">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a:rPr lang="en-US" i="1" kern="100">
                            <a:latin typeface="Cambria Math" panose="02040503050406030204" pitchFamily="18" charset="0"/>
                            <a:ea typeface="Times New Roman" panose="02020603050405020304" pitchFamily="18" charset="0"/>
                            <a:cs typeface="B Nazanin" panose="00000400000000000000" pitchFamily="2" charset="-78"/>
                          </a:rPr>
                          <m:t>𝑒</m:t>
                        </m:r>
                      </m:e>
                      <m:sup>
                        <m:r>
                          <a:rPr lang="en-US" i="1" kern="100">
                            <a:latin typeface="Cambria Math" panose="02040503050406030204" pitchFamily="18" charset="0"/>
                            <a:ea typeface="Times New Roman" panose="02020603050405020304" pitchFamily="18" charset="0"/>
                            <a:cs typeface="B Nazanin" panose="00000400000000000000" pitchFamily="2" charset="-78"/>
                          </a:rPr>
                          <m:t>−</m:t>
                        </m:r>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i="1" kern="100">
                                <a:latin typeface="Cambria Math" panose="02040503050406030204" pitchFamily="18" charset="0"/>
                                <a:ea typeface="Times New Roman" panose="02020603050405020304" pitchFamily="18" charset="0"/>
                                <a:cs typeface="B Nazanin" panose="00000400000000000000" pitchFamily="2" charset="-78"/>
                              </a:rPr>
                              <m:t>𝑡</m:t>
                            </m:r>
                          </m:num>
                          <m:den>
                            <m:r>
                              <a:rPr lang="en-US" i="1" kern="100">
                                <a:latin typeface="Cambria Math" panose="02040503050406030204" pitchFamily="18" charset="0"/>
                                <a:ea typeface="Times New Roman" panose="02020603050405020304" pitchFamily="18" charset="0"/>
                                <a:cs typeface="B Nazanin" panose="00000400000000000000" pitchFamily="2" charset="-78"/>
                              </a:rPr>
                              <m:t>𝑅𝐶</m:t>
                            </m:r>
                          </m:den>
                        </m:f>
                      </m:sup>
                    </m:sSup>
                  </m:oMath>
                </a14:m>
                <a:r>
                  <a:rPr lang="fa-IR" kern="100" dirty="0">
                    <a:latin typeface="Calibri" panose="020F0502020204030204" pitchFamily="34" charset="0"/>
                    <a:ea typeface="Times New Roman" panose="02020603050405020304" pitchFamily="18" charset="0"/>
                    <a:cs typeface="B Nazanin" panose="00000400000000000000" pitchFamily="2" charset="-78"/>
                  </a:rPr>
                  <a:t> یک تابع نمائی میرا است و برای مقادیر بزرگ </a:t>
                </a:r>
                <a:r>
                  <a:rPr lang="en-US" kern="100" dirty="0">
                    <a:effectLst/>
                    <a:latin typeface="Times New Roman" panose="02020603050405020304" pitchFamily="18" charset="0"/>
                    <a:ea typeface="Times New Roman" panose="02020603050405020304" pitchFamily="18" charset="0"/>
                    <a:cs typeface="Arial" panose="020B0604020202020204" pitchFamily="34" charset="0"/>
                  </a:rPr>
                  <a:t>t</a:t>
                </a:r>
                <a:r>
                  <a:rPr lang="fa-IR" kern="100" dirty="0">
                    <a:latin typeface="Calibri" panose="020F0502020204030204" pitchFamily="34" charset="0"/>
                    <a:ea typeface="Times New Roman" panose="02020603050405020304" pitchFamily="18" charset="0"/>
                    <a:cs typeface="B Nazanin" panose="00000400000000000000" pitchFamily="2" charset="-78"/>
                  </a:rPr>
                  <a:t> به سوی صفر میل می کند. از این رو جمله دوم را پاسخ گذرا گویند زیرا برای مقادیر بزرگ </a:t>
                </a:r>
                <a:r>
                  <a:rPr lang="en-US" kern="100" dirty="0">
                    <a:effectLst/>
                    <a:latin typeface="Times New Roman" panose="02020603050405020304" pitchFamily="18" charset="0"/>
                    <a:ea typeface="Times New Roman" panose="02020603050405020304" pitchFamily="18" charset="0"/>
                    <a:cs typeface="Arial" panose="020B0604020202020204" pitchFamily="34" charset="0"/>
                  </a:rPr>
                  <a:t>t</a:t>
                </a:r>
                <a:r>
                  <a:rPr lang="fa-IR" kern="100" dirty="0">
                    <a:latin typeface="Calibri" panose="020F0502020204030204" pitchFamily="34" charset="0"/>
                    <a:ea typeface="Times New Roman" panose="02020603050405020304" pitchFamily="18" charset="0"/>
                    <a:cs typeface="B Nazanin" panose="00000400000000000000" pitchFamily="2" charset="-78"/>
                  </a:rPr>
                  <a:t> این جمله به سوی صفر میل می کند</a:t>
                </a:r>
                <a:r>
                  <a:rPr lang="fa-IR" kern="100" dirty="0" smtClean="0">
                    <a:latin typeface="Calibri" panose="020F0502020204030204" pitchFamily="34" charset="0"/>
                    <a:ea typeface="Times New Roman" panose="02020603050405020304" pitchFamily="18" charset="0"/>
                    <a:cs typeface="B Nazanin" panose="00000400000000000000" pitchFamily="2" charset="-78"/>
                  </a:rPr>
                  <a:t>. </a:t>
                </a:r>
                <a:r>
                  <a:rPr lang="fa-IR" dirty="0">
                    <a:latin typeface="Calibri" panose="020F0502020204030204" pitchFamily="34" charset="0"/>
                    <a:ea typeface="Times New Roman" panose="02020603050405020304" pitchFamily="18" charset="0"/>
                    <a:cs typeface="B Nazanin" panose="00000400000000000000" pitchFamily="2" charset="-78"/>
                  </a:rPr>
                  <a:t>وقتی جمله گذرا به سوی صفر میل می کند، پاسخ تنها با عبارت </a:t>
                </a:r>
                <a:r>
                  <a:rPr lang="en-US" dirty="0">
                    <a:latin typeface="Times New Roman" panose="02020603050405020304" pitchFamily="18" charset="0"/>
                    <a:ea typeface="Times New Roman" panose="02020603050405020304" pitchFamily="18" charset="0"/>
                  </a:rPr>
                  <a:t>RI</a:t>
                </a:r>
                <a:r>
                  <a:rPr lang="fa-IR" dirty="0">
                    <a:latin typeface="Calibri" panose="020F0502020204030204" pitchFamily="34" charset="0"/>
                    <a:ea typeface="Times New Roman" panose="02020603050405020304" pitchFamily="18" charset="0"/>
                    <a:cs typeface="B Nazanin" panose="00000400000000000000" pitchFamily="2" charset="-78"/>
                  </a:rPr>
                  <a:t> بیان می شود. از این رو جمله اول را پاسخ حالت دائمی گویند</a:t>
                </a:r>
                <a:r>
                  <a:rPr lang="fa-IR" dirty="0" smtClean="0">
                    <a:latin typeface="Calibri" panose="020F0502020204030204" pitchFamily="34" charset="0"/>
                    <a:ea typeface="Times New Roman" panose="02020603050405020304" pitchFamily="18" charset="0"/>
                    <a:cs typeface="B Nazanin" panose="00000400000000000000" pitchFamily="2" charset="-78"/>
                  </a:rPr>
                  <a:t>.</a:t>
                </a: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28600" y="2590800"/>
                <a:ext cx="8763000" cy="1171026"/>
              </a:xfrm>
              <a:prstGeom prst="rect">
                <a:avLst/>
              </a:prstGeom>
              <a:blipFill>
                <a:blip r:embed="rId3"/>
                <a:stretch>
                  <a:fillRect l="-1183" r="-487" b="-8854"/>
                </a:stretch>
              </a:blipFill>
            </p:spPr>
            <p:txBody>
              <a:bodyPr/>
              <a:lstStyle/>
              <a:p>
                <a:r>
                  <a:rPr lang="en-US">
                    <a:noFill/>
                  </a:rPr>
                  <a:t> </a:t>
                </a:r>
              </a:p>
            </p:txBody>
          </p:sp>
        </mc:Fallback>
      </mc:AlternateContent>
      <p:sp>
        <p:nvSpPr>
          <p:cNvPr id="12" name="TextBox 11"/>
          <p:cNvSpPr txBox="1">
            <a:spLocks noChangeArrowheads="1"/>
          </p:cNvSpPr>
          <p:nvPr/>
        </p:nvSpPr>
        <p:spPr bwMode="auto">
          <a:xfrm>
            <a:off x="1952583" y="4704406"/>
            <a:ext cx="5000088" cy="369332"/>
          </a:xfrm>
          <a:prstGeom prst="rect">
            <a:avLst/>
          </a:prstGeom>
          <a:solidFill>
            <a:schemeClr val="accent1">
              <a:lumMod val="20000"/>
              <a:lumOff val="80000"/>
            </a:schemeClr>
          </a:solid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altLang="en-US" b="1" dirty="0" smtClean="0">
                <a:solidFill>
                  <a:srgbClr val="FF0000"/>
                </a:solidFill>
                <a:cs typeface="B Nazanin" panose="00000400000000000000" pitchFamily="2" charset="-78"/>
              </a:rPr>
              <a:t> پاسخ حالت دائمی + پاسخ حالت گذرا= پاسخ کامل مدار خطی</a:t>
            </a:r>
            <a:endParaRPr lang="en-US" altLang="en-US" b="1" dirty="0">
              <a:solidFill>
                <a:srgbClr val="FF0000"/>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13" name="Rectangle 12"/>
              <p:cNvSpPr/>
              <p:nvPr/>
            </p:nvSpPr>
            <p:spPr>
              <a:xfrm>
                <a:off x="1775516" y="539474"/>
                <a:ext cx="5400453" cy="5053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𝑜</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m:rPr>
                                  <m:nor/>
                                </m:rPr>
                                <a:rPr lang="el-GR" altLang="en-US" dirty="0">
                                  <a:latin typeface="Cambria Math" panose="02040503050406030204" pitchFamily="18" charset="0"/>
                                  <a:ea typeface="Cambria Math" panose="02040503050406030204" pitchFamily="18" charset="0"/>
                                  <a:cs typeface="B Nazanin" panose="00000400000000000000" pitchFamily="2" charset="-78"/>
                                </a:rPr>
                                <m:t>τ</m:t>
                              </m:r>
                            </m:den>
                          </m:f>
                        </m:sup>
                      </m:sSup>
                      <m:r>
                        <a:rPr lang="en-US" i="0">
                          <a:latin typeface="Cambria Math" panose="02040503050406030204" pitchFamily="18" charset="0"/>
                        </a:rPr>
                        <m:t>+</m:t>
                      </m:r>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m:rPr>
                                  <m:nor/>
                                </m:rPr>
                                <a:rPr lang="el-GR" altLang="en-US" dirty="0">
                                  <a:latin typeface="Cambria Math" panose="02040503050406030204" pitchFamily="18" charset="0"/>
                                  <a:ea typeface="Cambria Math" panose="02040503050406030204" pitchFamily="18" charset="0"/>
                                  <a:cs typeface="B Nazanin" panose="00000400000000000000" pitchFamily="2" charset="-78"/>
                                </a:rPr>
                                <m:t>τ</m:t>
                              </m:r>
                            </m:den>
                          </m:f>
                        </m:sup>
                      </m:sSup>
                      <m:r>
                        <a:rPr lang="en-US" i="0">
                          <a:latin typeface="Cambria Math" panose="02040503050406030204" pitchFamily="18" charset="0"/>
                        </a:rPr>
                        <m:t>)=</m:t>
                      </m:r>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𝑜</m:t>
                          </m:r>
                        </m:sub>
                      </m:sSub>
                      <m:r>
                        <a:rPr lang="en-US" i="0">
                          <a:latin typeface="Cambria Math" panose="02040503050406030204" pitchFamily="18" charset="0"/>
                        </a:rPr>
                        <m:t>−</m:t>
                      </m:r>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m:rPr>
                                  <m:nor/>
                                </m:rPr>
                                <a:rPr lang="el-GR" altLang="en-US" dirty="0">
                                  <a:latin typeface="Cambria Math" panose="02040503050406030204" pitchFamily="18" charset="0"/>
                                  <a:ea typeface="Cambria Math" panose="02040503050406030204" pitchFamily="18" charset="0"/>
                                  <a:cs typeface="B Nazanin" panose="00000400000000000000" pitchFamily="2" charset="-78"/>
                                </a:rPr>
                                <m:t>τ</m:t>
                              </m:r>
                            </m:den>
                          </m:f>
                        </m:sup>
                      </m:sSup>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1775516" y="539474"/>
                <a:ext cx="5400453" cy="505395"/>
              </a:xfrm>
              <a:prstGeom prst="rect">
                <a:avLst/>
              </a:prstGeom>
              <a:blipFill>
                <a:blip r:embed="rId4"/>
                <a:stretch>
                  <a:fillRect/>
                </a:stretch>
              </a:blipFill>
            </p:spPr>
            <p:txBody>
              <a:bodyPr/>
              <a:lstStyle/>
              <a:p>
                <a:r>
                  <a:rPr lang="en-US">
                    <a:noFill/>
                  </a:rPr>
                  <a:t> </a:t>
                </a:r>
              </a:p>
            </p:txBody>
          </p:sp>
        </mc:Fallback>
      </mc:AlternateContent>
      <p:sp>
        <p:nvSpPr>
          <p:cNvPr id="14" name="TextBox 13"/>
          <p:cNvSpPr txBox="1">
            <a:spLocks noChangeArrowheads="1"/>
          </p:cNvSpPr>
          <p:nvPr/>
        </p:nvSpPr>
        <p:spPr bwMode="auto">
          <a:xfrm>
            <a:off x="4630977" y="1026683"/>
            <a:ext cx="10214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altLang="en-US" sz="1600" b="1" dirty="0" smtClean="0">
                <a:solidFill>
                  <a:srgbClr val="0000FF"/>
                </a:solidFill>
                <a:cs typeface="B Nazanin" panose="00000400000000000000" pitchFamily="2" charset="-78"/>
              </a:rPr>
              <a:t>حالت دایمی</a:t>
            </a:r>
            <a:endParaRPr lang="en-US" altLang="en-US" sz="1600" b="1" dirty="0">
              <a:solidFill>
                <a:srgbClr val="0000FF"/>
              </a:solidFill>
              <a:cs typeface="B Nazanin" panose="00000400000000000000" pitchFamily="2" charset="-78"/>
            </a:endParaRPr>
          </a:p>
        </p:txBody>
      </p:sp>
      <p:sp>
        <p:nvSpPr>
          <p:cNvPr id="15" name="TextBox 14"/>
          <p:cNvSpPr txBox="1">
            <a:spLocks noChangeArrowheads="1"/>
          </p:cNvSpPr>
          <p:nvPr/>
        </p:nvSpPr>
        <p:spPr bwMode="auto">
          <a:xfrm>
            <a:off x="5828388" y="1053326"/>
            <a:ext cx="9140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altLang="en-US" sz="1600" b="1" dirty="0" smtClean="0">
                <a:solidFill>
                  <a:srgbClr val="0000FF"/>
                </a:solidFill>
                <a:cs typeface="B Nazanin" panose="00000400000000000000" pitchFamily="2" charset="-78"/>
              </a:rPr>
              <a:t>حالت گذرا</a:t>
            </a:r>
            <a:endParaRPr lang="en-US" altLang="en-US" sz="1600" b="1" dirty="0">
              <a:solidFill>
                <a:srgbClr val="0000FF"/>
              </a:solidFill>
              <a:cs typeface="B Nazanin" panose="00000400000000000000" pitchFamily="2" charset="-78"/>
            </a:endParaRPr>
          </a:p>
        </p:txBody>
      </p:sp>
      <p:sp>
        <p:nvSpPr>
          <p:cNvPr id="16" name="TextBox 15"/>
          <p:cNvSpPr txBox="1">
            <a:spLocks noChangeArrowheads="1"/>
          </p:cNvSpPr>
          <p:nvPr/>
        </p:nvSpPr>
        <p:spPr bwMode="auto">
          <a:xfrm>
            <a:off x="1290707" y="1551000"/>
            <a:ext cx="29434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en-US" altLang="en-US" sz="1600" b="1" dirty="0" smtClean="0">
                <a:solidFill>
                  <a:srgbClr val="0000FF"/>
                </a:solidFill>
                <a:cs typeface="B Nazanin" panose="00000400000000000000" pitchFamily="2" charset="-78"/>
              </a:rPr>
              <a:t>:</a:t>
            </a:r>
            <a:r>
              <a:rPr lang="fa-IR" altLang="en-US" sz="1600" b="1" dirty="0" smtClean="0">
                <a:solidFill>
                  <a:srgbClr val="0000FF"/>
                </a:solidFill>
                <a:cs typeface="B Nazanin" panose="00000400000000000000" pitchFamily="2" charset="-78"/>
              </a:rPr>
              <a:t>پاسخ حالت دایمی متغیر خروجی</a:t>
            </a:r>
            <a:r>
              <a:rPr lang="en-US" altLang="en-US" sz="1600" b="1" dirty="0" smtClean="0">
                <a:solidFill>
                  <a:srgbClr val="0000FF"/>
                </a:solidFill>
                <a:cs typeface="B Nazanin" panose="00000400000000000000" pitchFamily="2" charset="-78"/>
              </a:rPr>
              <a:t> y(t) </a:t>
            </a:r>
            <a:endParaRPr lang="en-US" altLang="en-US" sz="1600" b="1" dirty="0">
              <a:solidFill>
                <a:srgbClr val="0000FF"/>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17" name="Rectangle 16"/>
              <p:cNvSpPr/>
              <p:nvPr/>
            </p:nvSpPr>
            <p:spPr>
              <a:xfrm>
                <a:off x="4191000" y="1477659"/>
                <a:ext cx="2735236" cy="6220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𝑠𝑡𝑒𝑎𝑑𝑦</m:t>
                                    </m:r>
                                    <m:r>
                                      <m:rPr>
                                        <m:lit/>
                                      </m:rPr>
                                      <a:rPr lang="en-US" i="0">
                                        <a:latin typeface="Cambria Math" panose="02040503050406030204" pitchFamily="18" charset="0"/>
                                      </a:rPr>
                                      <m:t>_</m:t>
                                    </m:r>
                                    <m:r>
                                      <a:rPr lang="en-US" i="1">
                                        <a:latin typeface="Cambria Math" panose="02040503050406030204" pitchFamily="18" charset="0"/>
                                      </a:rPr>
                                      <m:t>𝑠𝑡𝑎𝑡𝑒</m:t>
                                    </m:r>
                                  </m:sub>
                                </m:sSub>
                                <m:r>
                                  <a:rPr lang="en-US" i="0">
                                    <a:latin typeface="Cambria Math" panose="02040503050406030204" pitchFamily="18" charset="0"/>
                                  </a:rPr>
                                  <m:t>=</m:t>
                                </m:r>
                                <m:r>
                                  <m:rPr>
                                    <m:sty m:val="p"/>
                                  </m:rPr>
                                  <a:rPr lang="en-US" i="0">
                                    <a:latin typeface="Cambria Math" panose="02040503050406030204" pitchFamily="18" charset="0"/>
                                  </a:rPr>
                                  <m:t>lim</m:t>
                                </m:r>
                                <m:r>
                                  <a:rPr lang="en-US" i="1">
                                    <a:latin typeface="Cambria Math" panose="02040503050406030204" pitchFamily="18" charset="0"/>
                                  </a:rPr>
                                  <m:t>𝑦</m:t>
                                </m:r>
                                <m:r>
                                  <a:rPr lang="en-US" i="0">
                                    <a:latin typeface="Cambria Math" panose="02040503050406030204" pitchFamily="18" charset="0"/>
                                  </a:rPr>
                                  <m:t>(</m:t>
                                </m:r>
                                <m:r>
                                  <a:rPr lang="en-US" i="1">
                                    <a:latin typeface="Cambria Math" panose="02040503050406030204" pitchFamily="18" charset="0"/>
                                  </a:rPr>
                                  <m:t>𝑡</m:t>
                                </m:r>
                              </m:e>
                            </m:d>
                          </m:e>
                        </m:mr>
                        <m:mr>
                          <m:e>
                            <m:r>
                              <m:rPr>
                                <m:nor/>
                              </m:rPr>
                              <a:rPr lang="en-US" i="1">
                                <a:latin typeface="Cambria Math" panose="02040503050406030204" pitchFamily="18" charset="0"/>
                              </a:rPr>
                              <m:t>                            </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m:t>
                            </m:r>
                          </m:e>
                        </m:mr>
                      </m:m>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191000" y="1477659"/>
                <a:ext cx="2735236" cy="622030"/>
              </a:xfrm>
              <a:prstGeom prst="rect">
                <a:avLst/>
              </a:prstGeom>
              <a:blipFill>
                <a:blip r:embed="rId5"/>
                <a:stretch>
                  <a:fillRect/>
                </a:stretch>
              </a:blipFill>
            </p:spPr>
            <p:txBody>
              <a:bodyPr/>
              <a:lstStyle/>
              <a:p>
                <a:r>
                  <a:rPr lang="en-US">
                    <a:noFill/>
                  </a:rPr>
                  <a:t> </a:t>
                </a:r>
              </a:p>
            </p:txBody>
          </p:sp>
        </mc:Fallback>
      </mc:AlternateContent>
      <p:sp>
        <p:nvSpPr>
          <p:cNvPr id="18" name="TextBox 17"/>
          <p:cNvSpPr txBox="1">
            <a:spLocks noChangeArrowheads="1"/>
          </p:cNvSpPr>
          <p:nvPr/>
        </p:nvSpPr>
        <p:spPr bwMode="auto">
          <a:xfrm>
            <a:off x="1291508" y="2151175"/>
            <a:ext cx="2973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en-US" altLang="en-US" sz="1600" b="1" dirty="0" smtClean="0">
                <a:solidFill>
                  <a:srgbClr val="0000FF"/>
                </a:solidFill>
                <a:cs typeface="B Nazanin" panose="00000400000000000000" pitchFamily="2" charset="-78"/>
              </a:rPr>
              <a:t>:</a:t>
            </a:r>
            <a:r>
              <a:rPr lang="fa-IR" altLang="en-US" sz="1600" b="1" dirty="0" smtClean="0">
                <a:solidFill>
                  <a:srgbClr val="0000FF"/>
                </a:solidFill>
                <a:cs typeface="B Nazanin" panose="00000400000000000000" pitchFamily="2" charset="-78"/>
              </a:rPr>
              <a:t>پاسخ حالت گذرای متغیر خروجی</a:t>
            </a:r>
            <a:r>
              <a:rPr lang="en-US" altLang="en-US" sz="1600" b="1" dirty="0" smtClean="0">
                <a:solidFill>
                  <a:srgbClr val="0000FF"/>
                </a:solidFill>
                <a:cs typeface="B Nazanin" panose="00000400000000000000" pitchFamily="2" charset="-78"/>
              </a:rPr>
              <a:t> y(t) </a:t>
            </a:r>
            <a:endParaRPr lang="en-US" altLang="en-US" sz="1600" b="1" dirty="0">
              <a:solidFill>
                <a:srgbClr val="0000FF"/>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19" name="Rectangle 18"/>
              <p:cNvSpPr/>
              <p:nvPr/>
            </p:nvSpPr>
            <p:spPr>
              <a:xfrm>
                <a:off x="4335975" y="2126193"/>
                <a:ext cx="3366178" cy="5597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𝑡𝑟𝑎𝑛𝑠𝑖𝑒𝑛𝑡</m:t>
                                </m:r>
                              </m:sub>
                            </m:sSub>
                            <m:r>
                              <a:rPr lang="en-US" i="0">
                                <a:latin typeface="Cambria Math" panose="02040503050406030204" pitchFamily="18" charset="0"/>
                              </a:rPr>
                              <m:t>=</m:t>
                            </m:r>
                            <m:r>
                              <a:rPr lang="en-US" i="1">
                                <a:latin typeface="Cambria Math" panose="02040503050406030204" pitchFamily="18" charset="0"/>
                              </a:rPr>
                              <m:t>𝑦</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𝑠𝑡𝑒𝑎𝑑𝑦</m:t>
                                </m:r>
                                <m:r>
                                  <m:rPr>
                                    <m:lit/>
                                  </m:rPr>
                                  <a:rPr lang="en-US" i="0">
                                    <a:latin typeface="Cambria Math" panose="02040503050406030204" pitchFamily="18" charset="0"/>
                                  </a:rPr>
                                  <m:t>_</m:t>
                                </m:r>
                                <m:r>
                                  <a:rPr lang="en-US" i="1">
                                    <a:latin typeface="Cambria Math" panose="02040503050406030204" pitchFamily="18" charset="0"/>
                                  </a:rPr>
                                  <m:t>𝑠𝑡𝑎𝑡𝑒</m:t>
                                </m:r>
                              </m:sub>
                            </m:sSub>
                          </m:e>
                        </m:mr>
                        <m:mr>
                          <m:e>
                            <m:r>
                              <m:rPr>
                                <m:nor/>
                              </m:rPr>
                              <a:rPr lang="en-US" i="1">
                                <a:latin typeface="Cambria Math" panose="02040503050406030204" pitchFamily="18" charset="0"/>
                              </a:rPr>
                              <m:t>                           </m:t>
                            </m:r>
                          </m:e>
                        </m:mr>
                      </m:m>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4335975" y="2126193"/>
                <a:ext cx="3366178" cy="559769"/>
              </a:xfrm>
              <a:prstGeom prst="rect">
                <a:avLst/>
              </a:prstGeom>
              <a:blipFill>
                <a:blip r:embed="rId6"/>
                <a:stretch>
                  <a:fillRect/>
                </a:stretch>
              </a:blipFill>
            </p:spPr>
            <p:txBody>
              <a:bodyPr/>
              <a:lstStyle/>
              <a:p>
                <a:r>
                  <a:rPr lang="en-US">
                    <a:noFill/>
                  </a:rPr>
                  <a:t> </a:t>
                </a:r>
              </a:p>
            </p:txBody>
          </p:sp>
        </mc:Fallback>
      </mc:AlternateContent>
      <p:sp>
        <p:nvSpPr>
          <p:cNvPr id="20" name="Rectangle 19"/>
          <p:cNvSpPr>
            <a:spLocks noChangeArrowheads="1"/>
          </p:cNvSpPr>
          <p:nvPr/>
        </p:nvSpPr>
        <p:spPr bwMode="auto">
          <a:xfrm>
            <a:off x="322217" y="3827557"/>
            <a:ext cx="9115259"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914400" lvl="1" indent="-457200" algn="just" rtl="1">
              <a:lnSpc>
                <a:spcPct val="115000"/>
              </a:lnSpc>
              <a:spcAft>
                <a:spcPts val="1000"/>
              </a:spcAft>
              <a:buClr>
                <a:srgbClr val="FF0000"/>
              </a:buClr>
              <a:buFont typeface="Wingdings" panose="05000000000000000000" pitchFamily="2" charset="2"/>
              <a:buChar char="ü"/>
            </a:pPr>
            <a:r>
              <a:rPr lang="fa-IR" altLang="en-US" b="1" dirty="0" smtClean="0">
                <a:latin typeface="Times New Roman" panose="02020603050405020304" pitchFamily="18" charset="0"/>
                <a:ea typeface="Calibri" panose="020F0502020204030204" pitchFamily="34" charset="0"/>
                <a:cs typeface="B Nazanin" panose="00000400000000000000" pitchFamily="2" charset="-78"/>
              </a:rPr>
              <a:t>در یک مدار پایدار، پاسخ دائمی تنها معلول ورودی است (شکل حالت دایمی با شکل موج ورودی ارتباط نزدیکی دارد</a:t>
            </a:r>
            <a:r>
              <a:rPr lang="fa-IR" altLang="en-US" b="1" dirty="0">
                <a:latin typeface="Times New Roman" panose="02020603050405020304" pitchFamily="18" charset="0"/>
                <a:ea typeface="Calibri" panose="020F0502020204030204" pitchFamily="34" charset="0"/>
                <a:cs typeface="B Nazanin" panose="00000400000000000000" pitchFamily="2" charset="-78"/>
              </a:rPr>
              <a:t>). پاسخ حالت گذرا، هم به ورودی و هم به شرایط اولیه بستگی دارد.  </a:t>
            </a:r>
            <a:endParaRPr lang="en-US" altLang="en-US" b="1" dirty="0">
              <a:ea typeface="Calibri" panose="020F0502020204030204" pitchFamily="34" charset="0"/>
              <a:cs typeface="Arial" panose="020B0604020202020204" pitchFamily="34" charset="0"/>
            </a:endParaRPr>
          </a:p>
        </p:txBody>
      </p:sp>
      <p:sp>
        <p:nvSpPr>
          <p:cNvPr id="23" name="Rectangle 22"/>
          <p:cNvSpPr/>
          <p:nvPr/>
        </p:nvSpPr>
        <p:spPr>
          <a:xfrm>
            <a:off x="314950" y="5221157"/>
            <a:ext cx="8686800" cy="646331"/>
          </a:xfrm>
          <a:prstGeom prst="rect">
            <a:avLst/>
          </a:prstGeom>
        </p:spPr>
        <p:txBody>
          <a:bodyPr wrap="square">
            <a:spAutoFit/>
          </a:bodyPr>
          <a:lstStyle/>
          <a:p>
            <a:pPr marL="285750" indent="-285750" algn="just" rtl="1">
              <a:buFont typeface="Wingdings" panose="05000000000000000000" pitchFamily="2" charset="2"/>
              <a:buChar char="ü"/>
            </a:pPr>
            <a:r>
              <a:rPr lang="fa-IR" dirty="0" smtClean="0">
                <a:latin typeface="Calibri" panose="020F0502020204030204" pitchFamily="34" charset="0"/>
                <a:ea typeface="Times New Roman" panose="02020603050405020304" pitchFamily="18" charset="0"/>
                <a:cs typeface="B Nazanin" panose="00000400000000000000" pitchFamily="2" charset="-78"/>
              </a:rPr>
              <a:t>در معادله نمونه بالا، اگر </a:t>
            </a:r>
            <a:r>
              <a:rPr lang="fa-IR" dirty="0">
                <a:latin typeface="Calibri" panose="020F0502020204030204" pitchFamily="34" charset="0"/>
                <a:ea typeface="Times New Roman" panose="02020603050405020304" pitchFamily="18" charset="0"/>
                <a:cs typeface="B Nazanin" panose="00000400000000000000" pitchFamily="2" charset="-78"/>
              </a:rPr>
              <a:t>حالت اولیه </a:t>
            </a:r>
            <a:r>
              <a:rPr lang="en-US" sz="1600" dirty="0">
                <a:latin typeface="Times New Roman" panose="02020603050405020304" pitchFamily="18" charset="0"/>
                <a:ea typeface="Times New Roman" panose="02020603050405020304" pitchFamily="18" charset="0"/>
              </a:rPr>
              <a:t>V</a:t>
            </a:r>
            <a:r>
              <a:rPr lang="en-US" sz="1600" baseline="-25000" dirty="0">
                <a:latin typeface="Times New Roman" panose="02020603050405020304" pitchFamily="18" charset="0"/>
                <a:ea typeface="Times New Roman" panose="02020603050405020304" pitchFamily="18" charset="0"/>
              </a:rPr>
              <a:t>0</a:t>
            </a:r>
            <a:r>
              <a:rPr lang="fa-IR" dirty="0">
                <a:latin typeface="Calibri" panose="020F0502020204030204" pitchFamily="34" charset="0"/>
                <a:ea typeface="Times New Roman" panose="02020603050405020304" pitchFamily="18" charset="0"/>
                <a:cs typeface="B Nazanin" panose="00000400000000000000" pitchFamily="2" charset="-78"/>
              </a:rPr>
              <a:t> به صورت </a:t>
            </a:r>
            <a:r>
              <a:rPr lang="en-US" sz="1600" dirty="0">
                <a:latin typeface="Times New Roman" panose="02020603050405020304" pitchFamily="18" charset="0"/>
                <a:ea typeface="Times New Roman" panose="02020603050405020304" pitchFamily="18" charset="0"/>
              </a:rPr>
              <a:t>V</a:t>
            </a:r>
            <a:r>
              <a:rPr lang="en-US" sz="1600" baseline="-25000" dirty="0">
                <a:latin typeface="Times New Roman" panose="02020603050405020304" pitchFamily="18" charset="0"/>
                <a:ea typeface="Times New Roman" panose="02020603050405020304" pitchFamily="18" charset="0"/>
              </a:rPr>
              <a:t>0</a:t>
            </a:r>
            <a:r>
              <a:rPr lang="en-US" sz="1600" dirty="0">
                <a:latin typeface="Times New Roman" panose="02020603050405020304" pitchFamily="18" charset="0"/>
                <a:ea typeface="Times New Roman" panose="02020603050405020304" pitchFamily="18" charset="0"/>
              </a:rPr>
              <a:t>=RI</a:t>
            </a:r>
            <a:r>
              <a:rPr lang="fa-IR" dirty="0">
                <a:latin typeface="Calibri" panose="020F0502020204030204" pitchFamily="34" charset="0"/>
                <a:ea typeface="Times New Roman" panose="02020603050405020304" pitchFamily="18" charset="0"/>
                <a:cs typeface="B Nazanin" panose="00000400000000000000" pitchFamily="2" charset="-78"/>
              </a:rPr>
              <a:t> انتخاب شود ضریب جمله پاسخ گذرا صفر می شود و مدار از ابتدا بدون داشتن پاسخ گذرا به حالت دائمی خود می </a:t>
            </a:r>
            <a:r>
              <a:rPr lang="fa-IR" dirty="0" smtClean="0">
                <a:latin typeface="Calibri" panose="020F0502020204030204" pitchFamily="34" charset="0"/>
                <a:ea typeface="Times New Roman" panose="02020603050405020304" pitchFamily="18" charset="0"/>
                <a:cs typeface="B Nazanin" panose="00000400000000000000" pitchFamily="2" charset="-78"/>
              </a:rPr>
              <a:t>رسد. </a:t>
            </a:r>
            <a:endParaRPr lang="en-US" dirty="0"/>
          </a:p>
        </p:txBody>
      </p:sp>
      <p:sp>
        <p:nvSpPr>
          <p:cNvPr id="3" name="Rectangle 2"/>
          <p:cNvSpPr/>
          <p:nvPr/>
        </p:nvSpPr>
        <p:spPr>
          <a:xfrm>
            <a:off x="1522193" y="5950789"/>
            <a:ext cx="7239000" cy="369332"/>
          </a:xfrm>
          <a:prstGeom prst="rect">
            <a:avLst/>
          </a:prstGeom>
        </p:spPr>
        <p:txBody>
          <a:bodyPr wrap="square">
            <a:spAutoFit/>
          </a:bodyPr>
          <a:lstStyle/>
          <a:p>
            <a:pPr marL="285750" indent="-285750" algn="r" rtl="1">
              <a:buFont typeface="Wingdings" panose="05000000000000000000" pitchFamily="2" charset="2"/>
              <a:buChar char="v"/>
            </a:pPr>
            <a:r>
              <a:rPr lang="fa-IR"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پاسخ </a:t>
            </a:r>
            <a:r>
              <a:rPr lang="fa-IR"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کامل، </a:t>
            </a:r>
            <a:r>
              <a:rPr lang="fa-IR"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تابع خطی تحریک ورودی نیست (مگر آنکه مدار از حالت صفر شروع نماید</a:t>
            </a:r>
            <a:r>
              <a:rPr lang="fa-IR"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a:t>
            </a:r>
            <a:endParaRPr lang="en-US" b="1" dirty="0">
              <a:solidFill>
                <a:srgbClr val="FF0000"/>
              </a:solidFill>
            </a:endParaRPr>
          </a:p>
        </p:txBody>
      </p:sp>
    </p:spTree>
    <p:extLst>
      <p:ext uri="{BB962C8B-B14F-4D97-AF65-F5344CB8AC3E}">
        <p14:creationId xmlns:p14="http://schemas.microsoft.com/office/powerpoint/2010/main" val="4055506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dirty="0"/>
          </a:p>
        </p:txBody>
      </p:sp>
      <p:sp>
        <p:nvSpPr>
          <p:cNvPr id="3" name="Rectangle 2"/>
          <p:cNvSpPr/>
          <p:nvPr/>
        </p:nvSpPr>
        <p:spPr>
          <a:xfrm>
            <a:off x="3505200" y="228600"/>
            <a:ext cx="5411083" cy="923330"/>
          </a:xfrm>
          <a:prstGeom prst="rect">
            <a:avLst/>
          </a:prstGeom>
        </p:spPr>
        <p:txBody>
          <a:bodyPr wrap="square">
            <a:spAutoFit/>
          </a:bodyPr>
          <a:lstStyle/>
          <a:p>
            <a:pPr marL="285750" indent="-285750" algn="just" rtl="1">
              <a:buFont typeface="Wingdings" panose="05000000000000000000" pitchFamily="2" charset="2"/>
              <a:buChar char="q"/>
            </a:pPr>
            <a:r>
              <a:rPr lang="ar-SA"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a:t>
            </a:r>
            <a:r>
              <a:rPr lang="fa-IR"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مدارهای با چند ثابت زمانی: </a:t>
            </a:r>
            <a:r>
              <a:rPr lang="fa-IR" dirty="0">
                <a:latin typeface="Times New Roman" panose="02020603050405020304" pitchFamily="18" charset="0"/>
                <a:cs typeface="B Nazanin" panose="00000400000000000000" pitchFamily="2" charset="-78"/>
              </a:rPr>
              <a:t>در مدار مقابل، ولتاژ اولیه خازن صفر است. اگر کلید در لحظه </a:t>
            </a:r>
            <a:r>
              <a:rPr lang="en-US" dirty="0">
                <a:latin typeface="Times New Roman" panose="02020603050405020304" pitchFamily="18" charset="0"/>
                <a:cs typeface="Times New Roman" panose="02020603050405020304" pitchFamily="18" charset="0"/>
              </a:rPr>
              <a:t>t=t</a:t>
            </a:r>
            <a:r>
              <a:rPr lang="en-US" baseline="-25000" dirty="0">
                <a:latin typeface="Times New Roman" panose="02020603050405020304" pitchFamily="18" charset="0"/>
                <a:cs typeface="Times New Roman" panose="02020603050405020304" pitchFamily="18" charset="0"/>
              </a:rPr>
              <a:t>1</a:t>
            </a:r>
            <a:r>
              <a:rPr lang="fa-IR" dirty="0">
                <a:latin typeface="Times New Roman" panose="02020603050405020304" pitchFamily="18" charset="0"/>
                <a:cs typeface="B Nazanin" panose="00000400000000000000" pitchFamily="2" charset="-78"/>
              </a:rPr>
              <a:t> بسته شود، ولتاژ </a:t>
            </a:r>
            <a:r>
              <a:rPr lang="en-US" dirty="0">
                <a:latin typeface="Times New Roman" panose="02020603050405020304" pitchFamily="18" charset="0"/>
                <a:cs typeface="B Nazanin" panose="00000400000000000000" pitchFamily="2" charset="-78"/>
              </a:rPr>
              <a:t>v</a:t>
            </a:r>
            <a:r>
              <a:rPr lang="fa-IR" dirty="0">
                <a:latin typeface="Times New Roman" panose="02020603050405020304" pitchFamily="18" charset="0"/>
                <a:cs typeface="B Nazanin" panose="00000400000000000000" pitchFamily="2" charset="-78"/>
              </a:rPr>
              <a:t> را برای تمام لحظات بزرگ تر از صفر بدست آورید. </a:t>
            </a:r>
            <a:endParaRPr lang="en-US" dirty="0">
              <a:latin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4" name="Rectangle 3"/>
              <p:cNvSpPr/>
              <p:nvPr/>
            </p:nvSpPr>
            <p:spPr>
              <a:xfrm>
                <a:off x="3581400" y="1436041"/>
                <a:ext cx="5330690" cy="646331"/>
              </a:xfrm>
              <a:prstGeom prst="rect">
                <a:avLst/>
              </a:prstGeom>
            </p:spPr>
            <p:txBody>
              <a:bodyPr wrap="square">
                <a:spAutoFit/>
              </a:bodyPr>
              <a:lstStyle/>
              <a:p>
                <a:pPr marL="285750" indent="-285750" algn="just" rtl="1">
                  <a:buFont typeface="Times New Roman" panose="02020603050405020304" pitchFamily="18" charset="0"/>
                  <a:buChar char="■"/>
                </a:pPr>
                <a:r>
                  <a:rPr lang="ar-SA"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a:t>
                </a:r>
                <a:r>
                  <a:rPr lang="fa-IR" dirty="0">
                    <a:latin typeface="Calibri" panose="020F0502020204030204" pitchFamily="34" charset="0"/>
                    <a:ea typeface="Times New Roman" panose="02020603050405020304" pitchFamily="18" charset="0"/>
                    <a:cs typeface="B Nazanin" panose="00000400000000000000" pitchFamily="2" charset="-78"/>
                  </a:rPr>
                  <a:t>در فاصله زمانی </a:t>
                </a:r>
                <a14:m>
                  <m:oMath xmlns:m="http://schemas.openxmlformats.org/officeDocument/2006/math">
                    <m:r>
                      <a:rPr lang="en-US" i="1">
                        <a:latin typeface="Cambria Math" panose="02040503050406030204" pitchFamily="18" charset="0"/>
                        <a:ea typeface="Times New Roman" panose="02020603050405020304" pitchFamily="18" charset="0"/>
                        <a:cs typeface="B Nazanin" panose="00000400000000000000" pitchFamily="2" charset="-78"/>
                      </a:rPr>
                      <m:t>0</m:t>
                    </m:r>
                    <m:r>
                      <a:rPr lang="en-US" i="1" smtClean="0">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𝑡</m:t>
                    </m:r>
                    <m:r>
                      <a:rPr lang="en-US" i="1">
                        <a:latin typeface="Cambria Math" panose="02040503050406030204" pitchFamily="18" charset="0"/>
                        <a:ea typeface="Times New Roman" panose="02020603050405020304" pitchFamily="18" charset="0"/>
                        <a:cs typeface="B Nazanin" panose="00000400000000000000" pitchFamily="2" charset="-78"/>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a:latin typeface="Cambria Math" panose="02040503050406030204" pitchFamily="18" charset="0"/>
                          </a:rPr>
                          <m:t>1</m:t>
                        </m:r>
                      </m:sub>
                    </m:sSub>
                  </m:oMath>
                </a14:m>
                <a:r>
                  <a:rPr lang="fa-IR" dirty="0" smtClean="0">
                    <a:latin typeface="Calibri" panose="020F0502020204030204" pitchFamily="34" charset="0"/>
                    <a:ea typeface="Times New Roman" panose="02020603050405020304" pitchFamily="18" charset="0"/>
                    <a:cs typeface="B Nazanin" panose="00000400000000000000" pitchFamily="2" charset="-78"/>
                  </a:rPr>
                  <a:t> مدار </a:t>
                </a:r>
                <a:r>
                  <a:rPr lang="en-US" sz="1600" dirty="0">
                    <a:latin typeface="Times New Roman" panose="02020603050405020304" pitchFamily="18" charset="0"/>
                    <a:ea typeface="Times New Roman" panose="02020603050405020304" pitchFamily="18" charset="0"/>
                  </a:rPr>
                  <a:t>RC</a:t>
                </a:r>
                <a:r>
                  <a:rPr lang="fa-IR" dirty="0">
                    <a:latin typeface="Calibri" panose="020F0502020204030204" pitchFamily="34" charset="0"/>
                    <a:ea typeface="Times New Roman" panose="02020603050405020304" pitchFamily="18" charset="0"/>
                    <a:cs typeface="B Nazanin" panose="00000400000000000000" pitchFamily="2" charset="-78"/>
                  </a:rPr>
                  <a:t> </a:t>
                </a:r>
                <a:r>
                  <a:rPr lang="fa-IR" dirty="0" smtClean="0">
                    <a:latin typeface="Calibri" panose="020F0502020204030204" pitchFamily="34" charset="0"/>
                    <a:ea typeface="Times New Roman" panose="02020603050405020304" pitchFamily="18" charset="0"/>
                    <a:cs typeface="B Nazanin" panose="00000400000000000000" pitchFamily="2" charset="-78"/>
                  </a:rPr>
                  <a:t>را با </a:t>
                </a:r>
                <a:r>
                  <a:rPr lang="fa-IR" dirty="0">
                    <a:latin typeface="Calibri" panose="020F0502020204030204" pitchFamily="34" charset="0"/>
                    <a:ea typeface="Times New Roman" panose="02020603050405020304" pitchFamily="18" charset="0"/>
                    <a:cs typeface="B Nazanin" panose="00000400000000000000" pitchFamily="2" charset="-78"/>
                  </a:rPr>
                  <a:t>ثابت زمانی </a:t>
                </a:r>
                <a14:m>
                  <m:oMath xmlns:m="http://schemas.openxmlformats.org/officeDocument/2006/math">
                    <m:r>
                      <m:rPr>
                        <m:nor/>
                      </m:rPr>
                      <a:rPr lang="el-GR" altLang="en-US" sz="1600" dirty="0">
                        <a:latin typeface="Times New Roman" panose="02020603050405020304" pitchFamily="18" charset="0"/>
                        <a:ea typeface="Calibri" panose="020F0502020204030204" pitchFamily="34" charset="0"/>
                        <a:cs typeface="B Nazanin" panose="00000400000000000000" pitchFamily="2" charset="-78"/>
                      </a:rPr>
                      <m:t>τ</m:t>
                    </m:r>
                  </m:oMath>
                </a14:m>
                <a:r>
                  <a:rPr lang="en-US" sz="1600" baseline="-25000" dirty="0" smtClean="0">
                    <a:latin typeface="Times New Roman" panose="02020603050405020304" pitchFamily="18" charset="0"/>
                    <a:ea typeface="Times New Roman" panose="02020603050405020304" pitchFamily="18" charset="0"/>
                  </a:rPr>
                  <a:t>1</a:t>
                </a:r>
                <a:r>
                  <a:rPr lang="en-US" sz="1600" dirty="0" smtClean="0">
                    <a:latin typeface="Times New Roman" panose="02020603050405020304" pitchFamily="18" charset="0"/>
                    <a:ea typeface="Times New Roman" panose="02020603050405020304" pitchFamily="18" charset="0"/>
                  </a:rPr>
                  <a:t>=R</a:t>
                </a:r>
                <a:r>
                  <a:rPr lang="en-US" sz="1600" baseline="-25000" dirty="0" smtClean="0">
                    <a:latin typeface="Times New Roman" panose="02020603050405020304" pitchFamily="18" charset="0"/>
                    <a:ea typeface="Times New Roman" panose="02020603050405020304" pitchFamily="18" charset="0"/>
                  </a:rPr>
                  <a:t>1</a:t>
                </a:r>
                <a:r>
                  <a:rPr lang="en-US" sz="1600" dirty="0" smtClean="0">
                    <a:latin typeface="Times New Roman" panose="02020603050405020304" pitchFamily="18" charset="0"/>
                    <a:ea typeface="Times New Roman" panose="02020603050405020304" pitchFamily="18" charset="0"/>
                  </a:rPr>
                  <a:t>C</a:t>
                </a:r>
                <a:r>
                  <a:rPr lang="en-US" sz="1600" baseline="-25000" dirty="0" smtClean="0">
                    <a:latin typeface="Times New Roman" panose="02020603050405020304" pitchFamily="18" charset="0"/>
                    <a:ea typeface="Times New Roman" panose="02020603050405020304" pitchFamily="18" charset="0"/>
                  </a:rPr>
                  <a:t>1</a:t>
                </a:r>
                <a:r>
                  <a:rPr lang="fa-IR" dirty="0" smtClean="0">
                    <a:latin typeface="Calibri" panose="020F0502020204030204" pitchFamily="34" charset="0"/>
                    <a:ea typeface="Times New Roman" panose="02020603050405020304" pitchFamily="18" charset="0"/>
                    <a:cs typeface="B Nazanin" panose="00000400000000000000" pitchFamily="2" charset="-78"/>
                  </a:rPr>
                  <a:t> </a:t>
                </a:r>
                <a:r>
                  <a:rPr lang="fa-IR" dirty="0">
                    <a:latin typeface="Calibri" panose="020F0502020204030204" pitchFamily="34" charset="0"/>
                    <a:ea typeface="Times New Roman" panose="02020603050405020304" pitchFamily="18" charset="0"/>
                    <a:cs typeface="B Nazanin" panose="00000400000000000000" pitchFamily="2" charset="-78"/>
                  </a:rPr>
                  <a:t>داریم و ورودی </a:t>
                </a:r>
                <a:r>
                  <a:rPr lang="fa-IR" dirty="0" smtClean="0">
                    <a:latin typeface="Calibri" panose="020F0502020204030204" pitchFamily="34" charset="0"/>
                    <a:ea typeface="Times New Roman" panose="02020603050405020304" pitchFamily="18" charset="0"/>
                    <a:cs typeface="B Nazanin" panose="00000400000000000000" pitchFamily="2" charset="-78"/>
                  </a:rPr>
                  <a:t>ثابت پله </a:t>
                </a:r>
                <a:r>
                  <a:rPr lang="fa-IR" dirty="0">
                    <a:latin typeface="Calibri" panose="020F0502020204030204" pitchFamily="34" charset="0"/>
                    <a:ea typeface="Times New Roman" panose="02020603050405020304" pitchFamily="18" charset="0"/>
                    <a:cs typeface="B Nazanin" panose="00000400000000000000" pitchFamily="2" charset="-78"/>
                  </a:rPr>
                  <a:t>اعمال شده </a:t>
                </a:r>
                <a:r>
                  <a:rPr lang="fa-IR" dirty="0" smtClean="0">
                    <a:latin typeface="Calibri" panose="020F0502020204030204" pitchFamily="34" charset="0"/>
                    <a:ea typeface="Times New Roman" panose="02020603050405020304" pitchFamily="18" charset="0"/>
                    <a:cs typeface="B Nazanin" panose="00000400000000000000" pitchFamily="2" charset="-78"/>
                  </a:rPr>
                  <a:t>است. پس:</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581400" y="1436041"/>
                <a:ext cx="5330690" cy="646331"/>
              </a:xfrm>
              <a:prstGeom prst="rect">
                <a:avLst/>
              </a:prstGeom>
              <a:blipFill>
                <a:blip r:embed="rId3"/>
                <a:stretch>
                  <a:fillRect l="-1945" t="-6604" r="-801" b="-16038"/>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152400" y="76200"/>
            <a:ext cx="3233594" cy="1761316"/>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455433" y="2142313"/>
                <a:ext cx="3748462" cy="524759"/>
              </a:xfrm>
              <a:prstGeom prst="rect">
                <a:avLst/>
              </a:prstGeom>
            </p:spPr>
            <p:txBody>
              <a:bodyPr wrap="none">
                <a:spAutoFit/>
              </a:bodyPr>
              <a:lstStyle/>
              <a:p>
                <a14:m>
                  <m:oMath xmlns:m="http://schemas.openxmlformats.org/officeDocument/2006/math">
                    <m:r>
                      <a:rPr lang="en-US" smtClean="0">
                        <a:latin typeface="Cambria Math" panose="02040503050406030204" pitchFamily="18" charset="0"/>
                      </a:rPr>
                      <m:t>0</m:t>
                    </m:r>
                    <m:r>
                      <a:rPr lang="en-US" smtClean="0">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a:latin typeface="Cambria Math" panose="02040503050406030204" pitchFamily="18" charset="0"/>
                          </a:rPr>
                          <m:t>1</m:t>
                        </m:r>
                      </m:sub>
                    </m:sSub>
                    <m:r>
                      <a:rPr lang="en-US">
                        <a:latin typeface="Cambria Math" panose="02040503050406030204" pitchFamily="18" charset="0"/>
                      </a:rPr>
                      <m:t>:</m:t>
                    </m:r>
                    <m:r>
                      <m:rPr>
                        <m:nor/>
                      </m:rPr>
                      <a:rPr lang="en-US" i="1">
                        <a:latin typeface="Cambria Math" panose="02040503050406030204" pitchFamily="18" charset="0"/>
                      </a:rPr>
                      <m:t>     </m:t>
                    </m:r>
                    <m:r>
                      <a:rPr lang="en-US" i="1">
                        <a:latin typeface="Cambria Math" panose="02040503050406030204" pitchFamily="18" charset="0"/>
                      </a:rPr>
                      <m:t>𝑣</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smtClean="0">
                                <a:latin typeface="Cambria Math" panose="02040503050406030204" pitchFamily="18" charset="0"/>
                              </a:rPr>
                            </m:ctrlPr>
                          </m:fPr>
                          <m:num>
                            <m:r>
                              <a:rPr lang="en-US" i="1">
                                <a:latin typeface="Cambria Math" panose="02040503050406030204" pitchFamily="18" charset="0"/>
                              </a:rPr>
                              <m:t>𝑡</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a:latin typeface="Cambria Math" panose="02040503050406030204" pitchFamily="18" charset="0"/>
                                  </a:rPr>
                                  <m:t>1</m:t>
                                </m:r>
                              </m:sub>
                            </m:sSub>
                            <m:r>
                              <a:rPr lang="en-US" i="1" smtClean="0">
                                <a:latin typeface="Cambria Math" panose="02040503050406030204" pitchFamily="18" charset="0"/>
                              </a:rPr>
                              <m:t>𝐶</m:t>
                            </m:r>
                          </m:den>
                        </m:f>
                      </m:sup>
                    </m:sSup>
                  </m:oMath>
                </a14:m>
                <a:r>
                  <a:rPr lang="fa-IR" dirty="0" smtClean="0"/>
                  <a:t>(</a:t>
                </a: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455433" y="2142313"/>
                <a:ext cx="3748462" cy="524759"/>
              </a:xfrm>
              <a:prstGeom prst="rect">
                <a:avLst/>
              </a:prstGeom>
              <a:blipFill>
                <a:blip r:embed="rId5"/>
                <a:stretch>
                  <a:fillRect r="-163" b="-12644"/>
                </a:stretch>
              </a:blipFill>
            </p:spPr>
            <p:txBody>
              <a:bodyPr/>
              <a:lstStyle/>
              <a:p>
                <a:r>
                  <a:rPr lang="en-US">
                    <a:noFill/>
                  </a:rPr>
                  <a:t> </a:t>
                </a:r>
              </a:p>
            </p:txBody>
          </p:sp>
        </mc:Fallback>
      </mc:AlternateContent>
      <p:sp>
        <p:nvSpPr>
          <p:cNvPr id="8" name="Rectangle 7"/>
          <p:cNvSpPr/>
          <p:nvPr/>
        </p:nvSpPr>
        <p:spPr>
          <a:xfrm>
            <a:off x="3607674" y="2775527"/>
            <a:ext cx="5304416" cy="1047979"/>
          </a:xfrm>
          <a:prstGeom prst="rect">
            <a:avLst/>
          </a:prstGeom>
        </p:spPr>
        <p:txBody>
          <a:bodyPr wrap="square">
            <a:spAutoFit/>
          </a:bodyPr>
          <a:lstStyle/>
          <a:p>
            <a:pPr algn="just" rtl="1">
              <a:lnSpc>
                <a:spcPct val="115000"/>
              </a:lnSpc>
              <a:spcAft>
                <a:spcPts val="1000"/>
              </a:spcAft>
              <a:buClr>
                <a:srgbClr val="FF0000"/>
              </a:buClr>
            </a:pPr>
            <a:r>
              <a:rPr lang="fa-IR" altLang="en-US" dirty="0">
                <a:latin typeface="Times New Roman" panose="02020603050405020304" pitchFamily="18" charset="0"/>
                <a:ea typeface="Calibri" panose="020F0502020204030204" pitchFamily="34" charset="0"/>
                <a:cs typeface="B Nazanin" panose="00000400000000000000" pitchFamily="2" charset="-78"/>
              </a:rPr>
              <a:t>در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ادامه، </a:t>
            </a:r>
            <a:r>
              <a:rPr lang="fa-IR" altLang="en-US" dirty="0">
                <a:latin typeface="Times New Roman" panose="02020603050405020304" pitchFamily="18" charset="0"/>
                <a:ea typeface="Calibri" panose="020F0502020204030204" pitchFamily="34" charset="0"/>
                <a:cs typeface="B Nazanin" panose="00000400000000000000" pitchFamily="2" charset="-78"/>
              </a:rPr>
              <a:t>ولتاژ خازن را درست قبل از بسته شدن کلید تعیین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می کنیم </a:t>
            </a:r>
            <a:r>
              <a:rPr lang="fa-IR" altLang="en-US" dirty="0">
                <a:latin typeface="Times New Roman" panose="02020603050405020304" pitchFamily="18" charset="0"/>
                <a:ea typeface="Calibri" panose="020F0502020204030204" pitchFamily="34" charset="0"/>
                <a:cs typeface="B Nazanin" panose="00000400000000000000" pitchFamily="2" charset="-78"/>
              </a:rPr>
              <a:t>و سپس رابطه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ولتاژ </a:t>
            </a:r>
            <a:r>
              <a:rPr lang="fa-IR" altLang="en-US" dirty="0">
                <a:latin typeface="Times New Roman" panose="02020603050405020304" pitchFamily="18" charset="0"/>
                <a:ea typeface="Calibri" panose="020F0502020204030204" pitchFamily="34" charset="0"/>
                <a:cs typeface="B Nazanin" panose="00000400000000000000" pitchFamily="2" charset="-78"/>
              </a:rPr>
              <a:t>خازن را بر اساس خاصیت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تغییرناپذیری </a:t>
            </a:r>
            <a:r>
              <a:rPr lang="fa-IR" altLang="en-US" dirty="0">
                <a:latin typeface="Times New Roman" panose="02020603050405020304" pitchFamily="18" charset="0"/>
                <a:ea typeface="Calibri" panose="020F0502020204030204" pitchFamily="34" charset="0"/>
                <a:cs typeface="B Nazanin" panose="00000400000000000000" pitchFamily="2" charset="-78"/>
              </a:rPr>
              <a:t>با زمان برای لحظات </a:t>
            </a:r>
            <a:r>
              <a:rPr lang="en-US" altLang="en-US" dirty="0">
                <a:latin typeface="Times New Roman" panose="02020603050405020304" pitchFamily="18" charset="0"/>
                <a:ea typeface="Calibri" panose="020F0502020204030204" pitchFamily="34" charset="0"/>
                <a:cs typeface="B Nazanin" panose="00000400000000000000" pitchFamily="2" charset="-78"/>
              </a:rPr>
              <a:t>t≥t</a:t>
            </a:r>
            <a:r>
              <a:rPr lang="en-US" altLang="en-US" baseline="-25000" dirty="0">
                <a:latin typeface="Times New Roman" panose="02020603050405020304" pitchFamily="18" charset="0"/>
                <a:ea typeface="Calibri" panose="020F0502020204030204" pitchFamily="34" charset="0"/>
                <a:cs typeface="B Nazanin" panose="00000400000000000000" pitchFamily="2" charset="-78"/>
              </a:rPr>
              <a:t>1</a:t>
            </a:r>
            <a:r>
              <a:rPr lang="fa-IR" altLang="en-US" dirty="0">
                <a:latin typeface="Times New Roman" panose="02020603050405020304" pitchFamily="18" charset="0"/>
                <a:ea typeface="Calibri" panose="020F0502020204030204" pitchFamily="34" charset="0"/>
                <a:cs typeface="B Nazanin" panose="00000400000000000000" pitchFamily="2" charset="-78"/>
              </a:rPr>
              <a:t> تعیین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می کنیم</a:t>
            </a:r>
            <a:r>
              <a:rPr lang="fa-IR" altLang="en-US" dirty="0">
                <a:latin typeface="Times New Roman" panose="02020603050405020304" pitchFamily="18" charset="0"/>
                <a:ea typeface="Calibri" panose="020F0502020204030204" pitchFamily="34" charset="0"/>
                <a:cs typeface="B Nazanin" panose="00000400000000000000" pitchFamily="2" charset="-78"/>
              </a:rPr>
              <a:t>. </a:t>
            </a:r>
            <a:endParaRPr lang="en-US" altLang="en-US"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4572000" y="3862952"/>
                <a:ext cx="2647135" cy="524952"/>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𝑣</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a:latin typeface="Cambria Math" panose="02040503050406030204" pitchFamily="18" charset="0"/>
                          </a:rPr>
                          <m:t>1</m:t>
                        </m:r>
                      </m:sub>
                    </m:sSub>
                    <m:r>
                      <a:rPr lang="fa-IR" baseline="30000">
                        <a:latin typeface="Cambria Math" panose="02040503050406030204" pitchFamily="18" charset="0"/>
                      </a:rPr>
                      <m:t>−</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a:latin typeface="Cambria Math" panose="02040503050406030204" pitchFamily="18" charset="0"/>
                                  </a:rPr>
                                  <m:t>1</m:t>
                                </m:r>
                              </m:sub>
                            </m:sSub>
                            <m:r>
                              <a:rPr lang="en-US" i="1">
                                <a:latin typeface="Cambria Math" panose="02040503050406030204" pitchFamily="18" charset="0"/>
                              </a:rPr>
                              <m:t>𝐶</m:t>
                            </m:r>
                          </m:den>
                        </m:f>
                      </m:sup>
                    </m:sSup>
                  </m:oMath>
                </a14:m>
                <a:r>
                  <a:rPr lang="fa-IR" dirty="0" smtClean="0"/>
                  <a:t>(</a:t>
                </a:r>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4572000" y="3862952"/>
                <a:ext cx="2647135" cy="524952"/>
              </a:xfrm>
              <a:prstGeom prst="rect">
                <a:avLst/>
              </a:prstGeom>
              <a:blipFill>
                <a:blip r:embed="rId6"/>
                <a:stretch>
                  <a:fillRect r="-691" b="-13953"/>
                </a:stretch>
              </a:blipFill>
            </p:spPr>
            <p:txBody>
              <a:bodyPr/>
              <a:lstStyle/>
              <a:p>
                <a:r>
                  <a:rPr lang="en-US">
                    <a:noFill/>
                  </a:rPr>
                  <a:t> </a:t>
                </a:r>
              </a:p>
            </p:txBody>
          </p:sp>
        </mc:Fallback>
      </mc:AlternateContent>
      <p:sp>
        <p:nvSpPr>
          <p:cNvPr id="10" name="TextBox 9"/>
          <p:cNvSpPr txBox="1">
            <a:spLocks noChangeArrowheads="1"/>
          </p:cNvSpPr>
          <p:nvPr/>
        </p:nvSpPr>
        <p:spPr bwMode="auto">
          <a:xfrm>
            <a:off x="3471418" y="4508934"/>
            <a:ext cx="17315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en-US" altLang="en-US" sz="1600" b="1" dirty="0" smtClean="0">
                <a:solidFill>
                  <a:srgbClr val="0000FF"/>
                </a:solidFill>
                <a:cs typeface="B Nazanin" panose="00000400000000000000" pitchFamily="2" charset="-78"/>
              </a:rPr>
              <a:t>:</a:t>
            </a:r>
            <a:r>
              <a:rPr lang="fa-IR" altLang="en-US" sz="1600" b="1" dirty="0" smtClean="0">
                <a:solidFill>
                  <a:srgbClr val="0000FF"/>
                </a:solidFill>
                <a:cs typeface="B Nazanin" panose="00000400000000000000" pitchFamily="2" charset="-78"/>
              </a:rPr>
              <a:t> پیوستگی ولتاژ خازن</a:t>
            </a:r>
            <a:endParaRPr lang="en-US" altLang="en-US" sz="1600" b="1" dirty="0">
              <a:solidFill>
                <a:srgbClr val="0000FF"/>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11" name="Rectangle 10"/>
              <p:cNvSpPr/>
              <p:nvPr/>
            </p:nvSpPr>
            <p:spPr>
              <a:xfrm>
                <a:off x="5066728" y="4334308"/>
                <a:ext cx="3748910" cy="5249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smtClean="0">
                              <a:latin typeface="Cambria Math" panose="02040503050406030204" pitchFamily="18" charset="0"/>
                            </a:rPr>
                          </m:ctrlPr>
                        </m:dPr>
                        <m:e>
                          <m:r>
                            <a:rPr lang="en-US" i="1">
                              <a:latin typeface="Cambria Math" panose="02040503050406030204" pitchFamily="18" charset="0"/>
                            </a:rPr>
                            <m:t>𝑣</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0">
                                  <a:latin typeface="Cambria Math" panose="02040503050406030204" pitchFamily="18" charset="0"/>
                                </a:rPr>
                                <m:t>1</m:t>
                              </m:r>
                            </m:sub>
                          </m:sSub>
                          <m:r>
                            <a:rPr lang="fa-IR" b="0" i="1" baseline="30000" smtClean="0">
                              <a:latin typeface="Cambria Math" panose="02040503050406030204" pitchFamily="18" charset="0"/>
                            </a:rPr>
                            <m:t>+</m:t>
                          </m:r>
                          <m:r>
                            <a:rPr lang="en-US" i="0">
                              <a:latin typeface="Cambria Math" panose="02040503050406030204" pitchFamily="18" charset="0"/>
                            </a:rPr>
                            <m:t>)=</m:t>
                          </m:r>
                          <m:r>
                            <a:rPr lang="en-US" i="1">
                              <a:latin typeface="Cambria Math" panose="02040503050406030204" pitchFamily="18" charset="0"/>
                            </a:rPr>
                            <m:t>𝑣</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0">
                                  <a:latin typeface="Cambria Math" panose="02040503050406030204" pitchFamily="18" charset="0"/>
                                </a:rPr>
                                <m:t>1</m:t>
                              </m:r>
                            </m:sub>
                          </m:sSub>
                          <m:r>
                            <a:rPr lang="fa-IR" b="0" i="1" baseline="30000" smtClean="0">
                              <a:latin typeface="Cambria Math" panose="02040503050406030204" pitchFamily="18" charset="0"/>
                            </a:rPr>
                            <m:t>−</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0">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1</m:t>
                                      </m:r>
                                    </m:sub>
                                  </m:sSub>
                                  <m:r>
                                    <a:rPr lang="en-US" i="1">
                                      <a:latin typeface="Cambria Math" panose="02040503050406030204" pitchFamily="18" charset="0"/>
                                    </a:rPr>
                                    <m:t>𝐶</m:t>
                                  </m:r>
                                </m:den>
                              </m:f>
                            </m:sup>
                          </m:sSup>
                        </m:e>
                      </m:d>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5066728" y="4334308"/>
                <a:ext cx="3748910" cy="52495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066800" y="4886594"/>
                <a:ext cx="9003562" cy="56053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0">
                                          <a:latin typeface="Cambria Math" panose="02040503050406030204" pitchFamily="18" charset="0"/>
                                        </a:rPr>
                                        <m:t>1</m:t>
                                      </m:r>
                                    </m:sub>
                                  </m:sSub>
                                </m:e>
                              </m:d>
                            </m:num>
                            <m:den>
                              <m:d>
                                <m:dPr>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2</m:t>
                                      </m:r>
                                    </m:sub>
                                  </m:sSub>
                                  <m:r>
                                    <a:rPr lang="en-US" i="0">
                                      <a:latin typeface="Cambria Math" panose="02040503050406030204" pitchFamily="18" charset="0"/>
                                    </a:rPr>
                                    <m:t>)</m:t>
                                  </m:r>
                                  <m:r>
                                    <a:rPr lang="en-US" i="1">
                                      <a:latin typeface="Cambria Math" panose="02040503050406030204" pitchFamily="18" charset="0"/>
                                    </a:rPr>
                                    <m:t>𝐶</m:t>
                                  </m:r>
                                </m:e>
                              </m:d>
                            </m:den>
                          </m:f>
                        </m:sup>
                      </m:s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0">
                                      <a:latin typeface="Cambria Math" panose="02040503050406030204" pitchFamily="18" charset="0"/>
                                    </a:rPr>
                                    <m:t>1</m:t>
                                  </m:r>
                                </m:sub>
                              </m:sSub>
                            </m:num>
                            <m:den>
                              <m:r>
                                <a:rPr lang="en-US" i="1">
                                  <a:latin typeface="Cambria Math" panose="02040503050406030204" pitchFamily="18" charset="0"/>
                                </a:rPr>
                                <m:t>𝑅</m:t>
                              </m:r>
                              <m:r>
                                <a:rPr lang="en-US" i="0">
                                  <a:latin typeface="Cambria Math" panose="02040503050406030204" pitchFamily="18" charset="0"/>
                                </a:rPr>
                                <m:t>1</m:t>
                              </m:r>
                              <m:r>
                                <a:rPr lang="en-US" i="1">
                                  <a:latin typeface="Cambria Math" panose="02040503050406030204" pitchFamily="18" charset="0"/>
                                </a:rPr>
                                <m:t>𝐶</m:t>
                              </m:r>
                            </m:den>
                          </m:f>
                        </m:sup>
                      </m:sSup>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0">
                                          <a:latin typeface="Cambria Math" panose="02040503050406030204" pitchFamily="18" charset="0"/>
                                        </a:rPr>
                                        <m:t>1</m:t>
                                      </m:r>
                                    </m:sub>
                                  </m:sSub>
                                </m:e>
                              </m:d>
                            </m:num>
                            <m:den>
                              <m:d>
                                <m:dPr>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2</m:t>
                                      </m:r>
                                    </m:sub>
                                  </m:sSub>
                                  <m:r>
                                    <a:rPr lang="en-US" i="0">
                                      <a:latin typeface="Cambria Math" panose="02040503050406030204" pitchFamily="18" charset="0"/>
                                    </a:rPr>
                                    <m:t>)</m:t>
                                  </m:r>
                                  <m:r>
                                    <a:rPr lang="en-US" i="1">
                                      <a:latin typeface="Cambria Math" panose="02040503050406030204" pitchFamily="18" charset="0"/>
                                    </a:rPr>
                                    <m:t>𝐶</m:t>
                                  </m:r>
                                </m:e>
                              </m:d>
                            </m:den>
                          </m:f>
                        </m:sup>
                      </m:sSup>
                      <m:r>
                        <m:rPr>
                          <m:nor/>
                        </m:rPr>
                        <a:rPr lang="en-US" i="1">
                          <a:latin typeface="Cambria Math" panose="02040503050406030204" pitchFamily="18" charset="0"/>
                        </a:rPr>
                        <m:t>  </m:t>
                      </m:r>
                      <m:r>
                        <a:rPr lang="en-US" i="0">
                          <a:latin typeface="Cambria Math" panose="02040503050406030204" pitchFamily="18" charset="0"/>
                        </a:rPr>
                        <m:t>,</m:t>
                      </m:r>
                      <m:r>
                        <m:rPr>
                          <m:nor/>
                        </m:rPr>
                        <a:rPr lang="en-US" i="1">
                          <a:latin typeface="Cambria Math" panose="02040503050406030204" pitchFamily="18" charset="0"/>
                        </a:rPr>
                        <m:t>  </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0">
                              <a:latin typeface="Cambria Math" panose="02040503050406030204" pitchFamily="18" charset="0"/>
                            </a:rPr>
                            <m:t>1</m:t>
                          </m:r>
                        </m:sub>
                      </m:sSub>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066800" y="4886594"/>
                <a:ext cx="9003562" cy="560538"/>
              </a:xfrm>
              <a:prstGeom prst="rect">
                <a:avLst/>
              </a:prstGeom>
              <a:blipFill>
                <a:blip r:embed="rId8"/>
                <a:stretch>
                  <a:fillRect/>
                </a:stretch>
              </a:blipFill>
            </p:spPr>
            <p:txBody>
              <a:bodyPr/>
              <a:lstStyle/>
              <a:p>
                <a:r>
                  <a:rPr lang="en-US">
                    <a:noFill/>
                  </a:rPr>
                  <a:t> </a:t>
                </a:r>
              </a:p>
            </p:txBody>
          </p:sp>
        </mc:Fallback>
      </mc:AlternateContent>
      <p:sp>
        <p:nvSpPr>
          <p:cNvPr id="13" name="TextBox 12"/>
          <p:cNvSpPr txBox="1">
            <a:spLocks noChangeArrowheads="1"/>
          </p:cNvSpPr>
          <p:nvPr/>
        </p:nvSpPr>
        <p:spPr bwMode="auto">
          <a:xfrm>
            <a:off x="3676603" y="5498068"/>
            <a:ext cx="13211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altLang="en-US" sz="1600" b="1" dirty="0" smtClean="0">
                <a:solidFill>
                  <a:srgbClr val="0000FF"/>
                </a:solidFill>
                <a:cs typeface="B Nazanin" panose="00000400000000000000" pitchFamily="2" charset="-78"/>
              </a:rPr>
              <a:t>پاسخ حالت صفر</a:t>
            </a:r>
            <a:endParaRPr lang="en-US" altLang="en-US" sz="1600" b="1" dirty="0">
              <a:solidFill>
                <a:srgbClr val="0000FF"/>
              </a:solidFill>
              <a:cs typeface="B Nazanin" panose="00000400000000000000" pitchFamily="2" charset="-78"/>
            </a:endParaRPr>
          </a:p>
        </p:txBody>
      </p:sp>
      <p:sp>
        <p:nvSpPr>
          <p:cNvPr id="14" name="TextBox 13"/>
          <p:cNvSpPr txBox="1">
            <a:spLocks noChangeArrowheads="1"/>
          </p:cNvSpPr>
          <p:nvPr/>
        </p:nvSpPr>
        <p:spPr bwMode="auto">
          <a:xfrm>
            <a:off x="6281802" y="5483325"/>
            <a:ext cx="14077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altLang="en-US" sz="1600" b="1" dirty="0" smtClean="0">
                <a:solidFill>
                  <a:srgbClr val="0000FF"/>
                </a:solidFill>
                <a:cs typeface="B Nazanin" panose="00000400000000000000" pitchFamily="2" charset="-78"/>
              </a:rPr>
              <a:t>پاسخ ورودی صفر</a:t>
            </a:r>
            <a:endParaRPr lang="en-US" altLang="en-US" sz="1600" b="1" dirty="0">
              <a:solidFill>
                <a:srgbClr val="0000FF"/>
              </a:solidFill>
              <a:cs typeface="B Nazanin" panose="00000400000000000000" pitchFamily="2" charset="-78"/>
            </a:endParaRPr>
          </a:p>
        </p:txBody>
      </p:sp>
      <p:sp>
        <p:nvSpPr>
          <p:cNvPr id="15" name="Rectangle 14"/>
          <p:cNvSpPr/>
          <p:nvPr/>
        </p:nvSpPr>
        <p:spPr>
          <a:xfrm>
            <a:off x="1305721" y="5782299"/>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pic>
        <p:nvPicPr>
          <p:cNvPr id="16" name="Picture 15"/>
          <p:cNvPicPr>
            <a:picLocks noChangeAspect="1"/>
          </p:cNvPicPr>
          <p:nvPr/>
        </p:nvPicPr>
        <p:blipFill rotWithShape="1">
          <a:blip r:embed="rId9"/>
          <a:srcRect l="2689" t="5810" r="8562"/>
          <a:stretch/>
        </p:blipFill>
        <p:spPr>
          <a:xfrm>
            <a:off x="23227" y="2286000"/>
            <a:ext cx="3416966" cy="2295794"/>
          </a:xfrm>
          <a:prstGeom prst="rect">
            <a:avLst/>
          </a:prstGeom>
        </p:spPr>
      </p:pic>
    </p:spTree>
    <p:extLst>
      <p:ext uri="{BB962C8B-B14F-4D97-AF65-F5344CB8AC3E}">
        <p14:creationId xmlns:p14="http://schemas.microsoft.com/office/powerpoint/2010/main" val="3335236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dirty="0"/>
          </a:p>
        </p:txBody>
      </p:sp>
      <mc:AlternateContent xmlns:mc="http://schemas.openxmlformats.org/markup-compatibility/2006" xmlns:a14="http://schemas.microsoft.com/office/drawing/2010/main">
        <mc:Choice Requires="a14">
          <p:sp>
            <p:nvSpPr>
              <p:cNvPr id="3" name="Rectangle 2"/>
              <p:cNvSpPr/>
              <p:nvPr/>
            </p:nvSpPr>
            <p:spPr>
              <a:xfrm>
                <a:off x="304800" y="228600"/>
                <a:ext cx="8611483" cy="729430"/>
              </a:xfrm>
              <a:prstGeom prst="rect">
                <a:avLst/>
              </a:prstGeom>
            </p:spPr>
            <p:txBody>
              <a:bodyPr wrap="square">
                <a:spAutoFit/>
              </a:bodyPr>
              <a:lstStyle/>
              <a:p>
                <a:pPr marL="285750" indent="-285750" algn="r" rtl="1">
                  <a:lnSpc>
                    <a:spcPct val="115000"/>
                  </a:lnSpc>
                  <a:spcAft>
                    <a:spcPts val="800"/>
                  </a:spcAft>
                  <a:buFont typeface="Wingdings" panose="05000000000000000000" pitchFamily="2" charset="2"/>
                  <a:buChar char="q"/>
                </a:pPr>
                <a:r>
                  <a:rPr lang="ar-SA"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a:t>
                </a:r>
                <a:r>
                  <a:rPr lang="fa-IR"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مدارهای با چند ثابت زمانی: </a:t>
                </a:r>
                <a:r>
                  <a:rPr lang="fa-IR" kern="100" dirty="0">
                    <a:latin typeface="Calibri" panose="020F0502020204030204" pitchFamily="34" charset="0"/>
                    <a:ea typeface="Times New Roman" panose="02020603050405020304" pitchFamily="18" charset="0"/>
                    <a:cs typeface="B Nazanin" panose="00000400000000000000" pitchFamily="2" charset="-78"/>
                  </a:rPr>
                  <a:t>در مدار </a:t>
                </a:r>
                <a:r>
                  <a:rPr lang="fa-IR" kern="100" dirty="0" smtClean="0">
                    <a:latin typeface="Calibri" panose="020F0502020204030204" pitchFamily="34" charset="0"/>
                    <a:ea typeface="Times New Roman" panose="02020603050405020304" pitchFamily="18" charset="0"/>
                    <a:cs typeface="B Nazanin" panose="00000400000000000000" pitchFamily="2" charset="-78"/>
                  </a:rPr>
                  <a:t>مثال قبل، </a:t>
                </a:r>
                <a:r>
                  <a:rPr lang="fa-IR" kern="100" dirty="0">
                    <a:latin typeface="Calibri" panose="020F0502020204030204" pitchFamily="34" charset="0"/>
                    <a:ea typeface="Times New Roman" panose="02020603050405020304" pitchFamily="18" charset="0"/>
                    <a:cs typeface="B Nazanin" panose="00000400000000000000" pitchFamily="2" charset="-78"/>
                  </a:rPr>
                  <a:t>فرض کنید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خازن </a:t>
                </a:r>
                <a:r>
                  <a:rPr lang="en-US" sz="1600" kern="100" dirty="0" smtClean="0">
                    <a:latin typeface="Times New Roman" panose="02020603050405020304" pitchFamily="18" charset="0"/>
                    <a:ea typeface="Times New Roman" panose="02020603050405020304" pitchFamily="18" charset="0"/>
                    <a:cs typeface="Arial" panose="020B0604020202020204" pitchFamily="34" charset="0"/>
                  </a:rPr>
                  <a:t>C</a:t>
                </a:r>
                <a:r>
                  <a:rPr lang="en-US" sz="1600" kern="100" baseline="-25000" dirty="0" smtClean="0">
                    <a:latin typeface="Times New Roman" panose="02020603050405020304" pitchFamily="18" charset="0"/>
                    <a:ea typeface="Times New Roman" panose="02020603050405020304" pitchFamily="18" charset="0"/>
                    <a:cs typeface="Arial" panose="020B0604020202020204" pitchFamily="34" charset="0"/>
                  </a:rPr>
                  <a:t>2</a:t>
                </a:r>
                <a:r>
                  <a:rPr lang="en-US" kern="100" baseline="-25000" dirty="0" smtClean="0">
                    <a:latin typeface="B Nazanin" panose="00000400000000000000" pitchFamily="2" charset="-78"/>
                    <a:ea typeface="Times New Roman" panose="02020603050405020304" pitchFamily="18" charset="0"/>
                    <a:cs typeface="Arial" panose="020B0604020202020204" pitchFamily="34" charset="0"/>
                  </a:rPr>
                  <a:t> </a:t>
                </a:r>
                <a:r>
                  <a:rPr lang="fa-IR" kern="100" baseline="-25000" dirty="0" smtClean="0">
                    <a:latin typeface="B Nazanin" panose="00000400000000000000" pitchFamily="2" charset="-78"/>
                    <a:ea typeface="Times New Roman" panose="02020603050405020304" pitchFamily="18" charset="0"/>
                    <a:cs typeface="Arial" panose="020B0604020202020204" pitchFamily="34" charset="0"/>
                  </a:rPr>
                  <a:t>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بدون </a:t>
                </a:r>
                <a:r>
                  <a:rPr lang="fa-IR" kern="100" dirty="0">
                    <a:latin typeface="Calibri" panose="020F0502020204030204" pitchFamily="34" charset="0"/>
                    <a:ea typeface="Times New Roman" panose="02020603050405020304" pitchFamily="18" charset="0"/>
                    <a:cs typeface="B Nazanin" panose="00000400000000000000" pitchFamily="2" charset="-78"/>
                  </a:rPr>
                  <a:t>ولتاژ اولیه را به جای مقاومت </a:t>
                </a:r>
                <a:r>
                  <a:rPr lang="en-US" sz="1600" kern="100" dirty="0">
                    <a:latin typeface="Times New Roman" panose="02020603050405020304" pitchFamily="18" charset="0"/>
                    <a:ea typeface="Times New Roman" panose="02020603050405020304" pitchFamily="18" charset="0"/>
                    <a:cs typeface="Arial" panose="020B0604020202020204" pitchFamily="34" charset="0"/>
                  </a:rPr>
                  <a:t>R</a:t>
                </a:r>
                <a:r>
                  <a:rPr lang="en-US" sz="1600" kern="100" baseline="-25000" dirty="0">
                    <a:latin typeface="Times New Roman" panose="02020603050405020304" pitchFamily="18" charset="0"/>
                    <a:ea typeface="Times New Roman" panose="02020603050405020304" pitchFamily="18" charset="0"/>
                    <a:cs typeface="Arial" panose="020B0604020202020204" pitchFamily="34" charset="0"/>
                  </a:rPr>
                  <a:t>2</a:t>
                </a:r>
                <a:r>
                  <a:rPr lang="fa-IR" kern="100" dirty="0">
                    <a:latin typeface="Calibri" panose="020F0502020204030204" pitchFamily="34" charset="0"/>
                    <a:ea typeface="Times New Roman" panose="02020603050405020304" pitchFamily="18" charset="0"/>
                    <a:cs typeface="B Nazanin" panose="00000400000000000000" pitchFamily="2" charset="-78"/>
                  </a:rPr>
                  <a:t> قرار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دهیم، </a:t>
                </a:r>
                <a:r>
                  <a:rPr lang="fa-IR" kern="100" dirty="0">
                    <a:latin typeface="Calibri" panose="020F0502020204030204" pitchFamily="34" charset="0"/>
                    <a:ea typeface="Times New Roman" panose="02020603050405020304" pitchFamily="18" charset="0"/>
                    <a:cs typeface="B Nazanin" panose="00000400000000000000" pitchFamily="2" charset="-78"/>
                  </a:rPr>
                  <a:t>چه تفاوت عمده ایی در پاسخ ولتاژ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𝑣</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𝑡</m:t>
                    </m:r>
                    <m:r>
                      <a:rPr lang="en-US" i="1" kern="100">
                        <a:latin typeface="Cambria Math" panose="02040503050406030204" pitchFamily="18" charset="0"/>
                        <a:ea typeface="Times New Roman" panose="02020603050405020304" pitchFamily="18" charset="0"/>
                        <a:cs typeface="B Nazanin" panose="00000400000000000000" pitchFamily="2" charset="-78"/>
                      </a:rPr>
                      <m:t>)</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رخ می دهد؟</a:t>
                </a:r>
                <a:endParaRPr lang="en-US" sz="1400" kern="1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04800" y="228600"/>
                <a:ext cx="8611483" cy="729430"/>
              </a:xfrm>
              <a:prstGeom prst="rect">
                <a:avLst/>
              </a:prstGeom>
              <a:blipFill>
                <a:blip r:embed="rId3"/>
                <a:stretch>
                  <a:fillRect l="-495" t="-840" r="-495"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657601" y="1182469"/>
                <a:ext cx="5228202" cy="646331"/>
              </a:xfrm>
              <a:prstGeom prst="rect">
                <a:avLst/>
              </a:prstGeom>
            </p:spPr>
            <p:txBody>
              <a:bodyPr wrap="square">
                <a:spAutoFit/>
              </a:bodyPr>
              <a:lstStyle/>
              <a:p>
                <a:pPr marL="285750" indent="-285750" algn="r" rtl="1">
                  <a:buFont typeface="Times New Roman" panose="02020603050405020304" pitchFamily="18" charset="0"/>
                  <a:buChar char="■"/>
                </a:pPr>
                <a:r>
                  <a:rPr lang="ar-SA"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a:t>
                </a:r>
                <a:r>
                  <a:rPr lang="fa-IR" dirty="0">
                    <a:latin typeface="Calibri" panose="020F0502020204030204" pitchFamily="34" charset="0"/>
                    <a:ea typeface="Times New Roman" panose="02020603050405020304" pitchFamily="18" charset="0"/>
                    <a:cs typeface="B Nazanin" panose="00000400000000000000" pitchFamily="2" charset="-78"/>
                  </a:rPr>
                  <a:t>تا زمان </a:t>
                </a:r>
                <a:r>
                  <a:rPr lang="en-US" sz="1600" dirty="0" smtClean="0">
                    <a:latin typeface="Times New Roman" panose="02020603050405020304" pitchFamily="18" charset="0"/>
                    <a:ea typeface="Times New Roman" panose="02020603050405020304" pitchFamily="18" charset="0"/>
                  </a:rPr>
                  <a:t>t=t</a:t>
                </a:r>
                <a:r>
                  <a:rPr lang="en-US" sz="1600" baseline="-25000" dirty="0" smtClean="0">
                    <a:latin typeface="Times New Roman" panose="02020603050405020304" pitchFamily="18" charset="0"/>
                    <a:ea typeface="Times New Roman" panose="02020603050405020304" pitchFamily="18" charset="0"/>
                  </a:rPr>
                  <a:t>1</a:t>
                </a:r>
                <a:r>
                  <a:rPr lang="fa-IR" dirty="0" smtClean="0">
                    <a:latin typeface="Calibri" panose="020F0502020204030204" pitchFamily="34" charset="0"/>
                    <a:ea typeface="Times New Roman" panose="02020603050405020304" pitchFamily="18" charset="0"/>
                    <a:cs typeface="B Nazanin" panose="00000400000000000000" pitchFamily="2" charset="-78"/>
                  </a:rPr>
                  <a:t> </a:t>
                </a:r>
                <a:r>
                  <a:rPr lang="fa-IR" dirty="0">
                    <a:latin typeface="Calibri" panose="020F0502020204030204" pitchFamily="34" charset="0"/>
                    <a:ea typeface="Times New Roman" panose="02020603050405020304" pitchFamily="18" charset="0"/>
                    <a:cs typeface="B Nazanin" panose="00000400000000000000" pitchFamily="2" charset="-78"/>
                  </a:rPr>
                  <a:t>پاسخ همان عبارت قبلی با ثابت زمانی </a:t>
                </a:r>
                <a14:m>
                  <m:oMath xmlns:m="http://schemas.openxmlformats.org/officeDocument/2006/math">
                    <m:r>
                      <m:rPr>
                        <m:nor/>
                      </m:rPr>
                      <a:rPr lang="el-GR" altLang="en-US" sz="1600" dirty="0">
                        <a:latin typeface="Times New Roman" panose="02020603050405020304" pitchFamily="18" charset="0"/>
                        <a:ea typeface="Calibri" panose="020F0502020204030204" pitchFamily="34" charset="0"/>
                        <a:cs typeface="B Nazanin" panose="00000400000000000000" pitchFamily="2" charset="-78"/>
                      </a:rPr>
                      <m:t>τ</m:t>
                    </m:r>
                  </m:oMath>
                </a14:m>
                <a:r>
                  <a:rPr lang="en-US" sz="1600" baseline="-25000" dirty="0">
                    <a:latin typeface="Times New Roman" panose="02020603050405020304" pitchFamily="18" charset="0"/>
                    <a:ea typeface="Times New Roman" panose="02020603050405020304" pitchFamily="18" charset="0"/>
                  </a:rPr>
                  <a:t>1</a:t>
                </a:r>
                <a:r>
                  <a:rPr lang="en-US" sz="1600" dirty="0">
                    <a:latin typeface="Times New Roman" panose="02020603050405020304" pitchFamily="18" charset="0"/>
                    <a:ea typeface="Times New Roman" panose="02020603050405020304" pitchFamily="18" charset="0"/>
                  </a:rPr>
                  <a:t>=RC</a:t>
                </a:r>
                <a:r>
                  <a:rPr lang="en-US" sz="1600" baseline="-25000" dirty="0">
                    <a:latin typeface="Times New Roman" panose="02020603050405020304" pitchFamily="18" charset="0"/>
                    <a:ea typeface="Times New Roman" panose="02020603050405020304" pitchFamily="18" charset="0"/>
                  </a:rPr>
                  <a:t>1</a:t>
                </a:r>
                <a:r>
                  <a:rPr lang="en-US" sz="1600" dirty="0">
                    <a:latin typeface="Times New Roman" panose="02020603050405020304" pitchFamily="18" charset="0"/>
                    <a:ea typeface="Times New Roman" panose="02020603050405020304" pitchFamily="18" charset="0"/>
                  </a:rPr>
                  <a:t> </a:t>
                </a:r>
                <a:r>
                  <a:rPr lang="fa-IR" sz="1600" dirty="0" smtClean="0">
                    <a:latin typeface="Times New Roman" panose="02020603050405020304" pitchFamily="18" charset="0"/>
                    <a:ea typeface="Times New Roman" panose="02020603050405020304" pitchFamily="18" charset="0"/>
                  </a:rPr>
                  <a:t> </a:t>
                </a:r>
                <a:r>
                  <a:rPr lang="fa-IR" dirty="0" smtClean="0">
                    <a:latin typeface="Calibri" panose="020F0502020204030204" pitchFamily="34" charset="0"/>
                    <a:ea typeface="Times New Roman" panose="02020603050405020304" pitchFamily="18" charset="0"/>
                    <a:cs typeface="B Nazanin" panose="00000400000000000000" pitchFamily="2" charset="-78"/>
                  </a:rPr>
                  <a:t>است </a:t>
                </a:r>
                <a:r>
                  <a:rPr lang="fa-IR" dirty="0">
                    <a:latin typeface="Calibri" panose="020F0502020204030204" pitchFamily="34" charset="0"/>
                    <a:ea typeface="Times New Roman" panose="02020603050405020304" pitchFamily="18" charset="0"/>
                    <a:cs typeface="B Nazanin" panose="00000400000000000000" pitchFamily="2" charset="-78"/>
                  </a:rPr>
                  <a:t>یعنی :</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657601" y="1182469"/>
                <a:ext cx="5228202" cy="646331"/>
              </a:xfrm>
              <a:prstGeom prst="rect">
                <a:avLst/>
              </a:prstGeom>
              <a:blipFill>
                <a:blip r:embed="rId4"/>
                <a:stretch>
                  <a:fillRect t="-7547" r="-816" b="-160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222610" y="2577953"/>
                <a:ext cx="4800599" cy="1200329"/>
              </a:xfrm>
              <a:prstGeom prst="rect">
                <a:avLst/>
              </a:prstGeom>
            </p:spPr>
            <p:txBody>
              <a:bodyPr wrap="square">
                <a:spAutoFit/>
              </a:bodyPr>
              <a:lstStyle/>
              <a:p>
                <a:pPr algn="just" rtl="1"/>
                <a:r>
                  <a:rPr lang="fa-IR" dirty="0">
                    <a:latin typeface="Calibri" panose="020F0502020204030204" pitchFamily="34" charset="0"/>
                    <a:ea typeface="Times New Roman" panose="02020603050405020304" pitchFamily="18" charset="0"/>
                    <a:cs typeface="B Nazanin" panose="00000400000000000000" pitchFamily="2" charset="-78"/>
                  </a:rPr>
                  <a:t>در لحظه </a:t>
                </a:r>
                <a:r>
                  <a:rPr lang="en-US" sz="1600" dirty="0" smtClean="0">
                    <a:latin typeface="Times New Roman" panose="02020603050405020304" pitchFamily="18" charset="0"/>
                    <a:ea typeface="Times New Roman" panose="02020603050405020304" pitchFamily="18" charset="0"/>
                  </a:rPr>
                  <a:t>t=t</a:t>
                </a:r>
                <a:r>
                  <a:rPr lang="en-US" sz="1600" baseline="-25000" dirty="0" smtClean="0">
                    <a:latin typeface="Times New Roman" panose="02020603050405020304" pitchFamily="18" charset="0"/>
                    <a:ea typeface="Times New Roman" panose="02020603050405020304" pitchFamily="18" charset="0"/>
                  </a:rPr>
                  <a:t>1</a:t>
                </a:r>
                <a:r>
                  <a:rPr lang="fa-IR" dirty="0" smtClean="0">
                    <a:latin typeface="Calibri" panose="020F0502020204030204" pitchFamily="34" charset="0"/>
                    <a:ea typeface="Times New Roman" panose="02020603050405020304" pitchFamily="18" charset="0"/>
                    <a:cs typeface="B Nazanin" panose="00000400000000000000" pitchFamily="2" charset="-78"/>
                  </a:rPr>
                  <a:t> و به </a:t>
                </a:r>
                <a:r>
                  <a:rPr lang="fa-IR" dirty="0">
                    <a:latin typeface="Calibri" panose="020F0502020204030204" pitchFamily="34" charset="0"/>
                    <a:ea typeface="Times New Roman" panose="02020603050405020304" pitchFamily="18" charset="0"/>
                    <a:cs typeface="B Nazanin" panose="00000400000000000000" pitchFamily="2" charset="-78"/>
                  </a:rPr>
                  <a:t>محض بسته شدن کلید </a:t>
                </a:r>
                <a:r>
                  <a:rPr lang="en-US" sz="1600" dirty="0" smtClean="0">
                    <a:effectLst/>
                    <a:latin typeface="Times New Roman" panose="02020603050405020304" pitchFamily="18" charset="0"/>
                    <a:ea typeface="Times New Roman" panose="02020603050405020304" pitchFamily="18" charset="0"/>
                  </a:rPr>
                  <a:t>K</a:t>
                </a:r>
                <a:r>
                  <a:rPr lang="en-US" sz="1600" baseline="-25000" dirty="0" smtClean="0">
                    <a:effectLst/>
                    <a:latin typeface="Times New Roman" panose="02020603050405020304" pitchFamily="18" charset="0"/>
                    <a:ea typeface="Times New Roman" panose="02020603050405020304" pitchFamily="18" charset="0"/>
                  </a:rPr>
                  <a:t>2</a:t>
                </a:r>
                <a:r>
                  <a:rPr lang="fa-IR" dirty="0" smtClean="0">
                    <a:latin typeface="Calibri" panose="020F0502020204030204" pitchFamily="34" charset="0"/>
                    <a:ea typeface="Times New Roman" panose="02020603050405020304" pitchFamily="18" charset="0"/>
                    <a:cs typeface="B Nazanin" panose="00000400000000000000" pitchFamily="2" charset="-78"/>
                  </a:rPr>
                  <a:t>، خازن</a:t>
                </a:r>
                <a:r>
                  <a:rPr lang="en-US" sz="1600" dirty="0" smtClean="0">
                    <a:effectLst/>
                    <a:latin typeface="Times New Roman" panose="02020603050405020304" pitchFamily="18" charset="0"/>
                    <a:ea typeface="Times New Roman" panose="02020603050405020304" pitchFamily="18" charset="0"/>
                  </a:rPr>
                  <a:t>C</a:t>
                </a:r>
                <a:r>
                  <a:rPr lang="en-US" sz="1600" baseline="-25000" dirty="0" smtClean="0">
                    <a:effectLst/>
                    <a:latin typeface="Times New Roman" panose="02020603050405020304" pitchFamily="18" charset="0"/>
                    <a:ea typeface="Times New Roman" panose="02020603050405020304" pitchFamily="18" charset="0"/>
                  </a:rPr>
                  <a:t>2</a:t>
                </a:r>
                <a:r>
                  <a:rPr lang="en-US" baseline="-25000" dirty="0" smtClean="0">
                    <a:latin typeface="B Nazanin" panose="00000400000000000000" pitchFamily="2" charset="-78"/>
                    <a:ea typeface="Times New Roman" panose="02020603050405020304" pitchFamily="18" charset="0"/>
                  </a:rPr>
                  <a:t> </a:t>
                </a:r>
                <a:r>
                  <a:rPr lang="fa-IR" baseline="-25000" dirty="0" smtClean="0">
                    <a:latin typeface="B Nazanin" panose="00000400000000000000" pitchFamily="2" charset="-78"/>
                    <a:ea typeface="Times New Roman" panose="02020603050405020304" pitchFamily="18" charset="0"/>
                  </a:rPr>
                  <a:t> </a:t>
                </a:r>
                <a:r>
                  <a:rPr lang="fa-IR" dirty="0" smtClean="0">
                    <a:latin typeface="Calibri" panose="020F0502020204030204" pitchFamily="34" charset="0"/>
                    <a:ea typeface="Times New Roman" panose="02020603050405020304" pitchFamily="18" charset="0"/>
                    <a:cs typeface="B Nazanin" panose="00000400000000000000" pitchFamily="2" charset="-78"/>
                  </a:rPr>
                  <a:t>با </a:t>
                </a:r>
                <a:r>
                  <a:rPr lang="fa-IR" dirty="0">
                    <a:latin typeface="Calibri" panose="020F0502020204030204" pitchFamily="34" charset="0"/>
                    <a:ea typeface="Times New Roman" panose="02020603050405020304" pitchFamily="18" charset="0"/>
                    <a:cs typeface="B Nazanin" panose="00000400000000000000" pitchFamily="2" charset="-78"/>
                  </a:rPr>
                  <a:t>ولتاژ اولیه صفر با </a:t>
                </a:r>
                <a:r>
                  <a:rPr lang="fa-IR" dirty="0" smtClean="0">
                    <a:latin typeface="Calibri" panose="020F0502020204030204" pitchFamily="34" charset="0"/>
                    <a:ea typeface="Times New Roman" panose="02020603050405020304" pitchFamily="18" charset="0"/>
                    <a:cs typeface="B Nazanin" panose="00000400000000000000" pitchFamily="2" charset="-78"/>
                  </a:rPr>
                  <a:t>خازن</a:t>
                </a:r>
                <a:r>
                  <a:rPr lang="en-US" sz="1600" dirty="0" smtClean="0">
                    <a:effectLst/>
                    <a:latin typeface="Times New Roman" panose="02020603050405020304" pitchFamily="18" charset="0"/>
                    <a:ea typeface="Times New Roman" panose="02020603050405020304" pitchFamily="18" charset="0"/>
                  </a:rPr>
                  <a:t>C</a:t>
                </a:r>
                <a:r>
                  <a:rPr lang="en-US" sz="1600" baseline="-25000" dirty="0" smtClean="0">
                    <a:effectLst/>
                    <a:latin typeface="Times New Roman" panose="02020603050405020304" pitchFamily="18" charset="0"/>
                    <a:ea typeface="Times New Roman" panose="02020603050405020304" pitchFamily="18" charset="0"/>
                  </a:rPr>
                  <a:t>1</a:t>
                </a:r>
                <a:r>
                  <a:rPr lang="en-US" baseline="-25000" dirty="0" smtClean="0">
                    <a:latin typeface="B Nazanin" panose="00000400000000000000" pitchFamily="2" charset="-78"/>
                    <a:ea typeface="Times New Roman" panose="02020603050405020304" pitchFamily="18" charset="0"/>
                  </a:rPr>
                  <a:t> </a:t>
                </a:r>
                <a:r>
                  <a:rPr lang="fa-IR" baseline="-25000" dirty="0" smtClean="0">
                    <a:latin typeface="B Nazanin" panose="00000400000000000000" pitchFamily="2" charset="-78"/>
                    <a:ea typeface="Times New Roman" panose="02020603050405020304" pitchFamily="18" charset="0"/>
                  </a:rPr>
                  <a:t> </a:t>
                </a:r>
                <a:r>
                  <a:rPr lang="fa-IR" dirty="0" smtClean="0">
                    <a:latin typeface="Calibri" panose="020F0502020204030204" pitchFamily="34" charset="0"/>
                    <a:ea typeface="Times New Roman" panose="02020603050405020304" pitchFamily="18" charset="0"/>
                    <a:cs typeface="B Nazanin" panose="00000400000000000000" pitchFamily="2" charset="-78"/>
                  </a:rPr>
                  <a:t>با </a:t>
                </a:r>
                <a:r>
                  <a:rPr lang="fa-IR" dirty="0">
                    <a:latin typeface="Calibri" panose="020F0502020204030204" pitchFamily="34" charset="0"/>
                    <a:ea typeface="Times New Roman" panose="02020603050405020304" pitchFamily="18" charset="0"/>
                    <a:cs typeface="B Nazanin" panose="00000400000000000000" pitchFamily="2" charset="-78"/>
                  </a:rPr>
                  <a:t>ولتاژ اولیه </a:t>
                </a:r>
                <a14:m>
                  <m:oMath xmlns:m="http://schemas.openxmlformats.org/officeDocument/2006/math">
                    <m:r>
                      <a:rPr lang="en-US" i="1">
                        <a:latin typeface="Cambria Math" panose="02040503050406030204" pitchFamily="18" charset="0"/>
                        <a:ea typeface="Times New Roman" panose="02020603050405020304" pitchFamily="18" charset="0"/>
                        <a:cs typeface="B Nazanin" panose="00000400000000000000" pitchFamily="2" charset="-78"/>
                      </a:rPr>
                      <m:t>𝑣</m:t>
                    </m:r>
                    <m:r>
                      <a:rPr lang="en-US" i="1">
                        <a:latin typeface="Cambria Math" panose="02040503050406030204" pitchFamily="18" charset="0"/>
                        <a:ea typeface="Times New Roman" panose="02020603050405020304" pitchFamily="18" charset="0"/>
                        <a:cs typeface="B Nazanin" panose="00000400000000000000" pitchFamily="2" charset="-78"/>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a:latin typeface="Cambria Math" panose="02040503050406030204" pitchFamily="18" charset="0"/>
                          </a:rPr>
                          <m:t>1</m:t>
                        </m:r>
                      </m:sub>
                    </m:sSub>
                    <m:r>
                      <a:rPr lang="en-US" i="1">
                        <a:latin typeface="Cambria Math" panose="02040503050406030204" pitchFamily="18" charset="0"/>
                        <a:ea typeface="Times New Roman" panose="02020603050405020304" pitchFamily="18" charset="0"/>
                        <a:cs typeface="B Nazanin" panose="00000400000000000000" pitchFamily="2" charset="-78"/>
                      </a:rPr>
                      <m:t>)</m:t>
                    </m:r>
                  </m:oMath>
                </a14:m>
                <a:r>
                  <a:rPr lang="fa-IR" dirty="0">
                    <a:latin typeface="Calibri" panose="020F0502020204030204" pitchFamily="34" charset="0"/>
                    <a:ea typeface="Times New Roman" panose="02020603050405020304" pitchFamily="18" charset="0"/>
                    <a:cs typeface="B Nazanin" panose="00000400000000000000" pitchFamily="2" charset="-78"/>
                  </a:rPr>
                  <a:t> موازی </a:t>
                </a:r>
                <a:r>
                  <a:rPr lang="fa-IR" dirty="0" smtClean="0">
                    <a:latin typeface="Calibri" panose="020F0502020204030204" pitchFamily="34" charset="0"/>
                    <a:ea typeface="Times New Roman" panose="02020603050405020304" pitchFamily="18" charset="0"/>
                    <a:cs typeface="B Nazanin" panose="00000400000000000000" pitchFamily="2" charset="-78"/>
                  </a:rPr>
                  <a:t>شده و </a:t>
                </a:r>
                <a:r>
                  <a:rPr lang="fa-IR" dirty="0">
                    <a:latin typeface="Calibri" panose="020F0502020204030204" pitchFamily="34" charset="0"/>
                    <a:ea typeface="Times New Roman" panose="02020603050405020304" pitchFamily="18" charset="0"/>
                    <a:cs typeface="B Nazanin" panose="00000400000000000000" pitchFamily="2" charset="-78"/>
                  </a:rPr>
                  <a:t>جهش ولتاژ خواهیم </a:t>
                </a:r>
                <a:r>
                  <a:rPr lang="fa-IR" dirty="0" smtClean="0">
                    <a:latin typeface="Calibri" panose="020F0502020204030204" pitchFamily="34" charset="0"/>
                    <a:ea typeface="Times New Roman" panose="02020603050405020304" pitchFamily="18" charset="0"/>
                    <a:cs typeface="B Nazanin" panose="00000400000000000000" pitchFamily="2" charset="-78"/>
                  </a:rPr>
                  <a:t>داشت. </a:t>
                </a:r>
                <a:r>
                  <a:rPr lang="fa-IR" dirty="0">
                    <a:latin typeface="Calibri" panose="020F0502020204030204" pitchFamily="34" charset="0"/>
                    <a:ea typeface="Times New Roman" panose="02020603050405020304" pitchFamily="18" charset="0"/>
                    <a:cs typeface="B Nazanin" panose="00000400000000000000" pitchFamily="2" charset="-78"/>
                  </a:rPr>
                  <a:t>خازن معادل </a:t>
                </a:r>
                <a:r>
                  <a:rPr lang="en-US" sz="1600" dirty="0">
                    <a:latin typeface="Times New Roman" panose="02020603050405020304" pitchFamily="18" charset="0"/>
                    <a:ea typeface="Times New Roman" panose="02020603050405020304" pitchFamily="18" charset="0"/>
                  </a:rPr>
                  <a:t>C=C</a:t>
                </a:r>
                <a:r>
                  <a:rPr lang="en-US" sz="1600" baseline="-25000" dirty="0">
                    <a:latin typeface="Times New Roman" panose="02020603050405020304" pitchFamily="18" charset="0"/>
                    <a:ea typeface="Times New Roman" panose="02020603050405020304" pitchFamily="18" charset="0"/>
                  </a:rPr>
                  <a:t>1</a:t>
                </a:r>
                <a:r>
                  <a:rPr lang="en-US" sz="1600" dirty="0">
                    <a:latin typeface="Times New Roman" panose="02020603050405020304" pitchFamily="18" charset="0"/>
                    <a:ea typeface="Times New Roman" panose="02020603050405020304" pitchFamily="18" charset="0"/>
                  </a:rPr>
                  <a:t>+C</a:t>
                </a:r>
                <a:r>
                  <a:rPr lang="en-US" sz="1600" baseline="-25000" dirty="0">
                    <a:latin typeface="Times New Roman" panose="02020603050405020304" pitchFamily="18" charset="0"/>
                    <a:ea typeface="Times New Roman" panose="02020603050405020304" pitchFamily="18" charset="0"/>
                  </a:rPr>
                  <a:t>2</a:t>
                </a:r>
                <a:r>
                  <a:rPr lang="fa-IR" dirty="0">
                    <a:latin typeface="Calibri" panose="020F0502020204030204" pitchFamily="34" charset="0"/>
                    <a:ea typeface="Times New Roman" panose="02020603050405020304" pitchFamily="18" charset="0"/>
                    <a:cs typeface="B Nazanin" panose="00000400000000000000" pitchFamily="2" charset="-78"/>
                  </a:rPr>
                  <a:t> دارای ولتاژ زیر خواهد </a:t>
                </a:r>
                <a:r>
                  <a:rPr lang="fa-IR" dirty="0" smtClean="0">
                    <a:latin typeface="Calibri" panose="020F0502020204030204" pitchFamily="34" charset="0"/>
                    <a:ea typeface="Times New Roman" panose="02020603050405020304" pitchFamily="18" charset="0"/>
                    <a:cs typeface="B Nazanin" panose="00000400000000000000" pitchFamily="2" charset="-78"/>
                  </a:rPr>
                  <a:t>بود:</a:t>
                </a:r>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4222610" y="2577953"/>
                <a:ext cx="4800599" cy="1200329"/>
              </a:xfrm>
              <a:prstGeom prst="rect">
                <a:avLst/>
              </a:prstGeom>
              <a:blipFill>
                <a:blip r:embed="rId5"/>
                <a:stretch>
                  <a:fillRect l="-2160" t="-2538" r="-1017" b="-8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495800" y="3842256"/>
                <a:ext cx="3257687" cy="6751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a:latin typeface="Cambria Math" panose="02040503050406030204" pitchFamily="18" charset="0"/>
                                </a:rPr>
                                <m:t>1</m:t>
                              </m:r>
                            </m:sub>
                          </m:sSub>
                        </m:e>
                      </m:d>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0">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0">
                                  <a:latin typeface="Cambria Math" panose="02040503050406030204" pitchFamily="18" charset="0"/>
                                </a:rPr>
                                <m:t>2</m:t>
                              </m:r>
                            </m:sub>
                          </m:sSub>
                        </m:den>
                      </m:f>
                      <m:r>
                        <a:rPr lang="en-US" i="0">
                          <a:latin typeface="Cambria Math" panose="02040503050406030204" pitchFamily="18" charset="0"/>
                        </a:rPr>
                        <m:t>=</m:t>
                      </m:r>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0">
                                      <a:latin typeface="Cambria Math" panose="02040503050406030204" pitchFamily="18" charset="0"/>
                                    </a:rPr>
                                    <m:t>1</m:t>
                                  </m:r>
                                </m:sub>
                              </m:sSub>
                              <m:r>
                                <a:rPr lang="en-US" i="1">
                                  <a:latin typeface="Cambria Math" panose="02040503050406030204" pitchFamily="18" charset="0"/>
                                </a:rPr>
                                <m:t>𝑣</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a:latin typeface="Cambria Math" panose="02040503050406030204" pitchFamily="18" charset="0"/>
                                    </a:rPr>
                                    <m:t>1</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0">
                                  <a:latin typeface="Cambria Math" panose="02040503050406030204" pitchFamily="18" charset="0"/>
                                </a:rPr>
                                <m:t>2</m:t>
                              </m:r>
                            </m:sub>
                          </m:sSub>
                        </m:den>
                      </m:f>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4495800" y="3842256"/>
                <a:ext cx="3257687" cy="67518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945292" y="4646912"/>
                <a:ext cx="8077917" cy="369332"/>
              </a:xfrm>
              <a:prstGeom prst="rect">
                <a:avLst/>
              </a:prstGeom>
            </p:spPr>
            <p:txBody>
              <a:bodyPr wrap="none">
                <a:spAutoFit/>
              </a:bodyPr>
              <a:lstStyle/>
              <a:p>
                <a:pPr algn="r" rtl="1"/>
                <a:r>
                  <a:rPr lang="fa-IR" dirty="0" smtClean="0">
                    <a:latin typeface="Calibri" panose="020F0502020204030204" pitchFamily="34" charset="0"/>
                    <a:ea typeface="Times New Roman" panose="02020603050405020304" pitchFamily="18" charset="0"/>
                    <a:cs typeface="B Nazanin" panose="00000400000000000000" pitchFamily="2" charset="-78"/>
                  </a:rPr>
                  <a:t>و ثابت </a:t>
                </a:r>
                <a:r>
                  <a:rPr lang="fa-IR" dirty="0">
                    <a:latin typeface="Calibri" panose="020F0502020204030204" pitchFamily="34" charset="0"/>
                    <a:ea typeface="Times New Roman" panose="02020603050405020304" pitchFamily="18" charset="0"/>
                    <a:cs typeface="B Nazanin" panose="00000400000000000000" pitchFamily="2" charset="-78"/>
                  </a:rPr>
                  <a:t>زمانی مدار به صورت </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B Nazanin" panose="00000400000000000000" pitchFamily="2" charset="-78"/>
                          </a:rPr>
                        </m:ctrlPr>
                      </m:sSubPr>
                      <m:e>
                        <m:r>
                          <m:rPr>
                            <m:nor/>
                          </m:rPr>
                          <a:rPr lang="el-GR" altLang="en-US" dirty="0">
                            <a:latin typeface="Times New Roman" panose="02020603050405020304" pitchFamily="18" charset="0"/>
                            <a:ea typeface="Calibri" panose="020F0502020204030204" pitchFamily="34" charset="0"/>
                            <a:cs typeface="B Nazanin" panose="00000400000000000000" pitchFamily="2" charset="-78"/>
                          </a:rPr>
                          <m:t>τ</m:t>
                        </m:r>
                      </m:e>
                      <m:sub>
                        <m:r>
                          <a:rPr lang="en-US" i="1">
                            <a:latin typeface="Cambria Math" panose="02040503050406030204" pitchFamily="18" charset="0"/>
                            <a:ea typeface="Times New Roman" panose="02020603050405020304" pitchFamily="18" charset="0"/>
                            <a:cs typeface="B Nazanin" panose="00000400000000000000" pitchFamily="2" charset="-78"/>
                          </a:rPr>
                          <m:t>2</m:t>
                        </m:r>
                      </m:sub>
                    </m:sSub>
                    <m:r>
                      <a:rPr lang="en-US" i="1">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𝑅𝐶</m:t>
                    </m:r>
                    <m:r>
                      <a:rPr lang="en-US" i="1">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𝑅</m:t>
                    </m:r>
                    <m:r>
                      <a:rPr lang="fa-IR" b="0" i="1" baseline="-25000" smtClean="0">
                        <a:latin typeface="Cambria Math" panose="02040503050406030204" pitchFamily="18" charset="0"/>
                        <a:ea typeface="Times New Roman" panose="02020603050405020304" pitchFamily="18" charset="0"/>
                        <a:cs typeface="B Nazanin" panose="00000400000000000000" pitchFamily="2" charset="-78"/>
                      </a:rPr>
                      <m:t>1</m:t>
                    </m:r>
                    <m:d>
                      <m:dPr>
                        <m:ctrlPr>
                          <a:rPr lang="en-US" i="1">
                            <a:latin typeface="Cambria Math" panose="02040503050406030204" pitchFamily="18" charset="0"/>
                            <a:ea typeface="Times New Roman" panose="02020603050405020304" pitchFamily="18" charset="0"/>
                            <a:cs typeface="B Nazanin" panose="00000400000000000000" pitchFamily="2" charset="-78"/>
                          </a:rPr>
                        </m:ctrlPr>
                      </m:dPr>
                      <m:e>
                        <m:sSub>
                          <m:sSubPr>
                            <m:ctrlPr>
                              <a:rPr lang="en-US" i="1">
                                <a:latin typeface="Cambria Math" panose="02040503050406030204" pitchFamily="18" charset="0"/>
                                <a:ea typeface="Times New Roman" panose="02020603050405020304" pitchFamily="18" charset="0"/>
                                <a:cs typeface="B Nazanin" panose="00000400000000000000" pitchFamily="2" charset="-78"/>
                              </a:rPr>
                            </m:ctrlPr>
                          </m:sSubPr>
                          <m:e>
                            <m:r>
                              <a:rPr lang="en-US" i="1">
                                <a:latin typeface="Cambria Math" panose="02040503050406030204" pitchFamily="18" charset="0"/>
                                <a:ea typeface="Times New Roman" panose="02020603050405020304" pitchFamily="18" charset="0"/>
                                <a:cs typeface="B Nazanin" panose="00000400000000000000" pitchFamily="2" charset="-78"/>
                              </a:rPr>
                              <m:t>𝐶</m:t>
                            </m:r>
                          </m:e>
                          <m:sub>
                            <m:r>
                              <a:rPr lang="en-US" i="1">
                                <a:latin typeface="Cambria Math" panose="02040503050406030204" pitchFamily="18" charset="0"/>
                                <a:ea typeface="Times New Roman" panose="02020603050405020304" pitchFamily="18" charset="0"/>
                                <a:cs typeface="B Nazanin" panose="00000400000000000000" pitchFamily="2" charset="-78"/>
                              </a:rPr>
                              <m:t>1</m:t>
                            </m:r>
                          </m:sub>
                        </m:sSub>
                        <m:r>
                          <a:rPr lang="en-US" i="1">
                            <a:latin typeface="Cambria Math" panose="02040503050406030204" pitchFamily="18" charset="0"/>
                            <a:ea typeface="Times New Roman" panose="02020603050405020304" pitchFamily="18" charset="0"/>
                            <a:cs typeface="B Nazanin" panose="00000400000000000000" pitchFamily="2" charset="-78"/>
                          </a:rPr>
                          <m:t>+</m:t>
                        </m:r>
                        <m:sSub>
                          <m:sSubPr>
                            <m:ctrlPr>
                              <a:rPr lang="en-US" i="1">
                                <a:latin typeface="Cambria Math" panose="02040503050406030204" pitchFamily="18" charset="0"/>
                                <a:ea typeface="Times New Roman" panose="02020603050405020304" pitchFamily="18" charset="0"/>
                                <a:cs typeface="B Nazanin" panose="00000400000000000000" pitchFamily="2" charset="-78"/>
                              </a:rPr>
                            </m:ctrlPr>
                          </m:sSubPr>
                          <m:e>
                            <m:r>
                              <a:rPr lang="en-US" i="1">
                                <a:latin typeface="Cambria Math" panose="02040503050406030204" pitchFamily="18" charset="0"/>
                                <a:ea typeface="Times New Roman" panose="02020603050405020304" pitchFamily="18" charset="0"/>
                                <a:cs typeface="B Nazanin" panose="00000400000000000000" pitchFamily="2" charset="-78"/>
                              </a:rPr>
                              <m:t>𝐶</m:t>
                            </m:r>
                          </m:e>
                          <m:sub>
                            <m:r>
                              <a:rPr lang="en-US" i="1">
                                <a:latin typeface="Cambria Math" panose="02040503050406030204" pitchFamily="18" charset="0"/>
                                <a:ea typeface="Times New Roman" panose="02020603050405020304" pitchFamily="18" charset="0"/>
                                <a:cs typeface="B Nazanin" panose="00000400000000000000" pitchFamily="2" charset="-78"/>
                              </a:rPr>
                              <m:t>2</m:t>
                            </m:r>
                          </m:sub>
                        </m:sSub>
                      </m:e>
                    </m:d>
                  </m:oMath>
                </a14:m>
                <a:r>
                  <a:rPr lang="fa-IR" dirty="0">
                    <a:latin typeface="Calibri" panose="020F0502020204030204" pitchFamily="34" charset="0"/>
                    <a:ea typeface="Times New Roman" panose="02020603050405020304" pitchFamily="18" charset="0"/>
                    <a:cs typeface="B Nazanin" panose="00000400000000000000" pitchFamily="2" charset="-78"/>
                  </a:rPr>
                  <a:t> </a:t>
                </a:r>
                <a:r>
                  <a:rPr lang="fa-IR" dirty="0" smtClean="0">
                    <a:latin typeface="Calibri" panose="020F0502020204030204" pitchFamily="34" charset="0"/>
                    <a:ea typeface="Times New Roman" panose="02020603050405020304" pitchFamily="18" charset="0"/>
                    <a:cs typeface="B Nazanin" panose="00000400000000000000" pitchFamily="2" charset="-78"/>
                  </a:rPr>
                  <a:t>است. </a:t>
                </a:r>
                <a:r>
                  <a:rPr lang="fa-IR" dirty="0">
                    <a:latin typeface="Calibri" panose="020F0502020204030204" pitchFamily="34" charset="0"/>
                    <a:ea typeface="Times New Roman" panose="02020603050405020304" pitchFamily="18" charset="0"/>
                    <a:cs typeface="B Nazanin" panose="00000400000000000000" pitchFamily="2" charset="-78"/>
                  </a:rPr>
                  <a:t>پاسخ کامل مدار برای </a:t>
                </a:r>
                <a:r>
                  <a:rPr lang="en-US" sz="1600" dirty="0">
                    <a:latin typeface="Times New Roman" panose="02020603050405020304" pitchFamily="18" charset="0"/>
                    <a:ea typeface="Times New Roman" panose="02020603050405020304" pitchFamily="18" charset="0"/>
                  </a:rPr>
                  <a:t>t≥t</a:t>
                </a:r>
                <a:r>
                  <a:rPr lang="en-US" sz="1600" baseline="-25000" dirty="0">
                    <a:latin typeface="Times New Roman" panose="02020603050405020304" pitchFamily="18" charset="0"/>
                    <a:ea typeface="Times New Roman" panose="02020603050405020304" pitchFamily="18" charset="0"/>
                  </a:rPr>
                  <a:t>1</a:t>
                </a:r>
                <a:r>
                  <a:rPr lang="fa-IR" dirty="0" smtClean="0">
                    <a:latin typeface="Calibri" panose="020F0502020204030204" pitchFamily="34" charset="0"/>
                    <a:ea typeface="Times New Roman" panose="02020603050405020304" pitchFamily="18" charset="0"/>
                    <a:cs typeface="B Nazanin" panose="00000400000000000000" pitchFamily="2" charset="-78"/>
                  </a:rPr>
                  <a:t> </a:t>
                </a:r>
                <a:r>
                  <a:rPr lang="fa-IR" dirty="0">
                    <a:latin typeface="Calibri" panose="020F0502020204030204" pitchFamily="34" charset="0"/>
                    <a:ea typeface="Times New Roman" panose="02020603050405020304" pitchFamily="18" charset="0"/>
                    <a:cs typeface="B Nazanin" panose="00000400000000000000" pitchFamily="2" charset="-78"/>
                  </a:rPr>
                  <a:t>چنین خواهد </a:t>
                </a:r>
                <a:r>
                  <a:rPr lang="fa-IR" dirty="0" smtClean="0">
                    <a:latin typeface="Calibri" panose="020F0502020204030204" pitchFamily="34" charset="0"/>
                    <a:ea typeface="Times New Roman" panose="02020603050405020304" pitchFamily="18" charset="0"/>
                    <a:cs typeface="B Nazanin" panose="00000400000000000000" pitchFamily="2" charset="-78"/>
                  </a:rPr>
                  <a:t>بود: </a:t>
                </a:r>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945292" y="4646912"/>
                <a:ext cx="8077917" cy="369332"/>
              </a:xfrm>
              <a:prstGeom prst="rect">
                <a:avLst/>
              </a:prstGeom>
              <a:blipFill>
                <a:blip r:embed="rId7"/>
                <a:stretch>
                  <a:fillRect t="-6557" r="-679" b="-27869"/>
                </a:stretch>
              </a:blipFill>
            </p:spPr>
            <p:txBody>
              <a:bodyPr/>
              <a:lstStyle/>
              <a:p>
                <a:r>
                  <a:rPr lang="en-US">
                    <a:noFill/>
                  </a:rPr>
                  <a:t> </a:t>
                </a:r>
              </a:p>
            </p:txBody>
          </p:sp>
        </mc:Fallback>
      </mc:AlternateContent>
      <p:pic>
        <p:nvPicPr>
          <p:cNvPr id="25" name="Picture 24"/>
          <p:cNvPicPr>
            <a:picLocks noChangeAspect="1"/>
          </p:cNvPicPr>
          <p:nvPr/>
        </p:nvPicPr>
        <p:blipFill rotWithShape="1">
          <a:blip r:embed="rId8"/>
          <a:srcRect l="5678" t="4886" r="7776" b="3395"/>
          <a:stretch/>
        </p:blipFill>
        <p:spPr>
          <a:xfrm>
            <a:off x="0" y="1471938"/>
            <a:ext cx="4136028" cy="2774900"/>
          </a:xfrm>
          <a:prstGeom prst="rect">
            <a:avLst/>
          </a:prstGeom>
        </p:spPr>
      </p:pic>
      <mc:AlternateContent xmlns:mc="http://schemas.openxmlformats.org/markup-compatibility/2006" xmlns:a14="http://schemas.microsoft.com/office/drawing/2010/main">
        <mc:Choice Requires="a14">
          <p:sp>
            <p:nvSpPr>
              <p:cNvPr id="26" name="Rectangle 25"/>
              <p:cNvSpPr/>
              <p:nvPr/>
            </p:nvSpPr>
            <p:spPr>
              <a:xfrm>
                <a:off x="4419600" y="1913417"/>
                <a:ext cx="4020716" cy="5247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0">
                                      <a:latin typeface="Cambria Math" panose="02040503050406030204" pitchFamily="18" charset="0"/>
                                    </a:rPr>
                                    <m:t>1</m:t>
                                  </m:r>
                                </m:sub>
                              </m:sSub>
                            </m:den>
                          </m:f>
                        </m:sup>
                      </m:sSup>
                      <m:r>
                        <a:rPr lang="en-US" i="0">
                          <a:latin typeface="Cambria Math" panose="02040503050406030204" pitchFamily="18" charset="0"/>
                        </a:rPr>
                        <m:t>)</m:t>
                      </m:r>
                      <m:r>
                        <m:rPr>
                          <m:nor/>
                        </m:rPr>
                        <a:rPr lang="en-US" i="1">
                          <a:latin typeface="Cambria Math" panose="02040503050406030204" pitchFamily="18" charset="0"/>
                        </a:rPr>
                        <m:t>     </m:t>
                      </m:r>
                      <m:r>
                        <a:rPr lang="en-US" i="0">
                          <a:latin typeface="Cambria Math" panose="02040503050406030204" pitchFamily="18" charset="0"/>
                        </a:rPr>
                        <m:t>,</m:t>
                      </m:r>
                      <m:r>
                        <m:rPr>
                          <m:nor/>
                        </m:rPr>
                        <a:rPr lang="en-US" i="1">
                          <a:latin typeface="Cambria Math" panose="02040503050406030204" pitchFamily="18" charset="0"/>
                        </a:rPr>
                        <m:t>   </m:t>
                      </m:r>
                      <m:r>
                        <a:rPr lang="en-US" i="0">
                          <a:latin typeface="Cambria Math" panose="02040503050406030204" pitchFamily="18" charset="0"/>
                        </a:rPr>
                        <m:t>0</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0">
                              <a:latin typeface="Cambria Math" panose="02040503050406030204" pitchFamily="18" charset="0"/>
                            </a:rPr>
                            <m:t>1</m:t>
                          </m:r>
                        </m:sub>
                      </m:sSub>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4419600" y="1913417"/>
                <a:ext cx="4020716" cy="52475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762000" y="5151242"/>
                <a:ext cx="7772400" cy="71077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𝑣</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𝑅</m:t>
                      </m:r>
                      <m:r>
                        <a:rPr lang="fa-IR" i="1" baseline="-25000">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𝑡</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a:latin typeface="Cambria Math" panose="02040503050406030204" pitchFamily="18" charset="0"/>
                                        </a:rPr>
                                        <m:t>1</m:t>
                                      </m:r>
                                    </m:sub>
                                  </m:sSub>
                                </m:e>
                              </m:d>
                            </m:num>
                            <m:den>
                              <m:d>
                                <m:dPr>
                                  <m:begChr m:val=""/>
                                  <m:ctrlPr>
                                    <a:rPr lang="en-US" i="1">
                                      <a:latin typeface="Cambria Math" panose="02040503050406030204" pitchFamily="18" charset="0"/>
                                    </a:rPr>
                                  </m:ctrlPr>
                                </m:dPr>
                                <m:e>
                                  <m:r>
                                    <a:rPr lang="en-US" i="1">
                                      <a:latin typeface="Cambria Math" panose="02040503050406030204" pitchFamily="18" charset="0"/>
                                    </a:rPr>
                                    <m:t>𝑅</m:t>
                                  </m:r>
                                  <m:r>
                                    <a:rPr lang="fa-IR" baseline="-25000">
                                      <a:latin typeface="Cambria Math" panose="02040503050406030204" pitchFamily="18" charset="0"/>
                                    </a:rPr>
                                    <m:t>1</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a:latin typeface="Cambria Math" panose="02040503050406030204" pitchFamily="18" charset="0"/>
                                        </a:rPr>
                                        <m:t>2</m:t>
                                      </m:r>
                                    </m:sub>
                                  </m:sSub>
                                </m:e>
                              </m:d>
                            </m:den>
                          </m:f>
                        </m:sup>
                      </m:sSup>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a:latin typeface="Cambria Math" panose="02040503050406030204" pitchFamily="18" charset="0"/>
                                </a:rPr>
                                <m:t>2</m:t>
                              </m:r>
                            </m:sub>
                          </m:sSub>
                        </m:den>
                      </m:f>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a:latin typeface="Cambria Math" panose="02040503050406030204" pitchFamily="18" charset="0"/>
                                    </a:rPr>
                                    <m:t>1</m:t>
                                  </m:r>
                                </m:sub>
                              </m:sSub>
                            </m:den>
                          </m:f>
                        </m:sup>
                      </m:sSup>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𝑡</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a:latin typeface="Cambria Math" panose="02040503050406030204" pitchFamily="18" charset="0"/>
                                        </a:rPr>
                                        <m:t>1</m:t>
                                      </m:r>
                                    </m:sub>
                                  </m:sSub>
                                </m:e>
                              </m:d>
                            </m:num>
                            <m:den>
                              <m:d>
                                <m:dPr>
                                  <m:begChr m:val=""/>
                                  <m:ctrlPr>
                                    <a:rPr lang="en-US" i="1">
                                      <a:latin typeface="Cambria Math" panose="02040503050406030204" pitchFamily="18" charset="0"/>
                                    </a:rPr>
                                  </m:ctrlPr>
                                </m:dPr>
                                <m:e>
                                  <m:r>
                                    <a:rPr lang="en-US" i="1">
                                      <a:latin typeface="Cambria Math" panose="02040503050406030204" pitchFamily="18" charset="0"/>
                                    </a:rPr>
                                    <m:t>𝑅</m:t>
                                  </m:r>
                                  <m:r>
                                    <a:rPr lang="fa-IR" baseline="-25000">
                                      <a:latin typeface="Cambria Math" panose="02040503050406030204" pitchFamily="18" charset="0"/>
                                    </a:rPr>
                                    <m:t>1</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a:latin typeface="Cambria Math" panose="02040503050406030204" pitchFamily="18" charset="0"/>
                                        </a:rPr>
                                        <m:t>2</m:t>
                                      </m:r>
                                    </m:sub>
                                  </m:sSub>
                                </m:e>
                              </m:d>
                            </m:den>
                          </m:f>
                        </m:sup>
                      </m:sSup>
                      <m:r>
                        <m:rPr>
                          <m:nor/>
                        </m:rPr>
                        <a:rPr lang="en-US" i="1">
                          <a:latin typeface="Cambria Math" panose="02040503050406030204" pitchFamily="18" charset="0"/>
                        </a:rPr>
                        <m:t>  </m:t>
                      </m:r>
                      <m:r>
                        <a:rPr lang="en-US">
                          <a:latin typeface="Cambria Math" panose="02040503050406030204" pitchFamily="18" charset="0"/>
                        </a:rPr>
                        <m:t>,</m:t>
                      </m:r>
                      <m:r>
                        <m:rPr>
                          <m:nor/>
                        </m:rPr>
                        <a:rPr lang="en-US" i="1">
                          <a:latin typeface="Cambria Math" panose="02040503050406030204" pitchFamily="18" charset="0"/>
                        </a:rPr>
                        <m:t>  </m:t>
                      </m:r>
                      <m:r>
                        <a:rPr lang="en-US" i="1">
                          <a:latin typeface="Cambria Math" panose="02040503050406030204" pitchFamily="18" charset="0"/>
                        </a:rPr>
                        <m:t>𝑡</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a:latin typeface="Cambria Math" panose="02040503050406030204" pitchFamily="18" charset="0"/>
                            </a:rPr>
                            <m:t>1</m:t>
                          </m:r>
                        </m:sub>
                      </m:sSub>
                    </m:oMath>
                  </m:oMathPara>
                </a14:m>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762000" y="5151242"/>
                <a:ext cx="7772400" cy="710772"/>
              </a:xfrm>
              <a:prstGeom prst="rect">
                <a:avLst/>
              </a:prstGeom>
              <a:blipFill>
                <a:blip r:embed="rId10"/>
                <a:stretch>
                  <a:fillRect/>
                </a:stretch>
              </a:blipFill>
            </p:spPr>
            <p:txBody>
              <a:bodyPr/>
              <a:lstStyle/>
              <a:p>
                <a:r>
                  <a:rPr lang="en-US">
                    <a:noFill/>
                  </a:rPr>
                  <a:t> </a:t>
                </a:r>
              </a:p>
            </p:txBody>
          </p:sp>
        </mc:Fallback>
      </mc:AlternateContent>
      <p:sp>
        <p:nvSpPr>
          <p:cNvPr id="11" name="Rectangle 10"/>
          <p:cNvSpPr/>
          <p:nvPr/>
        </p:nvSpPr>
        <p:spPr>
          <a:xfrm>
            <a:off x="1524000" y="5866761"/>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3282929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dirty="0"/>
          </a:p>
        </p:txBody>
      </p:sp>
      <p:sp>
        <p:nvSpPr>
          <p:cNvPr id="3" name="Rectangle 2"/>
          <p:cNvSpPr/>
          <p:nvPr/>
        </p:nvSpPr>
        <p:spPr>
          <a:xfrm>
            <a:off x="2045076" y="186599"/>
            <a:ext cx="6890220" cy="400110"/>
          </a:xfrm>
          <a:prstGeom prst="rect">
            <a:avLst/>
          </a:prstGeom>
        </p:spPr>
        <p:txBody>
          <a:bodyPr wrap="none">
            <a:spAutoFit/>
          </a:bodyPr>
          <a:lstStyle/>
          <a:p>
            <a:pPr algn="r" rtl="1">
              <a:spcBef>
                <a:spcPts val="600"/>
              </a:spcBef>
              <a:tabLst>
                <a:tab pos="4464050" algn="l"/>
              </a:tabLst>
            </a:pP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3-1-2- </a:t>
            </a:r>
            <a:r>
              <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پاسخ ورودی </a:t>
            </a: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صفر </a:t>
            </a:r>
            <a:r>
              <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مدار مرتبه </a:t>
            </a: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اول </a:t>
            </a:r>
            <a:r>
              <a:rPr lang="en-US"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(Zero-Input Response)</a:t>
            </a:r>
            <a:endPar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endParaRPr>
          </a:p>
        </p:txBody>
      </p:sp>
      <p:sp>
        <p:nvSpPr>
          <p:cNvPr id="4" name="Rectangle 3"/>
          <p:cNvSpPr/>
          <p:nvPr/>
        </p:nvSpPr>
        <p:spPr>
          <a:xfrm>
            <a:off x="2247932" y="685800"/>
            <a:ext cx="6687364" cy="646331"/>
          </a:xfrm>
          <a:prstGeom prst="rect">
            <a:avLst/>
          </a:prstGeom>
        </p:spPr>
        <p:txBody>
          <a:bodyPr wrap="square">
            <a:spAutoFit/>
          </a:bodyPr>
          <a:lstStyle/>
          <a:p>
            <a:pPr marL="285750" indent="-285750" algn="just" rtl="1">
              <a:buFont typeface="Wingdings" panose="05000000000000000000" pitchFamily="2" charset="2"/>
              <a:buChar char="q"/>
            </a:pPr>
            <a:r>
              <a:rPr lang="fa-IR" b="1" dirty="0" smtClean="0">
                <a:solidFill>
                  <a:srgbClr val="FF0000"/>
                </a:solidFill>
                <a:latin typeface="Times New Roman" panose="02020603050405020304" pitchFamily="18" charset="0"/>
                <a:cs typeface="B Nazanin" panose="00000400000000000000" pitchFamily="2" charset="-78"/>
              </a:rPr>
              <a:t>مدارهای </a:t>
            </a:r>
            <a:r>
              <a:rPr lang="en-US" b="1" dirty="0" smtClean="0">
                <a:solidFill>
                  <a:srgbClr val="FF0000"/>
                </a:solidFill>
                <a:latin typeface="Times New Roman" panose="02020603050405020304" pitchFamily="18" charset="0"/>
                <a:cs typeface="B Nazanin" panose="00000400000000000000" pitchFamily="2" charset="-78"/>
              </a:rPr>
              <a:t>RC</a:t>
            </a:r>
            <a:r>
              <a:rPr lang="fa-IR" b="1" dirty="0" smtClean="0">
                <a:solidFill>
                  <a:srgbClr val="FF0000"/>
                </a:solidFill>
                <a:latin typeface="Times New Roman" panose="02020603050405020304" pitchFamily="18" charset="0"/>
                <a:cs typeface="B Nazanin" panose="00000400000000000000" pitchFamily="2" charset="-78"/>
              </a:rPr>
              <a:t>: </a:t>
            </a:r>
            <a:r>
              <a:rPr lang="fa-IR" dirty="0" smtClean="0">
                <a:latin typeface="Times New Roman" panose="02020603050405020304" pitchFamily="18" charset="0"/>
                <a:cs typeface="B Nazanin" panose="00000400000000000000" pitchFamily="2" charset="-78"/>
              </a:rPr>
              <a:t>مدار </a:t>
            </a:r>
            <a:r>
              <a:rPr lang="en-US" sz="1600" dirty="0">
                <a:latin typeface="Times New Roman" panose="02020603050405020304" pitchFamily="18" charset="0"/>
                <a:cs typeface="B Nazanin" panose="00000400000000000000" pitchFamily="2" charset="-78"/>
              </a:rPr>
              <a:t>RC</a:t>
            </a:r>
            <a:r>
              <a:rPr lang="fa-IR" dirty="0">
                <a:latin typeface="Times New Roman" panose="02020603050405020304" pitchFamily="18" charset="0"/>
                <a:cs typeface="B Nazanin" panose="00000400000000000000" pitchFamily="2" charset="-78"/>
              </a:rPr>
              <a:t> مقابل را در نظر گرفته و فرض کنید ولتاژ اولیه خازن </a:t>
            </a:r>
            <a:r>
              <a:rPr lang="en-US" dirty="0" smtClean="0">
                <a:latin typeface="Times New Roman" panose="02020603050405020304" pitchFamily="18" charset="0"/>
                <a:cs typeface="B Nazanin" panose="00000400000000000000" pitchFamily="2" charset="-78"/>
              </a:rPr>
              <a:t>V</a:t>
            </a:r>
            <a:r>
              <a:rPr lang="en-US" baseline="-25000" dirty="0" smtClean="0">
                <a:latin typeface="Times New Roman" panose="02020603050405020304" pitchFamily="18" charset="0"/>
                <a:cs typeface="B Nazanin" panose="00000400000000000000" pitchFamily="2" charset="-78"/>
              </a:rPr>
              <a:t>0</a:t>
            </a:r>
            <a:r>
              <a:rPr lang="fa-IR" dirty="0" smtClean="0">
                <a:latin typeface="Times New Roman" panose="02020603050405020304" pitchFamily="18" charset="0"/>
                <a:cs typeface="B Nazanin" panose="00000400000000000000" pitchFamily="2" charset="-78"/>
              </a:rPr>
              <a:t> </a:t>
            </a:r>
            <a:r>
              <a:rPr lang="fa-IR" dirty="0">
                <a:latin typeface="Times New Roman" panose="02020603050405020304" pitchFamily="18" charset="0"/>
                <a:cs typeface="B Nazanin" panose="00000400000000000000" pitchFamily="2" charset="-78"/>
              </a:rPr>
              <a:t>است. مطلوبست تعیین ولتاژ خازن و جریان مقاومت برای </a:t>
            </a:r>
            <a:r>
              <a:rPr lang="en-US" dirty="0" smtClean="0">
                <a:latin typeface="Times New Roman" panose="02020603050405020304" pitchFamily="18" charset="0"/>
                <a:cs typeface="B Nazanin" panose="00000400000000000000" pitchFamily="2" charset="-78"/>
              </a:rPr>
              <a:t>t≥0</a:t>
            </a:r>
            <a:r>
              <a:rPr lang="fa-IR" dirty="0">
                <a:latin typeface="Times New Roman" panose="02020603050405020304" pitchFamily="18" charset="0"/>
                <a:cs typeface="B Nazanin" panose="00000400000000000000" pitchFamily="2" charset="-78"/>
              </a:rPr>
              <a:t>.</a:t>
            </a:r>
            <a:endParaRPr lang="en-US" dirty="0">
              <a:latin typeface="Times New Roman" panose="02020603050405020304" pitchFamily="18" charset="0"/>
              <a:cs typeface="B Nazanin" panose="00000400000000000000" pitchFamily="2" charset="-78"/>
            </a:endParaRPr>
          </a:p>
        </p:txBody>
      </p:sp>
      <p:pic>
        <p:nvPicPr>
          <p:cNvPr id="10" name="Picture 9"/>
          <p:cNvPicPr>
            <a:picLocks noChangeAspect="1"/>
          </p:cNvPicPr>
          <p:nvPr/>
        </p:nvPicPr>
        <p:blipFill>
          <a:blip r:embed="rId3"/>
          <a:stretch>
            <a:fillRect/>
          </a:stretch>
        </p:blipFill>
        <p:spPr>
          <a:xfrm>
            <a:off x="304800" y="356976"/>
            <a:ext cx="1943131" cy="1676400"/>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2590800" y="1143000"/>
                <a:ext cx="19393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𝐾𝐶𝐿</m:t>
                      </m:r>
                      <m:r>
                        <a:rPr lang="en-US" i="0">
                          <a:latin typeface="Cambria Math" panose="02040503050406030204" pitchFamily="18" charset="0"/>
                        </a:rPr>
                        <m:t>:</m:t>
                      </m:r>
                      <m:r>
                        <m:rPr>
                          <m:nor/>
                        </m:rP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𝐶</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𝑅</m:t>
                          </m:r>
                        </m:sub>
                      </m:sSub>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2590800" y="1143000"/>
                <a:ext cx="1939377"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603500" y="1517649"/>
                <a:ext cx="16399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𝐾𝑉𝐿</m:t>
                      </m:r>
                      <m:r>
                        <a:rPr lang="en-US" i="0">
                          <a:latin typeface="Cambria Math" panose="02040503050406030204" pitchFamily="18" charset="0"/>
                        </a:rPr>
                        <m:t>:</m:t>
                      </m:r>
                      <m:r>
                        <m:rPr>
                          <m:nor/>
                        </m:rPr>
                        <a:rPr lang="en-US" i="1">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𝐶</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𝑅</m:t>
                          </m:r>
                        </m:sub>
                      </m:sSub>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2603500" y="1517649"/>
                <a:ext cx="163993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853777" y="1905000"/>
                <a:ext cx="1267508" cy="491288"/>
              </a:xfrm>
              <a:prstGeom prst="rect">
                <a:avLst/>
              </a:prstGeom>
            </p:spPr>
            <p:txBody>
              <a:bodyPr wrap="square">
                <a:spAutoFit/>
              </a:bodyPr>
              <a:lstStyle/>
              <a:p>
                <a14:m>
                  <m:oMath xmlns:m="http://schemas.openxmlformats.org/officeDocument/2006/math">
                    <m:r>
                      <m:rPr>
                        <m:nor/>
                      </m:rP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𝐶</m:t>
                        </m:r>
                      </m:sub>
                    </m:sSub>
                    <m:r>
                      <a:rPr lang="en-US" i="0">
                        <a:latin typeface="Cambria Math" panose="02040503050406030204" pitchFamily="18" charset="0"/>
                      </a:rPr>
                      <m:t>=</m:t>
                    </m:r>
                    <m:r>
                      <a:rPr lang="en-US" i="1">
                        <a:latin typeface="Cambria Math" panose="02040503050406030204" pitchFamily="18" charset="0"/>
                      </a:rPr>
                      <m:t>𝐶</m:t>
                    </m:r>
                    <m:f>
                      <m:fPr>
                        <m:ctrlPr>
                          <a:rPr lang="en-US" i="1">
                            <a:latin typeface="Cambria Math" panose="02040503050406030204" pitchFamily="18" charset="0"/>
                          </a:rPr>
                        </m:ctrlPr>
                      </m:fPr>
                      <m:num>
                        <m:r>
                          <a:rPr lang="en-US" i="1">
                            <a:latin typeface="Cambria Math" panose="02040503050406030204" pitchFamily="18" charset="0"/>
                          </a:rPr>
                          <m:t>𝑑𝑣</m:t>
                        </m:r>
                        <m:r>
                          <a:rPr lang="en-US" b="0" i="1" baseline="-25000" smtClean="0">
                            <a:latin typeface="Cambria Math" panose="02040503050406030204" pitchFamily="18" charset="0"/>
                          </a:rPr>
                          <m:t>𝐶</m:t>
                        </m:r>
                      </m:num>
                      <m:den>
                        <m:r>
                          <a:rPr lang="en-US" i="1">
                            <a:latin typeface="Cambria Math" panose="02040503050406030204" pitchFamily="18" charset="0"/>
                          </a:rPr>
                          <m:t>𝑑𝑡</m:t>
                        </m:r>
                      </m:den>
                    </m:f>
                  </m:oMath>
                </a14:m>
                <a:r>
                  <a:rPr lang="en-US" dirty="0" smtClean="0"/>
                  <a:t> </a:t>
                </a:r>
                <a:endParaRPr lang="en-US" i="1" dirty="0" smtClean="0">
                  <a:latin typeface="Cambria Math" panose="020405030504060302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853777" y="1905000"/>
                <a:ext cx="1267508" cy="491288"/>
              </a:xfrm>
              <a:prstGeom prst="rect">
                <a:avLst/>
              </a:prstGeom>
              <a:blipFill>
                <a:blip r:embed="rId6"/>
                <a:stretch>
                  <a:fillRect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853777" y="2362200"/>
                <a:ext cx="11401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𝑅</m:t>
                          </m:r>
                        </m:sub>
                      </m:sSub>
                      <m:r>
                        <a:rPr lang="en-US">
                          <a:latin typeface="Cambria Math" panose="02040503050406030204" pitchFamily="18" charset="0"/>
                        </a:rPr>
                        <m:t>=</m:t>
                      </m:r>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𝑅</m:t>
                          </m:r>
                        </m:sub>
                      </m:sSub>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853777" y="2362200"/>
                <a:ext cx="114012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669364" y="1498346"/>
                <a:ext cx="1968488"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𝐶</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𝑅</m:t>
                                    </m:r>
                                  </m:den>
                                </m:f>
                                <m:r>
                                  <a:rPr lang="en-US" i="0">
                                    <a:latin typeface="Cambria Math" panose="02040503050406030204" pitchFamily="18" charset="0"/>
                                  </a:rPr>
                                  <m:t>=</m:t>
                                </m:r>
                                <m:r>
                                  <a:rPr lang="en-US" i="0">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m:rPr>
                                    <m:sty m:val="p"/>
                                  </m:rPr>
                                  <a:rPr lang="en-US" b="0" i="0" smtClean="0">
                                    <a:latin typeface="Cambria Math" panose="02040503050406030204" pitchFamily="18" charset="0"/>
                                  </a:rPr>
                                  <m:t>V</m:t>
                                </m:r>
                                <m:r>
                                  <a:rPr lang="en-US" i="0" baseline="-25000">
                                    <a:latin typeface="Cambria Math" panose="02040503050406030204" pitchFamily="18" charset="0"/>
                                  </a:rPr>
                                  <m:t>0</m:t>
                                </m:r>
                                <m:r>
                                  <m:rPr>
                                    <m:nor/>
                                  </m:rPr>
                                  <a:rPr lang="en-US" i="1">
                                    <a:latin typeface="Cambria Math" panose="02040503050406030204" pitchFamily="18" charset="0"/>
                                  </a:rPr>
                                  <m:t>            </m:t>
                                </m:r>
                              </m:e>
                            </m:mr>
                          </m:m>
                        </m:e>
                      </m:d>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4669364" y="1498346"/>
                <a:ext cx="1968488" cy="97661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7061833" y="1447800"/>
                <a:ext cx="2002151"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𝑅𝐶</m:t>
                                    </m:r>
                                  </m:den>
                                </m:f>
                                <m:r>
                                  <a:rPr lang="en-US" i="0">
                                    <a:latin typeface="Cambria Math" panose="02040503050406030204" pitchFamily="18" charset="0"/>
                                  </a:rPr>
                                  <m:t>=</m:t>
                                </m:r>
                                <m:r>
                                  <a:rPr lang="en-US" i="0">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m:rPr>
                                    <m:sty m:val="p"/>
                                  </m:rPr>
                                  <a:rPr lang="en-US" b="0" i="0" smtClean="0">
                                    <a:latin typeface="Cambria Math" panose="02040503050406030204" pitchFamily="18" charset="0"/>
                                  </a:rPr>
                                  <m:t>V</m:t>
                                </m:r>
                                <m:r>
                                  <a:rPr lang="en-US" i="0" baseline="-25000">
                                    <a:latin typeface="Cambria Math" panose="02040503050406030204" pitchFamily="18" charset="0"/>
                                  </a:rPr>
                                  <m:t>0</m:t>
                                </m:r>
                                <m:r>
                                  <m:rPr>
                                    <m:nor/>
                                  </m:rPr>
                                  <a:rPr lang="en-US" i="1">
                                    <a:latin typeface="Cambria Math" panose="02040503050406030204" pitchFamily="18" charset="0"/>
                                  </a:rPr>
                                  <m:t>              </m:t>
                                </m:r>
                              </m:e>
                            </m:mr>
                          </m:m>
                        </m:e>
                      </m:d>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7061833" y="1447800"/>
                <a:ext cx="2002151" cy="97661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301577" y="1795127"/>
                <a:ext cx="473206" cy="369332"/>
              </a:xfrm>
              <a:prstGeom prst="rect">
                <a:avLst/>
              </a:prstGeom>
            </p:spPr>
            <p:txBody>
              <a:bodyPr wrap="none">
                <a:spAutoFit/>
              </a:bodyPr>
              <a:lstStyle/>
              <a:p>
                <a14:m>
                  <m:oMath xmlns:m="http://schemas.openxmlformats.org/officeDocument/2006/math">
                    <m:r>
                      <a:rPr lang="en-US" b="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4301577" y="1795127"/>
                <a:ext cx="473206" cy="369332"/>
              </a:xfrm>
              <a:prstGeom prst="rect">
                <a:avLst/>
              </a:prstGeom>
              <a:blipFill>
                <a:blip r:embed="rId10"/>
                <a:stretch>
                  <a:fillRect t="-8197" r="-10390"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6628799" y="1734149"/>
                <a:ext cx="473206" cy="369332"/>
              </a:xfrm>
              <a:prstGeom prst="rect">
                <a:avLst/>
              </a:prstGeom>
            </p:spPr>
            <p:txBody>
              <a:bodyPr wrap="none">
                <a:spAutoFit/>
              </a:bodyPr>
              <a:lstStyle/>
              <a:p>
                <a14:m>
                  <m:oMath xmlns:m="http://schemas.openxmlformats.org/officeDocument/2006/math">
                    <m:r>
                      <a:rPr lang="en-US" b="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6628799" y="1734149"/>
                <a:ext cx="473206" cy="369332"/>
              </a:xfrm>
              <a:prstGeom prst="rect">
                <a:avLst/>
              </a:prstGeom>
              <a:blipFill>
                <a:blip r:embed="rId11"/>
                <a:stretch>
                  <a:fillRect t="-8197" r="-10256" b="-24590"/>
                </a:stretch>
              </a:blipFill>
            </p:spPr>
            <p:txBody>
              <a:bodyPr/>
              <a:lstStyle/>
              <a:p>
                <a:r>
                  <a:rPr lang="en-US">
                    <a:noFill/>
                  </a:rPr>
                  <a:t> </a:t>
                </a:r>
              </a:p>
            </p:txBody>
          </p:sp>
        </mc:Fallback>
      </mc:AlternateContent>
      <p:sp>
        <p:nvSpPr>
          <p:cNvPr id="18" name="Rectangle 17"/>
          <p:cNvSpPr/>
          <p:nvPr/>
        </p:nvSpPr>
        <p:spPr>
          <a:xfrm>
            <a:off x="3546438" y="3817956"/>
            <a:ext cx="5554502" cy="410882"/>
          </a:xfrm>
          <a:prstGeom prst="rect">
            <a:avLst/>
          </a:prstGeom>
        </p:spPr>
        <p:txBody>
          <a:bodyPr wrap="square">
            <a:spAutoFit/>
          </a:bodyPr>
          <a:lstStyle/>
          <a:p>
            <a:pPr marL="285750" indent="-285750" algn="just" rtl="1">
              <a:lnSpc>
                <a:spcPct val="115000"/>
              </a:lnSpc>
              <a:spcAft>
                <a:spcPts val="1000"/>
              </a:spcAft>
              <a:buClr>
                <a:srgbClr val="0000FF"/>
              </a:buClr>
              <a:buFont typeface="Wingdings" panose="05000000000000000000" pitchFamily="2" charset="2"/>
              <a:buChar char="v"/>
            </a:pPr>
            <a:r>
              <a:rPr lang="fa-IR" altLang="en-US"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ریشه معادله مشخصه، </a:t>
            </a:r>
            <a:r>
              <a:rPr lang="fa-IR" altLang="en-US"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فرکانس طبیعی </a:t>
            </a:r>
            <a:r>
              <a:rPr lang="fa-IR" altLang="en-US" dirty="0">
                <a:solidFill>
                  <a:srgbClr val="0000FF"/>
                </a:solidFill>
                <a:latin typeface="Times New Roman" panose="02020603050405020304" pitchFamily="18" charset="0"/>
                <a:ea typeface="Calibri" panose="020F0502020204030204" pitchFamily="34" charset="0"/>
                <a:cs typeface="B Nazanin" panose="00000400000000000000" pitchFamily="2" charset="-78"/>
              </a:rPr>
              <a:t>نامیده شده و برابر است </a:t>
            </a:r>
            <a:r>
              <a:rPr lang="fa-IR" altLang="en-US"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با: </a:t>
            </a:r>
            <a:endParaRPr lang="en-US" altLang="en-US" dirty="0">
              <a:solidFill>
                <a:srgbClr val="0000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4840988" y="4142666"/>
                <a:ext cx="2603982" cy="5837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smtClean="0">
                          <a:latin typeface="Cambria Math" panose="02040503050406030204" pitchFamily="18" charset="0"/>
                        </a:rPr>
                        <m:t>𝑠</m:t>
                      </m:r>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r>
                            <a:rPr lang="en-US" sz="1700" i="1">
                              <a:latin typeface="Cambria Math" panose="02040503050406030204" pitchFamily="18" charset="0"/>
                            </a:rPr>
                            <m:t>𝑅𝐶</m:t>
                          </m:r>
                        </m:den>
                      </m:f>
                      <m:r>
                        <a:rPr lang="en-US" sz="1700" i="0">
                          <a:latin typeface="Cambria Math" panose="02040503050406030204" pitchFamily="18" charset="0"/>
                        </a:rPr>
                        <m:t>=</m:t>
                      </m:r>
                      <m:r>
                        <a:rPr lang="en-US" sz="1700" i="0">
                          <a:latin typeface="Cambria Math" panose="02040503050406030204" pitchFamily="18" charset="0"/>
                        </a:rPr>
                        <m:t>0</m:t>
                      </m:r>
                      <m:r>
                        <m:rPr>
                          <m:nor/>
                        </m:rPr>
                        <a:rPr lang="en-US" sz="1700" i="1">
                          <a:latin typeface="Cambria Math" panose="02040503050406030204" pitchFamily="18" charset="0"/>
                        </a:rPr>
                        <m:t>  </m:t>
                      </m:r>
                      <m:r>
                        <a:rPr lang="en-US" sz="1700" i="0">
                          <a:latin typeface="Cambria Math" panose="02040503050406030204" pitchFamily="18" charset="0"/>
                        </a:rPr>
                        <m:t>→</m:t>
                      </m:r>
                      <m:r>
                        <m:rPr>
                          <m:nor/>
                        </m:rPr>
                        <a:rPr lang="en-US" sz="1700" i="1">
                          <a:latin typeface="Cambria Math" panose="02040503050406030204" pitchFamily="18" charset="0"/>
                        </a:rPr>
                        <m:t>  </m:t>
                      </m:r>
                      <m:r>
                        <a:rPr lang="en-US" sz="1700" i="1">
                          <a:latin typeface="Cambria Math" panose="02040503050406030204" pitchFamily="18" charset="0"/>
                        </a:rPr>
                        <m:t>𝑠</m:t>
                      </m:r>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r>
                            <a:rPr lang="en-US" sz="1700" i="1">
                              <a:latin typeface="Cambria Math" panose="02040503050406030204" pitchFamily="18" charset="0"/>
                            </a:rPr>
                            <m:t>𝑅𝐶</m:t>
                          </m:r>
                        </m:den>
                      </m:f>
                    </m:oMath>
                  </m:oMathPara>
                </a14:m>
                <a:endParaRPr lang="en-US" sz="1700" dirty="0"/>
              </a:p>
            </p:txBody>
          </p:sp>
        </mc:Choice>
        <mc:Fallback xmlns="">
          <p:sp>
            <p:nvSpPr>
              <p:cNvPr id="21" name="Rectangle 20"/>
              <p:cNvSpPr>
                <a:spLocks noRot="1" noChangeAspect="1" noMove="1" noResize="1" noEditPoints="1" noAdjustHandles="1" noChangeArrowheads="1" noChangeShapeType="1" noTextEdit="1"/>
              </p:cNvSpPr>
              <p:nvPr/>
            </p:nvSpPr>
            <p:spPr>
              <a:xfrm>
                <a:off x="4840988" y="4142666"/>
                <a:ext cx="2603982" cy="58375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4022187" y="2762639"/>
                <a:ext cx="1770228"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smtClean="0">
                                    <a:latin typeface="Cambria Math" panose="02040503050406030204" pitchFamily="18" charset="0"/>
                                  </a:rPr>
                                  <m:t>𝑣</m:t>
                                </m:r>
                                <m:r>
                                  <m:rPr>
                                    <m:sty m:val="p"/>
                                  </m:rPr>
                                  <a:rPr lang="en-US" b="0" i="0" baseline="-25000" smtClean="0">
                                    <a:latin typeface="Cambria Math" panose="02040503050406030204" pitchFamily="18" charset="0"/>
                                  </a:rPr>
                                  <m:t>C</m:t>
                                </m:r>
                                <m:r>
                                  <a:rPr lang="en-US" b="0" i="0" smtClean="0">
                                    <a:latin typeface="Cambria Math" panose="02040503050406030204" pitchFamily="18" charset="0"/>
                                  </a:rPr>
                                  <m:t>(</m:t>
                                </m:r>
                                <m:r>
                                  <m:rPr>
                                    <m:sty m:val="p"/>
                                  </m:rPr>
                                  <a:rPr lang="en-US" b="0" i="0" smtClean="0">
                                    <a:latin typeface="Cambria Math" panose="02040503050406030204" pitchFamily="18" charset="0"/>
                                  </a:rPr>
                                  <m:t>t</m:t>
                                </m:r>
                                <m:r>
                                  <a:rPr lang="en-US" b="0" i="0" smtClean="0">
                                    <a:latin typeface="Cambria Math" panose="02040503050406030204" pitchFamily="18" charset="0"/>
                                  </a:rPr>
                                  <m:t>)=</m:t>
                                </m:r>
                                <m:r>
                                  <a:rPr lang="en-US" i="1">
                                    <a:latin typeface="Cambria Math" panose="02040503050406030204" pitchFamily="18" charset="0"/>
                                  </a:rPr>
                                  <m:t>𝑘</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e>
                            </m:mr>
                            <m:mr>
                              <m:e>
                                <m:r>
                                  <a:rPr lang="en-US" i="1">
                                    <a:latin typeface="Cambria Math" panose="02040503050406030204" pitchFamily="18" charset="0"/>
                                  </a:rPr>
                                  <m:t>𝑣</m:t>
                                </m:r>
                                <m:r>
                                  <m:rPr>
                                    <m:sty m:val="p"/>
                                  </m:rPr>
                                  <a:rPr lang="en-US" b="0" i="0" baseline="-25000" smtClean="0">
                                    <a:latin typeface="Cambria Math" panose="02040503050406030204" pitchFamily="18" charset="0"/>
                                  </a:rPr>
                                  <m:t>C</m:t>
                                </m:r>
                                <m:r>
                                  <a:rPr lang="en-US" b="0" i="0" smtClean="0">
                                    <a:latin typeface="Cambria Math" panose="02040503050406030204" pitchFamily="18" charset="0"/>
                                  </a:rPr>
                                  <m:t>(</m:t>
                                </m:r>
                                <m:r>
                                  <a:rPr lang="en-US" b="0" i="0" smtClean="0">
                                    <a:latin typeface="Cambria Math" panose="02040503050406030204" pitchFamily="18" charset="0"/>
                                  </a:rPr>
                                  <m:t>0</m:t>
                                </m:r>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𝑜</m:t>
                                    </m:r>
                                  </m:sub>
                                </m:sSub>
                              </m:e>
                            </m:mr>
                          </m:m>
                        </m:e>
                      </m:d>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4022187" y="2762639"/>
                <a:ext cx="1770228" cy="97661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659414" y="2667000"/>
                <a:ext cx="1745671" cy="4922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𝑣</m:t>
                      </m:r>
                      <m:r>
                        <m:rPr>
                          <m:sty m:val="p"/>
                        </m:rPr>
                        <a:rPr lang="en-US" b="0" i="0" baseline="-25000" smtClean="0">
                          <a:solidFill>
                            <a:srgbClr val="FF0000"/>
                          </a:solidFill>
                          <a:latin typeface="Cambria Math" panose="02040503050406030204" pitchFamily="18" charset="0"/>
                        </a:rPr>
                        <m:t>C</m:t>
                      </m:r>
                      <m:r>
                        <a:rPr lang="en-US" b="0" i="0" smtClean="0">
                          <a:solidFill>
                            <a:srgbClr val="FF0000"/>
                          </a:solidFill>
                          <a:latin typeface="Cambria Math" panose="02040503050406030204" pitchFamily="18" charset="0"/>
                        </a:rPr>
                        <m:t>(</m:t>
                      </m:r>
                      <m:r>
                        <m:rPr>
                          <m:sty m:val="p"/>
                        </m:rPr>
                        <a:rPr lang="en-US" b="0" i="0" smtClean="0">
                          <a:solidFill>
                            <a:srgbClr val="FF0000"/>
                          </a:solidFill>
                          <a:latin typeface="Cambria Math" panose="02040503050406030204" pitchFamily="18" charset="0"/>
                        </a:rPr>
                        <m:t>t</m:t>
                      </m:r>
                      <m:r>
                        <a:rPr lang="en-US" b="0" i="0"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𝑉</m:t>
                          </m:r>
                        </m:e>
                        <m:sub>
                          <m:r>
                            <a:rPr lang="en-US" i="1">
                              <a:solidFill>
                                <a:srgbClr val="FF0000"/>
                              </a:solidFill>
                              <a:latin typeface="Cambria Math" panose="02040503050406030204" pitchFamily="18" charset="0"/>
                            </a:rPr>
                            <m:t>𝑜</m:t>
                          </m:r>
                        </m:sub>
                      </m:sSub>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𝑒</m:t>
                          </m:r>
                        </m:e>
                        <m:sup>
                          <m:r>
                            <a:rPr lang="en-US" i="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𝑡</m:t>
                              </m:r>
                            </m:num>
                            <m:den>
                              <m:r>
                                <a:rPr lang="en-US" i="1">
                                  <a:solidFill>
                                    <a:srgbClr val="FF0000"/>
                                  </a:solidFill>
                                  <a:latin typeface="Cambria Math" panose="02040503050406030204" pitchFamily="18" charset="0"/>
                                </a:rPr>
                                <m:t>𝑅𝐶</m:t>
                              </m:r>
                            </m:den>
                          </m:f>
                        </m:sup>
                      </m:sSup>
                    </m:oMath>
                  </m:oMathPara>
                </a14:m>
                <a:endParaRPr lang="en-US" dirty="0">
                  <a:solidFill>
                    <a:srgbClr val="FF0000"/>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6659414" y="2667000"/>
                <a:ext cx="1745671" cy="49225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5906376" y="3066280"/>
                <a:ext cx="473206" cy="369332"/>
              </a:xfrm>
              <a:prstGeom prst="rect">
                <a:avLst/>
              </a:prstGeom>
            </p:spPr>
            <p:txBody>
              <a:bodyPr wrap="none">
                <a:spAutoFit/>
              </a:bodyPr>
              <a:lstStyle/>
              <a:p>
                <a14:m>
                  <m:oMath xmlns:m="http://schemas.openxmlformats.org/officeDocument/2006/math">
                    <m:r>
                      <a:rPr lang="en-US" b="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5906376" y="3066280"/>
                <a:ext cx="473206" cy="369332"/>
              </a:xfrm>
              <a:prstGeom prst="rect">
                <a:avLst/>
              </a:prstGeom>
              <a:blipFill>
                <a:blip r:embed="rId15"/>
                <a:stretch>
                  <a:fillRect t="-9836" r="-8974"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323689" y="3200400"/>
                <a:ext cx="2550377"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𝑅</m:t>
                          </m:r>
                        </m:sub>
                      </m:sSub>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𝑅</m:t>
                              </m:r>
                            </m:sub>
                          </m:sSub>
                        </m:num>
                        <m:den>
                          <m:r>
                            <a:rPr lang="en-US" i="1">
                              <a:latin typeface="Cambria Math" panose="02040503050406030204" pitchFamily="18" charset="0"/>
                            </a:rPr>
                            <m:t>𝑅</m:t>
                          </m:r>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𝑅</m:t>
                          </m:r>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𝑜</m:t>
                              </m:r>
                            </m:sub>
                          </m:sSub>
                        </m:num>
                        <m:den>
                          <m:r>
                            <a:rPr lang="en-US" i="1">
                              <a:latin typeface="Cambria Math" panose="02040503050406030204" pitchFamily="18" charset="0"/>
                            </a:rPr>
                            <m:t>𝑅</m:t>
                          </m:r>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6323689" y="3200400"/>
                <a:ext cx="2550377" cy="60907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487531" y="4689880"/>
                <a:ext cx="5569730" cy="1419684"/>
              </a:xfrm>
              <a:prstGeom prst="rect">
                <a:avLst/>
              </a:prstGeom>
            </p:spPr>
            <p:txBody>
              <a:bodyPr wrap="square">
                <a:spAutoFit/>
              </a:bodyPr>
              <a:lstStyle/>
              <a:p>
                <a:pPr marL="285750" indent="-285750" algn="just" rtl="1">
                  <a:lnSpc>
                    <a:spcPct val="115000"/>
                  </a:lnSpc>
                  <a:spcAft>
                    <a:spcPts val="1000"/>
                  </a:spcAft>
                  <a:buClr>
                    <a:srgbClr val="FF0000"/>
                  </a:buClr>
                  <a:buFont typeface="Wingdings" panose="05000000000000000000" pitchFamily="2" charset="2"/>
                  <a:buChar char="v"/>
                </a:pPr>
                <a:r>
                  <a:rPr lang="fa-IR" altLang="en-US" sz="17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به </a:t>
                </a:r>
                <a:r>
                  <a:rPr lang="el-GR" altLang="en-US" sz="17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τ</a:t>
                </a:r>
                <a:r>
                  <a:rPr lang="en-US" altLang="en-US" sz="17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=RC</a:t>
                </a:r>
                <a:r>
                  <a:rPr lang="fa-IR" altLang="en-US" sz="17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altLang="en-US" sz="17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ثابت زمانی </a:t>
                </a:r>
                <a:r>
                  <a:rPr lang="fa-IR" altLang="en-US" sz="17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مدار گفته </a:t>
                </a:r>
                <a:r>
                  <a:rPr lang="fa-IR" altLang="en-US" sz="17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می شود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و رابطه </a:t>
                </a:r>
                <a:r>
                  <a:rPr lang="fa-IR" altLang="en-US" sz="1700" dirty="0">
                    <a:latin typeface="Times New Roman" panose="02020603050405020304" pitchFamily="18" charset="0"/>
                    <a:ea typeface="Calibri" panose="020F0502020204030204" pitchFamily="34" charset="0"/>
                    <a:cs typeface="B Nazanin" panose="00000400000000000000" pitchFamily="2" charset="-78"/>
                  </a:rPr>
                  <a:t>فرکانس طبیعی با ثابت زمانی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به شکل </a:t>
                </a:r>
                <a14:m>
                  <m:oMath xmlns:m="http://schemas.openxmlformats.org/officeDocument/2006/math">
                    <m:r>
                      <a:rPr lang="en-US" sz="1700" b="0" i="1">
                        <a:latin typeface="Cambria Math" panose="02040503050406030204" pitchFamily="18" charset="0"/>
                      </a:rPr>
                      <m:t>𝑠</m:t>
                    </m:r>
                    <m:r>
                      <a:rPr lang="en-US" sz="1700" b="0">
                        <a:latin typeface="Cambria Math" panose="02040503050406030204" pitchFamily="18" charset="0"/>
                      </a:rPr>
                      <m:t>=</m:t>
                    </m:r>
                    <m:r>
                      <a:rPr lang="en-US" sz="1700" b="0" smtClean="0">
                        <a:solidFill>
                          <a:schemeClr val="tx1"/>
                        </a:solidFill>
                        <a:latin typeface="Cambria Math" panose="02040503050406030204" pitchFamily="18" charset="0"/>
                      </a:rPr>
                      <m:t>−</m:t>
                    </m:r>
                    <m:f>
                      <m:fPr>
                        <m:ctrlPr>
                          <a:rPr lang="en-US" sz="1700" i="1">
                            <a:solidFill>
                              <a:schemeClr val="tx1"/>
                            </a:solidFill>
                            <a:latin typeface="Cambria Math" panose="02040503050406030204" pitchFamily="18" charset="0"/>
                          </a:rPr>
                        </m:ctrlPr>
                      </m:fPr>
                      <m:num>
                        <m:r>
                          <a:rPr lang="en-US" sz="1700" b="0" i="1">
                            <a:solidFill>
                              <a:schemeClr val="tx1"/>
                            </a:solidFill>
                            <a:latin typeface="Cambria Math" panose="02040503050406030204" pitchFamily="18" charset="0"/>
                          </a:rPr>
                          <m:t>1</m:t>
                        </m:r>
                      </m:num>
                      <m:den>
                        <m:r>
                          <m:rPr>
                            <m:nor/>
                          </m:rPr>
                          <a:rPr lang="el-GR" altLang="en-US" sz="1700" dirty="0">
                            <a:solidFill>
                              <a:schemeClr val="tx1"/>
                            </a:solidFill>
                            <a:latin typeface="Times New Roman" panose="02020603050405020304" pitchFamily="18" charset="0"/>
                            <a:ea typeface="Calibri" panose="020F0502020204030204" pitchFamily="34" charset="0"/>
                            <a:cs typeface="B Nazanin" panose="00000400000000000000" pitchFamily="2" charset="-78"/>
                          </a:rPr>
                          <m:t>τ</m:t>
                        </m:r>
                      </m:den>
                    </m:f>
                  </m:oMath>
                </a14:m>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 می باشد. </a:t>
                </a:r>
                <a:r>
                  <a:rPr lang="fa-IR" altLang="en-US" sz="1700" dirty="0">
                    <a:latin typeface="Times New Roman" panose="02020603050405020304" pitchFamily="18" charset="0"/>
                    <a:ea typeface="Calibri" panose="020F0502020204030204" pitchFamily="34" charset="0"/>
                    <a:cs typeface="B Nazanin" panose="00000400000000000000" pitchFamily="2" charset="-78"/>
                  </a:rPr>
                  <a:t>ولتاژ خازن بعد 4 ثابت زمانی به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2% مقدار </a:t>
                </a:r>
                <a:r>
                  <a:rPr lang="fa-IR" altLang="en-US" sz="1700" dirty="0">
                    <a:latin typeface="Times New Roman" panose="02020603050405020304" pitchFamily="18" charset="0"/>
                    <a:ea typeface="Calibri" panose="020F0502020204030204" pitchFamily="34" charset="0"/>
                    <a:cs typeface="B Nazanin" panose="00000400000000000000" pitchFamily="2" charset="-78"/>
                  </a:rPr>
                  <a:t>اولیه آن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رسیده </a:t>
                </a:r>
                <a:r>
                  <a:rPr lang="fa-IR" altLang="en-US" sz="1700" dirty="0">
                    <a:latin typeface="Times New Roman" panose="02020603050405020304" pitchFamily="18" charset="0"/>
                    <a:ea typeface="Calibri" panose="020F0502020204030204" pitchFamily="34" charset="0"/>
                    <a:cs typeface="B Nazanin" panose="00000400000000000000" pitchFamily="2" charset="-78"/>
                  </a:rPr>
                  <a:t>و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تقریباً </a:t>
                </a:r>
                <a:r>
                  <a:rPr lang="fa-IR" altLang="en-US" sz="1700" dirty="0">
                    <a:latin typeface="Times New Roman" panose="02020603050405020304" pitchFamily="18" charset="0"/>
                    <a:ea typeface="Calibri" panose="020F0502020204030204" pitchFamily="34" charset="0"/>
                    <a:cs typeface="B Nazanin" panose="00000400000000000000" pitchFamily="2" charset="-78"/>
                  </a:rPr>
                  <a:t>تخلیه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می شود</a:t>
                </a:r>
                <a:r>
                  <a:rPr lang="fa-IR" altLang="en-US" sz="1700" dirty="0">
                    <a:latin typeface="Times New Roman" panose="02020603050405020304" pitchFamily="18" charset="0"/>
                    <a:ea typeface="Calibri" panose="020F0502020204030204" pitchFamily="34" charset="0"/>
                    <a:cs typeface="B Nazanin" panose="00000400000000000000" pitchFamily="2" charset="-78"/>
                  </a:rPr>
                  <a:t>. </a:t>
                </a:r>
                <a:r>
                  <a:rPr lang="ar-SA" sz="1700" b="1" kern="100" dirty="0" smtClean="0">
                    <a:latin typeface="Times New Roman" panose="02020603050405020304" pitchFamily="18" charset="0"/>
                    <a:ea typeface="Calibri" panose="020F0502020204030204" pitchFamily="34" charset="0"/>
                    <a:cs typeface="B Nazanin" panose="00000400000000000000" pitchFamily="2" charset="-78"/>
                  </a:rPr>
                  <a:t>خط راستی که در</a:t>
                </a:r>
                <a:r>
                  <a:rPr lang="en-US" sz="1700" b="1" kern="100" dirty="0" smtClean="0">
                    <a:latin typeface="Times New Roman" panose="02020603050405020304" pitchFamily="18" charset="0"/>
                    <a:ea typeface="Calibri" panose="020F0502020204030204" pitchFamily="34" charset="0"/>
                    <a:cs typeface="B Nazanin" panose="00000400000000000000" pitchFamily="2" charset="-78"/>
                  </a:rPr>
                  <a:t>t=0</a:t>
                </a:r>
                <a:r>
                  <a:rPr lang="en-US" sz="1700" b="1" kern="100" baseline="30000" dirty="0" smtClean="0">
                    <a:latin typeface="Times New Roman" panose="02020603050405020304" pitchFamily="18" charset="0"/>
                    <a:ea typeface="Calibri" panose="020F0502020204030204" pitchFamily="34" charset="0"/>
                    <a:cs typeface="B Nazanin" panose="00000400000000000000" pitchFamily="2" charset="-78"/>
                  </a:rPr>
                  <a:t>+</a:t>
                </a:r>
                <a:r>
                  <a:rPr lang="ar-SA" sz="1700" b="1" kern="100" dirty="0" smtClean="0">
                    <a:latin typeface="Times New Roman" panose="02020603050405020304" pitchFamily="18" charset="0"/>
                    <a:ea typeface="Calibri" panose="020F0502020204030204" pitchFamily="34" charset="0"/>
                    <a:cs typeface="B Nazanin" panose="00000400000000000000" pitchFamily="2" charset="-78"/>
                  </a:rPr>
                  <a:t> بر منحنی </a:t>
                </a:r>
                <a:r>
                  <a:rPr lang="en-US" sz="1700" b="1" kern="100" dirty="0" err="1" smtClean="0">
                    <a:latin typeface="Times New Roman" panose="02020603050405020304" pitchFamily="18" charset="0"/>
                    <a:ea typeface="Calibri" panose="020F0502020204030204" pitchFamily="34" charset="0"/>
                    <a:cs typeface="B Nazanin" panose="00000400000000000000" pitchFamily="2" charset="-78"/>
                  </a:rPr>
                  <a:t>V</a:t>
                </a:r>
                <a:r>
                  <a:rPr lang="en-US" sz="1700" b="1" kern="100" baseline="-25000" dirty="0" err="1" smtClean="0">
                    <a:latin typeface="Times New Roman" panose="02020603050405020304" pitchFamily="18" charset="0"/>
                    <a:ea typeface="Calibri" panose="020F0502020204030204" pitchFamily="34" charset="0"/>
                    <a:cs typeface="B Nazanin" panose="00000400000000000000" pitchFamily="2" charset="-78"/>
                  </a:rPr>
                  <a:t>c</a:t>
                </a:r>
                <a:r>
                  <a:rPr lang="en-US" sz="1700" b="1" kern="100" dirty="0" smtClean="0">
                    <a:latin typeface="Times New Roman" panose="02020603050405020304" pitchFamily="18" charset="0"/>
                    <a:ea typeface="Calibri" panose="020F0502020204030204" pitchFamily="34" charset="0"/>
                    <a:cs typeface="B Nazanin" panose="00000400000000000000" pitchFamily="2" charset="-78"/>
                  </a:rPr>
                  <a:t>(t)</a:t>
                </a:r>
                <a:r>
                  <a:rPr lang="ar-SA" sz="1700" b="1" kern="100" dirty="0" smtClean="0">
                    <a:latin typeface="Times New Roman" panose="02020603050405020304" pitchFamily="18" charset="0"/>
                    <a:ea typeface="Calibri" panose="020F0502020204030204" pitchFamily="34" charset="0"/>
                    <a:cs typeface="B Nazanin" panose="00000400000000000000" pitchFamily="2" charset="-78"/>
                  </a:rPr>
                  <a:t> مماس است</a:t>
                </a:r>
                <a:r>
                  <a:rPr lang="fa-IR" sz="1700" b="1" kern="100" dirty="0" smtClean="0">
                    <a:latin typeface="Times New Roman" panose="02020603050405020304" pitchFamily="18" charset="0"/>
                    <a:ea typeface="Calibri" panose="020F0502020204030204" pitchFamily="34" charset="0"/>
                    <a:cs typeface="B Nazanin" panose="00000400000000000000" pitchFamily="2" charset="-78"/>
                  </a:rPr>
                  <a:t>،</a:t>
                </a:r>
                <a:r>
                  <a:rPr lang="ar-SA" sz="1700" b="1" kern="100" dirty="0" smtClean="0">
                    <a:latin typeface="Times New Roman" panose="02020603050405020304" pitchFamily="18" charset="0"/>
                    <a:ea typeface="Calibri" panose="020F0502020204030204" pitchFamily="34" charset="0"/>
                    <a:cs typeface="B Nazanin" panose="00000400000000000000" pitchFamily="2" charset="-78"/>
                  </a:rPr>
                  <a:t> محور زمان را در</a:t>
                </a:r>
                <a:r>
                  <a:rPr lang="ar-SA" sz="1700" b="1" kern="100" dirty="0" smtClean="0">
                    <a:latin typeface="Calibri" panose="020F0502020204030204" pitchFamily="34" charset="0"/>
                    <a:ea typeface="Calibri" panose="020F0502020204030204" pitchFamily="34" charset="0"/>
                    <a:cs typeface="B Nazanin" panose="00000400000000000000" pitchFamily="2" charset="-78"/>
                  </a:rPr>
                  <a:t> </a:t>
                </a:r>
                <a:r>
                  <a:rPr lang="en-US" sz="1700" b="1" kern="100" dirty="0" smtClean="0">
                    <a:latin typeface="Times New Roman" panose="02020603050405020304" pitchFamily="18" charset="0"/>
                    <a:ea typeface="Calibri" panose="020F0502020204030204" pitchFamily="34" charset="0"/>
                    <a:cs typeface="B Nazanin" panose="00000400000000000000" pitchFamily="2" charset="-78"/>
                  </a:rPr>
                  <a:t>t=</a:t>
                </a:r>
                <a:r>
                  <a:rPr lang="el-GR" altLang="en-US" sz="1700" dirty="0">
                    <a:latin typeface="Times New Roman" panose="02020603050405020304" pitchFamily="18" charset="0"/>
                    <a:ea typeface="Calibri" panose="020F0502020204030204" pitchFamily="34" charset="0"/>
                    <a:cs typeface="B Nazanin" panose="00000400000000000000" pitchFamily="2" charset="-78"/>
                  </a:rPr>
                  <a:t> </a:t>
                </a:r>
                <a:r>
                  <a:rPr lang="el-GR" altLang="en-US" sz="1700" b="1" dirty="0">
                    <a:latin typeface="Times New Roman" panose="02020603050405020304" pitchFamily="18" charset="0"/>
                    <a:ea typeface="Calibri" panose="020F0502020204030204" pitchFamily="34" charset="0"/>
                    <a:cs typeface="B Nazanin" panose="00000400000000000000" pitchFamily="2" charset="-78"/>
                  </a:rPr>
                  <a:t>τ</a:t>
                </a:r>
                <a:r>
                  <a:rPr lang="ar-SA" sz="1700" b="1" kern="100" dirty="0" smtClean="0">
                    <a:latin typeface="Times New Roman" panose="02020603050405020304" pitchFamily="18" charset="0"/>
                    <a:ea typeface="Calibri" panose="020F0502020204030204" pitchFamily="34" charset="0"/>
                    <a:cs typeface="B Nazanin" panose="00000400000000000000" pitchFamily="2" charset="-78"/>
                  </a:rPr>
                  <a:t> قطع می کند.</a:t>
                </a:r>
                <a:endParaRPr lang="en-US" altLang="en-US" sz="1700" b="1" dirty="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487531" y="4689880"/>
                <a:ext cx="5569730" cy="1419684"/>
              </a:xfrm>
              <a:prstGeom prst="rect">
                <a:avLst/>
              </a:prstGeom>
              <a:blipFill>
                <a:blip r:embed="rId17"/>
                <a:stretch>
                  <a:fillRect l="-1641" r="-656" b="-6009"/>
                </a:stretch>
              </a:blipFill>
            </p:spPr>
            <p:txBody>
              <a:bodyPr/>
              <a:lstStyle/>
              <a:p>
                <a:r>
                  <a:rPr lang="en-US">
                    <a:noFill/>
                  </a:rPr>
                  <a:t> </a:t>
                </a:r>
              </a:p>
            </p:txBody>
          </p:sp>
        </mc:Fallback>
      </mc:AlternateContent>
      <p:pic>
        <p:nvPicPr>
          <p:cNvPr id="29" name="Picture 28"/>
          <p:cNvPicPr>
            <a:picLocks noChangeAspect="1"/>
          </p:cNvPicPr>
          <p:nvPr/>
        </p:nvPicPr>
        <p:blipFill>
          <a:blip r:embed="rId18"/>
          <a:stretch>
            <a:fillRect/>
          </a:stretch>
        </p:blipFill>
        <p:spPr>
          <a:xfrm>
            <a:off x="0" y="2683983"/>
            <a:ext cx="3525439" cy="2711499"/>
          </a:xfrm>
          <a:prstGeom prst="rect">
            <a:avLst/>
          </a:prstGeom>
        </p:spPr>
      </p:pic>
      <mc:AlternateContent xmlns:mc="http://schemas.openxmlformats.org/markup-compatibility/2006" xmlns:a14="http://schemas.microsoft.com/office/drawing/2010/main">
        <mc:Choice Requires="a14">
          <p:sp>
            <p:nvSpPr>
              <p:cNvPr id="30" name="Rectangle 29"/>
              <p:cNvSpPr/>
              <p:nvPr/>
            </p:nvSpPr>
            <p:spPr>
              <a:xfrm>
                <a:off x="821327" y="5802868"/>
                <a:ext cx="19218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𝐶</m:t>
                          </m:r>
                        </m:sub>
                      </m:sSub>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4</m:t>
                      </m:r>
                      <m:r>
                        <m:rPr>
                          <m:nor/>
                        </m:rPr>
                        <a:rPr lang="el-GR" altLang="en-US" dirty="0">
                          <a:solidFill>
                            <a:schemeClr val="tx1"/>
                          </a:solidFill>
                          <a:latin typeface="Times New Roman" panose="02020603050405020304" pitchFamily="18" charset="0"/>
                          <a:ea typeface="Calibri" panose="020F0502020204030204" pitchFamily="34" charset="0"/>
                          <a:cs typeface="B Nazanin" panose="00000400000000000000" pitchFamily="2" charset="-78"/>
                        </a:rPr>
                        <m:t>τ</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0</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02</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𝑂</m:t>
                          </m:r>
                        </m:sub>
                      </m:sSub>
                    </m:oMath>
                  </m:oMathPara>
                </a14:m>
                <a:endParaRPr lang="en-US" dirty="0">
                  <a:solidFill>
                    <a:schemeClr val="tx1"/>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821327" y="5802868"/>
                <a:ext cx="1921873" cy="369332"/>
              </a:xfrm>
              <a:prstGeom prst="rect">
                <a:avLst/>
              </a:prstGeom>
              <a:blipFill>
                <a:blip r:embed="rId19"/>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946406" y="5486400"/>
                <a:ext cx="179363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𝐶</m:t>
                          </m:r>
                        </m:sub>
                      </m:sSub>
                      <m:r>
                        <a:rPr lang="en-US" i="0">
                          <a:solidFill>
                            <a:schemeClr val="tx1"/>
                          </a:solidFill>
                          <a:latin typeface="Cambria Math" panose="02040503050406030204" pitchFamily="18" charset="0"/>
                        </a:rPr>
                        <m:t>(</m:t>
                      </m:r>
                      <m:r>
                        <m:rPr>
                          <m:nor/>
                        </m:rPr>
                        <a:rPr lang="el-GR" altLang="en-US" dirty="0">
                          <a:solidFill>
                            <a:schemeClr val="tx1"/>
                          </a:solidFill>
                          <a:latin typeface="Times New Roman" panose="02020603050405020304" pitchFamily="18" charset="0"/>
                          <a:ea typeface="Calibri" panose="020F0502020204030204" pitchFamily="34" charset="0"/>
                          <a:cs typeface="B Nazanin" panose="00000400000000000000" pitchFamily="2" charset="-78"/>
                        </a:rPr>
                        <m:t>τ</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0</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37</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𝑂</m:t>
                          </m:r>
                        </m:sub>
                      </m:sSub>
                    </m:oMath>
                  </m:oMathPara>
                </a14:m>
                <a:endParaRPr lang="en-US" dirty="0">
                  <a:solidFill>
                    <a:schemeClr val="tx1"/>
                  </a:solidFill>
                </a:endParaRPr>
              </a:p>
            </p:txBody>
          </p:sp>
        </mc:Choice>
        <mc:Fallback xmlns="">
          <p:sp>
            <p:nvSpPr>
              <p:cNvPr id="31" name="Rectangle 30"/>
              <p:cNvSpPr>
                <a:spLocks noRot="1" noChangeAspect="1" noMove="1" noResize="1" noEditPoints="1" noAdjustHandles="1" noChangeArrowheads="1" noChangeShapeType="1" noTextEdit="1"/>
              </p:cNvSpPr>
              <p:nvPr/>
            </p:nvSpPr>
            <p:spPr>
              <a:xfrm>
                <a:off x="946406" y="5486400"/>
                <a:ext cx="1793633" cy="369332"/>
              </a:xfrm>
              <a:prstGeom prst="rect">
                <a:avLst/>
              </a:prstGeom>
              <a:blipFill>
                <a:blip r:embed="rId20"/>
                <a:stretch>
                  <a:fillRect b="-11475"/>
                </a:stretch>
              </a:blipFill>
            </p:spPr>
            <p:txBody>
              <a:bodyPr/>
              <a:lstStyle/>
              <a:p>
                <a:r>
                  <a:rPr lang="en-US">
                    <a:noFill/>
                  </a:rPr>
                  <a:t> </a:t>
                </a:r>
              </a:p>
            </p:txBody>
          </p:sp>
        </mc:Fallback>
      </mc:AlternateContent>
      <p:sp>
        <p:nvSpPr>
          <p:cNvPr id="32" name="Rectangle 31"/>
          <p:cNvSpPr/>
          <p:nvPr/>
        </p:nvSpPr>
        <p:spPr>
          <a:xfrm>
            <a:off x="137752" y="6117121"/>
            <a:ext cx="8926232" cy="694036"/>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v"/>
            </a:pPr>
            <a:r>
              <a:rPr lang="fa-IR" sz="1700" b="1" kern="100" dirty="0" smtClean="0">
                <a:solidFill>
                  <a:srgbClr val="0000FF"/>
                </a:solidFill>
                <a:latin typeface="Calibri" panose="020F0502020204030204" pitchFamily="34" charset="0"/>
                <a:ea typeface="Calibri" panose="020F0502020204030204" pitchFamily="34" charset="0"/>
                <a:cs typeface="B Nazanin" panose="00000400000000000000" pitchFamily="2" charset="-78"/>
              </a:rPr>
              <a:t>توجه: </a:t>
            </a:r>
            <a:r>
              <a:rPr lang="fa-IR" sz="1700" kern="100" dirty="0">
                <a:latin typeface="Calibri" panose="020F0502020204030204" pitchFamily="34" charset="0"/>
                <a:ea typeface="Calibri" panose="020F0502020204030204" pitchFamily="34" charset="0"/>
                <a:cs typeface="B Nazanin" panose="00000400000000000000" pitchFamily="2" charset="-78"/>
              </a:rPr>
              <a:t>کاهش ولتاژ خازن یا تخلیه ولتاژ خازن توسط مقاومت آنی </a:t>
            </a:r>
            <a:r>
              <a:rPr lang="fa-IR" sz="1700" kern="100" dirty="0" smtClean="0">
                <a:latin typeface="Calibri" panose="020F0502020204030204" pitchFamily="34" charset="0"/>
                <a:ea typeface="Calibri" panose="020F0502020204030204" pitchFamily="34" charset="0"/>
                <a:cs typeface="B Nazanin" panose="00000400000000000000" pitchFamily="2" charset="-78"/>
              </a:rPr>
              <a:t>نیست. ولتاژ </a:t>
            </a:r>
            <a:r>
              <a:rPr lang="fa-IR" sz="1700" kern="100" dirty="0">
                <a:latin typeface="Calibri" panose="020F0502020204030204" pitchFamily="34" charset="0"/>
                <a:ea typeface="Calibri" panose="020F0502020204030204" pitchFamily="34" charset="0"/>
                <a:cs typeface="B Nazanin" panose="00000400000000000000" pitchFamily="2" charset="-78"/>
              </a:rPr>
              <a:t>خازن پیوسته </a:t>
            </a:r>
            <a:r>
              <a:rPr lang="fa-IR" sz="1700" kern="100" dirty="0" smtClean="0">
                <a:latin typeface="Calibri" panose="020F0502020204030204" pitchFamily="34" charset="0"/>
                <a:ea typeface="Calibri" panose="020F0502020204030204" pitchFamily="34" charset="0"/>
                <a:cs typeface="B Nazanin" panose="00000400000000000000" pitchFamily="2" charset="-78"/>
              </a:rPr>
              <a:t>است </a:t>
            </a:r>
            <a:r>
              <a:rPr lang="fa-IR" sz="1700" kern="100" dirty="0">
                <a:latin typeface="Calibri" panose="020F0502020204030204" pitchFamily="34" charset="0"/>
                <a:ea typeface="Calibri" panose="020F0502020204030204" pitchFamily="34" charset="0"/>
                <a:cs typeface="B Nazanin" panose="00000400000000000000" pitchFamily="2" charset="-78"/>
              </a:rPr>
              <a:t>و بصورت </a:t>
            </a:r>
            <a:r>
              <a:rPr lang="fa-IR" sz="1700" kern="100" dirty="0" smtClean="0">
                <a:latin typeface="Calibri" panose="020F0502020204030204" pitchFamily="34" charset="0"/>
                <a:ea typeface="Calibri" panose="020F0502020204030204" pitchFamily="34" charset="0"/>
                <a:cs typeface="B Nazanin" panose="00000400000000000000" pitchFamily="2" charset="-78"/>
              </a:rPr>
              <a:t>نمایی </a:t>
            </a:r>
            <a:r>
              <a:rPr lang="fa-IR" sz="1700" kern="100" dirty="0">
                <a:latin typeface="Calibri" panose="020F0502020204030204" pitchFamily="34" charset="0"/>
                <a:ea typeface="Calibri" panose="020F0502020204030204" pitchFamily="34" charset="0"/>
                <a:cs typeface="B Nazanin" panose="00000400000000000000" pitchFamily="2" charset="-78"/>
              </a:rPr>
              <a:t>کاهش می یابد</a:t>
            </a:r>
            <a:r>
              <a:rPr lang="fa-IR" sz="1700" kern="100" dirty="0" smtClean="0">
                <a:latin typeface="Calibri" panose="020F0502020204030204" pitchFamily="34" charset="0"/>
                <a:ea typeface="Calibri" panose="020F0502020204030204" pitchFamily="34" charset="0"/>
                <a:cs typeface="B Nazanin" panose="00000400000000000000" pitchFamily="2" charset="-78"/>
              </a:rPr>
              <a:t>. </a:t>
            </a:r>
            <a:r>
              <a:rPr lang="fa-IR" altLang="en-US" sz="1700" dirty="0">
                <a:latin typeface="Times New Roman" panose="02020603050405020304" pitchFamily="18" charset="0"/>
                <a:ea typeface="Calibri" panose="020F0502020204030204" pitchFamily="34" charset="0"/>
                <a:cs typeface="B Nazanin" panose="00000400000000000000" pitchFamily="2" charset="-78"/>
              </a:rPr>
              <a:t>پاسخ های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نمایی، </a:t>
            </a:r>
            <a:r>
              <a:rPr lang="fa-IR" altLang="en-US" sz="1700" dirty="0">
                <a:latin typeface="Times New Roman" panose="02020603050405020304" pitchFamily="18" charset="0"/>
                <a:ea typeface="Calibri" panose="020F0502020204030204" pitchFamily="34" charset="0"/>
                <a:cs typeface="B Nazanin" panose="00000400000000000000" pitchFamily="2" charset="-78"/>
              </a:rPr>
              <a:t>مختص مدارهای خطی می باشند. </a:t>
            </a:r>
            <a:endParaRPr lang="en-US" sz="17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009476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dirty="0"/>
          </a:p>
        </p:txBody>
      </p:sp>
      <p:sp>
        <p:nvSpPr>
          <p:cNvPr id="3" name="Rectangle 2"/>
          <p:cNvSpPr/>
          <p:nvPr/>
        </p:nvSpPr>
        <p:spPr>
          <a:xfrm>
            <a:off x="4160836" y="228600"/>
            <a:ext cx="4755447" cy="729430"/>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q"/>
            </a:pPr>
            <a:r>
              <a:rPr lang="ar-SA"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a:t>
            </a:r>
            <a:r>
              <a:rPr lang="fa-IR"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مدار با دو منبع: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در </a:t>
            </a:r>
            <a:r>
              <a:rPr lang="fa-IR" kern="100" dirty="0">
                <a:latin typeface="Calibri" panose="020F0502020204030204" pitchFamily="34" charset="0"/>
                <a:ea typeface="Times New Roman" panose="02020603050405020304" pitchFamily="18" charset="0"/>
                <a:cs typeface="B Nazanin" panose="00000400000000000000" pitchFamily="2" charset="-78"/>
              </a:rPr>
              <a:t>مدار شکل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زیر رابطه ولتاژ دو سر خازن را به دست آورید.</a:t>
            </a:r>
            <a:endParaRPr lang="en-US" sz="1400" kern="1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356889" y="1437403"/>
            <a:ext cx="8535283" cy="1176219"/>
          </a:xfrm>
          <a:prstGeom prst="rect">
            <a:avLst/>
          </a:prstGeom>
        </p:spPr>
        <p:txBody>
          <a:bodyPr wrap="square">
            <a:spAutoFit/>
          </a:bodyPr>
          <a:lstStyle/>
          <a:p>
            <a:pPr marL="285750" indent="-285750" algn="just" rtl="1">
              <a:lnSpc>
                <a:spcPct val="115000"/>
              </a:lnSpc>
              <a:spcAft>
                <a:spcPts val="1000"/>
              </a:spcAft>
              <a:buClr>
                <a:srgbClr val="FF0000"/>
              </a:buClr>
              <a:buFont typeface="Times New Roman" panose="02020603050405020304" pitchFamily="18" charset="0"/>
              <a:buChar char="■"/>
            </a:pPr>
            <a:r>
              <a:rPr lang="ar-SA"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a:t>
            </a:r>
            <a:r>
              <a:rPr lang="fa-IR" altLang="en-US" dirty="0">
                <a:latin typeface="Times New Roman" panose="02020603050405020304" pitchFamily="18" charset="0"/>
                <a:ea typeface="Calibri" panose="020F0502020204030204" pitchFamily="34" charset="0"/>
                <a:cs typeface="B Nazanin" panose="00000400000000000000" pitchFamily="2" charset="-78"/>
              </a:rPr>
              <a:t>ابتدا ولتاژ دو سر خازن را در لحظه </a:t>
            </a:r>
            <a:r>
              <a:rPr lang="en-US" altLang="en-US" dirty="0">
                <a:latin typeface="Times New Roman" panose="02020603050405020304" pitchFamily="18" charset="0"/>
                <a:ea typeface="Calibri" panose="020F0502020204030204" pitchFamily="34" charset="0"/>
                <a:cs typeface="B Nazanin" panose="00000400000000000000" pitchFamily="2" charset="-78"/>
              </a:rPr>
              <a:t>t=0</a:t>
            </a:r>
            <a:r>
              <a:rPr lang="en-US" altLang="en-US" baseline="30000" dirty="0">
                <a:latin typeface="Times New Roman" panose="02020603050405020304" pitchFamily="18" charset="0"/>
                <a:ea typeface="Calibri" panose="020F0502020204030204" pitchFamily="34" charset="0"/>
                <a:cs typeface="B Nazanin" panose="00000400000000000000" pitchFamily="2" charset="-78"/>
              </a:rPr>
              <a:t>-</a:t>
            </a:r>
            <a:r>
              <a:rPr lang="fa-IR" altLang="en-US" baseline="30000" dirty="0">
                <a:latin typeface="Times New Roman" panose="02020603050405020304" pitchFamily="18" charset="0"/>
                <a:ea typeface="Calibri" panose="020F0502020204030204" pitchFamily="34" charset="0"/>
                <a:cs typeface="B Nazanin" panose="00000400000000000000" pitchFamily="2" charset="-78"/>
              </a:rPr>
              <a:t> </a:t>
            </a:r>
            <a:r>
              <a:rPr lang="fa-IR" altLang="en-US" dirty="0">
                <a:latin typeface="Times New Roman" panose="02020603050405020304" pitchFamily="18" charset="0"/>
                <a:ea typeface="Calibri" panose="020F0502020204030204" pitchFamily="34" charset="0"/>
                <a:cs typeface="B Nazanin" panose="00000400000000000000" pitchFamily="2" charset="-78"/>
              </a:rPr>
              <a:t>بدست می آوریم</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a:t>
            </a:r>
            <a:r>
              <a:rPr lang="fa-IR" altLang="en-US" dirty="0">
                <a:latin typeface="Times New Roman" panose="02020603050405020304" pitchFamily="18" charset="0"/>
                <a:ea typeface="Calibri" panose="020F0502020204030204" pitchFamily="34" charset="0"/>
                <a:cs typeface="B Nazanin" panose="00000400000000000000" pitchFamily="2" charset="-78"/>
              </a:rPr>
              <a:t>در لحظه </a:t>
            </a:r>
            <a:r>
              <a:rPr lang="en-US" altLang="en-US" dirty="0">
                <a:latin typeface="Times New Roman" panose="02020603050405020304" pitchFamily="18" charset="0"/>
                <a:ea typeface="Calibri" panose="020F0502020204030204" pitchFamily="34" charset="0"/>
                <a:cs typeface="B Nazanin" panose="00000400000000000000" pitchFamily="2" charset="-78"/>
              </a:rPr>
              <a:t>t=0</a:t>
            </a:r>
            <a:r>
              <a:rPr lang="en-US" altLang="en-US" baseline="30000" dirty="0">
                <a:latin typeface="Times New Roman" panose="02020603050405020304" pitchFamily="18" charset="0"/>
                <a:ea typeface="Calibri" panose="020F0502020204030204" pitchFamily="34" charset="0"/>
                <a:cs typeface="B Nazanin" panose="00000400000000000000" pitchFamily="2" charset="-78"/>
              </a:rPr>
              <a:t>-</a:t>
            </a:r>
            <a:r>
              <a:rPr lang="fa-IR" altLang="en-US" baseline="30000" dirty="0">
                <a:latin typeface="Times New Roman" panose="02020603050405020304" pitchFamily="18" charset="0"/>
                <a:ea typeface="Calibri" panose="020F0502020204030204" pitchFamily="34" charset="0"/>
                <a:cs typeface="B Nazanin" panose="00000400000000000000" pitchFamily="2" charset="-78"/>
              </a:rPr>
              <a:t> </a:t>
            </a:r>
            <a:r>
              <a:rPr lang="fa-IR" altLang="en-US" dirty="0">
                <a:latin typeface="Times New Roman" panose="02020603050405020304" pitchFamily="18" charset="0"/>
                <a:ea typeface="Calibri" panose="020F0502020204030204" pitchFamily="34" charset="0"/>
                <a:cs typeface="B Nazanin" panose="00000400000000000000" pitchFamily="2" charset="-78"/>
              </a:rPr>
              <a:t>منبع سمت چپ حضور ندارد و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نیز </a:t>
            </a:r>
            <a:r>
              <a:rPr lang="fa-IR" altLang="en-US" dirty="0">
                <a:latin typeface="Times New Roman" panose="02020603050405020304" pitchFamily="18" charset="0"/>
                <a:ea typeface="Calibri" panose="020F0502020204030204" pitchFamily="34" charset="0"/>
                <a:cs typeface="B Nazanin" panose="00000400000000000000" pitchFamily="2" charset="-78"/>
              </a:rPr>
              <a:t>مدار به حالت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دائمی </a:t>
            </a:r>
            <a:r>
              <a:rPr lang="fa-IR" altLang="en-US" dirty="0">
                <a:latin typeface="Times New Roman" panose="02020603050405020304" pitchFamily="18" charset="0"/>
                <a:ea typeface="Calibri" panose="020F0502020204030204" pitchFamily="34" charset="0"/>
                <a:cs typeface="B Nazanin" panose="00000400000000000000" pitchFamily="2" charset="-78"/>
              </a:rPr>
              <a:t>رسیده است.  </a:t>
            </a:r>
            <a:endParaRPr lang="en-US" altLang="en-US" dirty="0">
              <a:ea typeface="Calibri" panose="020F0502020204030204" pitchFamily="34" charset="0"/>
              <a:cs typeface="Arial" panose="020B0604020202020204" pitchFamily="34" charset="0"/>
            </a:endParaRPr>
          </a:p>
          <a:p>
            <a:pPr algn="just" rtl="1">
              <a:lnSpc>
                <a:spcPct val="115000"/>
              </a:lnSpc>
              <a:spcAft>
                <a:spcPts val="1000"/>
              </a:spcAft>
              <a:buClr>
                <a:srgbClr val="FF0000"/>
              </a:buClr>
            </a:pPr>
            <a:r>
              <a:rPr lang="fa-IR" altLang="en-US" dirty="0" smtClean="0">
                <a:latin typeface="Times New Roman" panose="02020603050405020304" pitchFamily="18" charset="0"/>
                <a:ea typeface="Calibri" panose="020F0502020204030204" pitchFamily="34" charset="0"/>
                <a:cs typeface="B Nazanin" panose="00000400000000000000" pitchFamily="2" charset="-78"/>
              </a:rPr>
              <a:t> </a:t>
            </a:r>
            <a:endParaRPr lang="en-US" altLang="en-US" dirty="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0" y="-19594"/>
            <a:ext cx="4440343" cy="1456801"/>
          </a:xfrm>
          <a:prstGeom prst="rect">
            <a:avLst/>
          </a:prstGeom>
        </p:spPr>
      </p:pic>
      <p:pic>
        <p:nvPicPr>
          <p:cNvPr id="8" name="Picture 7"/>
          <p:cNvPicPr>
            <a:picLocks noChangeAspect="1"/>
          </p:cNvPicPr>
          <p:nvPr/>
        </p:nvPicPr>
        <p:blipFill>
          <a:blip r:embed="rId4"/>
          <a:stretch>
            <a:fillRect/>
          </a:stretch>
        </p:blipFill>
        <p:spPr>
          <a:xfrm>
            <a:off x="660220" y="1850777"/>
            <a:ext cx="3439656" cy="1523006"/>
          </a:xfrm>
          <a:prstGeom prst="rect">
            <a:avLst/>
          </a:prstGeom>
        </p:spPr>
      </p:pic>
      <p:grpSp>
        <p:nvGrpSpPr>
          <p:cNvPr id="9" name="Group 8"/>
          <p:cNvGrpSpPr/>
          <p:nvPr/>
        </p:nvGrpSpPr>
        <p:grpSpPr>
          <a:xfrm>
            <a:off x="4055914" y="2484226"/>
            <a:ext cx="1146468" cy="584775"/>
            <a:chOff x="7841620" y="4973318"/>
            <a:chExt cx="1146468" cy="584775"/>
          </a:xfrm>
        </p:grpSpPr>
        <p:cxnSp>
          <p:nvCxnSpPr>
            <p:cNvPr id="10" name="Straight Arrow Connector 9"/>
            <p:cNvCxnSpPr/>
            <p:nvPr/>
          </p:nvCxnSpPr>
          <p:spPr>
            <a:xfrm>
              <a:off x="7946542" y="5246328"/>
              <a:ext cx="978826"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7841620" y="4973318"/>
              <a:ext cx="11464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altLang="en-US" sz="1600" b="1" dirty="0" smtClean="0">
                  <a:solidFill>
                    <a:srgbClr val="0000FF"/>
                  </a:solidFill>
                  <a:latin typeface="Times New Roman" panose="02020603050405020304" pitchFamily="18" charset="0"/>
                  <a:cs typeface="B Nazanin" panose="00000400000000000000" pitchFamily="2" charset="-78"/>
                </a:rPr>
                <a:t>با کمک قاعده</a:t>
              </a:r>
            </a:p>
            <a:p>
              <a:pPr algn="ctr" rtl="1" eaLnBrk="1" hangingPunct="1"/>
              <a:r>
                <a:rPr lang="fa-IR" altLang="en-US" sz="1600" b="1" dirty="0" smtClean="0">
                  <a:solidFill>
                    <a:srgbClr val="0000FF"/>
                  </a:solidFill>
                  <a:latin typeface="Times New Roman" panose="02020603050405020304" pitchFamily="18" charset="0"/>
                  <a:cs typeface="B Nazanin" panose="00000400000000000000" pitchFamily="2" charset="-78"/>
                </a:rPr>
                <a:t>تقسیم جریان</a:t>
              </a:r>
              <a:endParaRPr lang="en-US" altLang="en-US" sz="1600" b="1" dirty="0">
                <a:solidFill>
                  <a:srgbClr val="0000FF"/>
                </a:solidFill>
                <a:latin typeface="Times New Roman" panose="02020603050405020304" pitchFamily="18" charset="0"/>
                <a:cs typeface="B Nazanin" panose="00000400000000000000" pitchFamily="2" charset="-78"/>
              </a:endParaRPr>
            </a:p>
          </p:txBody>
        </p:sp>
      </p:grpSp>
      <mc:AlternateContent xmlns:mc="http://schemas.openxmlformats.org/markup-compatibility/2006" xmlns:a14="http://schemas.microsoft.com/office/drawing/2010/main">
        <mc:Choice Requires="a14">
          <p:sp>
            <p:nvSpPr>
              <p:cNvPr id="12" name="Rectangle 11"/>
              <p:cNvSpPr/>
              <p:nvPr/>
            </p:nvSpPr>
            <p:spPr>
              <a:xfrm>
                <a:off x="5318837" y="2538321"/>
                <a:ext cx="3445046"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0</m:t>
                          </m:r>
                        </m:e>
                        <m:sup>
                          <m:r>
                            <a:rPr lang="en-US" i="0">
                              <a:latin typeface="Cambria Math" panose="02040503050406030204" pitchFamily="18" charset="0"/>
                            </a:rPr>
                            <m:t>−</m:t>
                          </m:r>
                        </m:sup>
                      </m:sSup>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1</m:t>
                          </m:r>
                        </m:e>
                        <m:sup>
                          <m:r>
                            <a:rPr lang="en-US" i="1">
                              <a:latin typeface="Cambria Math" panose="02040503050406030204" pitchFamily="18" charset="0"/>
                            </a:rPr>
                            <m:t>𝛺</m:t>
                          </m:r>
                        </m:sup>
                      </m:sSup>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3</m:t>
                          </m:r>
                        </m:e>
                        <m:sup>
                          <m:r>
                            <a:rPr lang="en-US" i="1">
                              <a:latin typeface="Cambria Math" panose="02040503050406030204" pitchFamily="18" charset="0"/>
                            </a:rPr>
                            <m:t>𝛺</m:t>
                          </m:r>
                        </m:sup>
                      </m:sSup>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4</m:t>
                          </m:r>
                        </m:e>
                        <m:sup>
                          <m:r>
                            <a:rPr lang="en-US" i="1">
                              <a:latin typeface="Cambria Math" panose="02040503050406030204" pitchFamily="18" charset="0"/>
                            </a:rPr>
                            <m:t>𝐴</m:t>
                          </m:r>
                        </m:sup>
                      </m:sSup>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16</m:t>
                          </m:r>
                        </m:e>
                        <m:sup>
                          <m:r>
                            <a:rPr lang="en-US" i="1">
                              <a:latin typeface="Cambria Math" panose="02040503050406030204" pitchFamily="18" charset="0"/>
                            </a:rPr>
                            <m:t>𝑉</m:t>
                          </m:r>
                        </m:sup>
                      </m:sSup>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318837" y="2538321"/>
                <a:ext cx="3445046" cy="370230"/>
              </a:xfrm>
              <a:prstGeom prst="rect">
                <a:avLst/>
              </a:prstGeom>
              <a:blipFill>
                <a:blip r:embed="rId5"/>
                <a:stretch>
                  <a:fillRect b="-14754"/>
                </a:stretch>
              </a:blipFill>
            </p:spPr>
            <p:txBody>
              <a:bodyPr/>
              <a:lstStyle/>
              <a:p>
                <a:r>
                  <a:rPr lang="en-US">
                    <a:noFill/>
                  </a:rPr>
                  <a:t> </a:t>
                </a:r>
              </a:p>
            </p:txBody>
          </p:sp>
        </mc:Fallback>
      </mc:AlternateContent>
      <p:sp>
        <p:nvSpPr>
          <p:cNvPr id="13" name="Rectangle 12"/>
          <p:cNvSpPr/>
          <p:nvPr/>
        </p:nvSpPr>
        <p:spPr>
          <a:xfrm>
            <a:off x="6669358" y="3429000"/>
            <a:ext cx="1996059" cy="410882"/>
          </a:xfrm>
          <a:prstGeom prst="rect">
            <a:avLst/>
          </a:prstGeom>
        </p:spPr>
        <p:txBody>
          <a:bodyPr wrap="none">
            <a:spAutoFit/>
          </a:bodyPr>
          <a:lstStyle/>
          <a:p>
            <a:pPr algn="just" rtl="1">
              <a:lnSpc>
                <a:spcPct val="115000"/>
              </a:lnSpc>
              <a:spcAft>
                <a:spcPts val="1000"/>
              </a:spcAft>
              <a:buClr>
                <a:srgbClr val="FF0000"/>
              </a:buClr>
            </a:pPr>
            <a:r>
              <a:rPr lang="fa-IR" altLang="en-US" dirty="0">
                <a:latin typeface="Times New Roman" panose="02020603050405020304" pitchFamily="18" charset="0"/>
                <a:ea typeface="Calibri" panose="020F0502020204030204" pitchFamily="34" charset="0"/>
                <a:cs typeface="B Nazanin" panose="00000400000000000000" pitchFamily="2" charset="-78"/>
              </a:rPr>
              <a:t>برای لحظات مثبت داریم: </a:t>
            </a:r>
            <a:endParaRPr lang="en-US" altLang="en-US" dirty="0">
              <a:ea typeface="Calibri" panose="020F0502020204030204" pitchFamily="34" charset="0"/>
              <a:cs typeface="Arial" panose="020B0604020202020204" pitchFamily="34" charset="0"/>
            </a:endParaRPr>
          </a:p>
        </p:txBody>
      </p:sp>
      <p:pic>
        <p:nvPicPr>
          <p:cNvPr id="14" name="Picture 13"/>
          <p:cNvPicPr>
            <a:picLocks noChangeAspect="1"/>
          </p:cNvPicPr>
          <p:nvPr/>
        </p:nvPicPr>
        <p:blipFill>
          <a:blip r:embed="rId6"/>
          <a:stretch>
            <a:fillRect/>
          </a:stretch>
        </p:blipFill>
        <p:spPr>
          <a:xfrm>
            <a:off x="-82641" y="3816303"/>
            <a:ext cx="3861255" cy="1548153"/>
          </a:xfrm>
          <a:prstGeom prst="rect">
            <a:avLst/>
          </a:prstGeom>
        </p:spPr>
      </p:pic>
      <p:sp>
        <p:nvSpPr>
          <p:cNvPr id="15" name="TextBox 14"/>
          <p:cNvSpPr txBox="1">
            <a:spLocks noChangeArrowheads="1"/>
          </p:cNvSpPr>
          <p:nvPr/>
        </p:nvSpPr>
        <p:spPr bwMode="auto">
          <a:xfrm>
            <a:off x="3866818" y="4221725"/>
            <a:ext cx="13147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en-US" altLang="en-US" sz="1600" b="1" dirty="0" smtClean="0">
                <a:solidFill>
                  <a:srgbClr val="0000FF"/>
                </a:solidFill>
                <a:latin typeface="Times New Roman" panose="02020603050405020304" pitchFamily="18" charset="0"/>
                <a:cs typeface="B Nazanin" panose="00000400000000000000" pitchFamily="2" charset="-78"/>
              </a:rPr>
              <a:t>:</a:t>
            </a:r>
            <a:r>
              <a:rPr lang="fa-IR" altLang="en-US" sz="1600" b="1" dirty="0" smtClean="0">
                <a:solidFill>
                  <a:srgbClr val="0000FF"/>
                </a:solidFill>
                <a:latin typeface="Times New Roman" panose="02020603050405020304" pitchFamily="18" charset="0"/>
                <a:cs typeface="B Nazanin" panose="00000400000000000000" pitchFamily="2" charset="-78"/>
              </a:rPr>
              <a:t>پیوستگی ولتاژ</a:t>
            </a:r>
            <a:endParaRPr lang="en-US" altLang="en-US" sz="1600" b="1" dirty="0">
              <a:solidFill>
                <a:srgbClr val="0000FF"/>
              </a:solidFill>
              <a:latin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6" name="Rectangle 15"/>
              <p:cNvSpPr/>
              <p:nvPr/>
            </p:nvSpPr>
            <p:spPr>
              <a:xfrm>
                <a:off x="5105400" y="4165440"/>
                <a:ext cx="26105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0</m:t>
                          </m:r>
                        </m:e>
                        <m:sup>
                          <m:r>
                            <a:rPr lang="en-US" i="0">
                              <a:latin typeface="Cambria Math" panose="02040503050406030204" pitchFamily="18" charset="0"/>
                            </a:rPr>
                            <m:t>+</m:t>
                          </m:r>
                        </m:sup>
                      </m:s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0</m:t>
                          </m:r>
                        </m:e>
                        <m:sup>
                          <m:r>
                            <a:rPr lang="en-US" i="0">
                              <a:latin typeface="Cambria Math" panose="02040503050406030204" pitchFamily="18" charset="0"/>
                            </a:rPr>
                            <m:t>−</m:t>
                          </m:r>
                        </m:sup>
                      </m:sSup>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16</m:t>
                          </m:r>
                        </m:e>
                        <m:sup>
                          <m:r>
                            <a:rPr lang="en-US" i="1">
                              <a:latin typeface="Cambria Math" panose="02040503050406030204" pitchFamily="18" charset="0"/>
                            </a:rPr>
                            <m:t>𝑉</m:t>
                          </m:r>
                        </m:sup>
                      </m:sSup>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5105400" y="4165440"/>
                <a:ext cx="2610586" cy="369332"/>
              </a:xfrm>
              <a:prstGeom prst="rect">
                <a:avLst/>
              </a:prstGeom>
              <a:blipFill>
                <a:blip r:embed="rId7"/>
                <a:stretch>
                  <a:fillRect b="-13115"/>
                </a:stretch>
              </a:blipFill>
            </p:spPr>
            <p:txBody>
              <a:bodyPr/>
              <a:lstStyle/>
              <a:p>
                <a:r>
                  <a:rPr lang="en-US">
                    <a:noFill/>
                  </a:rPr>
                  <a:t> </a:t>
                </a:r>
              </a:p>
            </p:txBody>
          </p:sp>
        </mc:Fallback>
      </mc:AlternateContent>
      <p:sp>
        <p:nvSpPr>
          <p:cNvPr id="17" name="TextBox 16"/>
          <p:cNvSpPr txBox="1">
            <a:spLocks noChangeArrowheads="1"/>
          </p:cNvSpPr>
          <p:nvPr/>
        </p:nvSpPr>
        <p:spPr bwMode="auto">
          <a:xfrm>
            <a:off x="3633637" y="5079692"/>
            <a:ext cx="16241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en-US" altLang="en-US" sz="1600" b="1" dirty="0" smtClean="0">
                <a:solidFill>
                  <a:srgbClr val="0000FF"/>
                </a:solidFill>
                <a:latin typeface="Times New Roman" panose="02020603050405020304" pitchFamily="18" charset="0"/>
                <a:cs typeface="B Nazanin" panose="00000400000000000000" pitchFamily="2" charset="-78"/>
              </a:rPr>
              <a:t>:</a:t>
            </a:r>
            <a:r>
              <a:rPr lang="fa-IR" altLang="en-US" sz="1600" b="1" dirty="0" smtClean="0">
                <a:solidFill>
                  <a:srgbClr val="0000FF"/>
                </a:solidFill>
                <a:latin typeface="Times New Roman" panose="02020603050405020304" pitchFamily="18" charset="0"/>
                <a:cs typeface="B Nazanin" panose="00000400000000000000" pitchFamily="2" charset="-78"/>
              </a:rPr>
              <a:t>ولتاژ خازن در </a:t>
            </a:r>
            <a:r>
              <a:rPr lang="en-US" altLang="en-US" sz="1600" b="1" dirty="0" smtClean="0">
                <a:solidFill>
                  <a:srgbClr val="0000FF"/>
                </a:solidFill>
                <a:latin typeface="Times New Roman" panose="02020603050405020304" pitchFamily="18" charset="0"/>
                <a:cs typeface="B Nazanin" panose="00000400000000000000" pitchFamily="2" charset="-78"/>
              </a:rPr>
              <a:t>t=∞</a:t>
            </a:r>
            <a:endParaRPr lang="en-US" altLang="en-US" sz="1600" b="1" dirty="0">
              <a:solidFill>
                <a:srgbClr val="0000FF"/>
              </a:solidFill>
              <a:latin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8" name="Rectangle 17"/>
              <p:cNvSpPr/>
              <p:nvPr/>
            </p:nvSpPr>
            <p:spPr>
              <a:xfrm>
                <a:off x="5105400" y="4881048"/>
                <a:ext cx="3538405"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r>
                        <a:rPr lang="en-US" i="0">
                          <a:latin typeface="Cambria Math" panose="02040503050406030204" pitchFamily="18" charset="0"/>
                        </a:rPr>
                        <m:t>∞</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10</m:t>
                          </m:r>
                        </m:den>
                      </m:f>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12</m:t>
                          </m:r>
                        </m:e>
                        <m:sup>
                          <m:r>
                            <a:rPr lang="en-US" i="1">
                              <a:latin typeface="Cambria Math" panose="02040503050406030204" pitchFamily="18" charset="0"/>
                            </a:rPr>
                            <m:t>𝐴</m:t>
                          </m:r>
                        </m:sup>
                      </m:sSup>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6</m:t>
                          </m:r>
                        </m:e>
                        <m:sup>
                          <m:r>
                            <a:rPr lang="en-US" i="1">
                              <a:latin typeface="Cambria Math" panose="02040503050406030204" pitchFamily="18" charset="0"/>
                            </a:rPr>
                            <m:t>𝛺</m:t>
                          </m:r>
                        </m:sup>
                      </m:sSup>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7</m:t>
                          </m:r>
                          <m:r>
                            <a:rPr lang="en-US" i="0">
                              <a:latin typeface="Cambria Math" panose="02040503050406030204" pitchFamily="18" charset="0"/>
                            </a:rPr>
                            <m:t>.</m:t>
                          </m:r>
                          <m:r>
                            <a:rPr lang="en-US" i="0">
                              <a:latin typeface="Cambria Math" panose="02040503050406030204" pitchFamily="18" charset="0"/>
                            </a:rPr>
                            <m:t>2</m:t>
                          </m:r>
                        </m:e>
                        <m:sup>
                          <m:r>
                            <a:rPr lang="en-US" i="1">
                              <a:latin typeface="Cambria Math" panose="02040503050406030204" pitchFamily="18" charset="0"/>
                            </a:rPr>
                            <m:t>𝑉</m:t>
                          </m:r>
                        </m:sup>
                      </m:sSup>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5105400" y="4881048"/>
                <a:ext cx="3538405" cy="612732"/>
              </a:xfrm>
              <a:prstGeom prst="rect">
                <a:avLst/>
              </a:prstGeom>
              <a:blipFill>
                <a:blip r:embed="rId8"/>
                <a:stretch>
                  <a:fillRect/>
                </a:stretch>
              </a:blipFill>
            </p:spPr>
            <p:txBody>
              <a:bodyPr/>
              <a:lstStyle/>
              <a:p>
                <a:r>
                  <a:rPr lang="en-US">
                    <a:noFill/>
                  </a:rPr>
                  <a:t> </a:t>
                </a:r>
              </a:p>
            </p:txBody>
          </p:sp>
        </mc:Fallback>
      </mc:AlternateContent>
      <p:sp>
        <p:nvSpPr>
          <p:cNvPr id="19" name="TextBox 18"/>
          <p:cNvSpPr txBox="1">
            <a:spLocks noChangeArrowheads="1"/>
          </p:cNvSpPr>
          <p:nvPr/>
        </p:nvSpPr>
        <p:spPr bwMode="auto">
          <a:xfrm>
            <a:off x="3741354" y="4614446"/>
            <a:ext cx="1378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en-US" altLang="en-US" sz="1600" b="1" dirty="0" smtClean="0">
                <a:solidFill>
                  <a:srgbClr val="0000FF"/>
                </a:solidFill>
                <a:latin typeface="Times New Roman" panose="02020603050405020304" pitchFamily="18" charset="0"/>
                <a:cs typeface="B Nazanin" panose="00000400000000000000" pitchFamily="2" charset="-78"/>
              </a:rPr>
              <a:t>:</a:t>
            </a:r>
            <a:r>
              <a:rPr lang="fa-IR" altLang="en-US" sz="1600" b="1" dirty="0" smtClean="0">
                <a:solidFill>
                  <a:srgbClr val="0000FF"/>
                </a:solidFill>
                <a:latin typeface="Times New Roman" panose="02020603050405020304" pitchFamily="18" charset="0"/>
                <a:cs typeface="B Nazanin" panose="00000400000000000000" pitchFamily="2" charset="-78"/>
              </a:rPr>
              <a:t>ثابت زمانی مدار</a:t>
            </a:r>
            <a:endParaRPr lang="en-US" altLang="en-US" sz="1600" b="1" dirty="0">
              <a:solidFill>
                <a:srgbClr val="0000FF"/>
              </a:solidFill>
              <a:latin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20" name="Rectangle 19"/>
              <p:cNvSpPr/>
              <p:nvPr/>
            </p:nvSpPr>
            <p:spPr>
              <a:xfrm>
                <a:off x="4953000" y="4590380"/>
                <a:ext cx="2023246"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h</m:t>
                          </m:r>
                        </m:sub>
                      </m:sSub>
                      <m:r>
                        <a:rPr lang="en-US" i="0">
                          <a:latin typeface="Cambria Math" panose="02040503050406030204" pitchFamily="18" charset="0"/>
                        </a:rPr>
                        <m:t>=</m:t>
                      </m:r>
                      <m:r>
                        <a:rPr lang="en-US" i="0">
                          <a:latin typeface="Cambria Math" panose="02040503050406030204" pitchFamily="18" charset="0"/>
                        </a:rPr>
                        <m:t>4</m:t>
                      </m:r>
                      <m:r>
                        <a:rPr lang="en-US" i="0">
                          <a:latin typeface="Cambria Math" panose="02040503050406030204" pitchFamily="18" charset="0"/>
                        </a:rPr>
                        <m:t>||</m:t>
                      </m:r>
                      <m:r>
                        <a:rPr lang="en-US" i="0">
                          <a:latin typeface="Cambria Math" panose="02040503050406030204" pitchFamily="18" charset="0"/>
                        </a:rPr>
                        <m:t>6</m:t>
                      </m:r>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2</m:t>
                          </m:r>
                          <m:r>
                            <a:rPr lang="en-US" i="0">
                              <a:latin typeface="Cambria Math" panose="02040503050406030204" pitchFamily="18" charset="0"/>
                            </a:rPr>
                            <m:t>.</m:t>
                          </m:r>
                          <m:r>
                            <a:rPr lang="en-US" i="0">
                              <a:latin typeface="Cambria Math" panose="02040503050406030204" pitchFamily="18" charset="0"/>
                            </a:rPr>
                            <m:t>4</m:t>
                          </m:r>
                        </m:e>
                        <m:sup>
                          <m:r>
                            <a:rPr lang="en-US" i="1">
                              <a:latin typeface="Cambria Math" panose="02040503050406030204" pitchFamily="18" charset="0"/>
                            </a:rPr>
                            <m:t>𝛺</m:t>
                          </m:r>
                        </m:sup>
                      </m:sSup>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4953000" y="4590380"/>
                <a:ext cx="2023246" cy="370230"/>
              </a:xfrm>
              <a:prstGeom prst="rect">
                <a:avLst/>
              </a:prstGeom>
              <a:blipFill>
                <a:blip r:embed="rId9"/>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6781800" y="4436178"/>
                <a:ext cx="2291589" cy="6692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en-US" b="1" i="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m:t>=&gt;</m:t>
                      </m:r>
                      <m:r>
                        <m:rPr>
                          <m:nor/>
                        </m:rPr>
                        <a:rPr lang="en-US" altLang="en-US" b="0" i="0" dirty="0" smtClean="0">
                          <a:latin typeface="Times New Roman" panose="02020603050405020304" pitchFamily="18" charset="0"/>
                          <a:ea typeface="Calibri" panose="020F0502020204030204" pitchFamily="34" charset="0"/>
                          <a:cs typeface="B Nazanin" panose="00000400000000000000" pitchFamily="2" charset="-78"/>
                        </a:rPr>
                        <m:t> </m:t>
                      </m:r>
                      <m:r>
                        <m:rPr>
                          <m:nor/>
                        </m:rPr>
                        <a:rPr lang="el-GR" altLang="en-US" dirty="0" smtClean="0">
                          <a:latin typeface="Times New Roman" panose="02020603050405020304" pitchFamily="18" charset="0"/>
                          <a:ea typeface="Calibri" panose="020F0502020204030204" pitchFamily="34" charset="0"/>
                          <a:cs typeface="B Nazanin" panose="00000400000000000000" pitchFamily="2" charset="-78"/>
                        </a:rPr>
                        <m:t>τ</m:t>
                      </m:r>
                      <m:r>
                        <a:rPr lang="en-US" i="0">
                          <a:latin typeface="Cambria Math" panose="02040503050406030204" pitchFamily="18" charset="0"/>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0">
                                  <a:latin typeface="Cambria Math" panose="02040503050406030204" pitchFamily="18" charset="0"/>
                                </a:rPr>
                                <m:t>24</m:t>
                              </m:r>
                            </m:num>
                            <m:den>
                              <m:r>
                                <a:rPr lang="en-US" i="0">
                                  <a:latin typeface="Cambria Math" panose="02040503050406030204" pitchFamily="18" charset="0"/>
                                </a:rPr>
                                <m:t>10</m:t>
                              </m:r>
                            </m:den>
                          </m:f>
                        </m:e>
                        <m:sup>
                          <m:r>
                            <a:rPr lang="en-US" i="1">
                              <a:latin typeface="Cambria Math" panose="02040503050406030204" pitchFamily="18" charset="0"/>
                            </a:rPr>
                            <m:t>𝛺</m:t>
                          </m:r>
                        </m:sup>
                      </m:sSup>
                      <m:r>
                        <a:rPr lang="en-US" i="0">
                          <a:latin typeface="Cambria Math" panose="02040503050406030204" pitchFamily="18" charset="0"/>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e>
                        <m:sup>
                          <m:r>
                            <a:rPr lang="en-US" i="1">
                              <a:latin typeface="Cambria Math" panose="02040503050406030204" pitchFamily="18" charset="0"/>
                            </a:rPr>
                            <m:t>𝐹</m:t>
                          </m:r>
                        </m:sup>
                      </m:sSup>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6</m:t>
                          </m:r>
                        </m:num>
                        <m:den>
                          <m:r>
                            <a:rPr lang="en-US" i="0">
                              <a:latin typeface="Cambria Math" panose="02040503050406030204" pitchFamily="18" charset="0"/>
                            </a:rPr>
                            <m:t>5</m:t>
                          </m:r>
                        </m:den>
                      </m:f>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6781800" y="4436178"/>
                <a:ext cx="2291589" cy="66922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493162" y="5605409"/>
                <a:ext cx="2989152" cy="505395"/>
              </a:xfrm>
              <a:prstGeom prst="rect">
                <a:avLst/>
              </a:prstGeom>
              <a:solidFill>
                <a:schemeClr val="bg1"/>
              </a:solidFill>
              <a:ln>
                <a:solidFill>
                  <a:schemeClr val="bg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m:t>
                      </m:r>
                      <m:r>
                        <a:rPr lang="en-US">
                          <a:latin typeface="Cambria Math" panose="02040503050406030204" pitchFamily="18" charset="0"/>
                        </a:rPr>
                        <m:t>8</m:t>
                      </m:r>
                      <m:r>
                        <a:rPr lang="en-US">
                          <a:latin typeface="Cambria Math" panose="02040503050406030204" pitchFamily="18" charset="0"/>
                        </a:rPr>
                        <m:t>.</m:t>
                      </m:r>
                      <m:r>
                        <a:rPr lang="en-US">
                          <a:latin typeface="Cambria Math" panose="02040503050406030204" pitchFamily="18" charset="0"/>
                        </a:rPr>
                        <m:t>8</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b="0" i="1">
                                  <a:latin typeface="Cambria Math" panose="02040503050406030204" pitchFamily="18" charset="0"/>
                                </a:rPr>
                                <m:t>𝑡</m:t>
                              </m:r>
                            </m:num>
                            <m:den>
                              <m:r>
                                <m:rPr>
                                  <m:nor/>
                                </m:rPr>
                                <a:rPr lang="el-GR" altLang="en-US" dirty="0">
                                  <a:latin typeface="Times New Roman" panose="02020603050405020304" pitchFamily="18" charset="0"/>
                                  <a:ea typeface="Calibri" panose="020F0502020204030204" pitchFamily="34" charset="0"/>
                                  <a:cs typeface="B Nazanin" panose="00000400000000000000" pitchFamily="2" charset="-78"/>
                                </a:rPr>
                                <m:t>τ</m:t>
                              </m:r>
                            </m:den>
                          </m:f>
                        </m:sup>
                      </m:sSup>
                      <m:r>
                        <a:rPr lang="en-US">
                          <a:latin typeface="Cambria Math" panose="02040503050406030204" pitchFamily="18" charset="0"/>
                        </a:rPr>
                        <m:t>+</m:t>
                      </m:r>
                      <m:r>
                        <a:rPr lang="en-US">
                          <a:latin typeface="Cambria Math" panose="02040503050406030204" pitchFamily="18" charset="0"/>
                        </a:rPr>
                        <m:t>7</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4493162" y="5605409"/>
                <a:ext cx="2989152" cy="505395"/>
              </a:xfrm>
              <a:prstGeom prst="rect">
                <a:avLst/>
              </a:prstGeom>
              <a:blipFill>
                <a:blip r:embed="rId11"/>
                <a:stretch>
                  <a:fillRect/>
                </a:stretch>
              </a:blipFill>
              <a:ln>
                <a:solidFill>
                  <a:schemeClr val="bg1"/>
                </a:solidFill>
              </a:ln>
            </p:spPr>
            <p:txBody>
              <a:bodyPr/>
              <a:lstStyle/>
              <a:p>
                <a:r>
                  <a:rPr lang="en-US">
                    <a:noFill/>
                  </a:rPr>
                  <a:t> </a:t>
                </a:r>
              </a:p>
            </p:txBody>
          </p:sp>
        </mc:Fallback>
      </mc:AlternateContent>
      <p:sp>
        <p:nvSpPr>
          <p:cNvPr id="24" name="Rectangle 23"/>
          <p:cNvSpPr/>
          <p:nvPr/>
        </p:nvSpPr>
        <p:spPr>
          <a:xfrm>
            <a:off x="1257930" y="6119672"/>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26343014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pic>
        <p:nvPicPr>
          <p:cNvPr id="5" name="Picture 4"/>
          <p:cNvPicPr>
            <a:picLocks noChangeAspect="1"/>
          </p:cNvPicPr>
          <p:nvPr/>
        </p:nvPicPr>
        <p:blipFill>
          <a:blip r:embed="rId2"/>
          <a:stretch>
            <a:fillRect/>
          </a:stretch>
        </p:blipFill>
        <p:spPr>
          <a:xfrm>
            <a:off x="609600" y="685800"/>
            <a:ext cx="7857741" cy="5440392"/>
          </a:xfrm>
          <a:prstGeom prst="rect">
            <a:avLst/>
          </a:prstGeom>
        </p:spPr>
      </p:pic>
    </p:spTree>
    <p:extLst>
      <p:ext uri="{BB962C8B-B14F-4D97-AF65-F5344CB8AC3E}">
        <p14:creationId xmlns:p14="http://schemas.microsoft.com/office/powerpoint/2010/main" val="4274263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pic>
        <p:nvPicPr>
          <p:cNvPr id="5" name="Picture 4"/>
          <p:cNvPicPr>
            <a:picLocks noChangeAspect="1"/>
          </p:cNvPicPr>
          <p:nvPr/>
        </p:nvPicPr>
        <p:blipFill>
          <a:blip r:embed="rId2"/>
          <a:stretch>
            <a:fillRect/>
          </a:stretch>
        </p:blipFill>
        <p:spPr>
          <a:xfrm>
            <a:off x="557156" y="457199"/>
            <a:ext cx="7672444" cy="5679167"/>
          </a:xfrm>
          <a:prstGeom prst="rect">
            <a:avLst/>
          </a:prstGeom>
        </p:spPr>
      </p:pic>
    </p:spTree>
    <p:extLst>
      <p:ext uri="{BB962C8B-B14F-4D97-AF65-F5344CB8AC3E}">
        <p14:creationId xmlns:p14="http://schemas.microsoft.com/office/powerpoint/2010/main" val="4000331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dirty="0"/>
          </a:p>
        </p:txBody>
      </p:sp>
      <p:sp>
        <p:nvSpPr>
          <p:cNvPr id="3" name="Rectangle 2"/>
          <p:cNvSpPr/>
          <p:nvPr/>
        </p:nvSpPr>
        <p:spPr>
          <a:xfrm>
            <a:off x="5181600" y="228600"/>
            <a:ext cx="3777910" cy="369332"/>
          </a:xfrm>
          <a:prstGeom prst="rect">
            <a:avLst/>
          </a:prstGeom>
        </p:spPr>
        <p:txBody>
          <a:bodyPr wrap="square">
            <a:spAutoFit/>
          </a:bodyPr>
          <a:lstStyle/>
          <a:p>
            <a:pPr algn="r" rtl="1">
              <a:spcBef>
                <a:spcPts val="600"/>
              </a:spcBef>
              <a:tabLst>
                <a:tab pos="4464050" algn="l"/>
              </a:tabLst>
            </a:pPr>
            <a:r>
              <a:rPr lang="fa-IR"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3-1-5- </a:t>
            </a:r>
            <a:r>
              <a:rPr lang="fa-IR"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مدارهای غیرخطی مرتبه </a:t>
            </a:r>
            <a:r>
              <a:rPr lang="fa-IR"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اول</a:t>
            </a:r>
            <a:r>
              <a:rPr lang="fa-IR"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	</a:t>
            </a:r>
            <a:endParaRPr lang="en-US"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endParaRPr>
          </a:p>
        </p:txBody>
      </p:sp>
      <mc:AlternateContent xmlns:mc="http://schemas.openxmlformats.org/markup-compatibility/2006" xmlns:a14="http://schemas.microsoft.com/office/drawing/2010/main">
        <mc:Choice Requires="a14">
          <p:sp>
            <p:nvSpPr>
              <p:cNvPr id="4" name="Rectangle 3"/>
              <p:cNvSpPr/>
              <p:nvPr/>
            </p:nvSpPr>
            <p:spPr>
              <a:xfrm>
                <a:off x="2971800" y="597932"/>
                <a:ext cx="5987710" cy="1811971"/>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q"/>
                </a:pPr>
                <a:r>
                  <a:rPr lang="ar-SA"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a:t>
                </a: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در مدار شکل زیر، پاسخ ورودی صفر را در سه حالت زیر به دست آورید.</a:t>
                </a:r>
              </a:p>
              <a:p>
                <a:pPr marL="285750" indent="-285750" algn="just" rtl="1">
                  <a:lnSpc>
                    <a:spcPct val="115000"/>
                  </a:lnSpc>
                  <a:spcAft>
                    <a:spcPts val="800"/>
                  </a:spcAft>
                  <a:buFont typeface="Wingdings" panose="05000000000000000000" pitchFamily="2" charset="2"/>
                  <a:buChar char="q"/>
                </a:pPr>
                <a:r>
                  <a:rPr lang="fa-IR" kern="100" dirty="0">
                    <a:latin typeface="Calibri" panose="020F0502020204030204" pitchFamily="34" charset="0"/>
                    <a:ea typeface="Times New Roman" panose="02020603050405020304" pitchFamily="18" charset="0"/>
                    <a:cs typeface="B Nazanin" panose="00000400000000000000" pitchFamily="2" charset="-78"/>
                  </a:rPr>
                  <a:t>الف) مقاومت خطی تغییر ناپذیر با زمان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𝑅</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1</m:t>
                    </m:r>
                  </m:oMath>
                </a14:m>
                <a:r>
                  <a:rPr lang="fa-IR" kern="100" dirty="0" smtClean="0">
                    <a:latin typeface="Calibri" panose="020F0502020204030204" pitchFamily="34" charset="0"/>
                    <a:ea typeface="Times New Roman" panose="02020603050405020304" pitchFamily="18" charset="0"/>
                    <a:cs typeface="B Nazanin" panose="00000400000000000000" pitchFamily="2" charset="-78"/>
                  </a:rPr>
                  <a:t>.</a:t>
                </a:r>
              </a:p>
              <a:p>
                <a:pPr marL="285750" indent="-285750" algn="just" rtl="1">
                  <a:lnSpc>
                    <a:spcPct val="115000"/>
                  </a:lnSpc>
                  <a:spcAft>
                    <a:spcPts val="800"/>
                  </a:spcAft>
                  <a:buFont typeface="Wingdings" panose="05000000000000000000" pitchFamily="2" charset="2"/>
                  <a:buChar char="q"/>
                </a:pPr>
                <a:r>
                  <a:rPr lang="fa-IR" kern="100" dirty="0">
                    <a:latin typeface="Calibri" panose="020F0502020204030204" pitchFamily="34" charset="0"/>
                    <a:ea typeface="Times New Roman" panose="02020603050405020304" pitchFamily="18" charset="0"/>
                    <a:cs typeface="B Nazanin" panose="00000400000000000000" pitchFamily="2" charset="-78"/>
                  </a:rPr>
                  <a:t>ب) مقاومت خطی تغییرپذیر با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زمان  </a:t>
                </a:r>
                <a14:m>
                  <m:oMath xmlns:m="http://schemas.openxmlformats.org/officeDocument/2006/math">
                    <m:r>
                      <a:rPr lang="en-US" b="0" i="1" kern="100" smtClean="0">
                        <a:latin typeface="Cambria Math" panose="02040503050406030204" pitchFamily="18" charset="0"/>
                        <a:ea typeface="Times New Roman" panose="02020603050405020304" pitchFamily="18" charset="0"/>
                        <a:cs typeface="B Nazanin" panose="00000400000000000000" pitchFamily="2" charset="-78"/>
                      </a:rPr>
                      <m:t>𝑅</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d>
                    <m:r>
                      <a:rPr lang="en-US" i="1" kern="100">
                        <a:latin typeface="Cambria Math" panose="02040503050406030204" pitchFamily="18" charset="0"/>
                        <a:ea typeface="Times New Roman" panose="02020603050405020304" pitchFamily="18" charset="0"/>
                        <a:cs typeface="B Nazanin" panose="00000400000000000000" pitchFamily="2" charset="-78"/>
                      </a:rPr>
                      <m:t>=</m:t>
                    </m:r>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i="1" kern="100">
                            <a:latin typeface="Cambria Math" panose="02040503050406030204" pitchFamily="18" charset="0"/>
                            <a:ea typeface="Times New Roman" panose="02020603050405020304" pitchFamily="18" charset="0"/>
                            <a:cs typeface="B Nazanin" panose="00000400000000000000" pitchFamily="2" charset="-78"/>
                          </a:rPr>
                          <m:t>1</m:t>
                        </m:r>
                      </m:num>
                      <m:den>
                        <m:r>
                          <a:rPr lang="en-US" i="1" kern="100">
                            <a:latin typeface="Cambria Math" panose="02040503050406030204" pitchFamily="18" charset="0"/>
                            <a:ea typeface="Times New Roman" panose="02020603050405020304" pitchFamily="18" charset="0"/>
                            <a:cs typeface="B Nazanin" panose="00000400000000000000" pitchFamily="2" charset="-78"/>
                          </a:rPr>
                          <m:t>1</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0</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5</m:t>
                        </m:r>
                        <m:func>
                          <m:funcPr>
                            <m:ctrlPr>
                              <a:rPr lang="en-US" i="1" kern="100">
                                <a:latin typeface="Cambria Math" panose="02040503050406030204" pitchFamily="18" charset="0"/>
                                <a:ea typeface="Times New Roman" panose="02020603050405020304" pitchFamily="18" charset="0"/>
                                <a:cs typeface="B Nazanin" panose="00000400000000000000" pitchFamily="2" charset="-78"/>
                              </a:rPr>
                            </m:ctrlPr>
                          </m:funcPr>
                          <m:fName>
                            <m:r>
                              <m:rPr>
                                <m:sty m:val="p"/>
                              </m:rPr>
                              <a:rPr lang="en-US" kern="100">
                                <a:latin typeface="Cambria Math" panose="02040503050406030204" pitchFamily="18" charset="0"/>
                                <a:ea typeface="Calibri" panose="020F0502020204030204" pitchFamily="34" charset="0"/>
                                <a:cs typeface="B Nazanin" panose="00000400000000000000" pitchFamily="2" charset="-78"/>
                              </a:rPr>
                              <m:t>cos</m:t>
                            </m:r>
                          </m:fName>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func>
                      </m:den>
                    </m:f>
                  </m:oMath>
                </a14:m>
                <a:endParaRPr lang="fa-IR" kern="100" dirty="0" smtClean="0">
                  <a:latin typeface="Calibri" panose="020F0502020204030204" pitchFamily="34" charset="0"/>
                  <a:ea typeface="Calibri" panose="020F0502020204030204" pitchFamily="34" charset="0"/>
                  <a:cs typeface="Arial" panose="020B0604020202020204" pitchFamily="34" charset="0"/>
                </a:endParaRPr>
              </a:p>
              <a:p>
                <a:pPr marL="285750" indent="-285750" algn="just" rtl="1">
                  <a:lnSpc>
                    <a:spcPct val="115000"/>
                  </a:lnSpc>
                  <a:spcAft>
                    <a:spcPts val="800"/>
                  </a:spcAft>
                  <a:buFont typeface="Wingdings" panose="05000000000000000000" pitchFamily="2" charset="2"/>
                  <a:buChar char="q"/>
                </a:pPr>
                <a:r>
                  <a:rPr lang="fa-IR" kern="100" dirty="0">
                    <a:latin typeface="Calibri" panose="020F0502020204030204" pitchFamily="34" charset="0"/>
                    <a:ea typeface="Times New Roman" panose="02020603050405020304" pitchFamily="18" charset="0"/>
                    <a:cs typeface="B Nazanin" panose="00000400000000000000" pitchFamily="2" charset="-78"/>
                  </a:rPr>
                  <a:t>پ) مقاومت غیر خطی با </a:t>
                </a:r>
                <a:r>
                  <a:rPr lang="fa-IR" kern="100" dirty="0" smtClean="0">
                    <a:latin typeface="Calibri" panose="020F0502020204030204" pitchFamily="34" charset="0"/>
                    <a:ea typeface="Times New Roman" panose="02020603050405020304" pitchFamily="18" charset="0"/>
                    <a:cs typeface="B Nazanin" panose="00000400000000000000" pitchFamily="2" charset="-78"/>
                  </a:rPr>
                  <a:t>مشخصه </a:t>
                </a:r>
                <a:r>
                  <a:rPr lang="en-US" kern="100" dirty="0" smtClean="0">
                    <a:latin typeface="Calibri" panose="020F0502020204030204" pitchFamily="34" charset="0"/>
                    <a:ea typeface="Times New Roman" panose="02020603050405020304" pitchFamily="18" charset="0"/>
                    <a:cs typeface="B Nazanin" panose="00000400000000000000" pitchFamily="2" charset="-78"/>
                  </a:rPr>
                  <a:t>    </a:t>
                </a:r>
                <a:r>
                  <a:rPr lang="en-US" kern="100" dirty="0" smtClean="0">
                    <a:latin typeface="B Nazanin" panose="00000400000000000000" pitchFamily="2" charset="-78"/>
                    <a:ea typeface="Times New Roman" panose="02020603050405020304" pitchFamily="18" charset="0"/>
                    <a:cs typeface="Arial" panose="020B0604020202020204" pitchFamily="34" charset="0"/>
                  </a:rPr>
                  <a:t>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𝑖</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𝑅</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m:t>
                    </m:r>
                    <m:sSubSup>
                      <m:sSub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SupPr>
                      <m:e>
                        <m:r>
                          <a:rPr lang="en-US" i="1" kern="100">
                            <a:latin typeface="Cambria Math" panose="02040503050406030204" pitchFamily="18" charset="0"/>
                            <a:ea typeface="Times New Roman" panose="02020603050405020304" pitchFamily="18" charset="0"/>
                            <a:cs typeface="B Nazanin" panose="00000400000000000000" pitchFamily="2" charset="-78"/>
                          </a:rPr>
                          <m:t>𝑣</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𝑅</m:t>
                        </m:r>
                      </m:sub>
                      <m:sup>
                        <m:r>
                          <a:rPr lang="en-US" i="1" kern="100">
                            <a:latin typeface="Cambria Math" panose="02040503050406030204" pitchFamily="18" charset="0"/>
                            <a:ea typeface="Times New Roman" panose="02020603050405020304" pitchFamily="18" charset="0"/>
                            <a:cs typeface="B Nazanin" panose="00000400000000000000" pitchFamily="2" charset="-78"/>
                          </a:rPr>
                          <m:t>2</m:t>
                        </m:r>
                      </m:sup>
                    </m:sSubSup>
                  </m:oMath>
                </a14:m>
                <a:endParaRPr lang="en-US" kern="1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971800" y="597932"/>
                <a:ext cx="5987710" cy="1811971"/>
              </a:xfrm>
              <a:prstGeom prst="rect">
                <a:avLst/>
              </a:prstGeom>
              <a:blipFill>
                <a:blip r:embed="rId3"/>
                <a:stretch>
                  <a:fillRect t="-337" r="-713" b="-5387"/>
                </a:stretch>
              </a:blipFill>
            </p:spPr>
            <p:txBody>
              <a:bodyPr/>
              <a:lstStyle/>
              <a:p>
                <a:r>
                  <a:rPr lang="en-US">
                    <a:noFill/>
                  </a:rPr>
                  <a:t> </a:t>
                </a:r>
              </a:p>
            </p:txBody>
          </p:sp>
        </mc:Fallback>
      </mc:AlternateContent>
      <p:pic>
        <p:nvPicPr>
          <p:cNvPr id="5" name="Picture 4"/>
          <p:cNvPicPr/>
          <p:nvPr/>
        </p:nvPicPr>
        <p:blipFill>
          <a:blip r:embed="rId4"/>
          <a:stretch>
            <a:fillRect/>
          </a:stretch>
        </p:blipFill>
        <p:spPr>
          <a:xfrm rot="5400000">
            <a:off x="592931" y="-182576"/>
            <a:ext cx="1714183" cy="2290445"/>
          </a:xfrm>
          <a:prstGeom prst="rect">
            <a:avLst/>
          </a:prstGeom>
        </p:spPr>
      </p:pic>
      <p:sp>
        <p:nvSpPr>
          <p:cNvPr id="9" name="Rectangle 8"/>
          <p:cNvSpPr/>
          <p:nvPr/>
        </p:nvSpPr>
        <p:spPr>
          <a:xfrm>
            <a:off x="8305800" y="2594569"/>
            <a:ext cx="537327" cy="369332"/>
          </a:xfrm>
          <a:prstGeom prst="rect">
            <a:avLst/>
          </a:prstGeom>
        </p:spPr>
        <p:txBody>
          <a:bodyPr wrap="none">
            <a:spAutoFit/>
          </a:bodyPr>
          <a:lstStyle/>
          <a:p>
            <a:r>
              <a:rPr lang="ar-SA" b="1" dirty="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dirty="0"/>
          </a:p>
        </p:txBody>
      </p:sp>
      <mc:AlternateContent xmlns:mc="http://schemas.openxmlformats.org/markup-compatibility/2006" xmlns:a14="http://schemas.microsoft.com/office/drawing/2010/main">
        <mc:Choice Requires="a14">
          <p:sp>
            <p:nvSpPr>
              <p:cNvPr id="11" name="Rectangle 10"/>
              <p:cNvSpPr/>
              <p:nvPr/>
            </p:nvSpPr>
            <p:spPr>
              <a:xfrm>
                <a:off x="1295401" y="2900490"/>
                <a:ext cx="7547726" cy="482633"/>
              </a:xfrm>
              <a:prstGeom prst="rect">
                <a:avLst/>
              </a:prstGeom>
            </p:spPr>
            <p:txBody>
              <a:bodyPr wrap="square">
                <a:spAutoFit/>
              </a:bodyPr>
              <a:lstStyle/>
              <a:p>
                <a:pPr marR="0" lvl="0" algn="r" rtl="1">
                  <a:lnSpc>
                    <a:spcPct val="107000"/>
                  </a:lnSpc>
                  <a:spcBef>
                    <a:spcPts val="0"/>
                  </a:spcBef>
                  <a:spcAft>
                    <a:spcPts val="800"/>
                  </a:spcAft>
                </a:pPr>
                <a:r>
                  <a:rPr lang="fa-IR" kern="100" dirty="0" smtClean="0">
                    <a:latin typeface="Calibri" panose="020F0502020204030204" pitchFamily="34" charset="0"/>
                    <a:ea typeface="Times New Roman" panose="02020603050405020304" pitchFamily="18" charset="0"/>
                    <a:cs typeface="B Nazanin" panose="00000400000000000000" pitchFamily="2" charset="-78"/>
                  </a:rPr>
                  <a:t>الف</a:t>
                </a:r>
                <a:r>
                  <a:rPr lang="fa-IR" kern="100" dirty="0">
                    <a:latin typeface="Calibri" panose="020F0502020204030204" pitchFamily="34" charset="0"/>
                    <a:ea typeface="Times New Roman" panose="02020603050405020304" pitchFamily="18" charset="0"/>
                    <a:cs typeface="B Nazanin" panose="00000400000000000000" pitchFamily="2" charset="-78"/>
                  </a:rPr>
                  <a:t>) بدیهی است </a:t>
                </a:r>
                <a:r>
                  <a:rPr lang="fa-IR" kern="100" dirty="0" smtClean="0">
                    <a:latin typeface="Calibri" panose="020F0502020204030204" pitchFamily="34" charset="0"/>
                    <a:ea typeface="Times New Roman" panose="02020603050405020304" pitchFamily="18" charset="0"/>
                    <a:cs typeface="B Nazanin" panose="00000400000000000000" pitchFamily="2" charset="-78"/>
                  </a:rPr>
                  <a:t>که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𝑣</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d>
                    <m:r>
                      <a:rPr lang="en-US"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𝑣</m:t>
                        </m:r>
                      </m:e>
                      <m:sub>
                        <m:r>
                          <a:rPr lang="en-US" i="1" kern="100">
                            <a:latin typeface="Cambria Math" panose="02040503050406030204" pitchFamily="18" charset="0"/>
                            <a:ea typeface="Times New Roman" panose="02020603050405020304" pitchFamily="18" charset="0"/>
                            <a:cs typeface="B Nazanin" panose="00000400000000000000" pitchFamily="2" charset="-78"/>
                          </a:rPr>
                          <m:t>0</m:t>
                        </m:r>
                      </m:sub>
                    </m:sSub>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a:rPr lang="en-US" i="1" kern="100">
                            <a:latin typeface="Cambria Math" panose="02040503050406030204" pitchFamily="18" charset="0"/>
                            <a:ea typeface="Times New Roman" panose="02020603050405020304" pitchFamily="18" charset="0"/>
                            <a:cs typeface="B Nazanin" panose="00000400000000000000" pitchFamily="2" charset="-78"/>
                          </a:rPr>
                          <m:t>𝑒</m:t>
                        </m:r>
                      </m:e>
                      <m:sup>
                        <m:r>
                          <a:rPr lang="en-US" i="1" kern="100">
                            <a:latin typeface="Cambria Math" panose="02040503050406030204" pitchFamily="18" charset="0"/>
                            <a:ea typeface="Times New Roman" panose="02020603050405020304" pitchFamily="18" charset="0"/>
                            <a:cs typeface="B Nazanin" panose="00000400000000000000" pitchFamily="2" charset="-78"/>
                          </a:rPr>
                          <m:t>−</m:t>
                        </m:r>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b="0" i="1" kern="100" smtClean="0">
                                <a:latin typeface="Cambria Math" panose="02040503050406030204" pitchFamily="18" charset="0"/>
                                <a:ea typeface="Times New Roman" panose="02020603050405020304" pitchFamily="18" charset="0"/>
                                <a:cs typeface="B Nazanin" panose="00000400000000000000" pitchFamily="2" charset="-78"/>
                              </a:rPr>
                              <m:t>𝑡</m:t>
                            </m:r>
                          </m:num>
                          <m:den>
                            <m:r>
                              <a:rPr lang="en-US" i="1" kern="100">
                                <a:latin typeface="Cambria Math" panose="02040503050406030204" pitchFamily="18" charset="0"/>
                                <a:ea typeface="Times New Roman" panose="02020603050405020304" pitchFamily="18" charset="0"/>
                                <a:cs typeface="B Nazanin" panose="00000400000000000000" pitchFamily="2" charset="-78"/>
                              </a:rPr>
                              <m:t>𝑅𝐶</m:t>
                            </m:r>
                          </m:den>
                        </m:f>
                      </m:sup>
                    </m:sSup>
                    <m:r>
                      <a:rPr lang="en-US" i="1" kern="100">
                        <a:latin typeface="Cambria Math" panose="02040503050406030204" pitchFamily="18" charset="0"/>
                        <a:ea typeface="Times New Roman" panose="02020603050405020304" pitchFamily="18" charset="0"/>
                        <a:cs typeface="B Nazanin" panose="00000400000000000000" pitchFamily="2" charset="-78"/>
                      </a:rPr>
                      <m:t>𝑢</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d>
                    <m:r>
                      <a:rPr lang="en-US" i="1" kern="100">
                        <a:latin typeface="Cambria Math" panose="02040503050406030204" pitchFamily="18" charset="0"/>
                        <a:ea typeface="Times New Roman" panose="02020603050405020304" pitchFamily="18" charset="0"/>
                        <a:cs typeface="B Nazanin" panose="00000400000000000000" pitchFamily="2" charset="-78"/>
                      </a:rPr>
                      <m:t>=</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a:rPr lang="en-US" i="1" kern="100">
                            <a:latin typeface="Cambria Math" panose="02040503050406030204" pitchFamily="18" charset="0"/>
                            <a:ea typeface="Times New Roman" panose="02020603050405020304" pitchFamily="18" charset="0"/>
                            <a:cs typeface="B Nazanin" panose="00000400000000000000" pitchFamily="2" charset="-78"/>
                          </a:rPr>
                          <m:t>𝑒</m:t>
                        </m:r>
                      </m:e>
                      <m:sup>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b="0" i="1" kern="100" smtClean="0">
                            <a:latin typeface="Cambria Math" panose="02040503050406030204" pitchFamily="18" charset="0"/>
                            <a:ea typeface="Times New Roman" panose="02020603050405020304" pitchFamily="18" charset="0"/>
                            <a:cs typeface="B Nazanin" panose="00000400000000000000" pitchFamily="2" charset="-78"/>
                          </a:rPr>
                          <m:t>𝑡</m:t>
                        </m:r>
                      </m:sup>
                    </m:sSup>
                    <m:r>
                      <a:rPr lang="en-US" i="1" kern="100">
                        <a:latin typeface="Cambria Math" panose="02040503050406030204" pitchFamily="18" charset="0"/>
                        <a:ea typeface="Times New Roman" panose="02020603050405020304" pitchFamily="18" charset="0"/>
                        <a:cs typeface="B Nazanin" panose="00000400000000000000" pitchFamily="2" charset="-78"/>
                      </a:rPr>
                      <m:t>𝑢</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d>
                  </m:oMath>
                </a14:m>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295401" y="2900490"/>
                <a:ext cx="7547726" cy="482633"/>
              </a:xfrm>
              <a:prstGeom prst="rect">
                <a:avLst/>
              </a:prstGeom>
              <a:blipFill>
                <a:blip r:embed="rId5"/>
                <a:stretch>
                  <a:fillRect r="-646" b="-22785"/>
                </a:stretch>
              </a:blipFill>
            </p:spPr>
            <p:txBody>
              <a:bodyPr/>
              <a:lstStyle/>
              <a:p>
                <a:r>
                  <a:rPr lang="en-US">
                    <a:noFill/>
                  </a:rPr>
                  <a:t> </a:t>
                </a:r>
              </a:p>
            </p:txBody>
          </p:sp>
        </mc:Fallback>
      </mc:AlternateContent>
      <p:sp>
        <p:nvSpPr>
          <p:cNvPr id="13" name="Rectangle 12"/>
          <p:cNvSpPr/>
          <p:nvPr/>
        </p:nvSpPr>
        <p:spPr>
          <a:xfrm>
            <a:off x="5069264" y="3429000"/>
            <a:ext cx="3793026" cy="369332"/>
          </a:xfrm>
          <a:prstGeom prst="rect">
            <a:avLst/>
          </a:prstGeom>
        </p:spPr>
        <p:txBody>
          <a:bodyPr wrap="none">
            <a:spAutoFit/>
          </a:bodyPr>
          <a:lstStyle/>
          <a:p>
            <a:r>
              <a:rPr lang="fa-IR" dirty="0">
                <a:latin typeface="Calibri" panose="020F0502020204030204" pitchFamily="34" charset="0"/>
                <a:ea typeface="Times New Roman" panose="02020603050405020304" pitchFamily="18" charset="0"/>
                <a:cs typeface="B Nazanin" panose="00000400000000000000" pitchFamily="2" charset="-78"/>
              </a:rPr>
              <a:t>ب) معادله دیفرانسیل مدار به صورت زیر در می آید </a:t>
            </a:r>
            <a:endParaRPr lang="en-US" dirty="0"/>
          </a:p>
        </p:txBody>
      </p:sp>
      <mc:AlternateContent xmlns:mc="http://schemas.openxmlformats.org/markup-compatibility/2006" xmlns:a14="http://schemas.microsoft.com/office/drawing/2010/main">
        <mc:Choice Requires="a14">
          <p:sp>
            <p:nvSpPr>
              <p:cNvPr id="15" name="Rectangle 14"/>
              <p:cNvSpPr/>
              <p:nvPr/>
            </p:nvSpPr>
            <p:spPr>
              <a:xfrm>
                <a:off x="76200" y="3725968"/>
                <a:ext cx="3277564"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𝑑𝑣</m:t>
                          </m:r>
                        </m:num>
                        <m:den>
                          <m:r>
                            <a:rPr lang="en-US" i="1">
                              <a:latin typeface="Cambria Math" panose="02040503050406030204" pitchFamily="18" charset="0"/>
                            </a:rPr>
                            <m:t>𝑣</m:t>
                          </m:r>
                        </m:den>
                      </m:f>
                      <m:r>
                        <a:rPr lang="en-US" i="0">
                          <a:latin typeface="Cambria Math" panose="02040503050406030204" pitchFamily="18" charset="0"/>
                        </a:rPr>
                        <m:t>+</m:t>
                      </m:r>
                      <m:d>
                        <m:dPr>
                          <m:ctrlPr>
                            <a:rPr lang="en-US" i="1">
                              <a:latin typeface="Cambria Math" panose="02040503050406030204" pitchFamily="18" charset="0"/>
                            </a:rPr>
                          </m:ctrlPr>
                        </m:dPr>
                        <m:e>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5</m:t>
                          </m:r>
                          <m:func>
                            <m:funcPr>
                              <m:ctrlPr>
                                <a:rPr lang="en-US" i="1">
                                  <a:latin typeface="Cambria Math" panose="02040503050406030204" pitchFamily="18" charset="0"/>
                                </a:rPr>
                              </m:ctrlPr>
                            </m:funcPr>
                            <m:fName>
                              <m:r>
                                <m:rPr>
                                  <m:sty m:val="p"/>
                                </m:rPr>
                                <a:rPr lang="en-US" i="0">
                                  <a:latin typeface="Cambria Math" panose="02040503050406030204" pitchFamily="18" charset="0"/>
                                </a:rPr>
                                <m:t>cos</m:t>
                              </m:r>
                            </m:fName>
                            <m:e>
                              <m:r>
                                <a:rPr lang="en-US" i="1">
                                  <a:latin typeface="Cambria Math" panose="02040503050406030204" pitchFamily="18" charset="0"/>
                                </a:rPr>
                                <m:t>𝑡</m:t>
                              </m:r>
                            </m:e>
                          </m:func>
                        </m:e>
                      </m:d>
                      <m:r>
                        <a:rPr lang="en-US" i="1">
                          <a:latin typeface="Cambria Math" panose="02040503050406030204" pitchFamily="18" charset="0"/>
                        </a:rPr>
                        <m:t>𝑣</m:t>
                      </m:r>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   ⟹ </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76200" y="3725968"/>
                <a:ext cx="3277564" cy="61837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971800" y="3735088"/>
                <a:ext cx="6324600" cy="65165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𝑑𝑣</m:t>
                          </m:r>
                        </m:num>
                        <m:den>
                          <m:r>
                            <a:rPr lang="en-US" i="1">
                              <a:latin typeface="Cambria Math" panose="02040503050406030204" pitchFamily="18" charset="0"/>
                            </a:rPr>
                            <m:t>𝑣</m:t>
                          </m:r>
                        </m:den>
                      </m:f>
                      <m:r>
                        <a:rPr lang="en-US" i="0">
                          <a:latin typeface="Cambria Math" panose="02040503050406030204" pitchFamily="18" charset="0"/>
                        </a:rPr>
                        <m:t>=−</m:t>
                      </m:r>
                      <m:d>
                        <m:dPr>
                          <m:ctrlPr>
                            <a:rPr lang="en-US" i="1">
                              <a:latin typeface="Cambria Math" panose="02040503050406030204" pitchFamily="18" charset="0"/>
                            </a:rPr>
                          </m:ctrlPr>
                        </m:dPr>
                        <m:e>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5</m:t>
                          </m:r>
                          <m:func>
                            <m:funcPr>
                              <m:ctrlPr>
                                <a:rPr lang="en-US" i="1">
                                  <a:latin typeface="Cambria Math" panose="02040503050406030204" pitchFamily="18" charset="0"/>
                                </a:rPr>
                              </m:ctrlPr>
                            </m:funcPr>
                            <m:fName>
                              <m:r>
                                <m:rPr>
                                  <m:sty m:val="p"/>
                                </m:rPr>
                                <a:rPr lang="en-US" i="0">
                                  <a:latin typeface="Cambria Math" panose="02040503050406030204" pitchFamily="18" charset="0"/>
                                </a:rPr>
                                <m:t>cos</m:t>
                              </m:r>
                            </m:fName>
                            <m:e>
                              <m:r>
                                <a:rPr lang="en-US" i="1">
                                  <a:latin typeface="Cambria Math" panose="02040503050406030204" pitchFamily="18" charset="0"/>
                                </a:rPr>
                                <m:t>𝑡</m:t>
                              </m:r>
                            </m:e>
                          </m:func>
                        </m:e>
                      </m:d>
                      <m:r>
                        <a:rPr lang="en-US" i="1">
                          <a:latin typeface="Cambria Math" panose="02040503050406030204" pitchFamily="18" charset="0"/>
                        </a:rPr>
                        <m:t>𝑑𝑡</m:t>
                      </m:r>
                      <m:r>
                        <a:rPr lang="en-US" i="0">
                          <a:latin typeface="Cambria Math" panose="02040503050406030204" pitchFamily="18" charset="0"/>
                        </a:rPr>
                        <m:t>   </m:t>
                      </m:r>
                      <m:r>
                        <a:rPr lang="en-US" i="0" smtClean="0">
                          <a:solidFill>
                            <a:srgbClr val="0000FF"/>
                          </a:solidFill>
                          <a:latin typeface="Cambria Math" panose="02040503050406030204" pitchFamily="18" charset="0"/>
                        </a:rPr>
                        <m:t>⟹</m:t>
                      </m:r>
                      <m:r>
                        <a:rPr lang="en-US" i="0">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𝐿𝑛</m:t>
                          </m:r>
                          <m:d>
                            <m:dPr>
                              <m:begChr m:val=""/>
                              <m:endChr m:val="|"/>
                              <m:ctrlPr>
                                <a:rPr lang="en-US" i="1">
                                  <a:latin typeface="Cambria Math" panose="02040503050406030204" pitchFamily="18" charset="0"/>
                                </a:rPr>
                              </m:ctrlPr>
                            </m:dPr>
                            <m:e>
                              <m:r>
                                <a:rPr lang="en-US" i="1">
                                  <a:latin typeface="Cambria Math" panose="02040503050406030204" pitchFamily="18" charset="0"/>
                                </a:rPr>
                                <m:t>𝑣</m:t>
                              </m:r>
                            </m:e>
                          </m:d>
                        </m:e>
                        <m:sub>
                          <m:r>
                            <a:rPr lang="en-US" i="1">
                              <a:latin typeface="Cambria Math" panose="02040503050406030204" pitchFamily="18" charset="0"/>
                            </a:rPr>
                            <m:t>𝑣</m:t>
                          </m:r>
                          <m:d>
                            <m:dPr>
                              <m:ctrlPr>
                                <a:rPr lang="en-US" i="1">
                                  <a:latin typeface="Cambria Math" panose="02040503050406030204" pitchFamily="18" charset="0"/>
                                </a:rPr>
                              </m:ctrlPr>
                            </m:dPr>
                            <m:e>
                              <m:r>
                                <a:rPr lang="en-US" i="0">
                                  <a:latin typeface="Cambria Math" panose="02040503050406030204" pitchFamily="18" charset="0"/>
                                </a:rPr>
                                <m:t>0</m:t>
                              </m:r>
                            </m:e>
                          </m:d>
                        </m:sub>
                        <m:sup>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𝑡</m:t>
                              </m:r>
                            </m:e>
                          </m:d>
                        </m:sup>
                      </m:sSubSup>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5</m:t>
                      </m:r>
                      <m:func>
                        <m:funcPr>
                          <m:ctrlPr>
                            <a:rPr lang="en-US" i="1">
                              <a:latin typeface="Cambria Math" panose="02040503050406030204" pitchFamily="18" charset="0"/>
                            </a:rPr>
                          </m:ctrlPr>
                        </m:funcPr>
                        <m:fName>
                          <m:r>
                            <m:rPr>
                              <m:sty m:val="p"/>
                            </m:rPr>
                            <a:rPr lang="en-US" i="0">
                              <a:latin typeface="Cambria Math" panose="02040503050406030204" pitchFamily="18" charset="0"/>
                            </a:rPr>
                            <m:t>sin</m:t>
                          </m:r>
                        </m:fName>
                        <m:e>
                          <m:d>
                            <m:dPr>
                              <m:begChr m:val=""/>
                              <m:ctrlPr>
                                <a:rPr lang="en-US" i="1">
                                  <a:latin typeface="Cambria Math" panose="02040503050406030204" pitchFamily="18" charset="0"/>
                                </a:rPr>
                              </m:ctrlPr>
                            </m:dPr>
                            <m:e>
                              <m:r>
                                <a:rPr lang="en-US" i="1">
                                  <a:latin typeface="Cambria Math" panose="02040503050406030204" pitchFamily="18" charset="0"/>
                                </a:rPr>
                                <m:t>𝑡</m:t>
                              </m:r>
                            </m:e>
                          </m:d>
                        </m:e>
                      </m:func>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2971800" y="3735088"/>
                <a:ext cx="6324600" cy="65165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371600" y="4422355"/>
                <a:ext cx="6629400" cy="37824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r>
                            <a:rPr lang="en-US" i="1">
                              <a:latin typeface="Cambria Math" panose="02040503050406030204" pitchFamily="18" charset="0"/>
                            </a:rPr>
                            <m:t>𝑣</m:t>
                          </m:r>
                          <m:r>
                            <a:rPr lang="en-US" i="0">
                              <a:latin typeface="Cambria Math" panose="02040503050406030204" pitchFamily="18" charset="0"/>
                            </a:rPr>
                            <m:t>=</m:t>
                          </m:r>
                        </m:e>
                      </m:func>
                      <m:r>
                        <a:rPr lang="en-US" i="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5</m:t>
                          </m:r>
                          <m:func>
                            <m:funcPr>
                              <m:ctrlPr>
                                <a:rPr lang="en-US" i="1">
                                  <a:latin typeface="Cambria Math" panose="02040503050406030204" pitchFamily="18" charset="0"/>
                                </a:rPr>
                              </m:ctrlPr>
                            </m:funcPr>
                            <m:fName>
                              <m:r>
                                <m:rPr>
                                  <m:sty m:val="p"/>
                                </m:rPr>
                                <a:rPr lang="en-US" i="0">
                                  <a:latin typeface="Cambria Math" panose="02040503050406030204" pitchFamily="18" charset="0"/>
                                </a:rPr>
                                <m:t>sin</m:t>
                              </m:r>
                            </m:fName>
                            <m:e>
                              <m:r>
                                <a:rPr lang="en-US" i="1">
                                  <a:latin typeface="Cambria Math" panose="02040503050406030204" pitchFamily="18" charset="0"/>
                                </a:rPr>
                                <m:t>𝑡</m:t>
                              </m:r>
                            </m:e>
                          </m:func>
                        </m:e>
                      </m:d>
                      <m:r>
                        <a:rPr lang="en-US" i="0">
                          <a:latin typeface="Cambria Math" panose="02040503050406030204" pitchFamily="18" charset="0"/>
                        </a:rPr>
                        <m:t>     </m:t>
                      </m:r>
                      <m:r>
                        <a:rPr lang="en-US" i="0" smtClean="0">
                          <a:solidFill>
                            <a:srgbClr val="0000FF"/>
                          </a:solidFill>
                          <a:latin typeface="Cambria Math" panose="02040503050406030204" pitchFamily="18" charset="0"/>
                        </a:rPr>
                        <m:t>⟹</m:t>
                      </m:r>
                      <m:r>
                        <a:rPr lang="en-US" i="0">
                          <a:latin typeface="Cambria Math" panose="02040503050406030204" pitchFamily="18" charset="0"/>
                        </a:rPr>
                        <m:t>     </m:t>
                      </m:r>
                      <m:r>
                        <a:rPr lang="en-US" i="1">
                          <a:latin typeface="Cambria Math" panose="02040503050406030204" pitchFamily="18" charset="0"/>
                        </a:rPr>
                        <m:t>𝑣</m:t>
                      </m:r>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5</m:t>
                          </m:r>
                          <m:func>
                            <m:funcPr>
                              <m:ctrlPr>
                                <a:rPr lang="en-US" i="1">
                                  <a:latin typeface="Cambria Math" panose="02040503050406030204" pitchFamily="18" charset="0"/>
                                </a:rPr>
                              </m:ctrlPr>
                            </m:funcPr>
                            <m:fName>
                              <m:r>
                                <m:rPr>
                                  <m:sty m:val="p"/>
                                </m:rPr>
                                <a:rPr lang="en-US" i="0">
                                  <a:latin typeface="Cambria Math" panose="02040503050406030204" pitchFamily="18" charset="0"/>
                                </a:rPr>
                                <m:t>sin</m:t>
                              </m:r>
                            </m:fName>
                            <m:e>
                              <m:r>
                                <a:rPr lang="en-US" i="1">
                                  <a:latin typeface="Cambria Math" panose="02040503050406030204" pitchFamily="18" charset="0"/>
                                </a:rPr>
                                <m:t>𝑡</m:t>
                              </m:r>
                            </m:e>
                          </m:func>
                        </m:sup>
                      </m:sSup>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1371600" y="4422355"/>
                <a:ext cx="6629400" cy="378245"/>
              </a:xfrm>
              <a:prstGeom prst="rect">
                <a:avLst/>
              </a:prstGeom>
              <a:blipFill>
                <a:blip r:embed="rId8"/>
                <a:stretch>
                  <a:fillRect/>
                </a:stretch>
              </a:blipFill>
            </p:spPr>
            <p:txBody>
              <a:bodyPr/>
              <a:lstStyle/>
              <a:p>
                <a:r>
                  <a:rPr lang="en-US">
                    <a:noFill/>
                  </a:rPr>
                  <a:t> </a:t>
                </a:r>
              </a:p>
            </p:txBody>
          </p:sp>
        </mc:Fallback>
      </mc:AlternateContent>
      <p:sp>
        <p:nvSpPr>
          <p:cNvPr id="21" name="Rectangle 20"/>
          <p:cNvSpPr/>
          <p:nvPr/>
        </p:nvSpPr>
        <p:spPr>
          <a:xfrm>
            <a:off x="5623903" y="4969745"/>
            <a:ext cx="3238387" cy="369332"/>
          </a:xfrm>
          <a:prstGeom prst="rect">
            <a:avLst/>
          </a:prstGeom>
        </p:spPr>
        <p:txBody>
          <a:bodyPr wrap="none">
            <a:spAutoFit/>
          </a:bodyPr>
          <a:lstStyle/>
          <a:p>
            <a:r>
              <a:rPr lang="fa-IR" dirty="0">
                <a:latin typeface="Calibri" panose="020F0502020204030204" pitchFamily="34" charset="0"/>
                <a:ea typeface="Times New Roman" panose="02020603050405020304" pitchFamily="18" charset="0"/>
                <a:cs typeface="B Nazanin" panose="00000400000000000000" pitchFamily="2" charset="-78"/>
              </a:rPr>
              <a:t>پ) معادله دیفرانسیل مدار چنین در می آید</a:t>
            </a:r>
            <a:endParaRPr lang="en-US" dirty="0"/>
          </a:p>
        </p:txBody>
      </p:sp>
      <mc:AlternateContent xmlns:mc="http://schemas.openxmlformats.org/markup-compatibility/2006" xmlns:a14="http://schemas.microsoft.com/office/drawing/2010/main">
        <mc:Choice Requires="a14">
          <p:sp>
            <p:nvSpPr>
              <p:cNvPr id="23" name="Rectangle 22"/>
              <p:cNvSpPr/>
              <p:nvPr/>
            </p:nvSpPr>
            <p:spPr>
              <a:xfrm>
                <a:off x="2971800" y="5390437"/>
                <a:ext cx="1752600" cy="1220847"/>
              </a:xfrm>
              <a:prstGeom prst="rect">
                <a:avLst/>
              </a:prstGeom>
            </p:spPr>
            <p:txBody>
              <a:bodyPr wrap="square">
                <a:spAutoFit/>
              </a:bodyPr>
              <a:lstStyle/>
              <a:p>
                <a:pPr>
                  <a:lnSpc>
                    <a:spcPct val="115000"/>
                  </a:lnSpc>
                  <a:spcAft>
                    <a:spcPts val="800"/>
                  </a:spcAft>
                </a:pPr>
                <a14:m>
                  <m:oMathPara xmlns:m="http://schemas.openxmlformats.org/officeDocument/2006/math">
                    <m:oMathParaPr>
                      <m:jc m:val="centerGroup"/>
                    </m:oMathParaPr>
                    <m:oMath xmlns:m="http://schemas.openxmlformats.org/officeDocument/2006/math">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i="1" kern="100">
                              <a:latin typeface="Cambria Math" panose="02040503050406030204" pitchFamily="18" charset="0"/>
                              <a:ea typeface="Times New Roman" panose="02020603050405020304" pitchFamily="18" charset="0"/>
                              <a:cs typeface="B Nazanin" panose="00000400000000000000" pitchFamily="2" charset="-78"/>
                            </a:rPr>
                            <m:t>𝑑𝑣</m:t>
                          </m:r>
                        </m:num>
                        <m:den>
                          <m:r>
                            <a:rPr lang="en-US" i="1" kern="100">
                              <a:latin typeface="Cambria Math" panose="02040503050406030204" pitchFamily="18" charset="0"/>
                              <a:ea typeface="Times New Roman" panose="02020603050405020304" pitchFamily="18" charset="0"/>
                              <a:cs typeface="B Nazanin" panose="00000400000000000000" pitchFamily="2" charset="-78"/>
                            </a:rPr>
                            <m:t>𝑑𝑡</m:t>
                          </m:r>
                        </m:den>
                      </m:f>
                      <m:r>
                        <a:rPr lang="en-US" i="1" kern="100">
                          <a:latin typeface="Cambria Math" panose="02040503050406030204" pitchFamily="18" charset="0"/>
                          <a:ea typeface="Times New Roman" panose="02020603050405020304" pitchFamily="18" charset="0"/>
                          <a:cs typeface="B Nazanin" panose="00000400000000000000" pitchFamily="2" charset="-78"/>
                        </a:rPr>
                        <m:t>+</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a:rPr lang="en-US" i="1" kern="100">
                              <a:latin typeface="Cambria Math" panose="02040503050406030204" pitchFamily="18" charset="0"/>
                              <a:ea typeface="Times New Roman" panose="02020603050405020304" pitchFamily="18" charset="0"/>
                              <a:cs typeface="B Nazanin" panose="00000400000000000000" pitchFamily="2" charset="-78"/>
                            </a:rPr>
                            <m:t>𝑣</m:t>
                          </m:r>
                        </m:e>
                        <m:sup>
                          <m:r>
                            <a:rPr lang="en-US" i="1" kern="100">
                              <a:latin typeface="Cambria Math" panose="02040503050406030204" pitchFamily="18" charset="0"/>
                              <a:ea typeface="Times New Roman" panose="02020603050405020304" pitchFamily="18" charset="0"/>
                              <a:cs typeface="B Nazanin" panose="00000400000000000000" pitchFamily="2" charset="-78"/>
                            </a:rPr>
                            <m:t>2</m:t>
                          </m:r>
                        </m:sup>
                      </m:sSup>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0</m:t>
                      </m:r>
                    </m:oMath>
                  </m:oMathPara>
                </a14:m>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14:m>
                  <m:oMathPara xmlns:m="http://schemas.openxmlformats.org/officeDocument/2006/math">
                    <m:oMathParaPr>
                      <m:jc m:val="centerGroup"/>
                    </m:oMathParaPr>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𝑣</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0</m:t>
                          </m:r>
                        </m:e>
                      </m:d>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1</m:t>
                      </m:r>
                    </m:oMath>
                  </m:oMathPara>
                </a14:m>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971800" y="5390437"/>
                <a:ext cx="1752600" cy="122084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4572000" y="5900952"/>
                <a:ext cx="5100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solidFill>
                            <a:srgbClr val="0000FF"/>
                          </a:solidFill>
                          <a:latin typeface="Cambria Math" panose="02040503050406030204" pitchFamily="18" charset="0"/>
                        </a:rPr>
                        <m:t>⟹</m:t>
                      </m:r>
                    </m:oMath>
                  </m:oMathPara>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4572000" y="5900952"/>
                <a:ext cx="510075"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5190308" y="5221931"/>
                <a:ext cx="3420291" cy="1551194"/>
              </a:xfrm>
              <a:prstGeom prst="rect">
                <a:avLst/>
              </a:prstGeom>
            </p:spPr>
            <p:txBody>
              <a:bodyPr wrap="square">
                <a:spAutoFit/>
              </a:bodyPr>
              <a:lstStyle/>
              <a:p>
                <a:pPr>
                  <a:lnSpc>
                    <a:spcPct val="115000"/>
                  </a:lnSpc>
                  <a:spcAft>
                    <a:spcPts val="800"/>
                  </a:spcAft>
                </a:pPr>
                <a14:m>
                  <m:oMathPara xmlns:m="http://schemas.openxmlformats.org/officeDocument/2006/math">
                    <m:oMathParaPr>
                      <m:jc m:val="centerGroup"/>
                    </m:oMathParaPr>
                    <m:oMath xmlns:m="http://schemas.openxmlformats.org/officeDocument/2006/math">
                      <m:r>
                        <a:rPr lang="en-US" i="1" kern="100" smtClean="0">
                          <a:latin typeface="Cambria Math" panose="02040503050406030204" pitchFamily="18" charset="0"/>
                          <a:ea typeface="Times New Roman" panose="02020603050405020304" pitchFamily="18" charset="0"/>
                          <a:cs typeface="B Nazanin" panose="00000400000000000000" pitchFamily="2" charset="-78"/>
                        </a:rPr>
                        <m:t>−</m:t>
                      </m:r>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i="1" kern="100">
                              <a:latin typeface="Cambria Math" panose="02040503050406030204" pitchFamily="18" charset="0"/>
                              <a:ea typeface="Times New Roman" panose="02020603050405020304" pitchFamily="18" charset="0"/>
                              <a:cs typeface="B Nazanin" panose="00000400000000000000" pitchFamily="2" charset="-78"/>
                            </a:rPr>
                            <m:t>𝑑𝑣</m:t>
                          </m:r>
                        </m:num>
                        <m:den>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a:rPr lang="en-US" i="1" kern="100">
                                  <a:latin typeface="Cambria Math" panose="02040503050406030204" pitchFamily="18" charset="0"/>
                                  <a:ea typeface="Times New Roman" panose="02020603050405020304" pitchFamily="18" charset="0"/>
                                  <a:cs typeface="B Nazanin" panose="00000400000000000000" pitchFamily="2" charset="-78"/>
                                </a:rPr>
                                <m:t>𝑣</m:t>
                              </m:r>
                            </m:e>
                            <m:sup>
                              <m:r>
                                <a:rPr lang="en-US" i="1" kern="100">
                                  <a:latin typeface="Cambria Math" panose="02040503050406030204" pitchFamily="18" charset="0"/>
                                  <a:ea typeface="Times New Roman" panose="02020603050405020304" pitchFamily="18" charset="0"/>
                                  <a:cs typeface="B Nazanin" panose="00000400000000000000" pitchFamily="2" charset="-78"/>
                                </a:rPr>
                                <m:t>2</m:t>
                              </m:r>
                            </m:sup>
                          </m:sSup>
                        </m:den>
                      </m:f>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𝑑𝑡</m:t>
                      </m:r>
                      <m:r>
                        <a:rPr lang="en-US" i="1" kern="100">
                          <a:latin typeface="Cambria Math" panose="02040503050406030204" pitchFamily="18" charset="0"/>
                          <a:ea typeface="Times New Roman" panose="02020603050405020304" pitchFamily="18" charset="0"/>
                          <a:cs typeface="B Nazanin" panose="00000400000000000000" pitchFamily="2" charset="-78"/>
                        </a:rPr>
                        <m:t>  ⟹ </m:t>
                      </m:r>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i="1" kern="100">
                              <a:latin typeface="Cambria Math" panose="02040503050406030204" pitchFamily="18" charset="0"/>
                              <a:ea typeface="Times New Roman" panose="02020603050405020304" pitchFamily="18" charset="0"/>
                              <a:cs typeface="B Nazanin" panose="00000400000000000000" pitchFamily="2" charset="-78"/>
                            </a:rPr>
                            <m:t>1</m:t>
                          </m:r>
                        </m:num>
                        <m:den>
                          <m:r>
                            <a:rPr lang="en-US" i="1" kern="100">
                              <a:latin typeface="Cambria Math" panose="02040503050406030204" pitchFamily="18" charset="0"/>
                              <a:ea typeface="Times New Roman" panose="02020603050405020304" pitchFamily="18" charset="0"/>
                              <a:cs typeface="B Nazanin" panose="00000400000000000000" pitchFamily="2" charset="-78"/>
                            </a:rPr>
                            <m:t>𝑣</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d>
                        </m:den>
                      </m:f>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1</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𝑡</m:t>
                      </m:r>
                      <m:r>
                        <a:rPr lang="en-US" i="1" kern="100">
                          <a:latin typeface="Cambria Math" panose="02040503050406030204" pitchFamily="18" charset="0"/>
                          <a:ea typeface="Times New Roman" panose="02020603050405020304" pitchFamily="18" charset="0"/>
                          <a:cs typeface="B Nazanin" panose="00000400000000000000" pitchFamily="2" charset="-78"/>
                        </a:rPr>
                        <m:t>  </m:t>
                      </m:r>
                    </m:oMath>
                  </m:oMathPara>
                </a14:m>
                <a:endParaRPr lang="en-US" i="1" kern="100" dirty="0" smtClean="0">
                  <a:latin typeface="Cambria Math" panose="02040503050406030204" pitchFamily="18" charset="0"/>
                  <a:ea typeface="Times New Roman" panose="02020603050405020304" pitchFamily="18" charset="0"/>
                  <a:cs typeface="B Nazanin" panose="00000400000000000000" pitchFamily="2" charset="-78"/>
                </a:endParaRPr>
              </a:p>
              <a:p>
                <a:pPr>
                  <a:lnSpc>
                    <a:spcPct val="115000"/>
                  </a:lnSpc>
                  <a:spcAft>
                    <a:spcPts val="800"/>
                  </a:spcAft>
                </a:pPr>
                <a14:m>
                  <m:oMathPara xmlns:m="http://schemas.openxmlformats.org/officeDocument/2006/math">
                    <m:oMathParaPr>
                      <m:jc m:val="centerGroup"/>
                    </m:oMathParaPr>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𝑣</m:t>
                      </m:r>
                      <m:d>
                        <m:dPr>
                          <m:ctrlPr>
                            <a:rPr lang="en-US" i="1">
                              <a:latin typeface="Cambria Math" panose="02040503050406030204" pitchFamily="18" charset="0"/>
                              <a:ea typeface="Times New Roman" panose="02020603050405020304" pitchFamily="18" charset="0"/>
                              <a:cs typeface="B Nazanin" panose="00000400000000000000" pitchFamily="2" charset="-78"/>
                            </a:rPr>
                          </m:ctrlPr>
                        </m:dPr>
                        <m:e>
                          <m:r>
                            <a:rPr lang="en-US" i="1">
                              <a:latin typeface="Cambria Math" panose="02040503050406030204" pitchFamily="18" charset="0"/>
                              <a:ea typeface="Times New Roman" panose="02020603050405020304" pitchFamily="18" charset="0"/>
                              <a:cs typeface="B Nazanin" panose="00000400000000000000" pitchFamily="2" charset="-78"/>
                            </a:rPr>
                            <m:t>𝑡</m:t>
                          </m:r>
                        </m:e>
                      </m:d>
                      <m:r>
                        <a:rPr lang="en-US" i="1">
                          <a:latin typeface="Cambria Math" panose="02040503050406030204" pitchFamily="18" charset="0"/>
                          <a:ea typeface="Times New Roman" panose="02020603050405020304" pitchFamily="18" charset="0"/>
                          <a:cs typeface="B Nazanin" panose="00000400000000000000" pitchFamily="2" charset="-78"/>
                        </a:rPr>
                        <m:t>=</m:t>
                      </m:r>
                      <m:f>
                        <m:fPr>
                          <m:ctrlPr>
                            <a:rPr lang="en-US" i="1">
                              <a:latin typeface="Cambria Math" panose="02040503050406030204" pitchFamily="18" charset="0"/>
                              <a:ea typeface="Times New Roman" panose="02020603050405020304" pitchFamily="18" charset="0"/>
                              <a:cs typeface="B Nazanin" panose="00000400000000000000" pitchFamily="2" charset="-78"/>
                            </a:rPr>
                          </m:ctrlPr>
                        </m:fPr>
                        <m:num>
                          <m:r>
                            <a:rPr lang="en-US" i="1">
                              <a:latin typeface="Cambria Math" panose="02040503050406030204" pitchFamily="18" charset="0"/>
                              <a:ea typeface="Times New Roman" panose="02020603050405020304" pitchFamily="18" charset="0"/>
                              <a:cs typeface="B Nazanin" panose="00000400000000000000" pitchFamily="2" charset="-78"/>
                            </a:rPr>
                            <m:t>1</m:t>
                          </m:r>
                        </m:num>
                        <m:den>
                          <m:r>
                            <a:rPr lang="en-US" i="1">
                              <a:latin typeface="Cambria Math" panose="02040503050406030204" pitchFamily="18" charset="0"/>
                              <a:ea typeface="Times New Roman" panose="02020603050405020304" pitchFamily="18" charset="0"/>
                              <a:cs typeface="B Nazanin" panose="00000400000000000000" pitchFamily="2" charset="-78"/>
                            </a:rPr>
                            <m:t>𝑡</m:t>
                          </m:r>
                          <m:r>
                            <a:rPr lang="en-US" i="1">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1</m:t>
                          </m:r>
                        </m:den>
                      </m:f>
                      <m:r>
                        <a:rPr lang="en-US" i="1">
                          <a:latin typeface="Cambria Math" panose="02040503050406030204" pitchFamily="18" charset="0"/>
                          <a:ea typeface="Times New Roman" panose="02020603050405020304" pitchFamily="18" charset="0"/>
                          <a:cs typeface="B Nazanin" panose="00000400000000000000" pitchFamily="2" charset="-78"/>
                        </a:rPr>
                        <m:t>𝑢</m:t>
                      </m:r>
                      <m:d>
                        <m:dPr>
                          <m:ctrlPr>
                            <a:rPr lang="en-US" i="1">
                              <a:latin typeface="Cambria Math" panose="02040503050406030204" pitchFamily="18" charset="0"/>
                              <a:ea typeface="Times New Roman" panose="02020603050405020304" pitchFamily="18" charset="0"/>
                              <a:cs typeface="B Nazanin" panose="00000400000000000000" pitchFamily="2" charset="-78"/>
                            </a:rPr>
                          </m:ctrlPr>
                        </m:dPr>
                        <m:e>
                          <m:r>
                            <a:rPr lang="en-US" i="1">
                              <a:latin typeface="Cambria Math" panose="02040503050406030204" pitchFamily="18" charset="0"/>
                              <a:ea typeface="Times New Roman" panose="02020603050405020304" pitchFamily="18" charset="0"/>
                              <a:cs typeface="B Nazanin" panose="00000400000000000000" pitchFamily="2" charset="-78"/>
                            </a:rPr>
                            <m:t>𝑡</m:t>
                          </m:r>
                        </m:e>
                      </m:d>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5190308" y="5221931"/>
                <a:ext cx="3420291" cy="1551194"/>
              </a:xfrm>
              <a:prstGeom prst="rect">
                <a:avLst/>
              </a:prstGeom>
              <a:blipFill>
                <a:blip r:embed="rId11"/>
                <a:stretch>
                  <a:fillRect/>
                </a:stretch>
              </a:blipFill>
            </p:spPr>
            <p:txBody>
              <a:bodyPr/>
              <a:lstStyle/>
              <a:p>
                <a:r>
                  <a:rPr lang="en-US">
                    <a:noFill/>
                  </a:rPr>
                  <a:t> </a:t>
                </a:r>
              </a:p>
            </p:txBody>
          </p:sp>
        </mc:Fallback>
      </mc:AlternateContent>
      <p:pic>
        <p:nvPicPr>
          <p:cNvPr id="27" name="Picture 26"/>
          <p:cNvPicPr/>
          <p:nvPr/>
        </p:nvPicPr>
        <p:blipFill>
          <a:blip r:embed="rId12"/>
          <a:stretch>
            <a:fillRect/>
          </a:stretch>
        </p:blipFill>
        <p:spPr>
          <a:xfrm rot="16200000">
            <a:off x="652004" y="4225290"/>
            <a:ext cx="1884680" cy="2923540"/>
          </a:xfrm>
          <a:prstGeom prst="rect">
            <a:avLst/>
          </a:prstGeom>
        </p:spPr>
      </p:pic>
      <p:sp>
        <p:nvSpPr>
          <p:cNvPr id="28" name="Rectangle 27"/>
          <p:cNvSpPr/>
          <p:nvPr/>
        </p:nvSpPr>
        <p:spPr>
          <a:xfrm>
            <a:off x="1192137" y="6629400"/>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2891621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dirty="0"/>
          </a:p>
        </p:txBody>
      </p:sp>
      <mc:AlternateContent xmlns:mc="http://schemas.openxmlformats.org/markup-compatibility/2006" xmlns:a14="http://schemas.microsoft.com/office/drawing/2010/main">
        <mc:Choice Requires="a14">
          <p:sp>
            <p:nvSpPr>
              <p:cNvPr id="3" name="Rectangle 2"/>
              <p:cNvSpPr/>
              <p:nvPr/>
            </p:nvSpPr>
            <p:spPr>
              <a:xfrm>
                <a:off x="2971800" y="228600"/>
                <a:ext cx="5987710" cy="689228"/>
              </a:xfrm>
              <a:prstGeom prst="rect">
                <a:avLst/>
              </a:prstGeom>
            </p:spPr>
            <p:txBody>
              <a:bodyPr wrap="square">
                <a:spAutoFit/>
              </a:bodyPr>
              <a:lstStyle/>
              <a:p>
                <a:pPr marL="342900" marR="0" lvl="0" indent="-342900" algn="r" rtl="1">
                  <a:lnSpc>
                    <a:spcPct val="107000"/>
                  </a:lnSpc>
                  <a:spcBef>
                    <a:spcPts val="0"/>
                  </a:spcBef>
                  <a:spcAft>
                    <a:spcPts val="800"/>
                  </a:spcAft>
                  <a:buFont typeface="Wingdings" panose="05000000000000000000" pitchFamily="2" charset="2"/>
                  <a:buChar char="q"/>
                </a:pPr>
                <a:r>
                  <a:rPr lang="ar-SA" b="1" dirty="0" smtClean="0">
                    <a:solidFill>
                      <a:srgbClr val="FF0000"/>
                    </a:solidFill>
                    <a:latin typeface="Times New Roman" panose="02020603050405020304" pitchFamily="18" charset="0"/>
                    <a:ea typeface="Cambria Math" panose="02040503050406030204" pitchFamily="18" charset="0"/>
                    <a:cs typeface="B Nazanin" panose="00000400000000000000" pitchFamily="2" charset="-78"/>
                  </a:rPr>
                  <a:t>مثال</a:t>
                </a:r>
                <a:r>
                  <a:rPr lang="fa-IR" b="1" dirty="0" smtClean="0">
                    <a:solidFill>
                      <a:srgbClr val="FF0000"/>
                    </a:solidFill>
                    <a:latin typeface="Times New Roman" panose="02020603050405020304" pitchFamily="18" charset="0"/>
                    <a:ea typeface="Cambria Math" panose="02040503050406030204" pitchFamily="18" charset="0"/>
                    <a:cs typeface="B Nazanin" panose="00000400000000000000" pitchFamily="2" charset="-78"/>
                  </a:rPr>
                  <a:t>) </a:t>
                </a:r>
                <a:r>
                  <a:rPr lang="fa-IR" kern="100" dirty="0">
                    <a:latin typeface="Times New Roman" panose="02020603050405020304" pitchFamily="18" charset="0"/>
                    <a:ea typeface="Cambria Math" panose="02040503050406030204" pitchFamily="18" charset="0"/>
                    <a:cs typeface="B Nazanin" panose="00000400000000000000" pitchFamily="2" charset="-78"/>
                  </a:rPr>
                  <a:t>در مدار </a:t>
                </a:r>
                <a:r>
                  <a:rPr lang="en-US" kern="100" dirty="0">
                    <a:latin typeface="Times New Roman" panose="02020603050405020304" pitchFamily="18" charset="0"/>
                    <a:ea typeface="Cambria Math" panose="02040503050406030204" pitchFamily="18" charset="0"/>
                    <a:cs typeface="B Nazanin" panose="00000400000000000000" pitchFamily="2" charset="-78"/>
                  </a:rPr>
                  <a:t>RC</a:t>
                </a:r>
                <a:r>
                  <a:rPr lang="fa-IR" kern="100" dirty="0">
                    <a:latin typeface="Times New Roman" panose="02020603050405020304" pitchFamily="18" charset="0"/>
                    <a:ea typeface="Cambria Math" panose="02040503050406030204" pitchFamily="18" charset="0"/>
                    <a:cs typeface="B Nazanin" panose="00000400000000000000" pitchFamily="2" charset="-78"/>
                  </a:rPr>
                  <a:t> شکل مقابل فرض کنید </a:t>
                </a:r>
                <a14:m>
                  <m:oMath xmlns:m="http://schemas.openxmlformats.org/officeDocument/2006/math">
                    <m:sSub>
                      <m:sSubPr>
                        <m:ctrlPr>
                          <a:rPr lang="en-US" i="1" kern="100">
                            <a:latin typeface="Cambria Math" panose="02040503050406030204" pitchFamily="18" charset="0"/>
                            <a:ea typeface="Cambria Math" panose="02040503050406030204" pitchFamily="18" charset="0"/>
                            <a:cs typeface="B Nazanin" panose="00000400000000000000" pitchFamily="2" charset="-78"/>
                          </a:rPr>
                        </m:ctrlPr>
                      </m:sSubPr>
                      <m:e>
                        <m:r>
                          <a:rPr lang="en-US" i="1" kern="100">
                            <a:latin typeface="Cambria Math" panose="02040503050406030204" pitchFamily="18" charset="0"/>
                            <a:ea typeface="Cambria Math" panose="02040503050406030204" pitchFamily="18" charset="0"/>
                            <a:cs typeface="B Nazanin" panose="00000400000000000000" pitchFamily="2" charset="-78"/>
                          </a:rPr>
                          <m:t>𝑖</m:t>
                        </m:r>
                      </m:e>
                      <m:sub>
                        <m:r>
                          <a:rPr lang="en-US" i="1" kern="100">
                            <a:latin typeface="Cambria Math" panose="02040503050406030204" pitchFamily="18" charset="0"/>
                            <a:ea typeface="Cambria Math" panose="02040503050406030204" pitchFamily="18" charset="0"/>
                            <a:cs typeface="B Nazanin" panose="00000400000000000000" pitchFamily="2" charset="-78"/>
                          </a:rPr>
                          <m:t>𝑅</m:t>
                        </m:r>
                      </m:sub>
                    </m:sSub>
                    <m:r>
                      <a:rPr lang="en-US" i="1" kern="100">
                        <a:latin typeface="Cambria Math" panose="02040503050406030204" pitchFamily="18" charset="0"/>
                        <a:ea typeface="Cambria Math" panose="02040503050406030204" pitchFamily="18" charset="0"/>
                        <a:cs typeface="B Nazanin" panose="00000400000000000000" pitchFamily="2" charset="-78"/>
                      </a:rPr>
                      <m:t>=</m:t>
                    </m:r>
                    <m:sSubSup>
                      <m:sSubSupPr>
                        <m:ctrlPr>
                          <a:rPr lang="en-US" i="1" kern="100">
                            <a:latin typeface="Cambria Math" panose="02040503050406030204" pitchFamily="18" charset="0"/>
                            <a:ea typeface="Cambria Math" panose="02040503050406030204" pitchFamily="18" charset="0"/>
                            <a:cs typeface="B Nazanin" panose="00000400000000000000" pitchFamily="2" charset="-78"/>
                          </a:rPr>
                        </m:ctrlPr>
                      </m:sSubSupPr>
                      <m:e>
                        <m:r>
                          <a:rPr lang="en-US" i="1" kern="100">
                            <a:latin typeface="Cambria Math" panose="02040503050406030204" pitchFamily="18" charset="0"/>
                            <a:ea typeface="Cambria Math" panose="02040503050406030204" pitchFamily="18" charset="0"/>
                            <a:cs typeface="B Nazanin" panose="00000400000000000000" pitchFamily="2" charset="-78"/>
                          </a:rPr>
                          <m:t>𝑣</m:t>
                        </m:r>
                      </m:e>
                      <m:sub>
                        <m:r>
                          <a:rPr lang="en-US" i="1" kern="100">
                            <a:latin typeface="Cambria Math" panose="02040503050406030204" pitchFamily="18" charset="0"/>
                            <a:ea typeface="Cambria Math" panose="02040503050406030204" pitchFamily="18" charset="0"/>
                            <a:cs typeface="B Nazanin" panose="00000400000000000000" pitchFamily="2" charset="-78"/>
                          </a:rPr>
                          <m:t>𝑅</m:t>
                        </m:r>
                      </m:sub>
                      <m:sup>
                        <m:r>
                          <a:rPr lang="en-US" i="1" kern="100">
                            <a:latin typeface="Cambria Math" panose="02040503050406030204" pitchFamily="18" charset="0"/>
                            <a:ea typeface="Cambria Math" panose="02040503050406030204" pitchFamily="18" charset="0"/>
                            <a:cs typeface="B Nazanin" panose="00000400000000000000" pitchFamily="2" charset="-78"/>
                          </a:rPr>
                          <m:t>2</m:t>
                        </m:r>
                      </m:sup>
                    </m:sSubSup>
                    <m:r>
                      <a:rPr lang="en-US" kern="100">
                        <a:latin typeface="Cambria Math" panose="02040503050406030204" pitchFamily="18" charset="0"/>
                        <a:ea typeface="Cambria Math" panose="02040503050406030204" pitchFamily="18" charset="0"/>
                        <a:cs typeface="B Nazanin" panose="00000400000000000000" pitchFamily="2" charset="-78"/>
                      </a:rPr>
                      <m:t> </m:t>
                    </m:r>
                  </m:oMath>
                </a14:m>
                <a:r>
                  <a:rPr lang="fa-IR" kern="100" dirty="0">
                    <a:latin typeface="Times New Roman" panose="02020603050405020304" pitchFamily="18" charset="0"/>
                    <a:ea typeface="Cambria Math" panose="02040503050406030204" pitchFamily="18" charset="0"/>
                    <a:cs typeface="B Nazanin" panose="00000400000000000000" pitchFamily="2" charset="-78"/>
                  </a:rPr>
                  <a:t>  </a:t>
                </a:r>
                <a:r>
                  <a:rPr lang="fa-IR" kern="100" dirty="0" smtClean="0">
                    <a:latin typeface="Times New Roman" panose="02020603050405020304" pitchFamily="18" charset="0"/>
                    <a:ea typeface="Cambria Math" panose="02040503050406030204" pitchFamily="18" charset="0"/>
                    <a:cs typeface="B Nazanin" panose="00000400000000000000" pitchFamily="2" charset="-78"/>
                  </a:rPr>
                  <a:t>است. پاسخ </a:t>
                </a:r>
                <a:r>
                  <a:rPr lang="en-US" kern="100" dirty="0">
                    <a:latin typeface="Times New Roman" panose="02020603050405020304" pitchFamily="18" charset="0"/>
                    <a:ea typeface="Cambria Math" panose="02040503050406030204" pitchFamily="18" charset="0"/>
                    <a:cs typeface="B Nazanin" panose="00000400000000000000" pitchFamily="2" charset="-78"/>
                  </a:rPr>
                  <a:t>v(t)</a:t>
                </a:r>
                <a:r>
                  <a:rPr lang="fa-IR" kern="100" dirty="0">
                    <a:latin typeface="Times New Roman" panose="02020603050405020304" pitchFamily="18" charset="0"/>
                    <a:ea typeface="Cambria Math" panose="02040503050406030204" pitchFamily="18" charset="0"/>
                    <a:cs typeface="B Nazanin" panose="00000400000000000000" pitchFamily="2" charset="-78"/>
                  </a:rPr>
                  <a:t> ولتاژ دو سر خازن را برای </a:t>
                </a:r>
                <a14:m>
                  <m:oMath xmlns:m="http://schemas.openxmlformats.org/officeDocument/2006/math">
                    <m:r>
                      <a:rPr lang="en-US" i="1" kern="100">
                        <a:latin typeface="Cambria Math" panose="02040503050406030204" pitchFamily="18" charset="0"/>
                        <a:ea typeface="Cambria Math" panose="02040503050406030204" pitchFamily="18" charset="0"/>
                        <a:cs typeface="B Nazanin" panose="00000400000000000000" pitchFamily="2" charset="-78"/>
                      </a:rPr>
                      <m:t>𝑡</m:t>
                    </m:r>
                    <m:r>
                      <a:rPr lang="en-US" i="1" kern="100">
                        <a:latin typeface="Cambria Math" panose="02040503050406030204" pitchFamily="18" charset="0"/>
                        <a:ea typeface="Cambria Math" panose="02040503050406030204" pitchFamily="18" charset="0"/>
                        <a:cs typeface="B Nazanin" panose="00000400000000000000" pitchFamily="2" charset="-78"/>
                      </a:rPr>
                      <m:t>&gt;</m:t>
                    </m:r>
                    <m:r>
                      <a:rPr lang="en-US" i="1" kern="100">
                        <a:latin typeface="Cambria Math" panose="02040503050406030204" pitchFamily="18" charset="0"/>
                        <a:ea typeface="Cambria Math" panose="02040503050406030204" pitchFamily="18" charset="0"/>
                        <a:cs typeface="B Nazanin" panose="00000400000000000000" pitchFamily="2" charset="-78"/>
                      </a:rPr>
                      <m:t>0</m:t>
                    </m:r>
                  </m:oMath>
                </a14:m>
                <a:r>
                  <a:rPr lang="fa-IR" kern="100" dirty="0">
                    <a:latin typeface="Times New Roman" panose="02020603050405020304" pitchFamily="18" charset="0"/>
                    <a:ea typeface="Cambria Math" panose="02040503050406030204" pitchFamily="18" charset="0"/>
                    <a:cs typeface="B Nazanin" panose="00000400000000000000" pitchFamily="2" charset="-78"/>
                  </a:rPr>
                  <a:t> تعیین کنید؟</a:t>
                </a:r>
                <a:endParaRPr lang="en-US" sz="1400" kern="100" dirty="0">
                  <a:latin typeface="Times New Roman" panose="02020603050405020304" pitchFamily="18" charset="0"/>
                  <a:ea typeface="Cambria Math" panose="020405030504060302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971800" y="228600"/>
                <a:ext cx="5987710" cy="689228"/>
              </a:xfrm>
              <a:prstGeom prst="rect">
                <a:avLst/>
              </a:prstGeom>
              <a:blipFill>
                <a:blip r:embed="rId3"/>
                <a:stretch>
                  <a:fillRect l="-1629" t="-6195" r="-713" b="-14159"/>
                </a:stretch>
              </a:blipFill>
            </p:spPr>
            <p:txBody>
              <a:bodyPr/>
              <a:lstStyle/>
              <a:p>
                <a:r>
                  <a:rPr lang="en-US">
                    <a:noFill/>
                  </a:rPr>
                  <a:t> </a:t>
                </a:r>
              </a:p>
            </p:txBody>
          </p:sp>
        </mc:Fallback>
      </mc:AlternateContent>
      <p:sp>
        <p:nvSpPr>
          <p:cNvPr id="4" name="Rectangle 3"/>
          <p:cNvSpPr/>
          <p:nvPr/>
        </p:nvSpPr>
        <p:spPr>
          <a:xfrm>
            <a:off x="3486922" y="1054270"/>
            <a:ext cx="5472588" cy="369332"/>
          </a:xfrm>
          <a:prstGeom prst="rect">
            <a:avLst/>
          </a:prstGeom>
        </p:spPr>
        <p:txBody>
          <a:bodyPr wrap="square">
            <a:spAutoFit/>
          </a:bodyPr>
          <a:lstStyle/>
          <a:p>
            <a:pPr algn="just" rtl="1"/>
            <a:r>
              <a:rPr lang="ar-SA" b="1" dirty="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sz="1400" kern="100"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4"/>
          <a:stretch>
            <a:fillRect/>
          </a:stretch>
        </p:blipFill>
        <p:spPr>
          <a:xfrm rot="5400000">
            <a:off x="790892" y="-251531"/>
            <a:ext cx="1680845" cy="2680970"/>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3790491" y="1118495"/>
                <a:ext cx="2209800" cy="1220847"/>
              </a:xfrm>
              <a:prstGeom prst="rect">
                <a:avLst/>
              </a:prstGeom>
            </p:spPr>
            <p:txBody>
              <a:bodyPr wrap="square">
                <a:spAutoFit/>
              </a:bodyPr>
              <a:lstStyle/>
              <a:p>
                <a:pPr>
                  <a:lnSpc>
                    <a:spcPct val="115000"/>
                  </a:lnSpc>
                  <a:spcAft>
                    <a:spcPts val="800"/>
                  </a:spcAft>
                </a:pPr>
                <a14:m>
                  <m:oMathPara xmlns:m="http://schemas.openxmlformats.org/officeDocument/2006/math">
                    <m:oMathParaPr>
                      <m:jc m:val="centerGroup"/>
                    </m:oMathParaPr>
                    <m:oMath xmlns:m="http://schemas.openxmlformats.org/officeDocument/2006/math">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i="1" kern="100">
                              <a:latin typeface="Cambria Math" panose="02040503050406030204" pitchFamily="18" charset="0"/>
                              <a:ea typeface="Times New Roman" panose="02020603050405020304" pitchFamily="18" charset="0"/>
                              <a:cs typeface="B Nazanin" panose="00000400000000000000" pitchFamily="2" charset="-78"/>
                            </a:rPr>
                            <m:t>𝑑𝑣</m:t>
                          </m:r>
                        </m:num>
                        <m:den>
                          <m:r>
                            <a:rPr lang="en-US" i="1" kern="100">
                              <a:latin typeface="Cambria Math" panose="02040503050406030204" pitchFamily="18" charset="0"/>
                              <a:ea typeface="Times New Roman" panose="02020603050405020304" pitchFamily="18" charset="0"/>
                              <a:cs typeface="B Nazanin" panose="00000400000000000000" pitchFamily="2" charset="-78"/>
                            </a:rPr>
                            <m:t>𝑑𝑡</m:t>
                          </m:r>
                        </m:den>
                      </m:f>
                      <m:r>
                        <a:rPr lang="en-US" i="1" kern="100">
                          <a:latin typeface="Cambria Math" panose="02040503050406030204" pitchFamily="18" charset="0"/>
                          <a:ea typeface="Times New Roman" panose="02020603050405020304" pitchFamily="18" charset="0"/>
                          <a:cs typeface="B Nazanin" panose="00000400000000000000" pitchFamily="2" charset="-78"/>
                        </a:rPr>
                        <m:t>+</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a:rPr lang="en-US" i="1" kern="100">
                              <a:latin typeface="Cambria Math" panose="02040503050406030204" pitchFamily="18" charset="0"/>
                              <a:ea typeface="Times New Roman" panose="02020603050405020304" pitchFamily="18" charset="0"/>
                              <a:cs typeface="B Nazanin" panose="00000400000000000000" pitchFamily="2" charset="-78"/>
                            </a:rPr>
                            <m:t>𝑣</m:t>
                          </m:r>
                        </m:e>
                        <m:sup>
                          <m:r>
                            <a:rPr lang="en-US" i="1" kern="100">
                              <a:latin typeface="Cambria Math" panose="02040503050406030204" pitchFamily="18" charset="0"/>
                              <a:ea typeface="Times New Roman" panose="02020603050405020304" pitchFamily="18" charset="0"/>
                              <a:cs typeface="B Nazanin" panose="00000400000000000000" pitchFamily="2" charset="-78"/>
                            </a:rPr>
                            <m:t>2</m:t>
                          </m:r>
                        </m:sup>
                      </m:sSup>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𝛿</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d>
                    </m:oMath>
                  </m:oMathPara>
                </a14:m>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14:m>
                  <m:oMathPara xmlns:m="http://schemas.openxmlformats.org/officeDocument/2006/math">
                    <m:oMathParaPr>
                      <m:jc m:val="centerGroup"/>
                    </m:oMathParaPr>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𝑣</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a:rPr lang="en-US" i="1" kern="100">
                                  <a:latin typeface="Cambria Math" panose="02040503050406030204" pitchFamily="18" charset="0"/>
                                  <a:ea typeface="Times New Roman" panose="02020603050405020304" pitchFamily="18" charset="0"/>
                                  <a:cs typeface="B Nazanin" panose="00000400000000000000" pitchFamily="2" charset="-78"/>
                                </a:rPr>
                                <m:t>0</m:t>
                              </m:r>
                            </m:e>
                            <m:sup>
                              <m:r>
                                <a:rPr lang="en-US" i="1" kern="100">
                                  <a:latin typeface="Cambria Math" panose="02040503050406030204" pitchFamily="18" charset="0"/>
                                  <a:ea typeface="Times New Roman" panose="02020603050405020304" pitchFamily="18" charset="0"/>
                                  <a:cs typeface="B Nazanin" panose="00000400000000000000" pitchFamily="2" charset="-78"/>
                                </a:rPr>
                                <m:t>−</m:t>
                              </m:r>
                            </m:sup>
                          </m:sSup>
                        </m:e>
                      </m:d>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0</m:t>
                      </m:r>
                    </m:oMath>
                  </m:oMathPara>
                </a14:m>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790491" y="1118495"/>
                <a:ext cx="2209800" cy="122084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28600" y="2197595"/>
                <a:ext cx="8668681" cy="830420"/>
              </a:xfrm>
              <a:prstGeom prst="rect">
                <a:avLst/>
              </a:prstGeom>
            </p:spPr>
            <p:txBody>
              <a:bodyPr wrap="square">
                <a:spAutoFit/>
              </a:bodyPr>
              <a:lstStyle/>
              <a:p>
                <a:pPr marR="0" lvl="0" algn="just" rtl="1">
                  <a:lnSpc>
                    <a:spcPct val="107000"/>
                  </a:lnSpc>
                  <a:spcBef>
                    <a:spcPts val="0"/>
                  </a:spcBef>
                  <a:spcAft>
                    <a:spcPts val="800"/>
                  </a:spcAft>
                </a:pPr>
                <a:r>
                  <a:rPr lang="fa-IR" kern="100" dirty="0">
                    <a:latin typeface="Calibri" panose="020F0502020204030204" pitchFamily="34" charset="0"/>
                    <a:ea typeface="Times New Roman" panose="02020603050405020304" pitchFamily="18" charset="0"/>
                    <a:cs typeface="B Nazanin" panose="00000400000000000000" pitchFamily="2" charset="-78"/>
                  </a:rPr>
                  <a:t>از معادله دیفرانسیل در فاصله </a:t>
                </a:r>
                <a14:m>
                  <m:oMath xmlns:m="http://schemas.openxmlformats.org/officeDocument/2006/math">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a:rPr lang="en-US" i="1" kern="100">
                            <a:latin typeface="Cambria Math" panose="02040503050406030204" pitchFamily="18" charset="0"/>
                            <a:ea typeface="Times New Roman" panose="02020603050405020304" pitchFamily="18" charset="0"/>
                            <a:cs typeface="B Nazanin" panose="00000400000000000000" pitchFamily="2" charset="-78"/>
                          </a:rPr>
                          <m:t>0</m:t>
                        </m:r>
                      </m:e>
                      <m:sup>
                        <m:r>
                          <a:rPr lang="en-US" i="1" kern="100">
                            <a:latin typeface="Cambria Math" panose="02040503050406030204" pitchFamily="18" charset="0"/>
                            <a:ea typeface="Times New Roman" panose="02020603050405020304" pitchFamily="18" charset="0"/>
                            <a:cs typeface="B Nazanin" panose="00000400000000000000" pitchFamily="2" charset="-78"/>
                          </a:rPr>
                          <m:t>−</m:t>
                        </m:r>
                      </m:sup>
                    </m:sSup>
                  </m:oMath>
                </a14:m>
                <a:r>
                  <a:rPr lang="fa-IR" kern="100" dirty="0" smtClean="0">
                    <a:latin typeface="Calibri" panose="020F0502020204030204" pitchFamily="34" charset="0"/>
                    <a:ea typeface="Times New Roman" panose="02020603050405020304" pitchFamily="18" charset="0"/>
                    <a:cs typeface="B Nazanin" panose="00000400000000000000" pitchFamily="2" charset="-78"/>
                  </a:rPr>
                  <a:t> تا</a:t>
                </a:r>
                <a14:m>
                  <m:oMath xmlns:m="http://schemas.openxmlformats.org/officeDocument/2006/math">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a:rPr lang="en-US" i="1" kern="100">
                            <a:latin typeface="Cambria Math" panose="02040503050406030204" pitchFamily="18" charset="0"/>
                            <a:ea typeface="Times New Roman" panose="02020603050405020304" pitchFamily="18" charset="0"/>
                            <a:cs typeface="B Nazanin" panose="00000400000000000000" pitchFamily="2" charset="-78"/>
                          </a:rPr>
                          <m:t>0</m:t>
                        </m:r>
                      </m:e>
                      <m:sup>
                        <m:r>
                          <a:rPr lang="en-US" i="1" kern="100">
                            <a:latin typeface="Cambria Math" panose="02040503050406030204" pitchFamily="18" charset="0"/>
                            <a:ea typeface="Times New Roman" panose="02020603050405020304" pitchFamily="18" charset="0"/>
                            <a:cs typeface="B Nazanin" panose="00000400000000000000" pitchFamily="2" charset="-78"/>
                          </a:rPr>
                          <m:t>+</m:t>
                        </m:r>
                      </m:sup>
                    </m:sSup>
                  </m:oMath>
                </a14:m>
                <a:r>
                  <a:rPr lang="en-US" kern="100" dirty="0">
                    <a:latin typeface="B Nazanin" panose="00000400000000000000" pitchFamily="2" charset="-78"/>
                    <a:ea typeface="Times New Roman" panose="02020603050405020304" pitchFamily="18" charset="0"/>
                    <a:cs typeface="B Nazanin" panose="00000400000000000000" pitchFamily="2" charset="-78"/>
                  </a:rPr>
                  <a:t> </a:t>
                </a:r>
                <a:r>
                  <a:rPr lang="fa-IR" kern="100" dirty="0" smtClean="0">
                    <a:latin typeface="B Nazanin" panose="00000400000000000000" pitchFamily="2" charset="-78"/>
                    <a:ea typeface="Times New Roman" panose="02020603050405020304" pitchFamily="18" charset="0"/>
                    <a:cs typeface="B Nazanin" panose="00000400000000000000" pitchFamily="2" charset="-78"/>
                  </a:rPr>
                  <a:t> انتگرال </a:t>
                </a:r>
                <a:r>
                  <a:rPr lang="fa-IR" kern="100" dirty="0">
                    <a:latin typeface="B Nazanin" panose="00000400000000000000" pitchFamily="2" charset="-78"/>
                    <a:ea typeface="Times New Roman" panose="02020603050405020304" pitchFamily="18" charset="0"/>
                    <a:cs typeface="B Nazanin" panose="00000400000000000000" pitchFamily="2" charset="-78"/>
                  </a:rPr>
                  <a:t>می گیریم و چون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𝑣</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کراندار است پس </a:t>
                </a:r>
                <a14:m>
                  <m:oMath xmlns:m="http://schemas.openxmlformats.org/officeDocument/2006/math">
                    <m:nary>
                      <m:naryPr>
                        <m:limLoc m:val="subSup"/>
                        <m:ctrlPr>
                          <a:rPr lang="en-US" i="1" kern="100">
                            <a:latin typeface="Cambria Math" panose="02040503050406030204" pitchFamily="18" charset="0"/>
                            <a:ea typeface="Times New Roman" panose="02020603050405020304" pitchFamily="18" charset="0"/>
                            <a:cs typeface="B Nazanin" panose="00000400000000000000" pitchFamily="2" charset="-78"/>
                          </a:rPr>
                        </m:ctrlPr>
                      </m:naryPr>
                      <m:sub>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a:rPr lang="en-US" i="1" kern="100">
                                <a:latin typeface="Cambria Math" panose="02040503050406030204" pitchFamily="18" charset="0"/>
                                <a:ea typeface="Times New Roman" panose="02020603050405020304" pitchFamily="18" charset="0"/>
                                <a:cs typeface="B Nazanin" panose="00000400000000000000" pitchFamily="2" charset="-78"/>
                              </a:rPr>
                              <m:t>0</m:t>
                            </m:r>
                          </m:e>
                          <m:sup>
                            <m:r>
                              <a:rPr lang="en-US" i="1" kern="100">
                                <a:latin typeface="Cambria Math" panose="02040503050406030204" pitchFamily="18" charset="0"/>
                                <a:ea typeface="Times New Roman" panose="02020603050405020304" pitchFamily="18" charset="0"/>
                                <a:cs typeface="B Nazanin" panose="00000400000000000000" pitchFamily="2" charset="-78"/>
                              </a:rPr>
                              <m:t>−</m:t>
                            </m:r>
                          </m:sup>
                        </m:sSup>
                      </m:sub>
                      <m:sup>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a:rPr lang="en-US" i="1" kern="100">
                                <a:latin typeface="Cambria Math" panose="02040503050406030204" pitchFamily="18" charset="0"/>
                                <a:ea typeface="Times New Roman" panose="02020603050405020304" pitchFamily="18" charset="0"/>
                                <a:cs typeface="B Nazanin" panose="00000400000000000000" pitchFamily="2" charset="-78"/>
                              </a:rPr>
                              <m:t>0</m:t>
                            </m:r>
                          </m:e>
                          <m:sup>
                            <m:r>
                              <a:rPr lang="en-US" i="1" kern="100">
                                <a:latin typeface="Cambria Math" panose="02040503050406030204" pitchFamily="18" charset="0"/>
                                <a:ea typeface="Times New Roman" panose="02020603050405020304" pitchFamily="18" charset="0"/>
                                <a:cs typeface="B Nazanin" panose="00000400000000000000" pitchFamily="2" charset="-78"/>
                              </a:rPr>
                              <m:t>+</m:t>
                            </m:r>
                          </m:sup>
                        </m:sSup>
                      </m:sup>
                      <m:e>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a:rPr lang="en-US" i="1" kern="100">
                                <a:latin typeface="Cambria Math" panose="02040503050406030204" pitchFamily="18" charset="0"/>
                                <a:ea typeface="Times New Roman" panose="02020603050405020304" pitchFamily="18" charset="0"/>
                                <a:cs typeface="B Nazanin" panose="00000400000000000000" pitchFamily="2" charset="-78"/>
                              </a:rPr>
                              <m:t>𝑣</m:t>
                            </m:r>
                          </m:e>
                          <m:sup>
                            <m:r>
                              <a:rPr lang="en-US" i="1" kern="100">
                                <a:latin typeface="Cambria Math" panose="02040503050406030204" pitchFamily="18" charset="0"/>
                                <a:ea typeface="Times New Roman" panose="02020603050405020304" pitchFamily="18" charset="0"/>
                                <a:cs typeface="B Nazanin" panose="00000400000000000000" pitchFamily="2" charset="-78"/>
                              </a:rPr>
                              <m:t>2</m:t>
                            </m:r>
                          </m:sup>
                        </m:sSup>
                      </m:e>
                    </m:nary>
                    <m:r>
                      <a:rPr lang="en-US" i="1" kern="100">
                        <a:latin typeface="Cambria Math" panose="02040503050406030204" pitchFamily="18" charset="0"/>
                        <a:ea typeface="Times New Roman" panose="02020603050405020304" pitchFamily="18" charset="0"/>
                        <a:cs typeface="B Nazanin" panose="00000400000000000000" pitchFamily="2" charset="-78"/>
                      </a:rPr>
                      <m:t>𝑑𝑡</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0</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و بنابراین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به دست </a:t>
                </a:r>
                <a:r>
                  <a:rPr lang="fa-IR" kern="100" dirty="0">
                    <a:latin typeface="Calibri" panose="020F0502020204030204" pitchFamily="34" charset="0"/>
                    <a:ea typeface="Times New Roman" panose="02020603050405020304" pitchFamily="18" charset="0"/>
                    <a:cs typeface="B Nazanin" panose="00000400000000000000" pitchFamily="2" charset="-78"/>
                  </a:rPr>
                  <a:t>می آوریم:</a:t>
                </a:r>
                <a:endParaRPr lang="en-US" sz="1400" kern="100" dirty="0">
                  <a:effectLst/>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11" name="Rectangle 10"/>
              <p:cNvSpPr>
                <a:spLocks noRot="1" noChangeAspect="1" noMove="1" noResize="1" noEditPoints="1" noAdjustHandles="1" noChangeArrowheads="1" noChangeShapeType="1" noTextEdit="1"/>
              </p:cNvSpPr>
              <p:nvPr/>
            </p:nvSpPr>
            <p:spPr>
              <a:xfrm>
                <a:off x="228600" y="2197595"/>
                <a:ext cx="8668681" cy="830420"/>
              </a:xfrm>
              <a:prstGeom prst="rect">
                <a:avLst/>
              </a:prstGeom>
              <a:blipFill>
                <a:blip r:embed="rId6"/>
                <a:stretch>
                  <a:fillRect l="-1266" r="-563" b="-116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225636" y="2865809"/>
                <a:ext cx="12501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0">
                                  <a:latin typeface="Cambria Math" panose="02040503050406030204" pitchFamily="18" charset="0"/>
                                </a:rPr>
                                <m:t>0</m:t>
                              </m:r>
                            </m:e>
                            <m:sup>
                              <m:r>
                                <a:rPr lang="en-US" i="0">
                                  <a:latin typeface="Cambria Math" panose="02040503050406030204" pitchFamily="18" charset="0"/>
                                </a:rPr>
                                <m:t>+</m:t>
                              </m:r>
                            </m:sup>
                          </m:sSup>
                        </m:e>
                      </m:d>
                      <m:r>
                        <a:rPr lang="en-US" i="0">
                          <a:latin typeface="Cambria Math" panose="02040503050406030204" pitchFamily="18" charset="0"/>
                        </a:rPr>
                        <m:t>=</m:t>
                      </m:r>
                      <m:r>
                        <a:rPr lang="en-US" i="0">
                          <a:latin typeface="Cambria Math" panose="02040503050406030204" pitchFamily="18" charset="0"/>
                        </a:rPr>
                        <m:t>1</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4225636" y="2865809"/>
                <a:ext cx="125015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371600" y="3272774"/>
                <a:ext cx="7552497" cy="388696"/>
              </a:xfrm>
              <a:prstGeom prst="rect">
                <a:avLst/>
              </a:prstGeom>
            </p:spPr>
            <p:txBody>
              <a:bodyPr wrap="square">
                <a:spAutoFit/>
              </a:bodyPr>
              <a:lstStyle/>
              <a:p>
                <a:pPr marR="0" lvl="0" algn="r" rtl="1">
                  <a:lnSpc>
                    <a:spcPct val="107000"/>
                  </a:lnSpc>
                  <a:spcBef>
                    <a:spcPts val="0"/>
                  </a:spcBef>
                  <a:spcAft>
                    <a:spcPts val="800"/>
                  </a:spcAft>
                </a:pPr>
                <a:r>
                  <a:rPr lang="fa-IR" kern="100" dirty="0">
                    <a:latin typeface="Times New Roman" panose="02020603050405020304" pitchFamily="18" charset="0"/>
                    <a:ea typeface="Times New Roman" panose="02020603050405020304" pitchFamily="18" charset="0"/>
                    <a:cs typeface="B Nazanin" panose="00000400000000000000" pitchFamily="2" charset="-78"/>
                  </a:rPr>
                  <a:t>یعنی همانند مدار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𝑅𝐶</m:t>
                    </m:r>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خطی، </a:t>
                </a:r>
                <a:r>
                  <a:rPr lang="fa-IR" kern="100" dirty="0">
                    <a:latin typeface="Times New Roman" panose="02020603050405020304" pitchFamily="18" charset="0"/>
                    <a:ea typeface="Times New Roman" panose="02020603050405020304" pitchFamily="18" charset="0"/>
                    <a:cs typeface="B Nazanin" panose="00000400000000000000" pitchFamily="2" charset="-78"/>
                  </a:rPr>
                  <a:t>اثر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ضربه، </a:t>
                </a:r>
                <a:r>
                  <a:rPr lang="fa-IR" kern="100" dirty="0">
                    <a:latin typeface="Times New Roman" panose="02020603050405020304" pitchFamily="18" charset="0"/>
                    <a:ea typeface="Times New Roman" panose="02020603050405020304" pitchFamily="18" charset="0"/>
                    <a:cs typeface="B Nazanin" panose="00000400000000000000" pitchFamily="2" charset="-78"/>
                  </a:rPr>
                  <a:t>افزایش ولتاژ خازن به </a:t>
                </a:r>
                <a:r>
                  <a:rPr lang="en-US" kern="100" dirty="0" smtClean="0">
                    <a:latin typeface="Times New Roman" panose="02020603050405020304" pitchFamily="18" charset="0"/>
                    <a:ea typeface="Times New Roman" panose="02020603050405020304" pitchFamily="18" charset="0"/>
                    <a:cs typeface="B Nazanin" panose="00000400000000000000" pitchFamily="2" charset="-78"/>
                  </a:rPr>
                  <a:t>1V</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 در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𝑡</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0</m:t>
                    </m:r>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است. پس می توان نوشت:</a:t>
                </a:r>
                <a:endParaRPr lang="en-US" sz="1400" kern="100" dirty="0">
                  <a:effectLst/>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371600" y="3272774"/>
                <a:ext cx="7552497" cy="388696"/>
              </a:xfrm>
              <a:prstGeom prst="rect">
                <a:avLst/>
              </a:prstGeom>
              <a:blipFill>
                <a:blip r:embed="rId8"/>
                <a:stretch>
                  <a:fillRect t="-10938" r="-646" b="-28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13497" y="4820555"/>
                <a:ext cx="8610600" cy="685059"/>
              </a:xfrm>
              <a:prstGeom prst="rect">
                <a:avLst/>
              </a:prstGeom>
            </p:spPr>
            <p:txBody>
              <a:bodyPr wrap="square">
                <a:spAutoFit/>
              </a:bodyPr>
              <a:lstStyle/>
              <a:p>
                <a:pPr marR="0" lvl="0" algn="just" rtl="1">
                  <a:lnSpc>
                    <a:spcPct val="107000"/>
                  </a:lnSpc>
                  <a:spcBef>
                    <a:spcPts val="0"/>
                  </a:spcBef>
                  <a:spcAft>
                    <a:spcPts val="800"/>
                  </a:spcAft>
                </a:pPr>
                <a:r>
                  <a:rPr lang="fa-IR" b="1" kern="100"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rPr>
                  <a:t>پاسخ پله این مدار به صورت </a:t>
                </a:r>
                <a14:m>
                  <m:oMath xmlns:m="http://schemas.openxmlformats.org/officeDocument/2006/math">
                    <m:r>
                      <a:rPr lang="en-US" b="1"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𝒗</m:t>
                    </m:r>
                    <m:d>
                      <m:dPr>
                        <m:ctrlPr>
                          <a:rPr lang="en-US" b="1"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dPr>
                      <m:e>
                        <m:r>
                          <a:rPr lang="en-US" b="1"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𝒕</m:t>
                        </m:r>
                      </m:e>
                    </m:d>
                    <m:r>
                      <a:rPr lang="en-US" b="1"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func>
                      <m:funcPr>
                        <m:ctrlPr>
                          <a:rPr lang="en-US" b="1"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funcPr>
                      <m:fName>
                        <m:r>
                          <a:rPr lang="en-US" b="1" i="1" kern="100">
                            <a:solidFill>
                              <a:srgbClr val="0000FF"/>
                            </a:solidFill>
                            <a:latin typeface="Cambria Math" panose="02040503050406030204" pitchFamily="18" charset="0"/>
                            <a:ea typeface="Calibri" panose="020F0502020204030204" pitchFamily="34" charset="0"/>
                            <a:cs typeface="B Nazanin" panose="00000400000000000000" pitchFamily="2" charset="-78"/>
                          </a:rPr>
                          <m:t>𝒕𝒂𝒏𝒉</m:t>
                        </m:r>
                      </m:fName>
                      <m:e>
                        <m:r>
                          <a:rPr lang="en-US" b="1"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𝒕</m:t>
                        </m:r>
                      </m:e>
                    </m:func>
                    <m:r>
                      <a:rPr lang="en-US" b="1"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𝒖</m:t>
                    </m:r>
                    <m:r>
                      <a:rPr lang="en-US" b="1"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r>
                      <a:rPr lang="en-US" b="1"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𝒕</m:t>
                    </m:r>
                    <m:r>
                      <a:rPr lang="en-US" b="1"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oMath>
                </a14:m>
                <a:r>
                  <a:rPr lang="fa-IR" b="1" kern="1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 </a:t>
                </a:r>
                <a:r>
                  <a:rPr lang="fa-IR" b="1" kern="100" dirty="0" smtClean="0">
                    <a:solidFill>
                      <a:srgbClr val="0000FF"/>
                    </a:solidFill>
                    <a:latin typeface="Calibri" panose="020F0502020204030204" pitchFamily="34" charset="0"/>
                    <a:ea typeface="Times New Roman" panose="02020603050405020304" pitchFamily="18" charset="0"/>
                    <a:cs typeface="B Nazanin" panose="00000400000000000000" pitchFamily="2" charset="-78"/>
                  </a:rPr>
                  <a:t>می باشد و </a:t>
                </a:r>
                <a:r>
                  <a:rPr lang="fa-IR" b="1" kern="100" dirty="0">
                    <a:solidFill>
                      <a:srgbClr val="0000FF"/>
                    </a:solidFill>
                    <a:latin typeface="Calibri" panose="020F0502020204030204" pitchFamily="34" charset="0"/>
                    <a:ea typeface="Times New Roman" panose="02020603050405020304" pitchFamily="18" charset="0"/>
                    <a:cs typeface="B Nazanin" panose="00000400000000000000" pitchFamily="2" charset="-78"/>
                  </a:rPr>
                  <a:t>به روشنی دیده می شود که پاسخ ضربه مشتق پاسخ پله نمی باشد.</a:t>
                </a:r>
                <a:endParaRPr lang="en-US" sz="1400" b="1"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13497" y="4820555"/>
                <a:ext cx="8610600" cy="685059"/>
              </a:xfrm>
              <a:prstGeom prst="rect">
                <a:avLst/>
              </a:prstGeom>
              <a:blipFill>
                <a:blip r:embed="rId9"/>
                <a:stretch>
                  <a:fillRect l="-1062" t="-893" r="-566" b="-15179"/>
                </a:stretch>
              </a:blipFill>
            </p:spPr>
            <p:txBody>
              <a:bodyPr/>
              <a:lstStyle/>
              <a:p>
                <a:r>
                  <a:rPr lang="en-US">
                    <a:noFill/>
                  </a:rPr>
                  <a:t> </a:t>
                </a:r>
              </a:p>
            </p:txBody>
          </p:sp>
        </mc:Fallback>
      </mc:AlternateContent>
      <p:sp>
        <p:nvSpPr>
          <p:cNvPr id="20" name="Rectangle 19"/>
          <p:cNvSpPr/>
          <p:nvPr/>
        </p:nvSpPr>
        <p:spPr>
          <a:xfrm>
            <a:off x="1191017" y="5455618"/>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mc:AlternateContent xmlns:mc="http://schemas.openxmlformats.org/markup-compatibility/2006" xmlns:a14="http://schemas.microsoft.com/office/drawing/2010/main">
        <mc:Choice Requires="a14">
          <p:sp>
            <p:nvSpPr>
              <p:cNvPr id="7" name="Rectangle 6"/>
              <p:cNvSpPr/>
              <p:nvPr/>
            </p:nvSpPr>
            <p:spPr>
              <a:xfrm>
                <a:off x="989794" y="3671550"/>
                <a:ext cx="6935005" cy="1117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a:latin typeface="Cambria Math" panose="02040503050406030204" pitchFamily="18" charset="0"/>
                                </a:rPr>
                                <m:t>&amp;</m:t>
                              </m:r>
                              <m:f>
                                <m:fPr>
                                  <m:ctrlPr>
                                    <a:rPr lang="en-US" i="1">
                                      <a:latin typeface="Cambria Math" panose="02040503050406030204" pitchFamily="18" charset="0"/>
                                    </a:rPr>
                                  </m:ctrlPr>
                                </m:fPr>
                                <m:num>
                                  <m:r>
                                    <a:rPr lang="en-US" i="1">
                                      <a:latin typeface="Cambria Math" panose="02040503050406030204" pitchFamily="18" charset="0"/>
                                    </a:rPr>
                                    <m:t>𝑑𝑣</m:t>
                                  </m:r>
                                </m:num>
                                <m:den>
                                  <m:r>
                                    <a:rPr lang="en-US" i="1">
                                      <a:latin typeface="Cambria Math" panose="02040503050406030204" pitchFamily="18" charset="0"/>
                                    </a:rPr>
                                    <m:t>𝑑𝑡</m:t>
                                  </m:r>
                                </m:den>
                              </m:f>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0">
                                      <a:latin typeface="Cambria Math" panose="02040503050406030204" pitchFamily="18" charset="0"/>
                                    </a:rPr>
                                    <m:t>2</m:t>
                                  </m:r>
                                </m:sup>
                              </m:sSup>
                              <m:r>
                                <a:rPr lang="en-US" i="0">
                                  <a:latin typeface="Cambria Math" panose="02040503050406030204" pitchFamily="18" charset="0"/>
                                </a:rPr>
                                <m:t>=</m:t>
                              </m:r>
                              <m:r>
                                <a:rPr lang="en-US" i="0">
                                  <a:latin typeface="Cambria Math" panose="02040503050406030204" pitchFamily="18" charset="0"/>
                                </a:rPr>
                                <m:t>0</m:t>
                              </m:r>
                            </m:e>
                            <m:e>
                              <m:r>
                                <a:rPr lang="en-US" i="0">
                                  <a:latin typeface="Cambria Math" panose="02040503050406030204" pitchFamily="18" charset="0"/>
                                </a:rPr>
                                <m:t>&amp;</m:t>
                              </m:r>
                              <m:r>
                                <a:rPr lang="en-US" i="1">
                                  <a:latin typeface="Cambria Math" panose="02040503050406030204" pitchFamily="18" charset="0"/>
                                </a:rPr>
                                <m:t>𝑣</m:t>
                              </m:r>
                              <m:d>
                                <m:dPr>
                                  <m:ctrlPr>
                                    <a:rPr lang="en-US" i="1">
                                      <a:latin typeface="Cambria Math" panose="02040503050406030204" pitchFamily="18" charset="0"/>
                                    </a:rPr>
                                  </m:ctrlPr>
                                </m:dPr>
                                <m:e>
                                  <m:r>
                                    <a:rPr lang="en-US" i="0">
                                      <a:latin typeface="Cambria Math" panose="02040503050406030204" pitchFamily="18" charset="0"/>
                                    </a:rPr>
                                    <m:t>0</m:t>
                                  </m:r>
                                </m:e>
                              </m:d>
                              <m:r>
                                <a:rPr lang="en-US" i="0">
                                  <a:latin typeface="Cambria Math" panose="02040503050406030204" pitchFamily="18" charset="0"/>
                                </a:rPr>
                                <m:t>=</m:t>
                              </m:r>
                              <m:r>
                                <a:rPr lang="en-US" i="0">
                                  <a:latin typeface="Cambria Math" panose="02040503050406030204" pitchFamily="18" charset="0"/>
                                </a:rPr>
                                <m:t>1</m:t>
                              </m:r>
                            </m:e>
                          </m:eqArr>
                        </m:e>
                      </m:d>
                      <m:r>
                        <a:rPr lang="en-US" i="0">
                          <a:latin typeface="Cambria Math" panose="02040503050406030204" pitchFamily="18" charset="0"/>
                        </a:rPr>
                        <m:t>   </m:t>
                      </m:r>
                      <m:r>
                        <a:rPr lang="en-US" i="0" smtClean="0">
                          <a:solidFill>
                            <a:srgbClr val="0000FF"/>
                          </a:solidFill>
                          <a:latin typeface="Cambria Math" panose="02040503050406030204" pitchFamily="18" charset="0"/>
                        </a:rPr>
                        <m:t>⟹</m:t>
                      </m:r>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𝑑𝑣</m:t>
                          </m:r>
                        </m:num>
                        <m:den>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0">
                                  <a:latin typeface="Cambria Math" panose="02040503050406030204" pitchFamily="18" charset="0"/>
                                </a:rPr>
                                <m:t>2</m:t>
                              </m:r>
                            </m:sup>
                          </m:sSup>
                        </m:den>
                      </m:f>
                      <m:r>
                        <a:rPr lang="en-US" i="0">
                          <a:latin typeface="Cambria Math" panose="02040503050406030204" pitchFamily="18" charset="0"/>
                        </a:rPr>
                        <m:t>=</m:t>
                      </m:r>
                      <m:r>
                        <a:rPr lang="en-US" i="1">
                          <a:latin typeface="Cambria Math" panose="02040503050406030204" pitchFamily="18" charset="0"/>
                        </a:rPr>
                        <m:t>𝑑𝑡</m:t>
                      </m:r>
                      <m:r>
                        <a:rPr lang="en-US" i="0">
                          <a:latin typeface="Cambria Math" panose="02040503050406030204" pitchFamily="18" charset="0"/>
                        </a:rPr>
                        <m:t>  </m:t>
                      </m:r>
                      <m:r>
                        <a:rPr lang="en-US" i="0" smtClean="0">
                          <a:solidFill>
                            <a:srgbClr val="0000FF"/>
                          </a:solidFill>
                          <a:latin typeface="Cambria Math" panose="02040503050406030204" pitchFamily="18" charset="0"/>
                        </a:rPr>
                        <m:t>⟹</m:t>
                      </m:r>
                      <m:r>
                        <a:rPr lang="en-US" i="0">
                          <a:latin typeface="Cambria Math" panose="02040503050406030204" pitchFamily="18" charset="0"/>
                        </a:rPr>
                        <m:t> </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𝑡</m:t>
                              </m:r>
                            </m:e>
                          </m:d>
                        </m:den>
                      </m:f>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1">
                          <a:latin typeface="Cambria Math" panose="02040503050406030204" pitchFamily="18" charset="0"/>
                        </a:rPr>
                        <m:t>𝑡</m:t>
                      </m:r>
                      <m:r>
                        <a:rPr lang="en-US">
                          <a:solidFill>
                            <a:srgbClr val="0000FF"/>
                          </a:solidFill>
                          <a:latin typeface="Cambria Math" panose="02040503050406030204" pitchFamily="18" charset="0"/>
                        </a:rPr>
                        <m:t>⟹</m:t>
                      </m:r>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𝑡</m:t>
                          </m:r>
                        </m:e>
                      </m:d>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1</m:t>
                          </m:r>
                          <m:r>
                            <a:rPr lang="en-US">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𝑢</m:t>
                      </m:r>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989794" y="3671550"/>
                <a:ext cx="6935005" cy="1117998"/>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51664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dirty="0"/>
          </a:p>
        </p:txBody>
      </p:sp>
      <mc:AlternateContent xmlns:mc="http://schemas.openxmlformats.org/markup-compatibility/2006" xmlns:a14="http://schemas.microsoft.com/office/drawing/2010/main">
        <mc:Choice Requires="a14">
          <p:sp>
            <p:nvSpPr>
              <p:cNvPr id="3" name="Rectangle 2"/>
              <p:cNvSpPr/>
              <p:nvPr/>
            </p:nvSpPr>
            <p:spPr>
              <a:xfrm>
                <a:off x="3467328" y="228600"/>
                <a:ext cx="5492182" cy="1052404"/>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q"/>
                </a:pPr>
                <a:r>
                  <a:rPr lang="ar-SA"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a:t>
                </a: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kern="100" dirty="0">
                    <a:latin typeface="Times New Roman" panose="02020603050405020304" pitchFamily="18" charset="0"/>
                    <a:ea typeface="Times New Roman" panose="02020603050405020304" pitchFamily="18" charset="0"/>
                    <a:cs typeface="B Nazanin" panose="00000400000000000000" pitchFamily="2" charset="-78"/>
                  </a:rPr>
                  <a:t>در مدار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𝑅𝐶</m:t>
                    </m:r>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شکل مقابل ولتاژ اولیه خازن </a:t>
                </a:r>
                <a:r>
                  <a:rPr lang="en-US" kern="100" dirty="0" smtClean="0">
                    <a:latin typeface="Times New Roman" panose="02020603050405020304" pitchFamily="18" charset="0"/>
                    <a:ea typeface="Times New Roman" panose="02020603050405020304" pitchFamily="18" charset="0"/>
                    <a:cs typeface="B Nazanin" panose="00000400000000000000" pitchFamily="2" charset="-78"/>
                  </a:rPr>
                  <a:t>1F</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 برابر با</a:t>
                </a:r>
                <a14:m>
                  <m:oMath xmlns:m="http://schemas.openxmlformats.org/officeDocument/2006/math">
                    <m:r>
                      <a:rPr lang="en-US" b="0" i="0" kern="100" smtClean="0">
                        <a:latin typeface="Cambria Math" panose="02040503050406030204" pitchFamily="18" charset="0"/>
                        <a:ea typeface="Times New Roman" panose="02020603050405020304" pitchFamily="18" charset="0"/>
                        <a:cs typeface="B Nazanin" panose="00000400000000000000" pitchFamily="2" charset="-78"/>
                      </a:rPr>
                      <m:t>4</m:t>
                    </m:r>
                    <m:r>
                      <m:rPr>
                        <m:sty m:val="p"/>
                      </m:rPr>
                      <a:rPr lang="en-US" b="0" i="0" kern="100" smtClean="0">
                        <a:latin typeface="Cambria Math" panose="02040503050406030204" pitchFamily="18" charset="0"/>
                        <a:ea typeface="Times New Roman" panose="02020603050405020304" pitchFamily="18" charset="0"/>
                        <a:cs typeface="B Nazanin" panose="00000400000000000000" pitchFamily="2" charset="-78"/>
                      </a:rPr>
                      <m:t>V</m:t>
                    </m:r>
                    <m:r>
                      <a:rPr lang="fa-IR" b="0" i="0" kern="100" smtClean="0">
                        <a:latin typeface="Cambria Math" panose="02040503050406030204" pitchFamily="18" charset="0"/>
                        <a:ea typeface="Times New Roman" panose="02020603050405020304" pitchFamily="18" charset="0"/>
                        <a:cs typeface="B Nazanin" panose="00000400000000000000" pitchFamily="2" charset="-78"/>
                      </a:rPr>
                      <m:t> </m:t>
                    </m:r>
                  </m:oMath>
                </a14:m>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 است </a:t>
                </a:r>
                <a:r>
                  <a:rPr lang="fa-IR" kern="100" dirty="0">
                    <a:latin typeface="Times New Roman" panose="02020603050405020304" pitchFamily="18" charset="0"/>
                    <a:ea typeface="Times New Roman" panose="02020603050405020304" pitchFamily="18" charset="0"/>
                    <a:cs typeface="B Nazanin" panose="00000400000000000000" pitchFamily="2" charset="-78"/>
                  </a:rPr>
                  <a:t>و مشخصه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𝑣</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𝑅</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𝑖</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𝑅</m:t>
                        </m:r>
                      </m:sub>
                    </m:sSub>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مقاومت غیر خطی به صورت نشان داده شده در شکل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است. </a:t>
                </a:r>
                <a:r>
                  <a:rPr lang="fa-IR" kern="100" dirty="0">
                    <a:latin typeface="Times New Roman" panose="02020603050405020304" pitchFamily="18" charset="0"/>
                    <a:ea typeface="Times New Roman" panose="02020603050405020304" pitchFamily="18" charset="0"/>
                    <a:cs typeface="B Nazanin" panose="00000400000000000000" pitchFamily="2" charset="-78"/>
                  </a:rPr>
                  <a:t>ولتاژ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𝑣</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𝑡</m:t>
                    </m:r>
                    <m:r>
                      <a:rPr lang="en-US" i="1" kern="100">
                        <a:latin typeface="Cambria Math" panose="02040503050406030204" pitchFamily="18" charset="0"/>
                        <a:ea typeface="Times New Roman" panose="02020603050405020304" pitchFamily="18" charset="0"/>
                        <a:cs typeface="B Nazanin" panose="00000400000000000000" pitchFamily="2" charset="-78"/>
                      </a:rPr>
                      <m:t>)</m:t>
                    </m:r>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دو سر خارن را برای تمام</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𝑡</m:t>
                    </m:r>
                    <m:r>
                      <a:rPr lang="en-US" i="1" kern="100">
                        <a:latin typeface="Cambria Math" panose="02040503050406030204" pitchFamily="18" charset="0"/>
                        <a:ea typeface="Times New Roman" panose="02020603050405020304" pitchFamily="18" charset="0"/>
                        <a:cs typeface="B Nazanin" panose="00000400000000000000" pitchFamily="2" charset="-78"/>
                      </a:rPr>
                      <m:t> </m:t>
                    </m:r>
                  </m:oMath>
                </a14:m>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ها </a:t>
                </a:r>
                <a:r>
                  <a:rPr lang="fa-IR" kern="100" dirty="0">
                    <a:latin typeface="Times New Roman" panose="02020603050405020304" pitchFamily="18" charset="0"/>
                    <a:ea typeface="Times New Roman" panose="02020603050405020304" pitchFamily="18" charset="0"/>
                    <a:cs typeface="B Nazanin" panose="00000400000000000000" pitchFamily="2" charset="-78"/>
                  </a:rPr>
                  <a:t>تعیین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کنید.</a:t>
                </a:r>
                <a:endParaRPr lang="en-US" kern="100" dirty="0">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467328" y="228600"/>
                <a:ext cx="5492182" cy="1052404"/>
              </a:xfrm>
              <a:prstGeom prst="rect">
                <a:avLst/>
              </a:prstGeom>
              <a:blipFill>
                <a:blip r:embed="rId3"/>
                <a:stretch>
                  <a:fillRect l="-1998" t="-2326" r="-777" b="-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467328" y="1329213"/>
                <a:ext cx="5457348" cy="1200329"/>
              </a:xfrm>
              <a:prstGeom prst="rect">
                <a:avLst/>
              </a:prstGeom>
            </p:spPr>
            <p:txBody>
              <a:bodyPr wrap="square">
                <a:spAutoFit/>
              </a:bodyPr>
              <a:lstStyle/>
              <a:p>
                <a:pPr algn="just" rtl="1"/>
                <a:r>
                  <a:rPr lang="ar-SA"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a:t>
                </a:r>
                <a:r>
                  <a:rPr lang="fa-IR" kern="100" dirty="0">
                    <a:latin typeface="Calibri" panose="020F0502020204030204" pitchFamily="34" charset="0"/>
                    <a:ea typeface="Times New Roman" panose="02020603050405020304" pitchFamily="18" charset="0"/>
                    <a:cs typeface="B Nazanin" panose="00000400000000000000" pitchFamily="2" charset="-78"/>
                  </a:rPr>
                  <a:t>چون خازن و مقاومت موازی هستند و ولتاژ اولیه خازن</a:t>
                </a:r>
                <a14:m>
                  <m:oMath xmlns:m="http://schemas.openxmlformats.org/officeDocument/2006/math">
                    <m:r>
                      <a:rPr lang="en-US" b="0" i="0" kern="100" smtClean="0">
                        <a:latin typeface="Cambria Math" panose="02040503050406030204" pitchFamily="18" charset="0"/>
                        <a:ea typeface="Times New Roman" panose="02020603050405020304" pitchFamily="18" charset="0"/>
                        <a:cs typeface="B Nazanin" panose="00000400000000000000" pitchFamily="2" charset="-78"/>
                      </a:rPr>
                      <m:t>4</m:t>
                    </m:r>
                    <m:r>
                      <m:rPr>
                        <m:sty m:val="p"/>
                      </m:rPr>
                      <a:rPr lang="en-US" b="0" i="0" kern="100" smtClean="0">
                        <a:latin typeface="Cambria Math" panose="02040503050406030204" pitchFamily="18" charset="0"/>
                        <a:ea typeface="Times New Roman" panose="02020603050405020304" pitchFamily="18" charset="0"/>
                        <a:cs typeface="B Nazanin" panose="00000400000000000000" pitchFamily="2" charset="-78"/>
                      </a:rPr>
                      <m:t>V</m:t>
                    </m:r>
                    <m:r>
                      <a:rPr lang="fa-IR" b="0" i="0" kern="100" smtClean="0">
                        <a:latin typeface="Cambria Math" panose="02040503050406030204" pitchFamily="18" charset="0"/>
                        <a:ea typeface="Times New Roman" panose="02020603050405020304" pitchFamily="18" charset="0"/>
                        <a:cs typeface="B Nazanin" panose="00000400000000000000" pitchFamily="2" charset="-78"/>
                      </a:rPr>
                      <m:t> </m:t>
                    </m:r>
                  </m:oMath>
                </a14:m>
                <a:r>
                  <a:rPr lang="fa-IR" kern="100" dirty="0" smtClean="0">
                    <a:latin typeface="Calibri" panose="020F0502020204030204" pitchFamily="34" charset="0"/>
                    <a:ea typeface="Times New Roman" panose="02020603050405020304" pitchFamily="18" charset="0"/>
                    <a:cs typeface="B Nazanin" panose="00000400000000000000" pitchFamily="2" charset="-78"/>
                  </a:rPr>
                  <a:t> است، </a:t>
                </a:r>
                <a:r>
                  <a:rPr lang="fa-IR" kern="100" dirty="0">
                    <a:latin typeface="Calibri" panose="020F0502020204030204" pitchFamily="34" charset="0"/>
                    <a:ea typeface="Times New Roman" panose="02020603050405020304" pitchFamily="18" charset="0"/>
                    <a:cs typeface="B Nazanin" panose="00000400000000000000" pitchFamily="2" charset="-78"/>
                  </a:rPr>
                  <a:t>پس نقطه کار مقاومت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غیرخطی </a:t>
                </a:r>
                <a:r>
                  <a:rPr lang="fa-IR" kern="100" dirty="0">
                    <a:latin typeface="Calibri" panose="020F0502020204030204" pitchFamily="34" charset="0"/>
                    <a:ea typeface="Times New Roman" panose="02020603050405020304" pitchFamily="18" charset="0"/>
                    <a:cs typeface="B Nazanin" panose="00000400000000000000" pitchFamily="2" charset="-78"/>
                  </a:rPr>
                  <a:t>در نقطه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𝐴</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است که در آن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𝑣</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𝑅</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4</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a:t>
                </a:r>
                <a:r>
                  <a:rPr lang="fa-IR" kern="100" dirty="0" smtClean="0">
                    <a:latin typeface="Calibri" panose="020F0502020204030204" pitchFamily="34" charset="0"/>
                    <a:ea typeface="Times New Roman" panose="02020603050405020304" pitchFamily="18" charset="0"/>
                    <a:cs typeface="B Nazanin" panose="00000400000000000000" pitchFamily="2" charset="-78"/>
                  </a:rPr>
                  <a:t>می باشد. </a:t>
                </a:r>
                <a:r>
                  <a:rPr lang="fa-IR" kern="100" dirty="0">
                    <a:latin typeface="Calibri" panose="020F0502020204030204" pitchFamily="34" charset="0"/>
                    <a:ea typeface="Times New Roman" panose="02020603050405020304" pitchFamily="18" charset="0"/>
                    <a:cs typeface="B Nazanin" panose="00000400000000000000" pitchFamily="2" charset="-78"/>
                  </a:rPr>
                  <a:t>معادله مشخصه مقاومت در این </a:t>
                </a:r>
                <a:r>
                  <a:rPr lang="fa-IR" kern="100" dirty="0" smtClean="0">
                    <a:latin typeface="Calibri" panose="020F0502020204030204" pitchFamily="34" charset="0"/>
                    <a:ea typeface="Times New Roman" panose="02020603050405020304" pitchFamily="18" charset="0"/>
                    <a:cs typeface="B Nazanin" panose="00000400000000000000" pitchFamily="2" charset="-78"/>
                  </a:rPr>
                  <a:t>ناحیه، </a:t>
                </a:r>
                <a:r>
                  <a:rPr lang="fa-IR" kern="100" dirty="0">
                    <a:latin typeface="Calibri" panose="020F0502020204030204" pitchFamily="34" charset="0"/>
                    <a:ea typeface="Times New Roman" panose="02020603050405020304" pitchFamily="18" charset="0"/>
                    <a:cs typeface="B Nazanin" panose="00000400000000000000" pitchFamily="2" charset="-78"/>
                  </a:rPr>
                  <a:t>به صورت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𝑖</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𝑅</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2</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𝑣</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𝑅</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5</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است. </a:t>
                </a:r>
                <a:r>
                  <a:rPr lang="fa-IR" kern="100" dirty="0">
                    <a:latin typeface="Calibri" panose="020F0502020204030204" pitchFamily="34" charset="0"/>
                    <a:ea typeface="Times New Roman" panose="02020603050405020304" pitchFamily="18" charset="0"/>
                    <a:cs typeface="B Nazanin" panose="00000400000000000000" pitchFamily="2" charset="-78"/>
                  </a:rPr>
                  <a:t>معادله اولیه مدار و شرط اولیه آن چنین است: </a:t>
                </a:r>
                <a:endParaRPr lang="en-US" sz="1400" kern="1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467328" y="1329213"/>
                <a:ext cx="5457348" cy="1200329"/>
              </a:xfrm>
              <a:prstGeom prst="rect">
                <a:avLst/>
              </a:prstGeom>
              <a:blipFill>
                <a:blip r:embed="rId4"/>
                <a:stretch>
                  <a:fillRect l="-2011" t="-1523" r="-894" b="-8122"/>
                </a:stretch>
              </a:blipFill>
            </p:spPr>
            <p:txBody>
              <a:bodyPr/>
              <a:lstStyle/>
              <a:p>
                <a:r>
                  <a:rPr lang="en-US">
                    <a:noFill/>
                  </a:rPr>
                  <a:t> </a:t>
                </a:r>
              </a:p>
            </p:txBody>
          </p:sp>
        </mc:Fallback>
      </mc:AlternateContent>
      <p:pic>
        <p:nvPicPr>
          <p:cNvPr id="7" name="Picture 6"/>
          <p:cNvPicPr/>
          <p:nvPr/>
        </p:nvPicPr>
        <p:blipFill>
          <a:blip r:embed="rId5"/>
          <a:stretch>
            <a:fillRect/>
          </a:stretch>
        </p:blipFill>
        <p:spPr>
          <a:xfrm rot="16200000">
            <a:off x="1017339" y="-388924"/>
            <a:ext cx="1470521" cy="2438400"/>
          </a:xfrm>
          <a:prstGeom prst="rect">
            <a:avLst/>
          </a:prstGeom>
        </p:spPr>
      </p:pic>
      <p:pic>
        <p:nvPicPr>
          <p:cNvPr id="9" name="Picture 8"/>
          <p:cNvPicPr/>
          <p:nvPr/>
        </p:nvPicPr>
        <p:blipFill>
          <a:blip r:embed="rId6"/>
          <a:stretch>
            <a:fillRect/>
          </a:stretch>
        </p:blipFill>
        <p:spPr>
          <a:xfrm rot="16200000">
            <a:off x="653055" y="1098060"/>
            <a:ext cx="2220001" cy="3447732"/>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3810000" y="2727955"/>
                <a:ext cx="2008947"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a:latin typeface="Cambria Math" panose="02040503050406030204" pitchFamily="18" charset="0"/>
                                </a:rPr>
                                <m:t>&amp;</m:t>
                              </m:r>
                              <m:f>
                                <m:fPr>
                                  <m:ctrlPr>
                                    <a:rPr lang="en-US" i="1">
                                      <a:latin typeface="Cambria Math" panose="02040503050406030204" pitchFamily="18" charset="0"/>
                                    </a:rPr>
                                  </m:ctrlPr>
                                </m:fPr>
                                <m:num>
                                  <m:r>
                                    <a:rPr lang="en-US" i="1">
                                      <a:latin typeface="Cambria Math" panose="02040503050406030204" pitchFamily="18" charset="0"/>
                                    </a:rPr>
                                    <m:t>𝑑𝑣</m:t>
                                  </m:r>
                                </m:num>
                                <m:den>
                                  <m:r>
                                    <a:rPr lang="en-US" i="1">
                                      <a:latin typeface="Cambria Math" panose="02040503050406030204" pitchFamily="18" charset="0"/>
                                    </a:rPr>
                                    <m:t>𝑑𝑡</m:t>
                                  </m:r>
                                </m:den>
                              </m:f>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𝑣</m:t>
                              </m:r>
                              <m:r>
                                <a:rPr lang="en-US" i="0">
                                  <a:latin typeface="Cambria Math" panose="02040503050406030204" pitchFamily="18" charset="0"/>
                                </a:rPr>
                                <m:t>−</m:t>
                              </m:r>
                              <m:r>
                                <a:rPr lang="en-US" i="0">
                                  <a:latin typeface="Cambria Math" panose="02040503050406030204" pitchFamily="18" charset="0"/>
                                </a:rPr>
                                <m:t>5</m:t>
                              </m:r>
                              <m:r>
                                <a:rPr lang="en-US" i="0">
                                  <a:latin typeface="Cambria Math" panose="02040503050406030204" pitchFamily="18" charset="0"/>
                                </a:rPr>
                                <m:t>=</m:t>
                              </m:r>
                              <m:r>
                                <a:rPr lang="en-US" i="0">
                                  <a:latin typeface="Cambria Math" panose="02040503050406030204" pitchFamily="18" charset="0"/>
                                </a:rPr>
                                <m:t>0</m:t>
                              </m:r>
                            </m:e>
                            <m:e>
                              <m:r>
                                <a:rPr lang="en-US" i="0">
                                  <a:latin typeface="Cambria Math" panose="02040503050406030204" pitchFamily="18" charset="0"/>
                                </a:rPr>
                                <m:t>&amp;</m:t>
                              </m:r>
                              <m:r>
                                <a:rPr lang="en-US" i="1">
                                  <a:latin typeface="Cambria Math" panose="02040503050406030204" pitchFamily="18" charset="0"/>
                                </a:rPr>
                                <m:t>𝑣</m:t>
                              </m:r>
                              <m:d>
                                <m:dPr>
                                  <m:ctrlPr>
                                    <a:rPr lang="en-US" i="1">
                                      <a:latin typeface="Cambria Math" panose="02040503050406030204" pitchFamily="18" charset="0"/>
                                    </a:rPr>
                                  </m:ctrlPr>
                                </m:dPr>
                                <m:e>
                                  <m:r>
                                    <a:rPr lang="en-US" i="0">
                                      <a:latin typeface="Cambria Math" panose="02040503050406030204" pitchFamily="18" charset="0"/>
                                    </a:rPr>
                                    <m:t>0</m:t>
                                  </m:r>
                                </m:e>
                              </m:d>
                              <m:r>
                                <a:rPr lang="en-US" i="0">
                                  <a:latin typeface="Cambria Math" panose="02040503050406030204" pitchFamily="18" charset="0"/>
                                </a:rPr>
                                <m:t>=</m:t>
                              </m:r>
                              <m:r>
                                <a:rPr lang="en-US" i="0">
                                  <a:latin typeface="Cambria Math" panose="02040503050406030204" pitchFamily="18" charset="0"/>
                                </a:rPr>
                                <m:t>4</m:t>
                              </m:r>
                              <m:r>
                                <a:rPr lang="en-US" i="0">
                                  <a:latin typeface="Cambria Math" panose="02040503050406030204" pitchFamily="18" charset="0"/>
                                </a:rPr>
                                <m:t>              </m:t>
                              </m:r>
                            </m:e>
                          </m:eqArr>
                        </m:e>
                      </m: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3810000" y="2727955"/>
                <a:ext cx="2008947" cy="97661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6544740" y="3035868"/>
                <a:ext cx="21420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r>
                        <a:rPr lang="en-US" i="1">
                          <a:latin typeface="Cambria Math" panose="02040503050406030204" pitchFamily="18" charset="0"/>
                        </a:rPr>
                        <m:t>𝐾</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𝑡</m:t>
                          </m:r>
                        </m:sup>
                      </m:sSup>
                      <m:r>
                        <a:rPr lang="en-US" i="0">
                          <a:latin typeface="Cambria Math" panose="02040503050406030204" pitchFamily="18" charset="0"/>
                        </a:rPr>
                        <m:t>+</m:t>
                      </m:r>
                      <m:r>
                        <a:rPr lang="en-US" i="0">
                          <a:latin typeface="Cambria Math" panose="02040503050406030204" pitchFamily="18" charset="0"/>
                        </a:rPr>
                        <m:t>2</m:t>
                      </m:r>
                      <m:r>
                        <a:rPr lang="en-US" i="0">
                          <a:latin typeface="Cambria Math" panose="02040503050406030204" pitchFamily="18" charset="0"/>
                        </a:rPr>
                        <m:t>.</m:t>
                      </m:r>
                      <m:r>
                        <a:rPr lang="en-US" i="0">
                          <a:latin typeface="Cambria Math" panose="02040503050406030204" pitchFamily="18" charset="0"/>
                        </a:rPr>
                        <m:t>5</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6544740" y="3035868"/>
                <a:ext cx="214206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978718" y="3046754"/>
                <a:ext cx="5100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solidFill>
                            <a:srgbClr val="0000FF"/>
                          </a:solidFill>
                          <a:latin typeface="Cambria Math" panose="02040503050406030204" pitchFamily="18" charset="0"/>
                        </a:rPr>
                        <m:t>⟹</m:t>
                      </m:r>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5978718" y="3046754"/>
                <a:ext cx="510075"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867806" y="3798498"/>
                <a:ext cx="6026390" cy="369332"/>
              </a:xfrm>
              <a:prstGeom prst="rect">
                <a:avLst/>
              </a:prstGeom>
            </p:spPr>
            <p:txBody>
              <a:bodyPr wrap="square">
                <a:spAutoFit/>
              </a:bodyPr>
              <a:lstStyle/>
              <a:p>
                <a:pPr algn="r" rtl="1"/>
                <a:r>
                  <a:rPr lang="fa-IR" dirty="0">
                    <a:latin typeface="Calibri" panose="020F0502020204030204" pitchFamily="34" charset="0"/>
                    <a:ea typeface="Times New Roman" panose="02020603050405020304" pitchFamily="18" charset="0"/>
                    <a:cs typeface="B Nazanin" panose="00000400000000000000" pitchFamily="2" charset="-78"/>
                  </a:rPr>
                  <a:t>که با منظور کردن </a:t>
                </a:r>
                <a14:m>
                  <m:oMath xmlns:m="http://schemas.openxmlformats.org/officeDocument/2006/math">
                    <m:r>
                      <a:rPr lang="en-US" i="1">
                        <a:latin typeface="Cambria Math" panose="02040503050406030204" pitchFamily="18" charset="0"/>
                        <a:ea typeface="Times New Roman" panose="02020603050405020304" pitchFamily="18" charset="0"/>
                        <a:cs typeface="B Nazanin" panose="00000400000000000000" pitchFamily="2" charset="-78"/>
                      </a:rPr>
                      <m:t>𝑣</m:t>
                    </m:r>
                    <m:d>
                      <m:dPr>
                        <m:ctrlPr>
                          <a:rPr lang="en-US" i="1">
                            <a:latin typeface="Cambria Math" panose="02040503050406030204" pitchFamily="18" charset="0"/>
                            <a:ea typeface="Times New Roman" panose="02020603050405020304" pitchFamily="18" charset="0"/>
                            <a:cs typeface="B Nazanin" panose="00000400000000000000" pitchFamily="2" charset="-78"/>
                          </a:rPr>
                        </m:ctrlPr>
                      </m:dPr>
                      <m:e>
                        <m:r>
                          <a:rPr lang="en-US" i="1">
                            <a:latin typeface="Cambria Math" panose="02040503050406030204" pitchFamily="18" charset="0"/>
                            <a:ea typeface="Times New Roman" panose="02020603050405020304" pitchFamily="18" charset="0"/>
                            <a:cs typeface="B Nazanin" panose="00000400000000000000" pitchFamily="2" charset="-78"/>
                          </a:rPr>
                          <m:t>0</m:t>
                        </m:r>
                      </m:e>
                    </m:d>
                    <m:r>
                      <a:rPr lang="en-US" i="1">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4</m:t>
                    </m:r>
                  </m:oMath>
                </a14:m>
                <a:r>
                  <a:rPr lang="fa-IR" dirty="0">
                    <a:latin typeface="Calibri" panose="020F0502020204030204" pitchFamily="34" charset="0"/>
                    <a:ea typeface="Times New Roman" panose="02020603050405020304" pitchFamily="18" charset="0"/>
                    <a:cs typeface="B Nazanin" panose="00000400000000000000" pitchFamily="2" charset="-78"/>
                  </a:rPr>
                  <a:t> مقدار </a:t>
                </a:r>
                <a14:m>
                  <m:oMath xmlns:m="http://schemas.openxmlformats.org/officeDocument/2006/math">
                    <m:r>
                      <a:rPr lang="en-US" i="1">
                        <a:latin typeface="Cambria Math" panose="02040503050406030204" pitchFamily="18" charset="0"/>
                        <a:ea typeface="Times New Roman" panose="02020603050405020304" pitchFamily="18" charset="0"/>
                        <a:cs typeface="B Nazanin" panose="00000400000000000000" pitchFamily="2" charset="-78"/>
                      </a:rPr>
                      <m:t>𝐾</m:t>
                    </m:r>
                    <m:r>
                      <a:rPr lang="en-US" i="1">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1</m:t>
                    </m:r>
                    <m:r>
                      <a:rPr lang="en-US" i="1">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5</m:t>
                    </m:r>
                  </m:oMath>
                </a14:m>
                <a:r>
                  <a:rPr lang="fa-IR" dirty="0">
                    <a:latin typeface="Calibri" panose="020F0502020204030204" pitchFamily="34" charset="0"/>
                    <a:ea typeface="Times New Roman" panose="02020603050405020304" pitchFamily="18" charset="0"/>
                    <a:cs typeface="B Nazanin" panose="00000400000000000000" pitchFamily="2" charset="-78"/>
                  </a:rPr>
                  <a:t> تعیین </a:t>
                </a:r>
                <a:r>
                  <a:rPr lang="fa-IR" dirty="0" smtClean="0">
                    <a:latin typeface="Calibri" panose="020F0502020204030204" pitchFamily="34" charset="0"/>
                    <a:ea typeface="Times New Roman" panose="02020603050405020304" pitchFamily="18" charset="0"/>
                    <a:cs typeface="B Nazanin" panose="00000400000000000000" pitchFamily="2" charset="-78"/>
                  </a:rPr>
                  <a:t>می شود:</a:t>
                </a:r>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2867806" y="3798498"/>
                <a:ext cx="6026390" cy="369332"/>
              </a:xfrm>
              <a:prstGeom prst="rect">
                <a:avLst/>
              </a:prstGeom>
              <a:blipFill>
                <a:blip r:embed="rId10"/>
                <a:stretch>
                  <a:fillRect t="-4918" r="-809" b="-27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981200" y="4233945"/>
                <a:ext cx="54864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5</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𝑡</m:t>
                          </m:r>
                        </m:sup>
                      </m:sSup>
                      <m:r>
                        <a:rPr lang="en-US" i="0">
                          <a:latin typeface="Cambria Math" panose="02040503050406030204" pitchFamily="18" charset="0"/>
                        </a:rPr>
                        <m:t>+</m:t>
                      </m:r>
                      <m:r>
                        <a:rPr lang="en-US" i="0">
                          <a:latin typeface="Cambria Math" panose="02040503050406030204" pitchFamily="18" charset="0"/>
                        </a:rPr>
                        <m:t>2</m:t>
                      </m:r>
                      <m:r>
                        <a:rPr lang="en-US" i="0">
                          <a:latin typeface="Cambria Math" panose="02040503050406030204" pitchFamily="18" charset="0"/>
                        </a:rPr>
                        <m:t>.</m:t>
                      </m:r>
                      <m:r>
                        <a:rPr lang="en-US" i="0">
                          <a:latin typeface="Cambria Math" panose="02040503050406030204" pitchFamily="18" charset="0"/>
                        </a:rPr>
                        <m:t>5</m:t>
                      </m:r>
                      <m:r>
                        <a:rPr lang="en-US" i="0">
                          <a:latin typeface="Cambria Math" panose="02040503050406030204" pitchFamily="18" charset="0"/>
                        </a:rPr>
                        <m:t>                           </m:t>
                      </m:r>
                      <m:r>
                        <a:rPr lang="en-US" i="0">
                          <a:latin typeface="Cambria Math" panose="02040503050406030204" pitchFamily="18" charset="0"/>
                        </a:rPr>
                        <m:t>0</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0">
                              <a:latin typeface="Cambria Math" panose="02040503050406030204" pitchFamily="18" charset="0"/>
                            </a:rPr>
                            <m:t>1</m:t>
                          </m:r>
                        </m:sub>
                      </m:sSub>
                    </m:oMath>
                  </m:oMathPara>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1981200" y="4233945"/>
                <a:ext cx="5486400"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291143" y="4603277"/>
                <a:ext cx="8665596" cy="388696"/>
              </a:xfrm>
              <a:prstGeom prst="rect">
                <a:avLst/>
              </a:prstGeom>
            </p:spPr>
            <p:txBody>
              <a:bodyPr wrap="square">
                <a:spAutoFit/>
              </a:bodyPr>
              <a:lstStyle/>
              <a:p>
                <a:pPr marR="0" lvl="0" algn="just" rtl="1">
                  <a:lnSpc>
                    <a:spcPct val="107000"/>
                  </a:lnSpc>
                  <a:spcBef>
                    <a:spcPts val="0"/>
                  </a:spcBef>
                  <a:spcAft>
                    <a:spcPts val="800"/>
                  </a:spcAft>
                </a:pPr>
                <a14:m>
                  <m:oMath xmlns:m="http://schemas.openxmlformats.org/officeDocument/2006/math">
                    <m:sSub>
                      <m:sSubPr>
                        <m:ctrlPr>
                          <a:rPr lang="en-US" i="1" kern="100" smtClean="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sub>
                        <m:r>
                          <a:rPr lang="en-US" i="1" kern="100">
                            <a:latin typeface="Cambria Math" panose="02040503050406030204" pitchFamily="18" charset="0"/>
                            <a:ea typeface="Times New Roman" panose="02020603050405020304" pitchFamily="18" charset="0"/>
                            <a:cs typeface="B Nazanin" panose="00000400000000000000" pitchFamily="2" charset="-78"/>
                          </a:rPr>
                          <m:t>1</m:t>
                        </m:r>
                      </m:sub>
                    </m:sSub>
                  </m:oMath>
                </a14:m>
                <a:r>
                  <a:rPr lang="fa-IR" kern="100" dirty="0">
                    <a:latin typeface="Calibri" panose="020F0502020204030204" pitchFamily="34" charset="0"/>
                    <a:ea typeface="Times New Roman" panose="02020603050405020304" pitchFamily="18" charset="0"/>
                    <a:cs typeface="B Nazanin" panose="00000400000000000000" pitchFamily="2" charset="-78"/>
                  </a:rPr>
                  <a:t> مقداری است که ولتاژ دو سر خازن به </a:t>
                </a:r>
                <a14:m>
                  <m:oMath xmlns:m="http://schemas.openxmlformats.org/officeDocument/2006/math">
                    <m:r>
                      <a:rPr lang="en-US" b="0" i="0" kern="100" smtClean="0">
                        <a:latin typeface="Cambria Math" panose="02040503050406030204" pitchFamily="18" charset="0"/>
                        <a:ea typeface="Times New Roman" panose="02020603050405020304" pitchFamily="18" charset="0"/>
                        <a:cs typeface="B Nazanin" panose="00000400000000000000" pitchFamily="2" charset="-78"/>
                      </a:rPr>
                      <m:t>3</m:t>
                    </m:r>
                    <m:r>
                      <m:rPr>
                        <m:sty m:val="p"/>
                      </m:rPr>
                      <a:rPr lang="en-US" b="0" i="0" kern="100" smtClean="0">
                        <a:latin typeface="Cambria Math" panose="02040503050406030204" pitchFamily="18" charset="0"/>
                        <a:ea typeface="Times New Roman" panose="02020603050405020304" pitchFamily="18" charset="0"/>
                        <a:cs typeface="B Nazanin" panose="00000400000000000000" pitchFamily="2" charset="-78"/>
                      </a:rPr>
                      <m:t>V</m:t>
                    </m:r>
                  </m:oMath>
                </a14:m>
                <a:r>
                  <a:rPr lang="fa-IR" kern="100" dirty="0" smtClean="0">
                    <a:latin typeface="Calibri" panose="020F0502020204030204" pitchFamily="34" charset="0"/>
                    <a:ea typeface="Times New Roman" panose="02020603050405020304" pitchFamily="18" charset="0"/>
                    <a:cs typeface="B Nazanin" panose="00000400000000000000" pitchFamily="2" charset="-78"/>
                  </a:rPr>
                  <a:t> </a:t>
                </a:r>
                <a:r>
                  <a:rPr lang="fa-IR" kern="100" dirty="0">
                    <a:latin typeface="Calibri" panose="020F0502020204030204" pitchFamily="34" charset="0"/>
                    <a:ea typeface="Times New Roman" panose="02020603050405020304" pitchFamily="18" charset="0"/>
                    <a:cs typeface="B Nazanin" panose="00000400000000000000" pitchFamily="2" charset="-78"/>
                  </a:rPr>
                  <a:t>می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رسد. </a:t>
                </a:r>
                <a:r>
                  <a:rPr lang="fa-IR" kern="100" dirty="0">
                    <a:latin typeface="Calibri" panose="020F0502020204030204" pitchFamily="34" charset="0"/>
                    <a:ea typeface="Times New Roman" panose="02020603050405020304" pitchFamily="18" charset="0"/>
                    <a:cs typeface="B Nazanin" panose="00000400000000000000" pitchFamily="2" charset="-78"/>
                  </a:rPr>
                  <a:t>یعنی به نقطه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𝐵</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در مشخصه مقاومت غیر خطی می رسیم: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291143" y="4603277"/>
                <a:ext cx="8665596" cy="388696"/>
              </a:xfrm>
              <a:prstGeom prst="rect">
                <a:avLst/>
              </a:prstGeom>
              <a:blipFill>
                <a:blip r:embed="rId12"/>
                <a:stretch>
                  <a:fillRect b="-28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1259059" y="5004932"/>
                <a:ext cx="7110827" cy="4031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3</m:t>
                      </m:r>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5</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𝑡</m:t>
                          </m:r>
                        </m:sup>
                      </m:sSup>
                      <m:r>
                        <a:rPr lang="en-US" i="0">
                          <a:latin typeface="Cambria Math" panose="02040503050406030204" pitchFamily="18" charset="0"/>
                        </a:rPr>
                        <m:t>+</m:t>
                      </m:r>
                      <m:r>
                        <a:rPr lang="en-US" i="0">
                          <a:latin typeface="Cambria Math" panose="02040503050406030204" pitchFamily="18" charset="0"/>
                        </a:rPr>
                        <m:t>2</m:t>
                      </m:r>
                      <m:r>
                        <a:rPr lang="en-US" i="0">
                          <a:latin typeface="Cambria Math" panose="02040503050406030204" pitchFamily="18" charset="0"/>
                        </a:rPr>
                        <m:t>.</m:t>
                      </m:r>
                      <m:r>
                        <a:rPr lang="en-US" i="0">
                          <a:latin typeface="Cambria Math" panose="02040503050406030204" pitchFamily="18" charset="0"/>
                        </a:rPr>
                        <m:t>5</m:t>
                      </m:r>
                      <m:r>
                        <a:rPr lang="en-US">
                          <a:solidFill>
                            <a:srgbClr val="0000FF"/>
                          </a:solidFill>
                          <a:latin typeface="Cambria Math" panose="02040503050406030204" pitchFamily="18" charset="0"/>
                        </a:rPr>
                        <m:t>⟹</m:t>
                      </m:r>
                      <m:r>
                        <a:rPr lang="en-US" b="0" i="0" smtClean="0">
                          <a:solidFill>
                            <a:srgbClr val="0000FF"/>
                          </a:solidFill>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0">
                              <a:latin typeface="Cambria Math" panose="02040503050406030204" pitchFamily="18" charset="0"/>
                            </a:rPr>
                            <m:t>1</m:t>
                          </m:r>
                        </m:sub>
                      </m:sSub>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55</m:t>
                      </m:r>
                      <m:r>
                        <a:rPr lang="en-US" i="0">
                          <a:latin typeface="Cambria Math" panose="02040503050406030204" pitchFamily="18" charset="0"/>
                        </a:rPr>
                        <m:t> </m:t>
                      </m:r>
                      <m:r>
                        <a:rPr lang="en-US" i="0">
                          <a:latin typeface="Cambria Math" panose="02040503050406030204" pitchFamily="18" charset="0"/>
                        </a:rPr>
                        <m:t>ثانیه</m:t>
                      </m:r>
                    </m:oMath>
                  </m:oMathPara>
                </a14:m>
                <a:endParaRPr lang="en-US" dirty="0">
                  <a:cs typeface="B Nazanin" panose="00000400000000000000" pitchFamily="2" charset="-78"/>
                </a:endParaRPr>
              </a:p>
            </p:txBody>
          </p:sp>
        </mc:Choice>
        <mc:Fallback xmlns="">
          <p:sp>
            <p:nvSpPr>
              <p:cNvPr id="28" name="Rectangle 27"/>
              <p:cNvSpPr>
                <a:spLocks noRot="1" noChangeAspect="1" noMove="1" noResize="1" noEditPoints="1" noAdjustHandles="1" noChangeArrowheads="1" noChangeShapeType="1" noTextEdit="1"/>
              </p:cNvSpPr>
              <p:nvPr/>
            </p:nvSpPr>
            <p:spPr>
              <a:xfrm>
                <a:off x="1259059" y="5004932"/>
                <a:ext cx="7110827" cy="403124"/>
              </a:xfrm>
              <a:prstGeom prst="rect">
                <a:avLst/>
              </a:prstGeom>
              <a:blipFill>
                <a:blip r:embed="rId13"/>
                <a:stretch>
                  <a:fillRect b="-2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291143" y="5435774"/>
                <a:ext cx="8600282" cy="685059"/>
              </a:xfrm>
              <a:prstGeom prst="rect">
                <a:avLst/>
              </a:prstGeom>
            </p:spPr>
            <p:txBody>
              <a:bodyPr wrap="square">
                <a:spAutoFit/>
              </a:bodyPr>
              <a:lstStyle/>
              <a:p>
                <a:pPr marR="0" lvl="0" algn="just" rtl="1">
                  <a:lnSpc>
                    <a:spcPct val="107000"/>
                  </a:lnSpc>
                  <a:spcBef>
                    <a:spcPts val="0"/>
                  </a:spcBef>
                  <a:spcAft>
                    <a:spcPts val="800"/>
                  </a:spcAft>
                </a:pPr>
                <a:r>
                  <a:rPr lang="fa-IR" kern="100" dirty="0">
                    <a:latin typeface="Calibri" panose="020F0502020204030204" pitchFamily="34" charset="0"/>
                    <a:ea typeface="Times New Roman" panose="02020603050405020304" pitchFamily="18" charset="0"/>
                    <a:cs typeface="B Nazanin" panose="00000400000000000000" pitchFamily="2" charset="-78"/>
                  </a:rPr>
                  <a:t>برای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𝑡</m:t>
                    </m:r>
                    <m:r>
                      <a:rPr lang="en-US" i="1" kern="100">
                        <a:latin typeface="Cambria Math" panose="02040503050406030204" pitchFamily="18" charset="0"/>
                        <a:ea typeface="Times New Roman" panose="02020603050405020304" pitchFamily="18" charset="0"/>
                        <a:cs typeface="B Nazanin" panose="00000400000000000000" pitchFamily="2" charset="-78"/>
                      </a:rPr>
                      <m:t>&gt;</m:t>
                    </m:r>
                    <m:r>
                      <a:rPr lang="en-US" i="1" kern="100">
                        <a:latin typeface="Cambria Math" panose="02040503050406030204" pitchFamily="18" charset="0"/>
                        <a:ea typeface="Times New Roman" panose="02020603050405020304" pitchFamily="18" charset="0"/>
                        <a:cs typeface="B Nazanin" panose="00000400000000000000" pitchFamily="2" charset="-78"/>
                      </a:rPr>
                      <m:t>0</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55</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روی مشخصه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𝐵𝐶</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مقاومت غیر خطی قرار می گیریم که معادله آن به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صورت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𝑖</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𝑅</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𝑣</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𝑅</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4</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است</a:t>
                </a:r>
                <a:r>
                  <a:rPr lang="fa-IR" kern="100" dirty="0" smtClean="0">
                    <a:latin typeface="Calibri" panose="020F0502020204030204" pitchFamily="34" charset="0"/>
                    <a:ea typeface="Times New Roman" panose="02020603050405020304" pitchFamily="18" charset="0"/>
                    <a:cs typeface="B Nazanin" panose="00000400000000000000" pitchFamily="2" charset="-78"/>
                  </a:rPr>
                  <a:t>. </a:t>
                </a:r>
                <a:r>
                  <a:rPr lang="fa-IR" kern="100" dirty="0">
                    <a:latin typeface="Calibri" panose="020F0502020204030204" pitchFamily="34" charset="0"/>
                    <a:ea typeface="Times New Roman" panose="02020603050405020304" pitchFamily="18" charset="0"/>
                    <a:cs typeface="B Nazanin" panose="00000400000000000000" pitchFamily="2" charset="-78"/>
                  </a:rPr>
                  <a:t>معادله </a:t>
                </a:r>
                <a:r>
                  <a:rPr lang="fa-IR" kern="100" dirty="0" smtClean="0">
                    <a:latin typeface="Calibri" panose="020F0502020204030204" pitchFamily="34" charset="0"/>
                    <a:ea typeface="Times New Roman" panose="02020603050405020304" pitchFamily="18" charset="0"/>
                    <a:cs typeface="B Nazanin" panose="00000400000000000000" pitchFamily="2" charset="-78"/>
                  </a:rPr>
                  <a:t>مدار </a:t>
                </a:r>
                <a:r>
                  <a:rPr lang="fa-IR" kern="100" dirty="0">
                    <a:latin typeface="Calibri" panose="020F0502020204030204" pitchFamily="34" charset="0"/>
                    <a:ea typeface="Times New Roman" panose="02020603050405020304" pitchFamily="18" charset="0"/>
                    <a:cs typeface="B Nazanin" panose="00000400000000000000" pitchFamily="2" charset="-78"/>
                  </a:rPr>
                  <a:t>و شرط اولیه آن چنین است: </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291143" y="5435774"/>
                <a:ext cx="8600282" cy="685059"/>
              </a:xfrm>
              <a:prstGeom prst="rect">
                <a:avLst/>
              </a:prstGeom>
              <a:blipFill>
                <a:blip r:embed="rId14"/>
                <a:stretch>
                  <a:fillRect l="-1276" r="-567" b="-160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1295399" y="5728986"/>
                <a:ext cx="2428146" cy="97661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a:latin typeface="Cambria Math" panose="02040503050406030204" pitchFamily="18" charset="0"/>
                                </a:rPr>
                                <m:t>&amp;</m:t>
                              </m:r>
                              <m:f>
                                <m:fPr>
                                  <m:ctrlPr>
                                    <a:rPr lang="en-US" i="1">
                                      <a:latin typeface="Cambria Math" panose="02040503050406030204" pitchFamily="18" charset="0"/>
                                    </a:rPr>
                                  </m:ctrlPr>
                                </m:fPr>
                                <m:num>
                                  <m:r>
                                    <a:rPr lang="en-US" i="1">
                                      <a:latin typeface="Cambria Math" panose="02040503050406030204" pitchFamily="18" charset="0"/>
                                    </a:rPr>
                                    <m:t>𝑑𝑣</m:t>
                                  </m:r>
                                </m:num>
                                <m:den>
                                  <m:r>
                                    <a:rPr lang="en-US" i="1">
                                      <a:latin typeface="Cambria Math" panose="02040503050406030204" pitchFamily="18" charset="0"/>
                                    </a:rPr>
                                    <m:t>𝑑𝑡</m:t>
                                  </m:r>
                                </m:den>
                              </m:f>
                              <m:r>
                                <a:rPr lang="en-US" i="0">
                                  <a:latin typeface="Cambria Math" panose="02040503050406030204" pitchFamily="18" charset="0"/>
                                </a:rPr>
                                <m:t>−</m:t>
                              </m:r>
                              <m:r>
                                <a:rPr lang="en-US" i="1">
                                  <a:latin typeface="Cambria Math" panose="02040503050406030204" pitchFamily="18" charset="0"/>
                                </a:rPr>
                                <m:t>𝑣</m:t>
                              </m:r>
                              <m:r>
                                <a:rPr lang="en-US" i="0">
                                  <a:latin typeface="Cambria Math" panose="02040503050406030204" pitchFamily="18" charset="0"/>
                                </a:rPr>
                                <m:t>+</m:t>
                              </m:r>
                              <m:r>
                                <a:rPr lang="en-US" i="0">
                                  <a:latin typeface="Cambria Math" panose="02040503050406030204" pitchFamily="18" charset="0"/>
                                </a:rPr>
                                <m:t>4</m:t>
                              </m:r>
                              <m:r>
                                <a:rPr lang="en-US" i="0">
                                  <a:latin typeface="Cambria Math" panose="02040503050406030204" pitchFamily="18" charset="0"/>
                                </a:rPr>
                                <m:t>=</m:t>
                              </m:r>
                              <m:r>
                                <a:rPr lang="en-US" i="0">
                                  <a:latin typeface="Cambria Math" panose="02040503050406030204" pitchFamily="18" charset="0"/>
                                </a:rPr>
                                <m:t>0</m:t>
                              </m:r>
                            </m:e>
                            <m:e>
                              <m:r>
                                <a:rPr lang="en-US" i="0">
                                  <a:latin typeface="Cambria Math" panose="02040503050406030204" pitchFamily="18" charset="0"/>
                                </a:rPr>
                                <m:t>&amp;</m:t>
                              </m:r>
                              <m:r>
                                <a:rPr lang="en-US" i="1">
                                  <a:latin typeface="Cambria Math" panose="02040503050406030204" pitchFamily="18" charset="0"/>
                                </a:rPr>
                                <m:t>𝑣</m:t>
                              </m:r>
                              <m:d>
                                <m:dPr>
                                  <m:ctrlPr>
                                    <a:rPr lang="en-US" i="1">
                                      <a:latin typeface="Cambria Math" panose="02040503050406030204" pitchFamily="18" charset="0"/>
                                    </a:rPr>
                                  </m:ctrlPr>
                                </m:dPr>
                                <m:e>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55</m:t>
                                  </m:r>
                                </m:e>
                              </m:d>
                              <m:r>
                                <a:rPr lang="en-US" i="0">
                                  <a:latin typeface="Cambria Math" panose="02040503050406030204" pitchFamily="18" charset="0"/>
                                </a:rPr>
                                <m:t>=</m:t>
                              </m:r>
                              <m:r>
                                <a:rPr lang="en-US" i="0">
                                  <a:latin typeface="Cambria Math" panose="02040503050406030204" pitchFamily="18" charset="0"/>
                                </a:rPr>
                                <m:t>3</m:t>
                              </m:r>
                              <m:r>
                                <a:rPr lang="en-US" i="0">
                                  <a:latin typeface="Cambria Math" panose="02040503050406030204" pitchFamily="18" charset="0"/>
                                </a:rPr>
                                <m:t>      </m:t>
                              </m:r>
                            </m:e>
                          </m:eqArr>
                        </m:e>
                      </m:d>
                    </m:oMath>
                  </m:oMathPara>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1295399" y="5728986"/>
                <a:ext cx="2428146" cy="976614"/>
              </a:xfrm>
              <a:prstGeom prst="rect">
                <a:avLst/>
              </a:prstGeom>
              <a:blipFill>
                <a:blip r:embed="rId15"/>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3367964" y="5987018"/>
                <a:ext cx="5100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solidFill>
                            <a:srgbClr val="0000FF"/>
                          </a:solidFill>
                          <a:latin typeface="Cambria Math" panose="02040503050406030204" pitchFamily="18" charset="0"/>
                        </a:rPr>
                        <m:t>⟹</m:t>
                      </m:r>
                    </m:oMath>
                  </m:oMathPara>
                </a14:m>
                <a:endParaRPr lang="en-US" dirty="0"/>
              </a:p>
            </p:txBody>
          </p:sp>
        </mc:Choice>
        <mc:Fallback xmlns="">
          <p:sp>
            <p:nvSpPr>
              <p:cNvPr id="33" name="Rectangle 32"/>
              <p:cNvSpPr>
                <a:spLocks noRot="1" noChangeAspect="1" noMove="1" noResize="1" noEditPoints="1" noAdjustHandles="1" noChangeArrowheads="1" noChangeShapeType="1" noTextEdit="1"/>
              </p:cNvSpPr>
              <p:nvPr/>
            </p:nvSpPr>
            <p:spPr>
              <a:xfrm>
                <a:off x="3367964" y="5987018"/>
                <a:ext cx="510075"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810000" y="5987018"/>
                <a:ext cx="2036519" cy="3808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𝑣</m:t>
                      </m:r>
                      <m:r>
                        <a:rPr lang="en-US" i="0">
                          <a:latin typeface="Cambria Math" panose="02040503050406030204" pitchFamily="18" charset="0"/>
                        </a:rPr>
                        <m:t>=</m:t>
                      </m:r>
                      <m:r>
                        <a:rPr lang="en-US" i="1">
                          <a:latin typeface="Cambria Math" panose="02040503050406030204" pitchFamily="18" charset="0"/>
                        </a:rPr>
                        <m:t>𝐾</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m:rPr>
                              <m:sty m:val="p"/>
                            </m:rPr>
                            <a:rPr lang="en-US" i="0">
                              <a:latin typeface="Cambria Math" panose="02040503050406030204" pitchFamily="18" charset="0"/>
                            </a:rPr>
                            <m:t>t</m:t>
                          </m:r>
                          <m:r>
                            <a:rPr lang="en-US" b="0" i="0" smtClean="0">
                              <a:latin typeface="Cambria Math" panose="02040503050406030204" pitchFamily="18" charset="0"/>
                            </a:rPr>
                            <m:t>−</m:t>
                          </m:r>
                          <m:r>
                            <a:rPr lang="en-US" b="0" i="0" smtClean="0">
                              <a:latin typeface="Cambria Math" panose="02040503050406030204" pitchFamily="18" charset="0"/>
                            </a:rPr>
                            <m:t>0</m:t>
                          </m:r>
                          <m:r>
                            <a:rPr lang="en-US" b="0" i="0" smtClean="0">
                              <a:latin typeface="Cambria Math" panose="02040503050406030204" pitchFamily="18" charset="0"/>
                            </a:rPr>
                            <m:t>.</m:t>
                          </m:r>
                          <m:r>
                            <a:rPr lang="en-US" b="0" i="0" smtClean="0">
                              <a:latin typeface="Cambria Math" panose="02040503050406030204" pitchFamily="18" charset="0"/>
                            </a:rPr>
                            <m:t>55</m:t>
                          </m:r>
                          <m:r>
                            <a:rPr lang="en-US" b="0" i="0" smtClean="0">
                              <a:latin typeface="Cambria Math" panose="02040503050406030204" pitchFamily="18" charset="0"/>
                            </a:rPr>
                            <m:t>)</m:t>
                          </m:r>
                        </m:sup>
                      </m:sSup>
                      <m:r>
                        <a:rPr lang="en-US" i="0">
                          <a:latin typeface="Cambria Math" panose="02040503050406030204" pitchFamily="18" charset="0"/>
                        </a:rPr>
                        <m:t>+</m:t>
                      </m:r>
                      <m:r>
                        <a:rPr lang="en-US" i="0">
                          <a:latin typeface="Cambria Math" panose="02040503050406030204" pitchFamily="18" charset="0"/>
                        </a:rPr>
                        <m:t>4</m:t>
                      </m:r>
                    </m:oMath>
                  </m:oMathPara>
                </a14:m>
                <a:endParaRPr lang="en-US" dirty="0"/>
              </a:p>
            </p:txBody>
          </p:sp>
        </mc:Choice>
        <mc:Fallback xmlns="">
          <p:sp>
            <p:nvSpPr>
              <p:cNvPr id="35" name="Rectangle 34"/>
              <p:cNvSpPr>
                <a:spLocks noRot="1" noChangeAspect="1" noMove="1" noResize="1" noEditPoints="1" noAdjustHandles="1" noChangeArrowheads="1" noChangeShapeType="1" noTextEdit="1"/>
              </p:cNvSpPr>
              <p:nvPr/>
            </p:nvSpPr>
            <p:spPr>
              <a:xfrm>
                <a:off x="3810000" y="5987018"/>
                <a:ext cx="2036519" cy="380810"/>
              </a:xfrm>
              <a:prstGeom prst="rect">
                <a:avLst/>
              </a:prstGeom>
              <a:blipFill>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897868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dirty="0"/>
          </a:p>
        </p:txBody>
      </p:sp>
      <mc:AlternateContent xmlns:mc="http://schemas.openxmlformats.org/markup-compatibility/2006" xmlns:a14="http://schemas.microsoft.com/office/drawing/2010/main">
        <mc:Choice Requires="a14">
          <p:sp>
            <p:nvSpPr>
              <p:cNvPr id="4" name="Rectangle 3"/>
              <p:cNvSpPr/>
              <p:nvPr/>
            </p:nvSpPr>
            <p:spPr>
              <a:xfrm>
                <a:off x="3352800" y="228600"/>
                <a:ext cx="5486400" cy="388696"/>
              </a:xfrm>
              <a:prstGeom prst="rect">
                <a:avLst/>
              </a:prstGeom>
            </p:spPr>
            <p:txBody>
              <a:bodyPr wrap="square">
                <a:spAutoFit/>
              </a:bodyPr>
              <a:lstStyle/>
              <a:p>
                <a:pPr marR="0" lvl="0" algn="r" rtl="1">
                  <a:lnSpc>
                    <a:spcPct val="107000"/>
                  </a:lnSpc>
                  <a:spcBef>
                    <a:spcPts val="0"/>
                  </a:spcBef>
                  <a:spcAft>
                    <a:spcPts val="800"/>
                  </a:spcAft>
                </a:pPr>
                <a:r>
                  <a:rPr lang="fa-IR" kern="100" dirty="0" smtClean="0">
                    <a:latin typeface="Calibri" panose="020F0502020204030204" pitchFamily="34" charset="0"/>
                    <a:ea typeface="Times New Roman" panose="02020603050405020304" pitchFamily="18" charset="0"/>
                    <a:cs typeface="B Nazanin" panose="00000400000000000000" pitchFamily="2" charset="-78"/>
                  </a:rPr>
                  <a:t>که با منظور کردن </a:t>
                </a:r>
                <a:r>
                  <a:rPr lang="fa-IR" kern="100" dirty="0">
                    <a:latin typeface="Calibri" panose="020F0502020204030204" pitchFamily="34" charset="0"/>
                    <a:ea typeface="Times New Roman" panose="02020603050405020304" pitchFamily="18" charset="0"/>
                    <a:cs typeface="B Nazanin" panose="00000400000000000000" pitchFamily="2" charset="-78"/>
                  </a:rPr>
                  <a:t>شرط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اولیه</a:t>
                </a:r>
                <a14:m>
                  <m:oMath xmlns:m="http://schemas.openxmlformats.org/officeDocument/2006/math">
                    <m:r>
                      <a:rPr lang="fa-IR" b="0" i="0" smtClean="0">
                        <a:latin typeface="Cambria Math" panose="02040503050406030204" pitchFamily="18" charset="0"/>
                        <a:ea typeface="Times New Roman" panose="02020603050405020304" pitchFamily="18" charset="0"/>
                        <a:cs typeface="B Nazanin" panose="00000400000000000000" pitchFamily="2" charset="-78"/>
                      </a:rPr>
                      <m:t> </m:t>
                    </m:r>
                    <m:r>
                      <m:rPr>
                        <m:sty m:val="p"/>
                      </m:rPr>
                      <a:rPr lang="en-US">
                        <a:latin typeface="Cambria Math" panose="02040503050406030204" pitchFamily="18" charset="0"/>
                        <a:ea typeface="Times New Roman" panose="02020603050405020304" pitchFamily="18" charset="0"/>
                        <a:cs typeface="B Nazanin" panose="00000400000000000000" pitchFamily="2" charset="-78"/>
                      </a:rPr>
                      <m:t>K</m:t>
                    </m:r>
                    <m:r>
                      <a:rPr lang="en-US">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m:t>
                    </m:r>
                    <m:r>
                      <a:rPr lang="en-US" b="0" i="0" smtClean="0">
                        <a:latin typeface="Cambria Math" panose="02040503050406030204" pitchFamily="18" charset="0"/>
                        <a:ea typeface="Times New Roman" panose="02020603050405020304" pitchFamily="18" charset="0"/>
                        <a:cs typeface="B Nazanin" panose="00000400000000000000" pitchFamily="2" charset="-78"/>
                      </a:rPr>
                      <m:t>1</m:t>
                    </m:r>
                  </m:oMath>
                </a14:m>
                <a:r>
                  <a:rPr lang="en-US" i="1" dirty="0">
                    <a:latin typeface="B Nazanin" panose="00000400000000000000" pitchFamily="2" charset="-78"/>
                    <a:ea typeface="Times New Roman" panose="02020603050405020304" pitchFamily="18" charset="0"/>
                  </a:rPr>
                  <a:t> </a:t>
                </a:r>
                <a:r>
                  <a:rPr lang="fa-IR" dirty="0" smtClean="0">
                    <a:latin typeface="Calibri" panose="020F0502020204030204" pitchFamily="34" charset="0"/>
                    <a:ea typeface="Times New Roman" panose="02020603050405020304" pitchFamily="18" charset="0"/>
                    <a:cs typeface="B Nazanin" panose="00000400000000000000" pitchFamily="2" charset="-78"/>
                  </a:rPr>
                  <a:t>شده و معادله به صورت زیر است:</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352800" y="228600"/>
                <a:ext cx="5486400" cy="388696"/>
              </a:xfrm>
              <a:prstGeom prst="rect">
                <a:avLst/>
              </a:prstGeom>
              <a:blipFill>
                <a:blip r:embed="rId3"/>
                <a:stretch>
                  <a:fillRect r="-889"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429000" y="762000"/>
                <a:ext cx="3693062" cy="3879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𝑣</m:t>
                      </m:r>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d>
                            <m:dPr>
                              <m:ctrlPr>
                                <a:rPr lang="en-US" i="1">
                                  <a:latin typeface="Cambria Math" panose="02040503050406030204" pitchFamily="18" charset="0"/>
                                </a:rPr>
                              </m:ctrlPr>
                            </m:dPr>
                            <m:e>
                              <m:r>
                                <m:rPr>
                                  <m:sty m:val="p"/>
                                </m:rPr>
                                <a:rPr lang="en-US">
                                  <a:latin typeface="Cambria Math" panose="02040503050406030204" pitchFamily="18" charset="0"/>
                                </a:rPr>
                                <m:t>t</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55</m:t>
                              </m:r>
                            </m:e>
                          </m:d>
                        </m:sup>
                      </m:sSup>
                      <m:r>
                        <a:rPr lang="en-US" i="0">
                          <a:latin typeface="Cambria Math" panose="02040503050406030204" pitchFamily="18" charset="0"/>
                        </a:rPr>
                        <m:t>+</m:t>
                      </m:r>
                      <m:r>
                        <a:rPr lang="en-US" i="0">
                          <a:latin typeface="Cambria Math" panose="02040503050406030204" pitchFamily="18" charset="0"/>
                        </a:rPr>
                        <m:t>4</m:t>
                      </m:r>
                      <m:r>
                        <a:rPr lang="en-US" b="0" i="0" smtClean="0">
                          <a:latin typeface="Cambria Math" panose="02040503050406030204" pitchFamily="18" charset="0"/>
                        </a:rPr>
                        <m:t>=</m:t>
                      </m:r>
                      <m:r>
                        <a:rPr lang="en-US">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577</m:t>
                          </m:r>
                          <m:r>
                            <a:rPr lang="en-US" i="1">
                              <a:latin typeface="Cambria Math" panose="02040503050406030204" pitchFamily="18" charset="0"/>
                            </a:rPr>
                            <m:t>𝑒</m:t>
                          </m:r>
                        </m:e>
                        <m:sup>
                          <m:r>
                            <a:rPr lang="en-US" b="0" i="1" smtClean="0">
                              <a:latin typeface="Cambria Math" panose="02040503050406030204" pitchFamily="18" charset="0"/>
                            </a:rPr>
                            <m:t>𝑡</m:t>
                          </m:r>
                        </m:sup>
                      </m:sSup>
                      <m:r>
                        <a:rPr lang="en-US">
                          <a:latin typeface="Cambria Math" panose="02040503050406030204" pitchFamily="18" charset="0"/>
                        </a:rPr>
                        <m:t>+</m:t>
                      </m:r>
                      <m:r>
                        <a:rPr lang="en-US">
                          <a:latin typeface="Cambria Math" panose="02040503050406030204" pitchFamily="18" charset="0"/>
                        </a:rPr>
                        <m:t>4</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3429000" y="762000"/>
                <a:ext cx="3693062" cy="38792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286000" y="1276036"/>
                <a:ext cx="6553200" cy="369332"/>
              </a:xfrm>
              <a:prstGeom prst="rect">
                <a:avLst/>
              </a:prstGeom>
            </p:spPr>
            <p:txBody>
              <a:bodyPr wrap="square">
                <a:spAutoFit/>
              </a:bodyPr>
              <a:lstStyle/>
              <a:p>
                <a:pPr algn="just" rtl="1"/>
                <a:r>
                  <a:rPr lang="fa-IR" dirty="0">
                    <a:latin typeface="Calibri" panose="020F0502020204030204" pitchFamily="34" charset="0"/>
                    <a:ea typeface="Times New Roman" panose="02020603050405020304" pitchFamily="18" charset="0"/>
                    <a:cs typeface="B Nazanin" panose="00000400000000000000" pitchFamily="2" charset="-78"/>
                  </a:rPr>
                  <a:t>اکنون باید دید که در چه زمانی به نقطه </a:t>
                </a:r>
                <a14:m>
                  <m:oMath xmlns:m="http://schemas.openxmlformats.org/officeDocument/2006/math">
                    <m:r>
                      <a:rPr lang="en-US" i="1">
                        <a:latin typeface="Cambria Math" panose="02040503050406030204" pitchFamily="18" charset="0"/>
                        <a:ea typeface="Times New Roman" panose="02020603050405020304" pitchFamily="18" charset="0"/>
                        <a:cs typeface="B Nazanin" panose="00000400000000000000" pitchFamily="2" charset="-78"/>
                      </a:rPr>
                      <m:t>𝐶</m:t>
                    </m:r>
                  </m:oMath>
                </a14:m>
                <a:r>
                  <a:rPr lang="fa-IR" dirty="0">
                    <a:latin typeface="Calibri" panose="020F0502020204030204" pitchFamily="34" charset="0"/>
                    <a:ea typeface="Times New Roman" panose="02020603050405020304" pitchFamily="18" charset="0"/>
                    <a:cs typeface="B Nazanin" panose="00000400000000000000" pitchFamily="2" charset="-78"/>
                  </a:rPr>
                  <a:t> می </a:t>
                </a:r>
                <a:r>
                  <a:rPr lang="fa-IR" dirty="0" smtClean="0">
                    <a:latin typeface="Calibri" panose="020F0502020204030204" pitchFamily="34" charset="0"/>
                    <a:ea typeface="Times New Roman" panose="02020603050405020304" pitchFamily="18" charset="0"/>
                    <a:cs typeface="B Nazanin" panose="00000400000000000000" pitchFamily="2" charset="-78"/>
                  </a:rPr>
                  <a:t>رسیم، </a:t>
                </a:r>
                <a:r>
                  <a:rPr lang="fa-IR" dirty="0">
                    <a:latin typeface="Calibri" panose="020F0502020204030204" pitchFamily="34" charset="0"/>
                    <a:ea typeface="Times New Roman" panose="02020603050405020304" pitchFamily="18" charset="0"/>
                    <a:cs typeface="B Nazanin" panose="00000400000000000000" pitchFamily="2" charset="-78"/>
                  </a:rPr>
                  <a:t>یعنی </a:t>
                </a:r>
                <a14:m>
                  <m:oMath xmlns:m="http://schemas.openxmlformats.org/officeDocument/2006/math">
                    <m:r>
                      <a:rPr lang="en-US" i="1">
                        <a:latin typeface="Cambria Math" panose="02040503050406030204" pitchFamily="18" charset="0"/>
                        <a:ea typeface="Times New Roman" panose="02020603050405020304" pitchFamily="18" charset="0"/>
                        <a:cs typeface="B Nazanin" panose="00000400000000000000" pitchFamily="2" charset="-78"/>
                      </a:rPr>
                      <m:t>𝑉</m:t>
                    </m:r>
                    <m:d>
                      <m:dPr>
                        <m:ctrlPr>
                          <a:rPr lang="en-US" i="1">
                            <a:latin typeface="Cambria Math" panose="02040503050406030204" pitchFamily="18" charset="0"/>
                            <a:ea typeface="Times New Roman" panose="02020603050405020304" pitchFamily="18" charset="0"/>
                            <a:cs typeface="B Nazanin" panose="00000400000000000000" pitchFamily="2" charset="-78"/>
                          </a:rPr>
                        </m:ctrlPr>
                      </m:dPr>
                      <m:e>
                        <m:sSub>
                          <m:sSubPr>
                            <m:ctrlPr>
                              <a:rPr lang="en-US" i="1">
                                <a:latin typeface="Cambria Math" panose="02040503050406030204" pitchFamily="18" charset="0"/>
                                <a:ea typeface="Times New Roman" panose="02020603050405020304" pitchFamily="18" charset="0"/>
                                <a:cs typeface="B Nazanin" panose="00000400000000000000" pitchFamily="2" charset="-78"/>
                              </a:rPr>
                            </m:ctrlPr>
                          </m:sSubPr>
                          <m:e>
                            <m:r>
                              <a:rPr lang="en-US" i="1">
                                <a:latin typeface="Cambria Math" panose="02040503050406030204" pitchFamily="18" charset="0"/>
                                <a:ea typeface="Times New Roman" panose="02020603050405020304" pitchFamily="18" charset="0"/>
                                <a:cs typeface="B Nazanin" panose="00000400000000000000" pitchFamily="2" charset="-78"/>
                              </a:rPr>
                              <m:t>𝑡</m:t>
                            </m:r>
                          </m:e>
                          <m:sub>
                            <m:r>
                              <a:rPr lang="en-US" i="1">
                                <a:latin typeface="Cambria Math" panose="02040503050406030204" pitchFamily="18" charset="0"/>
                                <a:ea typeface="Times New Roman" panose="02020603050405020304" pitchFamily="18" charset="0"/>
                                <a:cs typeface="B Nazanin" panose="00000400000000000000" pitchFamily="2" charset="-78"/>
                              </a:rPr>
                              <m:t>2</m:t>
                            </m:r>
                          </m:sub>
                        </m:sSub>
                      </m:e>
                    </m:d>
                    <m:r>
                      <a:rPr lang="en-US" i="1">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2</m:t>
                    </m:r>
                  </m:oMath>
                </a14:m>
                <a:r>
                  <a:rPr lang="fa-IR" dirty="0">
                    <a:latin typeface="Calibri" panose="020F0502020204030204" pitchFamily="34" charset="0"/>
                    <a:ea typeface="Times New Roman" panose="02020603050405020304" pitchFamily="18" charset="0"/>
                    <a:cs typeface="B Nazanin" panose="00000400000000000000" pitchFamily="2" charset="-78"/>
                  </a:rPr>
                  <a:t> یا</a:t>
                </a:r>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286000" y="1276036"/>
                <a:ext cx="6553200" cy="369332"/>
              </a:xfrm>
              <a:prstGeom prst="rect">
                <a:avLst/>
              </a:prstGeom>
              <a:blipFill>
                <a:blip r:embed="rId5"/>
                <a:stretch>
                  <a:fillRect t="-4918" r="-744" b="-27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270760" y="1733045"/>
                <a:ext cx="5703926" cy="4031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577</m:t>
                          </m:r>
                          <m:r>
                            <a:rPr lang="en-US" i="1">
                              <a:latin typeface="Cambria Math" panose="02040503050406030204" pitchFamily="18" charset="0"/>
                            </a:rPr>
                            <m:t>𝑒</m:t>
                          </m:r>
                        </m:e>
                        <m:sup>
                          <m:r>
                            <a:rPr lang="en-US" i="1">
                              <a:latin typeface="Cambria Math" panose="02040503050406030204" pitchFamily="18" charset="0"/>
                            </a:rPr>
                            <m:t>𝑡</m:t>
                          </m:r>
                        </m:sup>
                      </m:sSup>
                      <m:r>
                        <a:rPr lang="en-US">
                          <a:latin typeface="Cambria Math" panose="02040503050406030204" pitchFamily="18" charset="0"/>
                        </a:rPr>
                        <m:t>+</m:t>
                      </m:r>
                      <m:r>
                        <a:rPr lang="en-US">
                          <a:latin typeface="Cambria Math" panose="02040503050406030204" pitchFamily="18" charset="0"/>
                        </a:rPr>
                        <m:t>4</m:t>
                      </m:r>
                      <m:r>
                        <a:rPr lang="en-US" b="0" i="0"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2</m:t>
                      </m:r>
                      <m:r>
                        <a:rPr lang="en-US" b="0" i="0" smtClean="0">
                          <a:latin typeface="Cambria Math" panose="02040503050406030204" pitchFamily="18" charset="0"/>
                          <a:ea typeface="Cambria Math" panose="02040503050406030204" pitchFamily="18" charset="0"/>
                        </a:rPr>
                        <m:t>        ⟹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0">
                              <a:latin typeface="Cambria Math" panose="02040503050406030204" pitchFamily="18" charset="0"/>
                              <a:ea typeface="Cambria Math" panose="02040503050406030204" pitchFamily="18" charset="0"/>
                            </a:rPr>
                            <m:t>2</m:t>
                          </m:r>
                        </m:sub>
                      </m:sSub>
                      <m:r>
                        <a:rPr lang="en-US" i="0">
                          <a:latin typeface="Cambria Math" panose="02040503050406030204" pitchFamily="18" charset="0"/>
                          <a:ea typeface="Cambria Math" panose="02040503050406030204" pitchFamily="18" charset="0"/>
                        </a:rPr>
                        <m:t>=</m:t>
                      </m:r>
                      <m:r>
                        <a:rPr lang="en-US" i="0">
                          <a:latin typeface="Cambria Math" panose="02040503050406030204" pitchFamily="18" charset="0"/>
                          <a:ea typeface="Cambria Math" panose="02040503050406030204" pitchFamily="18" charset="0"/>
                        </a:rPr>
                        <m:t>1</m:t>
                      </m:r>
                      <m:r>
                        <a:rPr lang="en-US" i="0">
                          <a:latin typeface="Cambria Math" panose="02040503050406030204" pitchFamily="18" charset="0"/>
                          <a:ea typeface="Cambria Math" panose="02040503050406030204" pitchFamily="18" charset="0"/>
                        </a:rPr>
                        <m:t>.</m:t>
                      </m:r>
                      <m:r>
                        <a:rPr lang="en-US" i="0">
                          <a:latin typeface="Cambria Math" panose="02040503050406030204" pitchFamily="18" charset="0"/>
                          <a:ea typeface="Cambria Math" panose="02040503050406030204" pitchFamily="18" charset="0"/>
                        </a:rPr>
                        <m:t>24</m:t>
                      </m:r>
                      <m:r>
                        <a:rPr lang="en-US" i="0">
                          <a:latin typeface="Cambria Math" panose="02040503050406030204" pitchFamily="18" charset="0"/>
                          <a:ea typeface="Cambria Math" panose="02040503050406030204" pitchFamily="18" charset="0"/>
                        </a:rPr>
                        <m:t> </m:t>
                      </m:r>
                      <m:r>
                        <a:rPr lang="en-US" i="0">
                          <a:latin typeface="Cambria Math" panose="02040503050406030204" pitchFamily="18" charset="0"/>
                          <a:ea typeface="Cambria Math" panose="02040503050406030204" pitchFamily="18" charset="0"/>
                        </a:rPr>
                        <m:t>ثانیه</m:t>
                      </m:r>
                    </m:oMath>
                  </m:oMathPara>
                </a14:m>
                <a:endParaRPr lang="en-US" dirty="0">
                  <a:latin typeface="Cambria Math" panose="02040503050406030204" pitchFamily="18" charset="0"/>
                  <a:ea typeface="Cambria Math"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270760" y="1733045"/>
                <a:ext cx="5703926" cy="403124"/>
              </a:xfrm>
              <a:prstGeom prst="rect">
                <a:avLst/>
              </a:prstGeom>
              <a:blipFill>
                <a:blip r:embed="rId6"/>
                <a:stretch>
                  <a:fillRect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447800" y="2287727"/>
                <a:ext cx="7467600" cy="388696"/>
              </a:xfrm>
              <a:prstGeom prst="rect">
                <a:avLst/>
              </a:prstGeom>
            </p:spPr>
            <p:txBody>
              <a:bodyPr wrap="square">
                <a:spAutoFit/>
              </a:bodyPr>
              <a:lstStyle/>
              <a:p>
                <a:pPr algn="r" rtl="1">
                  <a:lnSpc>
                    <a:spcPct val="107000"/>
                  </a:lnSpc>
                  <a:spcAft>
                    <a:spcPts val="800"/>
                  </a:spcAft>
                </a:pPr>
                <a:r>
                  <a:rPr lang="fa-IR" kern="100" dirty="0" smtClean="0">
                    <a:latin typeface="Calibri" panose="020F0502020204030204" pitchFamily="34" charset="0"/>
                    <a:ea typeface="Times New Roman" panose="02020603050405020304" pitchFamily="18" charset="0"/>
                    <a:cs typeface="B Nazanin" panose="00000400000000000000" pitchFamily="2" charset="-78"/>
                  </a:rPr>
                  <a:t>یعنی در فاصله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0</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55</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𝑡</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1</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24</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رابطه برابر است با </a:t>
                </a:r>
                <a14:m>
                  <m:oMath xmlns:m="http://schemas.openxmlformats.org/officeDocument/2006/math">
                    <m:r>
                      <a:rPr lang="en-US" i="1" kern="100" smtClean="0">
                        <a:latin typeface="Cambria Math" panose="02040503050406030204" pitchFamily="18" charset="0"/>
                        <a:ea typeface="Times New Roman" panose="02020603050405020304" pitchFamily="18" charset="0"/>
                        <a:cs typeface="B Nazanin" panose="00000400000000000000" pitchFamily="2" charset="-78"/>
                      </a:rPr>
                      <m:t>𝑣</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d>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577</m:t>
                        </m:r>
                        <m:r>
                          <a:rPr lang="en-US" i="1">
                            <a:latin typeface="Cambria Math" panose="02040503050406030204" pitchFamily="18" charset="0"/>
                          </a:rPr>
                          <m:t>𝑒</m:t>
                        </m:r>
                      </m:e>
                      <m:sup>
                        <m:r>
                          <a:rPr lang="en-US" i="1">
                            <a:latin typeface="Cambria Math" panose="02040503050406030204" pitchFamily="18" charset="0"/>
                          </a:rPr>
                          <m:t>𝑡</m:t>
                        </m:r>
                      </m:sup>
                    </m:sSup>
                    <m:r>
                      <a:rPr lang="en-US">
                        <a:latin typeface="Cambria Math" panose="02040503050406030204" pitchFamily="18" charset="0"/>
                      </a:rPr>
                      <m:t>+</m:t>
                    </m:r>
                    <m:r>
                      <a:rPr lang="en-US">
                        <a:latin typeface="Cambria Math" panose="02040503050406030204" pitchFamily="18" charset="0"/>
                      </a:rPr>
                      <m:t>4</m:t>
                    </m:r>
                  </m:oMath>
                </a14:m>
                <a:r>
                  <a:rPr lang="fa-IR" sz="1400" kern="100" dirty="0" smtClean="0">
                    <a:effectLst/>
                    <a:latin typeface="Calibri" panose="020F0502020204030204" pitchFamily="34" charset="0"/>
                    <a:ea typeface="Calibri" panose="020F0502020204030204" pitchFamily="34" charset="0"/>
                    <a:cs typeface="Arial" panose="020B060402020202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447800" y="2287727"/>
                <a:ext cx="7467600" cy="388696"/>
              </a:xfrm>
              <a:prstGeom prst="rect">
                <a:avLst/>
              </a:prstGeom>
              <a:blipFill>
                <a:blip r:embed="rId7"/>
                <a:stretch>
                  <a:fillRect r="-653" b="-28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04800" y="2875900"/>
                <a:ext cx="8534400" cy="685059"/>
              </a:xfrm>
              <a:prstGeom prst="rect">
                <a:avLst/>
              </a:prstGeom>
            </p:spPr>
            <p:txBody>
              <a:bodyPr wrap="square">
                <a:spAutoFit/>
              </a:bodyPr>
              <a:lstStyle/>
              <a:p>
                <a:pPr algn="just" rtl="1">
                  <a:lnSpc>
                    <a:spcPct val="107000"/>
                  </a:lnSpc>
                  <a:spcAft>
                    <a:spcPts val="800"/>
                  </a:spcAft>
                </a:pPr>
                <a:r>
                  <a:rPr lang="fa-IR" kern="100" dirty="0" smtClean="0">
                    <a:latin typeface="Calibri" panose="020F0502020204030204" pitchFamily="34" charset="0"/>
                    <a:ea typeface="Times New Roman" panose="02020603050405020304" pitchFamily="18" charset="0"/>
                    <a:cs typeface="B Nazanin" panose="00000400000000000000" pitchFamily="2" charset="-78"/>
                  </a:rPr>
                  <a:t>برای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𝑡</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1</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24</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روی مشخصه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𝐶</m:t>
                    </m:r>
                    <m:r>
                      <a:rPr lang="en-US" b="0" i="1" kern="100" smtClean="0">
                        <a:latin typeface="Cambria Math" panose="02040503050406030204" pitchFamily="18" charset="0"/>
                        <a:ea typeface="Times New Roman" panose="02020603050405020304" pitchFamily="18" charset="0"/>
                        <a:cs typeface="B Nazanin" panose="00000400000000000000" pitchFamily="2" charset="-78"/>
                      </a:rPr>
                      <m:t>𝑂</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مقاومت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غیرخطی </a:t>
                </a:r>
                <a:r>
                  <a:rPr lang="fa-IR" kern="100" dirty="0">
                    <a:latin typeface="Calibri" panose="020F0502020204030204" pitchFamily="34" charset="0"/>
                    <a:ea typeface="Times New Roman" panose="02020603050405020304" pitchFamily="18" charset="0"/>
                    <a:cs typeface="B Nazanin" panose="00000400000000000000" pitchFamily="2" charset="-78"/>
                  </a:rPr>
                  <a:t>قرار می گیریم که معادله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آن</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𝑖</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𝑅</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𝑣</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𝑅</m:t>
                        </m:r>
                      </m:sub>
                    </m:sSub>
                  </m:oMath>
                </a14:m>
                <a:r>
                  <a:rPr lang="en-US" i="1" kern="100" dirty="0">
                    <a:latin typeface="B Nazanin" panose="00000400000000000000" pitchFamily="2" charset="-78"/>
                    <a:ea typeface="Times New Roman" panose="02020603050405020304" pitchFamily="18" charset="0"/>
                    <a:cs typeface="Arial" panose="020B0604020202020204" pitchFamily="34" charset="0"/>
                  </a:rPr>
                  <a:t> </a:t>
                </a:r>
                <a:r>
                  <a:rPr lang="fa-IR" i="1" kern="100" dirty="0" smtClean="0">
                    <a:latin typeface="B Nazanin" panose="00000400000000000000" pitchFamily="2" charset="-78"/>
                    <a:ea typeface="Times New Roman" panose="02020603050405020304" pitchFamily="18" charset="0"/>
                    <a:cs typeface="Arial" panose="020B0604020202020204" pitchFamily="34" charset="0"/>
                  </a:rPr>
                  <a:t>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است. </a:t>
                </a:r>
                <a:r>
                  <a:rPr lang="fa-IR" kern="100" dirty="0">
                    <a:latin typeface="Calibri" panose="020F0502020204030204" pitchFamily="34" charset="0"/>
                    <a:ea typeface="Times New Roman" panose="02020603050405020304" pitchFamily="18" charset="0"/>
                    <a:cs typeface="B Nazanin" panose="00000400000000000000" pitchFamily="2" charset="-78"/>
                  </a:rPr>
                  <a:t>معادله دیفرانسیل مدار برای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𝑡</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1</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24</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چنین است</a:t>
                </a:r>
                <a:r>
                  <a:rPr lang="fa-IR" kern="100" dirty="0" smtClean="0">
                    <a:latin typeface="Calibri" panose="020F0502020204030204" pitchFamily="34" charset="0"/>
                    <a:ea typeface="Times New Roman" panose="02020603050405020304" pitchFamily="18" charset="0"/>
                    <a:cs typeface="B Nazanin" panose="00000400000000000000" pitchFamily="2" charset="-78"/>
                  </a:rPr>
                  <a:t>:</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04800" y="2875900"/>
                <a:ext cx="8534400" cy="685059"/>
              </a:xfrm>
              <a:prstGeom prst="rect">
                <a:avLst/>
              </a:prstGeom>
              <a:blipFill>
                <a:blip r:embed="rId8"/>
                <a:stretch>
                  <a:fillRect l="-1214" t="-6250" r="-571" b="-160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307771" y="3290586"/>
                <a:ext cx="1560619"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a:latin typeface="Cambria Math" panose="02040503050406030204" pitchFamily="18" charset="0"/>
                                </a:rPr>
                                <m:t>&amp;</m:t>
                              </m:r>
                              <m:f>
                                <m:fPr>
                                  <m:ctrlPr>
                                    <a:rPr lang="en-US" i="1">
                                      <a:latin typeface="Cambria Math" panose="02040503050406030204" pitchFamily="18" charset="0"/>
                                    </a:rPr>
                                  </m:ctrlPr>
                                </m:fPr>
                                <m:num>
                                  <m:r>
                                    <a:rPr lang="en-US" i="1">
                                      <a:latin typeface="Cambria Math" panose="02040503050406030204" pitchFamily="18" charset="0"/>
                                    </a:rPr>
                                    <m:t>𝑑𝑣</m:t>
                                  </m:r>
                                </m:num>
                                <m:den>
                                  <m:r>
                                    <a:rPr lang="en-US" i="1">
                                      <a:latin typeface="Cambria Math" panose="02040503050406030204" pitchFamily="18" charset="0"/>
                                    </a:rPr>
                                    <m:t>𝑑𝑡</m:t>
                                  </m:r>
                                </m:den>
                              </m:f>
                              <m:r>
                                <a:rPr lang="en-US" i="0">
                                  <a:latin typeface="Cambria Math" panose="02040503050406030204" pitchFamily="18" charset="0"/>
                                </a:rPr>
                                <m:t>+</m:t>
                              </m:r>
                              <m:r>
                                <a:rPr lang="en-US" i="1">
                                  <a:latin typeface="Cambria Math" panose="02040503050406030204" pitchFamily="18" charset="0"/>
                                </a:rPr>
                                <m:t>𝑣</m:t>
                              </m:r>
                              <m:r>
                                <a:rPr lang="en-US" i="0">
                                  <a:latin typeface="Cambria Math" panose="02040503050406030204" pitchFamily="18" charset="0"/>
                                </a:rPr>
                                <m:t>=</m:t>
                              </m:r>
                              <m:r>
                                <a:rPr lang="en-US" i="0">
                                  <a:latin typeface="Cambria Math" panose="02040503050406030204" pitchFamily="18" charset="0"/>
                                </a:rPr>
                                <m:t>0</m:t>
                              </m:r>
                            </m:e>
                            <m:e>
                              <m:r>
                                <a:rPr lang="en-US" i="0">
                                  <a:latin typeface="Cambria Math" panose="02040503050406030204" pitchFamily="18" charset="0"/>
                                </a:rPr>
                                <m:t>&amp;</m:t>
                              </m:r>
                              <m:r>
                                <a:rPr lang="en-US" i="1">
                                  <a:latin typeface="Cambria Math" panose="02040503050406030204" pitchFamily="18" charset="0"/>
                                </a:rPr>
                                <m:t>𝑣</m:t>
                              </m:r>
                              <m:d>
                                <m:dPr>
                                  <m:ctrlPr>
                                    <a:rPr lang="en-US" i="1">
                                      <a:latin typeface="Cambria Math" panose="02040503050406030204" pitchFamily="18" charset="0"/>
                                    </a:rPr>
                                  </m:ctrlPr>
                                </m:dPr>
                                <m:e>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24</m:t>
                                  </m:r>
                                </m:e>
                              </m:d>
                              <m:r>
                                <a:rPr lang="en-US" i="0">
                                  <a:latin typeface="Cambria Math" panose="02040503050406030204" pitchFamily="18" charset="0"/>
                                </a:rPr>
                                <m:t>=</m:t>
                              </m:r>
                              <m:r>
                                <a:rPr lang="en-US" i="0">
                                  <a:latin typeface="Cambria Math" panose="02040503050406030204" pitchFamily="18" charset="0"/>
                                </a:rPr>
                                <m:t>2</m:t>
                              </m:r>
                            </m:e>
                          </m:eqArr>
                        </m:e>
                      </m:d>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2307771" y="3290586"/>
                <a:ext cx="1560619" cy="97661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142875" y="3653913"/>
                <a:ext cx="5100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solidFill>
                            <a:srgbClr val="0000FF"/>
                          </a:solidFill>
                          <a:latin typeface="Cambria Math" panose="02040503050406030204" pitchFamily="18" charset="0"/>
                        </a:rPr>
                        <m:t>⟹</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4142875" y="3653913"/>
                <a:ext cx="510075"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811674" y="3619379"/>
                <a:ext cx="3084242" cy="3879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r>
                        <a:rPr lang="en-US" i="0">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𝑒</m:t>
                          </m:r>
                        </m:e>
                        <m:sup>
                          <m:d>
                            <m:dPr>
                              <m:begChr m:val=""/>
                              <m:ctrlPr>
                                <a:rPr lang="en-US" i="1">
                                  <a:latin typeface="Cambria Math" panose="02040503050406030204" pitchFamily="18" charset="0"/>
                                </a:rPr>
                              </m:ctrlPr>
                            </m:dPr>
                            <m:e>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24</m:t>
                              </m:r>
                            </m:e>
                          </m:d>
                        </m:sup>
                      </m:sSup>
                      <m:r>
                        <a:rPr lang="en-US" i="0">
                          <a:latin typeface="Cambria Math" panose="02040503050406030204" pitchFamily="18" charset="0"/>
                        </a:rPr>
                        <m:t>=</m:t>
                      </m:r>
                      <m:r>
                        <a:rPr lang="en-US" i="0">
                          <a:latin typeface="Cambria Math" panose="02040503050406030204" pitchFamily="18" charset="0"/>
                        </a:rPr>
                        <m:t>6</m:t>
                      </m:r>
                      <m:r>
                        <a:rPr lang="en-US" i="0">
                          <a:latin typeface="Cambria Math" panose="02040503050406030204" pitchFamily="18" charset="0"/>
                        </a:rPr>
                        <m:t>.</m:t>
                      </m:r>
                      <m:r>
                        <a:rPr lang="en-US" i="0">
                          <a:latin typeface="Cambria Math" panose="02040503050406030204" pitchFamily="18" charset="0"/>
                        </a:rPr>
                        <m:t>91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𝑡</m:t>
                          </m:r>
                        </m:sup>
                      </m:sSup>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4811674" y="3619379"/>
                <a:ext cx="3084242" cy="387927"/>
              </a:xfrm>
              <a:prstGeom prst="rect">
                <a:avLst/>
              </a:prstGeom>
              <a:blipFill>
                <a:blip r:embed="rId11"/>
                <a:stretch>
                  <a:fillRect t="-87302" b="-1031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962400" y="4267200"/>
                <a:ext cx="4953000" cy="685059"/>
              </a:xfrm>
              <a:prstGeom prst="rect">
                <a:avLst/>
              </a:prstGeom>
            </p:spPr>
            <p:txBody>
              <a:bodyPr wrap="square">
                <a:spAutoFit/>
              </a:bodyPr>
              <a:lstStyle/>
              <a:p>
                <a:pPr marR="0" lvl="0" algn="just" rtl="1">
                  <a:lnSpc>
                    <a:spcPct val="107000"/>
                  </a:lnSpc>
                  <a:spcBef>
                    <a:spcPts val="0"/>
                  </a:spcBef>
                  <a:spcAft>
                    <a:spcPts val="800"/>
                  </a:spcAft>
                </a:pPr>
                <a:r>
                  <a:rPr lang="fa-IR" kern="100" dirty="0">
                    <a:latin typeface="Calibri" panose="020F0502020204030204" pitchFamily="34" charset="0"/>
                    <a:ea typeface="Times New Roman" panose="02020603050405020304" pitchFamily="18" charset="0"/>
                    <a:cs typeface="B Nazanin" panose="00000400000000000000" pitchFamily="2" charset="-78"/>
                  </a:rPr>
                  <a:t>در نتیجه برای تمام زمان های</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𝑡</m:t>
                    </m:r>
                  </m:oMath>
                </a14:m>
                <a:r>
                  <a:rPr lang="en-US" i="1" kern="100" dirty="0">
                    <a:latin typeface="B Nazanin" panose="00000400000000000000" pitchFamily="2" charset="-78"/>
                    <a:ea typeface="Times New Roman" panose="02020603050405020304" pitchFamily="18" charset="0"/>
                    <a:cs typeface="Arial" panose="020B0604020202020204" pitchFamily="34" charset="0"/>
                  </a:rPr>
                  <a:t> </a:t>
                </a:r>
                <a:r>
                  <a:rPr lang="fa-IR" i="1" kern="100" dirty="0" smtClean="0">
                    <a:latin typeface="B Nazanin" panose="00000400000000000000" pitchFamily="2" charset="-78"/>
                    <a:ea typeface="Times New Roman" panose="02020603050405020304" pitchFamily="18" charset="0"/>
                    <a:cs typeface="Arial" panose="020B0604020202020204" pitchFamily="34" charset="0"/>
                  </a:rPr>
                  <a:t> </a:t>
                </a:r>
                <a:r>
                  <a:rPr lang="fa-IR" kern="100" dirty="0" smtClean="0">
                    <a:latin typeface="Calibri" panose="020F0502020204030204" pitchFamily="34" charset="0"/>
                    <a:ea typeface="Times New Roman" panose="02020603050405020304" pitchFamily="18" charset="0"/>
                    <a:cs typeface="B Nazanin" panose="00000400000000000000" pitchFamily="2" charset="-78"/>
                  </a:rPr>
                  <a:t>ولتاژ </a:t>
                </a:r>
                <a:r>
                  <a:rPr lang="fa-IR" kern="100" dirty="0">
                    <a:latin typeface="Calibri" panose="020F0502020204030204" pitchFamily="34" charset="0"/>
                    <a:ea typeface="Times New Roman" panose="02020603050405020304" pitchFamily="18" charset="0"/>
                    <a:cs typeface="B Nazanin" panose="00000400000000000000" pitchFamily="2" charset="-78"/>
                  </a:rPr>
                  <a:t>دو سر خازن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به صورت زیر </a:t>
                </a:r>
                <a:r>
                  <a:rPr lang="fa-IR" kern="100" dirty="0">
                    <a:latin typeface="Calibri" panose="020F0502020204030204" pitchFamily="34" charset="0"/>
                    <a:ea typeface="Times New Roman" panose="02020603050405020304" pitchFamily="18" charset="0"/>
                    <a:cs typeface="B Nazanin" panose="00000400000000000000" pitchFamily="2" charset="-78"/>
                  </a:rPr>
                  <a:t>خواهد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بود و ولتاژ خازن در شکل نشان می دهد که پیوسته است: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62400" y="4267200"/>
                <a:ext cx="4953000" cy="685059"/>
              </a:xfrm>
              <a:prstGeom prst="rect">
                <a:avLst/>
              </a:prstGeom>
              <a:blipFill>
                <a:blip r:embed="rId12"/>
                <a:stretch>
                  <a:fillRect l="-2091" t="-5357" r="-861" b="-160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962401" y="5109776"/>
                <a:ext cx="4800600" cy="97661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a:latin typeface="Cambria Math" panose="02040503050406030204" pitchFamily="18" charset="0"/>
                                </a:rPr>
                                <m:t>&amp;</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5</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𝑡</m:t>
                                  </m:r>
                                </m:sup>
                              </m:sSup>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m:t>
                              </m:r>
                              <m:r>
                                <a:rPr lang="en-US">
                                  <a:latin typeface="Cambria Math" panose="02040503050406030204" pitchFamily="18" charset="0"/>
                                </a:rPr>
                                <m:t>5</m:t>
                              </m:r>
                              <m:r>
                                <a:rPr lang="en-US">
                                  <a:latin typeface="Cambria Math" panose="02040503050406030204" pitchFamily="18" charset="0"/>
                                </a:rPr>
                                <m:t>             </m:t>
                              </m:r>
                              <m:r>
                                <a:rPr lang="en-US">
                                  <a:latin typeface="Cambria Math" panose="02040503050406030204" pitchFamily="18" charset="0"/>
                                </a:rPr>
                                <m:t>0</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55</m:t>
                              </m:r>
                              <m:r>
                                <a:rPr lang="en-US">
                                  <a:latin typeface="Cambria Math" panose="02040503050406030204" pitchFamily="18" charset="0"/>
                                </a:rPr>
                                <m:t>  </m:t>
                              </m:r>
                            </m:e>
                            <m:e>
                              <m:r>
                                <a:rPr lang="en-US">
                                  <a:latin typeface="Cambria Math" panose="02040503050406030204" pitchFamily="18" charset="0"/>
                                </a:rPr>
                                <m:t>&amp;−</m:t>
                              </m:r>
                              <m:sSup>
                                <m:sSupPr>
                                  <m:ctrlPr>
                                    <a:rPr lang="en-US" i="1">
                                      <a:latin typeface="Cambria Math" panose="02040503050406030204" pitchFamily="18" charset="0"/>
                                    </a:rPr>
                                  </m:ctrlPr>
                                </m:sSupP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577</m:t>
                                  </m:r>
                                  <m:r>
                                    <a:rPr lang="en-US" i="1">
                                      <a:latin typeface="Cambria Math" panose="02040503050406030204" pitchFamily="18" charset="0"/>
                                    </a:rPr>
                                    <m:t>𝑒</m:t>
                                  </m:r>
                                </m:e>
                                <m:sup>
                                  <m:r>
                                    <a:rPr lang="en-US" i="1">
                                      <a:latin typeface="Cambria Math" panose="02040503050406030204" pitchFamily="18" charset="0"/>
                                    </a:rPr>
                                    <m:t>𝑡</m:t>
                                  </m:r>
                                </m:sup>
                              </m:sSup>
                              <m:r>
                                <a:rPr lang="en-US">
                                  <a:latin typeface="Cambria Math" panose="02040503050406030204" pitchFamily="18" charset="0"/>
                                </a:rPr>
                                <m:t>+</m:t>
                              </m:r>
                              <m:r>
                                <a:rPr lang="en-US">
                                  <a:latin typeface="Cambria Math" panose="02040503050406030204" pitchFamily="18" charset="0"/>
                                </a:rPr>
                                <m:t>4</m:t>
                              </m:r>
                              <m:r>
                                <a:rPr lang="fa-IR" b="0" i="0" smtClean="0">
                                  <a:latin typeface="Cambria Math" panose="02040503050406030204" pitchFamily="18" charset="0"/>
                                </a:rPr>
                                <m:t>         </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55</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24</m:t>
                              </m:r>
                              <m:r>
                                <a:rPr lang="en-US">
                                  <a:latin typeface="Cambria Math" panose="02040503050406030204" pitchFamily="18" charset="0"/>
                                </a:rPr>
                                <m:t> </m:t>
                              </m:r>
                            </m:e>
                            <m:e>
                              <m:r>
                                <a:rPr lang="en-US">
                                  <a:latin typeface="Cambria Math" panose="02040503050406030204" pitchFamily="18" charset="0"/>
                                </a:rPr>
                                <m:t>&amp;</m:t>
                              </m:r>
                              <m:r>
                                <a:rPr lang="en-US">
                                  <a:latin typeface="Cambria Math" panose="02040503050406030204" pitchFamily="18" charset="0"/>
                                </a:rPr>
                                <m:t>6</m:t>
                              </m:r>
                              <m:r>
                                <a:rPr lang="en-US">
                                  <a:latin typeface="Cambria Math" panose="02040503050406030204" pitchFamily="18" charset="0"/>
                                </a:rPr>
                                <m:t>.</m:t>
                              </m:r>
                              <m:r>
                                <a:rPr lang="en-US">
                                  <a:latin typeface="Cambria Math" panose="02040503050406030204" pitchFamily="18" charset="0"/>
                                </a:rPr>
                                <m:t>91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r>
                                    <a:rPr lang="en-US" i="1">
                                      <a:latin typeface="Cambria Math" panose="02040503050406030204" pitchFamily="18" charset="0"/>
                                    </a:rPr>
                                    <m:t>𝑡</m:t>
                                  </m:r>
                                </m:sup>
                              </m:sSup>
                              <m:r>
                                <a:rPr lang="fa-IR" b="0" i="1" smtClean="0">
                                  <a:latin typeface="Cambria Math" panose="02040503050406030204" pitchFamily="18" charset="0"/>
                                </a:rPr>
                                <m:t>                             </m:t>
                              </m:r>
                              <m:r>
                                <a:rPr lang="en-US" i="1">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24</m:t>
                              </m:r>
                              <m:r>
                                <a:rPr lang="en-US">
                                  <a:latin typeface="Cambria Math" panose="02040503050406030204" pitchFamily="18" charset="0"/>
                                </a:rPr>
                                <m:t>         </m:t>
                              </m:r>
                            </m:e>
                          </m:eqArr>
                        </m:e>
                      </m:d>
                    </m:oMath>
                  </m:oMathPara>
                </a14:m>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3962401" y="5109776"/>
                <a:ext cx="4800600" cy="976614"/>
              </a:xfrm>
              <a:prstGeom prst="rect">
                <a:avLst/>
              </a:prstGeom>
              <a:blipFill>
                <a:blip r:embed="rId13"/>
                <a:stretch>
                  <a:fillRect/>
                </a:stretch>
              </a:blipFill>
            </p:spPr>
            <p:txBody>
              <a:bodyPr/>
              <a:lstStyle/>
              <a:p>
                <a:r>
                  <a:rPr lang="en-US">
                    <a:noFill/>
                  </a:rPr>
                  <a:t> </a:t>
                </a:r>
              </a:p>
            </p:txBody>
          </p:sp>
        </mc:Fallback>
      </mc:AlternateContent>
      <p:pic>
        <p:nvPicPr>
          <p:cNvPr id="26" name="Picture 25"/>
          <p:cNvPicPr/>
          <p:nvPr/>
        </p:nvPicPr>
        <p:blipFill>
          <a:blip r:embed="rId14"/>
          <a:stretch>
            <a:fillRect/>
          </a:stretch>
        </p:blipFill>
        <p:spPr>
          <a:xfrm rot="16200000">
            <a:off x="1019381" y="3459396"/>
            <a:ext cx="2100381" cy="3715990"/>
          </a:xfrm>
          <a:prstGeom prst="rect">
            <a:avLst/>
          </a:prstGeom>
        </p:spPr>
      </p:pic>
      <p:sp>
        <p:nvSpPr>
          <p:cNvPr id="27" name="Rectangle 26"/>
          <p:cNvSpPr/>
          <p:nvPr/>
        </p:nvSpPr>
        <p:spPr>
          <a:xfrm>
            <a:off x="1317360" y="6416458"/>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3590154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37</a:t>
            </a:fld>
            <a:endParaRPr lang="en-US" dirty="0"/>
          </a:p>
        </p:txBody>
      </p:sp>
      <mc:AlternateContent xmlns:mc="http://schemas.openxmlformats.org/markup-compatibility/2006" xmlns:a14="http://schemas.microsoft.com/office/drawing/2010/main">
        <mc:Choice Requires="a14">
          <p:sp>
            <p:nvSpPr>
              <p:cNvPr id="3" name="Rectangle 2"/>
              <p:cNvSpPr/>
              <p:nvPr/>
            </p:nvSpPr>
            <p:spPr>
              <a:xfrm>
                <a:off x="2438400" y="228600"/>
                <a:ext cx="6521111" cy="1047979"/>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q"/>
                </a:pPr>
                <a:r>
                  <a:rPr lang="ar-SA"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a:t>
                </a: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مدار غیرخطی با پدیده جهش: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اکنون </a:t>
                </a:r>
                <a:r>
                  <a:rPr lang="fa-IR" kern="100" dirty="0">
                    <a:latin typeface="Calibri" panose="020F0502020204030204" pitchFamily="34" charset="0"/>
                    <a:ea typeface="Times New Roman" panose="02020603050405020304" pitchFamily="18" charset="0"/>
                    <a:cs typeface="B Nazanin" panose="00000400000000000000" pitchFamily="2" charset="-78"/>
                  </a:rPr>
                  <a:t>همان مدار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𝑅𝐶</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غیر خطی را در نظر بگیرید لیکن مشخصه مقاومت غیر خطی را به صورت توصیف شده در صفحه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𝑖</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𝑅</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𝑣</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𝑅</m:t>
                        </m:r>
                      </m:sub>
                    </m:sSub>
                  </m:oMath>
                </a14:m>
                <a:r>
                  <a:rPr lang="fa-IR" kern="100" dirty="0">
                    <a:latin typeface="Calibri" panose="020F0502020204030204" pitchFamily="34" charset="0"/>
                    <a:ea typeface="Times New Roman" panose="02020603050405020304" pitchFamily="18" charset="0"/>
                    <a:cs typeface="B Nazanin" panose="00000400000000000000" pitchFamily="2" charset="-78"/>
                  </a:rPr>
                  <a:t> کل مقابل فرض کنید. </a:t>
                </a:r>
                <a:endParaRPr lang="en-US" sz="1400" kern="1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438400" y="228600"/>
                <a:ext cx="6521111" cy="1047979"/>
              </a:xfrm>
              <a:prstGeom prst="rect">
                <a:avLst/>
              </a:prstGeom>
              <a:blipFill>
                <a:blip r:embed="rId3"/>
                <a:stretch>
                  <a:fillRect l="-1589" r="-654" b="-93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514600" y="1144268"/>
                <a:ext cx="6386988" cy="923330"/>
              </a:xfrm>
              <a:prstGeom prst="rect">
                <a:avLst/>
              </a:prstGeom>
            </p:spPr>
            <p:txBody>
              <a:bodyPr wrap="square">
                <a:spAutoFit/>
              </a:bodyPr>
              <a:lstStyle/>
              <a:p>
                <a:pPr marL="285750" indent="-285750" algn="just" rtl="1">
                  <a:buFont typeface="Times New Roman" panose="02020603050405020304" pitchFamily="18" charset="0"/>
                  <a:buChar char="■"/>
                </a:pPr>
                <a:r>
                  <a:rPr lang="ar-SA" b="1" dirty="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a:t>
                </a:r>
                <a:r>
                  <a:rPr lang="fa-IR" kern="100" dirty="0">
                    <a:latin typeface="Calibri" panose="020F0502020204030204" pitchFamily="34" charset="0"/>
                    <a:ea typeface="Times New Roman" panose="02020603050405020304" pitchFamily="18" charset="0"/>
                    <a:cs typeface="B Nazanin" panose="00000400000000000000" pitchFamily="2" charset="-78"/>
                  </a:rPr>
                  <a:t>نقطه کار در نقطه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𝐴</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است که در آن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𝑣</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𝑅</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4</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ولت است. در این حالت نیز ابتدا روی پاره خط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𝐴𝐵</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مشخصه حرکت می کنیم که معادله آن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𝑣</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𝑅</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2</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𝑖</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𝑅</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5</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است</a:t>
                </a:r>
                <a:r>
                  <a:rPr lang="fa-IR" kern="100" dirty="0" smtClean="0">
                    <a:latin typeface="Calibri" panose="020F0502020204030204" pitchFamily="34" charset="0"/>
                    <a:ea typeface="Times New Roman" panose="02020603050405020304" pitchFamily="18" charset="0"/>
                    <a:cs typeface="B Nazanin" panose="00000400000000000000" pitchFamily="2" charset="-78"/>
                  </a:rPr>
                  <a:t>. </a:t>
                </a:r>
                <a:r>
                  <a:rPr lang="fa-IR" dirty="0">
                    <a:latin typeface="Calibri" panose="020F0502020204030204" pitchFamily="34" charset="0"/>
                    <a:ea typeface="Times New Roman" panose="02020603050405020304" pitchFamily="18" charset="0"/>
                    <a:cs typeface="B Nazanin" panose="00000400000000000000" pitchFamily="2" charset="-78"/>
                  </a:rPr>
                  <a:t>معادله دیفرانسیل مدار به صورت زیر نوشته می </a:t>
                </a:r>
                <a:r>
                  <a:rPr lang="fa-IR" dirty="0" smtClean="0">
                    <a:latin typeface="Calibri" panose="020F0502020204030204" pitchFamily="34" charset="0"/>
                    <a:ea typeface="Times New Roman" panose="02020603050405020304" pitchFamily="18" charset="0"/>
                    <a:cs typeface="B Nazanin" panose="00000400000000000000" pitchFamily="2" charset="-78"/>
                  </a:rPr>
                  <a:t>شود:</a:t>
                </a:r>
                <a:endParaRPr lang="en-US" kern="1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514600" y="1144268"/>
                <a:ext cx="6386988" cy="923330"/>
              </a:xfrm>
              <a:prstGeom prst="rect">
                <a:avLst/>
              </a:prstGeom>
              <a:blipFill>
                <a:blip r:embed="rId4"/>
                <a:stretch>
                  <a:fillRect l="-1624" t="-4636" r="-764" b="-11258"/>
                </a:stretch>
              </a:blipFill>
            </p:spPr>
            <p:txBody>
              <a:bodyPr/>
              <a:lstStyle/>
              <a:p>
                <a:r>
                  <a:rPr lang="en-US">
                    <a:noFill/>
                  </a:rPr>
                  <a:t> </a:t>
                </a:r>
              </a:p>
            </p:txBody>
          </p:sp>
        </mc:Fallback>
      </mc:AlternateContent>
      <p:pic>
        <p:nvPicPr>
          <p:cNvPr id="7" name="Picture 6"/>
          <p:cNvPicPr/>
          <p:nvPr/>
        </p:nvPicPr>
        <p:blipFill>
          <a:blip r:embed="rId5"/>
          <a:stretch>
            <a:fillRect/>
          </a:stretch>
        </p:blipFill>
        <p:spPr>
          <a:xfrm rot="16200000">
            <a:off x="578232" y="-361308"/>
            <a:ext cx="1319571" cy="2114231"/>
          </a:xfrm>
          <a:prstGeom prst="rect">
            <a:avLst/>
          </a:prstGeom>
        </p:spPr>
      </p:pic>
      <p:pic>
        <p:nvPicPr>
          <p:cNvPr id="8" name="Picture 7"/>
          <p:cNvPicPr/>
          <p:nvPr/>
        </p:nvPicPr>
        <p:blipFill>
          <a:blip r:embed="rId6"/>
          <a:stretch>
            <a:fillRect/>
          </a:stretch>
        </p:blipFill>
        <p:spPr>
          <a:xfrm rot="16200000">
            <a:off x="314251" y="1280006"/>
            <a:ext cx="1847215" cy="2113915"/>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3276600" y="1981200"/>
                <a:ext cx="1910138"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𝑑𝑣</m:t>
                          </m:r>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r>
                        <a:rPr lang="en-US" i="1">
                          <a:latin typeface="Cambria Math" panose="02040503050406030204" pitchFamily="18" charset="0"/>
                        </a:rPr>
                        <m:t>𝑣</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5</m:t>
                          </m:r>
                        </m:num>
                        <m:den>
                          <m:r>
                            <a:rPr lang="en-US" i="0">
                              <a:latin typeface="Cambria Math" panose="02040503050406030204" pitchFamily="18" charset="0"/>
                            </a:rPr>
                            <m:t>2</m:t>
                          </m:r>
                        </m:den>
                      </m:f>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276600" y="1981200"/>
                <a:ext cx="1910138" cy="61831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172200" y="2007326"/>
                <a:ext cx="1887504" cy="4904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r>
                        <a:rPr lang="en-US" i="1">
                          <a:latin typeface="Cambria Math" panose="02040503050406030204" pitchFamily="18" charset="0"/>
                        </a:rPr>
                        <m:t>𝐾</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0">
                                  <a:latin typeface="Cambria Math" panose="02040503050406030204" pitchFamily="18" charset="0"/>
                                </a:rPr>
                                <m:t>2</m:t>
                              </m:r>
                            </m:den>
                          </m:f>
                        </m:sup>
                      </m:sSup>
                      <m:r>
                        <a:rPr lang="en-US" i="0">
                          <a:latin typeface="Cambria Math" panose="02040503050406030204" pitchFamily="18" charset="0"/>
                        </a:rPr>
                        <m:t>−</m:t>
                      </m:r>
                      <m:r>
                        <a:rPr lang="en-US" i="0">
                          <a:latin typeface="Cambria Math" panose="02040503050406030204" pitchFamily="18" charset="0"/>
                        </a:rPr>
                        <m:t>5</m:t>
                      </m:r>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6172200" y="2007326"/>
                <a:ext cx="1887504" cy="49045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424431" y="2156752"/>
                <a:ext cx="51007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solidFill>
                            <a:srgbClr val="0000FF"/>
                          </a:solidFill>
                          <a:latin typeface="Cambria Math" panose="02040503050406030204" pitchFamily="18" charset="0"/>
                        </a:rPr>
                        <m:t>⟹</m:t>
                      </m:r>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5424431" y="2156752"/>
                <a:ext cx="510075"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934478" y="2590800"/>
                <a:ext cx="3992375" cy="369332"/>
              </a:xfrm>
              <a:prstGeom prst="rect">
                <a:avLst/>
              </a:prstGeom>
            </p:spPr>
            <p:txBody>
              <a:bodyPr wrap="none">
                <a:spAutoFit/>
              </a:bodyPr>
              <a:lstStyle/>
              <a:p>
                <a:pPr algn="just" rtl="1"/>
                <a:r>
                  <a:rPr lang="fa-IR" dirty="0">
                    <a:latin typeface="Calibri" panose="020F0502020204030204" pitchFamily="34" charset="0"/>
                    <a:ea typeface="Times New Roman" panose="02020603050405020304" pitchFamily="18" charset="0"/>
                    <a:cs typeface="B Nazanin" panose="00000400000000000000" pitchFamily="2" charset="-78"/>
                  </a:rPr>
                  <a:t>که با منظور کردن شرط اولیه </a:t>
                </a:r>
                <a14:m>
                  <m:oMath xmlns:m="http://schemas.openxmlformats.org/officeDocument/2006/math">
                    <m:r>
                      <a:rPr lang="en-US" i="1">
                        <a:latin typeface="Cambria Math" panose="02040503050406030204" pitchFamily="18" charset="0"/>
                        <a:ea typeface="Times New Roman" panose="02020603050405020304" pitchFamily="18" charset="0"/>
                        <a:cs typeface="B Nazanin" panose="00000400000000000000" pitchFamily="2" charset="-78"/>
                      </a:rPr>
                      <m:t>𝐾</m:t>
                    </m:r>
                    <m:r>
                      <a:rPr lang="en-US" i="1">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9</m:t>
                    </m:r>
                  </m:oMath>
                </a14:m>
                <a:r>
                  <a:rPr lang="fa-IR" dirty="0">
                    <a:latin typeface="Calibri" panose="020F0502020204030204" pitchFamily="34" charset="0"/>
                    <a:ea typeface="Times New Roman" panose="02020603050405020304" pitchFamily="18" charset="0"/>
                    <a:cs typeface="B Nazanin" panose="00000400000000000000" pitchFamily="2" charset="-78"/>
                  </a:rPr>
                  <a:t> می </a:t>
                </a:r>
                <a:r>
                  <a:rPr lang="fa-IR" dirty="0" smtClean="0">
                    <a:latin typeface="Calibri" panose="020F0502020204030204" pitchFamily="34" charset="0"/>
                    <a:ea typeface="Times New Roman" panose="02020603050405020304" pitchFamily="18" charset="0"/>
                    <a:cs typeface="B Nazanin" panose="00000400000000000000" pitchFamily="2" charset="-78"/>
                  </a:rPr>
                  <a:t>شود. یعنی:</a:t>
                </a:r>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4934478" y="2590800"/>
                <a:ext cx="3992375" cy="369332"/>
              </a:xfrm>
              <a:prstGeom prst="rect">
                <a:avLst/>
              </a:prstGeom>
              <a:blipFill>
                <a:blip r:embed="rId10"/>
                <a:stretch>
                  <a:fillRect t="-4918" r="-1374" b="-27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274053" y="2971800"/>
                <a:ext cx="1898147" cy="4904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r>
                        <a:rPr lang="en-US" i="0">
                          <a:latin typeface="Cambria Math" panose="02040503050406030204" pitchFamily="18" charset="0"/>
                        </a:rPr>
                        <m:t>9</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0">
                                  <a:latin typeface="Cambria Math" panose="02040503050406030204" pitchFamily="18" charset="0"/>
                                </a:rPr>
                                <m:t>2</m:t>
                              </m:r>
                            </m:den>
                          </m:f>
                        </m:sup>
                      </m:sSup>
                      <m:r>
                        <a:rPr lang="en-US" i="0">
                          <a:latin typeface="Cambria Math" panose="02040503050406030204" pitchFamily="18" charset="0"/>
                        </a:rPr>
                        <m:t>−</m:t>
                      </m:r>
                      <m:r>
                        <a:rPr lang="en-US" i="0">
                          <a:latin typeface="Cambria Math" panose="02040503050406030204" pitchFamily="18" charset="0"/>
                        </a:rPr>
                        <m:t>5</m:t>
                      </m:r>
                      <m:r>
                        <a:rPr lang="en-US" i="0">
                          <a:latin typeface="Cambria Math" panose="02040503050406030204" pitchFamily="18" charset="0"/>
                        </a:rPr>
                        <m:t> </m:t>
                      </m:r>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4274053" y="2971800"/>
                <a:ext cx="1898147" cy="49045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143000" y="3505200"/>
                <a:ext cx="7783853" cy="369332"/>
              </a:xfrm>
              <a:prstGeom prst="rect">
                <a:avLst/>
              </a:prstGeom>
            </p:spPr>
            <p:txBody>
              <a:bodyPr wrap="square">
                <a:spAutoFit/>
              </a:bodyPr>
              <a:lstStyle/>
              <a:p>
                <a:pPr algn="r" rtl="1"/>
                <a:r>
                  <a:rPr lang="fa-IR" dirty="0">
                    <a:latin typeface="Calibri" panose="020F0502020204030204" pitchFamily="34" charset="0"/>
                    <a:ea typeface="Times New Roman" panose="02020603050405020304" pitchFamily="18" charset="0"/>
                    <a:cs typeface="B Nazanin" panose="00000400000000000000" pitchFamily="2" charset="-78"/>
                  </a:rPr>
                  <a:t>این پاسخ تا زمانی معتبر است که به نقطه </a:t>
                </a:r>
                <a14:m>
                  <m:oMath xmlns:m="http://schemas.openxmlformats.org/officeDocument/2006/math">
                    <m:r>
                      <a:rPr lang="en-US" i="1">
                        <a:latin typeface="Cambria Math" panose="02040503050406030204" pitchFamily="18" charset="0"/>
                        <a:ea typeface="Times New Roman" panose="02020603050405020304" pitchFamily="18" charset="0"/>
                        <a:cs typeface="B Nazanin" panose="00000400000000000000" pitchFamily="2" charset="-78"/>
                      </a:rPr>
                      <m:t>𝐵</m:t>
                    </m:r>
                  </m:oMath>
                </a14:m>
                <a:r>
                  <a:rPr lang="fa-IR" dirty="0">
                    <a:latin typeface="Calibri" panose="020F0502020204030204" pitchFamily="34" charset="0"/>
                    <a:ea typeface="Times New Roman" panose="02020603050405020304" pitchFamily="18" charset="0"/>
                    <a:cs typeface="B Nazanin" panose="00000400000000000000" pitchFamily="2" charset="-78"/>
                  </a:rPr>
                  <a:t> برسیم که در آن </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B Nazanin" panose="00000400000000000000" pitchFamily="2" charset="-78"/>
                          </a:rPr>
                        </m:ctrlPr>
                      </m:sSubPr>
                      <m:e>
                        <m:r>
                          <a:rPr lang="en-US" i="1">
                            <a:latin typeface="Cambria Math" panose="02040503050406030204" pitchFamily="18" charset="0"/>
                            <a:ea typeface="Times New Roman" panose="02020603050405020304" pitchFamily="18" charset="0"/>
                            <a:cs typeface="B Nazanin" panose="00000400000000000000" pitchFamily="2" charset="-78"/>
                          </a:rPr>
                          <m:t>𝑣</m:t>
                        </m:r>
                      </m:e>
                      <m:sub>
                        <m:r>
                          <a:rPr lang="en-US" i="1">
                            <a:latin typeface="Cambria Math" panose="02040503050406030204" pitchFamily="18" charset="0"/>
                            <a:ea typeface="Times New Roman" panose="02020603050405020304" pitchFamily="18" charset="0"/>
                            <a:cs typeface="B Nazanin" panose="00000400000000000000" pitchFamily="2" charset="-78"/>
                          </a:rPr>
                          <m:t>𝑅</m:t>
                        </m:r>
                      </m:sub>
                    </m:sSub>
                    <m:r>
                      <a:rPr lang="en-US" i="1">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1</m:t>
                    </m:r>
                  </m:oMath>
                </a14:m>
                <a:r>
                  <a:rPr lang="fa-IR" dirty="0">
                    <a:latin typeface="Calibri" panose="020F0502020204030204" pitchFamily="34" charset="0"/>
                    <a:ea typeface="Times New Roman" panose="02020603050405020304" pitchFamily="18" charset="0"/>
                    <a:cs typeface="B Nazanin" panose="00000400000000000000" pitchFamily="2" charset="-78"/>
                  </a:rPr>
                  <a:t> می </a:t>
                </a:r>
                <a:r>
                  <a:rPr lang="fa-IR" dirty="0" smtClean="0">
                    <a:latin typeface="Calibri" panose="020F0502020204030204" pitchFamily="34" charset="0"/>
                    <a:ea typeface="Times New Roman" panose="02020603050405020304" pitchFamily="18" charset="0"/>
                    <a:cs typeface="B Nazanin" panose="00000400000000000000" pitchFamily="2" charset="-78"/>
                  </a:rPr>
                  <a:t>شود. یعنی:</a:t>
                </a:r>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1143000" y="3505200"/>
                <a:ext cx="7783853" cy="369332"/>
              </a:xfrm>
              <a:prstGeom prst="rect">
                <a:avLst/>
              </a:prstGeom>
              <a:blipFill>
                <a:blip r:embed="rId12"/>
                <a:stretch>
                  <a:fillRect t="-4918" r="-705" b="-27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295400" y="3851662"/>
                <a:ext cx="6400800" cy="49173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9</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0">
                                  <a:latin typeface="Cambria Math" panose="02040503050406030204" pitchFamily="18" charset="0"/>
                                </a:rPr>
                                <m:t>2</m:t>
                              </m:r>
                            </m:den>
                          </m:f>
                        </m:sup>
                      </m:sSup>
                      <m:r>
                        <a:rPr lang="en-US" i="0">
                          <a:latin typeface="Cambria Math" panose="02040503050406030204" pitchFamily="18" charset="0"/>
                        </a:rPr>
                        <m:t>−</m:t>
                      </m:r>
                      <m:r>
                        <a:rPr lang="en-US" i="0">
                          <a:latin typeface="Cambria Math" panose="02040503050406030204" pitchFamily="18" charset="0"/>
                        </a:rPr>
                        <m:t>5</m:t>
                      </m:r>
                      <m:r>
                        <a:rPr lang="en-US" i="0">
                          <a:latin typeface="Cambria Math" panose="02040503050406030204" pitchFamily="18" charset="0"/>
                        </a:rPr>
                        <m:t>             ⟹                </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8109</m:t>
                      </m:r>
                      <m:r>
                        <a:rPr lang="en-US" i="0">
                          <a:latin typeface="Cambria Math" panose="02040503050406030204" pitchFamily="18" charset="0"/>
                        </a:rPr>
                        <m:t> </m:t>
                      </m:r>
                      <m:r>
                        <a:rPr lang="en-US" i="0">
                          <a:latin typeface="Cambria Math" panose="02040503050406030204" pitchFamily="18" charset="0"/>
                        </a:rPr>
                        <m:t>ثانیه</m:t>
                      </m:r>
                      <m:r>
                        <a:rPr lang="en-US" i="0">
                          <a:latin typeface="Cambria Math" panose="02040503050406030204" pitchFamily="18" charset="0"/>
                        </a:rPr>
                        <m:t> </m:t>
                      </m:r>
                    </m:oMath>
                  </m:oMathPara>
                </a14:m>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1295400" y="3851662"/>
                <a:ext cx="6400800" cy="49173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39337" y="4343400"/>
                <a:ext cx="8850653" cy="815608"/>
              </a:xfrm>
              <a:prstGeom prst="rect">
                <a:avLst/>
              </a:prstGeom>
            </p:spPr>
            <p:txBody>
              <a:bodyPr wrap="square">
                <a:spAutoFit/>
              </a:bodyPr>
              <a:lstStyle/>
              <a:p>
                <a:pPr algn="just" rtl="1">
                  <a:lnSpc>
                    <a:spcPct val="107000"/>
                  </a:lnSpc>
                  <a:spcAft>
                    <a:spcPts val="800"/>
                  </a:spcAft>
                </a:pPr>
                <a:r>
                  <a:rPr lang="fa-IR" kern="100" dirty="0" smtClean="0">
                    <a:latin typeface="Calibri" panose="020F0502020204030204" pitchFamily="34" charset="0"/>
                    <a:ea typeface="Times New Roman" panose="02020603050405020304" pitchFamily="18" charset="0"/>
                    <a:cs typeface="B Nazanin" panose="00000400000000000000" pitchFamily="2" charset="-78"/>
                  </a:rPr>
                  <a:t>در نقطه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𝐵</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نمی توانیم روی شاخه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𝐵𝐶</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مقاومت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غیرخطی </a:t>
                </a:r>
                <a:r>
                  <a:rPr lang="fa-IR" kern="100" dirty="0">
                    <a:latin typeface="Calibri" panose="020F0502020204030204" pitchFamily="34" charset="0"/>
                    <a:ea typeface="Times New Roman" panose="02020603050405020304" pitchFamily="18" charset="0"/>
                    <a:cs typeface="B Nazanin" panose="00000400000000000000" pitchFamily="2" charset="-78"/>
                  </a:rPr>
                  <a:t>حرکت </a:t>
                </a:r>
                <a:r>
                  <a:rPr lang="fa-IR" kern="100" dirty="0" smtClean="0">
                    <a:latin typeface="Calibri" panose="020F0502020204030204" pitchFamily="34" charset="0"/>
                    <a:ea typeface="Times New Roman" panose="02020603050405020304" pitchFamily="18" charset="0"/>
                    <a:cs typeface="B Nazanin" panose="00000400000000000000" pitchFamily="2" charset="-78"/>
                  </a:rPr>
                  <a:t>کنیم. </a:t>
                </a:r>
                <a:r>
                  <a:rPr lang="fa-IR" kern="100" dirty="0">
                    <a:latin typeface="Calibri" panose="020F0502020204030204" pitchFamily="34" charset="0"/>
                    <a:ea typeface="Times New Roman" panose="02020603050405020304" pitchFamily="18" charset="0"/>
                    <a:cs typeface="B Nazanin" panose="00000400000000000000" pitchFamily="2" charset="-78"/>
                  </a:rPr>
                  <a:t>زیرا ولتاژ افزایش یافته و جریان که به صورت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𝑖</m:t>
                    </m:r>
                    <m:r>
                      <a:rPr lang="en-US" i="1" kern="100">
                        <a:latin typeface="Cambria Math" panose="02040503050406030204" pitchFamily="18" charset="0"/>
                        <a:ea typeface="Times New Roman" panose="02020603050405020304" pitchFamily="18" charset="0"/>
                        <a:cs typeface="B Nazanin" panose="00000400000000000000" pitchFamily="2" charset="-78"/>
                      </a:rPr>
                      <m:t>=</m:t>
                    </m:r>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i="1" kern="100">
                            <a:latin typeface="Cambria Math" panose="02040503050406030204" pitchFamily="18" charset="0"/>
                            <a:ea typeface="Times New Roman" panose="02020603050405020304" pitchFamily="18" charset="0"/>
                            <a:cs typeface="B Nazanin" panose="00000400000000000000" pitchFamily="2" charset="-78"/>
                          </a:rPr>
                          <m:t>𝑑𝑣</m:t>
                        </m:r>
                      </m:num>
                      <m:den>
                        <m:r>
                          <a:rPr lang="en-US" i="1" kern="100">
                            <a:latin typeface="Cambria Math" panose="02040503050406030204" pitchFamily="18" charset="0"/>
                            <a:ea typeface="Times New Roman" panose="02020603050405020304" pitchFamily="18" charset="0"/>
                            <a:cs typeface="B Nazanin" panose="00000400000000000000" pitchFamily="2" charset="-78"/>
                          </a:rPr>
                          <m:t>𝑑𝑡</m:t>
                        </m:r>
                      </m:den>
                    </m:f>
                  </m:oMath>
                </a14:m>
                <a:r>
                  <a:rPr lang="fa-IR" kern="100" dirty="0">
                    <a:latin typeface="Calibri" panose="020F0502020204030204" pitchFamily="34" charset="0"/>
                    <a:ea typeface="Times New Roman" panose="02020603050405020304" pitchFamily="18" charset="0"/>
                    <a:cs typeface="B Nazanin" panose="00000400000000000000" pitchFamily="2" charset="-78"/>
                  </a:rPr>
                  <a:t>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است، </a:t>
                </a:r>
                <a:r>
                  <a:rPr lang="fa-IR" kern="100" dirty="0">
                    <a:latin typeface="Calibri" panose="020F0502020204030204" pitchFamily="34" charset="0"/>
                    <a:ea typeface="Times New Roman" panose="02020603050405020304" pitchFamily="18" charset="0"/>
                    <a:cs typeface="B Nazanin" panose="00000400000000000000" pitchFamily="2" charset="-78"/>
                  </a:rPr>
                  <a:t>مثبت می شود و جریان مقاومت نیز مثبت است و بنابراین نمی توان رابطه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𝐾𝐶𝐿</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یعنی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𝑖</m:t>
                        </m:r>
                      </m:e>
                      <m:sub>
                        <m:r>
                          <a:rPr lang="en-US" i="1" kern="100">
                            <a:latin typeface="Cambria Math" panose="02040503050406030204" pitchFamily="18" charset="0"/>
                            <a:ea typeface="Times New Roman" panose="02020603050405020304" pitchFamily="18" charset="0"/>
                            <a:cs typeface="B Nazanin" panose="00000400000000000000" pitchFamily="2" charset="-78"/>
                          </a:rPr>
                          <m:t>𝐶</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𝑖</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𝑅</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0</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را برقرار کرد</a:t>
                </a:r>
                <a:r>
                  <a:rPr lang="fa-IR" kern="100" dirty="0" smtClean="0">
                    <a:latin typeface="Calibri" panose="020F0502020204030204" pitchFamily="34" charset="0"/>
                    <a:ea typeface="Times New Roman" panose="02020603050405020304" pitchFamily="18" charset="0"/>
                    <a:cs typeface="B Nazanin" panose="00000400000000000000" pitchFamily="2" charset="-78"/>
                  </a:rPr>
                  <a:t>. </a:t>
                </a:r>
                <a:endParaRPr lang="en-US" sz="1400" kern="1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139337" y="4343400"/>
                <a:ext cx="8850653" cy="815608"/>
              </a:xfrm>
              <a:prstGeom prst="rect">
                <a:avLst/>
              </a:prstGeom>
              <a:blipFill>
                <a:blip r:embed="rId14"/>
                <a:stretch>
                  <a:fillRect l="-1309" r="-551" b="-127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3886200" y="6400912"/>
                <a:ext cx="9859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𝑅</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𝑅</m:t>
                          </m:r>
                        </m:sub>
                      </m:sSub>
                    </m:oMath>
                  </m:oMathPara>
                </a14:m>
                <a:endParaRPr 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3886200" y="6400912"/>
                <a:ext cx="985911"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3035806" y="5105400"/>
                <a:ext cx="2686698"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𝑑𝑣</m:t>
                          </m:r>
                        </m:num>
                        <m:den>
                          <m:r>
                            <a:rPr lang="en-US" i="1">
                              <a:latin typeface="Cambria Math" panose="02040503050406030204" pitchFamily="18" charset="0"/>
                            </a:rPr>
                            <m:t>𝑑𝑡</m:t>
                          </m:r>
                        </m:den>
                      </m:f>
                      <m:r>
                        <a:rPr lang="en-US" i="0">
                          <a:latin typeface="Cambria Math" panose="02040503050406030204" pitchFamily="18" charset="0"/>
                        </a:rPr>
                        <m:t>&gt;</m:t>
                      </m:r>
                      <m:r>
                        <a:rPr lang="en-US" i="0">
                          <a:latin typeface="Cambria Math" panose="02040503050406030204" pitchFamily="18" charset="0"/>
                        </a:rPr>
                        <m:t>0</m:t>
                      </m:r>
                      <m:r>
                        <m:rPr>
                          <m:nor/>
                        </m:rPr>
                        <a:rPr lang="en-US" i="1">
                          <a:latin typeface="Cambria Math" panose="02040503050406030204" pitchFamily="18" charset="0"/>
                        </a:rPr>
                        <m:t>  </m:t>
                      </m:r>
                      <m:r>
                        <a:rPr lang="en-US" i="0">
                          <a:latin typeface="Cambria Math" panose="02040503050406030204" pitchFamily="18" charset="0"/>
                        </a:rPr>
                        <m:t>→</m:t>
                      </m:r>
                      <m:r>
                        <a:rPr lang="en-US" i="1">
                          <a:latin typeface="Cambria Math" panose="02040503050406030204" pitchFamily="18" charset="0"/>
                        </a:rPr>
                        <m:t>𝐶</m:t>
                      </m:r>
                      <m:f>
                        <m:fPr>
                          <m:ctrlPr>
                            <a:rPr lang="en-US" i="1">
                              <a:latin typeface="Cambria Math" panose="02040503050406030204" pitchFamily="18" charset="0"/>
                            </a:rPr>
                          </m:ctrlPr>
                        </m:fPr>
                        <m:num>
                          <m:r>
                            <a:rPr lang="en-US" i="1">
                              <a:latin typeface="Cambria Math" panose="02040503050406030204" pitchFamily="18" charset="0"/>
                            </a:rPr>
                            <m:t>𝑑𝑣</m:t>
                          </m:r>
                        </m:num>
                        <m:den>
                          <m:r>
                            <a:rPr lang="en-US" i="1">
                              <a:latin typeface="Cambria Math" panose="02040503050406030204" pitchFamily="18" charset="0"/>
                            </a:rPr>
                            <m:t>𝑑𝑡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𝑅</m:t>
                          </m:r>
                        </m:sub>
                      </m:sSub>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36" name="Rectangle 35"/>
              <p:cNvSpPr>
                <a:spLocks noRot="1" noChangeAspect="1" noMove="1" noResize="1" noEditPoints="1" noAdjustHandles="1" noChangeArrowheads="1" noChangeShapeType="1" noTextEdit="1"/>
              </p:cNvSpPr>
              <p:nvPr/>
            </p:nvSpPr>
            <p:spPr>
              <a:xfrm>
                <a:off x="3035806" y="5105400"/>
                <a:ext cx="2686698" cy="618246"/>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215537" y="5715000"/>
                <a:ext cx="8730910" cy="923330"/>
              </a:xfrm>
              <a:prstGeom prst="rect">
                <a:avLst/>
              </a:prstGeom>
            </p:spPr>
            <p:txBody>
              <a:bodyPr wrap="square">
                <a:spAutoFit/>
              </a:bodyPr>
              <a:lstStyle/>
              <a:p>
                <a:pPr algn="just" rtl="1"/>
                <a:r>
                  <a:rPr lang="fa-IR" kern="100" dirty="0">
                    <a:latin typeface="Calibri" panose="020F0502020204030204" pitchFamily="34" charset="0"/>
                    <a:ea typeface="Times New Roman" panose="02020603050405020304" pitchFamily="18" charset="0"/>
                    <a:cs typeface="B Nazanin" panose="00000400000000000000" pitchFamily="2" charset="-78"/>
                  </a:rPr>
                  <a:t>تنها کاری که انجام می شود به خاطر پیوستگی ولتاژ خازن از نقطه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𝐵</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مشخصه به نقطه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𝐷</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مشخصه جهش پیدا می شود که ولتاژ نقطه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𝐷</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همان ولتاژ نقطه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𝐵</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است. بنابراین برای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𝑡</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0</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8109</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روی مشخصه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𝐷𝑂</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مقاومت غیر خطی حرکت می کنیم داریم: </a:t>
                </a:r>
                <a:endParaRPr lang="en-US" dirty="0"/>
              </a:p>
            </p:txBody>
          </p:sp>
        </mc:Choice>
        <mc:Fallback xmlns="">
          <p:sp>
            <p:nvSpPr>
              <p:cNvPr id="37" name="Rectangle 36"/>
              <p:cNvSpPr>
                <a:spLocks noRot="1" noChangeAspect="1" noMove="1" noResize="1" noEditPoints="1" noAdjustHandles="1" noChangeArrowheads="1" noChangeShapeType="1" noTextEdit="1"/>
              </p:cNvSpPr>
              <p:nvPr/>
            </p:nvSpPr>
            <p:spPr>
              <a:xfrm>
                <a:off x="215537" y="5715000"/>
                <a:ext cx="8730910" cy="923330"/>
              </a:xfrm>
              <a:prstGeom prst="rect">
                <a:avLst/>
              </a:prstGeom>
              <a:blipFill>
                <a:blip r:embed="rId17"/>
                <a:stretch>
                  <a:fillRect l="-1186" t="-2649" r="-558" b="-10596"/>
                </a:stretch>
              </a:blipFill>
            </p:spPr>
            <p:txBody>
              <a:bodyPr/>
              <a:lstStyle/>
              <a:p>
                <a:r>
                  <a:rPr lang="en-US">
                    <a:noFill/>
                  </a:rPr>
                  <a:t> </a:t>
                </a:r>
              </a:p>
            </p:txBody>
          </p:sp>
        </mc:Fallback>
      </mc:AlternateContent>
    </p:spTree>
    <p:extLst>
      <p:ext uri="{BB962C8B-B14F-4D97-AF65-F5344CB8AC3E}">
        <p14:creationId xmlns:p14="http://schemas.microsoft.com/office/powerpoint/2010/main" val="17651025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dirty="0"/>
          </a:p>
        </p:txBody>
      </p:sp>
      <mc:AlternateContent xmlns:mc="http://schemas.openxmlformats.org/markup-compatibility/2006" xmlns:a14="http://schemas.microsoft.com/office/drawing/2010/main">
        <mc:Choice Requires="a14">
          <p:sp>
            <p:nvSpPr>
              <p:cNvPr id="4" name="Rectangle 3"/>
              <p:cNvSpPr/>
              <p:nvPr/>
            </p:nvSpPr>
            <p:spPr>
              <a:xfrm>
                <a:off x="2743200" y="228600"/>
                <a:ext cx="6172200" cy="388696"/>
              </a:xfrm>
              <a:prstGeom prst="rect">
                <a:avLst/>
              </a:prstGeom>
            </p:spPr>
            <p:txBody>
              <a:bodyPr wrap="square">
                <a:spAutoFit/>
              </a:bodyPr>
              <a:lstStyle/>
              <a:p>
                <a:pPr marR="0" lvl="0" algn="r" rtl="1">
                  <a:lnSpc>
                    <a:spcPct val="107000"/>
                  </a:lnSpc>
                  <a:spcBef>
                    <a:spcPts val="0"/>
                  </a:spcBef>
                  <a:spcAft>
                    <a:spcPts val="800"/>
                  </a:spcAft>
                </a:pPr>
                <a:r>
                  <a:rPr lang="fa-IR" kern="100" dirty="0">
                    <a:latin typeface="Calibri" panose="020F0502020204030204" pitchFamily="34" charset="0"/>
                    <a:ea typeface="Times New Roman" panose="02020603050405020304" pitchFamily="18" charset="0"/>
                    <a:cs typeface="B Nazanin" panose="00000400000000000000" pitchFamily="2" charset="-78"/>
                  </a:rPr>
                  <a:t>معادله دیفرانسیل مدار برای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𝑡</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0</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8109</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چنین نوشته می شود: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743200" y="228600"/>
                <a:ext cx="6172200" cy="388696"/>
              </a:xfrm>
              <a:prstGeom prst="rect">
                <a:avLst/>
              </a:prstGeom>
              <a:blipFill>
                <a:blip r:embed="rId3"/>
                <a:stretch>
                  <a:fillRect r="-691"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981200" y="630359"/>
                <a:ext cx="1919692"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a:latin typeface="Cambria Math" panose="02040503050406030204" pitchFamily="18" charset="0"/>
                                </a:rPr>
                                <m:t>&amp;</m:t>
                              </m:r>
                              <m:f>
                                <m:fPr>
                                  <m:ctrlPr>
                                    <a:rPr lang="en-US" i="1">
                                      <a:latin typeface="Cambria Math" panose="02040503050406030204" pitchFamily="18" charset="0"/>
                                    </a:rPr>
                                  </m:ctrlPr>
                                </m:fPr>
                                <m:num>
                                  <m:r>
                                    <a:rPr lang="en-US" i="1">
                                      <a:latin typeface="Cambria Math" panose="02040503050406030204" pitchFamily="18" charset="0"/>
                                    </a:rPr>
                                    <m:t>𝑑𝑣</m:t>
                                  </m:r>
                                </m:num>
                                <m:den>
                                  <m:r>
                                    <a:rPr lang="en-US" i="1">
                                      <a:latin typeface="Cambria Math" panose="02040503050406030204" pitchFamily="18" charset="0"/>
                                    </a:rPr>
                                    <m:t>𝑑𝑡</m:t>
                                  </m:r>
                                </m:den>
                              </m:f>
                              <m:r>
                                <a:rPr lang="en-US" i="0">
                                  <a:latin typeface="Cambria Math" panose="02040503050406030204" pitchFamily="18" charset="0"/>
                                </a:rPr>
                                <m:t>+</m:t>
                              </m:r>
                              <m:r>
                                <a:rPr lang="en-US" i="1">
                                  <a:latin typeface="Cambria Math" panose="02040503050406030204" pitchFamily="18" charset="0"/>
                                </a:rPr>
                                <m:t>𝑣</m:t>
                              </m:r>
                              <m:r>
                                <a:rPr lang="en-US" i="0">
                                  <a:latin typeface="Cambria Math" panose="02040503050406030204" pitchFamily="18" charset="0"/>
                                </a:rPr>
                                <m:t>=</m:t>
                              </m:r>
                              <m:r>
                                <a:rPr lang="en-US" i="0">
                                  <a:latin typeface="Cambria Math" panose="02040503050406030204" pitchFamily="18" charset="0"/>
                                </a:rPr>
                                <m:t>0</m:t>
                              </m:r>
                            </m:e>
                            <m:e>
                              <m:r>
                                <a:rPr lang="en-US" i="0">
                                  <a:latin typeface="Cambria Math" panose="02040503050406030204" pitchFamily="18" charset="0"/>
                                </a:rPr>
                                <m:t>&amp;  </m:t>
                              </m:r>
                              <m:r>
                                <a:rPr lang="en-US" i="1">
                                  <a:latin typeface="Cambria Math" panose="02040503050406030204" pitchFamily="18" charset="0"/>
                                </a:rPr>
                                <m:t>𝑣</m:t>
                              </m:r>
                              <m:d>
                                <m:dPr>
                                  <m:ctrlPr>
                                    <a:rPr lang="en-US" i="1">
                                      <a:latin typeface="Cambria Math" panose="02040503050406030204" pitchFamily="18" charset="0"/>
                                    </a:rPr>
                                  </m:ctrlPr>
                                </m:dPr>
                                <m:e>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8109</m:t>
                                  </m:r>
                                </m:e>
                              </m:d>
                              <m:r>
                                <a:rPr lang="en-US" i="0">
                                  <a:latin typeface="Cambria Math" panose="02040503050406030204" pitchFamily="18" charset="0"/>
                                </a:rPr>
                                <m:t>=</m:t>
                              </m:r>
                              <m:r>
                                <a:rPr lang="en-US" i="0">
                                  <a:latin typeface="Cambria Math" panose="02040503050406030204" pitchFamily="18" charset="0"/>
                                </a:rPr>
                                <m:t>1</m:t>
                              </m:r>
                            </m:e>
                          </m:eqArr>
                        </m:e>
                      </m:d>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981200" y="630359"/>
                <a:ext cx="1919692" cy="97661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181600" y="924702"/>
                <a:ext cx="3146759" cy="3879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d>
                            <m:dPr>
                              <m:begChr m:val=""/>
                              <m:ctrlPr>
                                <a:rPr lang="en-US" i="1">
                                  <a:latin typeface="Cambria Math" panose="02040503050406030204" pitchFamily="18" charset="0"/>
                                </a:rPr>
                              </m:ctrlPr>
                            </m:dPr>
                            <m:e>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8109</m:t>
                              </m:r>
                            </m:e>
                          </m:d>
                        </m:sup>
                      </m:sSup>
                      <m:r>
                        <a:rPr lang="en-US" i="0">
                          <a:latin typeface="Cambria Math" panose="02040503050406030204" pitchFamily="18" charset="0"/>
                        </a:rPr>
                        <m:t>=</m:t>
                      </m:r>
                      <m:r>
                        <a:rPr lang="en-US" i="0">
                          <a:latin typeface="Cambria Math" panose="02040503050406030204" pitchFamily="18" charset="0"/>
                        </a:rPr>
                        <m:t>2</m:t>
                      </m:r>
                      <m:r>
                        <a:rPr lang="en-US" i="0">
                          <a:latin typeface="Cambria Math" panose="02040503050406030204" pitchFamily="18" charset="0"/>
                        </a:rPr>
                        <m:t>.</m:t>
                      </m:r>
                      <m:r>
                        <a:rPr lang="en-US" i="0">
                          <a:latin typeface="Cambria Math" panose="02040503050406030204" pitchFamily="18" charset="0"/>
                        </a:rPr>
                        <m:t>25</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𝑡</m:t>
                          </m:r>
                        </m:sup>
                      </m:sSup>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181600" y="924702"/>
                <a:ext cx="3146759" cy="387927"/>
              </a:xfrm>
              <a:prstGeom prst="rect">
                <a:avLst/>
              </a:prstGeom>
              <a:blipFill>
                <a:blip r:embed="rId5"/>
                <a:stretch>
                  <a:fillRect t="-87302" b="-1031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286208" y="971600"/>
                <a:ext cx="5100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solidFill>
                            <a:srgbClr val="0000FF"/>
                          </a:solidFill>
                          <a:latin typeface="Cambria Math" panose="02040503050406030204" pitchFamily="18" charset="0"/>
                        </a:rPr>
                        <m:t>⟹</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4286208" y="971600"/>
                <a:ext cx="510075" cy="369332"/>
              </a:xfrm>
              <a:prstGeom prst="rect">
                <a:avLst/>
              </a:prstGeom>
              <a:blipFill>
                <a:blip r:embed="rId6"/>
                <a:stretch>
                  <a:fillRect/>
                </a:stretch>
              </a:blipFill>
            </p:spPr>
            <p:txBody>
              <a:bodyPr/>
              <a:lstStyle/>
              <a:p>
                <a:r>
                  <a:rPr lang="en-US">
                    <a:noFill/>
                  </a:rPr>
                  <a:t> </a:t>
                </a:r>
              </a:p>
            </p:txBody>
          </p:sp>
        </mc:Fallback>
      </mc:AlternateContent>
      <p:pic>
        <p:nvPicPr>
          <p:cNvPr id="12" name="Picture 11"/>
          <p:cNvPicPr/>
          <p:nvPr/>
        </p:nvPicPr>
        <p:blipFill>
          <a:blip r:embed="rId7"/>
          <a:stretch>
            <a:fillRect/>
          </a:stretch>
        </p:blipFill>
        <p:spPr>
          <a:xfrm rot="5400000">
            <a:off x="3431033" y="1354871"/>
            <a:ext cx="2471420" cy="6828790"/>
          </a:xfrm>
          <a:prstGeom prst="rect">
            <a:avLst/>
          </a:prstGeom>
        </p:spPr>
      </p:pic>
      <mc:AlternateContent xmlns:mc="http://schemas.openxmlformats.org/markup-compatibility/2006" xmlns:a14="http://schemas.microsoft.com/office/drawing/2010/main">
        <mc:Choice Requires="a14">
          <p:sp>
            <p:nvSpPr>
              <p:cNvPr id="16" name="Rectangle 15"/>
              <p:cNvSpPr/>
              <p:nvPr/>
            </p:nvSpPr>
            <p:spPr>
              <a:xfrm>
                <a:off x="1733043" y="1915799"/>
                <a:ext cx="5867400" cy="8117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0">
                                  <a:latin typeface="Cambria Math" panose="02040503050406030204" pitchFamily="18" charset="0"/>
                                </a:rPr>
                                <m:t>&amp;</m:t>
                              </m:r>
                              <m:r>
                                <a:rPr lang="en-US" i="0">
                                  <a:latin typeface="Cambria Math" panose="02040503050406030204" pitchFamily="18" charset="0"/>
                                </a:rPr>
                                <m:t>9</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0">
                                          <a:latin typeface="Cambria Math" panose="02040503050406030204" pitchFamily="18" charset="0"/>
                                        </a:rPr>
                                        <m:t>2</m:t>
                                      </m:r>
                                    </m:den>
                                  </m:f>
                                </m:sup>
                              </m:sSup>
                              <m:r>
                                <a:rPr lang="en-US" i="0">
                                  <a:latin typeface="Cambria Math" panose="02040503050406030204" pitchFamily="18" charset="0"/>
                                </a:rPr>
                                <m:t>−</m:t>
                              </m:r>
                              <m:r>
                                <a:rPr lang="en-US" i="0">
                                  <a:latin typeface="Cambria Math" panose="02040503050406030204" pitchFamily="18" charset="0"/>
                                </a:rPr>
                                <m:t>5</m:t>
                              </m:r>
                              <m:r>
                                <a:rPr lang="en-US" i="0">
                                  <a:latin typeface="Cambria Math" panose="02040503050406030204" pitchFamily="18" charset="0"/>
                                </a:rPr>
                                <m:t>                    </m:t>
                              </m:r>
                              <m:r>
                                <a:rPr lang="en-US" i="0">
                                  <a:latin typeface="Cambria Math" panose="02040503050406030204" pitchFamily="18" charset="0"/>
                                </a:rPr>
                                <m:t>0</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8109</m:t>
                              </m:r>
                              <m:r>
                                <a:rPr lang="en-US" i="0">
                                  <a:latin typeface="Cambria Math" panose="02040503050406030204" pitchFamily="18" charset="0"/>
                                </a:rPr>
                                <m:t>               </m:t>
                              </m:r>
                            </m:e>
                            <m:e>
                              <m:r>
                                <a:rPr lang="en-US" i="0">
                                  <a:latin typeface="Cambria Math" panose="02040503050406030204" pitchFamily="18" charset="0"/>
                                </a:rPr>
                                <m:t>&amp;</m:t>
                              </m:r>
                              <m:r>
                                <a:rPr lang="en-US" i="0">
                                  <a:latin typeface="Cambria Math" panose="02040503050406030204" pitchFamily="18" charset="0"/>
                                </a:rPr>
                                <m:t>2</m:t>
                              </m:r>
                              <m:r>
                                <a:rPr lang="en-US" i="0">
                                  <a:latin typeface="Cambria Math" panose="02040503050406030204" pitchFamily="18" charset="0"/>
                                </a:rPr>
                                <m:t>.</m:t>
                              </m:r>
                              <m:r>
                                <a:rPr lang="en-US" i="0">
                                  <a:latin typeface="Cambria Math" panose="02040503050406030204" pitchFamily="18" charset="0"/>
                                </a:rPr>
                                <m:t>25</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𝑡</m:t>
                                  </m:r>
                                </m:sup>
                              </m:sSup>
                              <m:r>
                                <a:rPr lang="en-US" i="0">
                                  <a:latin typeface="Cambria Math" panose="02040503050406030204" pitchFamily="18" charset="0"/>
                                </a:rPr>
                                <m:t>                     </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8109</m:t>
                              </m:r>
                              <m:r>
                                <a:rPr lang="en-US" i="0">
                                  <a:latin typeface="Cambria Math" panose="02040503050406030204" pitchFamily="18" charset="0"/>
                                </a:rPr>
                                <m:t>                     </m:t>
                              </m:r>
                            </m:e>
                          </m:eqArr>
                        </m:e>
                      </m:d>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1733043" y="1915799"/>
                <a:ext cx="5867400" cy="811761"/>
              </a:xfrm>
              <a:prstGeom prst="rect">
                <a:avLst/>
              </a:prstGeom>
              <a:blipFill>
                <a:blip r:embed="rId8"/>
                <a:stretch>
                  <a:fillRect/>
                </a:stretch>
              </a:blipFill>
            </p:spPr>
            <p:txBody>
              <a:bodyPr/>
              <a:lstStyle/>
              <a:p>
                <a:r>
                  <a:rPr lang="en-US">
                    <a:noFill/>
                  </a:rPr>
                  <a:t> </a:t>
                </a:r>
              </a:p>
            </p:txBody>
          </p:sp>
        </mc:Fallback>
      </mc:AlternateContent>
      <p:sp>
        <p:nvSpPr>
          <p:cNvPr id="18" name="Rectangle 17"/>
          <p:cNvSpPr/>
          <p:nvPr/>
        </p:nvSpPr>
        <p:spPr>
          <a:xfrm>
            <a:off x="4176588" y="1592087"/>
            <a:ext cx="4753224" cy="369332"/>
          </a:xfrm>
          <a:prstGeom prst="rect">
            <a:avLst/>
          </a:prstGeom>
        </p:spPr>
        <p:txBody>
          <a:bodyPr wrap="none">
            <a:spAutoFit/>
          </a:bodyPr>
          <a:lstStyle/>
          <a:p>
            <a:r>
              <a:rPr lang="fa-IR" dirty="0" smtClean="0">
                <a:latin typeface="Calibri" panose="020F0502020204030204" pitchFamily="34" charset="0"/>
                <a:ea typeface="Times New Roman" panose="02020603050405020304" pitchFamily="18" charset="0"/>
                <a:cs typeface="B Nazanin" panose="00000400000000000000" pitchFamily="2" charset="-78"/>
              </a:rPr>
              <a:t>در نهایت، معادلات </a:t>
            </a:r>
            <a:r>
              <a:rPr lang="fa-IR" dirty="0">
                <a:latin typeface="Calibri" panose="020F0502020204030204" pitchFamily="34" charset="0"/>
                <a:ea typeface="Times New Roman" panose="02020603050405020304" pitchFamily="18" charset="0"/>
                <a:cs typeface="B Nazanin" panose="00000400000000000000" pitchFamily="2" charset="-78"/>
              </a:rPr>
              <a:t>ریاضی ولتاژ دو سر مقاومت یا خازن عبارتند </a:t>
            </a:r>
            <a:r>
              <a:rPr lang="fa-IR" dirty="0" smtClean="0">
                <a:latin typeface="Calibri" panose="020F0502020204030204" pitchFamily="34" charset="0"/>
                <a:ea typeface="Times New Roman" panose="02020603050405020304" pitchFamily="18" charset="0"/>
                <a:cs typeface="B Nazanin" panose="00000400000000000000" pitchFamily="2" charset="-78"/>
              </a:rPr>
              <a:t>از:</a:t>
            </a:r>
            <a:endParaRPr lang="en-US" dirty="0"/>
          </a:p>
        </p:txBody>
      </p:sp>
      <p:sp>
        <p:nvSpPr>
          <p:cNvPr id="20" name="Rectangle 19"/>
          <p:cNvSpPr/>
          <p:nvPr/>
        </p:nvSpPr>
        <p:spPr>
          <a:xfrm>
            <a:off x="2286000" y="2936210"/>
            <a:ext cx="6629400" cy="388696"/>
          </a:xfrm>
          <a:prstGeom prst="rect">
            <a:avLst/>
          </a:prstGeom>
        </p:spPr>
        <p:txBody>
          <a:bodyPr wrap="square">
            <a:spAutoFit/>
          </a:bodyPr>
          <a:lstStyle/>
          <a:p>
            <a:pPr marR="0" lvl="0" algn="r" rtl="1">
              <a:lnSpc>
                <a:spcPct val="107000"/>
              </a:lnSpc>
              <a:spcBef>
                <a:spcPts val="0"/>
              </a:spcBef>
              <a:spcAft>
                <a:spcPts val="800"/>
              </a:spcAft>
            </a:pPr>
            <a:r>
              <a:rPr lang="fa-IR" kern="100" dirty="0">
                <a:latin typeface="Calibri" panose="020F0502020204030204" pitchFamily="34" charset="0"/>
                <a:ea typeface="Times New Roman" panose="02020603050405020304" pitchFamily="18" charset="0"/>
                <a:cs typeface="B Nazanin" panose="00000400000000000000" pitchFamily="2" charset="-78"/>
              </a:rPr>
              <a:t>پیوستگی ولتاژ دو سر مقاومت و جهش جریان در مقاومت را مورد توجه قرار دهید.</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1530004" y="6131480"/>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26908944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39</a:t>
            </a:fld>
            <a:endParaRPr lang="en-US" dirty="0"/>
          </a:p>
        </p:txBody>
      </p:sp>
      <mc:AlternateContent xmlns:mc="http://schemas.openxmlformats.org/markup-compatibility/2006" xmlns:a14="http://schemas.microsoft.com/office/drawing/2010/main">
        <mc:Choice Requires="a14">
          <p:sp>
            <p:nvSpPr>
              <p:cNvPr id="3" name="Rectangle 2"/>
              <p:cNvSpPr/>
              <p:nvPr/>
            </p:nvSpPr>
            <p:spPr>
              <a:xfrm>
                <a:off x="2971800" y="228600"/>
                <a:ext cx="5987710" cy="1702325"/>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q"/>
                </a:pPr>
                <a:r>
                  <a:rPr lang="ar-SA"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a:t>
                </a: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b="1" dirty="0">
                    <a:solidFill>
                      <a:srgbClr val="FF0000"/>
                    </a:solidFill>
                    <a:latin typeface="Calibri" panose="020F0502020204030204" pitchFamily="34" charset="0"/>
                    <a:ea typeface="Times New Roman" panose="02020603050405020304" pitchFamily="18" charset="0"/>
                    <a:cs typeface="B Nazanin" panose="00000400000000000000" pitchFamily="2" charset="-78"/>
                  </a:rPr>
                  <a:t>مدار غیر خطی تقریب خطی </a:t>
                </a:r>
                <a:r>
                  <a:rPr lang="fa-IR" b="1" dirty="0" smtClean="0">
                    <a:solidFill>
                      <a:srgbClr val="FF0000"/>
                    </a:solidFill>
                    <a:latin typeface="Calibri" panose="020F0502020204030204" pitchFamily="34" charset="0"/>
                    <a:ea typeface="Times New Roman" panose="02020603050405020304" pitchFamily="18" charset="0"/>
                    <a:cs typeface="B Nazanin" panose="00000400000000000000" pitchFamily="2" charset="-78"/>
                  </a:rPr>
                  <a:t>تکه ای: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در </a:t>
                </a:r>
                <a:r>
                  <a:rPr lang="fa-IR" kern="100" dirty="0">
                    <a:latin typeface="Calibri" panose="020F0502020204030204" pitchFamily="34" charset="0"/>
                    <a:ea typeface="Times New Roman" panose="02020603050405020304" pitchFamily="18" charset="0"/>
                    <a:cs typeface="B Nazanin" panose="00000400000000000000" pitchFamily="2" charset="-78"/>
                  </a:rPr>
                  <a:t>مدار شکل مقابل فرض کنید دیود پیوندی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𝑝𝑛</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از طریق خازن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𝐶</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به منبع ولتاژ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𝑣</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𝑠</m:t>
                        </m:r>
                      </m:sub>
                    </m:sSub>
                  </m:oMath>
                </a14:m>
                <a:r>
                  <a:rPr lang="fa-IR" kern="100" dirty="0">
                    <a:latin typeface="Calibri" panose="020F0502020204030204" pitchFamily="34" charset="0"/>
                    <a:ea typeface="Times New Roman" panose="02020603050405020304" pitchFamily="18" charset="0"/>
                    <a:cs typeface="B Nazanin" panose="00000400000000000000" pitchFamily="2" charset="-78"/>
                  </a:rPr>
                  <a:t> که دارای شکل موج مستطیلی طبق شکل زیر است وصل شود</a:t>
                </a:r>
                <a:r>
                  <a:rPr lang="fa-IR" kern="100" dirty="0" smtClean="0">
                    <a:latin typeface="Calibri" panose="020F0502020204030204" pitchFamily="34" charset="0"/>
                    <a:ea typeface="Times New Roman" panose="02020603050405020304" pitchFamily="18" charset="0"/>
                    <a:cs typeface="B Nazanin" panose="00000400000000000000" pitchFamily="2" charset="-78"/>
                  </a:rPr>
                  <a:t>. </a:t>
                </a:r>
                <a:r>
                  <a:rPr lang="fa-IR" dirty="0" smtClean="0">
                    <a:latin typeface="Calibri" panose="020F0502020204030204" pitchFamily="34" charset="0"/>
                    <a:ea typeface="Times New Roman" panose="02020603050405020304" pitchFamily="18" charset="0"/>
                    <a:cs typeface="B Nazanin" panose="00000400000000000000" pitchFamily="2" charset="-78"/>
                  </a:rPr>
                  <a:t>می </a:t>
                </a:r>
                <a:r>
                  <a:rPr lang="fa-IR" dirty="0">
                    <a:latin typeface="Calibri" panose="020F0502020204030204" pitchFamily="34" charset="0"/>
                    <a:ea typeface="Times New Roman" panose="02020603050405020304" pitchFamily="18" charset="0"/>
                    <a:cs typeface="B Nazanin" panose="00000400000000000000" pitchFamily="2" charset="-78"/>
                  </a:rPr>
                  <a:t>خواهیم ولتاژ دو سر خازن </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B Nazanin" panose="00000400000000000000" pitchFamily="2" charset="-78"/>
                          </a:rPr>
                        </m:ctrlPr>
                      </m:sSubPr>
                      <m:e>
                        <m:r>
                          <a:rPr lang="en-US" i="1">
                            <a:latin typeface="Cambria Math" panose="02040503050406030204" pitchFamily="18" charset="0"/>
                            <a:ea typeface="Times New Roman" panose="02020603050405020304" pitchFamily="18" charset="0"/>
                            <a:cs typeface="B Nazanin" panose="00000400000000000000" pitchFamily="2" charset="-78"/>
                          </a:rPr>
                          <m:t>𝑣</m:t>
                        </m:r>
                      </m:e>
                      <m:sub>
                        <m:r>
                          <a:rPr lang="en-US" i="1">
                            <a:latin typeface="Cambria Math" panose="02040503050406030204" pitchFamily="18" charset="0"/>
                            <a:ea typeface="Times New Roman" panose="02020603050405020304" pitchFamily="18" charset="0"/>
                            <a:cs typeface="B Nazanin" panose="00000400000000000000" pitchFamily="2" charset="-78"/>
                          </a:rPr>
                          <m:t>𝑐</m:t>
                        </m:r>
                      </m:sub>
                    </m:sSub>
                    <m:r>
                      <a:rPr lang="en-US" i="1">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𝑡</m:t>
                    </m:r>
                    <m:r>
                      <a:rPr lang="en-US" i="1">
                        <a:latin typeface="Cambria Math" panose="02040503050406030204" pitchFamily="18" charset="0"/>
                        <a:ea typeface="Times New Roman" panose="02020603050405020304" pitchFamily="18" charset="0"/>
                        <a:cs typeface="B Nazanin" panose="00000400000000000000" pitchFamily="2" charset="-78"/>
                      </a:rPr>
                      <m:t>)</m:t>
                    </m:r>
                  </m:oMath>
                </a14:m>
                <a:r>
                  <a:rPr lang="fa-IR" dirty="0">
                    <a:latin typeface="Calibri" panose="020F0502020204030204" pitchFamily="34" charset="0"/>
                    <a:ea typeface="Times New Roman" panose="02020603050405020304" pitchFamily="18" charset="0"/>
                    <a:cs typeface="B Nazanin" panose="00000400000000000000" pitchFamily="2" charset="-78"/>
                  </a:rPr>
                  <a:t> و ولتاژ دو سر دیود </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B Nazanin" panose="00000400000000000000" pitchFamily="2" charset="-78"/>
                          </a:rPr>
                        </m:ctrlPr>
                      </m:sSubPr>
                      <m:e>
                        <m:r>
                          <a:rPr lang="en-US" i="1">
                            <a:latin typeface="Cambria Math" panose="02040503050406030204" pitchFamily="18" charset="0"/>
                            <a:ea typeface="Times New Roman" panose="02020603050405020304" pitchFamily="18" charset="0"/>
                            <a:cs typeface="B Nazanin" panose="00000400000000000000" pitchFamily="2" charset="-78"/>
                          </a:rPr>
                          <m:t>𝑣</m:t>
                        </m:r>
                      </m:e>
                      <m:sub>
                        <m:r>
                          <a:rPr lang="en-US" i="1">
                            <a:latin typeface="Cambria Math" panose="02040503050406030204" pitchFamily="18" charset="0"/>
                            <a:ea typeface="Times New Roman" panose="02020603050405020304" pitchFamily="18" charset="0"/>
                            <a:cs typeface="B Nazanin" panose="00000400000000000000" pitchFamily="2" charset="-78"/>
                          </a:rPr>
                          <m:t>𝑐</m:t>
                        </m:r>
                      </m:sub>
                    </m:sSub>
                    <m:d>
                      <m:dPr>
                        <m:ctrlPr>
                          <a:rPr lang="en-US" i="1">
                            <a:latin typeface="Cambria Math" panose="02040503050406030204" pitchFamily="18" charset="0"/>
                            <a:ea typeface="Times New Roman" panose="02020603050405020304" pitchFamily="18" charset="0"/>
                            <a:cs typeface="B Nazanin" panose="00000400000000000000" pitchFamily="2" charset="-78"/>
                          </a:rPr>
                        </m:ctrlPr>
                      </m:dPr>
                      <m:e>
                        <m:r>
                          <a:rPr lang="en-US" i="1">
                            <a:latin typeface="Cambria Math" panose="02040503050406030204" pitchFamily="18" charset="0"/>
                            <a:ea typeface="Times New Roman" panose="02020603050405020304" pitchFamily="18" charset="0"/>
                            <a:cs typeface="B Nazanin" panose="00000400000000000000" pitchFamily="2" charset="-78"/>
                          </a:rPr>
                          <m:t>𝑡</m:t>
                        </m:r>
                      </m:e>
                    </m:d>
                  </m:oMath>
                </a14:m>
                <a:r>
                  <a:rPr lang="fa-IR" dirty="0">
                    <a:latin typeface="Calibri" panose="020F0502020204030204" pitchFamily="34" charset="0"/>
                    <a:ea typeface="Times New Roman" panose="02020603050405020304" pitchFamily="18" charset="0"/>
                    <a:cs typeface="B Nazanin" panose="00000400000000000000" pitchFamily="2" charset="-78"/>
                  </a:rPr>
                  <a:t> را بدست آوریم .</a:t>
                </a:r>
                <a:endParaRPr lang="en-US" dirty="0"/>
              </a:p>
              <a:p>
                <a:pPr marL="285750" indent="-285750" algn="r" rtl="1">
                  <a:lnSpc>
                    <a:spcPct val="115000"/>
                  </a:lnSpc>
                  <a:spcAft>
                    <a:spcPts val="800"/>
                  </a:spcAft>
                  <a:buFont typeface="Wingdings" panose="05000000000000000000" pitchFamily="2" charset="2"/>
                  <a:buChar char="q"/>
                </a:pPr>
                <a:endParaRPr lang="en-US" sz="1400" kern="1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971800" y="228600"/>
                <a:ext cx="5987710" cy="1702325"/>
              </a:xfrm>
              <a:prstGeom prst="rect">
                <a:avLst/>
              </a:prstGeom>
              <a:blipFill>
                <a:blip r:embed="rId3"/>
                <a:stretch>
                  <a:fillRect l="-1833" t="-717" r="-713"/>
                </a:stretch>
              </a:blipFill>
            </p:spPr>
            <p:txBody>
              <a:bodyPr/>
              <a:lstStyle/>
              <a:p>
                <a:r>
                  <a:rPr lang="en-US">
                    <a:noFill/>
                  </a:rPr>
                  <a:t> </a:t>
                </a:r>
              </a:p>
            </p:txBody>
          </p:sp>
        </mc:Fallback>
      </mc:AlternateContent>
      <p:sp>
        <p:nvSpPr>
          <p:cNvPr id="4" name="Rectangle 3"/>
          <p:cNvSpPr/>
          <p:nvPr/>
        </p:nvSpPr>
        <p:spPr>
          <a:xfrm>
            <a:off x="7848600" y="1676400"/>
            <a:ext cx="1034710" cy="369332"/>
          </a:xfrm>
          <a:prstGeom prst="rect">
            <a:avLst/>
          </a:prstGeom>
        </p:spPr>
        <p:txBody>
          <a:bodyPr wrap="square">
            <a:spAutoFit/>
          </a:bodyPr>
          <a:lstStyle/>
          <a:p>
            <a:pPr marL="285750" indent="-285750" algn="just" rtl="1">
              <a:buFont typeface="Times New Roman" panose="02020603050405020304" pitchFamily="18" charset="0"/>
              <a:buChar char="■"/>
            </a:pPr>
            <a:r>
              <a:rPr lang="ar-SA" b="1" dirty="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kern="100" dirty="0">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152400" y="0"/>
            <a:ext cx="2527174" cy="1577057"/>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914400" y="2045732"/>
                <a:ext cx="23766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mtClean="0">
                          <a:solidFill>
                            <a:srgbClr val="0000FF"/>
                          </a:solidFill>
                          <a:latin typeface="Cambria Math" panose="02040503050406030204" pitchFamily="18" charset="0"/>
                        </a:rPr>
                        <m:t>K</m:t>
                      </m:r>
                      <m:r>
                        <m:rPr>
                          <m:sty m:val="p"/>
                        </m:rPr>
                        <a:rPr lang="en-US" i="0">
                          <a:solidFill>
                            <a:srgbClr val="0000FF"/>
                          </a:solidFill>
                          <a:latin typeface="Cambria Math" panose="02040503050406030204" pitchFamily="18" charset="0"/>
                        </a:rPr>
                        <m:t>VL</m:t>
                      </m:r>
                      <m:r>
                        <a:rPr lang="fa-IR" b="0" i="0" smtClean="0">
                          <a:solidFill>
                            <a:srgbClr val="0000FF"/>
                          </a:solidFill>
                          <a:latin typeface="Cambria Math" panose="02040503050406030204" pitchFamily="18" charset="0"/>
                        </a:rPr>
                        <m:t>:</m:t>
                      </m:r>
                      <m:r>
                        <a:rPr lang="en-US" i="0">
                          <a:solidFill>
                            <a:srgbClr val="0000FF"/>
                          </a:solidFill>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𝑑</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 </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914400" y="2045732"/>
                <a:ext cx="237667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31483" y="2478732"/>
                <a:ext cx="1938608" cy="4737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𝑑</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f>
                            <m:fPr>
                              <m:ctrlPr>
                                <a:rPr lang="en-US" i="1">
                                  <a:latin typeface="Cambria Math" panose="02040503050406030204" pitchFamily="18" charset="0"/>
                                </a:rPr>
                              </m:ctrlPr>
                            </m:fPr>
                            <m:num>
                              <m:r>
                                <a:rPr lang="en-US" i="1">
                                  <a:latin typeface="Cambria Math" panose="02040503050406030204" pitchFamily="18" charset="0"/>
                                </a:rPr>
                                <m:t>𝑞</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𝑑</m:t>
                                  </m:r>
                                </m:sub>
                              </m:sSub>
                            </m:num>
                            <m:den>
                              <m:r>
                                <a:rPr lang="en-US" i="1">
                                  <a:latin typeface="Cambria Math" panose="02040503050406030204" pitchFamily="18" charset="0"/>
                                </a:rPr>
                                <m:t>𝐾𝑇</m:t>
                              </m:r>
                            </m:den>
                          </m:f>
                        </m:sup>
                      </m:sSup>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531483" y="2478732"/>
                <a:ext cx="1938608" cy="47378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273426" y="2617739"/>
                <a:ext cx="5100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273426" y="2617739"/>
                <a:ext cx="510075"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668355" y="2381197"/>
                <a:ext cx="2237857" cy="8082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𝑑</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𝐾𝑇</m:t>
                              </m:r>
                            </m:num>
                            <m:den>
                              <m:r>
                                <a:rPr lang="en-US" i="1">
                                  <a:latin typeface="Cambria Math" panose="02040503050406030204" pitchFamily="18" charset="0"/>
                                </a:rPr>
                                <m:t>𝑞</m:t>
                              </m:r>
                            </m:den>
                          </m:f>
                          <m:func>
                            <m:funcPr>
                              <m:ctrlPr>
                                <a:rPr lang="en-US" i="1">
                                  <a:latin typeface="Cambria Math" panose="02040503050406030204" pitchFamily="18" charset="0"/>
                                </a:rPr>
                              </m:ctrlPr>
                            </m:funcPr>
                            <m:fName>
                              <m:r>
                                <m:rPr>
                                  <m:sty m:val="p"/>
                                </m:rPr>
                                <a:rPr lang="en-US" i="0">
                                  <a:latin typeface="Cambria Math" panose="02040503050406030204" pitchFamily="18" charset="0"/>
                                </a:rPr>
                                <m:t>ln</m:t>
                              </m:r>
                            </m:fName>
                            <m:e>
                              <m:d>
                                <m:dPr>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𝑑</m:t>
                                          </m:r>
                                        </m:sub>
                                      </m:sSub>
                                    </m:num>
                                    <m:den>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den>
                                  </m:f>
                                </m:e>
                              </m:d>
                            </m:e>
                          </m:func>
                          <m:r>
                            <a:rPr lang="en-US" i="0">
                              <a:latin typeface="Cambria Math" panose="02040503050406030204" pitchFamily="18" charset="0"/>
                            </a:rPr>
                            <m:t>+</m:t>
                          </m:r>
                          <m:r>
                            <a:rPr lang="en-US" i="0">
                              <a:latin typeface="Cambria Math" panose="02040503050406030204" pitchFamily="18" charset="0"/>
                            </a:rPr>
                            <m:t>1</m:t>
                          </m:r>
                        </m:e>
                      </m: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2668355" y="2381197"/>
                <a:ext cx="2237857" cy="80823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446828" y="3089584"/>
                <a:ext cx="1748043"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𝑑</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𝑐</m:t>
                          </m:r>
                        </m:sub>
                      </m:sSub>
                      <m:r>
                        <a:rPr lang="en-US" i="0">
                          <a:latin typeface="Cambria Math" panose="02040503050406030204" pitchFamily="18" charset="0"/>
                        </a:rPr>
                        <m:t>=</m:t>
                      </m:r>
                      <m:r>
                        <a:rPr lang="en-US" i="1">
                          <a:latin typeface="Cambria Math" panose="02040503050406030204" pitchFamily="18" charset="0"/>
                        </a:rPr>
                        <m:t>𝐶</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num>
                        <m:den>
                          <m:r>
                            <a:rPr lang="en-US" i="1">
                              <a:latin typeface="Cambria Math" panose="02040503050406030204" pitchFamily="18" charset="0"/>
                            </a:rPr>
                            <m:t>𝑑𝑡</m:t>
                          </m:r>
                        </m:den>
                      </m:f>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1446828" y="3089584"/>
                <a:ext cx="1748043" cy="61824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614579" y="2381196"/>
                <a:ext cx="2922210" cy="6650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𝐾𝑇</m:t>
                          </m:r>
                        </m:num>
                        <m:den>
                          <m:r>
                            <a:rPr lang="en-US" i="1">
                              <a:latin typeface="Cambria Math" panose="02040503050406030204" pitchFamily="18" charset="0"/>
                            </a:rPr>
                            <m:t>𝑞</m:t>
                          </m:r>
                        </m:den>
                      </m:f>
                      <m:func>
                        <m:funcPr>
                          <m:ctrlPr>
                            <a:rPr lang="en-US" i="1">
                              <a:latin typeface="Cambria Math" panose="02040503050406030204" pitchFamily="18" charset="0"/>
                            </a:rPr>
                          </m:ctrlPr>
                        </m:funcPr>
                        <m:fName>
                          <m:r>
                            <m:rPr>
                              <m:sty m:val="p"/>
                            </m:rPr>
                            <a:rPr lang="en-US" i="0">
                              <a:latin typeface="Cambria Math" panose="02040503050406030204" pitchFamily="18" charset="0"/>
                            </a:rPr>
                            <m:t>ln</m:t>
                          </m:r>
                        </m:fName>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𝐶</m:t>
                              </m:r>
                            </m:num>
                            <m:den>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den>
                          </m:f>
                        </m:e>
                      </m:func>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num>
                        <m:den>
                          <m:r>
                            <a:rPr lang="en-US" i="1">
                              <a:latin typeface="Cambria Math" panose="02040503050406030204" pitchFamily="18" charset="0"/>
                            </a:rPr>
                            <m:t>𝑑𝑡</m:t>
                          </m:r>
                        </m:den>
                      </m:f>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5614579" y="2381196"/>
                <a:ext cx="2922210" cy="66505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137132" y="2600648"/>
                <a:ext cx="5100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solidFill>
                            <a:srgbClr val="0000FF"/>
                          </a:solidFill>
                          <a:latin typeface="Cambria Math" panose="02040503050406030204" pitchFamily="18" charset="0"/>
                        </a:rPr>
                        <m:t>⟹</m:t>
                      </m:r>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5137132" y="2600648"/>
                <a:ext cx="510075"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194871" y="3750185"/>
                <a:ext cx="5688439" cy="1477328"/>
              </a:xfrm>
              <a:prstGeom prst="rect">
                <a:avLst/>
              </a:prstGeom>
            </p:spPr>
            <p:txBody>
              <a:bodyPr wrap="square">
                <a:spAutoFit/>
              </a:bodyPr>
              <a:lstStyle/>
              <a:p>
                <a:pPr algn="just" rtl="1"/>
                <a:r>
                  <a:rPr lang="fa-IR" dirty="0">
                    <a:latin typeface="Calibri" panose="020F0502020204030204" pitchFamily="34" charset="0"/>
                    <a:ea typeface="Times New Roman" panose="02020603050405020304" pitchFamily="18" charset="0"/>
                    <a:cs typeface="B Nazanin" panose="00000400000000000000" pitchFamily="2" charset="-78"/>
                  </a:rPr>
                  <a:t>که یک معادله دیفرانسیل غیر خطی است که به سادگی قابل حل نمی </a:t>
                </a:r>
                <a:r>
                  <a:rPr lang="fa-IR" dirty="0" smtClean="0">
                    <a:latin typeface="Calibri" panose="020F0502020204030204" pitchFamily="34" charset="0"/>
                    <a:ea typeface="Times New Roman" panose="02020603050405020304" pitchFamily="18" charset="0"/>
                    <a:cs typeface="B Nazanin" panose="00000400000000000000" pitchFamily="2" charset="-78"/>
                  </a:rPr>
                  <a:t>باشد. </a:t>
                </a:r>
                <a:r>
                  <a:rPr lang="fa-IR" dirty="0">
                    <a:latin typeface="Calibri" panose="020F0502020204030204" pitchFamily="34" charset="0"/>
                    <a:ea typeface="Times New Roman" panose="02020603050405020304" pitchFamily="18" charset="0"/>
                    <a:cs typeface="B Nazanin" panose="00000400000000000000" pitchFamily="2" charset="-78"/>
                  </a:rPr>
                  <a:t>بنابراین به سوی روش تقریبی و استفاده از روش تقریب خطی تکه </a:t>
                </a:r>
                <a:r>
                  <a:rPr lang="fa-IR" dirty="0" smtClean="0">
                    <a:latin typeface="Calibri" panose="020F0502020204030204" pitchFamily="34" charset="0"/>
                    <a:ea typeface="Times New Roman" panose="02020603050405020304" pitchFamily="18" charset="0"/>
                    <a:cs typeface="B Nazanin" panose="00000400000000000000" pitchFamily="2" charset="-78"/>
                  </a:rPr>
                  <a:t>ای </a:t>
                </a:r>
                <a:r>
                  <a:rPr lang="fa-IR" dirty="0">
                    <a:latin typeface="Calibri" panose="020F0502020204030204" pitchFamily="34" charset="0"/>
                    <a:ea typeface="Times New Roman" panose="02020603050405020304" pitchFamily="18" charset="0"/>
                    <a:cs typeface="B Nazanin" panose="00000400000000000000" pitchFamily="2" charset="-78"/>
                  </a:rPr>
                  <a:t>روی می </a:t>
                </a:r>
                <a:r>
                  <a:rPr lang="fa-IR" dirty="0" smtClean="0">
                    <a:latin typeface="Calibri" panose="020F0502020204030204" pitchFamily="34" charset="0"/>
                    <a:ea typeface="Times New Roman" panose="02020603050405020304" pitchFamily="18" charset="0"/>
                    <a:cs typeface="B Nazanin" panose="00000400000000000000" pitchFamily="2" charset="-78"/>
                  </a:rPr>
                  <a:t>آوریم. </a:t>
                </a:r>
                <a:r>
                  <a:rPr lang="fa-IR" kern="100" dirty="0">
                    <a:latin typeface="Calibri" panose="020F0502020204030204" pitchFamily="34" charset="0"/>
                    <a:ea typeface="Times New Roman" panose="02020603050405020304" pitchFamily="18" charset="0"/>
                    <a:cs typeface="B Nazanin" panose="00000400000000000000" pitchFamily="2" charset="-78"/>
                  </a:rPr>
                  <a:t>می توان مدار متشکل از دو مقاومت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𝑅</m:t>
                        </m:r>
                      </m:e>
                      <m:sub>
                        <m:r>
                          <a:rPr lang="en-US" i="1" kern="100">
                            <a:latin typeface="Cambria Math" panose="02040503050406030204" pitchFamily="18" charset="0"/>
                            <a:ea typeface="Times New Roman" panose="02020603050405020304" pitchFamily="18" charset="0"/>
                            <a:cs typeface="B Nazanin" panose="00000400000000000000" pitchFamily="2" charset="-78"/>
                          </a:rPr>
                          <m:t>1</m:t>
                        </m:r>
                      </m:sub>
                    </m:sSub>
                  </m:oMath>
                </a14:m>
                <a:r>
                  <a:rPr lang="fa-IR" kern="100" dirty="0">
                    <a:latin typeface="Calibri" panose="020F0502020204030204" pitchFamily="34"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𝑅</m:t>
                        </m:r>
                      </m:e>
                      <m:sub>
                        <m:r>
                          <a:rPr lang="en-US" i="1" kern="100">
                            <a:latin typeface="Cambria Math" panose="02040503050406030204" pitchFamily="18" charset="0"/>
                            <a:ea typeface="Times New Roman" panose="02020603050405020304" pitchFamily="18" charset="0"/>
                            <a:cs typeface="B Nazanin" panose="00000400000000000000" pitchFamily="2" charset="-78"/>
                          </a:rPr>
                          <m:t>2</m:t>
                        </m:r>
                      </m:sub>
                    </m:sSub>
                  </m:oMath>
                </a14:m>
                <a:r>
                  <a:rPr lang="fa-IR" kern="100" dirty="0">
                    <a:latin typeface="Calibri" panose="020F0502020204030204" pitchFamily="34" charset="0"/>
                    <a:ea typeface="Times New Roman" panose="02020603050405020304" pitchFamily="18" charset="0"/>
                    <a:cs typeface="B Nazanin" panose="00000400000000000000" pitchFamily="2" charset="-78"/>
                  </a:rPr>
                  <a:t> و دو دیود ایده آل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𝐷</m:t>
                        </m:r>
                      </m:e>
                      <m:sub>
                        <m:r>
                          <a:rPr lang="en-US" i="1" kern="100">
                            <a:latin typeface="Cambria Math" panose="02040503050406030204" pitchFamily="18" charset="0"/>
                            <a:ea typeface="Times New Roman" panose="02020603050405020304" pitchFamily="18" charset="0"/>
                            <a:cs typeface="B Nazanin" panose="00000400000000000000" pitchFamily="2" charset="-78"/>
                          </a:rPr>
                          <m:t>1</m:t>
                        </m:r>
                      </m:sub>
                    </m:sSub>
                  </m:oMath>
                </a14:m>
                <a:r>
                  <a:rPr lang="fa-IR" kern="100" dirty="0">
                    <a:latin typeface="Calibri" panose="020F0502020204030204" pitchFamily="34"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𝐷</m:t>
                        </m:r>
                      </m:e>
                      <m:sub>
                        <m:r>
                          <a:rPr lang="en-US" i="1" kern="100">
                            <a:latin typeface="Cambria Math" panose="02040503050406030204" pitchFamily="18" charset="0"/>
                            <a:ea typeface="Times New Roman" panose="02020603050405020304" pitchFamily="18" charset="0"/>
                            <a:cs typeface="B Nazanin" panose="00000400000000000000" pitchFamily="2" charset="-78"/>
                          </a:rPr>
                          <m:t>2</m:t>
                        </m:r>
                      </m:sub>
                    </m:sSub>
                  </m:oMath>
                </a14:m>
                <a:r>
                  <a:rPr lang="fa-IR" kern="100" dirty="0">
                    <a:latin typeface="Calibri" panose="020F0502020204030204" pitchFamily="34" charset="0"/>
                    <a:ea typeface="Times New Roman" panose="02020603050405020304" pitchFamily="18" charset="0"/>
                    <a:cs typeface="B Nazanin" panose="00000400000000000000" pitchFamily="2" charset="-78"/>
                  </a:rPr>
                  <a:t> شکل زیر را که دارای مشخصه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𝑣</m:t>
                        </m:r>
                      </m:e>
                      <m:sub>
                        <m:r>
                          <a:rPr lang="en-US" i="1" kern="100">
                            <a:latin typeface="Cambria Math" panose="02040503050406030204" pitchFamily="18" charset="0"/>
                            <a:ea typeface="Times New Roman" panose="02020603050405020304" pitchFamily="18" charset="0"/>
                            <a:cs typeface="B Nazanin" panose="00000400000000000000" pitchFamily="2" charset="-78"/>
                          </a:rPr>
                          <m:t>1</m:t>
                        </m:r>
                      </m:sub>
                    </m:sSub>
                  </m:oMath>
                </a14:m>
                <a:r>
                  <a:rPr lang="fa-IR" kern="100" dirty="0">
                    <a:latin typeface="Calibri" panose="020F0502020204030204" pitchFamily="34" charset="0"/>
                    <a:ea typeface="Times New Roman" panose="02020603050405020304" pitchFamily="18" charset="0"/>
                    <a:cs typeface="B Nazanin" panose="00000400000000000000" pitchFamily="2" charset="-78"/>
                  </a:rPr>
                  <a:t> داده شده در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بالا است، </a:t>
                </a:r>
                <a:r>
                  <a:rPr lang="fa-IR" kern="100" dirty="0">
                    <a:latin typeface="Calibri" panose="020F0502020204030204" pitchFamily="34" charset="0"/>
                    <a:ea typeface="Times New Roman" panose="02020603050405020304" pitchFamily="18" charset="0"/>
                    <a:cs typeface="B Nazanin" panose="00000400000000000000" pitchFamily="2" charset="-78"/>
                  </a:rPr>
                  <a:t>جایگزین دیود واقعی </a:t>
                </a:r>
                <a:r>
                  <a:rPr lang="fa-IR" kern="100" dirty="0" smtClean="0">
                    <a:latin typeface="Calibri" panose="020F0502020204030204" pitchFamily="34" charset="0"/>
                    <a:ea typeface="Times New Roman" panose="02020603050405020304" pitchFamily="18" charset="0"/>
                    <a:cs typeface="B Nazanin" panose="00000400000000000000" pitchFamily="2" charset="-78"/>
                  </a:rPr>
                  <a:t>کرد (تقریب خطی تکه ای). </a:t>
                </a:r>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3194871" y="3750185"/>
                <a:ext cx="5688439" cy="1477328"/>
              </a:xfrm>
              <a:prstGeom prst="rect">
                <a:avLst/>
              </a:prstGeom>
              <a:blipFill>
                <a:blip r:embed="rId12"/>
                <a:stretch>
                  <a:fillRect l="-1822" t="-1646" r="-965" b="-6173"/>
                </a:stretch>
              </a:blipFill>
            </p:spPr>
            <p:txBody>
              <a:bodyPr/>
              <a:lstStyle/>
              <a:p>
                <a:r>
                  <a:rPr lang="en-US">
                    <a:noFill/>
                  </a:rPr>
                  <a:t> </a:t>
                </a:r>
              </a:p>
            </p:txBody>
          </p:sp>
        </mc:Fallback>
      </mc:AlternateContent>
      <p:pic>
        <p:nvPicPr>
          <p:cNvPr id="27" name="Picture 26"/>
          <p:cNvPicPr>
            <a:picLocks noChangeAspect="1"/>
          </p:cNvPicPr>
          <p:nvPr/>
        </p:nvPicPr>
        <p:blipFill>
          <a:blip r:embed="rId13"/>
          <a:stretch>
            <a:fillRect/>
          </a:stretch>
        </p:blipFill>
        <p:spPr>
          <a:xfrm>
            <a:off x="152400" y="3981967"/>
            <a:ext cx="2595577" cy="1829329"/>
          </a:xfrm>
          <a:prstGeom prst="rect">
            <a:avLst/>
          </a:prstGeom>
        </p:spPr>
      </p:pic>
      <p:pic>
        <p:nvPicPr>
          <p:cNvPr id="30" name="Picture 29"/>
          <p:cNvPicPr/>
          <p:nvPr/>
        </p:nvPicPr>
        <p:blipFill>
          <a:blip r:embed="rId14"/>
          <a:stretch>
            <a:fillRect/>
          </a:stretch>
        </p:blipFill>
        <p:spPr>
          <a:xfrm rot="16200000">
            <a:off x="3601702" y="4675968"/>
            <a:ext cx="1734880" cy="2356131"/>
          </a:xfrm>
          <a:prstGeom prst="rect">
            <a:avLst/>
          </a:prstGeom>
        </p:spPr>
      </p:pic>
    </p:spTree>
    <p:extLst>
      <p:ext uri="{BB962C8B-B14F-4D97-AF65-F5344CB8AC3E}">
        <p14:creationId xmlns:p14="http://schemas.microsoft.com/office/powerpoint/2010/main" val="3371690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dirty="0"/>
          </a:p>
        </p:txBody>
      </p:sp>
      <p:sp>
        <p:nvSpPr>
          <p:cNvPr id="6" name="Rectangle 5"/>
          <p:cNvSpPr/>
          <p:nvPr/>
        </p:nvSpPr>
        <p:spPr>
          <a:xfrm>
            <a:off x="228600" y="228600"/>
            <a:ext cx="8686800" cy="369332"/>
          </a:xfrm>
          <a:prstGeom prst="rect">
            <a:avLst/>
          </a:prstGeom>
        </p:spPr>
        <p:txBody>
          <a:bodyPr wrap="square">
            <a:spAutoFit/>
          </a:bodyPr>
          <a:lstStyle/>
          <a:p>
            <a:pPr algn="r" rtl="1"/>
            <a:r>
              <a:rPr lang="ar-SA" dirty="0" smtClean="0">
                <a:latin typeface="Times New Roman" panose="02020603050405020304" pitchFamily="18" charset="0"/>
                <a:ea typeface="Calibri" panose="020F0502020204030204" pitchFamily="34" charset="0"/>
                <a:cs typeface="B Nazanin" panose="00000400000000000000" pitchFamily="2" charset="-78"/>
              </a:rPr>
              <a:t>اگر </a:t>
            </a:r>
            <a:r>
              <a:rPr lang="ar-SA" dirty="0">
                <a:latin typeface="Times New Roman" panose="02020603050405020304" pitchFamily="18" charset="0"/>
                <a:ea typeface="Calibri" panose="020F0502020204030204" pitchFamily="34" charset="0"/>
                <a:cs typeface="B Nazanin" panose="00000400000000000000" pitchFamily="2" charset="-78"/>
              </a:rPr>
              <a:t>ولتاژ اولیه خازن در</a:t>
            </a:r>
            <a:r>
              <a:rPr lang="ar-SA" sz="1600" dirty="0">
                <a:ea typeface="Calibri" panose="020F0502020204030204" pitchFamily="34" charset="0"/>
                <a:cs typeface="B Nazanin" panose="00000400000000000000" pitchFamily="2" charset="-78"/>
              </a:rPr>
              <a:t> </a:t>
            </a:r>
            <a:r>
              <a:rPr lang="en-US" sz="1600" dirty="0" smtClean="0">
                <a:latin typeface="Times New Roman" panose="02020603050405020304" pitchFamily="18" charset="0"/>
                <a:ea typeface="Calibri" panose="020F0502020204030204" pitchFamily="34" charset="0"/>
                <a:cs typeface="B Nazanin" panose="00000400000000000000" pitchFamily="2" charset="-78"/>
              </a:rPr>
              <a:t>t=t</a:t>
            </a:r>
            <a:r>
              <a:rPr lang="en-US" sz="1600" baseline="-25000" dirty="0" smtClean="0">
                <a:latin typeface="Times New Roman" panose="02020603050405020304" pitchFamily="18" charset="0"/>
                <a:ea typeface="Calibri" panose="020F0502020204030204" pitchFamily="34" charset="0"/>
                <a:cs typeface="B Nazanin" panose="00000400000000000000" pitchFamily="2" charset="-78"/>
              </a:rPr>
              <a:t>0</a:t>
            </a:r>
            <a:r>
              <a:rPr lang="fa-IR" sz="1600" baseline="-25000" dirty="0" smtClean="0">
                <a:latin typeface="Times New Roman" panose="02020603050405020304" pitchFamily="18" charset="0"/>
                <a:ea typeface="Calibri" panose="020F0502020204030204" pitchFamily="34" charset="0"/>
                <a:cs typeface="B Nazanin" panose="00000400000000000000" pitchFamily="2" charset="-78"/>
              </a:rPr>
              <a:t> </a:t>
            </a:r>
            <a:r>
              <a:rPr lang="ar-SA" dirty="0" smtClean="0">
                <a:latin typeface="Times New Roman" panose="02020603050405020304" pitchFamily="18" charset="0"/>
                <a:ea typeface="Calibri" panose="020F0502020204030204" pitchFamily="34" charset="0"/>
                <a:cs typeface="B Nazanin" panose="00000400000000000000" pitchFamily="2" charset="-78"/>
              </a:rPr>
              <a:t>برابر </a:t>
            </a:r>
            <a:r>
              <a:rPr lang="en-US" sz="1600" dirty="0">
                <a:latin typeface="Times New Roman" panose="02020603050405020304" pitchFamily="18" charset="0"/>
                <a:ea typeface="Calibri" panose="020F0502020204030204" pitchFamily="34" charset="0"/>
                <a:cs typeface="B Nazanin" panose="00000400000000000000" pitchFamily="2" charset="-78"/>
              </a:rPr>
              <a:t>V</a:t>
            </a:r>
            <a:r>
              <a:rPr lang="en-US" sz="1600" baseline="-25000" dirty="0">
                <a:latin typeface="Times New Roman" panose="02020603050405020304" pitchFamily="18" charset="0"/>
                <a:ea typeface="Calibri" panose="020F0502020204030204" pitchFamily="34" charset="0"/>
                <a:cs typeface="B Nazanin" panose="00000400000000000000" pitchFamily="2" charset="-78"/>
              </a:rPr>
              <a:t>0</a:t>
            </a:r>
            <a:r>
              <a:rPr lang="ar-SA" dirty="0">
                <a:latin typeface="Times New Roman" panose="02020603050405020304" pitchFamily="18" charset="0"/>
                <a:ea typeface="Calibri" panose="020F0502020204030204" pitchFamily="34" charset="0"/>
                <a:cs typeface="B Nazanin" panose="00000400000000000000" pitchFamily="2" charset="-78"/>
              </a:rPr>
              <a:t> باشد یعنی کلید </a:t>
            </a:r>
            <a:r>
              <a:rPr lang="ar-SA" dirty="0" smtClean="0">
                <a:latin typeface="Times New Roman" panose="02020603050405020304" pitchFamily="18" charset="0"/>
                <a:ea typeface="Calibri" panose="020F0502020204030204" pitchFamily="34" charset="0"/>
                <a:cs typeface="B Nazanin" panose="00000400000000000000" pitchFamily="2" charset="-78"/>
              </a:rPr>
              <a:t>را </a:t>
            </a:r>
            <a:r>
              <a:rPr lang="ar-SA" dirty="0">
                <a:latin typeface="Times New Roman" panose="02020603050405020304" pitchFamily="18" charset="0"/>
                <a:ea typeface="Calibri" panose="020F0502020204030204" pitchFamily="34" charset="0"/>
                <a:cs typeface="B Nazanin" panose="00000400000000000000" pitchFamily="2" charset="-78"/>
              </a:rPr>
              <a:t>در </a:t>
            </a:r>
            <a:r>
              <a:rPr lang="ar-SA" dirty="0" smtClean="0">
                <a:latin typeface="Times New Roman" panose="02020603050405020304" pitchFamily="18" charset="0"/>
                <a:ea typeface="Calibri" panose="020F0502020204030204" pitchFamily="34" charset="0"/>
                <a:cs typeface="B Nazanin" panose="00000400000000000000" pitchFamily="2" charset="-78"/>
              </a:rPr>
              <a:t>لحظه </a:t>
            </a:r>
            <a:r>
              <a:rPr lang="en-US" sz="1600" dirty="0" smtClean="0">
                <a:latin typeface="Times New Roman" panose="02020603050405020304" pitchFamily="18" charset="0"/>
                <a:ea typeface="Calibri" panose="020F0502020204030204" pitchFamily="34" charset="0"/>
                <a:cs typeface="B Nazanin" panose="00000400000000000000" pitchFamily="2" charset="-78"/>
              </a:rPr>
              <a:t>t=t</a:t>
            </a:r>
            <a:r>
              <a:rPr lang="en-US" sz="1600" baseline="-25000" dirty="0" smtClean="0">
                <a:latin typeface="Times New Roman" panose="02020603050405020304" pitchFamily="18" charset="0"/>
                <a:ea typeface="Calibri" panose="020F0502020204030204" pitchFamily="34" charset="0"/>
                <a:cs typeface="B Nazanin" panose="00000400000000000000" pitchFamily="2" charset="-78"/>
              </a:rPr>
              <a:t>0</a:t>
            </a:r>
            <a:r>
              <a:rPr lang="fa-IR" sz="1600" baseline="-25000" dirty="0" smtClean="0">
                <a:latin typeface="Times New Roman" panose="02020603050405020304" pitchFamily="18" charset="0"/>
                <a:ea typeface="Calibri" panose="020F0502020204030204" pitchFamily="34" charset="0"/>
                <a:cs typeface="B Nazanin" panose="00000400000000000000" pitchFamily="2" charset="-78"/>
              </a:rPr>
              <a:t> </a:t>
            </a:r>
            <a:r>
              <a:rPr lang="ar-SA" dirty="0" smtClean="0">
                <a:latin typeface="Times New Roman" panose="02020603050405020304" pitchFamily="18" charset="0"/>
                <a:ea typeface="Calibri" panose="020F0502020204030204" pitchFamily="34" charset="0"/>
                <a:cs typeface="B Nazanin" panose="00000400000000000000" pitchFamily="2" charset="-78"/>
              </a:rPr>
              <a:t>باز کنیم</a:t>
            </a:r>
            <a:r>
              <a:rPr lang="fa-IR" dirty="0" smtClean="0">
                <a:latin typeface="Times New Roman" panose="02020603050405020304" pitchFamily="18" charset="0"/>
                <a:ea typeface="Calibri" panose="020F0502020204030204" pitchFamily="34" charset="0"/>
                <a:cs typeface="B Nazanin" panose="00000400000000000000" pitchFamily="2" charset="-78"/>
              </a:rPr>
              <a:t>،</a:t>
            </a:r>
            <a:r>
              <a:rPr lang="ar-SA" dirty="0" smtClean="0">
                <a:latin typeface="Times New Roman" panose="02020603050405020304" pitchFamily="18" charset="0"/>
                <a:ea typeface="Calibri" panose="020F0502020204030204" pitchFamily="34" charset="0"/>
                <a:cs typeface="B Nazanin" panose="00000400000000000000" pitchFamily="2" charset="-78"/>
              </a:rPr>
              <a:t> </a:t>
            </a:r>
            <a:r>
              <a:rPr lang="ar-SA" dirty="0">
                <a:latin typeface="Times New Roman" panose="02020603050405020304" pitchFamily="18" charset="0"/>
                <a:ea typeface="Calibri" panose="020F0502020204030204" pitchFamily="34" charset="0"/>
                <a:cs typeface="B Nazanin" panose="00000400000000000000" pitchFamily="2" charset="-78"/>
              </a:rPr>
              <a:t>در </a:t>
            </a:r>
            <a:r>
              <a:rPr lang="ar-SA" dirty="0" smtClean="0">
                <a:latin typeface="Times New Roman" panose="02020603050405020304" pitchFamily="18" charset="0"/>
                <a:ea typeface="Calibri" panose="020F0502020204030204" pitchFamily="34" charset="0"/>
                <a:cs typeface="B Nazanin" panose="00000400000000000000" pitchFamily="2" charset="-78"/>
              </a:rPr>
              <a:t>این</a:t>
            </a:r>
            <a:r>
              <a:rPr lang="en-US" dirty="0" smtClean="0">
                <a:latin typeface="Times New Roman" panose="02020603050405020304" pitchFamily="18" charset="0"/>
                <a:ea typeface="Calibri" panose="020F0502020204030204" pitchFamily="34" charset="0"/>
                <a:cs typeface="B Nazanin" panose="00000400000000000000" pitchFamily="2" charset="-78"/>
              </a:rPr>
              <a:t> </a:t>
            </a:r>
            <a:r>
              <a:rPr lang="ar-SA" dirty="0" smtClean="0">
                <a:latin typeface="Times New Roman" panose="02020603050405020304" pitchFamily="18" charset="0"/>
                <a:ea typeface="Calibri" panose="020F0502020204030204" pitchFamily="34" charset="0"/>
                <a:cs typeface="B Nazanin" panose="00000400000000000000" pitchFamily="2" charset="-78"/>
              </a:rPr>
              <a:t>صورت:</a:t>
            </a:r>
            <a:endParaRPr lang="en-US" dirty="0">
              <a:cs typeface="B Nazanin" panose="00000400000000000000" pitchFamily="2" charset="-78"/>
            </a:endParaRPr>
          </a:p>
        </p:txBody>
      </p:sp>
      <p:sp>
        <p:nvSpPr>
          <p:cNvPr id="11" name="Rectangle 10"/>
          <p:cNvSpPr/>
          <p:nvPr/>
        </p:nvSpPr>
        <p:spPr>
          <a:xfrm>
            <a:off x="228600" y="818046"/>
            <a:ext cx="2438400" cy="832023"/>
          </a:xfrm>
          <a:prstGeom prst="rect">
            <a:avLst/>
          </a:prstGeom>
        </p:spPr>
        <p:txBody>
          <a:bodyPr wrap="square">
            <a:spAutoFit/>
          </a:bodyPr>
          <a:lstStyle/>
          <a:p>
            <a:pPr algn="ctr" rtl="1">
              <a:lnSpc>
                <a:spcPct val="115000"/>
              </a:lnSpc>
              <a:spcAft>
                <a:spcPts val="800"/>
              </a:spcAft>
            </a:pPr>
            <a:r>
              <a:rPr lang="en-US" kern="100" dirty="0" err="1">
                <a:latin typeface="Cambria Math" panose="02040503050406030204" pitchFamily="18" charset="0"/>
                <a:ea typeface="Cambria Math" panose="02040503050406030204" pitchFamily="18" charset="0"/>
                <a:cs typeface="Arial" panose="020B0604020202020204" pitchFamily="34" charset="0"/>
              </a:rPr>
              <a:t>V</a:t>
            </a:r>
            <a:r>
              <a:rPr lang="en-US" kern="100" baseline="-25000" dirty="0" err="1">
                <a:latin typeface="Cambria Math" panose="02040503050406030204" pitchFamily="18" charset="0"/>
                <a:ea typeface="Cambria Math" panose="02040503050406030204" pitchFamily="18" charset="0"/>
                <a:cs typeface="Arial" panose="020B0604020202020204" pitchFamily="34" charset="0"/>
              </a:rPr>
              <a:t>c</a:t>
            </a:r>
            <a:r>
              <a:rPr lang="en-US" kern="100" dirty="0">
                <a:latin typeface="Cambria Math" panose="02040503050406030204" pitchFamily="18" charset="0"/>
                <a:ea typeface="Cambria Math" panose="02040503050406030204" pitchFamily="18" charset="0"/>
                <a:cs typeface="Arial" panose="020B0604020202020204" pitchFamily="34" charset="0"/>
              </a:rPr>
              <a:t>(t) = </a:t>
            </a:r>
            <a:r>
              <a:rPr lang="en-US" kern="100" dirty="0" err="1" smtClean="0">
                <a:latin typeface="Cambria Math" panose="02040503050406030204" pitchFamily="18" charset="0"/>
                <a:ea typeface="Cambria Math" panose="02040503050406030204" pitchFamily="18" charset="0"/>
                <a:cs typeface="Arial" panose="020B0604020202020204" pitchFamily="34" charset="0"/>
              </a:rPr>
              <a:t>Ke</a:t>
            </a:r>
            <a:r>
              <a:rPr lang="en-US" kern="100" baseline="30000" dirty="0" smtClean="0">
                <a:latin typeface="Cambria Math" panose="02040503050406030204" pitchFamily="18" charset="0"/>
                <a:ea typeface="Cambria Math" panose="02040503050406030204" pitchFamily="18" charset="0"/>
                <a:cs typeface="Arial" panose="020B0604020202020204" pitchFamily="34" charset="0"/>
              </a:rPr>
              <a:t>-t/RC   </a:t>
            </a:r>
            <a:r>
              <a:rPr lang="en-US" kern="100" dirty="0">
                <a:latin typeface="Cambria Math" panose="02040503050406030204" pitchFamily="18" charset="0"/>
                <a:ea typeface="Cambria Math" panose="02040503050406030204" pitchFamily="18" charset="0"/>
                <a:cs typeface="Arial" panose="020B0604020202020204" pitchFamily="34" charset="0"/>
              </a:rPr>
              <a:t>t≥t</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0</a:t>
            </a:r>
            <a:endParaRPr lang="en-US" sz="1600" kern="100" dirty="0">
              <a:latin typeface="Cambria Math" panose="02040503050406030204" pitchFamily="18" charset="0"/>
              <a:ea typeface="Cambria Math" panose="02040503050406030204" pitchFamily="18" charset="0"/>
              <a:cs typeface="Arial" panose="020B0604020202020204" pitchFamily="34" charset="0"/>
            </a:endParaRPr>
          </a:p>
          <a:p>
            <a:pPr algn="ctr" rtl="1">
              <a:lnSpc>
                <a:spcPct val="115000"/>
              </a:lnSpc>
              <a:spcAft>
                <a:spcPts val="800"/>
              </a:spcAft>
            </a:pPr>
            <a:r>
              <a:rPr lang="en-US" kern="100" dirty="0">
                <a:latin typeface="Cambria Math" panose="02040503050406030204" pitchFamily="18" charset="0"/>
                <a:ea typeface="Cambria Math" panose="02040503050406030204" pitchFamily="18" charset="0"/>
                <a:cs typeface="Arial" panose="020B0604020202020204" pitchFamily="34" charset="0"/>
              </a:rPr>
              <a:t>V(t</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0</a:t>
            </a:r>
            <a:r>
              <a:rPr lang="en-US" kern="100" dirty="0">
                <a:latin typeface="Cambria Math" panose="02040503050406030204" pitchFamily="18" charset="0"/>
                <a:ea typeface="Cambria Math" panose="02040503050406030204" pitchFamily="18" charset="0"/>
                <a:cs typeface="Arial" panose="020B0604020202020204" pitchFamily="34" charset="0"/>
              </a:rPr>
              <a:t>) = V</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0</a:t>
            </a:r>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13" name="Rectangle 12"/>
          <p:cNvSpPr/>
          <p:nvPr/>
        </p:nvSpPr>
        <p:spPr>
          <a:xfrm>
            <a:off x="3429000" y="762000"/>
            <a:ext cx="5486400" cy="867417"/>
          </a:xfrm>
          <a:prstGeom prst="rect">
            <a:avLst/>
          </a:prstGeom>
        </p:spPr>
        <p:txBody>
          <a:bodyPr wrap="square">
            <a:spAutoFit/>
          </a:bodyPr>
          <a:lstStyle/>
          <a:p>
            <a:pPr algn="ctr">
              <a:lnSpc>
                <a:spcPct val="115000"/>
              </a:lnSpc>
              <a:spcAft>
                <a:spcPts val="800"/>
              </a:spcAft>
            </a:pPr>
            <a:r>
              <a:rPr lang="en-US" kern="100" dirty="0" smtClean="0">
                <a:latin typeface="Cambria Math" panose="02040503050406030204" pitchFamily="18" charset="0"/>
                <a:ea typeface="Cambria Math" panose="02040503050406030204" pitchFamily="18" charset="0"/>
                <a:cs typeface="Arial" panose="020B0604020202020204" pitchFamily="34" charset="0"/>
              </a:rPr>
              <a:t>V</a:t>
            </a:r>
            <a:r>
              <a:rPr lang="en-US" kern="100" baseline="-25000" dirty="0" smtClean="0">
                <a:latin typeface="Cambria Math" panose="02040503050406030204" pitchFamily="18" charset="0"/>
                <a:ea typeface="Cambria Math" panose="02040503050406030204" pitchFamily="18" charset="0"/>
                <a:cs typeface="Arial" panose="020B0604020202020204" pitchFamily="34" charset="0"/>
              </a:rPr>
              <a:t>0</a:t>
            </a:r>
            <a:r>
              <a:rPr lang="en-US" kern="100" dirty="0" smtClean="0">
                <a:latin typeface="Cambria Math" panose="02040503050406030204" pitchFamily="18" charset="0"/>
                <a:ea typeface="Cambria Math" panose="02040503050406030204" pitchFamily="18" charset="0"/>
                <a:cs typeface="Arial" panose="020B0604020202020204" pitchFamily="34" charset="0"/>
              </a:rPr>
              <a:t>=</a:t>
            </a:r>
            <a:r>
              <a:rPr lang="en-US" kern="100" dirty="0" err="1" smtClean="0">
                <a:latin typeface="Cambria Math" panose="02040503050406030204" pitchFamily="18" charset="0"/>
                <a:ea typeface="Cambria Math" panose="02040503050406030204" pitchFamily="18" charset="0"/>
                <a:cs typeface="Arial" panose="020B0604020202020204" pitchFamily="34" charset="0"/>
              </a:rPr>
              <a:t>Ke</a:t>
            </a:r>
            <a:r>
              <a:rPr lang="en-US" kern="100" baseline="30000" dirty="0" smtClean="0">
                <a:latin typeface="Cambria Math" panose="02040503050406030204" pitchFamily="18" charset="0"/>
                <a:ea typeface="Cambria Math" panose="02040503050406030204" pitchFamily="18" charset="0"/>
                <a:cs typeface="Arial" panose="020B0604020202020204" pitchFamily="34" charset="0"/>
              </a:rPr>
              <a:t>-</a:t>
            </a:r>
            <a:r>
              <a:rPr lang="en-US" sz="2000" kern="100" baseline="30000" dirty="0" smtClean="0">
                <a:latin typeface="Cambria Math" panose="02040503050406030204" pitchFamily="18" charset="0"/>
                <a:ea typeface="Cambria Math" panose="02040503050406030204" pitchFamily="18" charset="0"/>
                <a:cs typeface="Arial" panose="020B0604020202020204" pitchFamily="34" charset="0"/>
              </a:rPr>
              <a:t> t0/RC</a:t>
            </a:r>
            <a:r>
              <a:rPr lang="en-US" kern="100" baseline="30000" dirty="0" smtClean="0">
                <a:latin typeface="Cambria Math" panose="02040503050406030204" pitchFamily="18" charset="0"/>
                <a:ea typeface="Cambria Math" panose="02040503050406030204" pitchFamily="18" charset="0"/>
                <a:cs typeface="Arial" panose="020B0604020202020204" pitchFamily="34" charset="0"/>
              </a:rPr>
              <a:t> </a:t>
            </a:r>
            <a:r>
              <a:rPr lang="en-US" sz="2000" kern="100" dirty="0">
                <a:latin typeface="Cambria Math" panose="02040503050406030204" pitchFamily="18" charset="0"/>
                <a:ea typeface="Cambria Math" panose="02040503050406030204" pitchFamily="18" charset="0"/>
                <a:cs typeface="Arial" panose="020B0604020202020204" pitchFamily="34" charset="0"/>
              </a:rPr>
              <a:t>=&gt; K = V</a:t>
            </a:r>
            <a:r>
              <a:rPr lang="en-US" sz="2000" kern="100" baseline="-25000" dirty="0">
                <a:latin typeface="Cambria Math" panose="02040503050406030204" pitchFamily="18" charset="0"/>
                <a:ea typeface="Cambria Math" panose="02040503050406030204" pitchFamily="18" charset="0"/>
                <a:cs typeface="Arial" panose="020B0604020202020204" pitchFamily="34" charset="0"/>
              </a:rPr>
              <a:t>0</a:t>
            </a:r>
            <a:r>
              <a:rPr lang="en-US" sz="2000" kern="100" dirty="0">
                <a:latin typeface="Cambria Math" panose="02040503050406030204" pitchFamily="18" charset="0"/>
                <a:ea typeface="Cambria Math" panose="02040503050406030204" pitchFamily="18" charset="0"/>
                <a:cs typeface="Arial" panose="020B0604020202020204" pitchFamily="34" charset="0"/>
              </a:rPr>
              <a:t> e </a:t>
            </a:r>
            <a:r>
              <a:rPr lang="en-US" sz="2000" kern="100" baseline="30000" dirty="0">
                <a:latin typeface="Cambria Math" panose="02040503050406030204" pitchFamily="18" charset="0"/>
                <a:ea typeface="Cambria Math" panose="02040503050406030204" pitchFamily="18" charset="0"/>
                <a:cs typeface="Arial" panose="020B0604020202020204" pitchFamily="34" charset="0"/>
              </a:rPr>
              <a:t>t0/RC</a:t>
            </a:r>
            <a:endParaRPr lang="en-US" sz="1600" kern="100" dirty="0">
              <a:latin typeface="Cambria Math" panose="02040503050406030204" pitchFamily="18" charset="0"/>
              <a:ea typeface="Cambria Math" panose="02040503050406030204" pitchFamily="18" charset="0"/>
              <a:cs typeface="Arial" panose="020B0604020202020204" pitchFamily="34" charset="0"/>
            </a:endParaRPr>
          </a:p>
          <a:p>
            <a:pPr algn="ctr">
              <a:lnSpc>
                <a:spcPct val="115000"/>
              </a:lnSpc>
              <a:spcAft>
                <a:spcPts val="800"/>
              </a:spcAft>
            </a:pPr>
            <a:r>
              <a:rPr lang="en-US" kern="100" dirty="0" err="1">
                <a:latin typeface="Cambria Math" panose="02040503050406030204" pitchFamily="18" charset="0"/>
                <a:ea typeface="Cambria Math" panose="02040503050406030204" pitchFamily="18" charset="0"/>
                <a:cs typeface="Arial" panose="020B0604020202020204" pitchFamily="34" charset="0"/>
              </a:rPr>
              <a:t>V</a:t>
            </a:r>
            <a:r>
              <a:rPr lang="en-US" kern="100" baseline="-25000" dirty="0" err="1">
                <a:latin typeface="Cambria Math" panose="02040503050406030204" pitchFamily="18" charset="0"/>
                <a:ea typeface="Cambria Math" panose="02040503050406030204" pitchFamily="18" charset="0"/>
                <a:cs typeface="Arial" panose="020B0604020202020204" pitchFamily="34" charset="0"/>
              </a:rPr>
              <a:t>c</a:t>
            </a:r>
            <a:r>
              <a:rPr lang="en-US" kern="100" dirty="0">
                <a:latin typeface="Cambria Math" panose="02040503050406030204" pitchFamily="18" charset="0"/>
                <a:ea typeface="Cambria Math" panose="02040503050406030204" pitchFamily="18" charset="0"/>
                <a:cs typeface="Arial" panose="020B0604020202020204" pitchFamily="34" charset="0"/>
              </a:rPr>
              <a:t>(t) = K e</a:t>
            </a:r>
            <a:r>
              <a:rPr lang="en-US" kern="100" baseline="30000" dirty="0">
                <a:latin typeface="Cambria Math" panose="02040503050406030204" pitchFamily="18" charset="0"/>
                <a:ea typeface="Cambria Math" panose="02040503050406030204" pitchFamily="18" charset="0"/>
                <a:cs typeface="Arial" panose="020B0604020202020204" pitchFamily="34" charset="0"/>
              </a:rPr>
              <a:t>-t/RC  </a:t>
            </a:r>
            <a:r>
              <a:rPr lang="en-US" kern="100" dirty="0">
                <a:latin typeface="Cambria Math" panose="02040503050406030204" pitchFamily="18" charset="0"/>
                <a:ea typeface="Cambria Math" panose="02040503050406030204" pitchFamily="18" charset="0"/>
                <a:cs typeface="Arial" panose="020B0604020202020204" pitchFamily="34" charset="0"/>
              </a:rPr>
              <a:t>=V</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0</a:t>
            </a:r>
            <a:r>
              <a:rPr lang="en-US" kern="100" dirty="0">
                <a:latin typeface="Cambria Math" panose="02040503050406030204" pitchFamily="18" charset="0"/>
                <a:ea typeface="Cambria Math" panose="02040503050406030204" pitchFamily="18" charset="0"/>
                <a:cs typeface="Arial" panose="020B0604020202020204" pitchFamily="34" charset="0"/>
              </a:rPr>
              <a:t> e</a:t>
            </a:r>
            <a:r>
              <a:rPr lang="en-US" kern="100" baseline="30000" dirty="0">
                <a:latin typeface="Cambria Math" panose="02040503050406030204" pitchFamily="18" charset="0"/>
                <a:ea typeface="Cambria Math" panose="02040503050406030204" pitchFamily="18" charset="0"/>
                <a:cs typeface="Arial" panose="020B0604020202020204" pitchFamily="34" charset="0"/>
              </a:rPr>
              <a:t>t0/RC </a:t>
            </a:r>
            <a:r>
              <a:rPr lang="en-US" kern="100" dirty="0">
                <a:latin typeface="Cambria Math" panose="02040503050406030204" pitchFamily="18" charset="0"/>
                <a:ea typeface="Cambria Math" panose="02040503050406030204" pitchFamily="18" charset="0"/>
                <a:cs typeface="Arial" panose="020B0604020202020204" pitchFamily="34" charset="0"/>
              </a:rPr>
              <a:t>e</a:t>
            </a:r>
            <a:r>
              <a:rPr lang="en-US" kern="100" baseline="30000" dirty="0">
                <a:latin typeface="Cambria Math" panose="02040503050406030204" pitchFamily="18" charset="0"/>
                <a:ea typeface="Cambria Math" panose="02040503050406030204" pitchFamily="18" charset="0"/>
                <a:cs typeface="Arial" panose="020B0604020202020204" pitchFamily="34" charset="0"/>
              </a:rPr>
              <a:t>-t/RC </a:t>
            </a:r>
            <a:r>
              <a:rPr lang="en-US" kern="100" dirty="0">
                <a:latin typeface="Cambria Math" panose="02040503050406030204" pitchFamily="18" charset="0"/>
                <a:ea typeface="Cambria Math" panose="02040503050406030204" pitchFamily="18" charset="0"/>
                <a:cs typeface="Arial" panose="020B0604020202020204" pitchFamily="34" charset="0"/>
              </a:rPr>
              <a:t>=</a:t>
            </a:r>
            <a:r>
              <a:rPr lang="en-US" kern="100" dirty="0">
                <a:solidFill>
                  <a:srgbClr val="FF0000"/>
                </a:solidFill>
                <a:latin typeface="Cambria Math" panose="02040503050406030204" pitchFamily="18" charset="0"/>
                <a:ea typeface="Cambria Math" panose="02040503050406030204" pitchFamily="18" charset="0"/>
                <a:cs typeface="Arial" panose="020B0604020202020204" pitchFamily="34" charset="0"/>
              </a:rPr>
              <a:t>V</a:t>
            </a:r>
            <a:r>
              <a:rPr lang="en-US" kern="100" baseline="-25000" dirty="0">
                <a:solidFill>
                  <a:srgbClr val="FF0000"/>
                </a:solidFill>
                <a:latin typeface="Cambria Math" panose="02040503050406030204" pitchFamily="18" charset="0"/>
                <a:ea typeface="Cambria Math" panose="02040503050406030204" pitchFamily="18" charset="0"/>
                <a:cs typeface="Arial" panose="020B0604020202020204" pitchFamily="34" charset="0"/>
              </a:rPr>
              <a:t>0</a:t>
            </a:r>
            <a:r>
              <a:rPr lang="en-US" kern="100" dirty="0">
                <a:solidFill>
                  <a:srgbClr val="FF0000"/>
                </a:solidFill>
                <a:latin typeface="Cambria Math" panose="02040503050406030204" pitchFamily="18" charset="0"/>
                <a:ea typeface="Cambria Math" panose="02040503050406030204" pitchFamily="18" charset="0"/>
                <a:cs typeface="Arial" panose="020B0604020202020204" pitchFamily="34" charset="0"/>
              </a:rPr>
              <a:t> e </a:t>
            </a:r>
            <a:r>
              <a:rPr lang="en-US" kern="100" baseline="30000" dirty="0">
                <a:solidFill>
                  <a:srgbClr val="FF0000"/>
                </a:solidFill>
                <a:latin typeface="Cambria Math" panose="02040503050406030204" pitchFamily="18" charset="0"/>
                <a:ea typeface="Cambria Math" panose="02040503050406030204" pitchFamily="18" charset="0"/>
                <a:cs typeface="Arial" panose="020B0604020202020204" pitchFamily="34" charset="0"/>
              </a:rPr>
              <a:t>–(t – t0) / RC</a:t>
            </a:r>
            <a:r>
              <a:rPr lang="en-US" kern="100" dirty="0">
                <a:solidFill>
                  <a:srgbClr val="FF0000"/>
                </a:solidFill>
                <a:latin typeface="Cambria Math" panose="02040503050406030204" pitchFamily="18" charset="0"/>
                <a:ea typeface="Cambria Math" panose="02040503050406030204" pitchFamily="18" charset="0"/>
                <a:cs typeface="Arial" panose="020B0604020202020204" pitchFamily="34" charset="0"/>
              </a:rPr>
              <a:t>  </a:t>
            </a:r>
            <a:r>
              <a:rPr lang="en-US" kern="100" dirty="0" smtClean="0">
                <a:solidFill>
                  <a:srgbClr val="FF0000"/>
                </a:solidFill>
                <a:latin typeface="Cambria Math" panose="02040503050406030204" pitchFamily="18" charset="0"/>
                <a:ea typeface="Cambria Math" panose="02040503050406030204" pitchFamily="18" charset="0"/>
                <a:cs typeface="Arial" panose="020B0604020202020204" pitchFamily="34" charset="0"/>
              </a:rPr>
              <a:t>     </a:t>
            </a:r>
            <a:r>
              <a:rPr lang="en-US" kern="100" dirty="0" smtClean="0">
                <a:latin typeface="Cambria Math" panose="02040503050406030204" pitchFamily="18" charset="0"/>
                <a:ea typeface="Cambria Math" panose="02040503050406030204" pitchFamily="18" charset="0"/>
                <a:cs typeface="Arial" panose="020B0604020202020204" pitchFamily="34" charset="0"/>
              </a:rPr>
              <a:t>t</a:t>
            </a:r>
            <a:r>
              <a:rPr lang="en-US" kern="100" dirty="0">
                <a:latin typeface="Cambria Math" panose="02040503050406030204" pitchFamily="18" charset="0"/>
                <a:ea typeface="Cambria Math" panose="02040503050406030204" pitchFamily="18" charset="0"/>
                <a:cs typeface="Arial" panose="020B0604020202020204" pitchFamily="34" charset="0"/>
              </a:rPr>
              <a:t>≥t</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0</a:t>
            </a:r>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2811397" y="1049391"/>
                <a:ext cx="473206" cy="369332"/>
              </a:xfrm>
              <a:prstGeom prst="rect">
                <a:avLst/>
              </a:prstGeom>
            </p:spPr>
            <p:txBody>
              <a:bodyPr wrap="none">
                <a:spAutoFit/>
              </a:bodyPr>
              <a:lstStyle/>
              <a:p>
                <a14:m>
                  <m:oMath xmlns:m="http://schemas.openxmlformats.org/officeDocument/2006/math">
                    <m:r>
                      <a:rPr lang="en-US" b="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2811397" y="1049391"/>
                <a:ext cx="473206" cy="369332"/>
              </a:xfrm>
              <a:prstGeom prst="rect">
                <a:avLst/>
              </a:prstGeom>
              <a:blipFill>
                <a:blip r:embed="rId4"/>
                <a:stretch>
                  <a:fillRect t="-8197" r="-10256" b="-24590"/>
                </a:stretch>
              </a:blipFill>
            </p:spPr>
            <p:txBody>
              <a:bodyPr/>
              <a:lstStyle/>
              <a:p>
                <a:r>
                  <a:rPr lang="en-US">
                    <a:noFill/>
                  </a:rPr>
                  <a:t> </a:t>
                </a:r>
              </a:p>
            </p:txBody>
          </p:sp>
        </mc:Fallback>
      </mc:AlternateContent>
      <p:pic>
        <p:nvPicPr>
          <p:cNvPr id="15" name="Picture 14"/>
          <p:cNvPicPr>
            <a:picLocks noChangeAspect="1"/>
          </p:cNvPicPr>
          <p:nvPr/>
        </p:nvPicPr>
        <p:blipFill>
          <a:blip r:embed="rId5"/>
          <a:stretch>
            <a:fillRect/>
          </a:stretch>
        </p:blipFill>
        <p:spPr>
          <a:xfrm>
            <a:off x="228601" y="1660526"/>
            <a:ext cx="3962400" cy="1829926"/>
          </a:xfrm>
          <a:prstGeom prst="snipRoundRect">
            <a:avLst>
              <a:gd name="adj1" fmla="val 34338"/>
              <a:gd name="adj2" fmla="val 50000"/>
            </a:avLst>
          </a:prstGeom>
        </p:spPr>
      </p:pic>
      <p:sp>
        <p:nvSpPr>
          <p:cNvPr id="17" name="Rectangle 16"/>
          <p:cNvSpPr/>
          <p:nvPr/>
        </p:nvSpPr>
        <p:spPr>
          <a:xfrm>
            <a:off x="5509456" y="1873899"/>
            <a:ext cx="3401371" cy="729430"/>
          </a:xfrm>
          <a:prstGeom prst="rect">
            <a:avLst/>
          </a:prstGeom>
        </p:spPr>
        <p:txBody>
          <a:bodyPr wrap="square">
            <a:spAutoFit/>
          </a:bodyPr>
          <a:lstStyle/>
          <a:p>
            <a:pPr algn="r" rtl="1">
              <a:lnSpc>
                <a:spcPct val="115000"/>
              </a:lnSpc>
              <a:spcAft>
                <a:spcPts val="800"/>
              </a:spcAft>
            </a:pPr>
            <a:r>
              <a:rPr lang="ar-SA" kern="100" dirty="0">
                <a:latin typeface="Times New Roman" panose="02020603050405020304" pitchFamily="18" charset="0"/>
                <a:ea typeface="Calibri" panose="020F0502020204030204" pitchFamily="34" charset="0"/>
                <a:cs typeface="B Nazanin" panose="00000400000000000000" pitchFamily="2" charset="-78"/>
              </a:rPr>
              <a:t>که دقیقا همان انتقال یافته شکل قبل به سمت راست به اندازه </a:t>
            </a:r>
            <a:r>
              <a:rPr lang="en-US" sz="1600" kern="100" dirty="0">
                <a:latin typeface="Times New Roman" panose="02020603050405020304" pitchFamily="18" charset="0"/>
                <a:ea typeface="Calibri" panose="020F0502020204030204" pitchFamily="34" charset="0"/>
                <a:cs typeface="Arial" panose="020B0604020202020204" pitchFamily="34" charset="0"/>
              </a:rPr>
              <a:t>t</a:t>
            </a:r>
            <a:r>
              <a:rPr lang="en-US" sz="1600" kern="100" baseline="-25000" dirty="0">
                <a:latin typeface="Times New Roman" panose="02020603050405020304" pitchFamily="18" charset="0"/>
                <a:ea typeface="Calibri" panose="020F0502020204030204" pitchFamily="34" charset="0"/>
                <a:cs typeface="Arial" panose="020B0604020202020204" pitchFamily="34" charset="0"/>
              </a:rPr>
              <a:t>0</a:t>
            </a:r>
            <a:r>
              <a:rPr lang="ar-SA" kern="100" dirty="0">
                <a:latin typeface="Times New Roman" panose="02020603050405020304" pitchFamily="18" charset="0"/>
                <a:ea typeface="Calibri" panose="020F0502020204030204" pitchFamily="34" charset="0"/>
                <a:cs typeface="B Nazanin" panose="00000400000000000000" pitchFamily="2" charset="-78"/>
              </a:rPr>
              <a:t> ثانیه است.</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Rectangle 18"/>
          <p:cNvSpPr/>
          <p:nvPr/>
        </p:nvSpPr>
        <p:spPr>
          <a:xfrm>
            <a:off x="300227" y="3490452"/>
            <a:ext cx="8610600" cy="1047979"/>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ü"/>
            </a:pPr>
            <a:r>
              <a:rPr lang="ar-SA" b="1" kern="100" dirty="0">
                <a:solidFill>
                  <a:srgbClr val="0000FF"/>
                </a:solidFill>
                <a:latin typeface="Calibri" panose="020F0502020204030204" pitchFamily="34" charset="0"/>
                <a:ea typeface="Calibri" panose="020F0502020204030204" pitchFamily="34" charset="0"/>
                <a:cs typeface="B Nazanin" panose="00000400000000000000" pitchFamily="2" charset="-78"/>
              </a:rPr>
              <a:t>پاسخ ورودی صفر یک مدار </a:t>
            </a:r>
            <a:r>
              <a:rPr lang="en-US" b="1" kern="1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RC</a:t>
            </a:r>
            <a:r>
              <a:rPr lang="ar-SA" b="1" kern="100" dirty="0">
                <a:solidFill>
                  <a:srgbClr val="0000FF"/>
                </a:solidFill>
                <a:latin typeface="Calibri" panose="020F0502020204030204" pitchFamily="34" charset="0"/>
                <a:ea typeface="Calibri" panose="020F0502020204030204" pitchFamily="34" charset="0"/>
                <a:cs typeface="B Nazanin" panose="00000400000000000000" pitchFamily="2" charset="-78"/>
              </a:rPr>
              <a:t> هم به مقدار ولتاژ </a:t>
            </a:r>
            <a:r>
              <a:rPr lang="ar-SA" b="1" kern="100" dirty="0" smtClean="0">
                <a:solidFill>
                  <a:srgbClr val="0000FF"/>
                </a:solidFill>
                <a:latin typeface="Calibri" panose="020F0502020204030204" pitchFamily="34" charset="0"/>
                <a:ea typeface="Calibri" panose="020F0502020204030204" pitchFamily="34" charset="0"/>
                <a:cs typeface="B Nazanin" panose="00000400000000000000" pitchFamily="2" charset="-78"/>
              </a:rPr>
              <a:t>اولیه</a:t>
            </a:r>
            <a:r>
              <a:rPr lang="fa-IR" b="1" kern="100" dirty="0" smtClean="0">
                <a:solidFill>
                  <a:srgbClr val="0000FF"/>
                </a:solidFill>
                <a:latin typeface="Calibri" panose="020F0502020204030204" pitchFamily="34" charset="0"/>
                <a:ea typeface="Calibri" panose="020F0502020204030204" pitchFamily="34" charset="0"/>
                <a:cs typeface="B Nazanin" panose="00000400000000000000" pitchFamily="2" charset="-78"/>
              </a:rPr>
              <a:t> </a:t>
            </a:r>
            <a:r>
              <a:rPr lang="en-US" b="1" kern="1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V</a:t>
            </a:r>
            <a:r>
              <a:rPr lang="en-US" b="1" kern="100" baseline="-250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0</a:t>
            </a:r>
            <a:r>
              <a:rPr lang="ar-SA" b="1" kern="100" dirty="0" smtClean="0">
                <a:solidFill>
                  <a:srgbClr val="0000FF"/>
                </a:solidFill>
                <a:latin typeface="Calibri" panose="020F0502020204030204" pitchFamily="34" charset="0"/>
                <a:ea typeface="Calibri" panose="020F0502020204030204" pitchFamily="34" charset="0"/>
                <a:cs typeface="B Nazanin" panose="00000400000000000000" pitchFamily="2" charset="-78"/>
              </a:rPr>
              <a:t> </a:t>
            </a:r>
            <a:r>
              <a:rPr lang="ar-SA" b="1" kern="100" dirty="0">
                <a:solidFill>
                  <a:srgbClr val="0000FF"/>
                </a:solidFill>
                <a:latin typeface="Calibri" panose="020F0502020204030204" pitchFamily="34" charset="0"/>
                <a:ea typeface="Calibri" panose="020F0502020204030204" pitchFamily="34" charset="0"/>
                <a:cs typeface="B Nazanin" panose="00000400000000000000" pitchFamily="2" charset="-78"/>
              </a:rPr>
              <a:t>و هم به ثابت زمانی </a:t>
            </a:r>
            <a:r>
              <a:rPr lang="el-GR" altLang="en-US"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τ</a:t>
            </a:r>
            <a:r>
              <a:rPr lang="en-US" b="1" kern="1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=RC</a:t>
            </a:r>
            <a:r>
              <a:rPr lang="ar-SA" b="1" kern="100" dirty="0" smtClean="0">
                <a:solidFill>
                  <a:srgbClr val="0000FF"/>
                </a:solidFill>
                <a:latin typeface="Calibri" panose="020F0502020204030204" pitchFamily="34" charset="0"/>
                <a:ea typeface="Calibri" panose="020F0502020204030204" pitchFamily="34" charset="0"/>
                <a:cs typeface="B Nazanin" panose="00000400000000000000" pitchFamily="2" charset="-78"/>
              </a:rPr>
              <a:t> </a:t>
            </a:r>
            <a:r>
              <a:rPr lang="ar-SA" b="1" kern="100" dirty="0">
                <a:solidFill>
                  <a:srgbClr val="0000FF"/>
                </a:solidFill>
                <a:latin typeface="Calibri" panose="020F0502020204030204" pitchFamily="34" charset="0"/>
                <a:ea typeface="Calibri" panose="020F0502020204030204" pitchFamily="34" charset="0"/>
                <a:cs typeface="B Nazanin" panose="00000400000000000000" pitchFamily="2" charset="-78"/>
              </a:rPr>
              <a:t>بستگی دارد. </a:t>
            </a:r>
            <a:r>
              <a:rPr lang="ar-SA" b="1" kern="100" dirty="0" smtClean="0">
                <a:solidFill>
                  <a:srgbClr val="0000FF"/>
                </a:solidFill>
                <a:latin typeface="Calibri" panose="020F0502020204030204" pitchFamily="34" charset="0"/>
                <a:ea typeface="Calibri" panose="020F0502020204030204" pitchFamily="34" charset="0"/>
                <a:cs typeface="B Nazanin" panose="00000400000000000000" pitchFamily="2" charset="-78"/>
              </a:rPr>
              <a:t>یعنی </a:t>
            </a:r>
            <a:r>
              <a:rPr lang="en-US" b="1" kern="1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R</a:t>
            </a:r>
            <a:r>
              <a:rPr lang="ar-SA" b="1" kern="100" dirty="0">
                <a:solidFill>
                  <a:srgbClr val="0000FF"/>
                </a:solidFill>
                <a:latin typeface="Calibri" panose="020F0502020204030204" pitchFamily="34" charset="0"/>
                <a:ea typeface="Calibri" panose="020F0502020204030204" pitchFamily="34" charset="0"/>
                <a:cs typeface="B Nazanin" panose="00000400000000000000" pitchFamily="2" charset="-78"/>
              </a:rPr>
              <a:t> و </a:t>
            </a:r>
            <a:r>
              <a:rPr lang="en-US" b="1" kern="1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C</a:t>
            </a:r>
            <a:r>
              <a:rPr lang="ar-SA" b="1" kern="100" dirty="0">
                <a:solidFill>
                  <a:srgbClr val="0000FF"/>
                </a:solidFill>
                <a:latin typeface="Calibri" panose="020F0502020204030204" pitchFamily="34" charset="0"/>
                <a:ea typeface="Calibri" panose="020F0502020204030204" pitchFamily="34" charset="0"/>
                <a:cs typeface="B Nazanin" panose="00000400000000000000" pitchFamily="2" charset="-78"/>
              </a:rPr>
              <a:t> بصورت </a:t>
            </a:r>
            <a:r>
              <a:rPr lang="en-US" b="1" kern="1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RC</a:t>
            </a:r>
            <a:r>
              <a:rPr lang="ar-SA" b="1" kern="100" dirty="0">
                <a:solidFill>
                  <a:srgbClr val="0000FF"/>
                </a:solidFill>
                <a:latin typeface="Calibri" panose="020F0502020204030204" pitchFamily="34" charset="0"/>
                <a:ea typeface="Calibri" panose="020F0502020204030204" pitchFamily="34" charset="0"/>
                <a:cs typeface="B Nazanin" panose="00000400000000000000" pitchFamily="2" charset="-78"/>
              </a:rPr>
              <a:t> در پاسخ ظاهر </a:t>
            </a:r>
            <a:r>
              <a:rPr lang="ar-SA" b="1" kern="100" dirty="0" smtClean="0">
                <a:solidFill>
                  <a:srgbClr val="0000FF"/>
                </a:solidFill>
                <a:latin typeface="Calibri" panose="020F0502020204030204" pitchFamily="34" charset="0"/>
                <a:ea typeface="Calibri" panose="020F0502020204030204" pitchFamily="34" charset="0"/>
                <a:cs typeface="B Nazanin" panose="00000400000000000000" pitchFamily="2" charset="-78"/>
              </a:rPr>
              <a:t>می</a:t>
            </a:r>
            <a:r>
              <a:rPr lang="fa-IR" b="1" kern="100" dirty="0" smtClean="0">
                <a:solidFill>
                  <a:srgbClr val="0000FF"/>
                </a:solidFill>
                <a:latin typeface="Calibri" panose="020F0502020204030204" pitchFamily="34" charset="0"/>
                <a:ea typeface="Calibri" panose="020F0502020204030204" pitchFamily="34" charset="0"/>
                <a:cs typeface="B Nazanin" panose="00000400000000000000" pitchFamily="2" charset="-78"/>
              </a:rPr>
              <a:t> </a:t>
            </a:r>
            <a:r>
              <a:rPr lang="ar-SA" b="1" kern="100" dirty="0" smtClean="0">
                <a:solidFill>
                  <a:srgbClr val="0000FF"/>
                </a:solidFill>
                <a:latin typeface="Calibri" panose="020F0502020204030204" pitchFamily="34" charset="0"/>
                <a:ea typeface="Calibri" panose="020F0502020204030204" pitchFamily="34" charset="0"/>
                <a:cs typeface="B Nazanin" panose="00000400000000000000" pitchFamily="2" charset="-78"/>
              </a:rPr>
              <a:t>شوند </a:t>
            </a:r>
            <a:r>
              <a:rPr lang="ar-SA" b="1" kern="100" dirty="0">
                <a:solidFill>
                  <a:srgbClr val="0000FF"/>
                </a:solidFill>
                <a:latin typeface="Calibri" panose="020F0502020204030204" pitchFamily="34" charset="0"/>
                <a:ea typeface="Calibri" panose="020F0502020204030204" pitchFamily="34" charset="0"/>
                <a:cs typeface="B Nazanin" panose="00000400000000000000" pitchFamily="2" charset="-78"/>
              </a:rPr>
              <a:t>و اگر مقدار </a:t>
            </a:r>
            <a:r>
              <a:rPr lang="en-US" b="1" kern="1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R</a:t>
            </a:r>
            <a:r>
              <a:rPr lang="ar-SA" b="1" kern="100" dirty="0">
                <a:solidFill>
                  <a:srgbClr val="0000FF"/>
                </a:solidFill>
                <a:latin typeface="Calibri" panose="020F0502020204030204" pitchFamily="34" charset="0"/>
                <a:ea typeface="Calibri" panose="020F0502020204030204" pitchFamily="34" charset="0"/>
                <a:cs typeface="B Nazanin" panose="00000400000000000000" pitchFamily="2" charset="-78"/>
              </a:rPr>
              <a:t> و </a:t>
            </a:r>
            <a:r>
              <a:rPr lang="en-US" b="1" kern="1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C</a:t>
            </a:r>
            <a:r>
              <a:rPr lang="ar-SA" b="1" kern="100" dirty="0">
                <a:solidFill>
                  <a:srgbClr val="0000FF"/>
                </a:solidFill>
                <a:latin typeface="Calibri" panose="020F0502020204030204" pitchFamily="34" charset="0"/>
                <a:ea typeface="Calibri" panose="020F0502020204030204" pitchFamily="34" charset="0"/>
                <a:cs typeface="B Nazanin" panose="00000400000000000000" pitchFamily="2" charset="-78"/>
              </a:rPr>
              <a:t> تغییر کند ولی مقدار  </a:t>
            </a:r>
            <a:r>
              <a:rPr lang="en-US" b="1" kern="1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RC</a:t>
            </a:r>
            <a:r>
              <a:rPr lang="ar-SA" b="1" kern="100" dirty="0">
                <a:solidFill>
                  <a:srgbClr val="0000FF"/>
                </a:solidFill>
                <a:latin typeface="Calibri" panose="020F0502020204030204" pitchFamily="34" charset="0"/>
                <a:ea typeface="Calibri" panose="020F0502020204030204" pitchFamily="34" charset="0"/>
                <a:cs typeface="B Nazanin" panose="00000400000000000000" pitchFamily="2" charset="-78"/>
              </a:rPr>
              <a:t> ثابت بماند پاسخ تغییر نخواهد کرد.</a:t>
            </a:r>
            <a:endParaRPr lang="en-US" sz="1400" b="1" kern="100" dirty="0">
              <a:solidFill>
                <a:srgbClr val="0000FF"/>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24" name="Rectangle 23"/>
          <p:cNvSpPr/>
          <p:nvPr/>
        </p:nvSpPr>
        <p:spPr>
          <a:xfrm>
            <a:off x="3352799" y="4489567"/>
            <a:ext cx="5629653" cy="1787669"/>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v"/>
            </a:pPr>
            <a:r>
              <a:rPr lang="fa-IR" b="1"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فرکانس طبیعی (ذاتی) مدار: </a:t>
            </a:r>
            <a:r>
              <a:rPr lang="fa-IR" b="1" kern="100" dirty="0" smtClean="0">
                <a:latin typeface="Calibri" panose="020F0502020204030204" pitchFamily="34" charset="0"/>
                <a:ea typeface="Calibri" panose="020F0502020204030204" pitchFamily="34" charset="0"/>
                <a:cs typeface="B Nazanin" panose="00000400000000000000" pitchFamily="2" charset="-78"/>
              </a:rPr>
              <a:t>فرکانسی است که مدار برحسب مشخصات خود و بدون در نظرگیری ورودی خاص، تمایل به عملکرد و نوسان در آن فرکانس دارد.</a:t>
            </a:r>
          </a:p>
          <a:p>
            <a:pPr marL="285750" indent="-285750" algn="just" rtl="1">
              <a:lnSpc>
                <a:spcPct val="115000"/>
              </a:lnSpc>
              <a:spcAft>
                <a:spcPts val="800"/>
              </a:spcAft>
              <a:buFont typeface="Wingdings" panose="05000000000000000000" pitchFamily="2" charset="2"/>
              <a:buChar char="v"/>
            </a:pPr>
            <a:r>
              <a:rPr lang="fa-IR" b="1" kern="100" dirty="0" smtClean="0">
                <a:solidFill>
                  <a:srgbClr val="FF0000"/>
                </a:solidFill>
                <a:effectLst/>
                <a:latin typeface="Calibri" panose="020F0502020204030204" pitchFamily="34" charset="0"/>
                <a:ea typeface="Calibri" panose="020F0502020204030204" pitchFamily="34" charset="0"/>
                <a:cs typeface="B Nazanin" panose="00000400000000000000" pitchFamily="2" charset="-78"/>
              </a:rPr>
              <a:t>ثابت زمانی مدار: </a:t>
            </a:r>
            <a:r>
              <a:rPr lang="fa-IR" b="1" kern="100" dirty="0" smtClean="0">
                <a:effectLst/>
                <a:latin typeface="Calibri" panose="020F0502020204030204" pitchFamily="34" charset="0"/>
                <a:ea typeface="Calibri" panose="020F0502020204030204" pitchFamily="34" charset="0"/>
                <a:cs typeface="B Nazanin" panose="00000400000000000000" pitchFamily="2" charset="-78"/>
              </a:rPr>
              <a:t>زمان لازم برای رسیدن پاسخ مدار به مقدار </a:t>
            </a:r>
            <a:r>
              <a:rPr lang="en-US" b="1" kern="100" dirty="0" smtClean="0">
                <a:effectLst/>
                <a:latin typeface="Times New Roman" panose="02020603050405020304" pitchFamily="18" charset="0"/>
                <a:ea typeface="Calibri" panose="020F0502020204030204" pitchFamily="34" charset="0"/>
                <a:cs typeface="Times New Roman" panose="02020603050405020304" pitchFamily="18" charset="0"/>
              </a:rPr>
              <a:t>1/e</a:t>
            </a:r>
            <a:r>
              <a:rPr lang="fa-IR" b="1" kern="100" dirty="0" smtClean="0">
                <a:effectLst/>
                <a:latin typeface="Calibri" panose="020F0502020204030204" pitchFamily="34" charset="0"/>
                <a:ea typeface="Calibri" panose="020F0502020204030204" pitchFamily="34" charset="0"/>
                <a:cs typeface="B Nazanin" panose="00000400000000000000" pitchFamily="2" charset="-78"/>
              </a:rPr>
              <a:t> یا همان %36/8 از مقدار اولیه آن است و با </a:t>
            </a:r>
            <a:r>
              <a:rPr lang="el-GR" altLang="en-US" b="1" dirty="0" smtClean="0">
                <a:latin typeface="Times New Roman" panose="02020603050405020304" pitchFamily="18" charset="0"/>
                <a:ea typeface="Calibri" panose="020F0502020204030204" pitchFamily="34" charset="0"/>
                <a:cs typeface="B Nazanin" panose="00000400000000000000" pitchFamily="2" charset="-78"/>
              </a:rPr>
              <a:t>τ</a:t>
            </a:r>
            <a:r>
              <a:rPr lang="fa-IR" altLang="en-US" b="1" dirty="0" smtClean="0">
                <a:latin typeface="Times New Roman" panose="02020603050405020304" pitchFamily="18" charset="0"/>
                <a:ea typeface="Calibri" panose="020F0502020204030204" pitchFamily="34" charset="0"/>
                <a:cs typeface="B Nazanin" panose="00000400000000000000" pitchFamily="2" charset="-78"/>
              </a:rPr>
              <a:t> یا </a:t>
            </a:r>
            <a:r>
              <a:rPr lang="en-US" altLang="en-US" b="1" dirty="0" smtClean="0">
                <a:latin typeface="Times New Roman" panose="02020603050405020304" pitchFamily="18" charset="0"/>
                <a:ea typeface="Calibri" panose="020F0502020204030204" pitchFamily="34" charset="0"/>
                <a:cs typeface="B Nazanin" panose="00000400000000000000" pitchFamily="2" charset="-78"/>
              </a:rPr>
              <a:t>T</a:t>
            </a:r>
            <a:r>
              <a:rPr lang="fa-IR" altLang="en-US" b="1" dirty="0" smtClean="0">
                <a:latin typeface="Times New Roman" panose="02020603050405020304" pitchFamily="18" charset="0"/>
                <a:ea typeface="Calibri" panose="020F0502020204030204" pitchFamily="34" charset="0"/>
                <a:cs typeface="B Nazanin" panose="00000400000000000000" pitchFamily="2" charset="-78"/>
              </a:rPr>
              <a:t> نشان داده می شود.</a:t>
            </a:r>
            <a:endParaRPr lang="en-US" b="1" kern="100"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12" name="Picture 11"/>
          <p:cNvPicPr>
            <a:picLocks noChangeAspect="1"/>
          </p:cNvPicPr>
          <p:nvPr/>
        </p:nvPicPr>
        <p:blipFill>
          <a:blip r:embed="rId6"/>
          <a:stretch>
            <a:fillRect/>
          </a:stretch>
        </p:blipFill>
        <p:spPr>
          <a:xfrm>
            <a:off x="9909" y="4533996"/>
            <a:ext cx="3371465" cy="1789907"/>
          </a:xfrm>
          <a:prstGeom prst="rect">
            <a:avLst/>
          </a:prstGeom>
        </p:spPr>
      </p:pic>
    </p:spTree>
    <p:extLst>
      <p:ext uri="{BB962C8B-B14F-4D97-AF65-F5344CB8AC3E}">
        <p14:creationId xmlns:p14="http://schemas.microsoft.com/office/powerpoint/2010/main" val="16942514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40</a:t>
            </a:fld>
            <a:endParaRPr lang="en-US" dirty="0"/>
          </a:p>
        </p:txBody>
      </p:sp>
      <mc:AlternateContent xmlns:mc="http://schemas.openxmlformats.org/markup-compatibility/2006" xmlns:a14="http://schemas.microsoft.com/office/drawing/2010/main">
        <mc:Choice Requires="a14">
          <p:sp>
            <p:nvSpPr>
              <p:cNvPr id="4" name="Rectangle 3"/>
              <p:cNvSpPr/>
              <p:nvPr/>
            </p:nvSpPr>
            <p:spPr>
              <a:xfrm>
                <a:off x="284668" y="152400"/>
                <a:ext cx="8686800" cy="981423"/>
              </a:xfrm>
              <a:prstGeom prst="rect">
                <a:avLst/>
              </a:prstGeom>
            </p:spPr>
            <p:txBody>
              <a:bodyPr wrap="square">
                <a:spAutoFit/>
              </a:bodyPr>
              <a:lstStyle/>
              <a:p>
                <a:pPr marR="0" lvl="0" algn="just" rtl="1">
                  <a:lnSpc>
                    <a:spcPct val="107000"/>
                  </a:lnSpc>
                  <a:spcBef>
                    <a:spcPts val="0"/>
                  </a:spcBef>
                  <a:spcAft>
                    <a:spcPts val="800"/>
                  </a:spcAft>
                </a:pP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هنگامی که ولتاژ </a:t>
                </a:r>
                <a:r>
                  <a:rPr lang="en-US" kern="100" dirty="0" smtClean="0">
                    <a:latin typeface="Times New Roman" panose="02020603050405020304" pitchFamily="18" charset="0"/>
                    <a:ea typeface="Times New Roman" panose="02020603050405020304" pitchFamily="18" charset="0"/>
                    <a:cs typeface="B Nazanin" panose="00000400000000000000" pitchFamily="2" charset="-78"/>
                  </a:rPr>
                  <a:t>V</a:t>
                </a:r>
                <a:r>
                  <a:rPr lang="en-US" kern="100" baseline="-25000" dirty="0" smtClean="0">
                    <a:latin typeface="Times New Roman" panose="02020603050405020304" pitchFamily="18" charset="0"/>
                    <a:ea typeface="Times New Roman" panose="02020603050405020304" pitchFamily="18" charset="0"/>
                    <a:cs typeface="B Nazanin" panose="00000400000000000000" pitchFamily="2" charset="-78"/>
                  </a:rPr>
                  <a:t>s</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 برابر </a:t>
                </a:r>
                <a:r>
                  <a:rPr lang="en-US" kern="100" dirty="0" smtClean="0">
                    <a:latin typeface="Times New Roman" panose="02020603050405020304" pitchFamily="18" charset="0"/>
                    <a:ea typeface="Times New Roman" panose="02020603050405020304" pitchFamily="18" charset="0"/>
                    <a:cs typeface="B Nazanin" panose="00000400000000000000" pitchFamily="2" charset="-78"/>
                  </a:rPr>
                  <a:t>V</a:t>
                </a:r>
                <a:r>
                  <a:rPr lang="en-US" kern="100" baseline="-25000" dirty="0" smtClean="0">
                    <a:latin typeface="Times New Roman" panose="02020603050405020304" pitchFamily="18" charset="0"/>
                    <a:ea typeface="Times New Roman" panose="02020603050405020304" pitchFamily="18" charset="0"/>
                    <a:cs typeface="B Nazanin" panose="00000400000000000000" pitchFamily="2" charset="-78"/>
                  </a:rPr>
                  <a:t>o</a:t>
                </a:r>
                <a:r>
                  <a:rPr lang="fa-IR" kern="100" baseline="-250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باشد </a:t>
                </a:r>
                <a:r>
                  <a:rPr lang="fa-IR" kern="100" dirty="0">
                    <a:latin typeface="Times New Roman" panose="02020603050405020304" pitchFamily="18" charset="0"/>
                    <a:ea typeface="Times New Roman" panose="02020603050405020304" pitchFamily="18" charset="0"/>
                    <a:cs typeface="B Nazanin" panose="00000400000000000000" pitchFamily="2" charset="-78"/>
                  </a:rPr>
                  <a:t>دیود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𝐷</m:t>
                        </m:r>
                      </m:e>
                      <m:sub>
                        <m:r>
                          <a:rPr lang="en-US" i="1" kern="100">
                            <a:latin typeface="Cambria Math" panose="02040503050406030204" pitchFamily="18" charset="0"/>
                            <a:ea typeface="Times New Roman" panose="02020603050405020304" pitchFamily="18" charset="0"/>
                            <a:cs typeface="B Nazanin" panose="00000400000000000000" pitchFamily="2" charset="-78"/>
                          </a:rPr>
                          <m:t>1</m:t>
                        </m:r>
                      </m:sub>
                    </m:sSub>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وصل و دیود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𝐷</m:t>
                        </m:r>
                      </m:e>
                      <m:sub>
                        <m:r>
                          <a:rPr lang="en-US" i="1" kern="100">
                            <a:latin typeface="Cambria Math" panose="02040503050406030204" pitchFamily="18" charset="0"/>
                            <a:ea typeface="Times New Roman" panose="02020603050405020304" pitchFamily="18" charset="0"/>
                            <a:cs typeface="B Nazanin" panose="00000400000000000000" pitchFamily="2" charset="-78"/>
                          </a:rPr>
                          <m:t>2</m:t>
                        </m:r>
                      </m:sub>
                    </m:sSub>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قطع می شود و مدار با ثابت زمانی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𝑇</m:t>
                        </m:r>
                      </m:e>
                      <m:sub>
                        <m:r>
                          <a:rPr lang="en-US" i="1" kern="100">
                            <a:latin typeface="Cambria Math" panose="02040503050406030204" pitchFamily="18" charset="0"/>
                            <a:ea typeface="Times New Roman" panose="02020603050405020304" pitchFamily="18" charset="0"/>
                            <a:cs typeface="B Nazanin" panose="00000400000000000000" pitchFamily="2" charset="-78"/>
                          </a:rPr>
                          <m:t>1</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𝑅</m:t>
                        </m:r>
                      </m:e>
                      <m:sub>
                        <m:r>
                          <a:rPr lang="en-US" i="1" kern="100">
                            <a:latin typeface="Cambria Math" panose="02040503050406030204" pitchFamily="18" charset="0"/>
                            <a:ea typeface="Times New Roman" panose="02020603050405020304" pitchFamily="18" charset="0"/>
                            <a:cs typeface="B Nazanin" panose="00000400000000000000" pitchFamily="2" charset="-78"/>
                          </a:rPr>
                          <m:t>1</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𝐶</m:t>
                    </m:r>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خازن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𝐶</m:t>
                    </m:r>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را در فاصله </a:t>
                </a:r>
                <a14:m>
                  <m:oMath xmlns:m="http://schemas.openxmlformats.org/officeDocument/2006/math">
                    <m:r>
                      <a:rPr lang="en-US" kern="100">
                        <a:latin typeface="Cambria Math" panose="02040503050406030204" pitchFamily="18" charset="0"/>
                        <a:ea typeface="Times New Roman" panose="02020603050405020304" pitchFamily="18" charset="0"/>
                        <a:cs typeface="B Nazanin" panose="00000400000000000000" pitchFamily="2" charset="-78"/>
                      </a:rPr>
                      <m:t>0</m:t>
                    </m:r>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تا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𝑇</m:t>
                    </m:r>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پر می کند. برای </a:t>
                </a:r>
                <a14:m>
                  <m:oMath xmlns:m="http://schemas.openxmlformats.org/officeDocument/2006/math">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τ</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𝑡</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2</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τ</m:t>
                    </m:r>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ورودی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𝑣</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𝑠</m:t>
                        </m:r>
                      </m:sub>
                    </m:sSub>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صفر می شود و با توجه به ولتاژ ذخیره شده در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خازن، </a:t>
                </a:r>
                <a:r>
                  <a:rPr lang="fa-IR" kern="100" dirty="0">
                    <a:latin typeface="Times New Roman" panose="02020603050405020304" pitchFamily="18" charset="0"/>
                    <a:ea typeface="Times New Roman" panose="02020603050405020304" pitchFamily="18" charset="0"/>
                    <a:cs typeface="B Nazanin" panose="00000400000000000000" pitchFamily="2" charset="-78"/>
                  </a:rPr>
                  <a:t>خازن از طریق دیود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𝐷</m:t>
                        </m:r>
                      </m:e>
                      <m:sub>
                        <m:r>
                          <a:rPr lang="en-US" i="1" kern="100">
                            <a:latin typeface="Cambria Math" panose="02040503050406030204" pitchFamily="18" charset="0"/>
                            <a:ea typeface="Times New Roman" panose="02020603050405020304" pitchFamily="18" charset="0"/>
                            <a:cs typeface="B Nazanin" panose="00000400000000000000" pitchFamily="2" charset="-78"/>
                          </a:rPr>
                          <m:t>2</m:t>
                        </m:r>
                      </m:sub>
                    </m:sSub>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و مقاومت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𝑅</m:t>
                        </m:r>
                      </m:e>
                      <m:sub>
                        <m:r>
                          <a:rPr lang="en-US" i="1" kern="100">
                            <a:latin typeface="Cambria Math" panose="02040503050406030204" pitchFamily="18" charset="0"/>
                            <a:ea typeface="Times New Roman" panose="02020603050405020304" pitchFamily="18" charset="0"/>
                            <a:cs typeface="B Nazanin" panose="00000400000000000000" pitchFamily="2" charset="-78"/>
                          </a:rPr>
                          <m:t>2</m:t>
                        </m:r>
                      </m:sub>
                    </m:sSub>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تخلیه می شود (دیود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𝐷</m:t>
                        </m:r>
                      </m:e>
                      <m:sub>
                        <m:r>
                          <a:rPr lang="en-US" i="1" kern="100">
                            <a:latin typeface="Cambria Math" panose="02040503050406030204" pitchFamily="18" charset="0"/>
                            <a:ea typeface="Times New Roman" panose="02020603050405020304" pitchFamily="18" charset="0"/>
                            <a:cs typeface="B Nazanin" panose="00000400000000000000" pitchFamily="2" charset="-78"/>
                          </a:rPr>
                          <m:t>1</m:t>
                        </m:r>
                      </m:sub>
                    </m:sSub>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قطع و دیود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𝐷</m:t>
                        </m:r>
                      </m:e>
                      <m:sub>
                        <m:r>
                          <a:rPr lang="en-US" i="1" kern="100">
                            <a:latin typeface="Cambria Math" panose="02040503050406030204" pitchFamily="18" charset="0"/>
                            <a:ea typeface="Times New Roman" panose="02020603050405020304" pitchFamily="18" charset="0"/>
                            <a:cs typeface="B Nazanin" panose="00000400000000000000" pitchFamily="2" charset="-78"/>
                          </a:rPr>
                          <m:t>2</m:t>
                        </m:r>
                      </m:sub>
                    </m:sSub>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وصل می شود</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 </a:t>
                </a:r>
                <a:endParaRPr lang="en-US" sz="1400" kern="100" dirty="0">
                  <a:effectLst/>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84668" y="152400"/>
                <a:ext cx="8686800" cy="981423"/>
              </a:xfrm>
              <a:prstGeom prst="rect">
                <a:avLst/>
              </a:prstGeom>
              <a:blipFill>
                <a:blip r:embed="rId3"/>
                <a:stretch>
                  <a:fillRect l="-1193" t="-3727" r="-561" b="-105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715000" y="1219200"/>
                <a:ext cx="3256468" cy="388696"/>
              </a:xfrm>
              <a:prstGeom prst="rect">
                <a:avLst/>
              </a:prstGeom>
            </p:spPr>
            <p:txBody>
              <a:bodyPr wrap="none">
                <a:spAutoFit/>
              </a:bodyPr>
              <a:lstStyle/>
              <a:p>
                <a:pPr marR="0" lvl="0" algn="r" rtl="1">
                  <a:lnSpc>
                    <a:spcPct val="107000"/>
                  </a:lnSpc>
                  <a:spcBef>
                    <a:spcPts val="0"/>
                  </a:spcBef>
                  <a:spcAft>
                    <a:spcPts val="800"/>
                  </a:spcAft>
                </a:pPr>
                <a:r>
                  <a:rPr lang="fa-IR" kern="100">
                    <a:latin typeface="Calibri" panose="020F0502020204030204" pitchFamily="34" charset="0"/>
                    <a:ea typeface="Times New Roman" panose="02020603050405020304" pitchFamily="18" charset="0"/>
                    <a:cs typeface="B Nazanin" panose="00000400000000000000" pitchFamily="2" charset="-78"/>
                  </a:rPr>
                  <a:t>ثابت زمانی تخلیه خازن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𝑇</m:t>
                        </m:r>
                      </m:e>
                      <m:sub>
                        <m:r>
                          <a:rPr lang="en-US" i="1" kern="100">
                            <a:latin typeface="Cambria Math" panose="02040503050406030204" pitchFamily="18" charset="0"/>
                            <a:ea typeface="Times New Roman" panose="02020603050405020304" pitchFamily="18" charset="0"/>
                            <a:cs typeface="B Nazanin" panose="00000400000000000000" pitchFamily="2" charset="-78"/>
                          </a:rPr>
                          <m:t>2</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𝑅</m:t>
                        </m:r>
                      </m:e>
                      <m:sub>
                        <m:r>
                          <a:rPr lang="en-US" i="1" kern="100">
                            <a:latin typeface="Cambria Math" panose="02040503050406030204" pitchFamily="18" charset="0"/>
                            <a:ea typeface="Times New Roman" panose="02020603050405020304" pitchFamily="18" charset="0"/>
                            <a:cs typeface="B Nazanin" panose="00000400000000000000" pitchFamily="2" charset="-78"/>
                          </a:rPr>
                          <m:t>2</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𝐶</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است.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715000" y="1219200"/>
                <a:ext cx="3256468" cy="388696"/>
              </a:xfrm>
              <a:prstGeom prst="rect">
                <a:avLst/>
              </a:prstGeom>
              <a:blipFill>
                <a:blip r:embed="rId4"/>
                <a:stretch>
                  <a:fillRect l="-749" r="-1498" b="-28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84668" y="1585036"/>
                <a:ext cx="8686800" cy="685059"/>
              </a:xfrm>
              <a:prstGeom prst="rect">
                <a:avLst/>
              </a:prstGeom>
            </p:spPr>
            <p:txBody>
              <a:bodyPr wrap="square">
                <a:spAutoFit/>
              </a:bodyPr>
              <a:lstStyle/>
              <a:p>
                <a:pPr marR="0" lvl="0" algn="just" rtl="1">
                  <a:lnSpc>
                    <a:spcPct val="107000"/>
                  </a:lnSpc>
                  <a:spcBef>
                    <a:spcPts val="0"/>
                  </a:spcBef>
                  <a:spcAft>
                    <a:spcPts val="800"/>
                  </a:spcAft>
                </a:pPr>
                <a:r>
                  <a:rPr lang="fa-IR" kern="100" dirty="0">
                    <a:latin typeface="Calibri" panose="020F0502020204030204" pitchFamily="34" charset="0"/>
                    <a:ea typeface="Times New Roman" panose="02020603050405020304" pitchFamily="18" charset="0"/>
                    <a:cs typeface="B Nazanin" panose="00000400000000000000" pitchFamily="2" charset="-78"/>
                  </a:rPr>
                  <a:t>بر حسب این که مقادیر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𝑇</m:t>
                        </m:r>
                      </m:e>
                      <m:sub>
                        <m:r>
                          <a:rPr lang="en-US" i="1" kern="100">
                            <a:latin typeface="Cambria Math" panose="02040503050406030204" pitchFamily="18" charset="0"/>
                            <a:ea typeface="Times New Roman" panose="02020603050405020304" pitchFamily="18" charset="0"/>
                            <a:cs typeface="B Nazanin" panose="00000400000000000000" pitchFamily="2" charset="-78"/>
                          </a:rPr>
                          <m:t>1</m:t>
                        </m:r>
                      </m:sub>
                    </m:sSub>
                  </m:oMath>
                </a14:m>
                <a:r>
                  <a:rPr lang="fa-IR" kern="100" dirty="0">
                    <a:latin typeface="Calibri" panose="020F0502020204030204" pitchFamily="34"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𝑇</m:t>
                        </m:r>
                      </m:e>
                      <m:sub>
                        <m:r>
                          <a:rPr lang="en-US" i="1" kern="100">
                            <a:latin typeface="Cambria Math" panose="02040503050406030204" pitchFamily="18" charset="0"/>
                            <a:ea typeface="Times New Roman" panose="02020603050405020304" pitchFamily="18" charset="0"/>
                            <a:cs typeface="B Nazanin" panose="00000400000000000000" pitchFamily="2" charset="-78"/>
                          </a:rPr>
                          <m:t>2</m:t>
                        </m:r>
                      </m:sub>
                    </m:sSub>
                  </m:oMath>
                </a14:m>
                <a:r>
                  <a:rPr lang="fa-IR" kern="100" dirty="0">
                    <a:latin typeface="Calibri" panose="020F0502020204030204" pitchFamily="34" charset="0"/>
                    <a:ea typeface="Times New Roman" panose="02020603050405020304" pitchFamily="18" charset="0"/>
                    <a:cs typeface="B Nazanin" panose="00000400000000000000" pitchFamily="2" charset="-78"/>
                  </a:rPr>
                  <a:t> در مقایسه با مقدار </a:t>
                </a:r>
                <a14:m>
                  <m:oMath xmlns:m="http://schemas.openxmlformats.org/officeDocument/2006/math">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τ</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چگونه باشند حالت های مختلفی رخ می دهد که دو حالت بسیار مهم آن مطرح خواهند شد.</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84668" y="1585036"/>
                <a:ext cx="8686800" cy="685059"/>
              </a:xfrm>
              <a:prstGeom prst="rect">
                <a:avLst/>
              </a:prstGeom>
              <a:blipFill>
                <a:blip r:embed="rId5"/>
                <a:stretch>
                  <a:fillRect l="-1193" r="-561" b="-160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759671" y="2430490"/>
                <a:ext cx="3227037" cy="410882"/>
              </a:xfrm>
              <a:prstGeom prst="rect">
                <a:avLst/>
              </a:prstGeom>
            </p:spPr>
            <p:txBody>
              <a:bodyPr wrap="none">
                <a:spAutoFit/>
              </a:bodyPr>
              <a:lstStyle/>
              <a:p>
                <a:pPr algn="r" rtl="1">
                  <a:lnSpc>
                    <a:spcPct val="115000"/>
                  </a:lnSpc>
                  <a:spcAft>
                    <a:spcPts val="800"/>
                  </a:spcAft>
                </a:pPr>
                <a:r>
                  <a:rPr lang="fa-IR" b="1" kern="100" dirty="0" smtClean="0">
                    <a:solidFill>
                      <a:srgbClr val="FF0000"/>
                    </a:solidFill>
                    <a:latin typeface="Calibri" panose="020F0502020204030204" pitchFamily="34" charset="0"/>
                    <a:ea typeface="Times New Roman" panose="02020603050405020304" pitchFamily="18" charset="0"/>
                    <a:cs typeface="B Nazanin" panose="00000400000000000000" pitchFamily="2" charset="-78"/>
                  </a:rPr>
                  <a:t>1- حالتی </a:t>
                </a:r>
                <a:r>
                  <a:rPr lang="fa-IR" b="1" kern="100" dirty="0">
                    <a:solidFill>
                      <a:srgbClr val="FF0000"/>
                    </a:solidFill>
                    <a:latin typeface="Calibri" panose="020F0502020204030204" pitchFamily="34" charset="0"/>
                    <a:ea typeface="Times New Roman" panose="02020603050405020304" pitchFamily="18" charset="0"/>
                    <a:cs typeface="B Nazanin" panose="00000400000000000000" pitchFamily="2" charset="-78"/>
                  </a:rPr>
                  <a:t>که  </a:t>
                </a:r>
                <a14:m>
                  <m:oMath xmlns:m="http://schemas.openxmlformats.org/officeDocument/2006/math">
                    <m:sSub>
                      <m:sSubPr>
                        <m:ctrlPr>
                          <a:rPr lang="en-US"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𝑻</m:t>
                        </m:r>
                      </m:e>
                      <m:sub>
                        <m:r>
                          <a:rPr lang="en-US"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𝟏</m:t>
                        </m:r>
                      </m:sub>
                    </m:sSub>
                    <m:r>
                      <a:rPr lang="en-US"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&lt;&lt;</m:t>
                    </m:r>
                    <m:r>
                      <a:rPr lang="en-US"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𝛕</m:t>
                    </m:r>
                  </m:oMath>
                </a14:m>
                <a:r>
                  <a:rPr lang="fa-IR" b="1" kern="100" dirty="0">
                    <a:solidFill>
                      <a:srgbClr val="FF0000"/>
                    </a:solidFill>
                    <a:latin typeface="Calibri" panose="020F0502020204030204" pitchFamily="34"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𝑻</m:t>
                        </m:r>
                      </m:e>
                      <m:sub>
                        <m:r>
                          <a:rPr lang="en-US"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𝟐</m:t>
                        </m:r>
                      </m:sub>
                    </m:sSub>
                    <m:r>
                      <a:rPr lang="en-US"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&lt;&lt;</m:t>
                    </m:r>
                    <m:r>
                      <a:rPr lang="en-US"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𝛕</m:t>
                    </m:r>
                  </m:oMath>
                </a14:m>
                <a:endParaRPr lang="en-US" sz="14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759671" y="2430490"/>
                <a:ext cx="3227037" cy="410882"/>
              </a:xfrm>
              <a:prstGeom prst="rect">
                <a:avLst/>
              </a:prstGeom>
              <a:blipFill>
                <a:blip r:embed="rId6"/>
                <a:stretch>
                  <a:fillRect r="-1701"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02636" y="2736548"/>
                <a:ext cx="8630732" cy="729430"/>
              </a:xfrm>
              <a:prstGeom prst="rect">
                <a:avLst/>
              </a:prstGeom>
            </p:spPr>
            <p:txBody>
              <a:bodyPr wrap="square">
                <a:spAutoFit/>
              </a:bodyPr>
              <a:lstStyle/>
              <a:p>
                <a:pPr algn="just" rtl="1">
                  <a:lnSpc>
                    <a:spcPct val="115000"/>
                  </a:lnSpc>
                  <a:spcAft>
                    <a:spcPts val="800"/>
                  </a:spcAft>
                </a:pPr>
                <a:r>
                  <a:rPr lang="fa-IR" kern="100" dirty="0">
                    <a:latin typeface="Calibri" panose="020F0502020204030204" pitchFamily="34" charset="0"/>
                    <a:ea typeface="Times New Roman" panose="02020603050405020304" pitchFamily="18" charset="0"/>
                    <a:cs typeface="B Nazanin" panose="00000400000000000000" pitchFamily="2" charset="-78"/>
                  </a:rPr>
                  <a:t>یعنی زمان </a:t>
                </a:r>
                <a14:m>
                  <m:oMath xmlns:m="http://schemas.openxmlformats.org/officeDocument/2006/math">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τ</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برای پر شدن خازن</a:t>
                </a:r>
                <a:r>
                  <a:rPr lang="fa-IR" b="1" kern="100" dirty="0">
                    <a:latin typeface="Calibri" panose="020F0502020204030204" pitchFamily="34" charset="0"/>
                    <a:ea typeface="Times New Roman" panose="02020603050405020304" pitchFamily="18" charset="0"/>
                    <a:cs typeface="B Nazanin" panose="00000400000000000000" pitchFamily="2" charset="-78"/>
                  </a:rPr>
                  <a:t>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𝐶</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و تخلیه آن کافی است</a:t>
                </a:r>
                <a14:m>
                  <m:oMath xmlns:m="http://schemas.openxmlformats.org/officeDocument/2006/math">
                    <m:r>
                      <a:rPr lang="en-US" b="1" i="1"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τ</m:t>
                    </m:r>
                    <m:r>
                      <a:rPr lang="en-US" kern="100">
                        <a:latin typeface="Cambria Math" panose="02040503050406030204" pitchFamily="18" charset="0"/>
                        <a:ea typeface="Times New Roman" panose="02020603050405020304" pitchFamily="18" charset="0"/>
                        <a:cs typeface="B Nazanin" panose="00000400000000000000" pitchFamily="2" charset="-78"/>
                      </a:rPr>
                      <m:t>&gt;</m:t>
                    </m:r>
                    <m:r>
                      <a:rPr lang="en-US" kern="100">
                        <a:latin typeface="Cambria Math" panose="02040503050406030204" pitchFamily="18" charset="0"/>
                        <a:ea typeface="Times New Roman" panose="02020603050405020304" pitchFamily="18" charset="0"/>
                        <a:cs typeface="B Nazanin" panose="00000400000000000000" pitchFamily="2" charset="-78"/>
                      </a:rPr>
                      <m:t>4</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𝑇</m:t>
                        </m:r>
                      </m:e>
                      <m:sub>
                        <m:r>
                          <a:rPr lang="en-US" i="1" kern="100">
                            <a:latin typeface="Cambria Math" panose="02040503050406030204" pitchFamily="18" charset="0"/>
                            <a:ea typeface="Times New Roman" panose="02020603050405020304" pitchFamily="18" charset="0"/>
                            <a:cs typeface="B Nazanin" panose="00000400000000000000" pitchFamily="2" charset="-78"/>
                          </a:rPr>
                          <m:t>2</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 ,</m:t>
                    </m:r>
                    <m:r>
                      <a:rPr lang="en-US" kern="100">
                        <a:latin typeface="Cambria Math" panose="02040503050406030204" pitchFamily="18" charset="0"/>
                        <a:ea typeface="Times New Roman" panose="02020603050405020304" pitchFamily="18" charset="0"/>
                        <a:cs typeface="Arial" panose="020B0604020202020204" pitchFamily="34" charset="0"/>
                      </a:rPr>
                      <m:t> </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τ</m:t>
                    </m:r>
                    <m:r>
                      <a:rPr lang="en-US" i="1" kern="100">
                        <a:latin typeface="Cambria Math" panose="02040503050406030204" pitchFamily="18" charset="0"/>
                        <a:ea typeface="Times New Roman" panose="02020603050405020304" pitchFamily="18" charset="0"/>
                        <a:cs typeface="B Nazanin" panose="00000400000000000000" pitchFamily="2" charset="-78"/>
                      </a:rPr>
                      <m:t>&gt;</m:t>
                    </m:r>
                    <m:r>
                      <a:rPr lang="en-US" i="1" kern="100">
                        <a:latin typeface="Cambria Math" panose="02040503050406030204" pitchFamily="18" charset="0"/>
                        <a:ea typeface="Times New Roman" panose="02020603050405020304" pitchFamily="18" charset="0"/>
                        <a:cs typeface="B Nazanin" panose="00000400000000000000" pitchFamily="2" charset="-78"/>
                      </a:rPr>
                      <m:t>4</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𝑇</m:t>
                        </m:r>
                      </m:e>
                      <m:sub>
                        <m:r>
                          <a:rPr lang="en-US" i="1" kern="100">
                            <a:latin typeface="Cambria Math" panose="02040503050406030204" pitchFamily="18" charset="0"/>
                            <a:ea typeface="Times New Roman" panose="02020603050405020304" pitchFamily="18" charset="0"/>
                            <a:cs typeface="B Nazanin" panose="00000400000000000000" pitchFamily="2" charset="-78"/>
                          </a:rPr>
                          <m:t>1</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 </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به عبارتی، </a:t>
                </a:r>
                <a:r>
                  <a:rPr lang="fa-IR" kern="100" dirty="0">
                    <a:latin typeface="Calibri" panose="020F0502020204030204" pitchFamily="34" charset="0"/>
                    <a:ea typeface="Times New Roman" panose="02020603050405020304" pitchFamily="18" charset="0"/>
                    <a:cs typeface="B Nazanin" panose="00000400000000000000" pitchFamily="2" charset="-78"/>
                  </a:rPr>
                  <a:t>در انتهای هر نیم سیکل خازن </a:t>
                </a:r>
                <a:r>
                  <a:rPr lang="fa-IR" kern="100" dirty="0" smtClean="0">
                    <a:latin typeface="Calibri" panose="020F0502020204030204" pitchFamily="34" charset="0"/>
                    <a:ea typeface="Times New Roman" panose="02020603050405020304" pitchFamily="18" charset="0"/>
                    <a:cs typeface="B Nazanin" panose="00000400000000000000" pitchFamily="2" charset="-78"/>
                  </a:rPr>
                  <a:t>کاملاً </a:t>
                </a:r>
                <a:r>
                  <a:rPr lang="fa-IR" kern="100" dirty="0">
                    <a:latin typeface="Calibri" panose="020F0502020204030204" pitchFamily="34" charset="0"/>
                    <a:ea typeface="Times New Roman" panose="02020603050405020304" pitchFamily="18" charset="0"/>
                    <a:cs typeface="B Nazanin" panose="00000400000000000000" pitchFamily="2" charset="-78"/>
                  </a:rPr>
                  <a:t>پر و یا </a:t>
                </a:r>
                <a:r>
                  <a:rPr lang="fa-IR" kern="100" dirty="0" smtClean="0">
                    <a:latin typeface="Calibri" panose="020F0502020204030204" pitchFamily="34" charset="0"/>
                    <a:ea typeface="Times New Roman" panose="02020603050405020304" pitchFamily="18" charset="0"/>
                    <a:cs typeface="B Nazanin" panose="00000400000000000000" pitchFamily="2" charset="-78"/>
                  </a:rPr>
                  <a:t>کاملاً </a:t>
                </a:r>
                <a:r>
                  <a:rPr lang="fa-IR" kern="100" dirty="0">
                    <a:latin typeface="Calibri" panose="020F0502020204030204" pitchFamily="34" charset="0"/>
                    <a:ea typeface="Times New Roman" panose="02020603050405020304" pitchFamily="18" charset="0"/>
                    <a:cs typeface="B Nazanin" panose="00000400000000000000" pitchFamily="2" charset="-78"/>
                  </a:rPr>
                  <a:t>تخلیه می شود. شکل موج های ولتاژ دو سر خازن و ولتاژ دو سر دیود در زیر نشان داده شده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است:</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02636" y="2736548"/>
                <a:ext cx="8630732" cy="729430"/>
              </a:xfrm>
              <a:prstGeom prst="rect">
                <a:avLst/>
              </a:prstGeom>
              <a:blipFill>
                <a:blip r:embed="rId7"/>
                <a:stretch>
                  <a:fillRect l="-1272" r="-636" b="-14167"/>
                </a:stretch>
              </a:blipFill>
            </p:spPr>
            <p:txBody>
              <a:bodyPr/>
              <a:lstStyle/>
              <a:p>
                <a:r>
                  <a:rPr lang="en-US">
                    <a:noFill/>
                  </a:rPr>
                  <a:t> </a:t>
                </a:r>
              </a:p>
            </p:txBody>
          </p:sp>
        </mc:Fallback>
      </mc:AlternateContent>
      <p:pic>
        <p:nvPicPr>
          <p:cNvPr id="13" name="Picture 12"/>
          <p:cNvPicPr>
            <a:picLocks noChangeAspect="1"/>
          </p:cNvPicPr>
          <p:nvPr/>
        </p:nvPicPr>
        <p:blipFill>
          <a:blip r:embed="rId8"/>
          <a:stretch>
            <a:fillRect/>
          </a:stretch>
        </p:blipFill>
        <p:spPr>
          <a:xfrm>
            <a:off x="876106" y="3356197"/>
            <a:ext cx="2819594" cy="1901302"/>
          </a:xfrm>
          <a:prstGeom prst="rect">
            <a:avLst/>
          </a:prstGeom>
        </p:spPr>
      </p:pic>
      <p:pic>
        <p:nvPicPr>
          <p:cNvPr id="14" name="Picture 13"/>
          <p:cNvPicPr>
            <a:picLocks noChangeAspect="1"/>
          </p:cNvPicPr>
          <p:nvPr/>
        </p:nvPicPr>
        <p:blipFill>
          <a:blip r:embed="rId9"/>
          <a:stretch>
            <a:fillRect/>
          </a:stretch>
        </p:blipFill>
        <p:spPr>
          <a:xfrm>
            <a:off x="902232" y="4972462"/>
            <a:ext cx="2667000" cy="1809371"/>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3403557" y="5177109"/>
                <a:ext cx="13447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0">
                              <a:latin typeface="Cambria Math" panose="02040503050406030204" pitchFamily="18" charset="0"/>
                            </a:rPr>
                            <m:t>2</m:t>
                          </m:r>
                        </m:sub>
                      </m:sSub>
                      <m:r>
                        <a:rPr lang="en-US" i="0">
                          <a:latin typeface="Cambria Math" panose="02040503050406030204" pitchFamily="18" charset="0"/>
                        </a:rPr>
                        <m:t>&lt;&lt;</m:t>
                      </m:r>
                      <m:r>
                        <a:rPr lang="en-US" i="1">
                          <a:latin typeface="Cambria Math" panose="02040503050406030204" pitchFamily="18" charset="0"/>
                        </a:rPr>
                        <m:t>𝜏</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3403557" y="5177109"/>
                <a:ext cx="1344792"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707953" y="3429000"/>
                <a:ext cx="4402744" cy="1117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0">
                                  <a:latin typeface="Cambria Math" panose="02040503050406030204" pitchFamily="18" charset="0"/>
                                </a:rPr>
                                <m:t>&amp;</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m:rPr>
                                      <m:sty m:val="p"/>
                                    </m:rPr>
                                    <a:rPr lang="en-US" b="0" i="0" smtClean="0">
                                      <a:latin typeface="Cambria Math" panose="02040503050406030204" pitchFamily="18" charset="0"/>
                                    </a:rPr>
                                    <m:t>o</m:t>
                                  </m:r>
                                </m:sub>
                              </m:sSub>
                              <m:d>
                                <m:dPr>
                                  <m:ctrlPr>
                                    <a:rPr lang="en-US" i="1">
                                      <a:latin typeface="Cambria Math" panose="02040503050406030204" pitchFamily="18" charset="0"/>
                                    </a:rPr>
                                  </m:ctrlPr>
                                </m:dPr>
                                <m:e>
                                  <m:r>
                                    <a:rPr lang="en-US">
                                      <a:latin typeface="Cambria Math" panose="02040503050406030204" pitchFamily="18" charset="0"/>
                                    </a:rPr>
                                    <m:t>1</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a:latin typeface="Cambria Math" panose="02040503050406030204" pitchFamily="18" charset="0"/>
                                                </a:rPr>
                                                <m:t>1</m:t>
                                              </m:r>
                                            </m:sub>
                                          </m:sSub>
                                        </m:den>
                                      </m:f>
                                    </m:sup>
                                  </m:sSup>
                                </m:e>
                              </m:d>
                              <m:r>
                                <a:rPr lang="en-US" b="0" i="1" smtClean="0">
                                  <a:latin typeface="Cambria Math" panose="02040503050406030204" pitchFamily="18" charset="0"/>
                                </a:rPr>
                                <m:t>         </m:t>
                              </m:r>
                              <m:r>
                                <a:rPr lang="en-US" i="0">
                                  <a:latin typeface="Cambria Math" panose="02040503050406030204" pitchFamily="18" charset="0"/>
                                </a:rPr>
                                <m:t>0</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𝜏</m:t>
                              </m:r>
                              <m:r>
                                <a:rPr lang="en-US" i="0">
                                  <a:latin typeface="Cambria Math" panose="02040503050406030204" pitchFamily="18" charset="0"/>
                                </a:rPr>
                                <m:t>    </m:t>
                              </m:r>
                            </m:e>
                            <m:e>
                              <m:r>
                                <a:rPr lang="en-US" i="0">
                                  <a:latin typeface="Cambria Math" panose="02040503050406030204" pitchFamily="18" charset="0"/>
                                </a:rPr>
                                <m:t>&amp;</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m:rPr>
                                      <m:sty m:val="p"/>
                                    </m:rPr>
                                    <a:rPr lang="en-US" b="0" i="0" smtClean="0">
                                      <a:latin typeface="Cambria Math" panose="02040503050406030204" pitchFamily="18" charset="0"/>
                                    </a:rPr>
                                    <m:t>o</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𝜏</m:t>
                                              </m:r>
                                            </m:e>
                                          </m:d>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0">
                                                  <a:latin typeface="Cambria Math" panose="02040503050406030204" pitchFamily="18" charset="0"/>
                                                </a:rPr>
                                                <m:t>2</m:t>
                                              </m:r>
                                            </m:sub>
                                          </m:sSub>
                                        </m:den>
                                      </m:f>
                                    </m:sup>
                                  </m:sSup>
                                </m:e>
                              </m:d>
                              <m:r>
                                <a:rPr lang="en-US" i="0">
                                  <a:latin typeface="Cambria Math" panose="02040503050406030204" pitchFamily="18" charset="0"/>
                                </a:rPr>
                                <m:t>            </m:t>
                              </m:r>
                              <m:r>
                                <a:rPr lang="en-US" i="1">
                                  <a:latin typeface="Cambria Math" panose="02040503050406030204" pitchFamily="18" charset="0"/>
                                </a:rPr>
                                <m:t>𝜏</m:t>
                              </m:r>
                              <m:r>
                                <a:rPr lang="en-US" i="0">
                                  <a:latin typeface="Cambria Math" panose="02040503050406030204" pitchFamily="18" charset="0"/>
                                </a:rPr>
                                <m:t> ≤</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2</m:t>
                              </m:r>
                              <m:r>
                                <a:rPr lang="en-US" i="0">
                                  <a:latin typeface="Cambria Math" panose="02040503050406030204" pitchFamily="18" charset="0"/>
                                </a:rPr>
                                <m:t> </m:t>
                              </m:r>
                              <m:r>
                                <a:rPr lang="en-US" i="1">
                                  <a:latin typeface="Cambria Math" panose="02040503050406030204" pitchFamily="18" charset="0"/>
                                </a:rPr>
                                <m:t>𝜏</m:t>
                              </m:r>
                              <m:r>
                                <a:rPr lang="en-US" i="0">
                                  <a:latin typeface="Cambria Math" panose="02040503050406030204" pitchFamily="18" charset="0"/>
                                </a:rPr>
                                <m:t>   </m:t>
                              </m:r>
                            </m:e>
                          </m:eqArr>
                        </m:e>
                      </m: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707953" y="3429000"/>
                <a:ext cx="4402744" cy="111799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718745" y="4572000"/>
                <a:ext cx="4094198" cy="1117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v</m:t>
                          </m:r>
                        </m:e>
                        <m:sub>
                          <m:r>
                            <m:rPr>
                              <m:sty m:val="p"/>
                            </m:rPr>
                            <a:rPr lang="en-US" i="0">
                              <a:latin typeface="Cambria Math" panose="02040503050406030204" pitchFamily="18" charset="0"/>
                            </a:rPr>
                            <m:t>d</m:t>
                          </m:r>
                        </m:sub>
                      </m:sSub>
                      <m:d>
                        <m:dPr>
                          <m:ctrlPr>
                            <a:rPr lang="en-US" i="1">
                              <a:latin typeface="Cambria Math" panose="02040503050406030204" pitchFamily="18" charset="0"/>
                            </a:rPr>
                          </m:ctrlPr>
                        </m:dPr>
                        <m:e>
                          <m:r>
                            <m:rPr>
                              <m:sty m:val="p"/>
                            </m:rPr>
                            <a:rPr lang="en-US" i="0">
                              <a:latin typeface="Cambria Math" panose="02040503050406030204" pitchFamily="18" charset="0"/>
                            </a:rPr>
                            <m:t>t</m:t>
                          </m:r>
                        </m:e>
                      </m:d>
                      <m:r>
                        <a:rPr lang="en-US" i="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0">
                                  <a:latin typeface="Cambria Math" panose="02040503050406030204" pitchFamily="18" charset="0"/>
                                </a:rPr>
                                <m:t>&amp;</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m:rPr>
                                      <m:sty m:val="p"/>
                                    </m:rPr>
                                    <a:rPr lang="en-US" b="0" i="0" smtClean="0">
                                      <a:latin typeface="Cambria Math" panose="02040503050406030204" pitchFamily="18" charset="0"/>
                                    </a:rPr>
                                    <m:t>o</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0">
                                                  <a:latin typeface="Cambria Math" panose="02040503050406030204" pitchFamily="18" charset="0"/>
                                                </a:rPr>
                                                <m:t>1</m:t>
                                              </m:r>
                                            </m:sub>
                                          </m:sSub>
                                        </m:den>
                                      </m:f>
                                    </m:sup>
                                  </m:sSup>
                                </m:e>
                              </m:d>
                              <m:r>
                                <a:rPr lang="en-US" i="0">
                                  <a:latin typeface="Cambria Math" panose="02040503050406030204" pitchFamily="18" charset="0"/>
                                </a:rPr>
                                <m:t>          </m:t>
                              </m:r>
                              <m:r>
                                <a:rPr lang="en-US" i="0">
                                  <a:latin typeface="Cambria Math" panose="02040503050406030204" pitchFamily="18" charset="0"/>
                                </a:rPr>
                                <m:t>0</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 </m:t>
                              </m:r>
                              <m:r>
                                <a:rPr lang="en-US" i="1">
                                  <a:latin typeface="Cambria Math" panose="02040503050406030204" pitchFamily="18" charset="0"/>
                                </a:rPr>
                                <m:t>𝜏</m:t>
                              </m:r>
                            </m:e>
                            <m:e>
                              <m:r>
                                <a:rPr lang="en-US" i="0">
                                  <a:latin typeface="Cambria Math" panose="02040503050406030204" pitchFamily="18" charset="0"/>
                                </a:rPr>
                                <m:t>&amp;−</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m:rPr>
                                      <m:sty m:val="p"/>
                                    </m:rPr>
                                    <a:rPr lang="en-US" b="0" i="0" smtClean="0">
                                      <a:latin typeface="Cambria Math" panose="02040503050406030204" pitchFamily="18" charset="0"/>
                                    </a:rPr>
                                    <m:t>o</m:t>
                                  </m:r>
                                </m:sub>
                              </m:sSub>
                              <m:d>
                                <m:dPr>
                                  <m:ctrlPr>
                                    <a:rPr lang="en-US" i="1" smtClean="0">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𝜏</m:t>
                                              </m:r>
                                            </m:e>
                                          </m:d>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0">
                                                  <a:latin typeface="Cambria Math" panose="02040503050406030204" pitchFamily="18" charset="0"/>
                                                </a:rPr>
                                                <m:t>2</m:t>
                                              </m:r>
                                            </m:sub>
                                          </m:sSub>
                                        </m:den>
                                      </m:f>
                                    </m:sup>
                                  </m:sSup>
                                </m:e>
                              </m:d>
                              <m:r>
                                <a:rPr lang="en-US" i="0">
                                  <a:latin typeface="Cambria Math" panose="02040503050406030204" pitchFamily="18" charset="0"/>
                                </a:rPr>
                                <m:t>      </m:t>
                              </m:r>
                              <m:r>
                                <a:rPr lang="en-US" i="1">
                                  <a:latin typeface="Cambria Math" panose="02040503050406030204" pitchFamily="18" charset="0"/>
                                </a:rPr>
                                <m:t>𝜏</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𝜏</m:t>
                              </m:r>
                              <m:r>
                                <a:rPr lang="en-US" i="0">
                                  <a:latin typeface="Cambria Math" panose="02040503050406030204" pitchFamily="18" charset="0"/>
                                </a:rPr>
                                <m:t> </m:t>
                              </m:r>
                            </m:e>
                          </m:eqArr>
                          <m:r>
                            <a:rPr lang="en-US" i="0">
                              <a:latin typeface="Cambria Math" panose="02040503050406030204" pitchFamily="18" charset="0"/>
                            </a:rPr>
                            <m:t>  </m:t>
                          </m:r>
                        </m:e>
                      </m:d>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4718745" y="4572000"/>
                <a:ext cx="4094198" cy="1117998"/>
              </a:xfrm>
              <a:prstGeom prst="rect">
                <a:avLst/>
              </a:prstGeom>
              <a:blipFill>
                <a:blip r:embed="rId12"/>
                <a:stretch>
                  <a:fillRect/>
                </a:stretch>
              </a:blipFill>
            </p:spPr>
            <p:txBody>
              <a:bodyPr/>
              <a:lstStyle/>
              <a:p>
                <a:r>
                  <a:rPr lang="en-US">
                    <a:noFill/>
                  </a:rPr>
                  <a:t> </a:t>
                </a:r>
              </a:p>
            </p:txBody>
          </p:sp>
        </mc:Fallback>
      </mc:AlternateContent>
      <p:pic>
        <p:nvPicPr>
          <p:cNvPr id="20" name="Picture 19"/>
          <p:cNvPicPr/>
          <p:nvPr/>
        </p:nvPicPr>
        <p:blipFill>
          <a:blip r:embed="rId13"/>
          <a:stretch>
            <a:fillRect/>
          </a:stretch>
        </p:blipFill>
        <p:spPr>
          <a:xfrm rot="5400000">
            <a:off x="4435742" y="5071683"/>
            <a:ext cx="1188910" cy="2383725"/>
          </a:xfrm>
          <a:prstGeom prst="rect">
            <a:avLst/>
          </a:prstGeom>
        </p:spPr>
      </p:pic>
    </p:spTree>
    <p:extLst>
      <p:ext uri="{BB962C8B-B14F-4D97-AF65-F5344CB8AC3E}">
        <p14:creationId xmlns:p14="http://schemas.microsoft.com/office/powerpoint/2010/main" val="24934335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41</a:t>
            </a:fld>
            <a:endParaRPr lang="en-US" dirty="0"/>
          </a:p>
        </p:txBody>
      </p:sp>
      <mc:AlternateContent xmlns:mc="http://schemas.openxmlformats.org/markup-compatibility/2006" xmlns:a14="http://schemas.microsoft.com/office/drawing/2010/main">
        <mc:Choice Requires="a14">
          <p:sp>
            <p:nvSpPr>
              <p:cNvPr id="3" name="Rectangle 2"/>
              <p:cNvSpPr/>
              <p:nvPr/>
            </p:nvSpPr>
            <p:spPr>
              <a:xfrm>
                <a:off x="3429000" y="228600"/>
                <a:ext cx="5468899" cy="410882"/>
              </a:xfrm>
              <a:prstGeom prst="rect">
                <a:avLst/>
              </a:prstGeom>
            </p:spPr>
            <p:txBody>
              <a:bodyPr wrap="square">
                <a:spAutoFit/>
              </a:bodyPr>
              <a:lstStyle/>
              <a:p>
                <a:pPr algn="r" rtl="1">
                  <a:lnSpc>
                    <a:spcPct val="115000"/>
                  </a:lnSpc>
                  <a:spcAft>
                    <a:spcPts val="800"/>
                  </a:spcAft>
                </a:pPr>
                <a:r>
                  <a:rPr lang="fa-IR" b="1" kern="100" dirty="0" smtClean="0">
                    <a:solidFill>
                      <a:srgbClr val="FF0000"/>
                    </a:solidFill>
                    <a:latin typeface="Calibri" panose="020F0502020204030204" pitchFamily="34" charset="0"/>
                    <a:ea typeface="Times New Roman" panose="02020603050405020304" pitchFamily="18" charset="0"/>
                    <a:cs typeface="B Nazanin" panose="00000400000000000000" pitchFamily="2" charset="-78"/>
                  </a:rPr>
                  <a:t>2- </a:t>
                </a:r>
                <a:r>
                  <a:rPr lang="fa-IR" b="1" kern="100" dirty="0">
                    <a:solidFill>
                      <a:srgbClr val="FF0000"/>
                    </a:solidFill>
                    <a:latin typeface="Calibri" panose="020F0502020204030204" pitchFamily="34" charset="0"/>
                    <a:ea typeface="Times New Roman" panose="02020603050405020304" pitchFamily="18" charset="0"/>
                    <a:cs typeface="B Nazanin" panose="00000400000000000000" pitchFamily="2" charset="-78"/>
                  </a:rPr>
                  <a:t>حالتی که  </a:t>
                </a:r>
                <a14:m>
                  <m:oMath xmlns:m="http://schemas.openxmlformats.org/officeDocument/2006/math">
                    <m:sSub>
                      <m:sSubPr>
                        <m:ctrlPr>
                          <a:rPr lang="en-US"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𝑻</m:t>
                        </m:r>
                      </m:e>
                      <m:sub>
                        <m:r>
                          <a:rPr lang="en-US"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𝟏</m:t>
                        </m:r>
                      </m:sub>
                    </m:sSub>
                  </m:oMath>
                </a14:m>
                <a:r>
                  <a:rPr lang="fa-IR" b="1" kern="100" dirty="0" smtClean="0">
                    <a:solidFill>
                      <a:srgbClr val="FF0000"/>
                    </a:solidFill>
                    <a:latin typeface="Calibri" panose="020F0502020204030204" pitchFamily="34"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sSubPr>
                      <m:e>
                        <m:r>
                          <a:rPr lang="fa-IR" b="1" i="1" kern="10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m:t> </m:t>
                        </m:r>
                        <m:r>
                          <a:rPr lang="en-US"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𝑻</m:t>
                        </m:r>
                      </m:e>
                      <m:sub>
                        <m:r>
                          <a:rPr lang="en-US"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𝟐</m:t>
                        </m:r>
                      </m:sub>
                    </m:sSub>
                  </m:oMath>
                </a14:m>
                <a:r>
                  <a:rPr lang="fa-IR" b="1"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در مقایسه با </a:t>
                </a:r>
                <a14:m>
                  <m:oMath xmlns:m="http://schemas.openxmlformats.org/officeDocument/2006/math">
                    <m:r>
                      <a:rPr lang="en-US"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𝝉</m:t>
                    </m:r>
                  </m:oMath>
                </a14:m>
                <a:r>
                  <a:rPr lang="fa-IR" b="1"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قابل مقایسه باشند:</a:t>
                </a:r>
                <a:endParaRPr lang="en-US" b="1" kern="100" dirty="0">
                  <a:solidFill>
                    <a:srgbClr val="FF0000"/>
                  </a:solidFill>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3429000" y="228600"/>
                <a:ext cx="5468899" cy="410882"/>
              </a:xfrm>
              <a:prstGeom prst="rect">
                <a:avLst/>
              </a:prstGeom>
              <a:blipFill>
                <a:blip r:embed="rId3"/>
                <a:stretch>
                  <a:fillRect r="-1003" b="-253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39699" y="639482"/>
                <a:ext cx="8458200" cy="1318246"/>
              </a:xfrm>
              <a:prstGeom prst="rect">
                <a:avLst/>
              </a:prstGeom>
            </p:spPr>
            <p:txBody>
              <a:bodyPr wrap="square">
                <a:spAutoFit/>
              </a:bodyPr>
              <a:lstStyle/>
              <a:p>
                <a:pPr marR="0" lvl="0" algn="just" rtl="1">
                  <a:lnSpc>
                    <a:spcPct val="107000"/>
                  </a:lnSpc>
                  <a:spcBef>
                    <a:spcPts val="0"/>
                  </a:spcBef>
                  <a:spcAft>
                    <a:spcPts val="800"/>
                  </a:spcAft>
                </a:pPr>
                <a:r>
                  <a:rPr lang="fa-IR" kern="100" dirty="0" smtClean="0">
                    <a:latin typeface="Calibri" panose="020F0502020204030204" pitchFamily="34" charset="0"/>
                    <a:ea typeface="Times New Roman" panose="02020603050405020304" pitchFamily="18" charset="0"/>
                    <a:cs typeface="B Nazanin" panose="00000400000000000000" pitchFamily="2" charset="-78"/>
                  </a:rPr>
                  <a:t>در این حالت در زمان های پر و خالی شدن، زمان </a:t>
                </a:r>
                <a:r>
                  <a:rPr lang="fa-IR" kern="100" dirty="0">
                    <a:latin typeface="Calibri" panose="020F0502020204030204" pitchFamily="34" charset="0"/>
                    <a:ea typeface="Times New Roman" panose="02020603050405020304" pitchFamily="18" charset="0"/>
                    <a:cs typeface="B Nazanin" panose="00000400000000000000" pitchFamily="2" charset="-78"/>
                  </a:rPr>
                  <a:t>کافی برای پر شدن و نه زمان کافی برای تخلیه کامل پیش می آید. لیکن چون پر شدن و خالی شدن خازن به طور متناوب ادامه می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آید، </a:t>
                </a:r>
                <a:r>
                  <a:rPr lang="fa-IR" kern="100" dirty="0">
                    <a:latin typeface="Calibri" panose="020F0502020204030204" pitchFamily="34" charset="0"/>
                    <a:ea typeface="Times New Roman" panose="02020603050405020304" pitchFamily="18" charset="0"/>
                    <a:cs typeface="B Nazanin" panose="00000400000000000000" pitchFamily="2" charset="-78"/>
                  </a:rPr>
                  <a:t>نهایتاً به یک حالت دائمی خواهیم رسید. یعنی هنگام پر شدن نهایتاً به ولتاژ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𝑉</m:t>
                        </m:r>
                      </m:e>
                      <m:sub>
                        <m:r>
                          <a:rPr lang="en-US" i="1" kern="100">
                            <a:latin typeface="Cambria Math" panose="02040503050406030204" pitchFamily="18" charset="0"/>
                            <a:ea typeface="Times New Roman" panose="02020603050405020304" pitchFamily="18" charset="0"/>
                            <a:cs typeface="B Nazanin" panose="00000400000000000000" pitchFamily="2" charset="-78"/>
                          </a:rPr>
                          <m:t>2</m:t>
                        </m:r>
                      </m:sub>
                    </m:sSub>
                  </m:oMath>
                </a14:m>
                <a:r>
                  <a:rPr lang="fa-IR" kern="100" dirty="0">
                    <a:latin typeface="Calibri" panose="020F0502020204030204" pitchFamily="34" charset="0"/>
                    <a:ea typeface="Times New Roman" panose="02020603050405020304" pitchFamily="18" charset="0"/>
                    <a:cs typeface="B Nazanin" panose="00000400000000000000" pitchFamily="2" charset="-78"/>
                  </a:rPr>
                  <a:t> می رسد و هنگام خالی شدن نهایتاً به ولتاژ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𝑉</m:t>
                        </m:r>
                      </m:e>
                      <m:sub>
                        <m:r>
                          <a:rPr lang="en-US" i="1" kern="100">
                            <a:latin typeface="Cambria Math" panose="02040503050406030204" pitchFamily="18" charset="0"/>
                            <a:ea typeface="Times New Roman" panose="02020603050405020304" pitchFamily="18" charset="0"/>
                            <a:cs typeface="B Nazanin" panose="00000400000000000000" pitchFamily="2" charset="-78"/>
                          </a:rPr>
                          <m:t>1</m:t>
                        </m:r>
                      </m:sub>
                    </m:sSub>
                  </m:oMath>
                </a14:m>
                <a:r>
                  <a:rPr lang="fa-IR" kern="100" dirty="0">
                    <a:latin typeface="Calibri" panose="020F0502020204030204" pitchFamily="34" charset="0"/>
                    <a:ea typeface="Times New Roman" panose="02020603050405020304" pitchFamily="18" charset="0"/>
                    <a:cs typeface="B Nazanin" panose="00000400000000000000" pitchFamily="2" charset="-78"/>
                  </a:rPr>
                  <a:t> می رسد که مقادیر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𝑉</m:t>
                        </m:r>
                      </m:e>
                      <m:sub>
                        <m:r>
                          <a:rPr lang="en-US" i="1" kern="100">
                            <a:latin typeface="Cambria Math" panose="02040503050406030204" pitchFamily="18" charset="0"/>
                            <a:ea typeface="Times New Roman" panose="02020603050405020304" pitchFamily="18" charset="0"/>
                            <a:cs typeface="B Nazanin" panose="00000400000000000000" pitchFamily="2" charset="-78"/>
                          </a:rPr>
                          <m:t>1</m:t>
                        </m:r>
                        <m:r>
                          <a:rPr lang="fa-IR" b="0" i="1" kern="100" smtClean="0">
                            <a:latin typeface="Cambria Math" panose="02040503050406030204" pitchFamily="18" charset="0"/>
                            <a:ea typeface="Times New Roman" panose="02020603050405020304" pitchFamily="18" charset="0"/>
                            <a:cs typeface="B Nazanin" panose="00000400000000000000" pitchFamily="2" charset="-78"/>
                          </a:rPr>
                          <m:t> </m:t>
                        </m:r>
                      </m:sub>
                    </m:sSub>
                    <m:r>
                      <a:rPr lang="fa-IR" kern="100">
                        <a:latin typeface="Cambria Math" panose="02040503050406030204" pitchFamily="18" charset="0"/>
                        <a:ea typeface="Times New Roman" panose="02020603050405020304" pitchFamily="18" charset="0"/>
                        <a:cs typeface="B Nazanin" panose="00000400000000000000" pitchFamily="2" charset="-78"/>
                      </a:rPr>
                      <m:t>و</m:t>
                    </m:r>
                    <m:r>
                      <a:rPr lang="fa-IR" kern="100">
                        <a:latin typeface="Cambria Math" panose="02040503050406030204" pitchFamily="18" charset="0"/>
                        <a:ea typeface="Times New Roman" panose="02020603050405020304" pitchFamily="18" charset="0"/>
                        <a:cs typeface="B Nazanin" panose="00000400000000000000" pitchFamily="2" charset="-78"/>
                      </a:rPr>
                      <m:t> </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𝑉</m:t>
                        </m:r>
                      </m:e>
                      <m:sub>
                        <m:r>
                          <a:rPr lang="en-US" i="1" kern="100">
                            <a:latin typeface="Cambria Math" panose="02040503050406030204" pitchFamily="18" charset="0"/>
                            <a:ea typeface="Times New Roman" panose="02020603050405020304" pitchFamily="18" charset="0"/>
                            <a:cs typeface="B Nazanin" panose="00000400000000000000" pitchFamily="2" charset="-78"/>
                          </a:rPr>
                          <m:t>2</m:t>
                        </m:r>
                      </m:sub>
                    </m:sSub>
                  </m:oMath>
                </a14:m>
                <a:r>
                  <a:rPr lang="fa-IR" kern="100" dirty="0">
                    <a:latin typeface="Calibri" panose="020F0502020204030204" pitchFamily="34" charset="0"/>
                    <a:ea typeface="Times New Roman" panose="02020603050405020304" pitchFamily="18" charset="0"/>
                    <a:cs typeface="B Nazanin" panose="00000400000000000000" pitchFamily="2" charset="-78"/>
                  </a:rPr>
                  <a:t> باید تعیین شوند.</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39699" y="639482"/>
                <a:ext cx="8458200" cy="1318246"/>
              </a:xfrm>
              <a:prstGeom prst="rect">
                <a:avLst/>
              </a:prstGeom>
              <a:blipFill>
                <a:blip r:embed="rId4"/>
                <a:stretch>
                  <a:fillRect l="-1225" t="-926" r="-576"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20700" y="2450097"/>
                <a:ext cx="8077199" cy="388696"/>
              </a:xfrm>
              <a:prstGeom prst="rect">
                <a:avLst/>
              </a:prstGeom>
            </p:spPr>
            <p:txBody>
              <a:bodyPr wrap="square">
                <a:spAutoFit/>
              </a:bodyPr>
              <a:lstStyle/>
              <a:p>
                <a:pPr marR="0" lvl="0" algn="r" rtl="1">
                  <a:lnSpc>
                    <a:spcPct val="107000"/>
                  </a:lnSpc>
                  <a:spcBef>
                    <a:spcPts val="0"/>
                  </a:spcBef>
                  <a:spcAft>
                    <a:spcPts val="800"/>
                  </a:spcAft>
                </a:pPr>
                <a:r>
                  <a:rPr lang="fa-IR" kern="100" dirty="0">
                    <a:latin typeface="Calibri" panose="020F0502020204030204" pitchFamily="34" charset="0"/>
                    <a:ea typeface="Times New Roman" panose="02020603050405020304" pitchFamily="18" charset="0"/>
                    <a:cs typeface="B Nazanin" panose="00000400000000000000" pitchFamily="2" charset="-78"/>
                  </a:rPr>
                  <a:t>بعد از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𝜏</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ثانیه منبع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𝑣</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𝑠</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𝑡</m:t>
                    </m:r>
                    <m:r>
                      <a:rPr lang="en-US" i="1" kern="100">
                        <a:latin typeface="Cambria Math" panose="02040503050406030204" pitchFamily="18" charset="0"/>
                        <a:ea typeface="Times New Roman" panose="02020603050405020304" pitchFamily="18" charset="0"/>
                        <a:cs typeface="B Nazanin" panose="00000400000000000000" pitchFamily="2" charset="-78"/>
                      </a:rPr>
                      <m:t>)</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صفر می شود و خازن با ثابت زمانی</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𝑇</m:t>
                        </m:r>
                      </m:e>
                      <m:sub>
                        <m:r>
                          <a:rPr lang="en-US" i="1" kern="100">
                            <a:latin typeface="Cambria Math" panose="02040503050406030204" pitchFamily="18" charset="0"/>
                            <a:ea typeface="Times New Roman" panose="02020603050405020304" pitchFamily="18" charset="0"/>
                            <a:cs typeface="B Nazanin" panose="00000400000000000000" pitchFamily="2" charset="-78"/>
                          </a:rPr>
                          <m:t>2</m:t>
                        </m:r>
                        <m:r>
                          <a:rPr lang="en-US" kern="100">
                            <a:latin typeface="Cambria Math" panose="02040503050406030204" pitchFamily="18" charset="0"/>
                            <a:ea typeface="Times New Roman" panose="02020603050405020304" pitchFamily="18" charset="0"/>
                            <a:cs typeface="B Nazanin" panose="00000400000000000000" pitchFamily="2" charset="-78"/>
                          </a:rPr>
                          <m:t> </m:t>
                        </m:r>
                      </m:sub>
                    </m:sSub>
                  </m:oMath>
                </a14:m>
                <a:r>
                  <a:rPr lang="fa-IR" kern="100" dirty="0">
                    <a:latin typeface="Calibri" panose="020F0502020204030204" pitchFamily="34" charset="0"/>
                    <a:ea typeface="Times New Roman" panose="02020603050405020304" pitchFamily="18" charset="0"/>
                    <a:cs typeface="B Nazanin" panose="00000400000000000000" pitchFamily="2" charset="-78"/>
                  </a:rPr>
                  <a:t>  تخلیه می شود و داریم:</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20700" y="2450097"/>
                <a:ext cx="8077199" cy="388696"/>
              </a:xfrm>
              <a:prstGeom prst="rect">
                <a:avLst/>
              </a:prstGeom>
              <a:blipFill>
                <a:blip r:embed="rId5"/>
                <a:stretch>
                  <a:fillRect r="-604" b="-28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752600" y="2956261"/>
                <a:ext cx="6096000" cy="5475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0">
                              <a:latin typeface="Cambria Math" panose="02040503050406030204" pitchFamily="18" charset="0"/>
                            </a:rPr>
                            <m:t>2</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𝜏</m:t>
                                  </m:r>
                                </m:e>
                              </m:d>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0">
                                      <a:latin typeface="Cambria Math" panose="02040503050406030204" pitchFamily="18" charset="0"/>
                                    </a:rPr>
                                    <m:t>2</m:t>
                                  </m:r>
                                </m:sub>
                              </m:sSub>
                            </m:den>
                          </m:f>
                        </m:sup>
                      </m:sSup>
                      <m:r>
                        <a:rPr lang="en-US" i="0">
                          <a:latin typeface="Cambria Math" panose="02040503050406030204" pitchFamily="18" charset="0"/>
                        </a:rPr>
                        <m:t>            </m:t>
                      </m:r>
                      <m:r>
                        <a:rPr lang="en-US" i="1">
                          <a:latin typeface="Cambria Math" panose="02040503050406030204" pitchFamily="18" charset="0"/>
                        </a:rPr>
                        <m:t>𝜏</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𝜏</m:t>
                      </m:r>
                      <m:r>
                        <a:rPr lang="en-US" i="0">
                          <a:latin typeface="Cambria Math" panose="02040503050406030204" pitchFamily="18" charset="0"/>
                        </a:rPr>
                        <m:t>             (</m:t>
                      </m:r>
                      <m:r>
                        <a:rPr lang="en-US" i="0">
                          <a:latin typeface="Cambria Math" panose="02040503050406030204" pitchFamily="18" charset="0"/>
                        </a:rPr>
                        <m:t>2</m:t>
                      </m:r>
                      <m:r>
                        <a:rPr lang="en-US" i="0">
                          <a:latin typeface="Cambria Math" panose="02040503050406030204" pitchFamily="18" charset="0"/>
                        </a:rPr>
                        <m:t>) </m:t>
                      </m:r>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1752600" y="2956261"/>
                <a:ext cx="6096000" cy="54758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524000" y="1841148"/>
                <a:ext cx="6553200" cy="5502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a:latin typeface="Cambria Math" panose="02040503050406030204" pitchFamily="18" charset="0"/>
                            </a:rPr>
                            <m:t>1</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a:latin typeface="Cambria Math" panose="02040503050406030204" pitchFamily="18" charset="0"/>
                                    </a:rPr>
                                    <m:t>1</m:t>
                                  </m:r>
                                </m:sub>
                              </m:sSub>
                            </m:den>
                          </m:f>
                        </m:sup>
                      </m:sSup>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m:rPr>
                              <m:sty m:val="p"/>
                            </m:rPr>
                            <a:rPr lang="en-US" b="0" i="0" smtClean="0">
                              <a:latin typeface="Cambria Math" panose="02040503050406030204" pitchFamily="18" charset="0"/>
                            </a:rPr>
                            <m:t>o</m:t>
                          </m:r>
                        </m:sub>
                      </m:sSub>
                      <m:d>
                        <m:dPr>
                          <m:ctrlPr>
                            <a:rPr lang="en-US" i="1">
                              <a:latin typeface="Cambria Math" panose="02040503050406030204" pitchFamily="18" charset="0"/>
                            </a:rPr>
                          </m:ctrlPr>
                        </m:dPr>
                        <m:e>
                          <m:r>
                            <a:rPr lang="en-US">
                              <a:latin typeface="Cambria Math" panose="02040503050406030204" pitchFamily="18" charset="0"/>
                            </a:rPr>
                            <m:t>1</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a:latin typeface="Cambria Math" panose="02040503050406030204" pitchFamily="18" charset="0"/>
                                        </a:rPr>
                                        <m:t>1</m:t>
                                      </m:r>
                                    </m:sub>
                                  </m:sSub>
                                </m:den>
                              </m:f>
                            </m:sup>
                          </m:sSup>
                        </m:e>
                      </m:d>
                      <m:r>
                        <a:rPr lang="en-US">
                          <a:latin typeface="Cambria Math" panose="02040503050406030204" pitchFamily="18" charset="0"/>
                        </a:rPr>
                        <m:t>          </m:t>
                      </m:r>
                      <m:r>
                        <a:rPr lang="en-US">
                          <a:latin typeface="Cambria Math" panose="02040503050406030204" pitchFamily="18" charset="0"/>
                        </a:rPr>
                        <m:t>0</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𝜏</m:t>
                      </m:r>
                      <m:r>
                        <a:rPr lang="en-US">
                          <a:latin typeface="Cambria Math" panose="02040503050406030204" pitchFamily="18" charset="0"/>
                        </a:rPr>
                        <m:t>                         (</m:t>
                      </m:r>
                      <m:r>
                        <a:rPr lang="en-US">
                          <a:latin typeface="Cambria Math" panose="02040503050406030204" pitchFamily="18" charset="0"/>
                        </a:rPr>
                        <m:t>1</m:t>
                      </m:r>
                      <m:r>
                        <a:rPr lang="en-US">
                          <a:latin typeface="Cambria Math" panose="02040503050406030204" pitchFamily="18" charset="0"/>
                        </a:rPr>
                        <m:t>)</m:t>
                      </m:r>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1524000" y="1841148"/>
                <a:ext cx="6553200" cy="55021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228600" y="3636371"/>
                <a:ext cx="8660590" cy="646331"/>
              </a:xfrm>
              <a:prstGeom prst="rect">
                <a:avLst/>
              </a:prstGeom>
            </p:spPr>
            <p:txBody>
              <a:bodyPr wrap="square">
                <a:spAutoFit/>
              </a:bodyPr>
              <a:lstStyle/>
              <a:p>
                <a:pPr algn="just" rtl="1"/>
                <a:r>
                  <a:rPr lang="fa-IR" dirty="0">
                    <a:latin typeface="Calibri" panose="020F0502020204030204" pitchFamily="34" charset="0"/>
                    <a:ea typeface="Times New Roman" panose="02020603050405020304" pitchFamily="18" charset="0"/>
                    <a:cs typeface="B Nazanin" panose="00000400000000000000" pitchFamily="2" charset="-78"/>
                  </a:rPr>
                  <a:t>چون فرض کردیم به حالت دائمی رسیدیم و پر شدن و خالی شدن تکرار می شود پس اگر رابطه </a:t>
                </a:r>
                <a14:m>
                  <m:oMath xmlns:m="http://schemas.openxmlformats.org/officeDocument/2006/math">
                    <m:r>
                      <a:rPr lang="en-US" i="1">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1</m:t>
                    </m:r>
                    <m:r>
                      <a:rPr lang="en-US" i="1">
                        <a:latin typeface="Cambria Math" panose="02040503050406030204" pitchFamily="18" charset="0"/>
                        <a:ea typeface="Times New Roman" panose="02020603050405020304" pitchFamily="18" charset="0"/>
                        <a:cs typeface="B Nazanin" panose="00000400000000000000" pitchFamily="2" charset="-78"/>
                      </a:rPr>
                      <m:t>)</m:t>
                    </m:r>
                  </m:oMath>
                </a14:m>
                <a:r>
                  <a:rPr lang="fa-IR" dirty="0">
                    <a:latin typeface="Calibri" panose="020F0502020204030204" pitchFamily="34" charset="0"/>
                    <a:ea typeface="Times New Roman" panose="02020603050405020304" pitchFamily="18" charset="0"/>
                    <a:cs typeface="B Nazanin" panose="00000400000000000000" pitchFamily="2" charset="-78"/>
                  </a:rPr>
                  <a:t> را در </a:t>
                </a:r>
                <a14:m>
                  <m:oMath xmlns:m="http://schemas.openxmlformats.org/officeDocument/2006/math">
                    <m:r>
                      <a:rPr lang="en-US" i="1">
                        <a:latin typeface="Cambria Math" panose="02040503050406030204" pitchFamily="18" charset="0"/>
                        <a:ea typeface="Times New Roman" panose="02020603050405020304" pitchFamily="18" charset="0"/>
                        <a:cs typeface="B Nazanin" panose="00000400000000000000" pitchFamily="2" charset="-78"/>
                      </a:rPr>
                      <m:t>𝑡</m:t>
                    </m:r>
                    <m:r>
                      <a:rPr lang="en-US" i="1">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𝜏</m:t>
                    </m:r>
                  </m:oMath>
                </a14:m>
                <a:r>
                  <a:rPr lang="en-US" i="1" dirty="0">
                    <a:latin typeface="B Nazanin" panose="00000400000000000000" pitchFamily="2" charset="-78"/>
                    <a:ea typeface="Times New Roman" panose="02020603050405020304" pitchFamily="18" charset="0"/>
                  </a:rPr>
                  <a:t> </a:t>
                </a:r>
                <a:r>
                  <a:rPr lang="fa-IR" i="1" dirty="0" smtClean="0">
                    <a:latin typeface="B Nazanin" panose="00000400000000000000" pitchFamily="2" charset="-78"/>
                    <a:ea typeface="Times New Roman" panose="02020603050405020304" pitchFamily="18" charset="0"/>
                  </a:rPr>
                  <a:t> </a:t>
                </a:r>
                <a:r>
                  <a:rPr lang="fa-IR" dirty="0" smtClean="0">
                    <a:latin typeface="Calibri" panose="020F0502020204030204" pitchFamily="34" charset="0"/>
                    <a:ea typeface="Times New Roman" panose="02020603050405020304" pitchFamily="18" charset="0"/>
                    <a:cs typeface="B Nazanin" panose="00000400000000000000" pitchFamily="2" charset="-78"/>
                  </a:rPr>
                  <a:t>حساب کنیم، </a:t>
                </a:r>
                <a:r>
                  <a:rPr lang="fa-IR" dirty="0">
                    <a:latin typeface="Calibri" panose="020F0502020204030204" pitchFamily="34" charset="0"/>
                    <a:ea typeface="Times New Roman" panose="02020603050405020304" pitchFamily="18" charset="0"/>
                    <a:cs typeface="B Nazanin" panose="00000400000000000000" pitchFamily="2" charset="-78"/>
                  </a:rPr>
                  <a:t>حاصل آن باید مساوی </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B Nazanin" panose="00000400000000000000" pitchFamily="2" charset="-78"/>
                          </a:rPr>
                        </m:ctrlPr>
                      </m:sSubPr>
                      <m:e>
                        <m:r>
                          <a:rPr lang="en-US" i="1">
                            <a:latin typeface="Cambria Math" panose="02040503050406030204" pitchFamily="18" charset="0"/>
                            <a:ea typeface="Times New Roman" panose="02020603050405020304" pitchFamily="18" charset="0"/>
                            <a:cs typeface="B Nazanin" panose="00000400000000000000" pitchFamily="2" charset="-78"/>
                          </a:rPr>
                          <m:t>𝑉</m:t>
                        </m:r>
                      </m:e>
                      <m:sub>
                        <m:r>
                          <a:rPr lang="en-US" i="1">
                            <a:latin typeface="Cambria Math" panose="02040503050406030204" pitchFamily="18" charset="0"/>
                            <a:ea typeface="Times New Roman" panose="02020603050405020304" pitchFamily="18" charset="0"/>
                            <a:cs typeface="B Nazanin" panose="00000400000000000000" pitchFamily="2" charset="-78"/>
                          </a:rPr>
                          <m:t>2</m:t>
                        </m:r>
                      </m:sub>
                    </m:sSub>
                  </m:oMath>
                </a14:m>
                <a:r>
                  <a:rPr lang="fa-IR" dirty="0">
                    <a:latin typeface="Calibri" panose="020F0502020204030204" pitchFamily="34" charset="0"/>
                    <a:ea typeface="Times New Roman" panose="02020603050405020304" pitchFamily="18" charset="0"/>
                    <a:cs typeface="B Nazanin" panose="00000400000000000000" pitchFamily="2" charset="-78"/>
                  </a:rPr>
                  <a:t> و اگر رابطه </a:t>
                </a:r>
                <a14:m>
                  <m:oMath xmlns:m="http://schemas.openxmlformats.org/officeDocument/2006/math">
                    <m:r>
                      <a:rPr lang="en-US" i="1">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2</m:t>
                    </m:r>
                    <m:r>
                      <a:rPr lang="en-US" i="1">
                        <a:latin typeface="Cambria Math" panose="02040503050406030204" pitchFamily="18" charset="0"/>
                        <a:ea typeface="Times New Roman" panose="02020603050405020304" pitchFamily="18" charset="0"/>
                        <a:cs typeface="B Nazanin" panose="00000400000000000000" pitchFamily="2" charset="-78"/>
                      </a:rPr>
                      <m:t>)</m:t>
                    </m:r>
                  </m:oMath>
                </a14:m>
                <a:r>
                  <a:rPr lang="en-US" i="1" dirty="0">
                    <a:latin typeface="B Nazanin" panose="00000400000000000000" pitchFamily="2" charset="-78"/>
                    <a:ea typeface="Times New Roman" panose="02020603050405020304" pitchFamily="18" charset="0"/>
                  </a:rPr>
                  <a:t> </a:t>
                </a:r>
                <a:r>
                  <a:rPr lang="fa-IR" i="1" dirty="0" smtClean="0">
                    <a:latin typeface="B Nazanin" panose="00000400000000000000" pitchFamily="2" charset="-78"/>
                    <a:ea typeface="Times New Roman" panose="02020603050405020304" pitchFamily="18" charset="0"/>
                  </a:rPr>
                  <a:t> </a:t>
                </a:r>
                <a:r>
                  <a:rPr lang="fa-IR" dirty="0" smtClean="0">
                    <a:latin typeface="Calibri" panose="020F0502020204030204" pitchFamily="34" charset="0"/>
                    <a:ea typeface="Times New Roman" panose="02020603050405020304" pitchFamily="18" charset="0"/>
                    <a:cs typeface="B Nazanin" panose="00000400000000000000" pitchFamily="2" charset="-78"/>
                  </a:rPr>
                  <a:t>را </a:t>
                </a:r>
                <a:r>
                  <a:rPr lang="fa-IR" dirty="0">
                    <a:latin typeface="Calibri" panose="020F0502020204030204" pitchFamily="34" charset="0"/>
                    <a:ea typeface="Times New Roman" panose="02020603050405020304" pitchFamily="18" charset="0"/>
                    <a:cs typeface="B Nazanin" panose="00000400000000000000" pitchFamily="2" charset="-78"/>
                  </a:rPr>
                  <a:t>در </a:t>
                </a:r>
                <a14:m>
                  <m:oMath xmlns:m="http://schemas.openxmlformats.org/officeDocument/2006/math">
                    <m:r>
                      <a:rPr lang="en-US" i="1">
                        <a:latin typeface="Cambria Math" panose="02040503050406030204" pitchFamily="18" charset="0"/>
                        <a:ea typeface="Times New Roman" panose="02020603050405020304" pitchFamily="18" charset="0"/>
                        <a:cs typeface="B Nazanin" panose="00000400000000000000" pitchFamily="2" charset="-78"/>
                      </a:rPr>
                      <m:t>𝑡</m:t>
                    </m:r>
                    <m:r>
                      <a:rPr lang="en-US" i="1">
                        <a:latin typeface="Cambria Math" panose="02040503050406030204" pitchFamily="18" charset="0"/>
                        <a:ea typeface="Times New Roman" panose="02020603050405020304" pitchFamily="18" charset="0"/>
                        <a:cs typeface="B Nazanin" panose="00000400000000000000" pitchFamily="2" charset="-78"/>
                      </a:rPr>
                      <m:t>=</m:t>
                    </m:r>
                    <m:r>
                      <a:rPr lang="en-US" i="1">
                        <a:latin typeface="Cambria Math" panose="02040503050406030204" pitchFamily="18" charset="0"/>
                        <a:ea typeface="Times New Roman" panose="02020603050405020304" pitchFamily="18" charset="0"/>
                        <a:cs typeface="B Nazanin" panose="00000400000000000000" pitchFamily="2" charset="-78"/>
                      </a:rPr>
                      <m:t>2</m:t>
                    </m:r>
                    <m:r>
                      <a:rPr lang="en-US" i="1">
                        <a:latin typeface="Cambria Math" panose="02040503050406030204" pitchFamily="18" charset="0"/>
                        <a:ea typeface="Times New Roman" panose="02020603050405020304" pitchFamily="18" charset="0"/>
                        <a:cs typeface="B Nazanin" panose="00000400000000000000" pitchFamily="2" charset="-78"/>
                      </a:rPr>
                      <m:t>𝜏</m:t>
                    </m:r>
                  </m:oMath>
                </a14:m>
                <a:r>
                  <a:rPr lang="en-US" i="1" dirty="0">
                    <a:latin typeface="B Nazanin" panose="00000400000000000000" pitchFamily="2" charset="-78"/>
                    <a:ea typeface="Times New Roman" panose="02020603050405020304" pitchFamily="18" charset="0"/>
                  </a:rPr>
                  <a:t> </a:t>
                </a:r>
                <a:r>
                  <a:rPr lang="fa-IR" i="1" dirty="0" smtClean="0">
                    <a:latin typeface="B Nazanin" panose="00000400000000000000" pitchFamily="2" charset="-78"/>
                    <a:ea typeface="Times New Roman" panose="02020603050405020304" pitchFamily="18" charset="0"/>
                  </a:rPr>
                  <a:t> </a:t>
                </a:r>
                <a:r>
                  <a:rPr lang="fa-IR" dirty="0" smtClean="0">
                    <a:latin typeface="Calibri" panose="020F0502020204030204" pitchFamily="34" charset="0"/>
                    <a:ea typeface="Times New Roman" panose="02020603050405020304" pitchFamily="18" charset="0"/>
                    <a:cs typeface="B Nazanin" panose="00000400000000000000" pitchFamily="2" charset="-78"/>
                  </a:rPr>
                  <a:t>حساب کنیم، </a:t>
                </a:r>
                <a:r>
                  <a:rPr lang="fa-IR" dirty="0">
                    <a:latin typeface="Calibri" panose="020F0502020204030204" pitchFamily="34" charset="0"/>
                    <a:ea typeface="Times New Roman" panose="02020603050405020304" pitchFamily="18" charset="0"/>
                    <a:cs typeface="B Nazanin" panose="00000400000000000000" pitchFamily="2" charset="-78"/>
                  </a:rPr>
                  <a:t>حاصل آن باید مساوی </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B Nazanin" panose="00000400000000000000" pitchFamily="2" charset="-78"/>
                          </a:rPr>
                        </m:ctrlPr>
                      </m:sSubPr>
                      <m:e>
                        <m:r>
                          <a:rPr lang="en-US" i="1">
                            <a:latin typeface="Cambria Math" panose="02040503050406030204" pitchFamily="18" charset="0"/>
                            <a:ea typeface="Times New Roman" panose="02020603050405020304" pitchFamily="18" charset="0"/>
                            <a:cs typeface="B Nazanin" panose="00000400000000000000" pitchFamily="2" charset="-78"/>
                          </a:rPr>
                          <m:t>𝑉</m:t>
                        </m:r>
                      </m:e>
                      <m:sub>
                        <m:r>
                          <a:rPr lang="en-US" i="1">
                            <a:latin typeface="Cambria Math" panose="02040503050406030204" pitchFamily="18" charset="0"/>
                            <a:ea typeface="Times New Roman" panose="02020603050405020304" pitchFamily="18" charset="0"/>
                            <a:cs typeface="B Nazanin" panose="00000400000000000000" pitchFamily="2" charset="-78"/>
                          </a:rPr>
                          <m:t>1</m:t>
                        </m:r>
                      </m:sub>
                    </m:sSub>
                  </m:oMath>
                </a14:m>
                <a:r>
                  <a:rPr lang="fa-IR" dirty="0">
                    <a:latin typeface="Calibri" panose="020F0502020204030204" pitchFamily="34" charset="0"/>
                    <a:ea typeface="Times New Roman" panose="02020603050405020304" pitchFamily="18" charset="0"/>
                    <a:cs typeface="B Nazanin" panose="00000400000000000000" pitchFamily="2" charset="-78"/>
                  </a:rPr>
                  <a:t> باشد. یعنی:</a:t>
                </a:r>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228600" y="3636371"/>
                <a:ext cx="8660590" cy="646331"/>
              </a:xfrm>
              <a:prstGeom prst="rect">
                <a:avLst/>
              </a:prstGeom>
              <a:blipFill>
                <a:blip r:embed="rId8"/>
                <a:stretch>
                  <a:fillRect l="-1197" t="-9434" r="-634" b="-169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2646803" y="4331905"/>
                <a:ext cx="4140172"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a:latin typeface="Cambria Math" panose="02040503050406030204" pitchFamily="18" charset="0"/>
                            </a:rPr>
                            <m:t>1</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𝜏</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a:latin typeface="Cambria Math" panose="02040503050406030204" pitchFamily="18" charset="0"/>
                                    </a:rPr>
                                    <m:t>1</m:t>
                                  </m:r>
                                </m:sub>
                              </m:sSub>
                            </m:den>
                          </m:f>
                        </m:sup>
                      </m:sSup>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m:rPr>
                              <m:sty m:val="p"/>
                            </m:rPr>
                            <a:rPr lang="en-US" b="0" i="0" smtClean="0">
                              <a:latin typeface="Cambria Math" panose="02040503050406030204" pitchFamily="18" charset="0"/>
                            </a:rPr>
                            <m:t>o</m:t>
                          </m:r>
                        </m:sub>
                      </m:sSub>
                      <m:d>
                        <m:dPr>
                          <m:ctrlPr>
                            <a:rPr lang="en-US" i="1">
                              <a:latin typeface="Cambria Math" panose="02040503050406030204" pitchFamily="18" charset="0"/>
                            </a:rPr>
                          </m:ctrlPr>
                        </m:dPr>
                        <m:e>
                          <m:r>
                            <a:rPr lang="en-US">
                              <a:latin typeface="Cambria Math" panose="02040503050406030204" pitchFamily="18" charset="0"/>
                            </a:rPr>
                            <m:t>1</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𝜏</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a:latin typeface="Cambria Math" panose="02040503050406030204" pitchFamily="18" charset="0"/>
                                        </a:rPr>
                                        <m:t>2</m:t>
                                      </m:r>
                                    </m:sub>
                                  </m:sSub>
                                </m:den>
                              </m:f>
                            </m:sup>
                          </m:sSup>
                        </m:e>
                      </m:d>
                      <m:r>
                        <a:rPr lang="en-US">
                          <a:latin typeface="Cambria Math" panose="02040503050406030204" pitchFamily="18" charset="0"/>
                        </a:rPr>
                        <m:t>               (</m:t>
                      </m:r>
                      <m:r>
                        <a:rPr lang="en-US">
                          <a:latin typeface="Cambria Math" panose="02040503050406030204" pitchFamily="18" charset="0"/>
                        </a:rPr>
                        <m:t>3</m:t>
                      </m:r>
                      <m:r>
                        <a:rPr lang="en-US">
                          <a:latin typeface="Cambria Math" panose="02040503050406030204" pitchFamily="18" charset="0"/>
                        </a:rPr>
                        <m:t>)</m:t>
                      </m:r>
                    </m:oMath>
                  </m:oMathPara>
                </a14:m>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2646803" y="4331905"/>
                <a:ext cx="4140172" cy="50687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2807103" y="4887634"/>
                <a:ext cx="3723391" cy="5038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a:latin typeface="Cambria Math" panose="02040503050406030204" pitchFamily="18" charset="0"/>
                            </a:rPr>
                            <m:t>2</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𝜏</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a:latin typeface="Cambria Math" panose="02040503050406030204" pitchFamily="18" charset="0"/>
                                    </a:rPr>
                                    <m:t>2</m:t>
                                  </m:r>
                                </m:sub>
                              </m:sSub>
                            </m:den>
                          </m:f>
                        </m:sup>
                      </m:sSup>
                      <m:r>
                        <a:rPr lang="en-US">
                          <a:latin typeface="Cambria Math" panose="02040503050406030204" pitchFamily="18" charset="0"/>
                        </a:rPr>
                        <m:t>                                      (</m:t>
                      </m:r>
                      <m:r>
                        <a:rPr lang="en-US">
                          <a:latin typeface="Cambria Math" panose="02040503050406030204" pitchFamily="18" charset="0"/>
                        </a:rPr>
                        <m:t>4</m:t>
                      </m:r>
                      <m:r>
                        <a:rPr lang="en-US">
                          <a:latin typeface="Cambria Math" panose="02040503050406030204" pitchFamily="18" charset="0"/>
                        </a:rPr>
                        <m:t>)</m:t>
                      </m:r>
                    </m:oMath>
                  </m:oMathPara>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2807103" y="4887634"/>
                <a:ext cx="3723391" cy="50385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228600" y="5553608"/>
                <a:ext cx="8458200" cy="388696"/>
              </a:xfrm>
              <a:prstGeom prst="rect">
                <a:avLst/>
              </a:prstGeom>
            </p:spPr>
            <p:txBody>
              <a:bodyPr wrap="square">
                <a:spAutoFit/>
              </a:bodyPr>
              <a:lstStyle/>
              <a:p>
                <a:pPr marR="0" lvl="0" algn="just" rtl="1">
                  <a:lnSpc>
                    <a:spcPct val="107000"/>
                  </a:lnSpc>
                  <a:spcBef>
                    <a:spcPts val="0"/>
                  </a:spcBef>
                  <a:spcAft>
                    <a:spcPts val="800"/>
                  </a:spcAft>
                </a:pPr>
                <a:r>
                  <a:rPr lang="fa-IR" kern="100" dirty="0">
                    <a:latin typeface="Calibri" panose="020F0502020204030204" pitchFamily="34" charset="0"/>
                    <a:ea typeface="Times New Roman" panose="02020603050405020304" pitchFamily="18" charset="0"/>
                    <a:cs typeface="B Nazanin" panose="00000400000000000000" pitchFamily="2" charset="-78"/>
                  </a:rPr>
                  <a:t>با قرار دادن مقدار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𝑉</m:t>
                        </m:r>
                      </m:e>
                      <m:sub>
                        <m:r>
                          <a:rPr lang="en-US" i="1" kern="100">
                            <a:latin typeface="Cambria Math" panose="02040503050406030204" pitchFamily="18" charset="0"/>
                            <a:ea typeface="Times New Roman" panose="02020603050405020304" pitchFamily="18" charset="0"/>
                            <a:cs typeface="B Nazanin" panose="00000400000000000000" pitchFamily="2" charset="-78"/>
                          </a:rPr>
                          <m:t>1</m:t>
                        </m:r>
                      </m:sub>
                    </m:sSub>
                  </m:oMath>
                </a14:m>
                <a:r>
                  <a:rPr lang="fa-IR" kern="100" dirty="0">
                    <a:latin typeface="Calibri" panose="020F0502020204030204" pitchFamily="34" charset="0"/>
                    <a:ea typeface="Times New Roman" panose="02020603050405020304" pitchFamily="18" charset="0"/>
                    <a:cs typeface="B Nazanin" panose="00000400000000000000" pitchFamily="2" charset="-78"/>
                  </a:rPr>
                  <a:t> از معادله </a:t>
                </a:r>
                <a14:m>
                  <m:oMath xmlns:m="http://schemas.openxmlformats.org/officeDocument/2006/math">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4</m:t>
                        </m:r>
                      </m:e>
                    </m:d>
                  </m:oMath>
                </a14:m>
                <a:r>
                  <a:rPr lang="fa-IR" kern="100" dirty="0">
                    <a:latin typeface="Calibri" panose="020F0502020204030204" pitchFamily="34" charset="0"/>
                    <a:ea typeface="Times New Roman" panose="02020603050405020304" pitchFamily="18" charset="0"/>
                    <a:cs typeface="B Nazanin" panose="00000400000000000000" pitchFamily="2" charset="-78"/>
                  </a:rPr>
                  <a:t> در معادله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3</m:t>
                    </m:r>
                    <m:r>
                      <a:rPr lang="en-US" i="1" kern="100">
                        <a:latin typeface="Cambria Math" panose="02040503050406030204" pitchFamily="18" charset="0"/>
                        <a:ea typeface="Times New Roman" panose="02020603050405020304" pitchFamily="18" charset="0"/>
                        <a:cs typeface="B Nazanin" panose="00000400000000000000" pitchFamily="2" charset="-78"/>
                      </a:rPr>
                      <m:t>)</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مقدار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𝑉</m:t>
                        </m:r>
                      </m:e>
                      <m:sub>
                        <m:r>
                          <a:rPr lang="en-US" i="1" kern="100">
                            <a:latin typeface="Cambria Math" panose="02040503050406030204" pitchFamily="18" charset="0"/>
                            <a:ea typeface="Times New Roman" panose="02020603050405020304" pitchFamily="18" charset="0"/>
                            <a:cs typeface="B Nazanin" panose="00000400000000000000" pitchFamily="2" charset="-78"/>
                          </a:rPr>
                          <m:t>2</m:t>
                        </m:r>
                      </m:sub>
                    </m:sSub>
                  </m:oMath>
                </a14:m>
                <a:r>
                  <a:rPr lang="fa-IR" kern="100" dirty="0">
                    <a:latin typeface="Calibri" panose="020F0502020204030204" pitchFamily="34" charset="0"/>
                    <a:ea typeface="Times New Roman" panose="02020603050405020304" pitchFamily="18" charset="0"/>
                    <a:cs typeface="B Nazanin" panose="00000400000000000000" pitchFamily="2" charset="-78"/>
                  </a:rPr>
                  <a:t> و سپس مقدار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𝑉</m:t>
                        </m:r>
                      </m:e>
                      <m:sub>
                        <m:r>
                          <a:rPr lang="en-US" i="1" kern="100">
                            <a:latin typeface="Cambria Math" panose="02040503050406030204" pitchFamily="18" charset="0"/>
                            <a:ea typeface="Times New Roman" panose="02020603050405020304" pitchFamily="18" charset="0"/>
                            <a:cs typeface="B Nazanin" panose="00000400000000000000" pitchFamily="2" charset="-78"/>
                          </a:rPr>
                          <m:t>1</m:t>
                        </m:r>
                      </m:sub>
                    </m:sSub>
                  </m:oMath>
                </a14:m>
                <a:r>
                  <a:rPr lang="fa-IR" kern="100" dirty="0">
                    <a:latin typeface="Calibri" panose="020F0502020204030204" pitchFamily="34" charset="0"/>
                    <a:ea typeface="Times New Roman" panose="02020603050405020304" pitchFamily="18" charset="0"/>
                    <a:cs typeface="B Nazanin" panose="00000400000000000000" pitchFamily="2" charset="-78"/>
                  </a:rPr>
                  <a:t> به صورت زیر بدست می آید: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28600" y="5553608"/>
                <a:ext cx="8458200" cy="388696"/>
              </a:xfrm>
              <a:prstGeom prst="rect">
                <a:avLst/>
              </a:prstGeom>
              <a:blipFill>
                <a:blip r:embed="rId11"/>
                <a:stretch>
                  <a:fillRect r="-577" b="-28125"/>
                </a:stretch>
              </a:blipFill>
            </p:spPr>
            <p:txBody>
              <a:bodyPr/>
              <a:lstStyle/>
              <a:p>
                <a:r>
                  <a:rPr lang="en-US">
                    <a:noFill/>
                  </a:rPr>
                  <a:t> </a:t>
                </a:r>
              </a:p>
            </p:txBody>
          </p:sp>
        </mc:Fallback>
      </mc:AlternateContent>
    </p:spTree>
    <p:extLst>
      <p:ext uri="{BB962C8B-B14F-4D97-AF65-F5344CB8AC3E}">
        <p14:creationId xmlns:p14="http://schemas.microsoft.com/office/powerpoint/2010/main" val="19190812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42</a:t>
            </a:fld>
            <a:endParaRPr lang="en-US" dirty="0"/>
          </a:p>
        </p:txBody>
      </p:sp>
      <mc:AlternateContent xmlns:mc="http://schemas.openxmlformats.org/markup-compatibility/2006" xmlns:a14="http://schemas.microsoft.com/office/drawing/2010/main">
        <mc:Choice Requires="a14">
          <p:sp>
            <p:nvSpPr>
              <p:cNvPr id="3" name="Rectangle 2"/>
              <p:cNvSpPr/>
              <p:nvPr/>
            </p:nvSpPr>
            <p:spPr>
              <a:xfrm>
                <a:off x="349603" y="229835"/>
                <a:ext cx="4026359" cy="9264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V</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a:latin typeface="Cambria Math" panose="02040503050406030204" pitchFamily="18" charset="0"/>
                            </a:rPr>
                            <m:t>0</m:t>
                          </m:r>
                        </m:sub>
                      </m:sSub>
                      <m:f>
                        <m:fPr>
                          <m:ctrlPr>
                            <a:rPr lang="en-US" i="1">
                              <a:latin typeface="Cambria Math" panose="02040503050406030204" pitchFamily="18" charset="0"/>
                            </a:rPr>
                          </m:ctrlPr>
                        </m:fPr>
                        <m:num>
                          <m:r>
                            <a:rPr lang="en-US">
                              <a:latin typeface="Cambria Math" panose="02040503050406030204" pitchFamily="18" charset="0"/>
                            </a:rPr>
                            <m:t>1</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𝜏</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a:latin typeface="Cambria Math" panose="02040503050406030204" pitchFamily="18" charset="0"/>
                                        </a:rPr>
                                        <m:t>1</m:t>
                                      </m:r>
                                    </m:sub>
                                  </m:sSub>
                                </m:den>
                              </m:f>
                            </m:sup>
                          </m:sSup>
                        </m:num>
                        <m:den>
                          <m:r>
                            <a:rPr lang="en-US">
                              <a:latin typeface="Cambria Math" panose="02040503050406030204" pitchFamily="18" charset="0"/>
                            </a:rPr>
                            <m:t>1</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𝜏</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a:latin typeface="Cambria Math" panose="02040503050406030204" pitchFamily="18" charset="0"/>
                                        </a:rPr>
                                        <m:t>1</m:t>
                                      </m:r>
                                    </m:sub>
                                  </m:sSub>
                                </m:den>
                              </m:f>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𝜏</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a:latin typeface="Cambria Math" panose="02040503050406030204" pitchFamily="18" charset="0"/>
                                        </a:rPr>
                                        <m:t>2</m:t>
                                      </m:r>
                                    </m:sub>
                                  </m:sSub>
                                </m:den>
                              </m:f>
                            </m:sup>
                          </m:sSup>
                        </m:den>
                      </m:f>
                      <m:r>
                        <a:rPr lang="en-US">
                          <a:latin typeface="Cambria Math" panose="02040503050406030204" pitchFamily="18" charset="0"/>
                        </a:rPr>
                        <m:t>                           (</m:t>
                      </m:r>
                      <m:r>
                        <a:rPr lang="en-US">
                          <a:latin typeface="Cambria Math" panose="02040503050406030204" pitchFamily="18" charset="0"/>
                        </a:rPr>
                        <m:t>5</m:t>
                      </m:r>
                      <m:r>
                        <a:rPr lang="en-US" i="1">
                          <a:latin typeface="Cambria Math" panose="02040503050406030204" pitchFamily="18" charset="0"/>
                        </a:rPr>
                        <m:t>)</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349603" y="229835"/>
                <a:ext cx="4026359" cy="9264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876800" y="257082"/>
                <a:ext cx="4015779" cy="9264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a:latin typeface="Cambria Math" panose="02040503050406030204" pitchFamily="18" charset="0"/>
                            </a:rPr>
                            <m:t>0</m:t>
                          </m:r>
                        </m:sub>
                      </m:sSub>
                      <m:f>
                        <m:fPr>
                          <m:ctrlPr>
                            <a:rPr lang="en-US" i="1">
                              <a:latin typeface="Cambria Math" panose="02040503050406030204" pitchFamily="18" charset="0"/>
                            </a:rPr>
                          </m:ctrlPr>
                        </m:fPr>
                        <m:num>
                          <m:r>
                            <a:rPr lang="en-US">
                              <a:latin typeface="Cambria Math" panose="02040503050406030204" pitchFamily="18" charset="0"/>
                            </a:rPr>
                            <m:t>1</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𝜏</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a:latin typeface="Cambria Math" panose="02040503050406030204" pitchFamily="18" charset="0"/>
                                        </a:rPr>
                                        <m:t>1</m:t>
                                      </m:r>
                                    </m:sub>
                                  </m:sSub>
                                </m:den>
                              </m:f>
                            </m:sup>
                          </m:sSup>
                        </m:num>
                        <m:den>
                          <m:r>
                            <a:rPr lang="en-US">
                              <a:latin typeface="Cambria Math" panose="02040503050406030204" pitchFamily="18" charset="0"/>
                            </a:rPr>
                            <m:t>1</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𝜏</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a:latin typeface="Cambria Math" panose="02040503050406030204" pitchFamily="18" charset="0"/>
                                        </a:rPr>
                                        <m:t>1</m:t>
                                      </m:r>
                                    </m:sub>
                                  </m:sSub>
                                </m:den>
                              </m:f>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𝜏</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a:latin typeface="Cambria Math" panose="02040503050406030204" pitchFamily="18" charset="0"/>
                                        </a:rPr>
                                        <m:t>2</m:t>
                                      </m:r>
                                    </m:sub>
                                  </m:sSub>
                                </m:den>
                              </m:f>
                            </m:sup>
                          </m:sSup>
                          <m:r>
                            <a:rPr lang="en-US">
                              <a:latin typeface="Cambria Math" panose="02040503050406030204" pitchFamily="18" charset="0"/>
                            </a:rPr>
                            <m:t> </m:t>
                          </m:r>
                        </m:den>
                      </m:f>
                      <m:r>
                        <a:rPr lang="en-US">
                          <a:latin typeface="Cambria Math" panose="02040503050406030204" pitchFamily="18" charset="0"/>
                        </a:rPr>
                        <m:t> .</m:t>
                      </m:r>
                      <m:sSup>
                        <m:sSupPr>
                          <m:ctrlPr>
                            <a:rPr lang="en-US" i="1">
                              <a:latin typeface="Cambria Math" panose="02040503050406030204" pitchFamily="18" charset="0"/>
                            </a:rPr>
                          </m:ctrlPr>
                        </m:sSupPr>
                        <m:e>
                          <m:r>
                            <a:rPr lang="en-US">
                              <a:latin typeface="Cambria Math" panose="02040503050406030204" pitchFamily="18" charset="0"/>
                            </a:rPr>
                            <m:t> </m:t>
                          </m:r>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𝜏</m:t>
                              </m:r>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a:latin typeface="Cambria Math" panose="02040503050406030204" pitchFamily="18" charset="0"/>
                                    </a:rPr>
                                    <m:t>2</m:t>
                                  </m:r>
                                </m:sub>
                              </m:sSub>
                            </m:den>
                          </m:f>
                        </m:sup>
                      </m:sSup>
                      <m:r>
                        <a:rPr lang="en-US">
                          <a:latin typeface="Cambria Math" panose="02040503050406030204" pitchFamily="18" charset="0"/>
                        </a:rPr>
                        <m:t>              (</m:t>
                      </m:r>
                      <m:r>
                        <a:rPr lang="en-US">
                          <a:latin typeface="Cambria Math" panose="02040503050406030204" pitchFamily="18" charset="0"/>
                        </a:rPr>
                        <m:t>6</m:t>
                      </m:r>
                      <m:r>
                        <a:rPr lang="en-US">
                          <a:latin typeface="Cambria Math" panose="02040503050406030204" pitchFamily="18" charset="0"/>
                        </a:rPr>
                        <m:t>)</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876800" y="257082"/>
                <a:ext cx="4015779" cy="926407"/>
              </a:xfrm>
              <a:prstGeom prst="rect">
                <a:avLst/>
              </a:prstGeom>
              <a:blipFill>
                <a:blip r:embed="rId4"/>
                <a:stretch>
                  <a:fillRect/>
                </a:stretch>
              </a:blipFill>
            </p:spPr>
            <p:txBody>
              <a:bodyPr/>
              <a:lstStyle/>
              <a:p>
                <a:r>
                  <a:rPr lang="en-US">
                    <a:noFill/>
                  </a:rPr>
                  <a:t> </a:t>
                </a:r>
              </a:p>
            </p:txBody>
          </p:sp>
        </mc:Fallback>
      </mc:AlternateContent>
      <p:pic>
        <p:nvPicPr>
          <p:cNvPr id="8" name="Picture 7"/>
          <p:cNvPicPr>
            <a:picLocks noChangeAspect="1"/>
          </p:cNvPicPr>
          <p:nvPr/>
        </p:nvPicPr>
        <p:blipFill>
          <a:blip r:embed="rId5"/>
          <a:stretch>
            <a:fillRect/>
          </a:stretch>
        </p:blipFill>
        <p:spPr>
          <a:xfrm>
            <a:off x="1393656" y="2895600"/>
            <a:ext cx="2846601" cy="1757234"/>
          </a:xfrm>
          <a:prstGeom prst="rect">
            <a:avLst/>
          </a:prstGeom>
        </p:spPr>
      </p:pic>
      <p:pic>
        <p:nvPicPr>
          <p:cNvPr id="9" name="Picture 8"/>
          <p:cNvPicPr>
            <a:picLocks noChangeAspect="1"/>
          </p:cNvPicPr>
          <p:nvPr/>
        </p:nvPicPr>
        <p:blipFill>
          <a:blip r:embed="rId6"/>
          <a:stretch>
            <a:fillRect/>
          </a:stretch>
        </p:blipFill>
        <p:spPr>
          <a:xfrm>
            <a:off x="1374625" y="1143000"/>
            <a:ext cx="2812563" cy="1896561"/>
          </a:xfrm>
          <a:prstGeom prst="rect">
            <a:avLst/>
          </a:prstGeom>
        </p:spPr>
      </p:pic>
      <p:pic>
        <p:nvPicPr>
          <p:cNvPr id="10" name="Picture 9"/>
          <p:cNvPicPr>
            <a:picLocks noChangeAspect="1"/>
          </p:cNvPicPr>
          <p:nvPr/>
        </p:nvPicPr>
        <p:blipFill>
          <a:blip r:embed="rId7"/>
          <a:stretch>
            <a:fillRect/>
          </a:stretch>
        </p:blipFill>
        <p:spPr>
          <a:xfrm>
            <a:off x="1414550" y="4264071"/>
            <a:ext cx="2700250" cy="1831929"/>
          </a:xfrm>
          <a:prstGeom prst="rect">
            <a:avLst/>
          </a:prstGeom>
        </p:spPr>
      </p:pic>
      <p:sp>
        <p:nvSpPr>
          <p:cNvPr id="11" name="TextBox 10"/>
          <p:cNvSpPr txBox="1">
            <a:spLocks noChangeArrowheads="1"/>
          </p:cNvSpPr>
          <p:nvPr/>
        </p:nvSpPr>
        <p:spPr bwMode="auto">
          <a:xfrm>
            <a:off x="228600" y="3774217"/>
            <a:ext cx="10054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altLang="en-US" b="1" dirty="0" smtClean="0">
                <a:solidFill>
                  <a:srgbClr val="0000FF"/>
                </a:solidFill>
                <a:cs typeface="B Nazanin" panose="00000400000000000000" pitchFamily="2" charset="-78"/>
              </a:rPr>
              <a:t>حالت گذرا</a:t>
            </a:r>
            <a:endParaRPr lang="en-US" altLang="en-US" b="1" dirty="0">
              <a:solidFill>
                <a:srgbClr val="0000FF"/>
              </a:solidFill>
              <a:cs typeface="B Nazanin" panose="00000400000000000000" pitchFamily="2" charset="-78"/>
            </a:endParaRPr>
          </a:p>
        </p:txBody>
      </p:sp>
      <p:sp>
        <p:nvSpPr>
          <p:cNvPr id="12" name="TextBox 11"/>
          <p:cNvSpPr txBox="1">
            <a:spLocks noChangeArrowheads="1"/>
          </p:cNvSpPr>
          <p:nvPr/>
        </p:nvSpPr>
        <p:spPr bwMode="auto">
          <a:xfrm>
            <a:off x="166883" y="5257800"/>
            <a:ext cx="11288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altLang="en-US" b="1" dirty="0" smtClean="0">
                <a:solidFill>
                  <a:srgbClr val="0000FF"/>
                </a:solidFill>
                <a:cs typeface="B Nazanin" panose="00000400000000000000" pitchFamily="2" charset="-78"/>
              </a:rPr>
              <a:t>حالت دایمی</a:t>
            </a:r>
            <a:endParaRPr lang="en-US" altLang="en-US" b="1" dirty="0">
              <a:solidFill>
                <a:srgbClr val="0000FF"/>
              </a:solidFill>
              <a:cs typeface="B Nazanin" panose="00000400000000000000" pitchFamily="2" charset="-78"/>
            </a:endParaRPr>
          </a:p>
        </p:txBody>
      </p:sp>
      <p:pic>
        <p:nvPicPr>
          <p:cNvPr id="13" name="Picture 12"/>
          <p:cNvPicPr/>
          <p:nvPr/>
        </p:nvPicPr>
        <p:blipFill>
          <a:blip r:embed="rId8"/>
          <a:stretch>
            <a:fillRect/>
          </a:stretch>
        </p:blipFill>
        <p:spPr>
          <a:xfrm rot="16200000">
            <a:off x="4461568" y="1429297"/>
            <a:ext cx="4375664" cy="4498977"/>
          </a:xfrm>
          <a:prstGeom prst="rect">
            <a:avLst/>
          </a:prstGeom>
        </p:spPr>
      </p:pic>
      <p:sp>
        <p:nvSpPr>
          <p:cNvPr id="15" name="Rectangle 14"/>
          <p:cNvSpPr/>
          <p:nvPr/>
        </p:nvSpPr>
        <p:spPr>
          <a:xfrm>
            <a:off x="265611" y="5867400"/>
            <a:ext cx="8670289" cy="685059"/>
          </a:xfrm>
          <a:prstGeom prst="rect">
            <a:avLst/>
          </a:prstGeom>
        </p:spPr>
        <p:txBody>
          <a:bodyPr wrap="square">
            <a:spAutoFit/>
          </a:bodyPr>
          <a:lstStyle/>
          <a:p>
            <a:pPr marR="0" lvl="0" algn="just" rtl="1">
              <a:lnSpc>
                <a:spcPct val="107000"/>
              </a:lnSpc>
              <a:spcBef>
                <a:spcPts val="0"/>
              </a:spcBef>
              <a:spcAft>
                <a:spcPts val="800"/>
              </a:spcAft>
            </a:pPr>
            <a:r>
              <a:rPr lang="fa-IR" kern="100" dirty="0" smtClean="0">
                <a:latin typeface="Calibri" panose="020F0502020204030204" pitchFamily="34" charset="0"/>
                <a:ea typeface="Times New Roman" panose="02020603050405020304" pitchFamily="18" charset="0"/>
                <a:cs typeface="B Nazanin" panose="00000400000000000000" pitchFamily="2" charset="-78"/>
              </a:rPr>
              <a:t>درجه </a:t>
            </a:r>
            <a:r>
              <a:rPr lang="fa-IR" kern="100" dirty="0">
                <a:latin typeface="Calibri" panose="020F0502020204030204" pitchFamily="34" charset="0"/>
                <a:ea typeface="Times New Roman" panose="02020603050405020304" pitchFamily="18" charset="0"/>
                <a:cs typeface="B Nazanin" panose="00000400000000000000" pitchFamily="2" charset="-78"/>
              </a:rPr>
              <a:t>تقریب به دست آمده با روش خطی تکه ای در مقایسه با پاسخ واقعی بستگی به این دارد که تقریب خطی تکه ای مشخصه دیود پیوندی تا چه حدی مدل خوبی برای آن باشد.</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Rectangle 15"/>
          <p:cNvSpPr/>
          <p:nvPr/>
        </p:nvSpPr>
        <p:spPr>
          <a:xfrm>
            <a:off x="1371600" y="6477000"/>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25642163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43</a:t>
            </a:fld>
            <a:endParaRPr lang="en-US" dirty="0"/>
          </a:p>
        </p:txBody>
      </p:sp>
      <p:sp>
        <p:nvSpPr>
          <p:cNvPr id="3" name="Rectangle 2"/>
          <p:cNvSpPr/>
          <p:nvPr/>
        </p:nvSpPr>
        <p:spPr>
          <a:xfrm>
            <a:off x="2438400" y="152400"/>
            <a:ext cx="6400800" cy="784830"/>
          </a:xfrm>
          <a:prstGeom prst="rect">
            <a:avLst/>
          </a:prstGeom>
        </p:spPr>
        <p:txBody>
          <a:bodyPr wrap="square">
            <a:spAutoFit/>
          </a:bodyPr>
          <a:lstStyle/>
          <a:p>
            <a:pPr algn="r" rtl="1">
              <a:spcBef>
                <a:spcPts val="600"/>
              </a:spcBef>
              <a:tabLst>
                <a:tab pos="4464050" algn="l"/>
              </a:tabLst>
            </a:pPr>
            <a:r>
              <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3-2- مدارهای مرتبه </a:t>
            </a: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دوم</a:t>
            </a:r>
            <a:r>
              <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	</a:t>
            </a:r>
            <a:endPar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endParaRPr>
          </a:p>
          <a:p>
            <a:pPr algn="r" rtl="1">
              <a:spcBef>
                <a:spcPts val="600"/>
              </a:spcBef>
              <a:tabLst>
                <a:tab pos="4464050" algn="l"/>
              </a:tabLst>
            </a:pP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3-2-1- </a:t>
            </a:r>
            <a:r>
              <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معرفی مدارهای مرتبه دوم و انواع پاسخ در آن </a:t>
            </a: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ها</a:t>
            </a:r>
            <a:endParaRPr lang="en-US" sz="2000" dirty="0">
              <a:solidFill>
                <a:srgbClr val="00B050"/>
              </a:solidFill>
              <a:cs typeface="B Titr" panose="00000700000000000000" pitchFamily="2" charset="-78"/>
            </a:endParaRPr>
          </a:p>
        </p:txBody>
      </p:sp>
      <p:sp>
        <p:nvSpPr>
          <p:cNvPr id="5" name="Rectangle 4"/>
          <p:cNvSpPr/>
          <p:nvPr/>
        </p:nvSpPr>
        <p:spPr>
          <a:xfrm>
            <a:off x="381000" y="990600"/>
            <a:ext cx="8458200" cy="1200329"/>
          </a:xfrm>
          <a:prstGeom prst="rect">
            <a:avLst/>
          </a:prstGeom>
        </p:spPr>
        <p:txBody>
          <a:bodyPr wrap="square">
            <a:spAutoFit/>
          </a:bodyPr>
          <a:lstStyle/>
          <a:p>
            <a:pPr marL="342900" indent="-342900" algn="just" rtl="1">
              <a:buFont typeface="Wingdings" panose="05000000000000000000" pitchFamily="2" charset="2"/>
              <a:buChar char="q"/>
            </a:pPr>
            <a:r>
              <a:rPr lang="ar-SA" dirty="0">
                <a:solidFill>
                  <a:srgbClr val="000000"/>
                </a:solidFill>
                <a:latin typeface="Segoe UI" panose="020B0502040204020203" pitchFamily="34" charset="0"/>
                <a:ea typeface="Times New Roman" panose="02020603050405020304" pitchFamily="18" charset="0"/>
                <a:cs typeface="B Nazanin" panose="00000400000000000000" pitchFamily="2" charset="-78"/>
              </a:rPr>
              <a:t>مدارهای مرتبه دوم مدارهایی هستند که علاوه بر تعدادی مقاومت، منابع نابسته و وابسته از هر نوع، </a:t>
            </a:r>
            <a:r>
              <a:rPr lang="ar-SA" b="1" dirty="0">
                <a:solidFill>
                  <a:srgbClr val="000000"/>
                </a:solidFill>
                <a:latin typeface="Segoe UI" panose="020B0502040204020203" pitchFamily="34" charset="0"/>
                <a:ea typeface="Times New Roman" panose="02020603050405020304" pitchFamily="18" charset="0"/>
                <a:cs typeface="B Nazanin" panose="00000400000000000000" pitchFamily="2" charset="-78"/>
              </a:rPr>
              <a:t>دو عنصر ذخیره کننده انرژی مستقل</a:t>
            </a:r>
            <a:r>
              <a:rPr lang="ar-SA" dirty="0">
                <a:solidFill>
                  <a:srgbClr val="000000"/>
                </a:solidFill>
                <a:latin typeface="Segoe UI" panose="020B0502040204020203" pitchFamily="34" charset="0"/>
                <a:ea typeface="Times New Roman" panose="02020603050405020304" pitchFamily="18" charset="0"/>
                <a:cs typeface="B Nazanin" panose="00000400000000000000" pitchFamily="2" charset="-78"/>
              </a:rPr>
              <a:t> از هم نیز دارند یعنی با دو خازن مستقل یا دو سلف مستقل و یا یک خازن و یک </a:t>
            </a:r>
            <a:r>
              <a:rPr lang="ar-SA" dirty="0" smtClean="0">
                <a:solidFill>
                  <a:srgbClr val="000000"/>
                </a:solidFill>
                <a:latin typeface="Segoe UI" panose="020B0502040204020203" pitchFamily="34" charset="0"/>
                <a:ea typeface="Times New Roman" panose="02020603050405020304" pitchFamily="18" charset="0"/>
                <a:cs typeface="B Nazanin" panose="00000400000000000000" pitchFamily="2" charset="-78"/>
              </a:rPr>
              <a:t>سلف.</a:t>
            </a:r>
            <a:r>
              <a:rPr lang="fa-IR" dirty="0" smtClean="0">
                <a:solidFill>
                  <a:srgbClr val="000000"/>
                </a:solidFill>
                <a:latin typeface="Segoe UI" panose="020B0502040204020203" pitchFamily="34" charset="0"/>
                <a:ea typeface="Times New Roman" panose="02020603050405020304" pitchFamily="18" charset="0"/>
                <a:cs typeface="B Nazanin" panose="00000400000000000000" pitchFamily="2" charset="-78"/>
              </a:rPr>
              <a:t> </a:t>
            </a:r>
            <a:r>
              <a:rPr lang="ar-S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مانند </a:t>
            </a:r>
            <a:r>
              <a:rPr lang="ar-SA"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مدارهای مرتبه </a:t>
            </a:r>
            <a:r>
              <a:rPr lang="ar-S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اول</a:t>
            </a: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ar-S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در مورد مدارهای مرتبه دوم نیز </a:t>
            </a:r>
            <a:r>
              <a:rPr lang="ar-SA"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با پاسخ ورودی صفر،</a:t>
            </a:r>
            <a:r>
              <a:rPr lang="fa-IR"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پاسخ حالت صفر و پاسخ کامل</a:t>
            </a:r>
            <a:r>
              <a:rPr lang="ar-SA"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مواجه خواهیم شد که دقیقاً به همان مفهوم مورد استفاده قرار خواهند گرفت</a:t>
            </a:r>
            <a:r>
              <a:rPr lang="ar-S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endParaRPr lang="en-US" dirty="0">
              <a:latin typeface="Times New Roman" panose="02020603050405020304" pitchFamily="18" charset="0"/>
              <a:ea typeface="Times New Roman" panose="02020603050405020304" pitchFamily="18" charset="0"/>
            </a:endParaRPr>
          </a:p>
        </p:txBody>
      </p:sp>
      <p:sp>
        <p:nvSpPr>
          <p:cNvPr id="26" name="Rectangle 25"/>
          <p:cNvSpPr/>
          <p:nvPr/>
        </p:nvSpPr>
        <p:spPr>
          <a:xfrm>
            <a:off x="5105400" y="2251474"/>
            <a:ext cx="3895618" cy="369332"/>
          </a:xfrm>
          <a:prstGeom prst="rect">
            <a:avLst/>
          </a:prstGeom>
        </p:spPr>
        <p:txBody>
          <a:bodyPr wrap="none">
            <a:spAutoFit/>
          </a:bodyPr>
          <a:lstStyle/>
          <a:p>
            <a:pPr algn="r" rtl="1"/>
            <a:r>
              <a:rPr lang="fa-IR"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 3-2-2- پاسخ ورودی صفر مدار مرتبه </a:t>
            </a:r>
            <a:r>
              <a:rPr lang="fa-IR"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دوم</a:t>
            </a:r>
            <a:endParaRPr lang="en-US" dirty="0">
              <a:solidFill>
                <a:srgbClr val="00B050"/>
              </a:solidFill>
              <a:cs typeface="B Titr" panose="00000700000000000000" pitchFamily="2" charset="-78"/>
            </a:endParaRPr>
          </a:p>
        </p:txBody>
      </p:sp>
      <p:sp>
        <p:nvSpPr>
          <p:cNvPr id="27" name="Rectangle 26"/>
          <p:cNvSpPr/>
          <p:nvPr/>
        </p:nvSpPr>
        <p:spPr>
          <a:xfrm>
            <a:off x="2743200" y="2667000"/>
            <a:ext cx="6227338" cy="646331"/>
          </a:xfrm>
          <a:prstGeom prst="rect">
            <a:avLst/>
          </a:prstGeom>
        </p:spPr>
        <p:txBody>
          <a:bodyPr wrap="square">
            <a:spAutoFit/>
          </a:bodyPr>
          <a:lstStyle/>
          <a:p>
            <a:pPr marL="342900" marR="0" lvl="0" indent="-342900" algn="just" rtl="1">
              <a:buFont typeface="Wingdings" panose="05000000000000000000" pitchFamily="2" charset="2"/>
              <a:buChar char="q"/>
            </a:pPr>
            <a:r>
              <a:rPr lang="fa-IR" dirty="0">
                <a:solidFill>
                  <a:srgbClr val="000000"/>
                </a:solidFill>
                <a:latin typeface="Segoe UI" panose="020B0502040204020203" pitchFamily="34" charset="0"/>
                <a:ea typeface="Times New Roman" panose="02020603050405020304" pitchFamily="18" charset="0"/>
                <a:cs typeface="B Nazanin" panose="00000400000000000000" pitchFamily="2" charset="-78"/>
              </a:rPr>
              <a:t>م</a:t>
            </a:r>
            <a:r>
              <a:rPr lang="ar-SA" dirty="0">
                <a:solidFill>
                  <a:srgbClr val="000000"/>
                </a:solidFill>
                <a:latin typeface="Segoe UI" panose="020B0502040204020203" pitchFamily="34" charset="0"/>
                <a:ea typeface="Times New Roman" panose="02020603050405020304" pitchFamily="18" charset="0"/>
                <a:cs typeface="B Nazanin" panose="00000400000000000000" pitchFamily="2" charset="-78"/>
              </a:rPr>
              <a:t>دار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RLC</a:t>
            </a:r>
            <a:r>
              <a:rPr lang="ar-SA" dirty="0">
                <a:solidFill>
                  <a:srgbClr val="000000"/>
                </a:solidFill>
                <a:latin typeface="Segoe UI" panose="020B0502040204020203" pitchFamily="34" charset="0"/>
                <a:ea typeface="Times New Roman" panose="02020603050405020304" pitchFamily="18" charset="0"/>
                <a:cs typeface="B Nazanin" panose="00000400000000000000" pitchFamily="2" charset="-78"/>
              </a:rPr>
              <a:t> موازی که شامل یک مقاومت، یک خازن و یک سلف است که با هم موازی وصل شده‌اند به عنوان مدار مرتبه دوم نمونه مورد بررسی قرار خواهد گرفت.</a:t>
            </a:r>
            <a:endParaRPr lang="fa-IR" dirty="0">
              <a:solidFill>
                <a:srgbClr val="000000"/>
              </a:solidFill>
              <a:latin typeface="Segoe UI" panose="020B0502040204020203" pitchFamily="34" charset="0"/>
              <a:ea typeface="Times New Roman" panose="02020603050405020304" pitchFamily="18" charset="0"/>
              <a:cs typeface="B Nazanin" panose="00000400000000000000" pitchFamily="2" charset="-78"/>
            </a:endParaRPr>
          </a:p>
        </p:txBody>
      </p:sp>
      <p:sp>
        <p:nvSpPr>
          <p:cNvPr id="28" name="Rectangle 27"/>
          <p:cNvSpPr>
            <a:spLocks noChangeArrowheads="1"/>
          </p:cNvSpPr>
          <p:nvPr/>
        </p:nvSpPr>
        <p:spPr bwMode="auto">
          <a:xfrm>
            <a:off x="5692153" y="3276600"/>
            <a:ext cx="3291286"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1" eaLnBrk="1" hangingPunct="1">
              <a:lnSpc>
                <a:spcPct val="115000"/>
              </a:lnSpc>
              <a:spcAft>
                <a:spcPts val="1000"/>
              </a:spcAft>
              <a:buClr>
                <a:srgbClr val="FF0000"/>
              </a:buClr>
              <a:buFont typeface="Wingdings" panose="05000000000000000000" pitchFamily="2" charset="2"/>
              <a:buChar char="ü"/>
            </a:pPr>
            <a:r>
              <a:rPr lang="fa-IR" altLang="en-US" sz="20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اگر متغیر مورد نظر ولتاژ خازن باشد:</a:t>
            </a:r>
            <a:endParaRPr lang="en-US" altLang="en-US" sz="2000" dirty="0">
              <a:solidFill>
                <a:srgbClr val="FF0000"/>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9" name="Rectangle 28"/>
              <p:cNvSpPr/>
              <p:nvPr/>
            </p:nvSpPr>
            <p:spPr>
              <a:xfrm>
                <a:off x="1612183" y="3466386"/>
                <a:ext cx="24711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𝐾𝐶𝐿</m:t>
                      </m:r>
                      <m:r>
                        <a:rPr lang="en-US" i="0">
                          <a:latin typeface="Cambria Math" panose="02040503050406030204" pitchFamily="18" charset="0"/>
                        </a:rPr>
                        <m:t>:</m:t>
                      </m:r>
                      <m:r>
                        <m:rPr>
                          <m:nor/>
                        </m:rP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𝐶</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𝑅</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1612183" y="3466386"/>
                <a:ext cx="2471189"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1604045" y="3795735"/>
                <a:ext cx="22464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𝐾𝑉𝐿</m:t>
                      </m:r>
                      <m:r>
                        <a:rPr lang="en-US" i="0">
                          <a:latin typeface="Cambria Math" panose="02040503050406030204" pitchFamily="18" charset="0"/>
                        </a:rPr>
                        <m:t>:</m:t>
                      </m:r>
                      <m:r>
                        <m:rPr>
                          <m:nor/>
                        </m:rP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𝑅</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𝐿</m:t>
                          </m:r>
                        </m:sub>
                      </m:sSub>
                    </m:oMath>
                  </m:oMathPara>
                </a14:m>
                <a:endParaRPr 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1604045" y="3795735"/>
                <a:ext cx="2246448"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797815" y="4165067"/>
                <a:ext cx="4037965" cy="711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𝑅</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𝑜</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𝐿</m:t>
                          </m:r>
                        </m:den>
                      </m:f>
                      <m:nary>
                        <m:naryPr>
                          <m:limLoc m:val="subSup"/>
                          <m:grow m:val="on"/>
                          <m:ctrlPr>
                            <a:rPr lang="en-US" i="1">
                              <a:latin typeface="Cambria Math" panose="02040503050406030204" pitchFamily="18" charset="0"/>
                            </a:rPr>
                          </m:ctrlPr>
                        </m:naryPr>
                        <m:sub>
                          <m:r>
                            <a:rPr lang="en-US" i="0">
                              <a:latin typeface="Cambria Math" panose="02040503050406030204" pitchFamily="18" charset="0"/>
                            </a:rPr>
                            <m:t>0</m:t>
                          </m:r>
                        </m:sub>
                        <m:sup>
                          <m:r>
                            <a:rPr lang="en-US" i="1">
                              <a:latin typeface="Cambria Math" panose="02040503050406030204" pitchFamily="18" charset="0"/>
                            </a:rPr>
                            <m:t>𝑡</m:t>
                          </m:r>
                        </m:sup>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m:t>
                              </m:r>
                            </m:sup>
                          </m:sSup>
                          <m:r>
                            <a:rPr lang="en-US" b="0" i="1" smtClean="0">
                              <a:latin typeface="Cambria Math" panose="02040503050406030204" pitchFamily="18" charset="0"/>
                            </a:rPr>
                            <m:t>)</m:t>
                          </m:r>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m:t>
                              </m:r>
                            </m:sup>
                          </m:sSup>
                        </m:e>
                      </m:nary>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797815" y="4165067"/>
                <a:ext cx="4037965" cy="71173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5411094" y="3707644"/>
                <a:ext cx="3135409" cy="15586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0">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2</m:t>
                                        </m:r>
                                      </m:sup>
                                    </m:sSup>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𝑅𝐶</m:t>
                                    </m:r>
                                  </m:den>
                                </m:f>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𝐿𝐶</m:t>
                                    </m:r>
                                  </m:den>
                                </m:f>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r>
                                  <a:rPr lang="en-US" i="0">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𝑜</m:t>
                                    </m:r>
                                  </m:sub>
                                </m:sSub>
                                <m:r>
                                  <m:rPr>
                                    <m:nor/>
                                  </m:rPr>
                                  <a:rPr lang="en-US" i="1">
                                    <a:latin typeface="Cambria Math" panose="02040503050406030204" pitchFamily="18" charset="0"/>
                                  </a:rPr>
                                  <m:t>                                        </m:t>
                                </m:r>
                              </m:e>
                            </m:mr>
                            <m:mr>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𝑑𝑡</m:t>
                                    </m:r>
                                  </m:den>
                                </m:f>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𝐶</m:t>
                                    </m:r>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𝑜</m:t>
                                        </m:r>
                                      </m:sub>
                                    </m:sSub>
                                  </m:num>
                                  <m:den>
                                    <m:r>
                                      <a:rPr lang="en-US" i="1">
                                        <a:latin typeface="Cambria Math" panose="02040503050406030204" pitchFamily="18" charset="0"/>
                                      </a:rPr>
                                      <m:t>𝑅</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𝑜</m:t>
                                    </m:r>
                                  </m:sub>
                                </m:sSub>
                                <m:r>
                                  <a:rPr lang="en-US" i="0">
                                    <a:latin typeface="Cambria Math" panose="02040503050406030204" pitchFamily="18" charset="0"/>
                                  </a:rPr>
                                  <m:t>]</m:t>
                                </m:r>
                                <m:r>
                                  <m:rPr>
                                    <m:nor/>
                                  </m:rPr>
                                  <a:rPr lang="en-US" i="1">
                                    <a:latin typeface="Cambria Math" panose="02040503050406030204" pitchFamily="18" charset="0"/>
                                  </a:rPr>
                                  <m:t>          </m:t>
                                </m:r>
                              </m:e>
                            </m:mr>
                          </m:m>
                        </m:e>
                      </m:d>
                    </m:oMath>
                  </m:oMathPara>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5411094" y="3707644"/>
                <a:ext cx="3135409" cy="1558696"/>
              </a:xfrm>
              <a:prstGeom prst="rect">
                <a:avLst/>
              </a:prstGeom>
              <a:blipFill>
                <a:blip r:embed="rId6"/>
                <a:stretch>
                  <a:fillRect/>
                </a:stretch>
              </a:blipFill>
            </p:spPr>
            <p:txBody>
              <a:bodyPr/>
              <a:lstStyle/>
              <a:p>
                <a:r>
                  <a:rPr lang="en-US">
                    <a:noFill/>
                  </a:rPr>
                  <a:t> </a:t>
                </a:r>
              </a:p>
            </p:txBody>
          </p:sp>
        </mc:Fallback>
      </mc:AlternateContent>
      <p:sp>
        <p:nvSpPr>
          <p:cNvPr id="33" name="Rectangle 32"/>
          <p:cNvSpPr>
            <a:spLocks noChangeArrowheads="1"/>
          </p:cNvSpPr>
          <p:nvPr/>
        </p:nvSpPr>
        <p:spPr bwMode="auto">
          <a:xfrm>
            <a:off x="5607140" y="5122712"/>
            <a:ext cx="339387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1" eaLnBrk="1" hangingPunct="1">
              <a:lnSpc>
                <a:spcPct val="115000"/>
              </a:lnSpc>
              <a:spcAft>
                <a:spcPts val="1000"/>
              </a:spcAft>
              <a:buClr>
                <a:srgbClr val="FF0000"/>
              </a:buClr>
              <a:buFont typeface="Wingdings" panose="05000000000000000000" pitchFamily="2" charset="2"/>
              <a:buChar char="ü"/>
            </a:pPr>
            <a:r>
              <a:rPr lang="fa-IR" altLang="en-US" sz="20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اگر متغیر مورد نظر جریان سلف باشد:</a:t>
            </a:r>
            <a:endParaRPr lang="en-US" altLang="en-US" sz="2000" dirty="0">
              <a:solidFill>
                <a:srgbClr val="FF0000"/>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Rectangle 33"/>
              <p:cNvSpPr/>
              <p:nvPr/>
            </p:nvSpPr>
            <p:spPr>
              <a:xfrm>
                <a:off x="-152400" y="5498124"/>
                <a:ext cx="2424120"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𝐿</m:t>
                              </m:r>
                            </m:sub>
                          </m:sSub>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𝐿</m:t>
                              </m:r>
                            </m:sub>
                          </m:sSub>
                        </m:num>
                        <m:den>
                          <m:r>
                            <a:rPr lang="en-US" i="1">
                              <a:latin typeface="Cambria Math" panose="02040503050406030204" pitchFamily="18" charset="0"/>
                            </a:rPr>
                            <m:t>𝑅</m:t>
                          </m:r>
                        </m:den>
                      </m:f>
                      <m:r>
                        <a:rPr lang="en-US" i="0">
                          <a:latin typeface="Cambria Math" panose="02040503050406030204" pitchFamily="18" charset="0"/>
                        </a:rPr>
                        <m:t>+</m:t>
                      </m:r>
                      <m:r>
                        <a:rPr lang="en-US" i="1" smtClean="0">
                          <a:latin typeface="Cambria Math" panose="02040503050406030204" pitchFamily="18" charset="0"/>
                        </a:rPr>
                        <m:t>𝑖</m:t>
                      </m:r>
                      <m:r>
                        <a:rPr lang="en-US" b="0" i="1" baseline="-25000" smtClean="0">
                          <a:latin typeface="Cambria Math" panose="02040503050406030204" pitchFamily="18" charset="0"/>
                        </a:rPr>
                        <m:t>𝐿</m:t>
                      </m:r>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152400" y="5498124"/>
                <a:ext cx="2424120" cy="61824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2623600" y="4994504"/>
                <a:ext cx="2945935" cy="15586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0">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2</m:t>
                                        </m:r>
                                      </m:sup>
                                    </m:sSup>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𝑅𝐶</m:t>
                                    </m:r>
                                  </m:den>
                                </m:f>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𝐿𝐶</m:t>
                                    </m:r>
                                  </m:den>
                                </m:f>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r>
                                  <a:rPr lang="en-US" i="0">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𝑜</m:t>
                                    </m:r>
                                  </m:sub>
                                </m:sSub>
                                <m:r>
                                  <m:rPr>
                                    <m:nor/>
                                  </m:rPr>
                                  <a:rPr lang="en-US" i="1">
                                    <a:latin typeface="Cambria Math" panose="02040503050406030204" pitchFamily="18" charset="0"/>
                                  </a:rPr>
                                  <m:t>                                        </m:t>
                                </m:r>
                              </m:e>
                            </m:mr>
                            <m:mr>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num>
                                  <m:den>
                                    <m:r>
                                      <a:rPr lang="en-US" i="1">
                                        <a:latin typeface="Cambria Math" panose="02040503050406030204" pitchFamily="18" charset="0"/>
                                      </a:rPr>
                                      <m:t>𝑑𝑡</m:t>
                                    </m:r>
                                  </m:den>
                                </m:f>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𝑜</m:t>
                                        </m:r>
                                      </m:sub>
                                    </m:sSub>
                                  </m:num>
                                  <m:den>
                                    <m:r>
                                      <a:rPr lang="en-US" i="1">
                                        <a:latin typeface="Cambria Math" panose="02040503050406030204" pitchFamily="18" charset="0"/>
                                      </a:rPr>
                                      <m:t>𝐿</m:t>
                                    </m:r>
                                  </m:den>
                                </m:f>
                                <m:r>
                                  <m:rPr>
                                    <m:nor/>
                                  </m:rPr>
                                  <a:rPr lang="en-US" i="1">
                                    <a:latin typeface="Cambria Math" panose="02040503050406030204" pitchFamily="18" charset="0"/>
                                  </a:rPr>
                                  <m:t>                                 </m:t>
                                </m:r>
                              </m:e>
                            </m:mr>
                          </m:m>
                        </m:e>
                      </m:d>
                    </m:oMath>
                  </m:oMathPara>
                </a14:m>
                <a:endParaRPr lang="en-US" dirty="0"/>
              </a:p>
            </p:txBody>
          </p:sp>
        </mc:Choice>
        <mc:Fallback xmlns="">
          <p:sp>
            <p:nvSpPr>
              <p:cNvPr id="35" name="Rectangle 34"/>
              <p:cNvSpPr>
                <a:spLocks noRot="1" noChangeAspect="1" noMove="1" noResize="1" noEditPoints="1" noAdjustHandles="1" noChangeArrowheads="1" noChangeShapeType="1" noTextEdit="1"/>
              </p:cNvSpPr>
              <p:nvPr/>
            </p:nvSpPr>
            <p:spPr>
              <a:xfrm>
                <a:off x="2623600" y="4994504"/>
                <a:ext cx="2945935" cy="1558696"/>
              </a:xfrm>
              <a:prstGeom prst="rect">
                <a:avLst/>
              </a:prstGeom>
              <a:blipFill>
                <a:blip r:embed="rId8"/>
                <a:stretch>
                  <a:fillRect/>
                </a:stretch>
              </a:blipFill>
            </p:spPr>
            <p:txBody>
              <a:bodyPr/>
              <a:lstStyle/>
              <a:p>
                <a:r>
                  <a:rPr lang="en-US">
                    <a:noFill/>
                  </a:rPr>
                  <a:t> </a:t>
                </a:r>
              </a:p>
            </p:txBody>
          </p:sp>
        </mc:Fallback>
      </mc:AlternateContent>
      <p:pic>
        <p:nvPicPr>
          <p:cNvPr id="36" name="Picture 35"/>
          <p:cNvPicPr>
            <a:picLocks noChangeAspect="1"/>
          </p:cNvPicPr>
          <p:nvPr/>
        </p:nvPicPr>
        <p:blipFill>
          <a:blip r:embed="rId9"/>
          <a:stretch>
            <a:fillRect/>
          </a:stretch>
        </p:blipFill>
        <p:spPr>
          <a:xfrm>
            <a:off x="0" y="2084605"/>
            <a:ext cx="2847778" cy="1373999"/>
          </a:xfrm>
          <a:prstGeom prst="rect">
            <a:avLst/>
          </a:prstGeom>
        </p:spPr>
      </p:pic>
      <mc:AlternateContent xmlns:mc="http://schemas.openxmlformats.org/markup-compatibility/2006" xmlns:a14="http://schemas.microsoft.com/office/drawing/2010/main">
        <mc:Choice Requires="a14">
          <p:sp>
            <p:nvSpPr>
              <p:cNvPr id="37" name="Rectangle 36"/>
              <p:cNvSpPr/>
              <p:nvPr/>
            </p:nvSpPr>
            <p:spPr>
              <a:xfrm>
                <a:off x="2087399" y="5622581"/>
                <a:ext cx="5100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solidFill>
                            <a:srgbClr val="0000FF"/>
                          </a:solidFill>
                          <a:latin typeface="Cambria Math" panose="02040503050406030204" pitchFamily="18" charset="0"/>
                        </a:rPr>
                        <m:t>⟹</m:t>
                      </m:r>
                    </m:oMath>
                  </m:oMathPara>
                </a14:m>
                <a:endParaRPr lang="en-US" dirty="0"/>
              </a:p>
            </p:txBody>
          </p:sp>
        </mc:Choice>
        <mc:Fallback xmlns="">
          <p:sp>
            <p:nvSpPr>
              <p:cNvPr id="37" name="Rectangle 36"/>
              <p:cNvSpPr>
                <a:spLocks noRot="1" noChangeAspect="1" noMove="1" noResize="1" noEditPoints="1" noAdjustHandles="1" noChangeArrowheads="1" noChangeShapeType="1" noTextEdit="1"/>
              </p:cNvSpPr>
              <p:nvPr/>
            </p:nvSpPr>
            <p:spPr>
              <a:xfrm>
                <a:off x="2087399" y="5622581"/>
                <a:ext cx="510075"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4923177" y="4278475"/>
                <a:ext cx="5100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solidFill>
                            <a:srgbClr val="0000FF"/>
                          </a:solidFill>
                          <a:latin typeface="Cambria Math" panose="02040503050406030204" pitchFamily="18" charset="0"/>
                        </a:rPr>
                        <m:t>⟹</m:t>
                      </m:r>
                    </m:oMath>
                  </m:oMathPara>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4923177" y="4278475"/>
                <a:ext cx="510075" cy="369332"/>
              </a:xfrm>
              <a:prstGeom prst="rect">
                <a:avLst/>
              </a:prstGeom>
              <a:blipFill>
                <a:blip r:embed="rId11"/>
                <a:stretch>
                  <a:fillRect/>
                </a:stretch>
              </a:blipFill>
            </p:spPr>
            <p:txBody>
              <a:bodyPr/>
              <a:lstStyle/>
              <a:p>
                <a:r>
                  <a:rPr lang="en-US">
                    <a:noFill/>
                  </a:rPr>
                  <a:t> </a:t>
                </a:r>
              </a:p>
            </p:txBody>
          </p:sp>
        </mc:Fallback>
      </mc:AlternateContent>
      <p:sp>
        <p:nvSpPr>
          <p:cNvPr id="39" name="Rectangle 38"/>
          <p:cNvSpPr/>
          <p:nvPr/>
        </p:nvSpPr>
        <p:spPr>
          <a:xfrm>
            <a:off x="4610100" y="5738027"/>
            <a:ext cx="4276618" cy="1077218"/>
          </a:xfrm>
          <a:prstGeom prst="rect">
            <a:avLst/>
          </a:prstGeom>
        </p:spPr>
        <p:txBody>
          <a:bodyPr wrap="square">
            <a:spAutoFit/>
          </a:bodyPr>
          <a:lstStyle/>
          <a:p>
            <a:pPr algn="just" rtl="1"/>
            <a:r>
              <a:rPr lang="ar-SA" sz="1600" dirty="0">
                <a:solidFill>
                  <a:srgbClr val="000000"/>
                </a:solidFill>
                <a:latin typeface="Cambria Math" panose="02040503050406030204" pitchFamily="18" charset="0"/>
                <a:ea typeface="Cambria Math" panose="02040503050406030204" pitchFamily="18" charset="0"/>
                <a:cs typeface="B Nazanin" panose="00000400000000000000" pitchFamily="2" charset="-78"/>
              </a:rPr>
              <a:t>توجه کنید که ضرایب معادلات دیفرانسیل مرتبه دوم بر حسب </a:t>
            </a:r>
            <a:r>
              <a:rPr lang="en-US" sz="1600" i="1" dirty="0" err="1">
                <a:solidFill>
                  <a:srgbClr val="000000"/>
                </a:solidFill>
                <a:latin typeface="Cambria Math" panose="02040503050406030204" pitchFamily="18" charset="0"/>
                <a:ea typeface="Cambria Math" panose="02040503050406030204" pitchFamily="18" charset="0"/>
                <a:cs typeface="B Nazanin" panose="00000400000000000000" pitchFamily="2" charset="-78"/>
              </a:rPr>
              <a:t>v</a:t>
            </a:r>
            <a:r>
              <a:rPr lang="en-US" sz="1600" i="1" baseline="-25000" dirty="0" err="1">
                <a:solidFill>
                  <a:srgbClr val="000000"/>
                </a:solidFill>
                <a:latin typeface="Cambria Math" panose="02040503050406030204" pitchFamily="18" charset="0"/>
                <a:ea typeface="Cambria Math" panose="02040503050406030204" pitchFamily="18" charset="0"/>
                <a:cs typeface="B Nazanin" panose="00000400000000000000" pitchFamily="2" charset="-78"/>
              </a:rPr>
              <a:t>c</a:t>
            </a:r>
            <a:r>
              <a:rPr lang="en-US" sz="1600" dirty="0">
                <a:solidFill>
                  <a:srgbClr val="000000"/>
                </a:solidFill>
                <a:latin typeface="Cambria Math" panose="02040503050406030204" pitchFamily="18" charset="0"/>
                <a:ea typeface="Cambria Math" panose="02040503050406030204" pitchFamily="18" charset="0"/>
                <a:cs typeface="B Nazanin" panose="00000400000000000000" pitchFamily="2" charset="-78"/>
              </a:rPr>
              <a:t> </a:t>
            </a:r>
            <a:r>
              <a:rPr lang="ar-SA" sz="1600" dirty="0">
                <a:solidFill>
                  <a:srgbClr val="000000"/>
                </a:solidFill>
                <a:latin typeface="Cambria Math" panose="02040503050406030204" pitchFamily="18" charset="0"/>
                <a:ea typeface="Cambria Math" panose="02040503050406030204" pitchFamily="18" charset="0"/>
                <a:cs typeface="B Nazanin" panose="00000400000000000000" pitchFamily="2" charset="-78"/>
              </a:rPr>
              <a:t>و </a:t>
            </a:r>
            <a:r>
              <a:rPr lang="en-US" sz="1600" i="1" dirty="0" err="1">
                <a:solidFill>
                  <a:srgbClr val="000000"/>
                </a:solidFill>
                <a:latin typeface="Cambria Math" panose="02040503050406030204" pitchFamily="18" charset="0"/>
                <a:ea typeface="Cambria Math" panose="02040503050406030204" pitchFamily="18" charset="0"/>
                <a:cs typeface="B Nazanin" panose="00000400000000000000" pitchFamily="2" charset="-78"/>
              </a:rPr>
              <a:t>i</a:t>
            </a:r>
            <a:r>
              <a:rPr lang="en-US" sz="1600" i="1" baseline="-25000" dirty="0" err="1">
                <a:solidFill>
                  <a:srgbClr val="000000"/>
                </a:solidFill>
                <a:latin typeface="Cambria Math" panose="02040503050406030204" pitchFamily="18" charset="0"/>
                <a:ea typeface="Cambria Math" panose="02040503050406030204" pitchFamily="18" charset="0"/>
                <a:cs typeface="B Nazanin" panose="00000400000000000000" pitchFamily="2" charset="-78"/>
              </a:rPr>
              <a:t>L</a:t>
            </a:r>
            <a:r>
              <a:rPr lang="en-US" sz="1600" dirty="0">
                <a:solidFill>
                  <a:srgbClr val="000000"/>
                </a:solidFill>
                <a:latin typeface="Cambria Math" panose="02040503050406030204" pitchFamily="18" charset="0"/>
                <a:ea typeface="Cambria Math" panose="02040503050406030204" pitchFamily="18" charset="0"/>
                <a:cs typeface="B Nazanin" panose="00000400000000000000" pitchFamily="2" charset="-78"/>
              </a:rPr>
              <a:t> </a:t>
            </a:r>
            <a:r>
              <a:rPr lang="fa-IR" sz="1600" dirty="0" smtClean="0">
                <a:solidFill>
                  <a:srgbClr val="000000"/>
                </a:solidFill>
                <a:latin typeface="Cambria Math" panose="02040503050406030204" pitchFamily="18" charset="0"/>
                <a:ea typeface="Cambria Math" panose="02040503050406030204" pitchFamily="18" charset="0"/>
                <a:cs typeface="B Nazanin" panose="00000400000000000000" pitchFamily="2" charset="-78"/>
              </a:rPr>
              <a:t> </a:t>
            </a:r>
            <a:r>
              <a:rPr lang="ar-SA" sz="1600" dirty="0" smtClean="0">
                <a:solidFill>
                  <a:srgbClr val="000000"/>
                </a:solidFill>
                <a:latin typeface="Cambria Math" panose="02040503050406030204" pitchFamily="18" charset="0"/>
                <a:ea typeface="Cambria Math" panose="02040503050406030204" pitchFamily="18" charset="0"/>
                <a:cs typeface="B Nazanin" panose="00000400000000000000" pitchFamily="2" charset="-78"/>
              </a:rPr>
              <a:t>یکسان </a:t>
            </a:r>
            <a:r>
              <a:rPr lang="ar-SA" sz="1600" dirty="0">
                <a:solidFill>
                  <a:srgbClr val="000000"/>
                </a:solidFill>
                <a:latin typeface="Cambria Math" panose="02040503050406030204" pitchFamily="18" charset="0"/>
                <a:ea typeface="Cambria Math" panose="02040503050406030204" pitchFamily="18" charset="0"/>
                <a:cs typeface="B Nazanin" panose="00000400000000000000" pitchFamily="2" charset="-78"/>
              </a:rPr>
              <a:t>هستند و اختلاف این دو معادله فقط در شرایط اولیه آنها </a:t>
            </a:r>
            <a:r>
              <a:rPr lang="ar-SA" sz="1600" dirty="0" smtClean="0">
                <a:solidFill>
                  <a:srgbClr val="000000"/>
                </a:solidFill>
                <a:latin typeface="Cambria Math" panose="02040503050406030204" pitchFamily="18" charset="0"/>
                <a:ea typeface="Cambria Math" panose="02040503050406030204" pitchFamily="18" charset="0"/>
                <a:cs typeface="B Nazanin" panose="00000400000000000000" pitchFamily="2" charset="-78"/>
              </a:rPr>
              <a:t>است</a:t>
            </a:r>
            <a:r>
              <a:rPr lang="fa-IR" sz="1600" dirty="0">
                <a:solidFill>
                  <a:srgbClr val="000000"/>
                </a:solidFill>
                <a:latin typeface="Cambria Math" panose="02040503050406030204" pitchFamily="18" charset="0"/>
                <a:ea typeface="Cambria Math" panose="02040503050406030204" pitchFamily="18" charset="0"/>
                <a:cs typeface="B Nazanin" panose="00000400000000000000" pitchFamily="2" charset="-78"/>
              </a:rPr>
              <a:t>.</a:t>
            </a:r>
            <a:r>
              <a:rPr lang="en-US" sz="1600" dirty="0" smtClean="0">
                <a:solidFill>
                  <a:srgbClr val="000000"/>
                </a:solidFill>
                <a:latin typeface="Cambria Math" panose="02040503050406030204" pitchFamily="18" charset="0"/>
                <a:ea typeface="Cambria Math" panose="02040503050406030204" pitchFamily="18" charset="0"/>
                <a:cs typeface="B Nazanin" panose="00000400000000000000" pitchFamily="2" charset="-78"/>
              </a:rPr>
              <a:t> </a:t>
            </a:r>
            <a:r>
              <a:rPr lang="ar-SA" sz="1600" dirty="0">
                <a:solidFill>
                  <a:srgbClr val="000000"/>
                </a:solidFill>
                <a:latin typeface="Cambria Math" panose="02040503050406030204" pitchFamily="18" charset="0"/>
                <a:ea typeface="Cambria Math" panose="02040503050406030204" pitchFamily="18" charset="0"/>
                <a:cs typeface="B Nazanin" panose="00000400000000000000" pitchFamily="2" charset="-78"/>
              </a:rPr>
              <a:t>بدیهی است با معلوم بودن </a:t>
            </a:r>
            <a:r>
              <a:rPr lang="en-US" sz="1600" i="1" dirty="0" err="1">
                <a:solidFill>
                  <a:srgbClr val="000000"/>
                </a:solidFill>
                <a:latin typeface="Cambria Math" panose="02040503050406030204" pitchFamily="18" charset="0"/>
                <a:ea typeface="Cambria Math" panose="02040503050406030204" pitchFamily="18" charset="0"/>
                <a:cs typeface="B Nazanin" panose="00000400000000000000" pitchFamily="2" charset="-78"/>
              </a:rPr>
              <a:t>v</a:t>
            </a:r>
            <a:r>
              <a:rPr lang="en-US" sz="1600" i="1" baseline="-25000" dirty="0" err="1">
                <a:solidFill>
                  <a:srgbClr val="000000"/>
                </a:solidFill>
                <a:latin typeface="Cambria Math" panose="02040503050406030204" pitchFamily="18" charset="0"/>
                <a:ea typeface="Cambria Math" panose="02040503050406030204" pitchFamily="18" charset="0"/>
                <a:cs typeface="B Nazanin" panose="00000400000000000000" pitchFamily="2" charset="-78"/>
              </a:rPr>
              <a:t>c</a:t>
            </a:r>
            <a:r>
              <a:rPr lang="ar-SA" sz="1600" dirty="0">
                <a:solidFill>
                  <a:srgbClr val="000000"/>
                </a:solidFill>
                <a:latin typeface="Cambria Math" panose="02040503050406030204" pitchFamily="18" charset="0"/>
                <a:ea typeface="Cambria Math" panose="02040503050406030204" pitchFamily="18" charset="0"/>
                <a:cs typeface="B Nazanin" panose="00000400000000000000" pitchFamily="2" charset="-78"/>
              </a:rPr>
              <a:t> و </a:t>
            </a:r>
            <a:r>
              <a:rPr lang="en-US" sz="1600" i="1" dirty="0" err="1">
                <a:solidFill>
                  <a:srgbClr val="000000"/>
                </a:solidFill>
                <a:latin typeface="Cambria Math" panose="02040503050406030204" pitchFamily="18" charset="0"/>
                <a:ea typeface="Cambria Math" panose="02040503050406030204" pitchFamily="18" charset="0"/>
                <a:cs typeface="B Nazanin" panose="00000400000000000000" pitchFamily="2" charset="-78"/>
              </a:rPr>
              <a:t>i</a:t>
            </a:r>
            <a:r>
              <a:rPr lang="en-US" sz="1600" i="1" baseline="-25000" dirty="0" err="1">
                <a:solidFill>
                  <a:srgbClr val="000000"/>
                </a:solidFill>
                <a:latin typeface="Cambria Math" panose="02040503050406030204" pitchFamily="18" charset="0"/>
                <a:ea typeface="Cambria Math" panose="02040503050406030204" pitchFamily="18" charset="0"/>
                <a:cs typeface="B Nazanin" panose="00000400000000000000" pitchFamily="2" charset="-78"/>
              </a:rPr>
              <a:t>L</a:t>
            </a:r>
            <a:r>
              <a:rPr lang="ar-SA" sz="1600" dirty="0">
                <a:solidFill>
                  <a:srgbClr val="000000"/>
                </a:solidFill>
                <a:latin typeface="Cambria Math" panose="02040503050406030204" pitchFamily="18" charset="0"/>
                <a:ea typeface="Cambria Math" panose="02040503050406030204" pitchFamily="18" charset="0"/>
                <a:cs typeface="B Nazanin" panose="00000400000000000000" pitchFamily="2" charset="-78"/>
              </a:rPr>
              <a:t> می‌توان همه متغیرهای مدار را به دست آورد</a:t>
            </a:r>
            <a:r>
              <a:rPr lang="en-US" sz="1600" dirty="0">
                <a:solidFill>
                  <a:srgbClr val="000000"/>
                </a:solidFill>
                <a:latin typeface="Cambria Math" panose="02040503050406030204" pitchFamily="18" charset="0"/>
                <a:ea typeface="Cambria Math" panose="02040503050406030204" pitchFamily="18" charset="0"/>
                <a:cs typeface="B Nazanin" panose="00000400000000000000" pitchFamily="2" charset="-78"/>
              </a:rPr>
              <a:t>.</a:t>
            </a:r>
            <a:endParaRPr lang="en-US" sz="1600" dirty="0">
              <a:latin typeface="Cambria Math" panose="02040503050406030204" pitchFamily="18" charset="0"/>
              <a:ea typeface="Cambria Math" panose="02040503050406030204" pitchFamily="18" charset="0"/>
              <a:cs typeface="B Nazanin" panose="00000400000000000000" pitchFamily="2" charset="-78"/>
            </a:endParaRPr>
          </a:p>
        </p:txBody>
      </p:sp>
    </p:spTree>
    <p:extLst>
      <p:ext uri="{BB962C8B-B14F-4D97-AF65-F5344CB8AC3E}">
        <p14:creationId xmlns:p14="http://schemas.microsoft.com/office/powerpoint/2010/main" val="17780954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676314" y="6375196"/>
            <a:ext cx="2133600" cy="365125"/>
          </a:xfrm>
        </p:spPr>
        <p:txBody>
          <a:bodyPr/>
          <a:lstStyle/>
          <a:p>
            <a:fld id="{B6F15528-21DE-4FAA-801E-634DDDAF4B2B}" type="slidenum">
              <a:rPr lang="en-US" smtClean="0"/>
              <a:pPr/>
              <a:t>44</a:t>
            </a:fld>
            <a:endParaRPr lang="en-US" dirty="0"/>
          </a:p>
        </p:txBody>
      </p:sp>
      <mc:AlternateContent xmlns:mc="http://schemas.openxmlformats.org/markup-compatibility/2006" xmlns:a14="http://schemas.microsoft.com/office/drawing/2010/main">
        <mc:Choice Requires="a14">
          <p:sp>
            <p:nvSpPr>
              <p:cNvPr id="3" name="Rectangle 2"/>
              <p:cNvSpPr/>
              <p:nvPr/>
            </p:nvSpPr>
            <p:spPr>
              <a:xfrm>
                <a:off x="126936" y="28488"/>
                <a:ext cx="2191241"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0">
                              <a:latin typeface="Cambria Math" panose="02040503050406030204" pitchFamily="18" charset="0"/>
                            </a:rPr>
                            <m:t>2</m:t>
                          </m:r>
                        </m:sup>
                      </m:sSup>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𝑅𝐶</m:t>
                          </m:r>
                        </m:den>
                      </m:f>
                      <m:r>
                        <a:rPr lang="en-US" i="1">
                          <a:latin typeface="Cambria Math" panose="02040503050406030204" pitchFamily="18" charset="0"/>
                        </a:rPr>
                        <m:t>𝑆</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𝐿𝐶</m:t>
                          </m:r>
                        </m:den>
                      </m:f>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26936" y="28488"/>
                <a:ext cx="2191241" cy="612732"/>
              </a:xfrm>
              <a:prstGeom prst="rect">
                <a:avLst/>
              </a:prstGeom>
              <a:blipFill>
                <a:blip r:embed="rId3"/>
                <a:stretch>
                  <a:fillRect/>
                </a:stretch>
              </a:blipFill>
            </p:spPr>
            <p:txBody>
              <a:bodyPr/>
              <a:lstStyle/>
              <a:p>
                <a:r>
                  <a:rPr lang="en-US">
                    <a:noFill/>
                  </a:rPr>
                  <a:t> </a:t>
                </a:r>
              </a:p>
            </p:txBody>
          </p:sp>
        </mc:Fallback>
      </mc:AlternateContent>
      <p:sp>
        <p:nvSpPr>
          <p:cNvPr id="4" name="Rectangle 3"/>
          <p:cNvSpPr>
            <a:spLocks noChangeArrowheads="1"/>
          </p:cNvSpPr>
          <p:nvPr/>
        </p:nvSpPr>
        <p:spPr bwMode="auto">
          <a:xfrm>
            <a:off x="3027192" y="542122"/>
            <a:ext cx="5836855"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dirty="0" smtClean="0">
                <a:latin typeface="Times New Roman" panose="02020603050405020304" pitchFamily="18" charset="0"/>
                <a:ea typeface="Calibri" panose="020F0502020204030204" pitchFamily="34" charset="0"/>
                <a:cs typeface="B Nazanin" panose="00000400000000000000" pitchFamily="2" charset="-78"/>
              </a:rPr>
              <a:t>در حالت استاندارد، معادله مشخصه مدار مرتبه دوم به صورت زیر نوشته می شود: </a:t>
            </a:r>
            <a:endParaRPr lang="en-US" altLang="en-US"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42161" y="770013"/>
                <a:ext cx="2250552" cy="369332"/>
              </a:xfrm>
              <a:prstGeom prst="rect">
                <a:avLst/>
              </a:prstGeom>
              <a:solidFill>
                <a:schemeClr val="accent1">
                  <a:lumMod val="20000"/>
                  <a:lumOff val="80000"/>
                  <a:alpha val="5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𝑆</m:t>
                          </m:r>
                        </m:e>
                        <m:sup>
                          <m:r>
                            <a:rPr lang="en-US" i="0">
                              <a:solidFill>
                                <a:srgbClr val="FF0000"/>
                              </a:solidFill>
                              <a:latin typeface="Cambria Math" panose="02040503050406030204" pitchFamily="18" charset="0"/>
                            </a:rPr>
                            <m:t>2</m:t>
                          </m:r>
                        </m:sup>
                      </m:sSup>
                      <m:r>
                        <a:rPr lang="en-US" i="0">
                          <a:solidFill>
                            <a:srgbClr val="FF0000"/>
                          </a:solidFill>
                          <a:latin typeface="Cambria Math" panose="02040503050406030204" pitchFamily="18" charset="0"/>
                        </a:rPr>
                        <m:t>+</m:t>
                      </m:r>
                      <m:r>
                        <a:rPr lang="en-US" i="0">
                          <a:solidFill>
                            <a:srgbClr val="FF0000"/>
                          </a:solidFill>
                          <a:latin typeface="Cambria Math" panose="02040503050406030204" pitchFamily="18" charset="0"/>
                        </a:rPr>
                        <m:t>2</m:t>
                      </m:r>
                      <m:r>
                        <a:rPr lang="en-US" i="1">
                          <a:solidFill>
                            <a:srgbClr val="FF0000"/>
                          </a:solidFill>
                          <a:latin typeface="Cambria Math" panose="02040503050406030204" pitchFamily="18" charset="0"/>
                        </a:rPr>
                        <m:t>𝛼</m:t>
                      </m:r>
                      <m:r>
                        <a:rPr lang="en-US" i="1">
                          <a:solidFill>
                            <a:srgbClr val="FF0000"/>
                          </a:solidFill>
                          <a:latin typeface="Cambria Math" panose="02040503050406030204" pitchFamily="18" charset="0"/>
                        </a:rPr>
                        <m:t>𝑆</m:t>
                      </m:r>
                      <m:r>
                        <a:rPr lang="en-US" i="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𝜔</m:t>
                          </m:r>
                        </m:e>
                        <m:sub>
                          <m:r>
                            <a:rPr lang="en-US" i="1">
                              <a:solidFill>
                                <a:srgbClr val="FF0000"/>
                              </a:solidFill>
                              <a:latin typeface="Cambria Math" panose="02040503050406030204" pitchFamily="18" charset="0"/>
                            </a:rPr>
                            <m:t>𝑜</m:t>
                          </m:r>
                        </m:sub>
                      </m:sSub>
                      <m:r>
                        <a:rPr lang="fa-IR" b="0" i="0" baseline="30000" smtClean="0">
                          <a:solidFill>
                            <a:srgbClr val="FF0000"/>
                          </a:solidFill>
                          <a:latin typeface="Cambria Math" panose="02040503050406030204" pitchFamily="18" charset="0"/>
                        </a:rPr>
                        <m:t>2</m:t>
                      </m:r>
                      <m:r>
                        <a:rPr lang="en-US" i="0">
                          <a:solidFill>
                            <a:srgbClr val="FF0000"/>
                          </a:solidFill>
                          <a:latin typeface="Cambria Math" panose="02040503050406030204" pitchFamily="18" charset="0"/>
                        </a:rPr>
                        <m:t>=</m:t>
                      </m:r>
                      <m:r>
                        <a:rPr lang="en-US" i="0">
                          <a:solidFill>
                            <a:srgbClr val="FF0000"/>
                          </a:solidFill>
                          <a:latin typeface="Cambria Math" panose="02040503050406030204" pitchFamily="18" charset="0"/>
                        </a:rPr>
                        <m:t>0</m:t>
                      </m:r>
                    </m:oMath>
                  </m:oMathPara>
                </a14:m>
                <a:endParaRPr lang="en-US" dirty="0">
                  <a:solidFill>
                    <a:srgbClr val="FF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42161" y="770013"/>
                <a:ext cx="2250552" cy="369332"/>
              </a:xfrm>
              <a:prstGeom prst="rect">
                <a:avLst/>
              </a:prstGeom>
              <a:blipFill>
                <a:blip r:embed="rId4"/>
                <a:stretch>
                  <a:fillRect/>
                </a:stretch>
              </a:blipFill>
            </p:spPr>
            <p:txBody>
              <a:bodyPr/>
              <a:lstStyle/>
              <a:p>
                <a:r>
                  <a:rPr lang="en-US">
                    <a:noFill/>
                  </a:rPr>
                  <a:t> </a:t>
                </a:r>
              </a:p>
            </p:txBody>
          </p:sp>
        </mc:Fallback>
      </mc:AlternateContent>
      <p:sp>
        <p:nvSpPr>
          <p:cNvPr id="6" name="Rectangle 5"/>
          <p:cNvSpPr>
            <a:spLocks noChangeArrowheads="1"/>
          </p:cNvSpPr>
          <p:nvPr/>
        </p:nvSpPr>
        <p:spPr bwMode="auto">
          <a:xfrm>
            <a:off x="3464811" y="990600"/>
            <a:ext cx="5426487"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b="1" dirty="0" smtClean="0">
                <a:latin typeface="Times New Roman" panose="02020603050405020304" pitchFamily="18" charset="0"/>
                <a:ea typeface="Calibri" panose="020F0502020204030204" pitchFamily="34" charset="0"/>
                <a:cs typeface="B Nazanin" panose="00000400000000000000" pitchFamily="2" charset="-78"/>
              </a:rPr>
              <a:t>به </a:t>
            </a:r>
            <a:r>
              <a:rPr lang="el-GR" altLang="en-US" b="1" dirty="0" smtClean="0">
                <a:latin typeface="Times New Roman" panose="02020603050405020304" pitchFamily="18" charset="0"/>
                <a:ea typeface="Calibri" panose="020F0502020204030204" pitchFamily="34" charset="0"/>
                <a:cs typeface="B Nazanin" panose="00000400000000000000" pitchFamily="2" charset="-78"/>
              </a:rPr>
              <a:t>α</a:t>
            </a:r>
            <a:r>
              <a:rPr lang="fa-IR" altLang="en-US" b="1" dirty="0" smtClean="0">
                <a:latin typeface="Times New Roman" panose="02020603050405020304" pitchFamily="18" charset="0"/>
                <a:ea typeface="Calibri" panose="020F0502020204030204" pitchFamily="34" charset="0"/>
                <a:cs typeface="B Nazanin" panose="00000400000000000000" pitchFamily="2" charset="-78"/>
              </a:rPr>
              <a:t> </a:t>
            </a:r>
            <a:r>
              <a:rPr lang="fa-IR" altLang="en-US"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ضریب </a:t>
            </a:r>
            <a:r>
              <a:rPr lang="fa-IR" altLang="en-US" b="1" dirty="0" err="1"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میرایی</a:t>
            </a:r>
            <a:r>
              <a:rPr lang="fa-IR" altLang="en-US"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a:t>
            </a:r>
            <a:r>
              <a:rPr lang="fa-IR" altLang="en-US" b="1" dirty="0" smtClean="0">
                <a:latin typeface="Times New Roman" panose="02020603050405020304" pitchFamily="18" charset="0"/>
                <a:ea typeface="Calibri" panose="020F0502020204030204" pitchFamily="34" charset="0"/>
                <a:cs typeface="B Nazanin" panose="00000400000000000000" pitchFamily="2" charset="-78"/>
              </a:rPr>
              <a:t>و به </a:t>
            </a:r>
            <a:r>
              <a:rPr lang="el-GR" altLang="en-US" b="1" dirty="0" smtClean="0">
                <a:latin typeface="Times New Roman" panose="02020603050405020304" pitchFamily="18" charset="0"/>
                <a:ea typeface="Calibri" panose="020F0502020204030204" pitchFamily="34" charset="0"/>
                <a:cs typeface="Times New Roman" panose="02020603050405020304" pitchFamily="18" charset="0"/>
              </a:rPr>
              <a:t>ω</a:t>
            </a:r>
            <a:r>
              <a:rPr lang="en-US" altLang="en-US" b="1" baseline="-25000" dirty="0" smtClean="0">
                <a:latin typeface="Times New Roman" panose="02020603050405020304" pitchFamily="18" charset="0"/>
                <a:ea typeface="Calibri" panose="020F0502020204030204" pitchFamily="34" charset="0"/>
                <a:cs typeface="Times New Roman" panose="02020603050405020304" pitchFamily="18" charset="0"/>
              </a:rPr>
              <a:t>o</a:t>
            </a:r>
            <a:r>
              <a:rPr lang="fa-IR" altLang="en-US" b="1" dirty="0" smtClean="0">
                <a:latin typeface="Times New Roman" panose="02020603050405020304" pitchFamily="18" charset="0"/>
                <a:ea typeface="Calibri" panose="020F0502020204030204" pitchFamily="34" charset="0"/>
                <a:cs typeface="Times New Roman" panose="02020603050405020304" pitchFamily="18" charset="0"/>
              </a:rPr>
              <a:t> </a:t>
            </a:r>
            <a:r>
              <a:rPr lang="fa-IR" altLang="en-US"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فرکانس زاویه ای تشدید </a:t>
            </a:r>
            <a:r>
              <a:rPr lang="fa-IR" altLang="en-US" b="1" dirty="0" smtClean="0">
                <a:latin typeface="Times New Roman" panose="02020603050405020304" pitchFamily="18" charset="0"/>
                <a:ea typeface="Calibri" panose="020F0502020204030204" pitchFamily="34" charset="0"/>
                <a:cs typeface="B Nazanin" panose="00000400000000000000" pitchFamily="2" charset="-78"/>
              </a:rPr>
              <a:t>گفته می شود. </a:t>
            </a:r>
            <a:endParaRPr lang="en-US" altLang="en-US" b="1" dirty="0">
              <a:ea typeface="Calibri" panose="020F0502020204030204" pitchFamily="34" charset="0"/>
              <a:cs typeface="B Nazanin" panose="00000400000000000000" pitchFamily="2" charset="-78"/>
            </a:endParaRPr>
          </a:p>
        </p:txBody>
      </p:sp>
      <p:sp>
        <p:nvSpPr>
          <p:cNvPr id="7" name="Rectangle 6"/>
          <p:cNvSpPr>
            <a:spLocks noChangeArrowheads="1"/>
          </p:cNvSpPr>
          <p:nvPr/>
        </p:nvSpPr>
        <p:spPr bwMode="auto">
          <a:xfrm>
            <a:off x="253796" y="1371600"/>
            <a:ext cx="8686800"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dirty="0" smtClean="0">
                <a:latin typeface="Times New Roman" panose="02020603050405020304" pitchFamily="18" charset="0"/>
                <a:ea typeface="Calibri" panose="020F0502020204030204" pitchFamily="34" charset="0"/>
                <a:cs typeface="B Nazanin" panose="00000400000000000000" pitchFamily="2" charset="-78"/>
              </a:rPr>
              <a:t>ریشه های معادله مشخصه، فرکانس های طبیعی مدار هستند و </a:t>
            </a:r>
            <a:r>
              <a:rPr lang="fa-IR" altLang="en-US" b="1" dirty="0" smtClean="0">
                <a:latin typeface="Times New Roman" panose="02020603050405020304" pitchFamily="18" charset="0"/>
                <a:ea typeface="Calibri" panose="020F0502020204030204" pitchFamily="34" charset="0"/>
                <a:cs typeface="B Nazanin" panose="00000400000000000000" pitchFamily="2" charset="-78"/>
              </a:rPr>
              <a:t>از مشخصات ذاتی یک مدار بوده و به ورودی و شرایط اولیه بستگی ندارند. </a:t>
            </a:r>
            <a:endParaRPr lang="en-US" altLang="en-US" b="1" dirty="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8" name="Rectangle 7"/>
              <p:cNvSpPr/>
              <p:nvPr/>
            </p:nvSpPr>
            <p:spPr>
              <a:xfrm>
                <a:off x="2895600" y="1752600"/>
                <a:ext cx="2581797" cy="440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𝑆</m:t>
                          </m:r>
                        </m:e>
                        <m:sub>
                          <m:r>
                            <a:rPr lang="en-US" i="0">
                              <a:solidFill>
                                <a:srgbClr val="FF0000"/>
                              </a:solidFill>
                              <a:latin typeface="Cambria Math" panose="02040503050406030204" pitchFamily="18" charset="0"/>
                            </a:rPr>
                            <m:t>1</m:t>
                          </m:r>
                          <m:r>
                            <a:rPr lang="en-US" i="0">
                              <a:solidFill>
                                <a:srgbClr val="FF0000"/>
                              </a:solidFill>
                              <a:latin typeface="Cambria Math" panose="02040503050406030204" pitchFamily="18" charset="0"/>
                            </a:rPr>
                            <m:t>,</m:t>
                          </m:r>
                          <m:r>
                            <a:rPr lang="en-US" i="0">
                              <a:solidFill>
                                <a:srgbClr val="FF0000"/>
                              </a:solidFill>
                              <a:latin typeface="Cambria Math" panose="02040503050406030204" pitchFamily="18" charset="0"/>
                            </a:rPr>
                            <m:t>2</m:t>
                          </m:r>
                        </m:sub>
                      </m:sSub>
                      <m:r>
                        <a:rPr lang="en-US" i="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𝛼</m:t>
                      </m:r>
                      <m:r>
                        <a:rPr lang="en-US" i="0">
                          <a:solidFill>
                            <a:srgbClr val="FF0000"/>
                          </a:solidFill>
                          <a:latin typeface="Cambria Math" panose="02040503050406030204" pitchFamily="18" charset="0"/>
                        </a:rPr>
                        <m:t>±</m:t>
                      </m:r>
                      <m:rad>
                        <m:radPr>
                          <m:degHide m:val="on"/>
                          <m:ctrlPr>
                            <a:rPr lang="en-US" i="1">
                              <a:solidFill>
                                <a:srgbClr val="FF0000"/>
                              </a:solidFill>
                              <a:latin typeface="Cambria Math" panose="02040503050406030204" pitchFamily="18" charset="0"/>
                            </a:rPr>
                          </m:ctrlPr>
                        </m:radPr>
                        <m:deg/>
                        <m:e>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𝛼</m:t>
                              </m:r>
                            </m:e>
                            <m:sup>
                              <m:r>
                                <a:rPr lang="en-US" i="0">
                                  <a:solidFill>
                                    <a:srgbClr val="FF0000"/>
                                  </a:solidFill>
                                  <a:latin typeface="Cambria Math" panose="02040503050406030204" pitchFamily="18" charset="0"/>
                                </a:rPr>
                                <m:t>2</m:t>
                              </m:r>
                            </m:sup>
                          </m:sSup>
                          <m:r>
                            <a:rPr lang="en-US" i="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𝜔</m:t>
                              </m:r>
                            </m:e>
                            <m:sub>
                              <m:r>
                                <a:rPr lang="en-US" i="1">
                                  <a:solidFill>
                                    <a:srgbClr val="FF0000"/>
                                  </a:solidFill>
                                  <a:latin typeface="Cambria Math" panose="02040503050406030204" pitchFamily="18" charset="0"/>
                                </a:rPr>
                                <m:t>𝑜</m:t>
                              </m:r>
                            </m:sub>
                          </m:sSub>
                          <m:r>
                            <a:rPr lang="fa-IR" b="0" i="1" baseline="30000" smtClean="0">
                              <a:solidFill>
                                <a:srgbClr val="FF0000"/>
                              </a:solidFill>
                              <a:latin typeface="Cambria Math" panose="02040503050406030204" pitchFamily="18" charset="0"/>
                            </a:rPr>
                            <m:t>2</m:t>
                          </m:r>
                        </m:e>
                      </m:rad>
                    </m:oMath>
                  </m:oMathPara>
                </a14:m>
                <a:endParaRPr lang="en-US"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2895600" y="1752600"/>
                <a:ext cx="2581797" cy="440698"/>
              </a:xfrm>
              <a:prstGeom prst="rect">
                <a:avLst/>
              </a:prstGeom>
              <a:blipFill>
                <a:blip r:embed="rId5"/>
                <a:stretch>
                  <a:fillRect/>
                </a:stretch>
              </a:blipFill>
            </p:spPr>
            <p:txBody>
              <a:bodyPr/>
              <a:lstStyle/>
              <a:p>
                <a:r>
                  <a:rPr lang="en-US">
                    <a:noFill/>
                  </a:rPr>
                  <a:t> </a:t>
                </a:r>
              </a:p>
            </p:txBody>
          </p:sp>
        </mc:Fallback>
      </mc:AlternateContent>
      <p:sp>
        <p:nvSpPr>
          <p:cNvPr id="9" name="Rectangle 8"/>
          <p:cNvSpPr/>
          <p:nvPr/>
        </p:nvSpPr>
        <p:spPr>
          <a:xfrm>
            <a:off x="253795" y="150188"/>
            <a:ext cx="8610600" cy="369332"/>
          </a:xfrm>
          <a:prstGeom prst="rect">
            <a:avLst/>
          </a:prstGeom>
        </p:spPr>
        <p:txBody>
          <a:bodyPr wrap="square">
            <a:spAutoFit/>
          </a:bodyPr>
          <a:lstStyle/>
          <a:p>
            <a:pPr algn="just" rtl="1"/>
            <a:r>
              <a:rPr lang="fa-IR" dirty="0" smtClean="0">
                <a:cs typeface="B Nazanin" panose="00000400000000000000" pitchFamily="2" charset="-78"/>
              </a:rPr>
              <a:t>چند </a:t>
            </a:r>
            <a:r>
              <a:rPr lang="fa-IR" dirty="0">
                <a:cs typeface="B Nazanin" panose="00000400000000000000" pitchFamily="2" charset="-78"/>
              </a:rPr>
              <a:t>جمله ای مشخصه معادله دیفرانسیل ولتاژ خازن و یا جریان سلف </a:t>
            </a:r>
            <a:r>
              <a:rPr lang="fa-IR" dirty="0" smtClean="0">
                <a:cs typeface="B Nazanin" panose="00000400000000000000" pitchFamily="2" charset="-78"/>
              </a:rPr>
              <a:t>به صورت </a:t>
            </a:r>
            <a:r>
              <a:rPr lang="fa-IR" dirty="0">
                <a:cs typeface="B Nazanin" panose="00000400000000000000" pitchFamily="2" charset="-78"/>
              </a:rPr>
              <a:t>زیر است:</a:t>
            </a:r>
            <a:endParaRPr lang="en-US" dirty="0">
              <a:cs typeface="B Nazanin" panose="00000400000000000000" pitchFamily="2" charset="-78"/>
            </a:endParaRPr>
          </a:p>
        </p:txBody>
      </p:sp>
      <p:sp>
        <p:nvSpPr>
          <p:cNvPr id="13" name="Rectangle 12"/>
          <p:cNvSpPr>
            <a:spLocks noChangeArrowheads="1"/>
          </p:cNvSpPr>
          <p:nvPr/>
        </p:nvSpPr>
        <p:spPr bwMode="auto">
          <a:xfrm>
            <a:off x="1397850" y="2577492"/>
            <a:ext cx="7276351"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a:lnSpc>
                <a:spcPct val="115000"/>
              </a:lnSpc>
              <a:spcAft>
                <a:spcPts val="1000"/>
              </a:spcAft>
              <a:buClr>
                <a:srgbClr val="FF0000"/>
              </a:buClr>
            </a:pPr>
            <a:r>
              <a:rPr lang="fa-IR" altLang="en-US"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1- میرای شدید (</a:t>
            </a:r>
            <a:r>
              <a:rPr lang="en-US" altLang="en-US"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el-GR" alt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ω</a:t>
            </a:r>
            <a:r>
              <a:rPr lang="en-US" altLang="en-US" baseline="-25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a:t>
            </a:r>
            <a:r>
              <a:rPr lang="fa-IR" altLang="en-US"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&lt; </a:t>
            </a:r>
            <a:r>
              <a:rPr lang="el-GR" altLang="en-US"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α</a:t>
            </a:r>
            <a:r>
              <a:rPr lang="fa-IR" altLang="en-US"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altLang="en-US" dirty="0">
                <a:latin typeface="Times New Roman" panose="02020603050405020304" pitchFamily="18" charset="0"/>
                <a:ea typeface="Calibri" panose="020F0502020204030204" pitchFamily="34" charset="0"/>
                <a:cs typeface="B Nazanin" panose="00000400000000000000" pitchFamily="2" charset="-78"/>
              </a:rPr>
              <a:t>هر دو فرکانس طبیعی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حقیقی و </a:t>
            </a:r>
            <a:r>
              <a:rPr lang="fa-IR" altLang="en-US" dirty="0">
                <a:latin typeface="Times New Roman" panose="02020603050405020304" pitchFamily="18" charset="0"/>
                <a:ea typeface="Calibri" panose="020F0502020204030204" pitchFamily="34" charset="0"/>
                <a:cs typeface="B Nazanin" panose="00000400000000000000" pitchFamily="2" charset="-78"/>
              </a:rPr>
              <a:t>منفی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می باشند </a:t>
            </a:r>
            <a:r>
              <a:rPr lang="fa-IR" altLang="en-US" dirty="0">
                <a:latin typeface="Times New Roman" panose="02020603050405020304" pitchFamily="18" charset="0"/>
                <a:ea typeface="Calibri" panose="020F0502020204030204" pitchFamily="34" charset="0"/>
                <a:cs typeface="B Nazanin" panose="00000400000000000000" pitchFamily="2" charset="-78"/>
              </a:rPr>
              <a:t>و شکل پاسخ چنین است</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a:t>
            </a:r>
            <a:endParaRPr lang="en-US" altLang="en-US"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4808732" y="3094492"/>
                <a:ext cx="2530756" cy="375552"/>
              </a:xfrm>
              <a:prstGeom prst="rect">
                <a:avLst/>
              </a:prstGeom>
              <a:solidFill>
                <a:schemeClr val="accent1">
                  <a:lumMod val="20000"/>
                  <a:lumOff val="80000"/>
                  <a:alpha val="5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1">
                          <a:latin typeface="Cambria Math" panose="02040503050406030204" pitchFamily="18" charset="0"/>
                        </a:rPr>
                        <m:t>𝑦</m:t>
                      </m:r>
                      <m:r>
                        <a:rPr lang="en-US" b="0" i="0">
                          <a:latin typeface="Cambria Math" panose="02040503050406030204" pitchFamily="18" charset="0"/>
                        </a:rPr>
                        <m:t>(</m:t>
                      </m:r>
                      <m:r>
                        <a:rPr lang="en-US" b="0" i="1">
                          <a:latin typeface="Cambria Math" panose="02040503050406030204" pitchFamily="18" charset="0"/>
                        </a:rPr>
                        <m:t>𝑡</m:t>
                      </m:r>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𝑘</m:t>
                          </m:r>
                        </m:e>
                        <m:sub>
                          <m:r>
                            <a:rPr lang="en-US" b="0" i="0">
                              <a:latin typeface="Cambria Math" panose="02040503050406030204" pitchFamily="18" charset="0"/>
                            </a:rPr>
                            <m:t>1</m:t>
                          </m:r>
                        </m:sub>
                      </m:sSub>
                      <m:sSup>
                        <m:sSupPr>
                          <m:ctrlPr>
                            <a:rPr lang="en-US" i="1">
                              <a:latin typeface="Cambria Math" panose="02040503050406030204" pitchFamily="18" charset="0"/>
                            </a:rPr>
                          </m:ctrlPr>
                        </m:sSupPr>
                        <m:e>
                          <m:r>
                            <a:rPr lang="en-US" b="0" i="1">
                              <a:latin typeface="Cambria Math" panose="02040503050406030204" pitchFamily="18" charset="0"/>
                            </a:rPr>
                            <m:t>𝑒</m:t>
                          </m:r>
                        </m:e>
                        <m:sup>
                          <m:sSub>
                            <m:sSubPr>
                              <m:ctrlPr>
                                <a:rPr lang="en-US" i="1">
                                  <a:latin typeface="Cambria Math" panose="02040503050406030204" pitchFamily="18" charset="0"/>
                                </a:rPr>
                              </m:ctrlPr>
                            </m:sSubPr>
                            <m:e>
                              <m:r>
                                <a:rPr lang="en-US" b="0" i="1">
                                  <a:latin typeface="Cambria Math" panose="02040503050406030204" pitchFamily="18" charset="0"/>
                                </a:rPr>
                                <m:t>𝑆</m:t>
                              </m:r>
                            </m:e>
                            <m:sub>
                              <m:r>
                                <a:rPr lang="en-US" b="0" i="0">
                                  <a:latin typeface="Cambria Math" panose="02040503050406030204" pitchFamily="18" charset="0"/>
                                </a:rPr>
                                <m:t>1</m:t>
                              </m:r>
                            </m:sub>
                          </m:sSub>
                          <m:r>
                            <a:rPr lang="en-US" b="0" i="1">
                              <a:latin typeface="Cambria Math" panose="02040503050406030204" pitchFamily="18" charset="0"/>
                            </a:rPr>
                            <m:t>𝑡</m:t>
                          </m:r>
                        </m:sup>
                      </m:sSup>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𝑘</m:t>
                          </m:r>
                        </m:e>
                        <m:sub>
                          <m:r>
                            <a:rPr lang="en-US" b="0" i="0">
                              <a:latin typeface="Cambria Math" panose="02040503050406030204" pitchFamily="18" charset="0"/>
                            </a:rPr>
                            <m:t>2</m:t>
                          </m:r>
                        </m:sub>
                      </m:sSub>
                      <m:sSup>
                        <m:sSupPr>
                          <m:ctrlPr>
                            <a:rPr lang="en-US" i="1">
                              <a:latin typeface="Cambria Math" panose="02040503050406030204" pitchFamily="18" charset="0"/>
                            </a:rPr>
                          </m:ctrlPr>
                        </m:sSupPr>
                        <m:e>
                          <m:r>
                            <a:rPr lang="en-US" b="0" i="1">
                              <a:latin typeface="Cambria Math" panose="02040503050406030204" pitchFamily="18" charset="0"/>
                            </a:rPr>
                            <m:t>𝑒</m:t>
                          </m:r>
                        </m:e>
                        <m:sup>
                          <m:sSub>
                            <m:sSubPr>
                              <m:ctrlPr>
                                <a:rPr lang="en-US" i="1">
                                  <a:latin typeface="Cambria Math" panose="02040503050406030204" pitchFamily="18" charset="0"/>
                                </a:rPr>
                              </m:ctrlPr>
                            </m:sSubPr>
                            <m:e>
                              <m:r>
                                <a:rPr lang="en-US" b="0" i="1">
                                  <a:latin typeface="Cambria Math" panose="02040503050406030204" pitchFamily="18" charset="0"/>
                                </a:rPr>
                                <m:t>𝑆</m:t>
                              </m:r>
                            </m:e>
                            <m:sub>
                              <m:r>
                                <a:rPr lang="en-US" b="0" i="0">
                                  <a:latin typeface="Cambria Math" panose="02040503050406030204" pitchFamily="18" charset="0"/>
                                </a:rPr>
                                <m:t>2</m:t>
                              </m:r>
                            </m:sub>
                          </m:sSub>
                          <m:r>
                            <a:rPr lang="en-US" b="0" i="1">
                              <a:latin typeface="Cambria Math" panose="02040503050406030204" pitchFamily="18" charset="0"/>
                            </a:rPr>
                            <m:t>𝑡</m:t>
                          </m:r>
                        </m:sup>
                      </m:sSup>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4808732" y="3094492"/>
                <a:ext cx="2530756" cy="375552"/>
              </a:xfrm>
              <a:prstGeom prst="rect">
                <a:avLst/>
              </a:prstGeom>
              <a:blipFill>
                <a:blip r:embed="rId6"/>
                <a:stretch>
                  <a:fillRect b="-13115"/>
                </a:stretch>
              </a:blipFill>
            </p:spPr>
            <p:txBody>
              <a:bodyPr/>
              <a:lstStyle/>
              <a:p>
                <a:r>
                  <a:rPr lang="en-US">
                    <a:noFill/>
                  </a:rPr>
                  <a:t> </a:t>
                </a:r>
              </a:p>
            </p:txBody>
          </p:sp>
        </mc:Fallback>
      </mc:AlternateContent>
      <p:sp>
        <p:nvSpPr>
          <p:cNvPr id="16" name="Rectangle 15"/>
          <p:cNvSpPr>
            <a:spLocks noChangeArrowheads="1"/>
          </p:cNvSpPr>
          <p:nvPr/>
        </p:nvSpPr>
        <p:spPr bwMode="auto">
          <a:xfrm>
            <a:off x="3344192" y="3527473"/>
            <a:ext cx="5412059"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a:lnSpc>
                <a:spcPct val="115000"/>
              </a:lnSpc>
              <a:spcAft>
                <a:spcPts val="1000"/>
              </a:spcAft>
              <a:buClr>
                <a:srgbClr val="FF0000"/>
              </a:buClr>
            </a:pPr>
            <a:r>
              <a:rPr lang="fa-IR" altLang="en-US"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2- میرای بحرانی (</a:t>
            </a:r>
            <a:r>
              <a:rPr lang="en-US" altLang="en-US"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el-GR" alt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ω</a:t>
            </a:r>
            <a:r>
              <a:rPr lang="en-US" altLang="en-US" baseline="-25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a:t>
            </a:r>
            <a:r>
              <a:rPr lang="fa-IR" altLang="en-US"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el-GR" altLang="en-US"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α</a:t>
            </a:r>
            <a:r>
              <a:rPr lang="fa-IR" altLang="en-US"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altLang="en-US" dirty="0">
                <a:latin typeface="Times New Roman" panose="02020603050405020304" pitchFamily="18" charset="0"/>
                <a:ea typeface="Calibri" panose="020F0502020204030204" pitchFamily="34" charset="0"/>
                <a:cs typeface="B Nazanin" panose="00000400000000000000" pitchFamily="2" charset="-78"/>
              </a:rPr>
              <a:t>دو فرکانس طبیعی، حقیقی و برابر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می باشند</a:t>
            </a:r>
            <a:r>
              <a:rPr lang="fa-IR" altLang="en-US" dirty="0">
                <a:latin typeface="Times New Roman" panose="02020603050405020304" pitchFamily="18" charset="0"/>
                <a:ea typeface="Calibri" panose="020F0502020204030204" pitchFamily="34" charset="0"/>
                <a:cs typeface="B Nazanin" panose="00000400000000000000" pitchFamily="2" charset="-78"/>
              </a:rPr>
              <a:t>. </a:t>
            </a:r>
            <a:endParaRPr lang="en-US" altLang="en-US"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4672023" y="4067356"/>
                <a:ext cx="2748381" cy="370230"/>
              </a:xfrm>
              <a:prstGeom prst="rect">
                <a:avLst/>
              </a:prstGeom>
              <a:solidFill>
                <a:schemeClr val="accent1">
                  <a:lumMod val="20000"/>
                  <a:lumOff val="80000"/>
                  <a:alpha val="5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0">
                          <a:latin typeface="Cambria Math" panose="02040503050406030204" pitchFamily="18" charset="0"/>
                        </a:rPr>
                        <m:t>(</m:t>
                      </m:r>
                      <m:r>
                        <a:rPr lang="en-US" b="0" i="1">
                          <a:latin typeface="Cambria Math" panose="02040503050406030204" pitchFamily="18" charset="0"/>
                        </a:rPr>
                        <m:t>𝑡</m:t>
                      </m:r>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𝑘</m:t>
                          </m:r>
                        </m:e>
                        <m:sub>
                          <m:r>
                            <a:rPr lang="en-US" b="0" i="0">
                              <a:latin typeface="Cambria Math" panose="02040503050406030204" pitchFamily="18" charset="0"/>
                            </a:rPr>
                            <m:t>1</m:t>
                          </m:r>
                        </m:sub>
                      </m:sSub>
                      <m:sSup>
                        <m:sSupPr>
                          <m:ctrlPr>
                            <a:rPr lang="en-US" i="1">
                              <a:latin typeface="Cambria Math" panose="02040503050406030204" pitchFamily="18" charset="0"/>
                            </a:rPr>
                          </m:ctrlPr>
                        </m:sSupPr>
                        <m:e>
                          <m:r>
                            <a:rPr lang="en-US" b="0" i="1">
                              <a:latin typeface="Cambria Math" panose="02040503050406030204" pitchFamily="18" charset="0"/>
                            </a:rPr>
                            <m:t>𝑒</m:t>
                          </m:r>
                        </m:e>
                        <m:sup>
                          <m:r>
                            <a:rPr lang="en-US" b="0" i="0">
                              <a:latin typeface="Cambria Math" panose="02040503050406030204" pitchFamily="18" charset="0"/>
                            </a:rPr>
                            <m:t>−</m:t>
                          </m:r>
                          <m:r>
                            <a:rPr lang="el-GR" b="0" i="1" smtClean="0">
                              <a:latin typeface="Cambria Math" panose="02040503050406030204" pitchFamily="18" charset="0"/>
                            </a:rPr>
                            <m:t>𝛼</m:t>
                          </m:r>
                          <m:r>
                            <a:rPr lang="en-US" b="0" i="1">
                              <a:latin typeface="Cambria Math" panose="02040503050406030204" pitchFamily="18" charset="0"/>
                            </a:rPr>
                            <m:t>𝑡</m:t>
                          </m:r>
                        </m:sup>
                      </m:sSup>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𝑘</m:t>
                          </m:r>
                        </m:e>
                        <m:sub>
                          <m:r>
                            <a:rPr lang="en-US" b="0" i="0">
                              <a:latin typeface="Cambria Math" panose="02040503050406030204" pitchFamily="18" charset="0"/>
                            </a:rPr>
                            <m:t>2</m:t>
                          </m:r>
                        </m:sub>
                      </m:sSub>
                      <m:sSup>
                        <m:sSupPr>
                          <m:ctrlPr>
                            <a:rPr lang="en-US" i="1">
                              <a:latin typeface="Cambria Math" panose="02040503050406030204" pitchFamily="18" charset="0"/>
                            </a:rPr>
                          </m:ctrlPr>
                        </m:sSupPr>
                        <m:e>
                          <m:r>
                            <a:rPr lang="en-US" b="0" i="1" smtClean="0">
                              <a:latin typeface="Cambria Math" panose="02040503050406030204" pitchFamily="18" charset="0"/>
                            </a:rPr>
                            <m:t>𝑡</m:t>
                          </m:r>
                          <m:r>
                            <a:rPr lang="en-US" b="0" i="1">
                              <a:latin typeface="Cambria Math" panose="02040503050406030204" pitchFamily="18" charset="0"/>
                            </a:rPr>
                            <m:t>𝑒</m:t>
                          </m:r>
                        </m:e>
                        <m:sup>
                          <m:r>
                            <a:rPr lang="en-US" b="0" i="0">
                              <a:latin typeface="Cambria Math" panose="02040503050406030204" pitchFamily="18" charset="0"/>
                            </a:rPr>
                            <m:t>−</m:t>
                          </m:r>
                          <m:r>
                            <a:rPr lang="el-GR" b="0" i="1" smtClean="0">
                              <a:latin typeface="Cambria Math" panose="02040503050406030204" pitchFamily="18" charset="0"/>
                            </a:rPr>
                            <m:t>𝛼</m:t>
                          </m:r>
                          <m:r>
                            <a:rPr lang="en-US" b="0" i="1">
                              <a:latin typeface="Cambria Math" panose="02040503050406030204" pitchFamily="18" charset="0"/>
                            </a:rPr>
                            <m:t>𝑡</m:t>
                          </m:r>
                        </m:sup>
                      </m:sSup>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4672023" y="4067356"/>
                <a:ext cx="2748381" cy="370230"/>
              </a:xfrm>
              <a:prstGeom prst="rect">
                <a:avLst/>
              </a:prstGeom>
              <a:blipFill>
                <a:blip r:embed="rId7"/>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463444" y="3992244"/>
                <a:ext cx="16528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𝑆</m:t>
                          </m:r>
                        </m:e>
                        <m:sub>
                          <m:r>
                            <a:rPr lang="en-US" b="0" i="0">
                              <a:latin typeface="Cambria Math" panose="02040503050406030204" pitchFamily="18" charset="0"/>
                            </a:rPr>
                            <m:t>1</m:t>
                          </m:r>
                        </m:sub>
                      </m:sSub>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𝑆</m:t>
                          </m:r>
                        </m:e>
                        <m:sub>
                          <m:r>
                            <a:rPr lang="en-US" b="0" i="0">
                              <a:latin typeface="Cambria Math" panose="02040503050406030204" pitchFamily="18" charset="0"/>
                            </a:rPr>
                            <m:t>2</m:t>
                          </m:r>
                        </m:sub>
                      </m:sSub>
                      <m:r>
                        <a:rPr lang="en-US" b="0" i="0">
                          <a:latin typeface="Cambria Math" panose="02040503050406030204" pitchFamily="18" charset="0"/>
                        </a:rPr>
                        <m:t>=−</m:t>
                      </m:r>
                      <m:r>
                        <a:rPr lang="en-US" b="0" i="1">
                          <a:latin typeface="Cambria Math" panose="02040503050406030204" pitchFamily="18" charset="0"/>
                        </a:rPr>
                        <m:t>𝛼</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1463444" y="3992244"/>
                <a:ext cx="1652888" cy="369332"/>
              </a:xfrm>
              <a:prstGeom prst="rect">
                <a:avLst/>
              </a:prstGeom>
              <a:blipFill>
                <a:blip r:embed="rId8"/>
                <a:stretch>
                  <a:fillRect/>
                </a:stretch>
              </a:blipFill>
            </p:spPr>
            <p:txBody>
              <a:bodyPr/>
              <a:lstStyle/>
              <a:p>
                <a:r>
                  <a:rPr lang="en-US">
                    <a:noFill/>
                  </a:rPr>
                  <a:t> </a:t>
                </a:r>
              </a:p>
            </p:txBody>
          </p:sp>
        </mc:Fallback>
      </mc:AlternateContent>
      <p:sp>
        <p:nvSpPr>
          <p:cNvPr id="20" name="Rectangle 19"/>
          <p:cNvSpPr>
            <a:spLocks noChangeArrowheads="1"/>
          </p:cNvSpPr>
          <p:nvPr/>
        </p:nvSpPr>
        <p:spPr bwMode="auto">
          <a:xfrm>
            <a:off x="3362628" y="4475609"/>
            <a:ext cx="5367175"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a:lnSpc>
                <a:spcPct val="115000"/>
              </a:lnSpc>
              <a:spcAft>
                <a:spcPts val="1000"/>
              </a:spcAft>
              <a:buClr>
                <a:srgbClr val="FF0000"/>
              </a:buClr>
            </a:pPr>
            <a:r>
              <a:rPr lang="fa-IR" altLang="en-US"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3- میرای ضعیف (</a:t>
            </a:r>
            <a:r>
              <a:rPr lang="en-US" altLang="en-US"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el-GR" alt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ω</a:t>
            </a:r>
            <a:r>
              <a:rPr lang="en-US" altLang="en-US" baseline="-25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a:t>
            </a:r>
            <a:r>
              <a:rPr lang="fa-IR" altLang="en-US" dirty="0">
                <a:solidFill>
                  <a:srgbClr val="FF0000"/>
                </a:solidFill>
                <a:latin typeface="Times New Roman" panose="02020603050405020304" pitchFamily="18" charset="0"/>
                <a:ea typeface="Calibri" panose="020F0502020204030204" pitchFamily="34" charset="0"/>
                <a:cs typeface="B Nazanin" panose="00000400000000000000" pitchFamily="2" charset="-78"/>
              </a:rPr>
              <a:t>&gt;</a:t>
            </a:r>
            <a:r>
              <a:rPr lang="fa-IR" altLang="en-US"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el-GR" altLang="en-US"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α</a:t>
            </a:r>
            <a:r>
              <a:rPr lang="fa-IR" altLang="en-US"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altLang="en-US" dirty="0">
                <a:latin typeface="Times New Roman" panose="02020603050405020304" pitchFamily="18" charset="0"/>
                <a:ea typeface="Calibri" panose="020F0502020204030204" pitchFamily="34" charset="0"/>
                <a:cs typeface="B Nazanin" panose="00000400000000000000" pitchFamily="2" charset="-78"/>
              </a:rPr>
              <a:t>دو فرکانس طبیعی، مزدوج مختلط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می باشند.</a:t>
            </a:r>
            <a:endParaRPr lang="en-US" altLang="en-US"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p:cNvSpPr/>
              <p:nvPr/>
            </p:nvSpPr>
            <p:spPr>
              <a:xfrm>
                <a:off x="654268" y="4920254"/>
                <a:ext cx="4009046" cy="4477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a:latin typeface="Cambria Math" panose="02040503050406030204" pitchFamily="18" charset="0"/>
                            </a:rPr>
                            <m:t>𝑆</m:t>
                          </m:r>
                        </m:e>
                        <m:sub>
                          <m:r>
                            <a:rPr lang="en-US" b="0" i="0">
                              <a:latin typeface="Cambria Math" panose="02040503050406030204" pitchFamily="18" charset="0"/>
                            </a:rPr>
                            <m:t>1</m:t>
                          </m:r>
                          <m:r>
                            <a:rPr lang="en-US" b="0" i="0">
                              <a:latin typeface="Cambria Math" panose="02040503050406030204" pitchFamily="18" charset="0"/>
                            </a:rPr>
                            <m:t>,</m:t>
                          </m:r>
                          <m:r>
                            <a:rPr lang="en-US" b="0" i="0">
                              <a:latin typeface="Cambria Math" panose="02040503050406030204" pitchFamily="18" charset="0"/>
                            </a:rPr>
                            <m:t>2</m:t>
                          </m:r>
                        </m:sub>
                      </m:sSub>
                      <m:r>
                        <a:rPr lang="en-US" b="0" i="0">
                          <a:latin typeface="Cambria Math" panose="02040503050406030204" pitchFamily="18" charset="0"/>
                        </a:rPr>
                        <m:t>=−</m:t>
                      </m:r>
                      <m:r>
                        <a:rPr lang="en-US" b="0" i="1">
                          <a:latin typeface="Cambria Math" panose="02040503050406030204" pitchFamily="18" charset="0"/>
                        </a:rPr>
                        <m:t>𝛼</m:t>
                      </m:r>
                      <m:r>
                        <a:rPr lang="en-US" b="0" i="0">
                          <a:latin typeface="Cambria Math" panose="02040503050406030204" pitchFamily="18" charset="0"/>
                        </a:rPr>
                        <m:t>±</m:t>
                      </m:r>
                      <m:r>
                        <a:rPr lang="en-US" b="0" i="1">
                          <a:latin typeface="Cambria Math" panose="02040503050406030204" pitchFamily="18" charset="0"/>
                        </a:rPr>
                        <m:t>𝑗</m:t>
                      </m:r>
                      <m:sSub>
                        <m:sSubPr>
                          <m:ctrlPr>
                            <a:rPr lang="en-US" i="1">
                              <a:latin typeface="Cambria Math" panose="02040503050406030204" pitchFamily="18" charset="0"/>
                            </a:rPr>
                          </m:ctrlPr>
                        </m:sSubPr>
                        <m:e>
                          <m:r>
                            <a:rPr lang="en-US" b="0" i="1">
                              <a:latin typeface="Cambria Math" panose="02040503050406030204" pitchFamily="18" charset="0"/>
                            </a:rPr>
                            <m:t>𝜔</m:t>
                          </m:r>
                        </m:e>
                        <m:sub>
                          <m:r>
                            <a:rPr lang="en-US" b="0" i="1">
                              <a:latin typeface="Cambria Math" panose="02040503050406030204" pitchFamily="18" charset="0"/>
                            </a:rPr>
                            <m:t>𝑑</m:t>
                          </m:r>
                        </m:sub>
                      </m:sSub>
                      <m:r>
                        <m:rPr>
                          <m:nor/>
                        </m:rPr>
                        <a:rPr lang="en-US" i="1">
                          <a:latin typeface="Cambria Math" panose="02040503050406030204" pitchFamily="18" charset="0"/>
                        </a:rPr>
                        <m:t>    </m:t>
                      </m:r>
                      <m:r>
                        <a:rPr lang="en-US" b="0" i="0">
                          <a:latin typeface="Cambria Math" panose="02040503050406030204" pitchFamily="18" charset="0"/>
                        </a:rPr>
                        <m:t>,</m:t>
                      </m:r>
                      <m:r>
                        <m:rPr>
                          <m:nor/>
                        </m:rPr>
                        <a:rPr lang="en-US" i="1">
                          <a:latin typeface="Cambria Math" panose="02040503050406030204" pitchFamily="18" charset="0"/>
                        </a:rPr>
                        <m:t>    </m:t>
                      </m:r>
                      <m:sSub>
                        <m:sSubPr>
                          <m:ctrlPr>
                            <a:rPr lang="en-US" i="1">
                              <a:latin typeface="Cambria Math" panose="02040503050406030204" pitchFamily="18" charset="0"/>
                            </a:rPr>
                          </m:ctrlPr>
                        </m:sSubPr>
                        <m:e>
                          <m:r>
                            <a:rPr lang="en-US" b="0" i="1">
                              <a:latin typeface="Cambria Math" panose="02040503050406030204" pitchFamily="18" charset="0"/>
                            </a:rPr>
                            <m:t>𝜔</m:t>
                          </m:r>
                        </m:e>
                        <m:sub>
                          <m:r>
                            <a:rPr lang="en-US" b="0" i="1">
                              <a:latin typeface="Cambria Math" panose="02040503050406030204" pitchFamily="18" charset="0"/>
                            </a:rPr>
                            <m:t>𝑑</m:t>
                          </m:r>
                        </m:sub>
                      </m:sSub>
                      <m:r>
                        <a:rPr lang="en-US" b="0" i="0">
                          <a:latin typeface="Cambria Math" panose="02040503050406030204" pitchFamily="18" charset="0"/>
                        </a:rPr>
                        <m:t>=</m:t>
                      </m:r>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b="0" i="1">
                                  <a:latin typeface="Cambria Math" panose="02040503050406030204" pitchFamily="18" charset="0"/>
                                </a:rPr>
                                <m:t>𝜔</m:t>
                              </m:r>
                            </m:e>
                            <m:sub>
                              <m:r>
                                <a:rPr lang="en-US" b="0" i="1">
                                  <a:latin typeface="Cambria Math" panose="02040503050406030204" pitchFamily="18" charset="0"/>
                                </a:rPr>
                                <m:t>𝑜</m:t>
                              </m:r>
                            </m:sub>
                          </m:sSub>
                          <m:r>
                            <a:rPr lang="fa-IR" b="0" i="0" baseline="30000" smtClean="0">
                              <a:latin typeface="Cambria Math" panose="02040503050406030204" pitchFamily="18" charset="0"/>
                            </a:rPr>
                            <m:t>2</m:t>
                          </m:r>
                          <m:r>
                            <a:rPr lang="en-US" b="0" i="0">
                              <a:latin typeface="Cambria Math" panose="02040503050406030204" pitchFamily="18" charset="0"/>
                            </a:rPr>
                            <m:t>−</m:t>
                          </m:r>
                          <m:sSup>
                            <m:sSupPr>
                              <m:ctrlPr>
                                <a:rPr lang="en-US" i="1">
                                  <a:latin typeface="Cambria Math" panose="02040503050406030204" pitchFamily="18" charset="0"/>
                                </a:rPr>
                              </m:ctrlPr>
                            </m:sSupPr>
                            <m:e>
                              <m:r>
                                <a:rPr lang="en-US" b="0" i="1">
                                  <a:latin typeface="Cambria Math" panose="02040503050406030204" pitchFamily="18" charset="0"/>
                                </a:rPr>
                                <m:t>𝛼</m:t>
                              </m:r>
                            </m:e>
                            <m:sup>
                              <m:r>
                                <a:rPr lang="en-US" b="0" i="0">
                                  <a:latin typeface="Cambria Math" panose="02040503050406030204" pitchFamily="18" charset="0"/>
                                </a:rPr>
                                <m:t>2</m:t>
                              </m:r>
                            </m:sup>
                          </m:sSup>
                        </m:e>
                      </m:rad>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654268" y="4920254"/>
                <a:ext cx="4009046" cy="447751"/>
              </a:xfrm>
              <a:prstGeom prst="rect">
                <a:avLst/>
              </a:prstGeom>
              <a:blipFill>
                <a:blip r:embed="rId9"/>
                <a:stretch>
                  <a:fillRect b="-67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5324884" y="4958393"/>
                <a:ext cx="2946128" cy="369332"/>
              </a:xfrm>
              <a:prstGeom prst="rect">
                <a:avLst/>
              </a:prstGeom>
              <a:solidFill>
                <a:schemeClr val="accent1">
                  <a:lumMod val="20000"/>
                  <a:lumOff val="80000"/>
                  <a:alpha val="50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r>
                            <a:rPr lang="en-US" b="0" i="1">
                              <a:latin typeface="Cambria Math" panose="02040503050406030204" pitchFamily="18" charset="0"/>
                            </a:rPr>
                            <m:t>𝑦</m:t>
                          </m:r>
                          <m:r>
                            <a:rPr lang="en-US" b="0" i="0">
                              <a:latin typeface="Cambria Math" panose="02040503050406030204" pitchFamily="18" charset="0"/>
                            </a:rPr>
                            <m:t>(</m:t>
                          </m:r>
                          <m:r>
                            <a:rPr lang="en-US" b="0" i="1">
                              <a:latin typeface="Cambria Math" panose="02040503050406030204" pitchFamily="18" charset="0"/>
                            </a:rPr>
                            <m:t>𝑡</m:t>
                          </m:r>
                          <m:r>
                            <a:rPr lang="en-US" b="0" i="0">
                              <a:latin typeface="Cambria Math" panose="02040503050406030204" pitchFamily="18" charset="0"/>
                            </a:rPr>
                            <m:t>)=</m:t>
                          </m:r>
                          <m:r>
                            <a:rPr lang="en-US" b="0" i="1">
                              <a:latin typeface="Cambria Math" panose="02040503050406030204" pitchFamily="18" charset="0"/>
                            </a:rPr>
                            <m:t>𝑘</m:t>
                          </m:r>
                          <m:sSup>
                            <m:sSupPr>
                              <m:ctrlPr>
                                <a:rPr lang="en-US" i="1">
                                  <a:latin typeface="Cambria Math" panose="02040503050406030204" pitchFamily="18" charset="0"/>
                                </a:rPr>
                              </m:ctrlPr>
                            </m:sSupPr>
                            <m:e>
                              <m:r>
                                <a:rPr lang="en-US" b="0" i="1">
                                  <a:latin typeface="Cambria Math" panose="02040503050406030204" pitchFamily="18" charset="0"/>
                                </a:rPr>
                                <m:t>𝑒</m:t>
                              </m:r>
                            </m:e>
                            <m:sup>
                              <m:r>
                                <a:rPr lang="en-US" b="0" i="0">
                                  <a:latin typeface="Cambria Math" panose="02040503050406030204" pitchFamily="18" charset="0"/>
                                </a:rPr>
                                <m:t>−</m:t>
                              </m:r>
                              <m:r>
                                <a:rPr lang="en-US" b="0" i="1">
                                  <a:latin typeface="Cambria Math" panose="02040503050406030204" pitchFamily="18" charset="0"/>
                                </a:rPr>
                                <m:t>𝛼</m:t>
                              </m:r>
                              <m:r>
                                <a:rPr lang="en-US" b="0" i="1">
                                  <a:latin typeface="Cambria Math" panose="02040503050406030204" pitchFamily="18" charset="0"/>
                                </a:rPr>
                                <m:t>𝑡</m:t>
                              </m:r>
                            </m:sup>
                          </m:sSup>
                          <m:r>
                            <m:rPr>
                              <m:sty m:val="p"/>
                            </m:rPr>
                            <a:rPr lang="en-US" b="0" i="0">
                              <a:latin typeface="Cambria Math" panose="02040503050406030204" pitchFamily="18" charset="0"/>
                            </a:rPr>
                            <m:t>cos</m:t>
                          </m:r>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𝜔</m:t>
                              </m:r>
                            </m:e>
                            <m:sub>
                              <m:r>
                                <a:rPr lang="en-US" b="0" i="1">
                                  <a:latin typeface="Cambria Math" panose="02040503050406030204" pitchFamily="18" charset="0"/>
                                </a:rPr>
                                <m:t>𝑑</m:t>
                              </m:r>
                            </m:sub>
                          </m:sSub>
                          <m:r>
                            <a:rPr lang="en-US" b="0" i="1">
                              <a:latin typeface="Cambria Math" panose="02040503050406030204" pitchFamily="18" charset="0"/>
                            </a:rPr>
                            <m:t>𝑡</m:t>
                          </m:r>
                          <m:r>
                            <a:rPr lang="en-US" b="0" i="0">
                              <a:latin typeface="Cambria Math" panose="02040503050406030204" pitchFamily="18" charset="0"/>
                            </a:rPr>
                            <m:t>+</m:t>
                          </m:r>
                          <m:r>
                            <a:rPr lang="en-US" b="0" i="1">
                              <a:latin typeface="Cambria Math" panose="02040503050406030204" pitchFamily="18" charset="0"/>
                            </a:rPr>
                            <m:t>𝜑</m:t>
                          </m:r>
                        </m:e>
                      </m:d>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5324884" y="4958393"/>
                <a:ext cx="2946128" cy="369332"/>
              </a:xfrm>
              <a:prstGeom prst="rect">
                <a:avLst/>
              </a:prstGeom>
              <a:blipFill>
                <a:blip r:embed="rId10"/>
                <a:stretch>
                  <a:fillRect t="-119672" r="-15735" b="-183607"/>
                </a:stretch>
              </a:blipFill>
            </p:spPr>
            <p:txBody>
              <a:bodyPr/>
              <a:lstStyle/>
              <a:p>
                <a:r>
                  <a:rPr lang="en-US">
                    <a:noFill/>
                  </a:rPr>
                  <a:t> </a:t>
                </a:r>
              </a:p>
            </p:txBody>
          </p:sp>
        </mc:Fallback>
      </mc:AlternateContent>
      <p:sp>
        <p:nvSpPr>
          <p:cNvPr id="24" name="Rectangle 23"/>
          <p:cNvSpPr>
            <a:spLocks noChangeArrowheads="1"/>
          </p:cNvSpPr>
          <p:nvPr/>
        </p:nvSpPr>
        <p:spPr bwMode="auto">
          <a:xfrm>
            <a:off x="5983545" y="5338649"/>
            <a:ext cx="2709395"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dirty="0" smtClean="0">
                <a:latin typeface="Times New Roman" panose="02020603050405020304" pitchFamily="18" charset="0"/>
                <a:ea typeface="Calibri" panose="020F0502020204030204" pitchFamily="34" charset="0"/>
                <a:cs typeface="B Nazanin" panose="00000400000000000000" pitchFamily="2" charset="-78"/>
              </a:rPr>
              <a:t>به </a:t>
            </a:r>
            <a:r>
              <a:rPr lang="en-US" altLang="en-US" dirty="0" err="1" smtClean="0">
                <a:latin typeface="Times New Roman" panose="02020603050405020304" pitchFamily="18" charset="0"/>
                <a:ea typeface="Calibri" panose="020F0502020204030204" pitchFamily="34" charset="0"/>
                <a:cs typeface="B Nazanin" panose="00000400000000000000" pitchFamily="2" charset="-78"/>
              </a:rPr>
              <a:t>ω</a:t>
            </a:r>
            <a:r>
              <a:rPr lang="en-US" altLang="en-US" baseline="-25000" dirty="0" err="1">
                <a:latin typeface="Times New Roman" panose="02020603050405020304" pitchFamily="18" charset="0"/>
                <a:ea typeface="Calibri" panose="020F0502020204030204" pitchFamily="34" charset="0"/>
                <a:cs typeface="B Nazanin" panose="00000400000000000000" pitchFamily="2" charset="-78"/>
              </a:rPr>
              <a:t>d</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فرکانس </a:t>
            </a:r>
            <a:r>
              <a:rPr lang="fa-IR" altLang="en-US" dirty="0" err="1" smtClean="0">
                <a:latin typeface="Times New Roman" panose="02020603050405020304" pitchFamily="18" charset="0"/>
                <a:ea typeface="Calibri" panose="020F0502020204030204" pitchFamily="34" charset="0"/>
                <a:cs typeface="B Nazanin" panose="00000400000000000000" pitchFamily="2" charset="-78"/>
              </a:rPr>
              <a:t>میرایی</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گفته میشود. </a:t>
            </a:r>
            <a:endParaRPr lang="en-US" altLang="en-US" dirty="0">
              <a:ea typeface="Calibri" panose="020F0502020204030204" pitchFamily="34" charset="0"/>
              <a:cs typeface="B Nazanin" panose="00000400000000000000" pitchFamily="2" charset="-78"/>
            </a:endParaRPr>
          </a:p>
        </p:txBody>
      </p:sp>
      <p:sp>
        <p:nvSpPr>
          <p:cNvPr id="25" name="Rectangle 24"/>
          <p:cNvSpPr>
            <a:spLocks noChangeArrowheads="1"/>
          </p:cNvSpPr>
          <p:nvPr/>
        </p:nvSpPr>
        <p:spPr bwMode="auto">
          <a:xfrm>
            <a:off x="2956265" y="5708725"/>
            <a:ext cx="5832046"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a:lnSpc>
                <a:spcPct val="115000"/>
              </a:lnSpc>
              <a:spcAft>
                <a:spcPts val="1000"/>
              </a:spcAft>
              <a:buClr>
                <a:srgbClr val="FF0000"/>
              </a:buClr>
            </a:pPr>
            <a:r>
              <a:rPr lang="fa-IR" altLang="en-US"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4- بی اتلاف یا نوسانی (</a:t>
            </a:r>
            <a:r>
              <a:rPr lang="en-US" alt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0</a:t>
            </a:r>
            <a:r>
              <a:rPr lang="fa-IR" altLang="en-US"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el-GR" altLang="en-US"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α</a:t>
            </a:r>
            <a:r>
              <a:rPr lang="fa-IR" altLang="en-US"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فرکانس های طبیعی، </a:t>
            </a:r>
            <a:r>
              <a:rPr lang="fa-IR" altLang="en-US" dirty="0">
                <a:latin typeface="Times New Roman" panose="02020603050405020304" pitchFamily="18" charset="0"/>
                <a:ea typeface="Calibri" panose="020F0502020204030204" pitchFamily="34" charset="0"/>
                <a:cs typeface="B Nazanin" panose="00000400000000000000" pitchFamily="2" charset="-78"/>
              </a:rPr>
              <a:t>موهومی محض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می باشند</a:t>
            </a:r>
            <a:r>
              <a:rPr lang="fa-IR" altLang="en-US" dirty="0">
                <a:latin typeface="Times New Roman" panose="02020603050405020304" pitchFamily="18" charset="0"/>
                <a:ea typeface="Calibri" panose="020F0502020204030204" pitchFamily="34" charset="0"/>
                <a:cs typeface="B Nazanin" panose="00000400000000000000" pitchFamily="2" charset="-78"/>
              </a:rPr>
              <a:t>. </a:t>
            </a:r>
            <a:endParaRPr lang="en-US" altLang="en-US"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7" name="Rectangle 26"/>
              <p:cNvSpPr/>
              <p:nvPr/>
            </p:nvSpPr>
            <p:spPr>
              <a:xfrm>
                <a:off x="801373" y="6096000"/>
                <a:ext cx="1471750"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𝑆</m:t>
                          </m:r>
                        </m:e>
                        <m:sub>
                          <m:r>
                            <a:rPr lang="en-US" b="0" i="0">
                              <a:latin typeface="Cambria Math" panose="02040503050406030204" pitchFamily="18" charset="0"/>
                            </a:rPr>
                            <m:t>1</m:t>
                          </m:r>
                          <m:r>
                            <a:rPr lang="en-US" b="0" i="0">
                              <a:latin typeface="Cambria Math" panose="02040503050406030204" pitchFamily="18" charset="0"/>
                            </a:rPr>
                            <m:t>,</m:t>
                          </m:r>
                          <m:r>
                            <a:rPr lang="en-US" b="0" i="0">
                              <a:latin typeface="Cambria Math" panose="02040503050406030204" pitchFamily="18" charset="0"/>
                            </a:rPr>
                            <m:t>2</m:t>
                          </m:r>
                        </m:sub>
                      </m:sSub>
                      <m:r>
                        <a:rPr lang="en-US" b="0" i="0">
                          <a:latin typeface="Cambria Math" panose="02040503050406030204" pitchFamily="18" charset="0"/>
                        </a:rPr>
                        <m:t>=±</m:t>
                      </m:r>
                      <m:r>
                        <a:rPr lang="en-US" b="0" i="1">
                          <a:latin typeface="Cambria Math" panose="02040503050406030204" pitchFamily="18" charset="0"/>
                        </a:rPr>
                        <m:t>𝑗</m:t>
                      </m:r>
                      <m:sSub>
                        <m:sSubPr>
                          <m:ctrlPr>
                            <a:rPr lang="en-US" i="1">
                              <a:latin typeface="Cambria Math" panose="02040503050406030204" pitchFamily="18" charset="0"/>
                            </a:rPr>
                          </m:ctrlPr>
                        </m:sSubPr>
                        <m:e>
                          <m:r>
                            <a:rPr lang="en-US" b="0" i="1">
                              <a:latin typeface="Cambria Math" panose="02040503050406030204" pitchFamily="18" charset="0"/>
                            </a:rPr>
                            <m:t>𝜔</m:t>
                          </m:r>
                        </m:e>
                        <m:sub>
                          <m:r>
                            <a:rPr lang="en-US" b="0" i="1">
                              <a:latin typeface="Cambria Math" panose="02040503050406030204" pitchFamily="18" charset="0"/>
                            </a:rPr>
                            <m:t>𝑜</m:t>
                          </m:r>
                        </m:sub>
                      </m:sSub>
                    </m:oMath>
                  </m:oMathPara>
                </a14:m>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801373" y="6096000"/>
                <a:ext cx="1471750" cy="381515"/>
              </a:xfrm>
              <a:prstGeom prst="rect">
                <a:avLst/>
              </a:prstGeom>
              <a:blipFill>
                <a:blip r:embed="rId11"/>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803980" y="6110635"/>
                <a:ext cx="2408032" cy="369332"/>
              </a:xfrm>
              <a:prstGeom prst="rect">
                <a:avLst/>
              </a:prstGeom>
              <a:solidFill>
                <a:schemeClr val="accent1">
                  <a:lumMod val="20000"/>
                  <a:lumOff val="80000"/>
                  <a:alpha val="50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r>
                            <a:rPr lang="en-US" b="0" i="1">
                              <a:latin typeface="Cambria Math" panose="02040503050406030204" pitchFamily="18" charset="0"/>
                            </a:rPr>
                            <m:t>𝑦</m:t>
                          </m:r>
                          <m:r>
                            <a:rPr lang="en-US" b="0" i="0">
                              <a:latin typeface="Cambria Math" panose="02040503050406030204" pitchFamily="18" charset="0"/>
                            </a:rPr>
                            <m:t>(</m:t>
                          </m:r>
                          <m:r>
                            <a:rPr lang="en-US" b="0" i="1">
                              <a:latin typeface="Cambria Math" panose="02040503050406030204" pitchFamily="18" charset="0"/>
                            </a:rPr>
                            <m:t>𝑡</m:t>
                          </m:r>
                          <m:r>
                            <a:rPr lang="en-US" b="0" i="0">
                              <a:latin typeface="Cambria Math" panose="02040503050406030204" pitchFamily="18" charset="0"/>
                            </a:rPr>
                            <m:t>)=</m:t>
                          </m:r>
                          <m:r>
                            <a:rPr lang="en-US" b="0" i="1">
                              <a:latin typeface="Cambria Math" panose="02040503050406030204" pitchFamily="18" charset="0"/>
                            </a:rPr>
                            <m:t>𝑘</m:t>
                          </m:r>
                          <m:r>
                            <m:rPr>
                              <m:sty m:val="p"/>
                            </m:rPr>
                            <a:rPr lang="en-US" b="0" i="0">
                              <a:latin typeface="Cambria Math" panose="02040503050406030204" pitchFamily="18" charset="0"/>
                            </a:rPr>
                            <m:t>cos</m:t>
                          </m:r>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𝜔</m:t>
                              </m:r>
                            </m:e>
                            <m:sub>
                              <m:r>
                                <a:rPr lang="en-US" b="0" i="1">
                                  <a:latin typeface="Cambria Math" panose="02040503050406030204" pitchFamily="18" charset="0"/>
                                </a:rPr>
                                <m:t>𝑜</m:t>
                              </m:r>
                            </m:sub>
                          </m:sSub>
                          <m:r>
                            <a:rPr lang="en-US" b="0" i="1">
                              <a:latin typeface="Cambria Math" panose="02040503050406030204" pitchFamily="18" charset="0"/>
                            </a:rPr>
                            <m:t>𝑡</m:t>
                          </m:r>
                          <m:r>
                            <a:rPr lang="en-US" b="0" i="0">
                              <a:latin typeface="Cambria Math" panose="02040503050406030204" pitchFamily="18" charset="0"/>
                            </a:rPr>
                            <m:t>+</m:t>
                          </m:r>
                          <m:r>
                            <a:rPr lang="en-US" b="0" i="1">
                              <a:latin typeface="Cambria Math" panose="02040503050406030204" pitchFamily="18" charset="0"/>
                            </a:rPr>
                            <m:t>𝜑</m:t>
                          </m:r>
                        </m:e>
                      </m:d>
                    </m:oMath>
                  </m:oMathPara>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2803980" y="6110635"/>
                <a:ext cx="2408032" cy="369332"/>
              </a:xfrm>
              <a:prstGeom prst="rect">
                <a:avLst/>
              </a:prstGeom>
              <a:blipFill>
                <a:blip r:embed="rId12"/>
                <a:stretch>
                  <a:fillRect t="-119672" r="-20759" b="-183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1090208" y="3092077"/>
                <a:ext cx="2617768" cy="4477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a:latin typeface="Cambria Math" panose="02040503050406030204" pitchFamily="18" charset="0"/>
                            </a:rPr>
                            <m:t>𝑆</m:t>
                          </m:r>
                        </m:e>
                        <m:sub>
                          <m:r>
                            <a:rPr lang="en-US" b="0" i="0">
                              <a:latin typeface="Cambria Math" panose="02040503050406030204" pitchFamily="18" charset="0"/>
                            </a:rPr>
                            <m:t>1</m:t>
                          </m:r>
                          <m:r>
                            <a:rPr lang="en-US" b="0" i="0">
                              <a:latin typeface="Cambria Math" panose="02040503050406030204" pitchFamily="18" charset="0"/>
                            </a:rPr>
                            <m:t>,</m:t>
                          </m:r>
                          <m:r>
                            <a:rPr lang="en-US" b="0" i="0">
                              <a:latin typeface="Cambria Math" panose="02040503050406030204" pitchFamily="18" charset="0"/>
                            </a:rPr>
                            <m:t>2</m:t>
                          </m:r>
                        </m:sub>
                      </m:sSub>
                      <m:r>
                        <a:rPr lang="en-US" b="0" i="0">
                          <a:latin typeface="Cambria Math" panose="02040503050406030204" pitchFamily="18" charset="0"/>
                        </a:rPr>
                        <m:t>=−</m:t>
                      </m:r>
                      <m:r>
                        <a:rPr lang="en-US" b="0" i="1">
                          <a:latin typeface="Cambria Math" panose="02040503050406030204" pitchFamily="18" charset="0"/>
                        </a:rPr>
                        <m:t>𝛼</m:t>
                      </m:r>
                      <m:r>
                        <a:rPr lang="en-US" b="0" i="0">
                          <a:latin typeface="Cambria Math" panose="02040503050406030204" pitchFamily="18" charset="0"/>
                        </a:rPr>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b="0" i="1">
                                  <a:latin typeface="Cambria Math" panose="02040503050406030204" pitchFamily="18" charset="0"/>
                                </a:rPr>
                                <m:t>𝛼</m:t>
                              </m:r>
                            </m:e>
                            <m:sup>
                              <m:r>
                                <a:rPr lang="en-US" b="0" i="0">
                                  <a:latin typeface="Cambria Math" panose="02040503050406030204" pitchFamily="18" charset="0"/>
                                </a:rPr>
                                <m:t>2</m:t>
                              </m:r>
                            </m:sup>
                          </m:sSup>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𝜔</m:t>
                              </m:r>
                            </m:e>
                            <m:sub>
                              <m:r>
                                <a:rPr lang="en-US" b="0" i="1">
                                  <a:latin typeface="Cambria Math" panose="02040503050406030204" pitchFamily="18" charset="0"/>
                                </a:rPr>
                                <m:t>𝑜</m:t>
                              </m:r>
                            </m:sub>
                          </m:sSub>
                          <m:r>
                            <a:rPr lang="fa-IR" b="0" i="1" baseline="30000" smtClean="0">
                              <a:latin typeface="Cambria Math" panose="02040503050406030204" pitchFamily="18" charset="0"/>
                            </a:rPr>
                            <m:t>2</m:t>
                          </m:r>
                        </m:e>
                      </m:rad>
                    </m:oMath>
                  </m:oMathPara>
                </a14:m>
                <a:endParaRPr 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1090208" y="3092077"/>
                <a:ext cx="2617768" cy="44775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3962400" y="3090032"/>
                <a:ext cx="5100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solidFill>
                            <a:srgbClr val="0000FF"/>
                          </a:solidFill>
                          <a:latin typeface="Cambria Math" panose="02040503050406030204" pitchFamily="18" charset="0"/>
                        </a:rPr>
                        <m:t>⟹</m:t>
                      </m:r>
                    </m:oMath>
                  </m:oMathPara>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3962400" y="3090032"/>
                <a:ext cx="510075"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3909525" y="4043993"/>
                <a:ext cx="5100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solidFill>
                            <a:srgbClr val="0000FF"/>
                          </a:solidFill>
                          <a:latin typeface="Cambria Math" panose="02040503050406030204" pitchFamily="18" charset="0"/>
                        </a:rPr>
                        <m:t>⟹</m:t>
                      </m:r>
                    </m:oMath>
                  </m:oMathPara>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3909525" y="4043993"/>
                <a:ext cx="510075"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648200" y="4958393"/>
                <a:ext cx="5100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solidFill>
                            <a:srgbClr val="0000FF"/>
                          </a:solidFill>
                          <a:latin typeface="Cambria Math" panose="02040503050406030204" pitchFamily="18" charset="0"/>
                        </a:rPr>
                        <m:t>⟹</m:t>
                      </m:r>
                    </m:oMath>
                  </m:oMathPara>
                </a14:m>
                <a:endParaRPr lang="en-US" dirty="0"/>
              </a:p>
            </p:txBody>
          </p:sp>
        </mc:Choice>
        <mc:Fallback xmlns="">
          <p:sp>
            <p:nvSpPr>
              <p:cNvPr id="33" name="Rectangle 32"/>
              <p:cNvSpPr>
                <a:spLocks noRot="1" noChangeAspect="1" noMove="1" noResize="1" noEditPoints="1" noAdjustHandles="1" noChangeArrowheads="1" noChangeShapeType="1" noTextEdit="1"/>
              </p:cNvSpPr>
              <p:nvPr/>
            </p:nvSpPr>
            <p:spPr>
              <a:xfrm>
                <a:off x="4648200" y="4958393"/>
                <a:ext cx="510075"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2179730" y="6126972"/>
                <a:ext cx="5100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solidFill>
                            <a:srgbClr val="0000FF"/>
                          </a:solidFill>
                          <a:latin typeface="Cambria Math" panose="02040503050406030204" pitchFamily="18" charset="0"/>
                        </a:rPr>
                        <m:t>⟹</m:t>
                      </m:r>
                    </m:oMath>
                  </m:oMathPara>
                </a14:m>
                <a:endParaRPr 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2179730" y="6126972"/>
                <a:ext cx="510075" cy="369332"/>
              </a:xfrm>
              <a:prstGeom prst="rect">
                <a:avLst/>
              </a:prstGeom>
              <a:blipFill>
                <a:blip r:embed="rId17"/>
                <a:stretch>
                  <a:fillRect/>
                </a:stretch>
              </a:blipFill>
            </p:spPr>
            <p:txBody>
              <a:bodyPr/>
              <a:lstStyle/>
              <a:p>
                <a:r>
                  <a:rPr lang="en-US">
                    <a:noFill/>
                  </a:rPr>
                  <a:t> </a:t>
                </a:r>
              </a:p>
            </p:txBody>
          </p:sp>
        </mc:Fallback>
      </mc:AlternateContent>
      <p:sp>
        <p:nvSpPr>
          <p:cNvPr id="35" name="Rectangle 34"/>
          <p:cNvSpPr>
            <a:spLocks noChangeArrowheads="1"/>
          </p:cNvSpPr>
          <p:nvPr/>
        </p:nvSpPr>
        <p:spPr bwMode="auto">
          <a:xfrm>
            <a:off x="6530" y="2133600"/>
            <a:ext cx="9004476"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dirty="0" smtClean="0">
                <a:latin typeface="Times New Roman" panose="02020603050405020304" pitchFamily="18" charset="0"/>
                <a:ea typeface="Calibri" panose="020F0502020204030204" pitchFamily="34" charset="0"/>
                <a:cs typeface="B Nazanin" panose="00000400000000000000" pitchFamily="2" charset="-78"/>
              </a:rPr>
              <a:t>براساس نسبت بین ضریب میرایی و فرکانس تشدید، چهار حالت برای پاسخ مدار مرتبه دوم می تواند متصور باشد که عبارتند از:</a:t>
            </a:r>
            <a:endParaRPr lang="en-US" altLang="en-US" dirty="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37" name="Rectangle 36"/>
              <p:cNvSpPr/>
              <p:nvPr/>
            </p:nvSpPr>
            <p:spPr>
              <a:xfrm>
                <a:off x="5493322" y="6123656"/>
                <a:ext cx="2913490" cy="369332"/>
              </a:xfrm>
              <a:prstGeom prst="rect">
                <a:avLst/>
              </a:prstGeom>
              <a:solidFill>
                <a:schemeClr val="accent1">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i="1">
                          <a:latin typeface="Cambria Math" panose="02040503050406030204" pitchFamily="18" charset="0"/>
                        </a:rPr>
                        <m:t>𝐴</m:t>
                      </m:r>
                      <m:func>
                        <m:funcPr>
                          <m:ctrlPr>
                            <a:rPr lang="en-US" i="1">
                              <a:latin typeface="Cambria Math" panose="02040503050406030204" pitchFamily="18" charset="0"/>
                            </a:rPr>
                          </m:ctrlPr>
                        </m:funcPr>
                        <m:fName>
                          <m:r>
                            <a:rPr lang="en-US" i="1">
                              <a:latin typeface="Cambria Math" panose="02040503050406030204" pitchFamily="18" charset="0"/>
                            </a:rPr>
                            <m:t>𝑐𝑜𝑠</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0">
                                  <a:latin typeface="Cambria Math" panose="02040503050406030204" pitchFamily="18" charset="0"/>
                                </a:rPr>
                                <m:t>0</m:t>
                              </m:r>
                            </m:sub>
                          </m:sSub>
                          <m:r>
                            <a:rPr lang="en-US" i="1">
                              <a:latin typeface="Cambria Math" panose="02040503050406030204" pitchFamily="18" charset="0"/>
                            </a:rPr>
                            <m:t>𝑡</m:t>
                          </m:r>
                        </m:fName>
                        <m:e>
                          <m:r>
                            <a:rPr lang="en-US" i="0">
                              <a:latin typeface="Cambria Math" panose="02040503050406030204" pitchFamily="18" charset="0"/>
                            </a:rPr>
                            <m:t>+</m:t>
                          </m:r>
                          <m:r>
                            <a:rPr lang="en-US" i="1">
                              <a:latin typeface="Cambria Math" panose="02040503050406030204" pitchFamily="18" charset="0"/>
                            </a:rPr>
                            <m:t>𝐵𝑠𝑖𝑛</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0">
                                  <a:latin typeface="Cambria Math" panose="02040503050406030204" pitchFamily="18" charset="0"/>
                                </a:rPr>
                                <m:t>0</m:t>
                              </m:r>
                            </m:sub>
                          </m:sSub>
                          <m:r>
                            <a:rPr lang="en-US" i="1">
                              <a:latin typeface="Cambria Math" panose="02040503050406030204" pitchFamily="18" charset="0"/>
                            </a:rPr>
                            <m:t>𝑡</m:t>
                          </m:r>
                        </m:e>
                      </m:func>
                    </m:oMath>
                  </m:oMathPara>
                </a14:m>
                <a:endParaRPr lang="en-US" dirty="0"/>
              </a:p>
            </p:txBody>
          </p:sp>
        </mc:Choice>
        <mc:Fallback xmlns="">
          <p:sp>
            <p:nvSpPr>
              <p:cNvPr id="37" name="Rectangle 36"/>
              <p:cNvSpPr>
                <a:spLocks noRot="1" noChangeAspect="1" noMove="1" noResize="1" noEditPoints="1" noAdjustHandles="1" noChangeArrowheads="1" noChangeShapeType="1" noTextEdit="1"/>
              </p:cNvSpPr>
              <p:nvPr/>
            </p:nvSpPr>
            <p:spPr>
              <a:xfrm>
                <a:off x="5493322" y="6123656"/>
                <a:ext cx="2913490" cy="369332"/>
              </a:xfrm>
              <a:prstGeom prst="rect">
                <a:avLst/>
              </a:prstGeom>
              <a:blipFill>
                <a:blip r:embed="rId18"/>
                <a:stretch>
                  <a:fillRect b="-6667"/>
                </a:stretch>
              </a:blipFill>
            </p:spPr>
            <p:txBody>
              <a:bodyPr/>
              <a:lstStyle/>
              <a:p>
                <a:r>
                  <a:rPr lang="en-US">
                    <a:noFill/>
                  </a:rPr>
                  <a:t> </a:t>
                </a:r>
              </a:p>
            </p:txBody>
          </p:sp>
        </mc:Fallback>
      </mc:AlternateContent>
      <p:sp>
        <p:nvSpPr>
          <p:cNvPr id="38" name="Rectangle 37"/>
          <p:cNvSpPr/>
          <p:nvPr/>
        </p:nvSpPr>
        <p:spPr>
          <a:xfrm>
            <a:off x="5158275" y="6108183"/>
            <a:ext cx="377026" cy="369332"/>
          </a:xfrm>
          <a:prstGeom prst="rect">
            <a:avLst/>
          </a:prstGeom>
        </p:spPr>
        <p:txBody>
          <a:bodyPr wrap="none">
            <a:spAutoFit/>
          </a:bodyPr>
          <a:lstStyle/>
          <a:p>
            <a:r>
              <a:rPr lang="en-US" altLang="en-US"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or</a:t>
            </a:r>
            <a:endParaRPr lang="en-US" dirty="0"/>
          </a:p>
        </p:txBody>
      </p:sp>
      <p:sp>
        <p:nvSpPr>
          <p:cNvPr id="40" name="Rectangle 39"/>
          <p:cNvSpPr/>
          <p:nvPr/>
        </p:nvSpPr>
        <p:spPr>
          <a:xfrm>
            <a:off x="1051200" y="6487378"/>
            <a:ext cx="5625114" cy="369332"/>
          </a:xfrm>
          <a:prstGeom prst="rect">
            <a:avLst/>
          </a:prstGeom>
        </p:spPr>
        <p:txBody>
          <a:bodyPr wrap="square">
            <a:spAutoFit/>
          </a:bodyPr>
          <a:lstStyle/>
          <a:p>
            <a:pPr marL="342900" marR="0" lvl="0" indent="-342900" algn="just" rtl="1">
              <a:spcBef>
                <a:spcPts val="0"/>
              </a:spcBef>
              <a:spcAft>
                <a:spcPts val="600"/>
              </a:spcAft>
              <a:buFont typeface="Wingdings" panose="05000000000000000000" pitchFamily="2" charset="2"/>
              <a:buChar char="v"/>
            </a:pPr>
            <a:r>
              <a:rPr lang="fa-IR"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تمامی ثابت ها از روی شرایط اولیه تعیین می شوند.</a:t>
            </a:r>
            <a:endParaRPr lang="en-US" sz="1400" b="1"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47832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45</a:t>
            </a:fld>
            <a:endParaRPr lang="en-US" dirty="0"/>
          </a:p>
        </p:txBody>
      </p:sp>
      <p:pic>
        <p:nvPicPr>
          <p:cNvPr id="22" name="Picture 21"/>
          <p:cNvPicPr>
            <a:picLocks noChangeAspect="1"/>
          </p:cNvPicPr>
          <p:nvPr/>
        </p:nvPicPr>
        <p:blipFill>
          <a:blip r:embed="rId3"/>
          <a:stretch>
            <a:fillRect/>
          </a:stretch>
        </p:blipFill>
        <p:spPr>
          <a:xfrm>
            <a:off x="58534" y="2735079"/>
            <a:ext cx="9067800" cy="2410231"/>
          </a:xfrm>
          <a:prstGeom prst="rect">
            <a:avLst/>
          </a:prstGeom>
        </p:spPr>
      </p:pic>
      <p:pic>
        <p:nvPicPr>
          <p:cNvPr id="23" name="Picture 22"/>
          <p:cNvPicPr>
            <a:picLocks noChangeAspect="1"/>
          </p:cNvPicPr>
          <p:nvPr/>
        </p:nvPicPr>
        <p:blipFill>
          <a:blip r:embed="rId4"/>
          <a:stretch>
            <a:fillRect/>
          </a:stretch>
        </p:blipFill>
        <p:spPr>
          <a:xfrm>
            <a:off x="0" y="762001"/>
            <a:ext cx="2302625" cy="1572308"/>
          </a:xfrm>
          <a:prstGeom prst="rect">
            <a:avLst/>
          </a:prstGeom>
        </p:spPr>
      </p:pic>
      <p:pic>
        <p:nvPicPr>
          <p:cNvPr id="24" name="Picture 23"/>
          <p:cNvPicPr>
            <a:picLocks noChangeAspect="1"/>
          </p:cNvPicPr>
          <p:nvPr/>
        </p:nvPicPr>
        <p:blipFill>
          <a:blip r:embed="rId5"/>
          <a:stretch>
            <a:fillRect/>
          </a:stretch>
        </p:blipFill>
        <p:spPr>
          <a:xfrm>
            <a:off x="2362200" y="767547"/>
            <a:ext cx="2302625" cy="1572308"/>
          </a:xfrm>
          <a:prstGeom prst="rect">
            <a:avLst/>
          </a:prstGeom>
        </p:spPr>
      </p:pic>
      <p:pic>
        <p:nvPicPr>
          <p:cNvPr id="25" name="Picture 24"/>
          <p:cNvPicPr>
            <a:picLocks noChangeAspect="1"/>
          </p:cNvPicPr>
          <p:nvPr/>
        </p:nvPicPr>
        <p:blipFill>
          <a:blip r:embed="rId6"/>
          <a:stretch>
            <a:fillRect/>
          </a:stretch>
        </p:blipFill>
        <p:spPr>
          <a:xfrm>
            <a:off x="4572000" y="767541"/>
            <a:ext cx="2302625" cy="1723492"/>
          </a:xfrm>
          <a:prstGeom prst="rect">
            <a:avLst/>
          </a:prstGeom>
        </p:spPr>
      </p:pic>
      <p:pic>
        <p:nvPicPr>
          <p:cNvPr id="26" name="Picture 25"/>
          <p:cNvPicPr>
            <a:picLocks noChangeAspect="1"/>
          </p:cNvPicPr>
          <p:nvPr/>
        </p:nvPicPr>
        <p:blipFill>
          <a:blip r:embed="rId7"/>
          <a:stretch>
            <a:fillRect/>
          </a:stretch>
        </p:blipFill>
        <p:spPr>
          <a:xfrm>
            <a:off x="6858000" y="762001"/>
            <a:ext cx="2302625" cy="1683176"/>
          </a:xfrm>
          <a:prstGeom prst="rect">
            <a:avLst/>
          </a:prstGeom>
        </p:spPr>
      </p:pic>
      <p:sp>
        <p:nvSpPr>
          <p:cNvPr id="27" name="Rectangle 26"/>
          <p:cNvSpPr>
            <a:spLocks noChangeArrowheads="1"/>
          </p:cNvSpPr>
          <p:nvPr/>
        </p:nvSpPr>
        <p:spPr bwMode="auto">
          <a:xfrm>
            <a:off x="609600" y="329790"/>
            <a:ext cx="1423354"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ctr" rtl="1" eaLnBrk="1" hangingPunct="1">
              <a:lnSpc>
                <a:spcPct val="115000"/>
              </a:lnSpc>
              <a:spcAft>
                <a:spcPts val="1000"/>
              </a:spcAft>
              <a:buClr>
                <a:srgbClr val="FF0000"/>
              </a:buClr>
            </a:pPr>
            <a:r>
              <a:rPr lang="fa-IR" altLang="en-US" b="1" dirty="0" err="1"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میرای</a:t>
            </a:r>
            <a:r>
              <a:rPr lang="fa-IR" alt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شدید</a:t>
            </a:r>
            <a:endParaRPr lang="en-US" altLang="en-US" b="1" dirty="0">
              <a:solidFill>
                <a:srgbClr val="FF0000"/>
              </a:solidFill>
              <a:ea typeface="Calibri" panose="020F0502020204030204" pitchFamily="34" charset="0"/>
              <a:cs typeface="Arial" panose="020B0604020202020204" pitchFamily="34" charset="0"/>
            </a:endParaRPr>
          </a:p>
        </p:txBody>
      </p:sp>
      <p:sp>
        <p:nvSpPr>
          <p:cNvPr id="28" name="Rectangle 27"/>
          <p:cNvSpPr>
            <a:spLocks noChangeArrowheads="1"/>
          </p:cNvSpPr>
          <p:nvPr/>
        </p:nvSpPr>
        <p:spPr bwMode="auto">
          <a:xfrm>
            <a:off x="2687448" y="297352"/>
            <a:ext cx="1830903"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ctr" rtl="1" eaLnBrk="1" hangingPunct="1">
              <a:lnSpc>
                <a:spcPct val="115000"/>
              </a:lnSpc>
              <a:spcAft>
                <a:spcPts val="1000"/>
              </a:spcAft>
              <a:buClr>
                <a:srgbClr val="FF0000"/>
              </a:buClr>
            </a:pPr>
            <a:r>
              <a:rPr lang="fa-IR" altLang="en-US" b="1" dirty="0" err="1"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میرای</a:t>
            </a:r>
            <a:r>
              <a:rPr lang="fa-IR" alt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بحرانی</a:t>
            </a:r>
            <a:endParaRPr lang="en-US" altLang="en-US" b="1" dirty="0">
              <a:solidFill>
                <a:srgbClr val="FF0000"/>
              </a:solidFill>
              <a:ea typeface="Calibri" panose="020F0502020204030204" pitchFamily="34" charset="0"/>
              <a:cs typeface="Arial" panose="020B0604020202020204" pitchFamily="34" charset="0"/>
            </a:endParaRPr>
          </a:p>
        </p:txBody>
      </p:sp>
      <p:sp>
        <p:nvSpPr>
          <p:cNvPr id="29" name="Rectangle 28"/>
          <p:cNvSpPr>
            <a:spLocks noChangeArrowheads="1"/>
          </p:cNvSpPr>
          <p:nvPr/>
        </p:nvSpPr>
        <p:spPr bwMode="auto">
          <a:xfrm>
            <a:off x="5037503" y="297352"/>
            <a:ext cx="1515697"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ctr" rtl="1" eaLnBrk="1" hangingPunct="1">
              <a:lnSpc>
                <a:spcPct val="115000"/>
              </a:lnSpc>
              <a:spcAft>
                <a:spcPts val="1000"/>
              </a:spcAft>
              <a:buClr>
                <a:srgbClr val="FF0000"/>
              </a:buClr>
            </a:pPr>
            <a:r>
              <a:rPr lang="fa-IR" altLang="en-US" b="1" dirty="0" err="1"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میرای</a:t>
            </a:r>
            <a:r>
              <a:rPr lang="fa-IR" alt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ضعیف</a:t>
            </a:r>
            <a:endParaRPr lang="en-US" altLang="en-US" b="1" dirty="0">
              <a:solidFill>
                <a:srgbClr val="FF0000"/>
              </a:solidFill>
              <a:ea typeface="Calibri" panose="020F0502020204030204" pitchFamily="34" charset="0"/>
              <a:cs typeface="Arial" panose="020B0604020202020204" pitchFamily="34" charset="0"/>
            </a:endParaRPr>
          </a:p>
        </p:txBody>
      </p:sp>
      <p:sp>
        <p:nvSpPr>
          <p:cNvPr id="30" name="Rectangle 29"/>
          <p:cNvSpPr>
            <a:spLocks noChangeArrowheads="1"/>
          </p:cNvSpPr>
          <p:nvPr/>
        </p:nvSpPr>
        <p:spPr bwMode="auto">
          <a:xfrm>
            <a:off x="7393167" y="361231"/>
            <a:ext cx="1217826"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ctr" rtl="1" eaLnBrk="1" hangingPunct="1">
              <a:lnSpc>
                <a:spcPct val="115000"/>
              </a:lnSpc>
              <a:spcAft>
                <a:spcPts val="1000"/>
              </a:spcAft>
              <a:buClr>
                <a:srgbClr val="FF0000"/>
              </a:buClr>
            </a:pPr>
            <a:r>
              <a:rPr lang="fa-IR" alt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بی اتلاف</a:t>
            </a:r>
            <a:endParaRPr lang="en-US" altLang="en-US" b="1" dirty="0">
              <a:solidFill>
                <a:srgbClr val="FF0000"/>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Rectangle 31"/>
              <p:cNvSpPr/>
              <p:nvPr/>
            </p:nvSpPr>
            <p:spPr>
              <a:xfrm>
                <a:off x="304800" y="5419836"/>
                <a:ext cx="8534400" cy="923330"/>
              </a:xfrm>
              <a:prstGeom prst="rect">
                <a:avLst/>
              </a:prstGeom>
            </p:spPr>
            <p:txBody>
              <a:bodyPr wrap="square">
                <a:spAutoFit/>
              </a:bodyPr>
              <a:lstStyle/>
              <a:p>
                <a:pPr marL="342900" marR="0" lvl="0" indent="-342900" algn="just" rtl="1">
                  <a:spcBef>
                    <a:spcPts val="0"/>
                  </a:spcBef>
                  <a:spcAft>
                    <a:spcPts val="600"/>
                  </a:spcAft>
                  <a:buFont typeface="Wingdings" panose="05000000000000000000" pitchFamily="2" charset="2"/>
                  <a:buChar char="v"/>
                </a:pPr>
                <a:r>
                  <a:rPr lang="ar-SA"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توجه کنید که </a:t>
                </a:r>
                <a:r>
                  <a:rPr lang="fa-IR"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در حالت میرای ضعیف، </a:t>
                </a:r>
                <a:r>
                  <a:rPr lang="ar-S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منحنی‌های </a:t>
                </a:r>
                <a:r>
                  <a:rPr lang="ar-SA"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خط چین به صورت</a:t>
                </a:r>
                <a:r>
                  <a:rPr lang="ar-SA" i="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m:t>
                    </m:r>
                    <m:r>
                      <a:rPr lang="en-US"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𝑘</m:t>
                    </m:r>
                    <m:sSup>
                      <m:sSupPr>
                        <m:ctrlPr>
                          <a:rPr lang="en-US" i="1">
                            <a:solidFill>
                              <a:srgbClr val="000000"/>
                            </a:solidFill>
                            <a:latin typeface="Cambria Math" panose="02040503050406030204" pitchFamily="18" charset="0"/>
                            <a:ea typeface="Times New Roman" panose="02020603050405020304" pitchFamily="18" charset="0"/>
                            <a:cs typeface="B Nazanin" panose="00000400000000000000" pitchFamily="2" charset="-78"/>
                          </a:rPr>
                        </m:ctrlPr>
                      </m:sSupPr>
                      <m:e>
                        <m:r>
                          <a:rPr lang="en-US"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ⅇ</m:t>
                        </m:r>
                      </m:e>
                      <m:sup>
                        <m:r>
                          <a:rPr lang="en-US"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m:t>
                        </m:r>
                        <m:r>
                          <a:rPr lang="en-US"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𝛼</m:t>
                        </m:r>
                        <m:r>
                          <a:rPr lang="en-US"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𝑡</m:t>
                        </m:r>
                      </m:sup>
                    </m:sSup>
                  </m:oMath>
                </a14:m>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بوده </a:t>
                </a:r>
                <a:r>
                  <a:rPr lang="ar-SA"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و </a:t>
                </a:r>
                <a:r>
                  <a:rPr lang="ar-SA"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پوش پاسخ</a:t>
                </a:r>
                <a:r>
                  <a:rPr lang="ar-SA"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نامیده می‌شوند</a:t>
                </a:r>
                <a:r>
                  <a:rPr lang="ar-S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مقدار</a:t>
                </a:r>
                <a:r>
                  <a:rPr lang="ar-SA" i="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𝛼</m:t>
                    </m:r>
                  </m:oMath>
                </a14:m>
                <a:r>
                  <a:rPr lang="en-US" dirty="0">
                    <a:solidFill>
                      <a:srgbClr val="000000"/>
                    </a:solidFill>
                    <a:latin typeface="B Nazanin" panose="00000400000000000000" pitchFamily="2" charset="-78"/>
                    <a:ea typeface="Times New Roman" panose="02020603050405020304" pitchFamily="18" charset="0"/>
                    <a:cs typeface="B Nazanin" panose="00000400000000000000" pitchFamily="2" charset="-78"/>
                  </a:rPr>
                  <a:t> </a:t>
                </a:r>
                <a:r>
                  <a:rPr lang="fa-IR"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 </a:t>
                </a:r>
                <a:r>
                  <a:rPr lang="ar-SA" b="1"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شدت </a:t>
                </a:r>
                <a:r>
                  <a:rPr lang="ar-SA" b="1" dirty="0">
                    <a:solidFill>
                      <a:srgbClr val="000000"/>
                    </a:solidFill>
                    <a:latin typeface="B Nazanin" panose="00000400000000000000" pitchFamily="2" charset="-78"/>
                    <a:ea typeface="Times New Roman" panose="02020603050405020304" pitchFamily="18" charset="0"/>
                    <a:cs typeface="B Nazanin" panose="00000400000000000000" pitchFamily="2" charset="-78"/>
                  </a:rPr>
                  <a:t>میرایی</a:t>
                </a:r>
                <a:r>
                  <a:rPr lang="ar-SA" dirty="0">
                    <a:solidFill>
                      <a:srgbClr val="000000"/>
                    </a:solidFill>
                    <a:latin typeface="B Nazanin" panose="00000400000000000000" pitchFamily="2" charset="-78"/>
                    <a:ea typeface="Times New Roman" panose="02020603050405020304" pitchFamily="18" charset="0"/>
                    <a:cs typeface="B Nazanin" panose="00000400000000000000" pitchFamily="2" charset="-78"/>
                  </a:rPr>
                  <a:t> </a:t>
                </a:r>
                <a:r>
                  <a:rPr lang="ar-SA"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و </a:t>
                </a:r>
                <a:r>
                  <a:rPr lang="ar-SA" dirty="0">
                    <a:solidFill>
                      <a:srgbClr val="000000"/>
                    </a:solidFill>
                    <a:latin typeface="B Nazanin" panose="00000400000000000000" pitchFamily="2" charset="-78"/>
                    <a:ea typeface="Times New Roman" panose="02020603050405020304" pitchFamily="18" charset="0"/>
                    <a:cs typeface="B Nazanin" panose="00000400000000000000" pitchFamily="2" charset="-78"/>
                  </a:rPr>
                  <a:t>مقدار</a:t>
                </a:r>
                <a14:m>
                  <m:oMath xmlns:m="http://schemas.openxmlformats.org/officeDocument/2006/math">
                    <m:sSub>
                      <m:sSubPr>
                        <m:ctrlPr>
                          <a:rPr lang="en-US" i="1">
                            <a:solidFill>
                              <a:srgbClr val="000000"/>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𝜔</m:t>
                        </m:r>
                      </m:e>
                      <m:sub>
                        <m:r>
                          <a:rPr lang="en-US"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𝑑</m:t>
                        </m:r>
                      </m:sub>
                    </m:sSub>
                  </m:oMath>
                </a14:m>
                <a:r>
                  <a:rPr lang="en-US" dirty="0">
                    <a:solidFill>
                      <a:srgbClr val="000000"/>
                    </a:solidFill>
                    <a:latin typeface="B Nazanin" panose="00000400000000000000" pitchFamily="2" charset="-78"/>
                    <a:ea typeface="Times New Roman" panose="02020603050405020304" pitchFamily="18" charset="0"/>
                    <a:cs typeface="B Nazanin" panose="00000400000000000000" pitchFamily="2" charset="-78"/>
                  </a:rPr>
                  <a:t> </a:t>
                </a:r>
                <a:r>
                  <a:rPr lang="fa-IR"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 </a:t>
                </a:r>
                <a:r>
                  <a:rPr lang="ar-SA" b="1"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فرکانس </a:t>
                </a:r>
                <a:r>
                  <a:rPr lang="ar-SA" b="1" dirty="0">
                    <a:solidFill>
                      <a:srgbClr val="000000"/>
                    </a:solidFill>
                    <a:latin typeface="B Nazanin" panose="00000400000000000000" pitchFamily="2" charset="-78"/>
                    <a:ea typeface="Times New Roman" panose="02020603050405020304" pitchFamily="18" charset="0"/>
                    <a:cs typeface="B Nazanin" panose="00000400000000000000" pitchFamily="2" charset="-78"/>
                  </a:rPr>
                  <a:t>نوسانات</a:t>
                </a:r>
                <a:r>
                  <a:rPr lang="ar-SA" dirty="0">
                    <a:solidFill>
                      <a:srgbClr val="000000"/>
                    </a:solidFill>
                    <a:latin typeface="B Nazanin" panose="00000400000000000000" pitchFamily="2" charset="-78"/>
                    <a:ea typeface="Times New Roman" panose="02020603050405020304" pitchFamily="18" charset="0"/>
                    <a:cs typeface="B Nazanin" panose="00000400000000000000" pitchFamily="2" charset="-78"/>
                  </a:rPr>
                  <a:t> </a:t>
                </a:r>
                <a:r>
                  <a:rPr lang="ar-SA"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را</a:t>
                </a:r>
                <a:r>
                  <a:rPr lang="fa-IR"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 نشان می دهند. </a:t>
                </a:r>
                <a:r>
                  <a:rPr lang="ar-S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چنین </a:t>
                </a:r>
                <a:r>
                  <a:rPr lang="ar-SA"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شکل موجی را </a:t>
                </a:r>
                <a:r>
                  <a:rPr lang="ar-S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اصطلاحا</a:t>
                </a: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ar-S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سینوسی میرا</a:t>
                </a:r>
                <a:r>
                  <a:rPr lang="ar-SA"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گویند.</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Choice>
        <mc:Fallback xmlns="">
          <p:sp>
            <p:nvSpPr>
              <p:cNvPr id="32" name="Rectangle 31"/>
              <p:cNvSpPr>
                <a:spLocks noRot="1" noChangeAspect="1" noMove="1" noResize="1" noEditPoints="1" noAdjustHandles="1" noChangeArrowheads="1" noChangeShapeType="1" noTextEdit="1"/>
              </p:cNvSpPr>
              <p:nvPr/>
            </p:nvSpPr>
            <p:spPr>
              <a:xfrm>
                <a:off x="304800" y="5419836"/>
                <a:ext cx="8534400" cy="923330"/>
              </a:xfrm>
              <a:prstGeom prst="rect">
                <a:avLst/>
              </a:prstGeom>
              <a:blipFill>
                <a:blip r:embed="rId8"/>
                <a:stretch>
                  <a:fillRect l="-1143" t="-3947" r="-500"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800100" y="6356350"/>
                <a:ext cx="7543799" cy="369332"/>
              </a:xfrm>
              <a:prstGeom prst="rect">
                <a:avLst/>
              </a:prstGeom>
            </p:spPr>
            <p:txBody>
              <a:bodyPr wrap="square">
                <a:spAutoFit/>
              </a:bodyPr>
              <a:lstStyle/>
              <a:p>
                <a:pPr marL="285750" indent="-285750" algn="r" rtl="1">
                  <a:buFont typeface="Wingdings" panose="05000000000000000000" pitchFamily="2" charset="2"/>
                  <a:buChar char="v"/>
                </a:pPr>
                <a:r>
                  <a:rPr lang="ar-SA"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حالت </a:t>
                </a:r>
                <a:r>
                  <a:rPr lang="fa-IR"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بی اتلاف، </a:t>
                </a:r>
                <a:r>
                  <a:rPr lang="ar-SA"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حالت </a:t>
                </a:r>
                <a:r>
                  <a:rPr lang="ar-SA" dirty="0">
                    <a:solidFill>
                      <a:srgbClr val="FF0000"/>
                    </a:solidFill>
                    <a:latin typeface="Calibri" panose="020F0502020204030204" pitchFamily="34" charset="0"/>
                    <a:ea typeface="Calibri" panose="020F0502020204030204" pitchFamily="34" charset="0"/>
                    <a:cs typeface="B Nazanin" panose="00000400000000000000" pitchFamily="2" charset="-78"/>
                  </a:rPr>
                  <a:t>خاصی از حالت </a:t>
                </a:r>
                <a:r>
                  <a:rPr lang="fa-IR"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میرای ضعیف </a:t>
                </a:r>
                <a:r>
                  <a:rPr lang="fa-IR" dirty="0">
                    <a:solidFill>
                      <a:srgbClr val="FF0000"/>
                    </a:solidFill>
                    <a:latin typeface="Calibri" panose="020F0502020204030204" pitchFamily="34" charset="0"/>
                    <a:ea typeface="Calibri" panose="020F0502020204030204" pitchFamily="34" charset="0"/>
                    <a:cs typeface="B Nazanin" panose="00000400000000000000" pitchFamily="2" charset="-78"/>
                  </a:rPr>
                  <a:t>است</a:t>
                </a:r>
                <a:r>
                  <a:rPr lang="ar-SA" dirty="0">
                    <a:solidFill>
                      <a:srgbClr val="FF0000"/>
                    </a:solidFill>
                    <a:latin typeface="Calibri" panose="020F0502020204030204" pitchFamily="34" charset="0"/>
                    <a:ea typeface="Calibri" panose="020F0502020204030204" pitchFamily="34" charset="0"/>
                    <a:cs typeface="B Nazanin" panose="00000400000000000000" pitchFamily="2" charset="-78"/>
                  </a:rPr>
                  <a:t> که در آن</a:t>
                </a:r>
                <a14:m>
                  <m:oMath xmlns:m="http://schemas.openxmlformats.org/officeDocument/2006/math">
                    <m:sSub>
                      <m:sSubPr>
                        <m:ctrlPr>
                          <a:rPr lang="en-US" i="1">
                            <a:solidFill>
                              <a:srgbClr val="FF0000"/>
                            </a:solidFill>
                            <a:latin typeface="Cambria Math" panose="02040503050406030204" pitchFamily="18" charset="0"/>
                            <a:cs typeface="B Nazanin" panose="00000400000000000000" pitchFamily="2" charset="-78"/>
                          </a:rPr>
                        </m:ctrlPr>
                      </m:sSubPr>
                      <m:e>
                        <m:r>
                          <a:rPr lang="en-US" i="1">
                            <a:solidFill>
                              <a:srgbClr val="FF0000"/>
                            </a:solidFill>
                            <a:latin typeface="Cambria Math" panose="02040503050406030204" pitchFamily="18" charset="0"/>
                            <a:ea typeface="Calibri" panose="020F0502020204030204" pitchFamily="34" charset="0"/>
                            <a:cs typeface="B Nazanin" panose="00000400000000000000" pitchFamily="2" charset="-78"/>
                          </a:rPr>
                          <m:t>𝜔</m:t>
                        </m:r>
                      </m:e>
                      <m:sub>
                        <m:r>
                          <a:rPr lang="en-US" i="1">
                            <a:solidFill>
                              <a:srgbClr val="FF0000"/>
                            </a:solidFill>
                            <a:latin typeface="Cambria Math" panose="02040503050406030204" pitchFamily="18" charset="0"/>
                            <a:ea typeface="Calibri" panose="020F0502020204030204" pitchFamily="34" charset="0"/>
                            <a:cs typeface="B Nazanin" panose="00000400000000000000" pitchFamily="2" charset="-78"/>
                          </a:rPr>
                          <m:t>𝑑</m:t>
                        </m:r>
                      </m:sub>
                    </m:sSub>
                    <m:r>
                      <a:rPr lang="en-US" i="1">
                        <a:solidFill>
                          <a:srgbClr val="FF0000"/>
                        </a:solidFill>
                        <a:latin typeface="Cambria Math" panose="02040503050406030204" pitchFamily="18" charset="0"/>
                        <a:ea typeface="Calibri" panose="020F0502020204030204" pitchFamily="34" charset="0"/>
                        <a:cs typeface="B Nazanin" panose="00000400000000000000" pitchFamily="2" charset="-78"/>
                      </a:rPr>
                      <m:t>=</m:t>
                    </m:r>
                    <m:sSub>
                      <m:sSubPr>
                        <m:ctrlPr>
                          <a:rPr lang="en-US" i="1">
                            <a:solidFill>
                              <a:srgbClr val="FF0000"/>
                            </a:solidFill>
                            <a:latin typeface="Cambria Math" panose="02040503050406030204" pitchFamily="18" charset="0"/>
                            <a:cs typeface="B Nazanin" panose="00000400000000000000" pitchFamily="2" charset="-78"/>
                          </a:rPr>
                        </m:ctrlPr>
                      </m:sSubPr>
                      <m:e>
                        <m:r>
                          <a:rPr lang="en-US" i="1">
                            <a:solidFill>
                              <a:srgbClr val="FF0000"/>
                            </a:solidFill>
                            <a:latin typeface="Cambria Math" panose="02040503050406030204" pitchFamily="18" charset="0"/>
                            <a:ea typeface="Calibri" panose="020F0502020204030204" pitchFamily="34" charset="0"/>
                            <a:cs typeface="B Nazanin" panose="00000400000000000000" pitchFamily="2" charset="-78"/>
                          </a:rPr>
                          <m:t>𝜔</m:t>
                        </m:r>
                      </m:e>
                      <m:sub>
                        <m:r>
                          <a:rPr lang="en-US" i="1">
                            <a:solidFill>
                              <a:srgbClr val="FF0000"/>
                            </a:solidFill>
                            <a:latin typeface="Cambria Math" panose="02040503050406030204" pitchFamily="18" charset="0"/>
                            <a:ea typeface="Calibri" panose="020F0502020204030204" pitchFamily="34" charset="0"/>
                            <a:cs typeface="B Nazanin" panose="00000400000000000000" pitchFamily="2" charset="-78"/>
                          </a:rPr>
                          <m:t>0</m:t>
                        </m:r>
                      </m:sub>
                    </m:sSub>
                  </m:oMath>
                </a14:m>
                <a:r>
                  <a:rPr lang="en-US" dirty="0">
                    <a:solidFill>
                      <a:srgbClr val="FF0000"/>
                    </a:solidFill>
                    <a:latin typeface="Calibri" panose="020F0502020204030204" pitchFamily="34" charset="0"/>
                    <a:ea typeface="Calibri" panose="020F0502020204030204" pitchFamily="34" charset="0"/>
                    <a:cs typeface="B Nazanin" panose="00000400000000000000" pitchFamily="2" charset="-78"/>
                  </a:rPr>
                  <a:t> </a:t>
                </a:r>
                <a:r>
                  <a:rPr lang="fa-IR" dirty="0">
                    <a:solidFill>
                      <a:srgbClr val="FF0000"/>
                    </a:solidFill>
                    <a:latin typeface="Calibri" panose="020F0502020204030204" pitchFamily="34" charset="0"/>
                    <a:ea typeface="Calibri" panose="020F0502020204030204" pitchFamily="34" charset="0"/>
                    <a:cs typeface="B Nazanin" panose="00000400000000000000" pitchFamily="2" charset="-78"/>
                  </a:rPr>
                  <a:t> و </a:t>
                </a:r>
                <a14:m>
                  <m:oMath xmlns:m="http://schemas.openxmlformats.org/officeDocument/2006/math">
                    <m:r>
                      <a:rPr lang="fa-IR" b="0" i="0" smtClean="0">
                        <a:solidFill>
                          <a:srgbClr val="FF0000"/>
                        </a:solidFill>
                        <a:latin typeface="Cambria Math" panose="02040503050406030204" pitchFamily="18" charset="0"/>
                        <a:ea typeface="Calibri" panose="020F0502020204030204" pitchFamily="34" charset="0"/>
                        <a:cs typeface="B Nazanin" panose="00000400000000000000" pitchFamily="2" charset="-78"/>
                      </a:rPr>
                      <m:t>.</m:t>
                    </m:r>
                    <m:r>
                      <a:rPr lang="en-US" i="1">
                        <a:solidFill>
                          <a:srgbClr val="FF0000"/>
                        </a:solidFill>
                        <a:latin typeface="Cambria Math" panose="02040503050406030204" pitchFamily="18" charset="0"/>
                        <a:ea typeface="Calibri" panose="020F0502020204030204" pitchFamily="34" charset="0"/>
                        <a:cs typeface="B Nazanin" panose="00000400000000000000" pitchFamily="2" charset="-78"/>
                      </a:rPr>
                      <m:t>𝛼</m:t>
                    </m:r>
                    <m:r>
                      <a:rPr lang="en-US" i="1">
                        <a:solidFill>
                          <a:srgbClr val="FF0000"/>
                        </a:solidFill>
                        <a:latin typeface="Cambria Math" panose="02040503050406030204" pitchFamily="18" charset="0"/>
                        <a:ea typeface="Calibri" panose="020F0502020204030204" pitchFamily="34" charset="0"/>
                        <a:cs typeface="B Nazanin" panose="00000400000000000000" pitchFamily="2" charset="-78"/>
                      </a:rPr>
                      <m:t>=</m:t>
                    </m:r>
                    <m:r>
                      <a:rPr lang="en-US" i="1">
                        <a:solidFill>
                          <a:srgbClr val="FF0000"/>
                        </a:solidFill>
                        <a:latin typeface="Cambria Math" panose="02040503050406030204" pitchFamily="18" charset="0"/>
                        <a:ea typeface="Calibri" panose="020F0502020204030204" pitchFamily="34" charset="0"/>
                        <a:cs typeface="B Nazanin" panose="00000400000000000000" pitchFamily="2" charset="-78"/>
                      </a:rPr>
                      <m:t>0</m:t>
                    </m:r>
                  </m:oMath>
                </a14:m>
                <a:endParaRPr lang="en-US" dirty="0">
                  <a:solidFill>
                    <a:srgbClr val="FF0000"/>
                  </a:solidFill>
                </a:endParaRPr>
              </a:p>
            </p:txBody>
          </p:sp>
        </mc:Choice>
        <mc:Fallback xmlns="">
          <p:sp>
            <p:nvSpPr>
              <p:cNvPr id="34" name="Rectangle 33"/>
              <p:cNvSpPr>
                <a:spLocks noRot="1" noChangeAspect="1" noMove="1" noResize="1" noEditPoints="1" noAdjustHandles="1" noChangeArrowheads="1" noChangeShapeType="1" noTextEdit="1"/>
              </p:cNvSpPr>
              <p:nvPr/>
            </p:nvSpPr>
            <p:spPr>
              <a:xfrm>
                <a:off x="800100" y="6356350"/>
                <a:ext cx="7543799" cy="369332"/>
              </a:xfrm>
              <a:prstGeom prst="rect">
                <a:avLst/>
              </a:prstGeom>
              <a:blipFill>
                <a:blip r:embed="rId9"/>
                <a:stretch>
                  <a:fillRect t="-11667" r="-565" b="-30000"/>
                </a:stretch>
              </a:blipFill>
            </p:spPr>
            <p:txBody>
              <a:bodyPr/>
              <a:lstStyle/>
              <a:p>
                <a:r>
                  <a:rPr lang="en-US">
                    <a:noFill/>
                  </a:rPr>
                  <a:t> </a:t>
                </a:r>
              </a:p>
            </p:txBody>
          </p:sp>
        </mc:Fallback>
      </mc:AlternateContent>
    </p:spTree>
    <p:extLst>
      <p:ext uri="{BB962C8B-B14F-4D97-AF65-F5344CB8AC3E}">
        <p14:creationId xmlns:p14="http://schemas.microsoft.com/office/powerpoint/2010/main" val="30983854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46</a:t>
            </a:fld>
            <a:endParaRPr lang="en-US" dirty="0"/>
          </a:p>
        </p:txBody>
      </p:sp>
      <p:pic>
        <p:nvPicPr>
          <p:cNvPr id="6148" name="Picture 4" descr="Poles and Zeros."/>
          <p:cNvPicPr>
            <a:picLocks noChangeAspect="1" noChangeArrowheads="1"/>
          </p:cNvPicPr>
          <p:nvPr/>
        </p:nvPicPr>
        <p:blipFill rotWithShape="1">
          <a:blip r:embed="rId3">
            <a:extLst>
              <a:ext uri="{28A0092B-C50C-407E-A947-70E740481C1C}">
                <a14:useLocalDpi xmlns:a14="http://schemas.microsoft.com/office/drawing/2010/main" val="0"/>
              </a:ext>
            </a:extLst>
          </a:blip>
          <a:srcRect b="11879"/>
          <a:stretch/>
        </p:blipFill>
        <p:spPr bwMode="auto">
          <a:xfrm>
            <a:off x="1143000" y="762000"/>
            <a:ext cx="6886574" cy="45835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4787" y="5558269"/>
            <a:ext cx="8763000" cy="646331"/>
          </a:xfrm>
          <a:prstGeom prst="rect">
            <a:avLst/>
          </a:prstGeom>
        </p:spPr>
        <p:txBody>
          <a:bodyPr wrap="square">
            <a:spAutoFit/>
          </a:bodyPr>
          <a:lstStyle/>
          <a:p>
            <a:pPr marL="285750" indent="-285750" algn="just" rtl="1">
              <a:buClr>
                <a:srgbClr val="FF0000"/>
              </a:buClr>
              <a:buFont typeface="Wingdings" panose="05000000000000000000" pitchFamily="2" charset="2"/>
              <a:buChar char="v"/>
            </a:pP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توجه شود که برابر بودن معادله </a:t>
            </a:r>
            <a:r>
              <a:rPr lang="fa-IR" kern="100" dirty="0">
                <a:latin typeface="Times New Roman" panose="02020603050405020304" pitchFamily="18" charset="0"/>
                <a:ea typeface="Times New Roman" panose="02020603050405020304" pitchFamily="18" charset="0"/>
                <a:cs typeface="B Nazanin" panose="00000400000000000000" pitchFamily="2" charset="-78"/>
              </a:rPr>
              <a:t>مشخصه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دو متغیر در یک مدار، نشان دهنده این است که </a:t>
            </a:r>
            <a:r>
              <a:rPr lang="fa-IR" kern="100" dirty="0">
                <a:latin typeface="Times New Roman" panose="02020603050405020304" pitchFamily="18" charset="0"/>
                <a:ea typeface="Times New Roman" panose="02020603050405020304" pitchFamily="18" charset="0"/>
                <a:cs typeface="B Nazanin" panose="00000400000000000000" pitchFamily="2" charset="-78"/>
              </a:rPr>
              <a:t>دو متغیر </a:t>
            </a:r>
            <a:r>
              <a:rPr lang="fa-IR" b="1" kern="100" dirty="0">
                <a:latin typeface="Times New Roman" panose="02020603050405020304" pitchFamily="18" charset="0"/>
                <a:ea typeface="Times New Roman" panose="02020603050405020304" pitchFamily="18" charset="0"/>
                <a:cs typeface="B Nazanin" panose="00000400000000000000" pitchFamily="2" charset="-78"/>
              </a:rPr>
              <a:t>فرکانس های طبیعی یکسان</a:t>
            </a:r>
            <a:r>
              <a:rPr lang="fa-IR" kern="100" dirty="0">
                <a:latin typeface="Times New Roman" panose="02020603050405020304" pitchFamily="18" charset="0"/>
                <a:ea typeface="Times New Roman" panose="02020603050405020304" pitchFamily="18" charset="0"/>
                <a:cs typeface="B Nazanin" panose="00000400000000000000" pitchFamily="2" charset="-78"/>
              </a:rPr>
              <a:t> دارند. </a:t>
            </a:r>
            <a:endParaRPr lang="en-US" dirty="0"/>
          </a:p>
        </p:txBody>
      </p:sp>
    </p:spTree>
    <p:extLst>
      <p:ext uri="{BB962C8B-B14F-4D97-AF65-F5344CB8AC3E}">
        <p14:creationId xmlns:p14="http://schemas.microsoft.com/office/powerpoint/2010/main" val="9721537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47</a:t>
            </a:fld>
            <a:endParaRPr lang="en-US" dirty="0"/>
          </a:p>
        </p:txBody>
      </p:sp>
      <p:sp>
        <p:nvSpPr>
          <p:cNvPr id="3" name="Rectangle 2"/>
          <p:cNvSpPr/>
          <p:nvPr/>
        </p:nvSpPr>
        <p:spPr>
          <a:xfrm>
            <a:off x="2971800" y="228600"/>
            <a:ext cx="5987710" cy="646331"/>
          </a:xfrm>
          <a:prstGeom prst="rect">
            <a:avLst/>
          </a:prstGeom>
        </p:spPr>
        <p:txBody>
          <a:bodyPr wrap="square">
            <a:spAutoFit/>
          </a:bodyPr>
          <a:lstStyle/>
          <a:p>
            <a:pPr marL="285750" indent="-285750" algn="r" rtl="1">
              <a:buFont typeface="Wingdings" panose="05000000000000000000" pitchFamily="2" charset="2"/>
              <a:buChar char="q"/>
            </a:pPr>
            <a:r>
              <a:rPr lang="ar-SA"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a:t>
            </a: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b="1" dirty="0">
                <a:solidFill>
                  <a:srgbClr val="FF0000"/>
                </a:solidFill>
                <a:latin typeface="Calibri" panose="020F0502020204030204" pitchFamily="34" charset="0"/>
                <a:ea typeface="Times New Roman" panose="02020603050405020304" pitchFamily="18" charset="0"/>
                <a:cs typeface="B Nazanin" panose="00000400000000000000" pitchFamily="2" charset="-78"/>
              </a:rPr>
              <a:t>مدار </a:t>
            </a:r>
            <a:r>
              <a:rPr lang="fa-IR" b="1" dirty="0" smtClean="0">
                <a:solidFill>
                  <a:srgbClr val="FF0000"/>
                </a:solidFill>
                <a:latin typeface="Calibri" panose="020F0502020204030204" pitchFamily="34" charset="0"/>
                <a:ea typeface="Times New Roman" panose="02020603050405020304" pitchFamily="18" charset="0"/>
                <a:cs typeface="B Nazanin" panose="00000400000000000000" pitchFamily="2" charset="-78"/>
              </a:rPr>
              <a:t>مرتبه دوم بی اتلاف: </a:t>
            </a:r>
            <a:r>
              <a:rPr lang="fa-IR" dirty="0">
                <a:cs typeface="B Nazanin" panose="00000400000000000000" pitchFamily="2" charset="-78"/>
              </a:rPr>
              <a:t>در مدار زیر، رابطه جریان سلف و ولتاژ خازن را </a:t>
            </a:r>
            <a:r>
              <a:rPr lang="fa-IR" dirty="0" smtClean="0">
                <a:cs typeface="B Nazanin" panose="00000400000000000000" pitchFamily="2" charset="-78"/>
              </a:rPr>
              <a:t>به دست </a:t>
            </a:r>
            <a:r>
              <a:rPr lang="fa-IR" dirty="0">
                <a:cs typeface="B Nazanin" panose="00000400000000000000" pitchFamily="2" charset="-78"/>
              </a:rPr>
              <a:t>آورید. سپس انرژی سلف و خازن را محاسبه کنید. </a:t>
            </a:r>
            <a:endParaRPr lang="en-US" dirty="0">
              <a:cs typeface="B Nazanin" panose="00000400000000000000" pitchFamily="2" charset="-78"/>
            </a:endParaRPr>
          </a:p>
        </p:txBody>
      </p:sp>
      <p:sp>
        <p:nvSpPr>
          <p:cNvPr id="4" name="Rectangle 3"/>
          <p:cNvSpPr/>
          <p:nvPr/>
        </p:nvSpPr>
        <p:spPr>
          <a:xfrm>
            <a:off x="7848600" y="990600"/>
            <a:ext cx="1034710" cy="369332"/>
          </a:xfrm>
          <a:prstGeom prst="rect">
            <a:avLst/>
          </a:prstGeom>
        </p:spPr>
        <p:txBody>
          <a:bodyPr wrap="square">
            <a:spAutoFit/>
          </a:bodyPr>
          <a:lstStyle/>
          <a:p>
            <a:pPr marL="285750" indent="-285750" algn="just" rtl="1">
              <a:buFont typeface="Times New Roman" panose="02020603050405020304" pitchFamily="18" charset="0"/>
              <a:buChar char="■"/>
            </a:pPr>
            <a:r>
              <a:rPr lang="ar-SA" b="1" dirty="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kern="100" dirty="0">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52400" y="152400"/>
            <a:ext cx="2944081" cy="220056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482980" y="1403517"/>
                <a:ext cx="1849994" cy="15586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0">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2</m:t>
                                        </m:r>
                                      </m:sup>
                                    </m:sSup>
                                  </m:den>
                                </m:f>
                                <m:r>
                                  <a:rPr lang="en-US" i="0">
                                    <a:latin typeface="Cambria Math" panose="02040503050406030204" pitchFamily="18" charset="0"/>
                                  </a:rPr>
                                  <m:t>+</m:t>
                                </m:r>
                                <m:r>
                                  <a:rPr lang="fa-IR" b="0" i="1" smtClean="0">
                                    <a:latin typeface="Cambria Math" panose="02040503050406030204" pitchFamily="18" charset="0"/>
                                  </a:rPr>
                                  <m:t>4</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r>
                                  <a:rPr lang="en-US" i="0">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2</m:t>
                                </m:r>
                                <m:r>
                                  <m:rPr>
                                    <m:nor/>
                                  </m:rPr>
                                  <a:rPr lang="en-US" i="1">
                                    <a:latin typeface="Cambria Math" panose="02040503050406030204" pitchFamily="18" charset="0"/>
                                  </a:rPr>
                                  <m:t>             </m:t>
                                </m:r>
                              </m:e>
                            </m:mr>
                            <m:mr>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num>
                                  <m:den>
                                    <m:r>
                                      <a:rPr lang="en-US" i="1">
                                        <a:latin typeface="Cambria Math" panose="02040503050406030204" pitchFamily="18" charset="0"/>
                                      </a:rPr>
                                      <m:t>𝑑𝑡</m:t>
                                    </m:r>
                                  </m:den>
                                </m:f>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4</m:t>
                                </m:r>
                                <m:r>
                                  <m:rPr>
                                    <m:nor/>
                                  </m:rPr>
                                  <a:rPr lang="en-US" i="1">
                                    <a:latin typeface="Cambria Math" panose="02040503050406030204" pitchFamily="18" charset="0"/>
                                  </a:rPr>
                                  <m:t>         </m:t>
                                </m:r>
                              </m:e>
                            </m:mr>
                          </m:m>
                        </m:e>
                      </m:d>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482980" y="1403517"/>
                <a:ext cx="1849994" cy="155869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526953" y="1530598"/>
                <a:ext cx="30525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2</m:t>
                          </m:r>
                          <m:r>
                            <a:rPr lang="en-US" i="0">
                              <a:latin typeface="Cambria Math" panose="02040503050406030204" pitchFamily="18" charset="0"/>
                            </a:rPr>
                            <m:t>(</m:t>
                          </m:r>
                          <m:r>
                            <m:rPr>
                              <m:sty m:val="p"/>
                            </m:rPr>
                            <a:rPr lang="en-US" i="0">
                              <a:latin typeface="Cambria Math" panose="02040503050406030204" pitchFamily="18" charset="0"/>
                            </a:rPr>
                            <m:t>cos</m:t>
                          </m:r>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𝑡</m:t>
                          </m:r>
                          <m:r>
                            <a:rPr lang="en-US" i="0">
                              <a:latin typeface="Cambria Math" panose="02040503050406030204" pitchFamily="18" charset="0"/>
                            </a:rPr>
                            <m:t>)+</m:t>
                          </m:r>
                          <m:r>
                            <m:rPr>
                              <m:sty m:val="p"/>
                            </m:rPr>
                            <a:rPr lang="en-US" i="0">
                              <a:latin typeface="Cambria Math" panose="02040503050406030204" pitchFamily="18" charset="0"/>
                            </a:rPr>
                            <m:t>sin</m:t>
                          </m:r>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𝑡</m:t>
                          </m:r>
                          <m:r>
                            <a:rPr lang="en-US" i="0">
                              <a:latin typeface="Cambria Math" panose="02040503050406030204" pitchFamily="18" charset="0"/>
                            </a:rPr>
                            <m:t>)</m:t>
                          </m:r>
                        </m:e>
                      </m:d>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526953" y="1530598"/>
                <a:ext cx="3052566" cy="369332"/>
              </a:xfrm>
              <a:prstGeom prst="rect">
                <a:avLst/>
              </a:prstGeom>
              <a:blipFill>
                <a:blip r:embed="rId5"/>
                <a:stretch>
                  <a:fillRect t="-119672" r="-16400" b="-183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304517" y="2084946"/>
                <a:ext cx="36140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𝐿</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m:rPr>
                              <m:sty m:val="p"/>
                            </m:rPr>
                            <a:rPr lang="en-US" i="0">
                              <a:latin typeface="Cambria Math" panose="02040503050406030204" pitchFamily="18" charset="0"/>
                            </a:rPr>
                            <m:t>cos</m:t>
                          </m:r>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𝑡</m:t>
                          </m:r>
                          <m:r>
                            <a:rPr lang="en-US" i="0">
                              <a:latin typeface="Cambria Math" panose="02040503050406030204" pitchFamily="18" charset="0"/>
                            </a:rPr>
                            <m:t>)−</m:t>
                          </m:r>
                          <m:r>
                            <m:rPr>
                              <m:sty m:val="p"/>
                            </m:rPr>
                            <a:rPr lang="en-US" i="0">
                              <a:latin typeface="Cambria Math" panose="02040503050406030204" pitchFamily="18" charset="0"/>
                            </a:rPr>
                            <m:t>sin</m:t>
                          </m:r>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𝑡</m:t>
                          </m:r>
                        </m:e>
                      </m: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5304517" y="2084946"/>
                <a:ext cx="3614066" cy="369332"/>
              </a:xfrm>
              <a:prstGeom prst="rect">
                <a:avLst/>
              </a:prstGeom>
              <a:blipFill>
                <a:blip r:embed="rId6"/>
                <a:stretch>
                  <a:fillRect t="-119672" r="-13828" b="-183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539444" y="2639294"/>
                <a:ext cx="3094117" cy="483466"/>
              </a:xfrm>
              <a:prstGeom prst="rect">
                <a:avLst/>
              </a:prstGeom>
            </p:spPr>
            <p:txBody>
              <a:bodyPr wrap="none">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𝐿</m:t>
                        </m:r>
                      </m:sub>
                    </m:sSub>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r>
                      <a:rPr lang="en-US" i="1">
                        <a:latin typeface="Cambria Math" panose="02040503050406030204" pitchFamily="18" charset="0"/>
                      </a:rPr>
                      <m:t>𝐿</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fa-IR" i="1" baseline="30000">
                        <a:latin typeface="Cambria Math" panose="02040503050406030204" pitchFamily="18" charset="0"/>
                      </a:rPr>
                      <m:t>2</m:t>
                    </m:r>
                    <m:r>
                      <a:rPr lang="en-US" i="1">
                        <a:latin typeface="Cambria Math" panose="02040503050406030204" pitchFamily="18" charset="0"/>
                      </a:rPr>
                      <m:t> </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m:rPr>
                        <m:sty m:val="p"/>
                      </m:rPr>
                      <a:rPr lang="en-US">
                        <a:latin typeface="Cambria Math" panose="02040503050406030204" pitchFamily="18" charset="0"/>
                      </a:rPr>
                      <m:t>sin</m:t>
                    </m:r>
                    <m:r>
                      <a:rPr lang="en-US">
                        <a:latin typeface="Cambria Math" panose="02040503050406030204" pitchFamily="18" charset="0"/>
                      </a:rPr>
                      <m:t>4</m:t>
                    </m:r>
                    <m:r>
                      <a:rPr lang="en-US" i="1">
                        <a:latin typeface="Cambria Math" panose="02040503050406030204" pitchFamily="18" charset="0"/>
                      </a:rPr>
                      <m:t>𝑡</m:t>
                    </m:r>
                  </m:oMath>
                </a14:m>
                <a:r>
                  <a:rPr lang="fa-IR" dirty="0" smtClean="0"/>
                  <a:t>(</a:t>
                </a:r>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5539444" y="2639294"/>
                <a:ext cx="3094117" cy="483466"/>
              </a:xfrm>
              <a:prstGeom prst="rect">
                <a:avLst/>
              </a:prstGeom>
              <a:blipFill>
                <a:blip r:embed="rId7"/>
                <a:stretch>
                  <a:fillRect r="-592" b="-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494912" y="3180827"/>
                <a:ext cx="3183179" cy="483466"/>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𝐶</m:t>
                        </m:r>
                      </m:sub>
                    </m:sSub>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r>
                      <a:rPr lang="en-US" i="1">
                        <a:latin typeface="Cambria Math" panose="02040503050406030204" pitchFamily="18" charset="0"/>
                      </a:rPr>
                      <m:t>𝐶</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fa-IR" b="0" i="1" baseline="30000" smtClean="0">
                        <a:latin typeface="Cambria Math" panose="02040503050406030204" pitchFamily="18" charset="0"/>
                      </a:rPr>
                      <m:t>2</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m:rPr>
                        <m:sty m:val="p"/>
                      </m:rPr>
                      <a:rPr lang="en-US">
                        <a:latin typeface="Cambria Math" panose="02040503050406030204" pitchFamily="18" charset="0"/>
                      </a:rPr>
                      <m:t>sin</m:t>
                    </m:r>
                    <m:r>
                      <a:rPr lang="en-US">
                        <a:latin typeface="Cambria Math" panose="02040503050406030204" pitchFamily="18" charset="0"/>
                      </a:rPr>
                      <m:t>4</m:t>
                    </m:r>
                    <m:r>
                      <a:rPr lang="en-US" i="1">
                        <a:latin typeface="Cambria Math" panose="02040503050406030204" pitchFamily="18" charset="0"/>
                      </a:rPr>
                      <m:t>𝑡</m:t>
                    </m:r>
                  </m:oMath>
                </a14:m>
                <a:r>
                  <a:rPr lang="fa-IR" dirty="0" smtClean="0"/>
                  <a:t>(</a:t>
                </a:r>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5494912" y="3180827"/>
                <a:ext cx="3183179" cy="483466"/>
              </a:xfrm>
              <a:prstGeom prst="rect">
                <a:avLst/>
              </a:prstGeom>
              <a:blipFill>
                <a:blip r:embed="rId8"/>
                <a:stretch>
                  <a:fillRect b="-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006927" y="4482121"/>
                <a:ext cx="3792257" cy="369332"/>
              </a:xfrm>
              <a:prstGeom prst="rect">
                <a:avLst/>
              </a:prstGeom>
            </p:spPr>
            <p:txBody>
              <a:bodyPr wrap="none">
                <a:spAutoFit/>
              </a:bodyPr>
              <a:lstStyle/>
              <a:p>
                <a:pPr algn="r" rtl="1"/>
                <a:r>
                  <a:rPr lang="ar-SA" dirty="0">
                    <a:solidFill>
                      <a:srgbClr val="000000"/>
                    </a:solidFill>
                    <a:latin typeface="Calibri" panose="020F0502020204030204" pitchFamily="34" charset="0"/>
                    <a:ea typeface="Calibri" panose="020F0502020204030204" pitchFamily="34" charset="0"/>
                    <a:cs typeface="B Nazanin" panose="00000400000000000000" pitchFamily="2" charset="-78"/>
                  </a:rPr>
                  <a:t>انرژی ذخیره شده در لحظه </a:t>
                </a:r>
                <a14:m>
                  <m:oMath xmlns:m="http://schemas.openxmlformats.org/officeDocument/2006/math">
                    <m:r>
                      <a:rPr lang="en-US" i="1">
                        <a:solidFill>
                          <a:srgbClr val="000000"/>
                        </a:solidFill>
                        <a:latin typeface="Cambria Math" panose="02040503050406030204" pitchFamily="18" charset="0"/>
                        <a:ea typeface="Calibri" panose="020F0502020204030204" pitchFamily="34" charset="0"/>
                        <a:cs typeface="B Nazanin" panose="00000400000000000000" pitchFamily="2" charset="-78"/>
                      </a:rPr>
                      <m:t>𝑡</m:t>
                    </m:r>
                    <m:r>
                      <a:rPr lang="en-US" i="1">
                        <a:solidFill>
                          <a:srgbClr val="000000"/>
                        </a:solidFill>
                        <a:latin typeface="Cambria Math" panose="02040503050406030204" pitchFamily="18" charset="0"/>
                        <a:ea typeface="Calibri" panose="020F0502020204030204" pitchFamily="34" charset="0"/>
                        <a:cs typeface="B Nazanin" panose="00000400000000000000" pitchFamily="2" charset="-78"/>
                      </a:rPr>
                      <m:t>=</m:t>
                    </m:r>
                    <m:r>
                      <a:rPr lang="en-US" i="1">
                        <a:solidFill>
                          <a:srgbClr val="000000"/>
                        </a:solidFill>
                        <a:latin typeface="Cambria Math" panose="02040503050406030204" pitchFamily="18" charset="0"/>
                        <a:ea typeface="Calibri" panose="020F0502020204030204" pitchFamily="34" charset="0"/>
                        <a:cs typeface="B Nazanin" panose="00000400000000000000" pitchFamily="2" charset="-78"/>
                      </a:rPr>
                      <m:t>0</m:t>
                    </m:r>
                  </m:oMath>
                </a14:m>
                <a:r>
                  <a:rPr lang="fa-IR" dirty="0" smtClean="0">
                    <a:cs typeface="B Nazanin" panose="00000400000000000000" pitchFamily="2" charset="-78"/>
                  </a:rPr>
                  <a:t> نیز برابر است با:</a:t>
                </a:r>
                <a:endParaRPr lang="en-US" dirty="0">
                  <a:cs typeface="B Nazanin" panose="00000400000000000000" pitchFamily="2" charset="-78"/>
                </a:endParaRPr>
              </a:p>
            </p:txBody>
          </p:sp>
        </mc:Choice>
        <mc:Fallback xmlns="">
          <p:sp>
            <p:nvSpPr>
              <p:cNvPr id="13" name="Rectangle 12"/>
              <p:cNvSpPr>
                <a:spLocks noRot="1" noChangeAspect="1" noMove="1" noResize="1" noEditPoints="1" noAdjustHandles="1" noChangeArrowheads="1" noChangeShapeType="1" noTextEdit="1"/>
              </p:cNvSpPr>
              <p:nvPr/>
            </p:nvSpPr>
            <p:spPr>
              <a:xfrm>
                <a:off x="5006927" y="4482121"/>
                <a:ext cx="3792257" cy="369332"/>
              </a:xfrm>
              <a:prstGeom prst="rect">
                <a:avLst/>
              </a:prstGeom>
              <a:blipFill>
                <a:blip r:embed="rId9"/>
                <a:stretch>
                  <a:fillRect l="-482" t="-4918" r="-1447" b="-27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338730" y="4801534"/>
                <a:ext cx="5486400" cy="6109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𝑛</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r>
                        <a:rPr lang="en-US" i="1">
                          <a:latin typeface="Cambria Math" panose="02040503050406030204" pitchFamily="18" charset="0"/>
                        </a:rPr>
                        <m:t>𝐿</m:t>
                      </m:r>
                      <m:sSubSup>
                        <m:sSubSupPr>
                          <m:ctrlPr>
                            <a:rPr lang="en-US" i="1">
                              <a:latin typeface="Cambria Math" panose="02040503050406030204" pitchFamily="18" charset="0"/>
                            </a:rPr>
                          </m:ctrlPr>
                        </m:sSubSupPr>
                        <m:e>
                          <m:r>
                            <a:rPr lang="en-US" i="1">
                              <a:latin typeface="Cambria Math" panose="02040503050406030204" pitchFamily="18" charset="0"/>
                            </a:rPr>
                            <m:t>𝐼</m:t>
                          </m:r>
                        </m:e>
                        <m:sub>
                          <m:r>
                            <a:rPr lang="en-US" i="0">
                              <a:latin typeface="Cambria Math" panose="02040503050406030204" pitchFamily="18" charset="0"/>
                            </a:rPr>
                            <m:t>0</m:t>
                          </m:r>
                        </m:sub>
                        <m:sup>
                          <m:r>
                            <a:rPr lang="en-US" i="0">
                              <a:latin typeface="Cambria Math" panose="02040503050406030204" pitchFamily="18" charset="0"/>
                            </a:rPr>
                            <m:t>2</m:t>
                          </m:r>
                        </m:sup>
                      </m:sSubSup>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r>
                        <a:rPr lang="en-US" i="1">
                          <a:latin typeface="Cambria Math" panose="02040503050406030204" pitchFamily="18" charset="0"/>
                        </a:rPr>
                        <m:t>𝐶</m:t>
                      </m:r>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i="0">
                              <a:latin typeface="Cambria Math" panose="02040503050406030204" pitchFamily="18" charset="0"/>
                            </a:rPr>
                            <m:t>0</m:t>
                          </m:r>
                        </m:sub>
                        <m:sup>
                          <m:r>
                            <a:rPr lang="en-US" i="0">
                              <a:latin typeface="Cambria Math" panose="02040503050406030204" pitchFamily="18" charset="0"/>
                            </a:rPr>
                            <m:t>2</m:t>
                          </m:r>
                        </m:sup>
                      </m:sSubSup>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4</m:t>
                          </m:r>
                        </m:den>
                      </m:f>
                      <m:r>
                        <a:rPr lang="en-US" i="0">
                          <a:latin typeface="Cambria Math" panose="02040503050406030204" pitchFamily="18" charset="0"/>
                        </a:rPr>
                        <m:t>×</m:t>
                      </m:r>
                      <m:r>
                        <a:rPr lang="en-US" i="0">
                          <a:latin typeface="Cambria Math" panose="02040503050406030204" pitchFamily="18" charset="0"/>
                        </a:rPr>
                        <m:t>4</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1</m:t>
                      </m:r>
                      <m:r>
                        <a:rPr lang="en-US" i="1">
                          <a:latin typeface="Cambria Math" panose="02040503050406030204" pitchFamily="18" charset="0"/>
                        </a:rPr>
                        <m:t>𝐽</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1338730" y="4801534"/>
                <a:ext cx="5486400" cy="61093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516791" y="3721984"/>
                <a:ext cx="3116687" cy="369332"/>
              </a:xfrm>
              <a:prstGeom prst="rect">
                <a:avLst/>
              </a:prstGeom>
            </p:spPr>
            <p:txBody>
              <a:bodyPr wrap="none">
                <a:spAutoFit/>
              </a:bodyPr>
              <a:lstStyle/>
              <a:p>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𝜺</m:t>
                        </m:r>
                      </m:e>
                      <m:sub>
                        <m:r>
                          <a:rPr lang="en-US" b="0" i="1">
                            <a:latin typeface="Cambria Math" panose="02040503050406030204" pitchFamily="18" charset="0"/>
                            <a:ea typeface="Cambria Math" panose="02040503050406030204" pitchFamily="18" charset="0"/>
                          </a:rPr>
                          <m:t>𝐿</m:t>
                        </m:r>
                      </m:sub>
                    </m:sSub>
                    <m:d>
                      <m:dPr>
                        <m:ctrlPr>
                          <a:rPr lang="en-US" b="1" i="1">
                            <a:latin typeface="Cambria Math" panose="02040503050406030204" pitchFamily="18" charset="0"/>
                            <a:ea typeface="Cambria Math" panose="02040503050406030204" pitchFamily="18" charset="0"/>
                          </a:rPr>
                        </m:ctrlPr>
                      </m:dPr>
                      <m:e>
                        <m:r>
                          <a:rPr lang="en-US" b="0" i="1">
                            <a:latin typeface="Cambria Math" panose="02040503050406030204" pitchFamily="18" charset="0"/>
                            <a:ea typeface="Cambria Math" panose="02040503050406030204" pitchFamily="18" charset="0"/>
                          </a:rPr>
                          <m:t>𝑡</m:t>
                        </m:r>
                      </m:e>
                    </m:d>
                    <m:r>
                      <a:rPr lang="en-US" b="0" i="0">
                        <a:latin typeface="Cambria Math" panose="02040503050406030204" pitchFamily="18" charset="0"/>
                        <a:ea typeface="Cambria Math" panose="02040503050406030204" pitchFamily="18" charset="0"/>
                      </a:rPr>
                      <m:t>+</m:t>
                    </m:r>
                    <m:sSub>
                      <m:sSubPr>
                        <m:ctrlPr>
                          <a:rPr lang="en-US" b="0"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𝜺</m:t>
                        </m:r>
                      </m:e>
                      <m:sub>
                        <m:r>
                          <a:rPr lang="en-US" b="0" i="1">
                            <a:latin typeface="Cambria Math" panose="02040503050406030204" pitchFamily="18" charset="0"/>
                            <a:ea typeface="Cambria Math" panose="02040503050406030204" pitchFamily="18" charset="0"/>
                          </a:rPr>
                          <m:t>𝑐</m:t>
                        </m:r>
                      </m:sub>
                    </m:sSub>
                    <m:d>
                      <m:dPr>
                        <m:ctrlPr>
                          <a:rPr lang="en-US" b="0" i="1">
                            <a:latin typeface="Cambria Math" panose="02040503050406030204" pitchFamily="18" charset="0"/>
                            <a:ea typeface="Cambria Math" panose="02040503050406030204" pitchFamily="18" charset="0"/>
                          </a:rPr>
                        </m:ctrlPr>
                      </m:dPr>
                      <m:e>
                        <m:r>
                          <a:rPr lang="en-US" b="0" i="1">
                            <a:latin typeface="Cambria Math" panose="02040503050406030204" pitchFamily="18" charset="0"/>
                            <a:ea typeface="Cambria Math" panose="02040503050406030204" pitchFamily="18" charset="0"/>
                          </a:rPr>
                          <m:t>𝑡</m:t>
                        </m:r>
                      </m:e>
                    </m:d>
                    <m:r>
                      <a:rPr lang="en-US" b="0" i="0">
                        <a:latin typeface="Cambria Math" panose="02040503050406030204" pitchFamily="18" charset="0"/>
                        <a:ea typeface="Cambria Math" panose="02040503050406030204" pitchFamily="18" charset="0"/>
                      </a:rPr>
                      <m:t>=</m:t>
                    </m:r>
                    <m:r>
                      <a:rPr lang="en-US" b="0" i="0">
                        <a:latin typeface="Cambria Math" panose="02040503050406030204" pitchFamily="18" charset="0"/>
                        <a:ea typeface="Cambria Math" panose="02040503050406030204" pitchFamily="18" charset="0"/>
                      </a:rPr>
                      <m:t>1</m:t>
                    </m:r>
                  </m:oMath>
                </a14:m>
                <a:r>
                  <a:rPr lang="en-US" dirty="0" smtClean="0">
                    <a:latin typeface="Cambria Math" panose="02040503050406030204" pitchFamily="18" charset="0"/>
                    <a:ea typeface="Cambria Math" panose="02040503050406030204" pitchFamily="18" charset="0"/>
                  </a:rPr>
                  <a:t>  for all of “t”</a:t>
                </a:r>
                <a:endParaRPr lang="en-US" dirty="0">
                  <a:latin typeface="Cambria Math" panose="02040503050406030204" pitchFamily="18" charset="0"/>
                  <a:ea typeface="Cambria Math" panose="020405030504060302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5516791" y="3721984"/>
                <a:ext cx="3116687" cy="369332"/>
              </a:xfrm>
              <a:prstGeom prst="rect">
                <a:avLst/>
              </a:prstGeom>
              <a:blipFill>
                <a:blip r:embed="rId11"/>
                <a:stretch>
                  <a:fillRect t="-11667" r="-1174"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28600" y="5422134"/>
                <a:ext cx="8689983" cy="923330"/>
              </a:xfrm>
              <a:prstGeom prst="rect">
                <a:avLst/>
              </a:prstGeom>
            </p:spPr>
            <p:txBody>
              <a:bodyPr wrap="square">
                <a:spAutoFit/>
              </a:bodyPr>
              <a:lstStyle/>
              <a:p>
                <a:pPr marR="0" lvl="0" algn="just" rtl="1">
                  <a:spcBef>
                    <a:spcPts val="0"/>
                  </a:spcBef>
                  <a:spcAft>
                    <a:spcPts val="600"/>
                  </a:spcAft>
                </a:pPr>
                <a:r>
                  <a:rPr lang="ar-SA"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این موضوع را از اول انتظار داشتیم چون مقاومتی در مدار وجود ندارد که موجب اتلاف انرژی </a:t>
                </a:r>
                <a:r>
                  <a:rPr lang="ar-S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شود</a:t>
                </a: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یعنی </a:t>
                </a:r>
                <a:r>
                  <a:rPr lang="ar-SA" dirty="0">
                    <a:solidFill>
                      <a:srgbClr val="000000"/>
                    </a:solidFill>
                    <a:latin typeface="B Nazanin" panose="00000400000000000000" pitchFamily="2" charset="-78"/>
                    <a:ea typeface="Times New Roman" panose="02020603050405020304" pitchFamily="18" charset="0"/>
                    <a:cs typeface="B Nazanin" panose="00000400000000000000" pitchFamily="2" charset="-78"/>
                  </a:rPr>
                  <a:t>گرچه انرژی درسلف و انرژی در خازن در زمان‌های مختلف تغییر </a:t>
                </a:r>
                <a:r>
                  <a:rPr lang="ar-SA"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می‌کند</a:t>
                </a:r>
                <a:r>
                  <a:rPr lang="fa-IR"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a:t>
                </a:r>
                <a:r>
                  <a:rPr lang="ar-SA"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 لکن </a:t>
                </a:r>
                <a:r>
                  <a:rPr lang="ar-SA" dirty="0">
                    <a:solidFill>
                      <a:srgbClr val="000000"/>
                    </a:solidFill>
                    <a:latin typeface="B Nazanin" panose="00000400000000000000" pitchFamily="2" charset="-78"/>
                    <a:ea typeface="Times New Roman" panose="02020603050405020304" pitchFamily="18" charset="0"/>
                    <a:cs typeface="B Nazanin" panose="00000400000000000000" pitchFamily="2" charset="-78"/>
                  </a:rPr>
                  <a:t>مجموع آنها ثابت است. </a:t>
                </a:r>
                <a:r>
                  <a:rPr lang="ar-SA"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یعنی </a:t>
                </a:r>
                <a:r>
                  <a:rPr lang="ar-SA" dirty="0">
                    <a:solidFill>
                      <a:srgbClr val="000000"/>
                    </a:solidFill>
                    <a:latin typeface="B Nazanin" panose="00000400000000000000" pitchFamily="2" charset="-78"/>
                    <a:ea typeface="Times New Roman" panose="02020603050405020304" pitchFamily="18" charset="0"/>
                    <a:cs typeface="B Nazanin" panose="00000400000000000000" pitchFamily="2" charset="-78"/>
                  </a:rPr>
                  <a:t>انرژی از سلف به خازن و از خازن به سلف با فرکانس</a:t>
                </a:r>
                <a14:m>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𝜔</m:t>
                    </m:r>
                    <m:r>
                      <a:rPr lang="en-US"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m:t>
                    </m:r>
                    <m:r>
                      <a:rPr lang="en-US"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4</m:t>
                    </m:r>
                    <m:r>
                      <a:rPr lang="en-US"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 </m:t>
                    </m:r>
                  </m:oMath>
                </a14:m>
                <a:r>
                  <a:rPr lang="ar-SA"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یعنی </a:t>
                </a:r>
                <a:r>
                  <a:rPr lang="ar-SA"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دو برابر فرکانس نوسان مدار</a:t>
                </a:r>
                <a:r>
                  <a:rPr lang="ar-SA"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منتقل می‌شود.</a:t>
                </a:r>
                <a:endParaRPr lang="en-US" sz="14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Choice>
        <mc:Fallback xmlns="">
          <p:sp>
            <p:nvSpPr>
              <p:cNvPr id="19" name="Rectangle 18"/>
              <p:cNvSpPr>
                <a:spLocks noRot="1" noChangeAspect="1" noMove="1" noResize="1" noEditPoints="1" noAdjustHandles="1" noChangeArrowheads="1" noChangeShapeType="1" noTextEdit="1"/>
              </p:cNvSpPr>
              <p:nvPr/>
            </p:nvSpPr>
            <p:spPr>
              <a:xfrm>
                <a:off x="228600" y="5422134"/>
                <a:ext cx="8689983" cy="923330"/>
              </a:xfrm>
              <a:prstGeom prst="rect">
                <a:avLst/>
              </a:prstGeom>
              <a:blipFill>
                <a:blip r:embed="rId12"/>
                <a:stretch>
                  <a:fillRect l="-1193" t="-2632" r="-561" b="-10526"/>
                </a:stretch>
              </a:blipFill>
            </p:spPr>
            <p:txBody>
              <a:bodyPr/>
              <a:lstStyle/>
              <a:p>
                <a:r>
                  <a:rPr lang="en-US">
                    <a:noFill/>
                  </a:rPr>
                  <a:t> </a:t>
                </a:r>
              </a:p>
            </p:txBody>
          </p:sp>
        </mc:Fallback>
      </mc:AlternateContent>
      <p:pic>
        <p:nvPicPr>
          <p:cNvPr id="20" name="Picture 19"/>
          <p:cNvPicPr>
            <a:picLocks noChangeAspect="1"/>
          </p:cNvPicPr>
          <p:nvPr/>
        </p:nvPicPr>
        <p:blipFill>
          <a:blip r:embed="rId13"/>
          <a:stretch>
            <a:fillRect/>
          </a:stretch>
        </p:blipFill>
        <p:spPr>
          <a:xfrm>
            <a:off x="13063" y="2471304"/>
            <a:ext cx="3574856" cy="2292919"/>
          </a:xfrm>
          <a:prstGeom prst="rect">
            <a:avLst/>
          </a:prstGeom>
        </p:spPr>
      </p:pic>
      <mc:AlternateContent xmlns:mc="http://schemas.openxmlformats.org/markup-compatibility/2006" xmlns:a14="http://schemas.microsoft.com/office/drawing/2010/main">
        <mc:Choice Requires="a14">
          <p:sp>
            <p:nvSpPr>
              <p:cNvPr id="21" name="Rectangle 20"/>
              <p:cNvSpPr/>
              <p:nvPr/>
            </p:nvSpPr>
            <p:spPr>
              <a:xfrm>
                <a:off x="4900685" y="2101972"/>
                <a:ext cx="5100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solidFill>
                            <a:srgbClr val="0000FF"/>
                          </a:solidFill>
                          <a:latin typeface="Cambria Math" panose="02040503050406030204" pitchFamily="18" charset="0"/>
                        </a:rPr>
                        <m:t>⟹</m:t>
                      </m:r>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4900685" y="2101972"/>
                <a:ext cx="510075" cy="369332"/>
              </a:xfrm>
              <a:prstGeom prst="rect">
                <a:avLst/>
              </a:prstGeom>
              <a:blipFill>
                <a:blip r:embed="rId14"/>
                <a:stretch>
                  <a:fillRect/>
                </a:stretch>
              </a:blipFill>
            </p:spPr>
            <p:txBody>
              <a:bodyPr/>
              <a:lstStyle/>
              <a:p>
                <a:r>
                  <a:rPr lang="en-US">
                    <a:noFill/>
                  </a:rPr>
                  <a:t> </a:t>
                </a:r>
              </a:p>
            </p:txBody>
          </p:sp>
        </mc:Fallback>
      </mc:AlternateContent>
      <p:sp>
        <p:nvSpPr>
          <p:cNvPr id="22" name="Rectangle 21"/>
          <p:cNvSpPr/>
          <p:nvPr/>
        </p:nvSpPr>
        <p:spPr>
          <a:xfrm>
            <a:off x="1447800" y="6321442"/>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5148214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48</a:t>
            </a:fld>
            <a:endParaRPr lang="en-US" dirty="0"/>
          </a:p>
        </p:txBody>
      </p:sp>
      <p:sp>
        <p:nvSpPr>
          <p:cNvPr id="4" name="Rectangle 3"/>
          <p:cNvSpPr/>
          <p:nvPr/>
        </p:nvSpPr>
        <p:spPr>
          <a:xfrm>
            <a:off x="228600" y="228600"/>
            <a:ext cx="8534400" cy="646331"/>
          </a:xfrm>
          <a:prstGeom prst="rect">
            <a:avLst/>
          </a:prstGeom>
        </p:spPr>
        <p:txBody>
          <a:bodyPr wrap="square">
            <a:spAutoFit/>
          </a:bodyPr>
          <a:lstStyle/>
          <a:p>
            <a:pPr algn="just" rtl="1"/>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نکته مهم: </a:t>
            </a:r>
            <a:r>
              <a:rPr lang="ar-SA" b="1"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در </a:t>
            </a:r>
            <a:r>
              <a:rPr lang="ar-SA" b="1" dirty="0">
                <a:solidFill>
                  <a:srgbClr val="000000"/>
                </a:solidFill>
                <a:latin typeface="Calibri" panose="020F0502020204030204" pitchFamily="34" charset="0"/>
                <a:ea typeface="Calibri" panose="020F0502020204030204" pitchFamily="34" charset="0"/>
                <a:cs typeface="B Nazanin" panose="00000400000000000000" pitchFamily="2" charset="-78"/>
              </a:rPr>
              <a:t>هر مدار مرتبه دوم (بدون منابع وابسته) با دو سلف یا دو </a:t>
            </a:r>
            <a:r>
              <a:rPr lang="ar-SA" b="1"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خازن</a:t>
            </a:r>
            <a:r>
              <a:rPr lang="fa-IR" b="1"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 مستقل از هم، فارغ از شکل مدار،</a:t>
            </a:r>
            <a:r>
              <a:rPr lang="ar-SA" b="1"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ar-SA" b="1" dirty="0">
                <a:solidFill>
                  <a:srgbClr val="000000"/>
                </a:solidFill>
                <a:latin typeface="Calibri" panose="020F0502020204030204" pitchFamily="34" charset="0"/>
                <a:ea typeface="Calibri" panose="020F0502020204030204" pitchFamily="34" charset="0"/>
                <a:cs typeface="B Nazanin" panose="00000400000000000000" pitchFamily="2" charset="-78"/>
              </a:rPr>
              <a:t>فقط حالت پاسخ میرای شدید پیش می‌آید</a:t>
            </a:r>
            <a:r>
              <a:rPr lang="ar-SA" b="1"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a:t>
            </a:r>
            <a:r>
              <a:rPr lang="fa-IR" b="1"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به مثال زیر توجه شود.</a:t>
            </a:r>
            <a:endParaRPr lang="en-US" dirty="0"/>
          </a:p>
        </p:txBody>
      </p:sp>
      <p:pic>
        <p:nvPicPr>
          <p:cNvPr id="5" name="Picture 4"/>
          <p:cNvPicPr>
            <a:picLocks noChangeAspect="1"/>
          </p:cNvPicPr>
          <p:nvPr/>
        </p:nvPicPr>
        <p:blipFill>
          <a:blip r:embed="rId3"/>
          <a:stretch>
            <a:fillRect/>
          </a:stretch>
        </p:blipFill>
        <p:spPr>
          <a:xfrm>
            <a:off x="381000" y="612271"/>
            <a:ext cx="2549371" cy="1250840"/>
          </a:xfrm>
          <a:prstGeom prst="rect">
            <a:avLst/>
          </a:prstGeom>
        </p:spPr>
      </p:pic>
      <p:pic>
        <p:nvPicPr>
          <p:cNvPr id="6" name="Picture 5"/>
          <p:cNvPicPr>
            <a:picLocks noChangeAspect="1"/>
          </p:cNvPicPr>
          <p:nvPr/>
        </p:nvPicPr>
        <p:blipFill>
          <a:blip r:embed="rId4"/>
          <a:stretch>
            <a:fillRect/>
          </a:stretch>
        </p:blipFill>
        <p:spPr>
          <a:xfrm>
            <a:off x="974962" y="1124902"/>
            <a:ext cx="1623023" cy="590888"/>
          </a:xfrm>
          <a:prstGeom prst="rect">
            <a:avLst/>
          </a:prstGeom>
        </p:spPr>
      </p:pic>
      <p:sp>
        <p:nvSpPr>
          <p:cNvPr id="7" name="Rectangle 6"/>
          <p:cNvSpPr>
            <a:spLocks noChangeArrowheads="1"/>
          </p:cNvSpPr>
          <p:nvPr/>
        </p:nvSpPr>
        <p:spPr bwMode="auto">
          <a:xfrm>
            <a:off x="-33307" y="1956820"/>
            <a:ext cx="1322798"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a:t>
            </a:r>
            <a:r>
              <a:rPr lang="en-US"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KVL</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در </a:t>
            </a:r>
            <a:r>
              <a:rPr lang="fa-IR" altLang="en-US" sz="1600" b="1" dirty="0" err="1"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مش</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1</a:t>
            </a:r>
            <a:endParaRPr lang="en-US" altLang="en-US"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8" name="Rectangle 7"/>
              <p:cNvSpPr/>
              <p:nvPr/>
            </p:nvSpPr>
            <p:spPr>
              <a:xfrm>
                <a:off x="1123954" y="1828800"/>
                <a:ext cx="3110146" cy="5890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1</m:t>
                          </m:r>
                        </m:sub>
                      </m:sSub>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0">
                              <a:latin typeface="Cambria Math" panose="02040503050406030204" pitchFamily="18" charset="0"/>
                            </a:rPr>
                            <m:t>1</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𝐿</m:t>
                          </m:r>
                        </m:e>
                        <m:sub>
                          <m:r>
                            <a:rPr lang="en-US" sz="1700" i="0">
                              <a:latin typeface="Cambria Math" panose="02040503050406030204" pitchFamily="18" charset="0"/>
                            </a:rPr>
                            <m:t>1</m:t>
                          </m:r>
                        </m:sub>
                      </m:sSub>
                      <m:f>
                        <m:fPr>
                          <m:ctrlPr>
                            <a:rPr lang="en-US" sz="1700" i="1">
                              <a:latin typeface="Cambria Math" panose="02040503050406030204" pitchFamily="18" charset="0"/>
                            </a:rPr>
                          </m:ctrlPr>
                        </m:fPr>
                        <m:num>
                          <m:r>
                            <a:rPr lang="en-US" sz="1700" i="1">
                              <a:latin typeface="Cambria Math" panose="02040503050406030204" pitchFamily="18" charset="0"/>
                            </a:rPr>
                            <m:t>𝑑</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0">
                                  <a:latin typeface="Cambria Math" panose="02040503050406030204" pitchFamily="18" charset="0"/>
                                </a:rPr>
                                <m:t>1</m:t>
                              </m:r>
                            </m:sub>
                          </m:sSub>
                        </m:num>
                        <m:den>
                          <m:r>
                            <a:rPr lang="en-US" sz="1700" i="1">
                              <a:latin typeface="Cambria Math" panose="02040503050406030204" pitchFamily="18" charset="0"/>
                            </a:rPr>
                            <m:t>𝑑𝑡</m:t>
                          </m:r>
                        </m:den>
                      </m:f>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2</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0">
                              <a:latin typeface="Cambria Math" panose="02040503050406030204" pitchFamily="18" charset="0"/>
                            </a:rPr>
                            <m:t>1</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0">
                              <a:latin typeface="Cambria Math" panose="02040503050406030204" pitchFamily="18" charset="0"/>
                            </a:rPr>
                            <m:t>2</m:t>
                          </m:r>
                        </m:sub>
                      </m:sSub>
                      <m:r>
                        <a:rPr lang="en-US" sz="1700" i="0">
                          <a:latin typeface="Cambria Math" panose="02040503050406030204" pitchFamily="18" charset="0"/>
                        </a:rPr>
                        <m:t>)=</m:t>
                      </m:r>
                      <m:r>
                        <a:rPr lang="en-US" sz="1700" i="0">
                          <a:latin typeface="Cambria Math" panose="02040503050406030204" pitchFamily="18" charset="0"/>
                        </a:rPr>
                        <m:t>0</m:t>
                      </m:r>
                    </m:oMath>
                  </m:oMathPara>
                </a14:m>
                <a:endParaRPr lang="en-US" sz="1700" dirty="0"/>
              </a:p>
            </p:txBody>
          </p:sp>
        </mc:Choice>
        <mc:Fallback xmlns="">
          <p:sp>
            <p:nvSpPr>
              <p:cNvPr id="8" name="Rectangle 7"/>
              <p:cNvSpPr>
                <a:spLocks noRot="1" noChangeAspect="1" noMove="1" noResize="1" noEditPoints="1" noAdjustHandles="1" noChangeArrowheads="1" noChangeShapeType="1" noTextEdit="1"/>
              </p:cNvSpPr>
              <p:nvPr/>
            </p:nvSpPr>
            <p:spPr>
              <a:xfrm>
                <a:off x="1123954" y="1828800"/>
                <a:ext cx="3110146" cy="589007"/>
              </a:xfrm>
              <a:prstGeom prst="rect">
                <a:avLst/>
              </a:prstGeom>
              <a:blipFill>
                <a:blip r:embed="rId5"/>
                <a:stretch>
                  <a:fillRect/>
                </a:stretch>
              </a:blipFill>
            </p:spPr>
            <p:txBody>
              <a:bodyPr/>
              <a:lstStyle/>
              <a:p>
                <a:r>
                  <a:rPr lang="en-US">
                    <a:noFill/>
                  </a:rPr>
                  <a:t> </a:t>
                </a:r>
              </a:p>
            </p:txBody>
          </p:sp>
        </mc:Fallback>
      </mc:AlternateContent>
      <p:sp>
        <p:nvSpPr>
          <p:cNvPr id="9" name="Rectangle 8"/>
          <p:cNvSpPr>
            <a:spLocks noChangeArrowheads="1"/>
          </p:cNvSpPr>
          <p:nvPr/>
        </p:nvSpPr>
        <p:spPr bwMode="auto">
          <a:xfrm>
            <a:off x="-76200" y="2536107"/>
            <a:ext cx="1351652"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a:t>
            </a:r>
            <a:r>
              <a:rPr lang="en-US"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KVL</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در </a:t>
            </a:r>
            <a:r>
              <a:rPr lang="fa-IR" altLang="en-US" sz="1600" b="1" dirty="0" err="1"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مش</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a:t>
            </a:r>
            <a:r>
              <a:rPr lang="fa-IR" altLang="en-US"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2</a:t>
            </a:r>
            <a:endParaRPr lang="en-US" altLang="en-US"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0" name="Rectangle 9"/>
              <p:cNvSpPr/>
              <p:nvPr/>
            </p:nvSpPr>
            <p:spPr>
              <a:xfrm>
                <a:off x="1123954" y="2397738"/>
                <a:ext cx="2464457" cy="5890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𝐿</m:t>
                          </m:r>
                        </m:e>
                        <m:sub>
                          <m:r>
                            <a:rPr lang="en-US" sz="1700" i="0">
                              <a:latin typeface="Cambria Math" panose="02040503050406030204" pitchFamily="18" charset="0"/>
                            </a:rPr>
                            <m:t>2</m:t>
                          </m:r>
                        </m:sub>
                      </m:sSub>
                      <m:f>
                        <m:fPr>
                          <m:ctrlPr>
                            <a:rPr lang="en-US" sz="1700" i="1">
                              <a:latin typeface="Cambria Math" panose="02040503050406030204" pitchFamily="18" charset="0"/>
                            </a:rPr>
                          </m:ctrlPr>
                        </m:fPr>
                        <m:num>
                          <m:r>
                            <a:rPr lang="en-US" sz="1700" i="1">
                              <a:latin typeface="Cambria Math" panose="02040503050406030204" pitchFamily="18" charset="0"/>
                            </a:rPr>
                            <m:t>𝑑</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0">
                                  <a:latin typeface="Cambria Math" panose="02040503050406030204" pitchFamily="18" charset="0"/>
                                </a:rPr>
                                <m:t>2</m:t>
                              </m:r>
                            </m:sub>
                          </m:sSub>
                        </m:num>
                        <m:den>
                          <m:r>
                            <a:rPr lang="en-US" sz="1700" i="1">
                              <a:latin typeface="Cambria Math" panose="02040503050406030204" pitchFamily="18" charset="0"/>
                            </a:rPr>
                            <m:t>𝑑𝑡</m:t>
                          </m:r>
                        </m:den>
                      </m:f>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2</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0">
                              <a:latin typeface="Cambria Math" panose="02040503050406030204" pitchFamily="18" charset="0"/>
                            </a:rPr>
                            <m:t>2</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0">
                              <a:latin typeface="Cambria Math" panose="02040503050406030204" pitchFamily="18" charset="0"/>
                            </a:rPr>
                            <m:t>1</m:t>
                          </m:r>
                        </m:sub>
                      </m:sSub>
                      <m:r>
                        <a:rPr lang="en-US" sz="1700" i="0">
                          <a:latin typeface="Cambria Math" panose="02040503050406030204" pitchFamily="18" charset="0"/>
                        </a:rPr>
                        <m:t>)=</m:t>
                      </m:r>
                      <m:r>
                        <a:rPr lang="en-US" sz="1700" i="0">
                          <a:latin typeface="Cambria Math" panose="02040503050406030204" pitchFamily="18" charset="0"/>
                        </a:rPr>
                        <m:t>0</m:t>
                      </m:r>
                    </m:oMath>
                  </m:oMathPara>
                </a14:m>
                <a:endParaRPr lang="en-US" sz="1700" dirty="0"/>
              </a:p>
            </p:txBody>
          </p:sp>
        </mc:Choice>
        <mc:Fallback xmlns="">
          <p:sp>
            <p:nvSpPr>
              <p:cNvPr id="10" name="Rectangle 9"/>
              <p:cNvSpPr>
                <a:spLocks noRot="1" noChangeAspect="1" noMove="1" noResize="1" noEditPoints="1" noAdjustHandles="1" noChangeArrowheads="1" noChangeShapeType="1" noTextEdit="1"/>
              </p:cNvSpPr>
              <p:nvPr/>
            </p:nvSpPr>
            <p:spPr>
              <a:xfrm>
                <a:off x="1123954" y="2397738"/>
                <a:ext cx="2464457" cy="58900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264907" y="2125980"/>
                <a:ext cx="4879093" cy="617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𝐿</m:t>
                          </m:r>
                        </m:e>
                        <m:sub>
                          <m:r>
                            <a:rPr lang="en-US" sz="1700" i="0">
                              <a:latin typeface="Cambria Math" panose="02040503050406030204" pitchFamily="18" charset="0"/>
                            </a:rPr>
                            <m:t>1</m:t>
                          </m:r>
                        </m:sub>
                      </m:sSub>
                      <m:sSub>
                        <m:sSubPr>
                          <m:ctrlPr>
                            <a:rPr lang="en-US" sz="1700" i="1">
                              <a:latin typeface="Cambria Math" panose="02040503050406030204" pitchFamily="18" charset="0"/>
                            </a:rPr>
                          </m:ctrlPr>
                        </m:sSubPr>
                        <m:e>
                          <m:r>
                            <a:rPr lang="en-US" sz="1700" i="1">
                              <a:latin typeface="Cambria Math" panose="02040503050406030204" pitchFamily="18" charset="0"/>
                            </a:rPr>
                            <m:t>𝐿</m:t>
                          </m:r>
                        </m:e>
                        <m:sub>
                          <m:r>
                            <a:rPr lang="en-US" sz="1700" i="0">
                              <a:latin typeface="Cambria Math" panose="02040503050406030204" pitchFamily="18" charset="0"/>
                            </a:rPr>
                            <m:t>2</m:t>
                          </m:r>
                        </m:sub>
                      </m:sSub>
                      <m:f>
                        <m:fPr>
                          <m:ctrlPr>
                            <a:rPr lang="en-US" sz="1700" i="1">
                              <a:latin typeface="Cambria Math" panose="02040503050406030204" pitchFamily="18" charset="0"/>
                            </a:rPr>
                          </m:ctrlPr>
                        </m:fPr>
                        <m:num>
                          <m:sSup>
                            <m:sSupPr>
                              <m:ctrlPr>
                                <a:rPr lang="en-US" sz="1700" i="1">
                                  <a:latin typeface="Cambria Math" panose="02040503050406030204" pitchFamily="18" charset="0"/>
                                </a:rPr>
                              </m:ctrlPr>
                            </m:sSupPr>
                            <m:e>
                              <m:r>
                                <a:rPr lang="en-US" sz="1700" i="1">
                                  <a:latin typeface="Cambria Math" panose="02040503050406030204" pitchFamily="18" charset="0"/>
                                </a:rPr>
                                <m:t>𝑑</m:t>
                              </m:r>
                            </m:e>
                            <m:sup>
                              <m:r>
                                <a:rPr lang="en-US" sz="1700" i="0">
                                  <a:latin typeface="Cambria Math" panose="02040503050406030204" pitchFamily="18" charset="0"/>
                                </a:rPr>
                                <m:t>2</m:t>
                              </m:r>
                            </m:sup>
                          </m:sSup>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0">
                                  <a:latin typeface="Cambria Math" panose="02040503050406030204" pitchFamily="18" charset="0"/>
                                </a:rPr>
                                <m:t>2</m:t>
                              </m:r>
                            </m:sub>
                          </m:sSub>
                        </m:num>
                        <m:den>
                          <m:r>
                            <a:rPr lang="en-US" sz="1700" i="1">
                              <a:latin typeface="Cambria Math" panose="02040503050406030204" pitchFamily="18" charset="0"/>
                            </a:rPr>
                            <m:t>𝑑</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2</m:t>
                              </m:r>
                            </m:sup>
                          </m:sSup>
                        </m:den>
                      </m:f>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𝐿</m:t>
                          </m:r>
                        </m:e>
                        <m:sub>
                          <m:r>
                            <a:rPr lang="en-US" sz="1700" i="0">
                              <a:latin typeface="Cambria Math" panose="02040503050406030204" pitchFamily="18" charset="0"/>
                            </a:rPr>
                            <m:t>1</m:t>
                          </m:r>
                        </m:sub>
                      </m:sSub>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2</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𝐿</m:t>
                          </m:r>
                        </m:e>
                        <m:sub>
                          <m:r>
                            <a:rPr lang="en-US" sz="1700" i="0">
                              <a:latin typeface="Cambria Math" panose="02040503050406030204" pitchFamily="18" charset="0"/>
                            </a:rPr>
                            <m:t>2</m:t>
                          </m:r>
                        </m:sub>
                      </m:sSub>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1</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𝐿</m:t>
                          </m:r>
                        </m:e>
                        <m:sub>
                          <m:r>
                            <a:rPr lang="en-US" sz="1700" i="0">
                              <a:latin typeface="Cambria Math" panose="02040503050406030204" pitchFamily="18" charset="0"/>
                            </a:rPr>
                            <m:t>2</m:t>
                          </m:r>
                        </m:sub>
                      </m:sSub>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2</m:t>
                          </m:r>
                        </m:sub>
                      </m:sSub>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𝑑</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0">
                                  <a:latin typeface="Cambria Math" panose="02040503050406030204" pitchFamily="18" charset="0"/>
                                </a:rPr>
                                <m:t>2</m:t>
                              </m:r>
                            </m:sub>
                          </m:sSub>
                        </m:num>
                        <m:den>
                          <m:r>
                            <a:rPr lang="en-US" sz="1700" i="1">
                              <a:latin typeface="Cambria Math" panose="02040503050406030204" pitchFamily="18" charset="0"/>
                            </a:rPr>
                            <m:t>𝑑𝑡</m:t>
                          </m:r>
                        </m:den>
                      </m:f>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1</m:t>
                          </m:r>
                        </m:sub>
                      </m:sSub>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2</m:t>
                          </m:r>
                        </m:sub>
                      </m:sSub>
                      <m:r>
                        <a:rPr lang="en-US" sz="1700" i="0">
                          <a:latin typeface="Cambria Math" panose="02040503050406030204" pitchFamily="18" charset="0"/>
                        </a:rPr>
                        <m:t>=</m:t>
                      </m:r>
                      <m:r>
                        <a:rPr lang="en-US" sz="1700" i="0">
                          <a:latin typeface="Cambria Math" panose="02040503050406030204" pitchFamily="18" charset="0"/>
                        </a:rPr>
                        <m:t>0</m:t>
                      </m:r>
                    </m:oMath>
                  </m:oMathPara>
                </a14:m>
                <a:endParaRPr lang="en-US" sz="1700" dirty="0"/>
              </a:p>
            </p:txBody>
          </p:sp>
        </mc:Choice>
        <mc:Fallback xmlns="">
          <p:sp>
            <p:nvSpPr>
              <p:cNvPr id="13" name="Rectangle 12"/>
              <p:cNvSpPr>
                <a:spLocks noRot="1" noChangeAspect="1" noMove="1" noResize="1" noEditPoints="1" noAdjustHandles="1" noChangeArrowheads="1" noChangeShapeType="1" noTextEdit="1"/>
              </p:cNvSpPr>
              <p:nvPr/>
            </p:nvSpPr>
            <p:spPr>
              <a:xfrm>
                <a:off x="4264907" y="2125980"/>
                <a:ext cx="4879093" cy="617220"/>
              </a:xfrm>
              <a:prstGeom prst="rect">
                <a:avLst/>
              </a:prstGeom>
              <a:blipFill>
                <a:blip r:embed="rId7"/>
                <a:stretch>
                  <a:fillRect/>
                </a:stretch>
              </a:blipFill>
            </p:spPr>
            <p:txBody>
              <a:bodyPr/>
              <a:lstStyle/>
              <a:p>
                <a:r>
                  <a:rPr lang="en-US">
                    <a:noFill/>
                  </a:rPr>
                  <a:t> </a:t>
                </a:r>
              </a:p>
            </p:txBody>
          </p:sp>
        </mc:Fallback>
      </mc:AlternateContent>
      <p:sp>
        <p:nvSpPr>
          <p:cNvPr id="14" name="Rectangle 13"/>
          <p:cNvSpPr>
            <a:spLocks noChangeArrowheads="1"/>
          </p:cNvSpPr>
          <p:nvPr/>
        </p:nvSpPr>
        <p:spPr bwMode="auto">
          <a:xfrm>
            <a:off x="3647400" y="2812543"/>
            <a:ext cx="5197257"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dirty="0" smtClean="0">
                <a:latin typeface="Times New Roman" panose="02020603050405020304" pitchFamily="18" charset="0"/>
                <a:ea typeface="Calibri" panose="020F0502020204030204" pitchFamily="34" charset="0"/>
                <a:cs typeface="B Nazanin" panose="00000400000000000000" pitchFamily="2" charset="-78"/>
              </a:rPr>
              <a:t>با تعیین معادله مشخصه و نوشتن </a:t>
            </a:r>
            <a:r>
              <a:rPr lang="fa-IR" altLang="en-US" dirty="0" smtClean="0">
                <a:ea typeface="Calibri" panose="020F0502020204030204" pitchFamily="34" charset="0"/>
                <a:cs typeface="B Nazanin" panose="00000400000000000000" pitchFamily="2" charset="-78"/>
              </a:rPr>
              <a:t>دلتای معادله مشخصه خواهیم داشت: </a:t>
            </a:r>
            <a:endParaRPr lang="en-US" altLang="en-US"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286000" y="3227650"/>
                <a:ext cx="432329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𝛥</m:t>
                      </m:r>
                      <m:r>
                        <a:rPr lang="en-US" i="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2</m:t>
                                  </m:r>
                                </m:sub>
                              </m:sSub>
                            </m:e>
                          </m:d>
                        </m:e>
                        <m:sup>
                          <m:r>
                            <a:rPr lang="en-US" i="0">
                              <a:latin typeface="Cambria Math" panose="02040503050406030204" pitchFamily="18" charset="0"/>
                            </a:rPr>
                            <m:t>2</m:t>
                          </m:r>
                        </m:sup>
                      </m:sSup>
                      <m:r>
                        <a:rPr lang="en-US" i="0">
                          <a:latin typeface="Cambria Math" panose="02040503050406030204" pitchFamily="18" charset="0"/>
                        </a:rPr>
                        <m:t>−</m:t>
                      </m:r>
                      <m:r>
                        <a:rPr lang="en-US" i="0">
                          <a:latin typeface="Cambria Math" panose="02040503050406030204" pitchFamily="18" charset="0"/>
                        </a:rPr>
                        <m:t>4</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2</m:t>
                          </m:r>
                        </m:sub>
                      </m:sSub>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286000" y="3227650"/>
                <a:ext cx="432329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271060" y="3657307"/>
                <a:ext cx="600074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𝛥</m:t>
                      </m:r>
                      <m:r>
                        <a:rPr lang="en-US" i="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1</m:t>
                                  </m:r>
                                </m:sub>
                              </m:sSub>
                            </m:e>
                          </m:d>
                        </m:e>
                        <m:sup>
                          <m:r>
                            <a:rPr lang="en-US" i="0">
                              <a:latin typeface="Cambria Math" panose="02040503050406030204" pitchFamily="18" charset="0"/>
                            </a:rPr>
                            <m:t>2</m:t>
                          </m:r>
                        </m:sup>
                      </m:sSup>
                      <m:r>
                        <a:rPr lang="en-US" i="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2</m:t>
                                  </m:r>
                                </m:sub>
                              </m:sSub>
                            </m:e>
                          </m:d>
                        </m:e>
                        <m:sup>
                          <m:r>
                            <a:rPr lang="en-US" i="0">
                              <a:latin typeface="Cambria Math" panose="02040503050406030204" pitchFamily="18" charset="0"/>
                            </a:rPr>
                            <m:t>2</m:t>
                          </m:r>
                        </m:sup>
                      </m:sSup>
                      <m:r>
                        <a:rPr lang="en-US" i="0">
                          <a:latin typeface="Cambria Math" panose="02040503050406030204" pitchFamily="18" charset="0"/>
                        </a:rPr>
                        <m:t>+</m:t>
                      </m:r>
                      <m:r>
                        <a:rPr lang="en-US" i="0">
                          <a:latin typeface="Cambria Math" panose="02040503050406030204" pitchFamily="18" charset="0"/>
                        </a:rPr>
                        <m:t>2</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1</m:t>
                              </m:r>
                            </m:sub>
                          </m:sSub>
                        </m:e>
                      </m:d>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0">
                              <a:latin typeface="Cambria Math" panose="02040503050406030204" pitchFamily="18" charset="0"/>
                            </a:rPr>
                            <m:t>2</m:t>
                          </m:r>
                        </m:sub>
                      </m:sSub>
                      <m:sSub>
                        <m:sSubPr>
                          <m:ctrlPr>
                            <a:rPr lang="en-US" i="1" smtClean="0">
                              <a:latin typeface="Cambria Math" panose="02040503050406030204" pitchFamily="18" charset="0"/>
                            </a:rPr>
                          </m:ctrlPr>
                        </m:sSubPr>
                        <m:e>
                          <m:r>
                            <a:rPr lang="en-US" i="1">
                              <a:latin typeface="Cambria Math" panose="02040503050406030204" pitchFamily="18" charset="0"/>
                            </a:rPr>
                            <m:t>𝑅</m:t>
                          </m:r>
                        </m:e>
                        <m:sub>
                          <m:r>
                            <a:rPr lang="en-US" i="0">
                              <a:latin typeface="Cambria Math" panose="02040503050406030204" pitchFamily="18" charset="0"/>
                            </a:rPr>
                            <m:t>2</m:t>
                          </m:r>
                        </m:sub>
                      </m:sSub>
                      <m:r>
                        <a:rPr lang="fa-IR" b="0" i="1" smtClean="0">
                          <a:latin typeface="Cambria Math" panose="02040503050406030204" pitchFamily="18" charset="0"/>
                        </a:rPr>
                        <m:t>&gt;</m:t>
                      </m:r>
                      <m:r>
                        <a:rPr lang="fa-IR" b="0" i="1" smtClean="0">
                          <a:latin typeface="Cambria Math" panose="02040503050406030204" pitchFamily="18" charset="0"/>
                        </a:rPr>
                        <m:t>0</m:t>
                      </m:r>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2271060" y="3657307"/>
                <a:ext cx="6000745" cy="369332"/>
              </a:xfrm>
              <a:prstGeom prst="rect">
                <a:avLst/>
              </a:prstGeom>
              <a:blipFill>
                <a:blip r:embed="rId9"/>
                <a:stretch>
                  <a:fillRect/>
                </a:stretch>
              </a:blipFill>
            </p:spPr>
            <p:txBody>
              <a:bodyPr/>
              <a:lstStyle/>
              <a:p>
                <a:r>
                  <a:rPr lang="en-US">
                    <a:noFill/>
                  </a:rPr>
                  <a:t> </a:t>
                </a:r>
              </a:p>
            </p:txBody>
          </p:sp>
        </mc:Fallback>
      </mc:AlternateContent>
      <p:sp>
        <p:nvSpPr>
          <p:cNvPr id="17" name="Rectangle 16"/>
          <p:cNvSpPr/>
          <p:nvPr/>
        </p:nvSpPr>
        <p:spPr>
          <a:xfrm>
            <a:off x="3006296" y="907765"/>
            <a:ext cx="5874837" cy="1200329"/>
          </a:xfrm>
          <a:prstGeom prst="rect">
            <a:avLst/>
          </a:prstGeom>
        </p:spPr>
        <p:txBody>
          <a:bodyPr wrap="square">
            <a:spAutoFit/>
          </a:bodyPr>
          <a:lstStyle/>
          <a:p>
            <a:pPr marL="285750" indent="-285750" algn="just" rtl="1">
              <a:buFont typeface="Wingdings" panose="05000000000000000000" pitchFamily="2" charset="2"/>
              <a:buChar char="q"/>
            </a:pPr>
            <a:r>
              <a:rPr lang="ar-SA"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a:t>
            </a: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b="1" dirty="0" smtClean="0">
                <a:solidFill>
                  <a:srgbClr val="FF0000"/>
                </a:solidFill>
                <a:latin typeface="Calibri" panose="020F0502020204030204" pitchFamily="34" charset="0"/>
                <a:ea typeface="Times New Roman" panose="02020603050405020304" pitchFamily="18" charset="0"/>
                <a:cs typeface="B Nazanin" panose="00000400000000000000" pitchFamily="2" charset="-78"/>
              </a:rPr>
              <a:t>مدار مرتبه دوم با دو سلف یا دو خازن: </a:t>
            </a:r>
            <a:r>
              <a:rPr lang="fa-IR" dirty="0" smtClean="0">
                <a:latin typeface="Calibri" panose="020F0502020204030204" pitchFamily="34" charset="0"/>
                <a:ea typeface="Times New Roman" panose="02020603050405020304" pitchFamily="18" charset="0"/>
                <a:cs typeface="B Nazanin" panose="00000400000000000000" pitchFamily="2" charset="-78"/>
              </a:rPr>
              <a:t>ثابت کنید </a:t>
            </a:r>
            <a:r>
              <a:rPr lang="ar-SA"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در </a:t>
            </a:r>
            <a:r>
              <a:rPr lang="fa-IR"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این</a:t>
            </a:r>
            <a:r>
              <a:rPr lang="ar-SA"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ar-SA" dirty="0">
                <a:solidFill>
                  <a:srgbClr val="000000"/>
                </a:solidFill>
                <a:latin typeface="Calibri" panose="020F0502020204030204" pitchFamily="34" charset="0"/>
                <a:ea typeface="Calibri" panose="020F0502020204030204" pitchFamily="34" charset="0"/>
                <a:cs typeface="B Nazanin" panose="00000400000000000000" pitchFamily="2" charset="-78"/>
              </a:rPr>
              <a:t>مدار مرتبه دوم (بدون منابع وابسته) با دو </a:t>
            </a:r>
            <a:r>
              <a:rPr lang="ar-SA"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سلف</a:t>
            </a:r>
            <a:r>
              <a:rPr lang="fa-IR"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a:t>
            </a:r>
            <a:r>
              <a:rPr lang="ar-SA"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ar-SA" dirty="0">
                <a:solidFill>
                  <a:srgbClr val="000000"/>
                </a:solidFill>
                <a:latin typeface="Calibri" panose="020F0502020204030204" pitchFamily="34" charset="0"/>
                <a:ea typeface="Calibri" panose="020F0502020204030204" pitchFamily="34" charset="0"/>
                <a:cs typeface="B Nazanin" panose="00000400000000000000" pitchFamily="2" charset="-78"/>
              </a:rPr>
              <a:t>فقط حالت پاسخ میرای شدید پیش می‌آید.</a:t>
            </a:r>
            <a:endParaRPr lang="en-US" dirty="0"/>
          </a:p>
          <a:p>
            <a:pPr marL="285750" indent="-285750" algn="just" rtl="1">
              <a:buFont typeface="Wingdings" panose="05000000000000000000" pitchFamily="2" charset="2"/>
              <a:buChar char="q"/>
            </a:pPr>
            <a:endParaRPr lang="en-US" dirty="0">
              <a:cs typeface="B Nazanin" panose="00000400000000000000" pitchFamily="2" charset="-78"/>
            </a:endParaRPr>
          </a:p>
        </p:txBody>
      </p:sp>
      <p:sp>
        <p:nvSpPr>
          <p:cNvPr id="18" name="Rectangle 17"/>
          <p:cNvSpPr/>
          <p:nvPr/>
        </p:nvSpPr>
        <p:spPr>
          <a:xfrm>
            <a:off x="6373982" y="1810626"/>
            <a:ext cx="2507151" cy="369332"/>
          </a:xfrm>
          <a:prstGeom prst="rect">
            <a:avLst/>
          </a:prstGeom>
        </p:spPr>
        <p:txBody>
          <a:bodyPr wrap="square">
            <a:spAutoFit/>
          </a:bodyPr>
          <a:lstStyle/>
          <a:p>
            <a:pPr marL="285750" indent="-285750" algn="just" rtl="1">
              <a:buFont typeface="Times New Roman" panose="02020603050405020304" pitchFamily="18" charset="0"/>
              <a:buChar char="■"/>
            </a:pPr>
            <a:r>
              <a:rPr lang="ar-SA" b="1" dirty="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a:t>
            </a:r>
            <a:r>
              <a:rPr lang="fa-IR" dirty="0">
                <a:latin typeface="Calibri" panose="020F0502020204030204" pitchFamily="34" charset="0"/>
                <a:ea typeface="Calibri" panose="020F0502020204030204" pitchFamily="34" charset="0"/>
                <a:cs typeface="B Nazanin" panose="00000400000000000000" pitchFamily="2" charset="-78"/>
              </a:rPr>
              <a:t>برای حالت دو </a:t>
            </a:r>
            <a:r>
              <a:rPr lang="fa-IR" dirty="0" smtClean="0">
                <a:latin typeface="Calibri" panose="020F0502020204030204" pitchFamily="34" charset="0"/>
                <a:ea typeface="Calibri" panose="020F0502020204030204" pitchFamily="34" charset="0"/>
                <a:cs typeface="B Nazanin" panose="00000400000000000000" pitchFamily="2" charset="-78"/>
              </a:rPr>
              <a:t>خازن</a:t>
            </a:r>
            <a:endParaRPr lang="en-US" kern="100" dirty="0">
              <a:latin typeface="Calibri" panose="020F0502020204030204" pitchFamily="34" charset="0"/>
              <a:ea typeface="Calibri" panose="020F0502020204030204" pitchFamily="34" charset="0"/>
              <a:cs typeface="Arial" panose="020B0604020202020204" pitchFamily="34" charset="0"/>
            </a:endParaRPr>
          </a:p>
        </p:txBody>
      </p:sp>
      <p:sp>
        <p:nvSpPr>
          <p:cNvPr id="19" name="Rectangle 18"/>
          <p:cNvSpPr/>
          <p:nvPr/>
        </p:nvSpPr>
        <p:spPr>
          <a:xfrm>
            <a:off x="1295400" y="6603662"/>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pic>
        <p:nvPicPr>
          <p:cNvPr id="21" name="Picture 20"/>
          <p:cNvPicPr/>
          <p:nvPr/>
        </p:nvPicPr>
        <p:blipFill rotWithShape="1">
          <a:blip r:embed="rId10"/>
          <a:srcRect l="9657" t="3576" r="6032"/>
          <a:stretch/>
        </p:blipFill>
        <p:spPr>
          <a:xfrm>
            <a:off x="76201" y="3941184"/>
            <a:ext cx="2819400" cy="1922830"/>
          </a:xfrm>
          <a:prstGeom prst="rect">
            <a:avLst/>
          </a:prstGeom>
        </p:spPr>
      </p:pic>
      <p:sp>
        <p:nvSpPr>
          <p:cNvPr id="22" name="Rectangle 21"/>
          <p:cNvSpPr/>
          <p:nvPr/>
        </p:nvSpPr>
        <p:spPr>
          <a:xfrm>
            <a:off x="7327503" y="4050268"/>
            <a:ext cx="1569661" cy="369332"/>
          </a:xfrm>
          <a:prstGeom prst="rect">
            <a:avLst/>
          </a:prstGeom>
        </p:spPr>
        <p:txBody>
          <a:bodyPr wrap="none">
            <a:spAutoFit/>
          </a:bodyPr>
          <a:lstStyle/>
          <a:p>
            <a:pPr algn="just" rtl="1"/>
            <a:r>
              <a:rPr lang="fa-IR" dirty="0">
                <a:latin typeface="Calibri" panose="020F0502020204030204" pitchFamily="34" charset="0"/>
                <a:ea typeface="Calibri" panose="020F0502020204030204" pitchFamily="34" charset="0"/>
                <a:cs typeface="B Nazanin" panose="00000400000000000000" pitchFamily="2" charset="-78"/>
              </a:rPr>
              <a:t>برای حالت دو </a:t>
            </a:r>
            <a:r>
              <a:rPr lang="fa-IR" dirty="0" smtClean="0">
                <a:latin typeface="Calibri" panose="020F0502020204030204" pitchFamily="34" charset="0"/>
                <a:ea typeface="Calibri" panose="020F0502020204030204" pitchFamily="34" charset="0"/>
                <a:cs typeface="B Nazanin" panose="00000400000000000000" pitchFamily="2" charset="-78"/>
              </a:rPr>
              <a:t>خازن</a:t>
            </a:r>
            <a:endParaRPr lang="en-US" kern="100" dirty="0">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4267200" y="4191000"/>
                <a:ext cx="2661241" cy="6319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0">
                              <a:latin typeface="Cambria Math" panose="02040503050406030204" pitchFamily="18" charset="0"/>
                            </a:rPr>
                            <m:t>1</m:t>
                          </m:r>
                        </m:sub>
                      </m:sSub>
                      <m:f>
                        <m:fPr>
                          <m:ctrlPr>
                            <a:rPr lang="en-US" sz="1700" i="1">
                              <a:latin typeface="Cambria Math" panose="02040503050406030204" pitchFamily="18" charset="0"/>
                            </a:rPr>
                          </m:ctrlPr>
                        </m:fPr>
                        <m:num>
                          <m:r>
                            <a:rPr lang="en-US" sz="1700" i="0">
                              <a:latin typeface="Cambria Math" panose="02040503050406030204" pitchFamily="18" charset="0"/>
                            </a:rPr>
                            <m:t>ⅆ</m:t>
                          </m:r>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0">
                                  <a:latin typeface="Cambria Math" panose="02040503050406030204" pitchFamily="18" charset="0"/>
                                </a:rPr>
                                <m:t>1</m:t>
                              </m:r>
                            </m:sub>
                          </m:sSub>
                        </m:num>
                        <m:den>
                          <m:r>
                            <a:rPr lang="en-US" sz="1700" i="0">
                              <a:latin typeface="Cambria Math" panose="02040503050406030204" pitchFamily="18" charset="0"/>
                            </a:rPr>
                            <m:t>ⅆ</m:t>
                          </m:r>
                          <m:r>
                            <a:rPr lang="en-US" sz="1700" i="1">
                              <a:latin typeface="Cambria Math" panose="02040503050406030204" pitchFamily="18" charset="0"/>
                            </a:rPr>
                            <m:t>𝑡</m:t>
                          </m:r>
                        </m:den>
                      </m:f>
                      <m:r>
                        <a:rPr lang="en-US" sz="1700" i="0">
                          <a:latin typeface="Cambria Math" panose="02040503050406030204" pitchFamily="18" charset="0"/>
                        </a:rPr>
                        <m:t>+</m:t>
                      </m:r>
                      <m:f>
                        <m:fPr>
                          <m:ctrlPr>
                            <a:rPr lang="en-US" sz="1700" i="1">
                              <a:latin typeface="Cambria Math" panose="02040503050406030204" pitchFamily="18" charset="0"/>
                            </a:rPr>
                          </m:ctrlPr>
                        </m:fPr>
                        <m:num>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0">
                                  <a:latin typeface="Cambria Math" panose="02040503050406030204" pitchFamily="18" charset="0"/>
                                </a:rPr>
                                <m:t>1</m:t>
                              </m:r>
                            </m:sub>
                          </m:sSub>
                        </m:num>
                        <m:den>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1</m:t>
                              </m:r>
                            </m:sub>
                          </m:sSub>
                        </m:den>
                      </m:f>
                      <m:r>
                        <a:rPr lang="en-US" sz="1700" i="0">
                          <a:latin typeface="Cambria Math" panose="02040503050406030204" pitchFamily="18" charset="0"/>
                        </a:rPr>
                        <m:t>+</m:t>
                      </m:r>
                      <m:f>
                        <m:fPr>
                          <m:ctrlPr>
                            <a:rPr lang="en-US" sz="1700" i="1">
                              <a:latin typeface="Cambria Math" panose="02040503050406030204" pitchFamily="18" charset="0"/>
                            </a:rPr>
                          </m:ctrlPr>
                        </m:fPr>
                        <m:num>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0">
                                  <a:latin typeface="Cambria Math" panose="02040503050406030204" pitchFamily="18" charset="0"/>
                                </a:rPr>
                                <m:t>1</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0">
                                  <a:latin typeface="Cambria Math" panose="02040503050406030204" pitchFamily="18" charset="0"/>
                                </a:rPr>
                                <m:t>2</m:t>
                              </m:r>
                            </m:sub>
                          </m:sSub>
                        </m:num>
                        <m:den>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2</m:t>
                              </m:r>
                            </m:sub>
                          </m:sSub>
                        </m:den>
                      </m:f>
                      <m:r>
                        <a:rPr lang="en-US" sz="1700" i="0">
                          <a:latin typeface="Cambria Math" panose="02040503050406030204" pitchFamily="18" charset="0"/>
                        </a:rPr>
                        <m:t>=</m:t>
                      </m:r>
                      <m:r>
                        <a:rPr lang="en-US" sz="1700" i="0">
                          <a:latin typeface="Cambria Math" panose="02040503050406030204" pitchFamily="18" charset="0"/>
                        </a:rPr>
                        <m:t>0</m:t>
                      </m:r>
                    </m:oMath>
                  </m:oMathPara>
                </a14:m>
                <a:endParaRPr lang="en-US" sz="1700" dirty="0"/>
              </a:p>
            </p:txBody>
          </p:sp>
        </mc:Choice>
        <mc:Fallback xmlns="">
          <p:sp>
            <p:nvSpPr>
              <p:cNvPr id="23" name="Rectangle 22"/>
              <p:cNvSpPr>
                <a:spLocks noRot="1" noChangeAspect="1" noMove="1" noResize="1" noEditPoints="1" noAdjustHandles="1" noChangeArrowheads="1" noChangeShapeType="1" noTextEdit="1"/>
              </p:cNvSpPr>
              <p:nvPr/>
            </p:nvSpPr>
            <p:spPr>
              <a:xfrm>
                <a:off x="4267200" y="4191000"/>
                <a:ext cx="2661241" cy="63190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4267200" y="4800600"/>
                <a:ext cx="2179828" cy="6319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0">
                              <a:latin typeface="Cambria Math" panose="02040503050406030204" pitchFamily="18" charset="0"/>
                            </a:rPr>
                            <m:t>2</m:t>
                          </m:r>
                        </m:sub>
                      </m:sSub>
                      <m:f>
                        <m:fPr>
                          <m:ctrlPr>
                            <a:rPr lang="en-US" sz="1700" i="1">
                              <a:latin typeface="Cambria Math" panose="02040503050406030204" pitchFamily="18" charset="0"/>
                            </a:rPr>
                          </m:ctrlPr>
                        </m:fPr>
                        <m:num>
                          <m:r>
                            <a:rPr lang="en-US" sz="1700" i="0">
                              <a:latin typeface="Cambria Math" panose="02040503050406030204" pitchFamily="18" charset="0"/>
                            </a:rPr>
                            <m:t>ⅆ</m:t>
                          </m:r>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0">
                                  <a:latin typeface="Cambria Math" panose="02040503050406030204" pitchFamily="18" charset="0"/>
                                </a:rPr>
                                <m:t>2</m:t>
                              </m:r>
                            </m:sub>
                          </m:sSub>
                        </m:num>
                        <m:den>
                          <m:r>
                            <a:rPr lang="en-US" sz="1700" i="0">
                              <a:latin typeface="Cambria Math" panose="02040503050406030204" pitchFamily="18" charset="0"/>
                            </a:rPr>
                            <m:t>ⅆ</m:t>
                          </m:r>
                          <m:r>
                            <a:rPr lang="en-US" sz="1700" i="1">
                              <a:latin typeface="Cambria Math" panose="02040503050406030204" pitchFamily="18" charset="0"/>
                            </a:rPr>
                            <m:t>𝑡</m:t>
                          </m:r>
                        </m:den>
                      </m:f>
                      <m:r>
                        <a:rPr lang="en-US" sz="1700" i="0">
                          <a:latin typeface="Cambria Math" panose="02040503050406030204" pitchFamily="18" charset="0"/>
                        </a:rPr>
                        <m:t>+</m:t>
                      </m:r>
                      <m:f>
                        <m:fPr>
                          <m:ctrlPr>
                            <a:rPr lang="en-US" sz="1700" i="1">
                              <a:latin typeface="Cambria Math" panose="02040503050406030204" pitchFamily="18" charset="0"/>
                            </a:rPr>
                          </m:ctrlPr>
                        </m:fPr>
                        <m:num>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0">
                                  <a:latin typeface="Cambria Math" panose="02040503050406030204" pitchFamily="18" charset="0"/>
                                </a:rPr>
                                <m:t>2</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0">
                                  <a:latin typeface="Cambria Math" panose="02040503050406030204" pitchFamily="18" charset="0"/>
                                </a:rPr>
                                <m:t>1</m:t>
                              </m:r>
                            </m:sub>
                          </m:sSub>
                        </m:num>
                        <m:den>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2</m:t>
                              </m:r>
                            </m:sub>
                          </m:sSub>
                        </m:den>
                      </m:f>
                      <m:r>
                        <a:rPr lang="en-US" sz="1700" i="0">
                          <a:latin typeface="Cambria Math" panose="02040503050406030204" pitchFamily="18" charset="0"/>
                        </a:rPr>
                        <m:t>=</m:t>
                      </m:r>
                      <m:r>
                        <a:rPr lang="en-US" sz="1700" i="0">
                          <a:latin typeface="Cambria Math" panose="02040503050406030204" pitchFamily="18" charset="0"/>
                        </a:rPr>
                        <m:t>0</m:t>
                      </m:r>
                    </m:oMath>
                  </m:oMathPara>
                </a14:m>
                <a:endParaRPr lang="en-US" sz="1700" dirty="0"/>
              </a:p>
            </p:txBody>
          </p:sp>
        </mc:Choice>
        <mc:Fallback xmlns="">
          <p:sp>
            <p:nvSpPr>
              <p:cNvPr id="24" name="Rectangle 23"/>
              <p:cNvSpPr>
                <a:spLocks noRot="1" noChangeAspect="1" noMove="1" noResize="1" noEditPoints="1" noAdjustHandles="1" noChangeArrowheads="1" noChangeShapeType="1" noTextEdit="1"/>
              </p:cNvSpPr>
              <p:nvPr/>
            </p:nvSpPr>
            <p:spPr>
              <a:xfrm>
                <a:off x="4267200" y="4800600"/>
                <a:ext cx="2179828" cy="63190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318533" y="5346001"/>
                <a:ext cx="5562600" cy="617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1</m:t>
                          </m:r>
                        </m:sub>
                      </m:sSub>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2</m:t>
                          </m:r>
                        </m:sub>
                      </m:sSub>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0">
                              <a:latin typeface="Cambria Math" panose="02040503050406030204" pitchFamily="18" charset="0"/>
                            </a:rPr>
                            <m:t>1</m:t>
                          </m:r>
                        </m:sub>
                      </m:sSub>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0">
                              <a:latin typeface="Cambria Math" panose="02040503050406030204" pitchFamily="18" charset="0"/>
                            </a:rPr>
                            <m:t>2</m:t>
                          </m:r>
                        </m:sub>
                      </m:sSub>
                      <m:f>
                        <m:fPr>
                          <m:ctrlPr>
                            <a:rPr lang="en-US" sz="1700" i="1">
                              <a:latin typeface="Cambria Math" panose="02040503050406030204" pitchFamily="18" charset="0"/>
                            </a:rPr>
                          </m:ctrlPr>
                        </m:fPr>
                        <m:num>
                          <m:sSup>
                            <m:sSupPr>
                              <m:ctrlPr>
                                <a:rPr lang="en-US" sz="1700" i="1">
                                  <a:latin typeface="Cambria Math" panose="02040503050406030204" pitchFamily="18" charset="0"/>
                                </a:rPr>
                              </m:ctrlPr>
                            </m:sSupPr>
                            <m:e>
                              <m:r>
                                <a:rPr lang="en-US" sz="1700" i="0">
                                  <a:latin typeface="Cambria Math" panose="02040503050406030204" pitchFamily="18" charset="0"/>
                                </a:rPr>
                                <m:t>ⅆ</m:t>
                              </m:r>
                            </m:e>
                            <m:sup>
                              <m:r>
                                <a:rPr lang="en-US" sz="1700" i="0">
                                  <a:latin typeface="Cambria Math" panose="02040503050406030204" pitchFamily="18" charset="0"/>
                                </a:rPr>
                                <m:t>2</m:t>
                              </m:r>
                            </m:sup>
                          </m:sSup>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0">
                                  <a:latin typeface="Cambria Math" panose="02040503050406030204" pitchFamily="18" charset="0"/>
                                </a:rPr>
                                <m:t>2</m:t>
                              </m:r>
                            </m:sub>
                          </m:sSub>
                        </m:num>
                        <m:den>
                          <m:r>
                            <a:rPr lang="en-US" sz="1700" i="0">
                              <a:latin typeface="Cambria Math" panose="02040503050406030204" pitchFamily="18" charset="0"/>
                            </a:rPr>
                            <m:t>ⅆ</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2</m:t>
                              </m:r>
                            </m:sup>
                          </m:sSup>
                        </m:den>
                      </m:f>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1</m:t>
                          </m:r>
                        </m:sub>
                      </m:sSub>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0">
                              <a:latin typeface="Cambria Math" panose="02040503050406030204" pitchFamily="18" charset="0"/>
                            </a:rPr>
                            <m:t>1</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0">
                              <a:latin typeface="Cambria Math" panose="02040503050406030204" pitchFamily="18" charset="0"/>
                            </a:rPr>
                            <m:t>2</m:t>
                          </m:r>
                        </m:sub>
                      </m:sSub>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1</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2</m:t>
                              </m:r>
                            </m:sub>
                          </m:sSub>
                        </m:e>
                      </m:d>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ⅆ</m:t>
                          </m:r>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0">
                                  <a:latin typeface="Cambria Math" panose="02040503050406030204" pitchFamily="18" charset="0"/>
                                </a:rPr>
                                <m:t>2</m:t>
                              </m:r>
                            </m:sub>
                          </m:sSub>
                        </m:num>
                        <m:den>
                          <m:r>
                            <a:rPr lang="en-US" sz="1700" i="1">
                              <a:latin typeface="Cambria Math" panose="02040503050406030204" pitchFamily="18" charset="0"/>
                            </a:rPr>
                            <m:t>𝑑𝑡</m:t>
                          </m:r>
                        </m:den>
                      </m:f>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0">
                              <a:latin typeface="Cambria Math" panose="02040503050406030204" pitchFamily="18" charset="0"/>
                            </a:rPr>
                            <m:t>2</m:t>
                          </m:r>
                        </m:sub>
                      </m:sSub>
                      <m:r>
                        <a:rPr lang="en-US" sz="1700" i="0">
                          <a:latin typeface="Cambria Math" panose="02040503050406030204" pitchFamily="18" charset="0"/>
                        </a:rPr>
                        <m:t>=</m:t>
                      </m:r>
                      <m:r>
                        <a:rPr lang="en-US" sz="1700" i="0">
                          <a:latin typeface="Cambria Math" panose="02040503050406030204" pitchFamily="18" charset="0"/>
                        </a:rPr>
                        <m:t>0</m:t>
                      </m:r>
                    </m:oMath>
                  </m:oMathPara>
                </a14:m>
                <a:endParaRPr lang="en-US" sz="1700" dirty="0"/>
              </a:p>
            </p:txBody>
          </p:sp>
        </mc:Choice>
        <mc:Fallback xmlns="">
          <p:sp>
            <p:nvSpPr>
              <p:cNvPr id="25" name="Rectangle 24"/>
              <p:cNvSpPr>
                <a:spLocks noRot="1" noChangeAspect="1" noMove="1" noResize="1" noEditPoints="1" noAdjustHandles="1" noChangeArrowheads="1" noChangeShapeType="1" noTextEdit="1"/>
              </p:cNvSpPr>
              <p:nvPr/>
            </p:nvSpPr>
            <p:spPr>
              <a:xfrm>
                <a:off x="3318533" y="5346001"/>
                <a:ext cx="5562600" cy="617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1786473" y="5893016"/>
                <a:ext cx="5105400" cy="43922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𝛥</m:t>
                      </m:r>
                      <m:r>
                        <a:rPr lang="en-US" sz="1700" i="0">
                          <a:latin typeface="Cambria Math" panose="02040503050406030204" pitchFamily="18" charset="0"/>
                        </a:rPr>
                        <m:t>=</m:t>
                      </m:r>
                      <m:sSup>
                        <m:sSupPr>
                          <m:ctrlPr>
                            <a:rPr lang="en-US" sz="1700" i="1">
                              <a:latin typeface="Cambria Math" panose="02040503050406030204" pitchFamily="18" charset="0"/>
                            </a:rPr>
                          </m:ctrlPr>
                        </m:sSupPr>
                        <m:e>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1</m:t>
                                  </m:r>
                                </m:sub>
                              </m:sSub>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0">
                                      <a:latin typeface="Cambria Math" panose="02040503050406030204" pitchFamily="18" charset="0"/>
                                    </a:rPr>
                                    <m:t>1</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0">
                                      <a:latin typeface="Cambria Math" panose="02040503050406030204" pitchFamily="18" charset="0"/>
                                    </a:rPr>
                                    <m:t>2</m:t>
                                  </m:r>
                                </m:sub>
                              </m:sSub>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1</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2</m:t>
                                      </m:r>
                                    </m:sub>
                                  </m:sSub>
                                </m:e>
                              </m:d>
                            </m:e>
                          </m:d>
                        </m:e>
                        <m:sup>
                          <m:r>
                            <a:rPr lang="en-US" sz="1700" i="0">
                              <a:latin typeface="Cambria Math" panose="02040503050406030204" pitchFamily="18" charset="0"/>
                            </a:rPr>
                            <m:t>2</m:t>
                          </m:r>
                        </m:sup>
                      </m:sSup>
                      <m:r>
                        <a:rPr lang="en-US" sz="1700" i="0">
                          <a:latin typeface="Cambria Math" panose="02040503050406030204" pitchFamily="18" charset="0"/>
                        </a:rPr>
                        <m:t>−</m:t>
                      </m:r>
                      <m:r>
                        <a:rPr lang="en-US" sz="1700" i="0">
                          <a:latin typeface="Cambria Math" panose="02040503050406030204" pitchFamily="18" charset="0"/>
                        </a:rPr>
                        <m:t>4</m:t>
                      </m:r>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1</m:t>
                          </m:r>
                        </m:sub>
                      </m:sSub>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2</m:t>
                          </m:r>
                        </m:sub>
                      </m:sSub>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0">
                              <a:latin typeface="Cambria Math" panose="02040503050406030204" pitchFamily="18" charset="0"/>
                            </a:rPr>
                            <m:t>1</m:t>
                          </m:r>
                        </m:sub>
                      </m:sSub>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0">
                              <a:latin typeface="Cambria Math" panose="02040503050406030204" pitchFamily="18" charset="0"/>
                            </a:rPr>
                            <m:t>2</m:t>
                          </m:r>
                        </m:sub>
                      </m:sSub>
                      <m:r>
                        <a:rPr lang="en-US" sz="1700" i="0">
                          <a:latin typeface="Cambria Math" panose="02040503050406030204" pitchFamily="18" charset="0"/>
                        </a:rPr>
                        <m:t>&gt;</m:t>
                      </m:r>
                      <m:r>
                        <a:rPr lang="en-US" sz="1700" i="0">
                          <a:latin typeface="Cambria Math" panose="02040503050406030204" pitchFamily="18" charset="0"/>
                        </a:rPr>
                        <m:t>0</m:t>
                      </m:r>
                    </m:oMath>
                  </m:oMathPara>
                </a14:m>
                <a:endParaRPr lang="en-US" sz="1700" dirty="0"/>
              </a:p>
            </p:txBody>
          </p:sp>
        </mc:Choice>
        <mc:Fallback xmlns="">
          <p:sp>
            <p:nvSpPr>
              <p:cNvPr id="29" name="Rectangle 28"/>
              <p:cNvSpPr>
                <a:spLocks noRot="1" noChangeAspect="1" noMove="1" noResize="1" noEditPoints="1" noAdjustHandles="1" noChangeArrowheads="1" noChangeShapeType="1" noTextEdit="1"/>
              </p:cNvSpPr>
              <p:nvPr/>
            </p:nvSpPr>
            <p:spPr>
              <a:xfrm>
                <a:off x="1786473" y="5893016"/>
                <a:ext cx="5105400" cy="43922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1207012" y="6308823"/>
                <a:ext cx="6264322" cy="35740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𝛥</m:t>
                      </m:r>
                      <m:r>
                        <a:rPr lang="en-US" sz="1700" i="0">
                          <a:latin typeface="Cambria Math" panose="02040503050406030204" pitchFamily="18" charset="0"/>
                        </a:rPr>
                        <m:t>=</m:t>
                      </m:r>
                      <m:sSup>
                        <m:sSupPr>
                          <m:ctrlPr>
                            <a:rPr lang="en-US" sz="1700" i="1">
                              <a:latin typeface="Cambria Math" panose="02040503050406030204" pitchFamily="18" charset="0"/>
                            </a:rPr>
                          </m:ctrlPr>
                        </m:sSupPr>
                        <m:e>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2</m:t>
                                  </m:r>
                                </m:sub>
                              </m:sSub>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0">
                                      <a:latin typeface="Cambria Math" panose="02040503050406030204" pitchFamily="18" charset="0"/>
                                    </a:rPr>
                                    <m:t>2</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1</m:t>
                                  </m:r>
                                </m:sub>
                              </m:sSub>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0">
                                      <a:latin typeface="Cambria Math" panose="02040503050406030204" pitchFamily="18" charset="0"/>
                                    </a:rPr>
                                    <m:t>1</m:t>
                                  </m:r>
                                </m:sub>
                              </m:sSub>
                            </m:e>
                          </m:d>
                        </m:e>
                        <m:sup>
                          <m:r>
                            <a:rPr lang="en-US" sz="1700" i="0">
                              <a:latin typeface="Cambria Math" panose="02040503050406030204" pitchFamily="18" charset="0"/>
                            </a:rPr>
                            <m:t>2</m:t>
                          </m:r>
                        </m:sup>
                      </m:sSup>
                      <m:r>
                        <a:rPr lang="en-US" sz="1700" i="0">
                          <a:latin typeface="Cambria Math" panose="02040503050406030204" pitchFamily="18" charset="0"/>
                        </a:rPr>
                        <m:t>+</m:t>
                      </m:r>
                      <m:sSup>
                        <m:sSupPr>
                          <m:ctrlPr>
                            <a:rPr lang="en-US" sz="1700" i="1">
                              <a:latin typeface="Cambria Math" panose="02040503050406030204" pitchFamily="18" charset="0"/>
                            </a:rPr>
                          </m:ctrlPr>
                        </m:sSupPr>
                        <m:e>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1</m:t>
                                  </m:r>
                                </m:sub>
                              </m:sSub>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0">
                                      <a:latin typeface="Cambria Math" panose="02040503050406030204" pitchFamily="18" charset="0"/>
                                    </a:rPr>
                                    <m:t>2</m:t>
                                  </m:r>
                                </m:sub>
                              </m:sSub>
                            </m:e>
                          </m:d>
                        </m:e>
                        <m:sup>
                          <m:r>
                            <a:rPr lang="en-US" sz="1700" i="0">
                              <a:latin typeface="Cambria Math" panose="02040503050406030204" pitchFamily="18" charset="0"/>
                            </a:rPr>
                            <m:t>2</m:t>
                          </m:r>
                        </m:sup>
                      </m:sSup>
                      <m:r>
                        <a:rPr lang="en-US" sz="1700" i="0">
                          <a:latin typeface="Cambria Math" panose="02040503050406030204" pitchFamily="18" charset="0"/>
                        </a:rPr>
                        <m:t>+</m:t>
                      </m:r>
                      <m:r>
                        <a:rPr lang="en-US" sz="1700" i="0">
                          <a:latin typeface="Cambria Math" panose="02040503050406030204" pitchFamily="18" charset="0"/>
                        </a:rPr>
                        <m:t>2</m:t>
                      </m:r>
                      <m:sSubSup>
                        <m:sSubSupPr>
                          <m:ctrlPr>
                            <a:rPr lang="en-US" sz="1700" i="1">
                              <a:latin typeface="Cambria Math" panose="02040503050406030204" pitchFamily="18" charset="0"/>
                            </a:rPr>
                          </m:ctrlPr>
                        </m:sSubSupPr>
                        <m:e>
                          <m:r>
                            <a:rPr lang="en-US" sz="1700" i="1">
                              <a:latin typeface="Cambria Math" panose="02040503050406030204" pitchFamily="18" charset="0"/>
                            </a:rPr>
                            <m:t>𝑅</m:t>
                          </m:r>
                        </m:e>
                        <m:sub>
                          <m:r>
                            <a:rPr lang="en-US" sz="1700" i="0">
                              <a:latin typeface="Cambria Math" panose="02040503050406030204" pitchFamily="18" charset="0"/>
                            </a:rPr>
                            <m:t>1</m:t>
                          </m:r>
                        </m:sub>
                        <m:sup>
                          <m:r>
                            <a:rPr lang="en-US" sz="1700" i="0">
                              <a:latin typeface="Cambria Math" panose="02040503050406030204" pitchFamily="18" charset="0"/>
                            </a:rPr>
                            <m:t>2</m:t>
                          </m:r>
                        </m:sup>
                      </m:sSubSup>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0">
                              <a:latin typeface="Cambria Math" panose="02040503050406030204" pitchFamily="18" charset="0"/>
                            </a:rPr>
                            <m:t>1</m:t>
                          </m:r>
                        </m:sub>
                      </m:sSub>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0">
                              <a:latin typeface="Cambria Math" panose="02040503050406030204" pitchFamily="18" charset="0"/>
                            </a:rPr>
                            <m:t>2</m:t>
                          </m:r>
                        </m:sub>
                      </m:sSub>
                      <m:r>
                        <a:rPr lang="en-US" sz="1700" i="0">
                          <a:latin typeface="Cambria Math" panose="02040503050406030204" pitchFamily="18" charset="0"/>
                        </a:rPr>
                        <m:t>+</m:t>
                      </m:r>
                      <m:r>
                        <a:rPr lang="en-US" sz="1700" i="0">
                          <a:latin typeface="Cambria Math" panose="02040503050406030204" pitchFamily="18" charset="0"/>
                        </a:rPr>
                        <m:t>2</m:t>
                      </m:r>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1</m:t>
                          </m:r>
                        </m:sub>
                      </m:sSub>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2</m:t>
                          </m:r>
                        </m:sub>
                      </m:sSub>
                      <m:sSubSup>
                        <m:sSubSupPr>
                          <m:ctrlPr>
                            <a:rPr lang="en-US" sz="1700" i="1">
                              <a:latin typeface="Cambria Math" panose="02040503050406030204" pitchFamily="18" charset="0"/>
                            </a:rPr>
                          </m:ctrlPr>
                        </m:sSubSupPr>
                        <m:e>
                          <m:r>
                            <a:rPr lang="en-US" sz="1700" i="1">
                              <a:latin typeface="Cambria Math" panose="02040503050406030204" pitchFamily="18" charset="0"/>
                            </a:rPr>
                            <m:t>𝐶</m:t>
                          </m:r>
                        </m:e>
                        <m:sub>
                          <m:r>
                            <a:rPr lang="en-US" sz="1700" i="0">
                              <a:latin typeface="Cambria Math" panose="02040503050406030204" pitchFamily="18" charset="0"/>
                            </a:rPr>
                            <m:t>2</m:t>
                          </m:r>
                        </m:sub>
                        <m:sup>
                          <m:r>
                            <a:rPr lang="en-US" sz="1700" i="0">
                              <a:latin typeface="Cambria Math" panose="02040503050406030204" pitchFamily="18" charset="0"/>
                            </a:rPr>
                            <m:t>2</m:t>
                          </m:r>
                        </m:sup>
                      </m:sSubSup>
                      <m:r>
                        <a:rPr lang="en-US" sz="1700" i="0">
                          <a:latin typeface="Cambria Math" panose="02040503050406030204" pitchFamily="18" charset="0"/>
                        </a:rPr>
                        <m:t>&gt;</m:t>
                      </m:r>
                      <m:r>
                        <a:rPr lang="en-US" sz="1700" i="0">
                          <a:latin typeface="Cambria Math" panose="02040503050406030204" pitchFamily="18" charset="0"/>
                        </a:rPr>
                        <m:t>0</m:t>
                      </m:r>
                    </m:oMath>
                  </m:oMathPara>
                </a14:m>
                <a:endParaRPr lang="en-US" sz="1700" dirty="0"/>
              </a:p>
            </p:txBody>
          </p:sp>
        </mc:Choice>
        <mc:Fallback xmlns="">
          <p:sp>
            <p:nvSpPr>
              <p:cNvPr id="30" name="Rectangle 29"/>
              <p:cNvSpPr>
                <a:spLocks noRot="1" noChangeAspect="1" noMove="1" noResize="1" noEditPoints="1" noAdjustHandles="1" noChangeArrowheads="1" noChangeShapeType="1" noTextEdit="1"/>
              </p:cNvSpPr>
              <p:nvPr/>
            </p:nvSpPr>
            <p:spPr>
              <a:xfrm>
                <a:off x="1207012" y="6308823"/>
                <a:ext cx="6264322" cy="357406"/>
              </a:xfrm>
              <a:prstGeom prst="rect">
                <a:avLst/>
              </a:prstGeom>
              <a:blipFill>
                <a:blip r:embed="rId17"/>
                <a:stretch>
                  <a:fillRect/>
                </a:stretch>
              </a:blipFill>
            </p:spPr>
            <p:txBody>
              <a:bodyPr/>
              <a:lstStyle/>
              <a:p>
                <a:r>
                  <a:rPr lang="en-US">
                    <a:noFill/>
                  </a:rPr>
                  <a:t> </a:t>
                </a:r>
              </a:p>
            </p:txBody>
          </p:sp>
        </mc:Fallback>
      </mc:AlternateContent>
      <p:sp>
        <p:nvSpPr>
          <p:cNvPr id="31" name="Rectangle 30"/>
          <p:cNvSpPr>
            <a:spLocks noChangeArrowheads="1"/>
          </p:cNvSpPr>
          <p:nvPr/>
        </p:nvSpPr>
        <p:spPr bwMode="auto">
          <a:xfrm>
            <a:off x="3178385" y="4337057"/>
            <a:ext cx="1290738"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a:t>
            </a:r>
            <a:r>
              <a:rPr lang="en-US"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KCL</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در گره 1</a:t>
            </a:r>
            <a:endParaRPr lang="en-US" altLang="en-US"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endParaRPr>
          </a:p>
        </p:txBody>
      </p:sp>
      <p:sp>
        <p:nvSpPr>
          <p:cNvPr id="32" name="Rectangle 31"/>
          <p:cNvSpPr>
            <a:spLocks noChangeArrowheads="1"/>
          </p:cNvSpPr>
          <p:nvPr/>
        </p:nvSpPr>
        <p:spPr bwMode="auto">
          <a:xfrm>
            <a:off x="3135492" y="4916344"/>
            <a:ext cx="1319592"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a:t>
            </a:r>
            <a:r>
              <a:rPr lang="en-US"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KCL</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در گره </a:t>
            </a:r>
            <a:r>
              <a:rPr lang="fa-IR" altLang="en-US"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2</a:t>
            </a:r>
            <a:endParaRPr lang="en-US" altLang="en-US"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endParaRPr>
          </a:p>
        </p:txBody>
      </p:sp>
      <p:sp>
        <p:nvSpPr>
          <p:cNvPr id="3" name="Rectangle 2"/>
          <p:cNvSpPr/>
          <p:nvPr/>
        </p:nvSpPr>
        <p:spPr>
          <a:xfrm>
            <a:off x="3006296" y="2286067"/>
            <a:ext cx="1531957" cy="461665"/>
          </a:xfrm>
          <a:prstGeom prst="rect">
            <a:avLst/>
          </a:prstGeom>
        </p:spPr>
        <p:txBody>
          <a:bodyPr wrap="square">
            <a:spAutoFit/>
          </a:bodyPr>
          <a:lstStyle/>
          <a:p>
            <a:pPr algn="ctr"/>
            <a:r>
              <a:rPr lang="fa-IR" altLang="en-US" sz="12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قراردهی از معادله 2 در معادله 1</a:t>
            </a:r>
            <a:endParaRPr lang="en-US" sz="1200" dirty="0"/>
          </a:p>
        </p:txBody>
      </p:sp>
      <p:sp>
        <p:nvSpPr>
          <p:cNvPr id="33" name="Rectangle 32"/>
          <p:cNvSpPr/>
          <p:nvPr/>
        </p:nvSpPr>
        <p:spPr>
          <a:xfrm>
            <a:off x="2263331" y="5514764"/>
            <a:ext cx="1531957" cy="461665"/>
          </a:xfrm>
          <a:prstGeom prst="rect">
            <a:avLst/>
          </a:prstGeom>
        </p:spPr>
        <p:txBody>
          <a:bodyPr wrap="square">
            <a:spAutoFit/>
          </a:bodyPr>
          <a:lstStyle/>
          <a:p>
            <a:pPr algn="ctr"/>
            <a:r>
              <a:rPr lang="fa-IR" altLang="en-US" sz="12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قراردهی از معادله 2 در معادله 1</a:t>
            </a:r>
            <a:endParaRPr lang="en-US" sz="1200" dirty="0"/>
          </a:p>
        </p:txBody>
      </p:sp>
      <p:cxnSp>
        <p:nvCxnSpPr>
          <p:cNvPr id="34" name="Straight Arrow Connector 33"/>
          <p:cNvCxnSpPr/>
          <p:nvPr/>
        </p:nvCxnSpPr>
        <p:spPr>
          <a:xfrm>
            <a:off x="3352800" y="2514600"/>
            <a:ext cx="978826"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609585" y="5752343"/>
            <a:ext cx="978826"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5187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49</a:t>
            </a:fld>
            <a:endParaRPr lang="en-US" dirty="0"/>
          </a:p>
        </p:txBody>
      </p:sp>
      <p:sp>
        <p:nvSpPr>
          <p:cNvPr id="17" name="Rectangle 16"/>
          <p:cNvSpPr/>
          <p:nvPr/>
        </p:nvSpPr>
        <p:spPr>
          <a:xfrm>
            <a:off x="379615" y="181093"/>
            <a:ext cx="8610600" cy="1569660"/>
          </a:xfrm>
          <a:prstGeom prst="rect">
            <a:avLst/>
          </a:prstGeom>
        </p:spPr>
        <p:txBody>
          <a:bodyPr wrap="square">
            <a:spAutoFit/>
          </a:bodyPr>
          <a:lstStyle/>
          <a:p>
            <a:pPr marL="285750" indent="-285750" algn="just" rtl="1">
              <a:spcAft>
                <a:spcPts val="600"/>
              </a:spcAft>
              <a:buFont typeface="Wingdings" panose="05000000000000000000" pitchFamily="2" charset="2"/>
              <a:buChar char="q"/>
            </a:pPr>
            <a:r>
              <a:rPr lang="ar-SA" sz="1600"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نکته</a:t>
            </a:r>
            <a:r>
              <a:rPr lang="fa-IR" sz="1600"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مهم</a:t>
            </a:r>
            <a:r>
              <a:rPr lang="ar-SA" sz="1600"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a:t>
            </a:r>
            <a:r>
              <a:rPr lang="ar-SA" sz="1600"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دلیل آنکه مدار </a:t>
            </a:r>
            <a:r>
              <a:rPr lang="en-US"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RLC</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موازی می‌تواند حالت میرای ضعیف داشته باشد ولی مدار با دو </a:t>
            </a:r>
            <a:r>
              <a:rPr lang="en-US"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L</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یا دو </a:t>
            </a:r>
            <a:r>
              <a:rPr lang="en-US"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C</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نمی‌تواند حالت میرای ضعیف داشته </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باشد</a:t>
            </a:r>
            <a:r>
              <a:rPr lang="fa-IR"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این است </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که</a:t>
            </a:r>
            <a:r>
              <a:rPr lang="en-US"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fa-IR"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و</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قتی </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که سلف و خازن با هم باشند تبادل انرژی میان آنها برقرار می‌شود و ممکن است مدار میرای ضعیف باشد</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fa-IR"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به عبارتی، </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وقتی </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که دو سلف یا دو خازن با هم باشند انرژی آنها به تدریج کاهش می‌یابد و مدار میرای شدید می‌شود</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fa-IR"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600"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فرکانس‌های طبیعی مدارهای مرتبه دوم ساخته شده از دوسلف یا دو خازن همواره حقیقی منفی است</a:t>
            </a:r>
            <a:r>
              <a:rPr lang="fa-IR" sz="1600"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fa-IR"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و در حالتی کلی تر، </a:t>
            </a:r>
            <a:r>
              <a:rPr lang="ar-SA" sz="1600" dirty="0">
                <a:solidFill>
                  <a:srgbClr val="FF0000"/>
                </a:solidFill>
                <a:latin typeface="Calibri" panose="020F0502020204030204" pitchFamily="34" charset="0"/>
                <a:ea typeface="Calibri" panose="020F0502020204030204" pitchFamily="34" charset="0"/>
                <a:cs typeface="B Nazanin" panose="00000400000000000000" pitchFamily="2" charset="-78"/>
              </a:rPr>
              <a:t>فرکانس‌های طبیعی مدارهای ساخته شده با هر تعداد سلف و مقاومت و یا با هر تعداد خازن و مقاومت (بدون منابع وابسته) همواره حقیقی منفی </a:t>
            </a:r>
            <a:r>
              <a:rPr lang="fa-IR" sz="1600" dirty="0">
                <a:solidFill>
                  <a:srgbClr val="FF0000"/>
                </a:solidFill>
                <a:latin typeface="Calibri" panose="020F0502020204030204" pitchFamily="34" charset="0"/>
                <a:ea typeface="Calibri" panose="020F0502020204030204" pitchFamily="34" charset="0"/>
                <a:cs typeface="B Nazanin" panose="00000400000000000000" pitchFamily="2" charset="-78"/>
              </a:rPr>
              <a:t>هستند</a:t>
            </a:r>
            <a:r>
              <a:rPr lang="fa-IR" sz="16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sz="1600" dirty="0">
              <a:solidFill>
                <a:srgbClr val="FF0000"/>
              </a:solidFill>
            </a:endParaRPr>
          </a:p>
        </p:txBody>
      </p:sp>
      <p:sp>
        <p:nvSpPr>
          <p:cNvPr id="21" name="Rectangle 20"/>
          <p:cNvSpPr/>
          <p:nvPr/>
        </p:nvSpPr>
        <p:spPr>
          <a:xfrm>
            <a:off x="91501" y="1798755"/>
            <a:ext cx="8949975" cy="830997"/>
          </a:xfrm>
          <a:prstGeom prst="rect">
            <a:avLst/>
          </a:prstGeom>
        </p:spPr>
        <p:txBody>
          <a:bodyPr wrap="square">
            <a:spAutoFit/>
          </a:bodyPr>
          <a:lstStyle/>
          <a:p>
            <a:pPr marL="285750" indent="-285750" algn="just" rtl="1">
              <a:spcAft>
                <a:spcPts val="600"/>
              </a:spcAft>
              <a:buFont typeface="Wingdings" panose="05000000000000000000" pitchFamily="2" charset="2"/>
              <a:buChar char="q"/>
            </a:pPr>
            <a:r>
              <a:rPr lang="en-US" sz="1600" b="1" dirty="0">
                <a:solidFill>
                  <a:srgbClr val="FF0000"/>
                </a:solidFill>
                <a:latin typeface="B Nazanin" panose="00000400000000000000" pitchFamily="2" charset="-78"/>
                <a:ea typeface="Times New Roman" panose="02020603050405020304" pitchFamily="18" charset="0"/>
              </a:rPr>
              <a:t> </a:t>
            </a:r>
            <a:r>
              <a:rPr lang="en-US" sz="16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Q</a:t>
            </a:r>
            <a:r>
              <a:rPr lang="fa-IR" sz="16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6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ضریب کیفیت یک </a:t>
            </a:r>
            <a:r>
              <a:rPr lang="ar-SA" sz="1600"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مدار</a:t>
            </a:r>
            <a:r>
              <a:rPr lang="fa-IR" sz="1600"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می‌دانیم </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در یک مدار </a:t>
            </a:r>
            <a:r>
              <a:rPr lang="en-US"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RLC</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موازی</a:t>
            </a:r>
            <a:r>
              <a:rPr lang="fa-IR"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انرژی ذخیره شده در سلف و خازن به یکدیگر منتقل می‌شود و در هر سیکلی مقداری انرژی در مقاومت تلف </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می‌شود</a:t>
            </a:r>
            <a:r>
              <a:rPr lang="fa-IR"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هرچه </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تلف شدن کل انرژی در مقاومت مدت </a:t>
            </a:r>
            <a:r>
              <a:rPr lang="ar-SA" sz="1600"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طولانی</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لازم داشته باشد اصطلاحا می‌گویند کیفیت مدار بهتر است یا مدار </a:t>
            </a:r>
            <a:r>
              <a:rPr lang="ar-SA" sz="1600"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ضریب کیفیت</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بالاتری دارد</a:t>
            </a:r>
            <a:r>
              <a:rPr lang="en-US"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endParaRPr lang="en-US" sz="1600" dirty="0">
              <a:latin typeface="Times New Roman" panose="02020603050405020304" pitchFamily="18" charset="0"/>
              <a:ea typeface="Times New Roman" panose="02020603050405020304" pitchFamily="18" charset="0"/>
            </a:endParaRPr>
          </a:p>
        </p:txBody>
      </p:sp>
      <p:sp>
        <p:nvSpPr>
          <p:cNvPr id="22" name="Rectangle 21"/>
          <p:cNvSpPr/>
          <p:nvPr/>
        </p:nvSpPr>
        <p:spPr>
          <a:xfrm>
            <a:off x="2819400" y="2709446"/>
            <a:ext cx="6248400" cy="338554"/>
          </a:xfrm>
          <a:prstGeom prst="rect">
            <a:avLst/>
          </a:prstGeom>
        </p:spPr>
        <p:txBody>
          <a:bodyPr wrap="square">
            <a:spAutoFit/>
          </a:bodyPr>
          <a:lstStyle/>
          <a:p>
            <a:pPr marL="285750" indent="-285750" algn="just" rtl="1">
              <a:spcAft>
                <a:spcPts val="600"/>
              </a:spcAft>
              <a:buFont typeface="Wingdings" panose="05000000000000000000" pitchFamily="2" charset="2"/>
              <a:buChar char="ü"/>
            </a:pPr>
            <a:r>
              <a:rPr lang="fa-IR"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ضر</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یب </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کیفیت</a:t>
            </a:r>
            <a:r>
              <a:rPr lang="fa-IR"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en-US"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Q</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یک مدار مرتبه دوم را به صورت زیر تعریف </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می‌کنیم</a:t>
            </a:r>
            <a:r>
              <a:rPr lang="fa-IR"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endParaRPr lang="en-US" sz="16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angle 23"/>
              <p:cNvSpPr/>
              <p:nvPr/>
            </p:nvSpPr>
            <p:spPr>
              <a:xfrm>
                <a:off x="152400" y="3027413"/>
                <a:ext cx="888705" cy="514051"/>
              </a:xfrm>
              <a:prstGeom prst="rect">
                <a:avLst/>
              </a:prstGeom>
              <a:solidFill>
                <a:schemeClr val="accent1">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𝑄</m:t>
                      </m:r>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0">
                                  <a:latin typeface="Cambria Math" panose="02040503050406030204" pitchFamily="18" charset="0"/>
                                </a:rPr>
                                <m:t>0</m:t>
                              </m:r>
                            </m:sub>
                          </m:sSub>
                        </m:num>
                        <m:den>
                          <m:r>
                            <a:rPr lang="en-US" sz="1600" i="0">
                              <a:latin typeface="Cambria Math" panose="02040503050406030204" pitchFamily="18" charset="0"/>
                            </a:rPr>
                            <m:t>2</m:t>
                          </m:r>
                          <m:r>
                            <a:rPr lang="en-US" sz="1600" i="1">
                              <a:latin typeface="Cambria Math" panose="02040503050406030204" pitchFamily="18" charset="0"/>
                            </a:rPr>
                            <m:t>𝛼</m:t>
                          </m:r>
                        </m:den>
                      </m:f>
                    </m:oMath>
                  </m:oMathPara>
                </a14:m>
                <a:endParaRPr lang="en-US" sz="1600" dirty="0"/>
              </a:p>
            </p:txBody>
          </p:sp>
        </mc:Choice>
        <mc:Fallback xmlns="">
          <p:sp>
            <p:nvSpPr>
              <p:cNvPr id="24" name="Rectangle 23"/>
              <p:cNvSpPr>
                <a:spLocks noRot="1" noChangeAspect="1" noMove="1" noResize="1" noEditPoints="1" noAdjustHandles="1" noChangeArrowheads="1" noChangeShapeType="1" noTextEdit="1"/>
              </p:cNvSpPr>
              <p:nvPr/>
            </p:nvSpPr>
            <p:spPr>
              <a:xfrm>
                <a:off x="152400" y="3027413"/>
                <a:ext cx="888705" cy="514051"/>
              </a:xfrm>
              <a:prstGeom prst="rect">
                <a:avLst/>
              </a:prstGeom>
              <a:blipFill>
                <a:blip r:embed="rId3"/>
                <a:stretch>
                  <a:fillRect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450089" y="2656712"/>
                <a:ext cx="987578" cy="554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𝜔</m:t>
                          </m:r>
                        </m:e>
                        <m:sub>
                          <m:r>
                            <a:rPr lang="en-US" sz="1600" i="0">
                              <a:latin typeface="Cambria Math" panose="02040503050406030204" pitchFamily="18" charset="0"/>
                            </a:rPr>
                            <m:t>0</m:t>
                          </m:r>
                        </m:sub>
                        <m:sup>
                          <m:r>
                            <a:rPr lang="en-US" sz="1600" i="0">
                              <a:latin typeface="Cambria Math" panose="02040503050406030204" pitchFamily="18" charset="0"/>
                            </a:rPr>
                            <m:t>2</m:t>
                          </m:r>
                        </m:sup>
                      </m:sSubSup>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1">
                              <a:latin typeface="Cambria Math" panose="02040503050406030204" pitchFamily="18" charset="0"/>
                            </a:rPr>
                            <m:t>𝐿𝐶</m:t>
                          </m:r>
                        </m:den>
                      </m:f>
                    </m:oMath>
                  </m:oMathPara>
                </a14:m>
                <a:endParaRPr lang="en-US" sz="1600" dirty="0"/>
              </a:p>
            </p:txBody>
          </p:sp>
        </mc:Choice>
        <mc:Fallback xmlns="">
          <p:sp>
            <p:nvSpPr>
              <p:cNvPr id="26" name="Rectangle 25"/>
              <p:cNvSpPr>
                <a:spLocks noRot="1" noChangeAspect="1" noMove="1" noResize="1" noEditPoints="1" noAdjustHandles="1" noChangeArrowheads="1" noChangeShapeType="1" noTextEdit="1"/>
              </p:cNvSpPr>
              <p:nvPr/>
            </p:nvSpPr>
            <p:spPr>
              <a:xfrm>
                <a:off x="1450089" y="2656712"/>
                <a:ext cx="987578" cy="55496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1454443" y="3210229"/>
                <a:ext cx="1004827" cy="554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2</m:t>
                      </m:r>
                      <m:r>
                        <a:rPr lang="en-US" sz="1600" i="1">
                          <a:latin typeface="Cambria Math" panose="02040503050406030204" pitchFamily="18" charset="0"/>
                        </a:rPr>
                        <m:t>𝛼</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1">
                              <a:latin typeface="Cambria Math" panose="02040503050406030204" pitchFamily="18" charset="0"/>
                            </a:rPr>
                            <m:t>𝑅𝐶</m:t>
                          </m:r>
                        </m:den>
                      </m:f>
                    </m:oMath>
                  </m:oMathPara>
                </a14:m>
                <a:endParaRPr lang="en-US" sz="1600" dirty="0"/>
              </a:p>
            </p:txBody>
          </p:sp>
        </mc:Choice>
        <mc:Fallback xmlns="">
          <p:sp>
            <p:nvSpPr>
              <p:cNvPr id="28" name="Rectangle 27"/>
              <p:cNvSpPr>
                <a:spLocks noRot="1" noChangeAspect="1" noMove="1" noResize="1" noEditPoints="1" noAdjustHandles="1" noChangeArrowheads="1" noChangeShapeType="1" noTextEdit="1"/>
              </p:cNvSpPr>
              <p:nvPr/>
            </p:nvSpPr>
            <p:spPr>
              <a:xfrm>
                <a:off x="1454443" y="3210229"/>
                <a:ext cx="1004827" cy="55496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2764803" y="2913960"/>
                <a:ext cx="2783198" cy="819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𝑄</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0">
                              <a:latin typeface="Cambria Math" panose="02040503050406030204" pitchFamily="18" charset="0"/>
                            </a:rPr>
                            <m:t>0</m:t>
                          </m:r>
                        </m:sub>
                      </m:sSub>
                      <m:r>
                        <a:rPr lang="en-US" sz="1600" i="1">
                          <a:latin typeface="Cambria Math" panose="02040503050406030204" pitchFamily="18" charset="0"/>
                        </a:rPr>
                        <m:t>𝑅𝐶</m:t>
                      </m:r>
                      <m:r>
                        <a:rPr lang="en-US" sz="1600" i="0">
                          <a:latin typeface="Cambria Math" panose="02040503050406030204" pitchFamily="18" charset="0"/>
                        </a:rPr>
                        <m:t>=</m:t>
                      </m:r>
                      <m:r>
                        <a:rPr lang="en-US" sz="1600" i="1">
                          <a:latin typeface="Cambria Math" panose="02040503050406030204" pitchFamily="18" charset="0"/>
                        </a:rPr>
                        <m:t>𝑅𝐶</m:t>
                      </m:r>
                      <m:f>
                        <m:fPr>
                          <m:ctrlPr>
                            <a:rPr lang="en-US" sz="1600" i="1">
                              <a:latin typeface="Cambria Math" panose="02040503050406030204" pitchFamily="18" charset="0"/>
                            </a:rPr>
                          </m:ctrlPr>
                        </m:fPr>
                        <m:num>
                          <m:r>
                            <a:rPr lang="en-US" sz="1600" i="0">
                              <a:latin typeface="Cambria Math" panose="02040503050406030204" pitchFamily="18" charset="0"/>
                            </a:rPr>
                            <m:t>1</m:t>
                          </m:r>
                        </m:num>
                        <m:den>
                          <m:rad>
                            <m:radPr>
                              <m:degHide m:val="on"/>
                              <m:ctrlPr>
                                <a:rPr lang="en-US" sz="1600" i="1">
                                  <a:latin typeface="Cambria Math" panose="02040503050406030204" pitchFamily="18" charset="0"/>
                                </a:rPr>
                              </m:ctrlPr>
                            </m:radPr>
                            <m:deg/>
                            <m:e>
                              <m:r>
                                <a:rPr lang="en-US" sz="1600" i="1">
                                  <a:latin typeface="Cambria Math" panose="02040503050406030204" pitchFamily="18" charset="0"/>
                                </a:rPr>
                                <m:t>𝐿𝐶</m:t>
                              </m:r>
                            </m:e>
                          </m:rad>
                        </m:den>
                      </m:f>
                      <m:r>
                        <a:rPr lang="en-US" sz="1600" i="0">
                          <a:latin typeface="Cambria Math" panose="02040503050406030204" pitchFamily="18" charset="0"/>
                        </a:rPr>
                        <m:t>=</m:t>
                      </m:r>
                      <m:r>
                        <a:rPr lang="en-US" sz="1600" i="1">
                          <a:latin typeface="Cambria Math" panose="02040503050406030204" pitchFamily="18" charset="0"/>
                        </a:rPr>
                        <m:t>𝑅</m:t>
                      </m:r>
                      <m:rad>
                        <m:radPr>
                          <m:degHide m:val="on"/>
                          <m:ctrlPr>
                            <a:rPr lang="en-US" sz="1600" i="1">
                              <a:latin typeface="Cambria Math" panose="02040503050406030204" pitchFamily="18" charset="0"/>
                            </a:rPr>
                          </m:ctrlPr>
                        </m:radPr>
                        <m:deg/>
                        <m:e>
                          <m:f>
                            <m:fPr>
                              <m:ctrlPr>
                                <a:rPr lang="en-US" sz="1600" i="1">
                                  <a:latin typeface="Cambria Math" panose="02040503050406030204" pitchFamily="18" charset="0"/>
                                </a:rPr>
                              </m:ctrlPr>
                            </m:fPr>
                            <m:num>
                              <m:r>
                                <a:rPr lang="en-US" sz="1600" i="1">
                                  <a:latin typeface="Cambria Math" panose="02040503050406030204" pitchFamily="18" charset="0"/>
                                </a:rPr>
                                <m:t>𝐶</m:t>
                              </m:r>
                            </m:num>
                            <m:den>
                              <m:r>
                                <a:rPr lang="en-US" sz="1600" i="1">
                                  <a:latin typeface="Cambria Math" panose="02040503050406030204" pitchFamily="18" charset="0"/>
                                </a:rPr>
                                <m:t>𝐿</m:t>
                              </m:r>
                            </m:den>
                          </m:f>
                        </m:e>
                      </m:rad>
                    </m:oMath>
                  </m:oMathPara>
                </a14:m>
                <a:endParaRPr lang="en-US" sz="1600" dirty="0"/>
              </a:p>
            </p:txBody>
          </p:sp>
        </mc:Choice>
        <mc:Fallback xmlns="">
          <p:sp>
            <p:nvSpPr>
              <p:cNvPr id="30" name="Rectangle 29"/>
              <p:cNvSpPr>
                <a:spLocks noRot="1" noChangeAspect="1" noMove="1" noResize="1" noEditPoints="1" noAdjustHandles="1" noChangeArrowheads="1" noChangeShapeType="1" noTextEdit="1"/>
              </p:cNvSpPr>
              <p:nvPr/>
            </p:nvSpPr>
            <p:spPr>
              <a:xfrm>
                <a:off x="2764803" y="2913960"/>
                <a:ext cx="2783198" cy="81984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2381985" y="3115161"/>
                <a:ext cx="510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solidFill>
                            <a:srgbClr val="0000FF"/>
                          </a:solidFill>
                          <a:latin typeface="Cambria Math" panose="02040503050406030204" pitchFamily="18" charset="0"/>
                        </a:rPr>
                        <m:t>⟹</m:t>
                      </m:r>
                    </m:oMath>
                  </m:oMathPara>
                </a14:m>
                <a:endParaRPr lang="en-US" b="1" dirty="0"/>
              </a:p>
            </p:txBody>
          </p:sp>
        </mc:Choice>
        <mc:Fallback xmlns="">
          <p:sp>
            <p:nvSpPr>
              <p:cNvPr id="31" name="Rectangle 30"/>
              <p:cNvSpPr>
                <a:spLocks noRot="1" noChangeAspect="1" noMove="1" noResize="1" noEditPoints="1" noAdjustHandles="1" noChangeArrowheads="1" noChangeShapeType="1" noTextEdit="1"/>
              </p:cNvSpPr>
              <p:nvPr/>
            </p:nvSpPr>
            <p:spPr>
              <a:xfrm>
                <a:off x="2381985" y="3115161"/>
                <a:ext cx="51007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1144556" y="3108424"/>
                <a:ext cx="510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solidFill>
                            <a:srgbClr val="0000FF"/>
                          </a:solidFill>
                          <a:latin typeface="Cambria Math" panose="02040503050406030204" pitchFamily="18" charset="0"/>
                        </a:rPr>
                        <m:t>⟹</m:t>
                      </m:r>
                    </m:oMath>
                  </m:oMathPara>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1144556" y="3108424"/>
                <a:ext cx="510076"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32802" y="3748765"/>
                <a:ext cx="8991600" cy="795667"/>
              </a:xfrm>
              <a:prstGeom prst="rect">
                <a:avLst/>
              </a:prstGeom>
            </p:spPr>
            <p:txBody>
              <a:bodyPr wrap="square">
                <a:spAutoFit/>
              </a:bodyPr>
              <a:lstStyle/>
              <a:p>
                <a:pPr marL="285750" indent="-285750" algn="just" rtl="1">
                  <a:spcAft>
                    <a:spcPts val="800"/>
                  </a:spcAft>
                  <a:buFont typeface="Wingdings" panose="05000000000000000000" pitchFamily="2" charset="2"/>
                  <a:buChar char="ü"/>
                </a:pPr>
                <a:r>
                  <a:rPr lang="fa-IR" sz="1600" b="1" kern="1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می‌</a:t>
                </a:r>
                <a:r>
                  <a:rPr lang="ar-SA" sz="1600" b="1" kern="100" dirty="0">
                    <a:solidFill>
                      <a:srgbClr val="000000"/>
                    </a:solidFill>
                    <a:latin typeface="Calibri" panose="020F0502020204030204" pitchFamily="34" charset="0"/>
                    <a:ea typeface="Calibri" panose="020F0502020204030204" pitchFamily="34" charset="0"/>
                    <a:cs typeface="B Nazanin" panose="00000400000000000000" pitchFamily="2" charset="-78"/>
                  </a:rPr>
                  <a:t>توان حالت‌های چهارگانه مدار مرتبه دوم </a:t>
                </a:r>
                <a:r>
                  <a:rPr lang="en-US" sz="1600" b="1" kern="100" dirty="0">
                    <a:solidFill>
                      <a:srgbClr val="000000"/>
                    </a:solidFill>
                    <a:latin typeface="Calibri" panose="020F0502020204030204" pitchFamily="34" charset="0"/>
                    <a:ea typeface="Calibri" panose="020F0502020204030204" pitchFamily="34" charset="0"/>
                    <a:cs typeface="B Nazanin" panose="00000400000000000000" pitchFamily="2" charset="-78"/>
                  </a:rPr>
                  <a:t>RLC</a:t>
                </a:r>
                <a:r>
                  <a:rPr lang="en-US" sz="1600" b="1" kern="100" dirty="0">
                    <a:solidFill>
                      <a:srgbClr val="000000"/>
                    </a:solidFill>
                    <a:latin typeface="B Nazanin" panose="00000400000000000000" pitchFamily="2" charset="-78"/>
                    <a:ea typeface="Calibri" panose="020F0502020204030204" pitchFamily="34" charset="0"/>
                    <a:cs typeface="B Nazanin" panose="00000400000000000000" pitchFamily="2" charset="-78"/>
                  </a:rPr>
                  <a:t> </a:t>
                </a:r>
                <a:r>
                  <a:rPr lang="fa-IR" sz="1600" b="1" kern="100" dirty="0" smtClean="0">
                    <a:solidFill>
                      <a:srgbClr val="000000"/>
                    </a:solidFill>
                    <a:latin typeface="B Nazanin" panose="00000400000000000000" pitchFamily="2" charset="-78"/>
                    <a:ea typeface="Calibri" panose="020F0502020204030204" pitchFamily="34" charset="0"/>
                    <a:cs typeface="B Nazanin" panose="00000400000000000000" pitchFamily="2" charset="-78"/>
                  </a:rPr>
                  <a:t> </a:t>
                </a:r>
                <a:r>
                  <a:rPr lang="ar-SA" sz="1600" b="1" kern="1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موازی </a:t>
                </a:r>
                <a:r>
                  <a:rPr lang="ar-SA" sz="1600" b="1" kern="100" dirty="0">
                    <a:solidFill>
                      <a:srgbClr val="000000"/>
                    </a:solidFill>
                    <a:latin typeface="Calibri" panose="020F0502020204030204" pitchFamily="34" charset="0"/>
                    <a:ea typeface="Calibri" panose="020F0502020204030204" pitchFamily="34" charset="0"/>
                    <a:cs typeface="B Nazanin" panose="00000400000000000000" pitchFamily="2" charset="-78"/>
                  </a:rPr>
                  <a:t>را بر حسب مقدار </a:t>
                </a:r>
                <a:r>
                  <a:rPr lang="en-US" sz="1600" b="1" kern="100" dirty="0">
                    <a:solidFill>
                      <a:srgbClr val="000000"/>
                    </a:solidFill>
                    <a:latin typeface="Calibri" panose="020F0502020204030204" pitchFamily="34" charset="0"/>
                    <a:ea typeface="Calibri" panose="020F0502020204030204" pitchFamily="34" charset="0"/>
                    <a:cs typeface="B Nazanin" panose="00000400000000000000" pitchFamily="2" charset="-78"/>
                  </a:rPr>
                  <a:t>Q</a:t>
                </a:r>
                <a:r>
                  <a:rPr lang="ar-SA" sz="1600" b="1" kern="100" dirty="0">
                    <a:solidFill>
                      <a:srgbClr val="000000"/>
                    </a:solidFill>
                    <a:latin typeface="Calibri" panose="020F0502020204030204" pitchFamily="34" charset="0"/>
                    <a:ea typeface="Calibri" panose="020F0502020204030204" pitchFamily="34" charset="0"/>
                    <a:cs typeface="B Nazanin" panose="00000400000000000000" pitchFamily="2" charset="-78"/>
                  </a:rPr>
                  <a:t> نیز بیان کرد</a:t>
                </a:r>
                <a:r>
                  <a:rPr lang="en-US" sz="1600" b="1" kern="1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endParaRPr lang="en-US" sz="1600" b="1" kern="100" dirty="0">
                  <a:effectLst/>
                  <a:latin typeface="Calibri" panose="020F0502020204030204" pitchFamily="34" charset="0"/>
                  <a:ea typeface="Calibri" panose="020F0502020204030204" pitchFamily="34" charset="0"/>
                  <a:cs typeface="B Nazanin" panose="00000400000000000000" pitchFamily="2" charset="-78"/>
                </a:endParaRPr>
              </a:p>
              <a:p>
                <a:pPr algn="just" rtl="1">
                  <a:spcAft>
                    <a:spcPts val="600"/>
                  </a:spcAft>
                </a:pPr>
                <a:r>
                  <a:rPr lang="ar-SA" sz="16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حالت </a:t>
                </a:r>
                <a:r>
                  <a:rPr lang="ar-SA" sz="16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میرای شدید</a:t>
                </a:r>
                <a14:m>
                  <m:oMath xmlns:m="http://schemas.openxmlformats.org/officeDocument/2006/math">
                    <m:r>
                      <a:rPr lang="en-US" sz="1600" b="1" i="1"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𝑸</m:t>
                    </m:r>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&lt;</m:t>
                    </m:r>
                    <m:f>
                      <m:fPr>
                        <m:ctrlP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fPr>
                      <m:num>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𝟏</m:t>
                        </m:r>
                      </m:num>
                      <m:den>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𝟐</m:t>
                        </m:r>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 </m:t>
                        </m:r>
                      </m:den>
                    </m:f>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 </m:t>
                    </m:r>
                    <m:r>
                      <a:rPr lang="en-US" sz="1600" b="1" i="1"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oMath>
                </a14:m>
                <a:r>
                  <a:rPr lang="fa-IR" sz="1600" b="1" dirty="0" smtClean="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ar-SA" sz="16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حالت </a:t>
                </a:r>
                <a:r>
                  <a:rPr lang="ar-SA" sz="16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میرای </a:t>
                </a:r>
                <a:r>
                  <a:rPr lang="ar-SA" sz="16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بحرانی</a:t>
                </a:r>
                <a14:m>
                  <m:oMath xmlns:m="http://schemas.openxmlformats.org/officeDocument/2006/math">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𝑸</m:t>
                    </m:r>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f>
                      <m:fPr>
                        <m:ctrlP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fPr>
                      <m:num>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𝟏</m:t>
                        </m:r>
                      </m:num>
                      <m:den>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𝟐</m:t>
                        </m:r>
                      </m:den>
                    </m:f>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 :</m:t>
                    </m:r>
                  </m:oMath>
                </a14:m>
                <a:r>
                  <a:rPr lang="fa-IR" sz="1600" b="1" dirty="0" smtClean="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ar-SA" sz="16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حالت </a:t>
                </a:r>
                <a:r>
                  <a:rPr lang="ar-SA" sz="16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میرای </a:t>
                </a:r>
                <a:r>
                  <a:rPr lang="ar-SA" sz="16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ضعیف</a:t>
                </a:r>
                <a14:m>
                  <m:oMath xmlns:m="http://schemas.openxmlformats.org/officeDocument/2006/math">
                    <m:r>
                      <a:rPr lang="en-US" sz="1600" b="1" i="1"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𝑸</m:t>
                    </m:r>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&gt;</m:t>
                    </m:r>
                    <m:f>
                      <m:fPr>
                        <m:ctrlP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fPr>
                      <m:num>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𝟏</m:t>
                        </m:r>
                      </m:num>
                      <m:den>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𝟐</m:t>
                        </m:r>
                      </m:den>
                    </m:f>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 :</m:t>
                    </m:r>
                  </m:oMath>
                </a14:m>
                <a:r>
                  <a:rPr lang="fa-IR" sz="16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a:t>
                </a:r>
                <a:r>
                  <a:rPr lang="ar-SA" sz="16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حالت بی‌اتلاف</a:t>
                </a:r>
                <a:r>
                  <a:rPr lang="fa-IR" sz="16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a:t>
                </a:r>
                <a14:m>
                  <m:oMath xmlns:m="http://schemas.openxmlformats.org/officeDocument/2006/math">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𝑸</m:t>
                    </m:r>
                    <m:r>
                      <a:rPr lang="en-US" sz="1600" b="1" i="1"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r>
                      <a:rPr lang="fa-IR" sz="1600" b="1" i="1"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m:t> </m:t>
                    </m:r>
                  </m:oMath>
                </a14:m>
                <a:endParaRPr lang="en-US" sz="16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mc:Choice>
        <mc:Fallback xmlns="">
          <p:sp>
            <p:nvSpPr>
              <p:cNvPr id="36" name="Rectangle 35"/>
              <p:cNvSpPr>
                <a:spLocks noRot="1" noChangeAspect="1" noMove="1" noResize="1" noEditPoints="1" noAdjustHandles="1" noChangeArrowheads="1" noChangeShapeType="1" noTextEdit="1"/>
              </p:cNvSpPr>
              <p:nvPr/>
            </p:nvSpPr>
            <p:spPr>
              <a:xfrm>
                <a:off x="32802" y="3748765"/>
                <a:ext cx="8991600" cy="795667"/>
              </a:xfrm>
              <a:prstGeom prst="rect">
                <a:avLst/>
              </a:prstGeom>
              <a:blipFill>
                <a:blip r:embed="rId9"/>
                <a:stretch>
                  <a:fillRect t="-4615" r="-407" b="-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28600" y="4540455"/>
                <a:ext cx="8763000" cy="1980927"/>
              </a:xfrm>
              <a:prstGeom prst="rect">
                <a:avLst/>
              </a:prstGeom>
            </p:spPr>
            <p:txBody>
              <a:bodyPr wrap="square">
                <a:spAutoFit/>
              </a:bodyPr>
              <a:lstStyle/>
              <a:p>
                <a:pPr marL="285750" indent="-285750" algn="just" rtl="1">
                  <a:spcAft>
                    <a:spcPts val="600"/>
                  </a:spcAft>
                  <a:buFont typeface="Wingdings" panose="05000000000000000000" pitchFamily="2" charset="2"/>
                  <a:buChar char="v"/>
                </a:pP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هرچه </a:t>
                </a:r>
                <a:r>
                  <a:rPr lang="en-US" sz="16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R</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بیشتر </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باشد</a:t>
                </a:r>
                <a:r>
                  <a:rPr lang="fa-IR"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مقدار</a:t>
                </a:r>
                <a:r>
                  <a:rPr lang="ar-SA" sz="16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en-US" sz="16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Q</a:t>
                </a:r>
                <a:r>
                  <a:rPr lang="en-US" sz="1600" dirty="0">
                    <a:solidFill>
                      <a:srgbClr val="000000"/>
                    </a:solidFill>
                    <a:effectLst/>
                    <a:latin typeface="B Nazanin" panose="00000400000000000000" pitchFamily="2" charset="-78"/>
                    <a:ea typeface="Times New Roman" panose="02020603050405020304" pitchFamily="18" charset="0"/>
                    <a:cs typeface="B Nazanin" panose="00000400000000000000" pitchFamily="2" charset="-78"/>
                  </a:rPr>
                  <a:t> </a:t>
                </a:r>
                <a:r>
                  <a:rPr lang="fa-IR" sz="1600" dirty="0" smtClean="0">
                    <a:solidFill>
                      <a:srgbClr val="000000"/>
                    </a:solidFill>
                    <a:effectLst/>
                    <a:latin typeface="B Nazanin" panose="00000400000000000000" pitchFamily="2" charset="-78"/>
                    <a:ea typeface="Times New Roman" panose="02020603050405020304" pitchFamily="18" charset="0"/>
                    <a:cs typeface="B Nazanin" panose="00000400000000000000" pitchFamily="2" charset="-78"/>
                  </a:rPr>
                  <a:t> </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بیشتر </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خواهد </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بود</a:t>
                </a:r>
                <a:r>
                  <a:rPr lang="fa-IR"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برای</a:t>
                </a:r>
                <a14:m>
                  <m:oMath xmlns:m="http://schemas.openxmlformats.org/officeDocument/2006/math">
                    <m:r>
                      <a:rPr lang="en-US" sz="16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𝑅</m:t>
                    </m:r>
                    <m:r>
                      <a:rPr lang="en-US" sz="16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m:t>
                    </m:r>
                    <m:r>
                      <a:rPr lang="en-US" sz="16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m:t>
                    </m:r>
                  </m:oMath>
                </a14:m>
                <a:r>
                  <a:rPr lang="fa-IR"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(مدار بی اتلاف</a:t>
                </a:r>
                <a:r>
                  <a:rPr lang="fa-IR"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با شاخصه </a:t>
                </a:r>
                <a14:m>
                  <m:oMath xmlns:m="http://schemas.openxmlformats.org/officeDocument/2006/math">
                    <m:r>
                      <a:rPr lang="en-US" sz="16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𝛼</m:t>
                    </m:r>
                    <m:r>
                      <a:rPr lang="en-US" sz="16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m:t>
                    </m:r>
                    <m:r>
                      <a:rPr lang="en-US" sz="16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0</m:t>
                    </m:r>
                  </m:oMath>
                </a14:m>
                <a:r>
                  <a:rPr lang="fa-IR"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مقدار</a:t>
                </a:r>
                <a:r>
                  <a:rPr lang="en-US" sz="16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Q</a:t>
                </a:r>
                <a:r>
                  <a:rPr lang="fa-IR"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بینهایت است </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و </a:t>
                </a:r>
                <a:r>
                  <a:rPr lang="ar-SA" sz="1600"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نوسان مداوم</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داریم</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fa-IR"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از منظر دیگر قابل مشاهده است که </a:t>
                </a:r>
                <a14:m>
                  <m:oMath xmlns:m="http://schemas.openxmlformats.org/officeDocument/2006/math">
                    <m:r>
                      <a:rPr lang="en-US" sz="16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𝛼</m:t>
                    </m:r>
                  </m:oMath>
                </a14:m>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ضریب میرایی است و هرچه </a:t>
                </a:r>
                <a:r>
                  <a:rPr lang="en-US" sz="16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R</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بزرگتر شود</a:t>
                </a:r>
                <a:r>
                  <a:rPr lang="fa-IR"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14:m>
                  <m:oMath xmlns:m="http://schemas.openxmlformats.org/officeDocument/2006/math">
                    <m:r>
                      <a:rPr lang="en-US" sz="16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𝛼</m:t>
                    </m:r>
                  </m:oMath>
                </a14:m>
                <a:r>
                  <a:rPr lang="en-US" sz="1600" dirty="0">
                    <a:solidFill>
                      <a:srgbClr val="000000"/>
                    </a:solidFill>
                    <a:latin typeface="B Nazanin" panose="00000400000000000000" pitchFamily="2" charset="-78"/>
                    <a:ea typeface="Times New Roman" panose="02020603050405020304" pitchFamily="18" charset="0"/>
                    <a:cs typeface="B Nazanin" panose="00000400000000000000" pitchFamily="2" charset="-78"/>
                  </a:rPr>
                  <a:t> </a:t>
                </a:r>
                <a:r>
                  <a:rPr lang="fa-IR" sz="1600"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 </a:t>
                </a:r>
                <a:r>
                  <a:rPr lang="ar-SA" sz="1600" b="1"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کمتر</a:t>
                </a:r>
                <a:r>
                  <a:rPr lang="ar-SA" sz="1600"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 </a:t>
                </a:r>
                <a:r>
                  <a:rPr lang="ar-SA" sz="1600" dirty="0">
                    <a:solidFill>
                      <a:srgbClr val="000000"/>
                    </a:solidFill>
                    <a:latin typeface="B Nazanin" panose="00000400000000000000" pitchFamily="2" charset="-78"/>
                    <a:ea typeface="Times New Roman" panose="02020603050405020304" pitchFamily="18" charset="0"/>
                    <a:cs typeface="B Nazanin" panose="00000400000000000000" pitchFamily="2" charset="-78"/>
                  </a:rPr>
                  <a:t>شده و </a:t>
                </a:r>
                <a:r>
                  <a:rPr lang="en-US" sz="16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Q</a:t>
                </a:r>
                <a:r>
                  <a:rPr lang="en-US" sz="1600" dirty="0">
                    <a:solidFill>
                      <a:srgbClr val="000000"/>
                    </a:solidFill>
                    <a:latin typeface="B Nazanin" panose="00000400000000000000" pitchFamily="2" charset="-78"/>
                    <a:ea typeface="Times New Roman" panose="02020603050405020304" pitchFamily="18" charset="0"/>
                    <a:cs typeface="B Nazanin" panose="00000400000000000000" pitchFamily="2" charset="-78"/>
                  </a:rPr>
                  <a:t> </a:t>
                </a:r>
                <a:r>
                  <a:rPr lang="fa-IR" sz="1600"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 </a:t>
                </a:r>
                <a:r>
                  <a:rPr lang="ar-SA" sz="1600" b="1"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بزرگتر</a:t>
                </a:r>
                <a:r>
                  <a:rPr lang="ar-SA" sz="1600"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 </a:t>
                </a:r>
                <a:r>
                  <a:rPr lang="fa-IR" sz="1600"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می شود.</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a:p>
                <a:pPr marL="285750" indent="-285750" algn="just" rtl="1">
                  <a:buFont typeface="Wingdings" panose="05000000000000000000" pitchFamily="2" charset="2"/>
                  <a:buChar char="v"/>
                </a:pPr>
                <a:r>
                  <a:rPr lang="fa-IR" sz="16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در تعریفی دیگر، </a:t>
                </a:r>
                <a:r>
                  <a:rPr lang="en-US" sz="16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Q</a:t>
                </a:r>
                <a:r>
                  <a:rPr lang="ar-SA" sz="16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به صورت نسبت انرژی ذخیره شده در یک مدار به توان تلف شده در هر سیکل بیان می‌شود</a:t>
                </a:r>
                <a:r>
                  <a:rPr lang="en-US" sz="1600"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a:t>
                </a:r>
                <a:r>
                  <a:rPr lang="fa-IR" sz="1600"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a:t>
                </a:r>
                <a:r>
                  <a:rPr lang="fa-IR"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یعنی</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هرچه</a:t>
                </a:r>
                <a:r>
                  <a:rPr lang="fa-IR"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en-US" sz="1600" dirty="0" smtClean="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Q</a:t>
                </a:r>
                <a:r>
                  <a:rPr lang="en-US" sz="1600"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 </a:t>
                </a:r>
                <a:r>
                  <a:rPr lang="fa-IR" sz="1600"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 </a:t>
                </a:r>
                <a:r>
                  <a:rPr lang="ar-SA" sz="1600"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بزرگتر</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باشد توان تلف شده در هر سیکل </a:t>
                </a:r>
                <a:r>
                  <a:rPr lang="ar-SA" sz="1600"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کمتر</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است و تعداد سیکل‌های نوسانی بیشتری لازم است تا کل انرژی ذخیره شده در مدار به صفر برسد.</a:t>
                </a:r>
                <a:endParaRPr lang="en-US" sz="1600" dirty="0" smtClean="0">
                  <a:effectLst/>
                  <a:latin typeface="Times New Roman" panose="02020603050405020304" pitchFamily="18" charset="0"/>
                  <a:ea typeface="Times New Roman" panose="02020603050405020304" pitchFamily="18" charset="0"/>
                  <a:cs typeface="B Nazanin" panose="00000400000000000000" pitchFamily="2" charset="-78"/>
                </a:endParaRPr>
              </a:p>
              <a:p>
                <a:pPr marL="285750" indent="-285750" algn="just" rtl="1">
                  <a:buFont typeface="Wingdings" panose="05000000000000000000" pitchFamily="2" charset="2"/>
                  <a:buChar char="v"/>
                </a:pPr>
                <a:r>
                  <a:rPr lang="en-US"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6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برای </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محاسبه ضریب کیفیت یک مدار مرتبه دوم غیر </a:t>
                </a:r>
                <a:r>
                  <a:rPr lang="en-US"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RLC</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موازی</a:t>
                </a:r>
                <a:r>
                  <a:rPr lang="fa-IR"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باید معادله دیفرانسیل آن مدار را نوشت و ضرایب</a:t>
                </a:r>
                <a:r>
                  <a:rPr lang="ar-SA" sz="1600" i="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r>
                      <a:rPr lang="en-US" sz="16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𝛼</m:t>
                    </m:r>
                  </m:oMath>
                </a14:m>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و </a:t>
                </a:r>
                <a14:m>
                  <m:oMath xmlns:m="http://schemas.openxmlformats.org/officeDocument/2006/math">
                    <m:sSubSup>
                      <m:sSubSupPr>
                        <m:ctrlPr>
                          <a:rPr lang="en-US" sz="16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ctrlPr>
                      </m:sSubSupPr>
                      <m:e>
                        <m:r>
                          <a:rPr lang="en-US" sz="16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𝜔</m:t>
                        </m:r>
                      </m:e>
                      <m:sub>
                        <m:r>
                          <a:rPr lang="en-US" sz="16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0</m:t>
                        </m:r>
                      </m:sub>
                      <m:sup>
                        <m:r>
                          <a:rPr lang="en-US" sz="16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2</m:t>
                        </m:r>
                      </m:sup>
                    </m:sSubSup>
                  </m:oMath>
                </a14:m>
                <a:r>
                  <a:rPr lang="ar-SA"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را از روی معادله مشخصه تعیین کرد و سپس در رابطه</a:t>
                </a:r>
                <a14:m>
                  <m:oMath xmlns:m="http://schemas.openxmlformats.org/officeDocument/2006/math">
                    <m:r>
                      <a:rPr lang="en-US" sz="16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𝑄</m:t>
                    </m:r>
                    <m:r>
                      <a:rPr lang="en-US" sz="16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m:t>
                    </m:r>
                    <m:f>
                      <m:fPr>
                        <m:ctrlPr>
                          <a:rPr lang="en-US" sz="16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ctrlPr>
                      </m:fPr>
                      <m:num>
                        <m:sSub>
                          <m:sSubPr>
                            <m:ctrlPr>
                              <a:rPr lang="en-US" sz="16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sz="16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𝜔</m:t>
                            </m:r>
                          </m:e>
                          <m:sub>
                            <m:r>
                              <a:rPr lang="en-US" sz="16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0</m:t>
                            </m:r>
                          </m:sub>
                        </m:sSub>
                      </m:num>
                      <m:den>
                        <m:r>
                          <a:rPr lang="en-US" sz="16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2</m:t>
                        </m:r>
                        <m:r>
                          <a:rPr lang="en-US" sz="16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𝛼</m:t>
                        </m:r>
                      </m:den>
                    </m:f>
                  </m:oMath>
                </a14:m>
                <a:r>
                  <a:rPr lang="en-US" sz="1600" dirty="0">
                    <a:solidFill>
                      <a:srgbClr val="000000"/>
                    </a:solidFill>
                    <a:latin typeface="B Nazanin" panose="00000400000000000000" pitchFamily="2" charset="-78"/>
                    <a:ea typeface="Times New Roman" panose="02020603050405020304" pitchFamily="18" charset="0"/>
                    <a:cs typeface="B Nazanin" panose="00000400000000000000" pitchFamily="2" charset="-78"/>
                  </a:rPr>
                  <a:t> </a:t>
                </a:r>
                <a:r>
                  <a:rPr lang="fa-IR" sz="1600"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 </a:t>
                </a:r>
                <a:r>
                  <a:rPr lang="ar-SA" sz="1600"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قرار </a:t>
                </a:r>
                <a:r>
                  <a:rPr lang="ar-SA" sz="1600" dirty="0">
                    <a:solidFill>
                      <a:srgbClr val="000000"/>
                    </a:solidFill>
                    <a:latin typeface="B Nazanin" panose="00000400000000000000" pitchFamily="2" charset="-78"/>
                    <a:ea typeface="Times New Roman" panose="02020603050405020304" pitchFamily="18" charset="0"/>
                    <a:cs typeface="B Nazanin" panose="00000400000000000000" pitchFamily="2" charset="-78"/>
                  </a:rPr>
                  <a:t>داد.</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Choice>
        <mc:Fallback xmlns="">
          <p:sp>
            <p:nvSpPr>
              <p:cNvPr id="43" name="Rectangle 42"/>
              <p:cNvSpPr>
                <a:spLocks noRot="1" noChangeAspect="1" noMove="1" noResize="1" noEditPoints="1" noAdjustHandles="1" noChangeArrowheads="1" noChangeShapeType="1" noTextEdit="1"/>
              </p:cNvSpPr>
              <p:nvPr/>
            </p:nvSpPr>
            <p:spPr>
              <a:xfrm>
                <a:off x="228600" y="4540455"/>
                <a:ext cx="8763000" cy="1980927"/>
              </a:xfrm>
              <a:prstGeom prst="rect">
                <a:avLst/>
              </a:prstGeom>
              <a:blipFill>
                <a:blip r:embed="rId10"/>
                <a:stretch>
                  <a:fillRect l="-1044" t="-2154" r="-278" b="-2154"/>
                </a:stretch>
              </a:blipFill>
            </p:spPr>
            <p:txBody>
              <a:bodyPr/>
              <a:lstStyle/>
              <a:p>
                <a:r>
                  <a:rPr lang="en-US">
                    <a:noFill/>
                  </a:rPr>
                  <a:t> </a:t>
                </a:r>
              </a:p>
            </p:txBody>
          </p:sp>
        </mc:Fallback>
      </mc:AlternateContent>
    </p:spTree>
    <p:extLst>
      <p:ext uri="{BB962C8B-B14F-4D97-AF65-F5344CB8AC3E}">
        <p14:creationId xmlns:p14="http://schemas.microsoft.com/office/powerpoint/2010/main" val="3142821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dirty="0"/>
          </a:p>
        </p:txBody>
      </p:sp>
      <p:sp>
        <p:nvSpPr>
          <p:cNvPr id="4" name="Rectangle 3"/>
          <p:cNvSpPr/>
          <p:nvPr/>
        </p:nvSpPr>
        <p:spPr>
          <a:xfrm>
            <a:off x="76200" y="228600"/>
            <a:ext cx="8809120" cy="1507977"/>
          </a:xfrm>
          <a:prstGeom prst="rect">
            <a:avLst/>
          </a:prstGeom>
        </p:spPr>
        <p:txBody>
          <a:bodyPr wrap="square">
            <a:spAutoFit/>
          </a:bodyPr>
          <a:lstStyle/>
          <a:p>
            <a:pPr marL="285750" indent="-285750" algn="r" rtl="1">
              <a:lnSpc>
                <a:spcPct val="115000"/>
              </a:lnSpc>
              <a:spcAft>
                <a:spcPts val="800"/>
              </a:spcAft>
              <a:buFont typeface="Wingdings" panose="05000000000000000000" pitchFamily="2" charset="2"/>
              <a:buChar char="q"/>
            </a:pPr>
            <a:r>
              <a:rPr lang="ar-SA"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مثال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a:t>
            </a:r>
            <a:r>
              <a:rPr lang="ar-SA" kern="100" dirty="0">
                <a:latin typeface="Calibri" panose="020F0502020204030204" pitchFamily="34" charset="0"/>
                <a:ea typeface="Calibri" panose="020F0502020204030204" pitchFamily="34" charset="0"/>
                <a:cs typeface="B Nazanin" panose="00000400000000000000" pitchFamily="2" charset="-78"/>
              </a:rPr>
              <a:t>دو خازن </a:t>
            </a:r>
            <a:r>
              <a:rPr lang="en-US" kern="100" dirty="0" smtClean="0">
                <a:latin typeface="Times New Roman" panose="02020603050405020304" pitchFamily="18" charset="0"/>
                <a:ea typeface="Calibri" panose="020F0502020204030204" pitchFamily="34" charset="0"/>
                <a:cs typeface="B Nazanin" panose="00000400000000000000" pitchFamily="2" charset="-78"/>
              </a:rPr>
              <a:t>C</a:t>
            </a:r>
            <a:r>
              <a:rPr lang="en-US" kern="100" baseline="-25000" dirty="0" smtClean="0">
                <a:latin typeface="Times New Roman" panose="02020603050405020304" pitchFamily="18" charset="0"/>
                <a:ea typeface="Calibri" panose="020F0502020204030204" pitchFamily="34" charset="0"/>
                <a:cs typeface="B Nazanin" panose="00000400000000000000" pitchFamily="2" charset="-78"/>
              </a:rPr>
              <a:t>1</a:t>
            </a:r>
            <a:r>
              <a:rPr lang="ar-SA" kern="100" dirty="0" smtClean="0">
                <a:latin typeface="Calibri" panose="020F0502020204030204" pitchFamily="34" charset="0"/>
                <a:ea typeface="Calibri" panose="020F0502020204030204" pitchFamily="34" charset="0"/>
                <a:cs typeface="B Nazanin" panose="00000400000000000000" pitchFamily="2" charset="-78"/>
              </a:rPr>
              <a:t> </a:t>
            </a:r>
            <a:r>
              <a:rPr lang="ar-SA" kern="100" dirty="0">
                <a:latin typeface="Calibri" panose="020F0502020204030204" pitchFamily="34" charset="0"/>
                <a:ea typeface="Calibri" panose="020F0502020204030204" pitchFamily="34" charset="0"/>
                <a:cs typeface="B Nazanin" panose="00000400000000000000" pitchFamily="2" charset="-78"/>
              </a:rPr>
              <a:t>و </a:t>
            </a:r>
            <a:r>
              <a:rPr lang="en-US" kern="100" dirty="0" smtClean="0">
                <a:latin typeface="Times New Roman" panose="02020603050405020304" pitchFamily="18" charset="0"/>
                <a:ea typeface="Calibri" panose="020F0502020204030204" pitchFamily="34" charset="0"/>
                <a:cs typeface="B Nazanin" panose="00000400000000000000" pitchFamily="2" charset="-78"/>
              </a:rPr>
              <a:t>C</a:t>
            </a:r>
            <a:r>
              <a:rPr lang="en-US" kern="100" baseline="-25000" dirty="0" smtClean="0">
                <a:latin typeface="Times New Roman" panose="02020603050405020304" pitchFamily="18" charset="0"/>
                <a:ea typeface="Calibri" panose="020F0502020204030204" pitchFamily="34" charset="0"/>
                <a:cs typeface="B Nazanin" panose="00000400000000000000" pitchFamily="2" charset="-78"/>
              </a:rPr>
              <a:t>2</a:t>
            </a:r>
            <a:r>
              <a:rPr lang="ar-SA" kern="100" dirty="0" smtClean="0">
                <a:latin typeface="Calibri" panose="020F0502020204030204" pitchFamily="34" charset="0"/>
                <a:ea typeface="Calibri" panose="020F0502020204030204" pitchFamily="34" charset="0"/>
                <a:cs typeface="B Nazanin" panose="00000400000000000000" pitchFamily="2" charset="-78"/>
              </a:rPr>
              <a:t> </a:t>
            </a:r>
            <a:r>
              <a:rPr lang="ar-SA" kern="100" dirty="0">
                <a:latin typeface="Calibri" panose="020F0502020204030204" pitchFamily="34" charset="0"/>
                <a:ea typeface="Calibri" panose="020F0502020204030204" pitchFamily="34" charset="0"/>
                <a:cs typeface="B Nazanin" panose="00000400000000000000" pitchFamily="2" charset="-78"/>
              </a:rPr>
              <a:t>که دارای ولتاژ اولیه  </a:t>
            </a:r>
            <a:r>
              <a:rPr lang="en-US" kern="100" dirty="0">
                <a:latin typeface="Times New Roman" panose="02020603050405020304" pitchFamily="18" charset="0"/>
                <a:ea typeface="Calibri" panose="020F0502020204030204" pitchFamily="34" charset="0"/>
                <a:cs typeface="B Nazanin" panose="00000400000000000000" pitchFamily="2" charset="-78"/>
              </a:rPr>
              <a:t>V</a:t>
            </a:r>
            <a:r>
              <a:rPr lang="en-US" kern="100" baseline="-25000" dirty="0">
                <a:latin typeface="Times New Roman" panose="02020603050405020304" pitchFamily="18" charset="0"/>
                <a:ea typeface="Calibri" panose="020F0502020204030204" pitchFamily="34" charset="0"/>
                <a:cs typeface="B Nazanin" panose="00000400000000000000" pitchFamily="2" charset="-78"/>
              </a:rPr>
              <a:t>0</a:t>
            </a:r>
            <a:r>
              <a:rPr lang="ar-SA" kern="100" dirty="0">
                <a:latin typeface="Calibri" panose="020F0502020204030204" pitchFamily="34" charset="0"/>
                <a:ea typeface="Calibri" panose="020F0502020204030204" pitchFamily="34" charset="0"/>
                <a:cs typeface="B Nazanin" panose="00000400000000000000" pitchFamily="2" charset="-78"/>
              </a:rPr>
              <a:t> و صفر </a:t>
            </a:r>
            <a:r>
              <a:rPr lang="ar-SA" kern="100" dirty="0" smtClean="0">
                <a:latin typeface="Calibri" panose="020F0502020204030204" pitchFamily="34" charset="0"/>
                <a:ea typeface="Calibri" panose="020F0502020204030204" pitchFamily="34" charset="0"/>
                <a:cs typeface="B Nazanin" panose="00000400000000000000" pitchFamily="2" charset="-78"/>
              </a:rPr>
              <a:t>هستند</a:t>
            </a:r>
            <a:r>
              <a:rPr lang="fa-IR" kern="100" dirty="0" smtClean="0">
                <a:latin typeface="Calibri" panose="020F0502020204030204" pitchFamily="34" charset="0"/>
                <a:ea typeface="Calibri" panose="020F0502020204030204" pitchFamily="34" charset="0"/>
                <a:cs typeface="B Nazanin" panose="00000400000000000000" pitchFamily="2" charset="-78"/>
              </a:rPr>
              <a:t>،</a:t>
            </a:r>
            <a:r>
              <a:rPr lang="ar-SA" kern="100" dirty="0" smtClean="0">
                <a:latin typeface="Calibri" panose="020F0502020204030204" pitchFamily="34" charset="0"/>
                <a:ea typeface="Calibri" panose="020F0502020204030204" pitchFamily="34" charset="0"/>
                <a:cs typeface="B Nazanin" panose="00000400000000000000" pitchFamily="2" charset="-78"/>
              </a:rPr>
              <a:t> </a:t>
            </a:r>
            <a:r>
              <a:rPr lang="ar-SA" kern="100" dirty="0">
                <a:latin typeface="Calibri" panose="020F0502020204030204" pitchFamily="34" charset="0"/>
                <a:ea typeface="Calibri" panose="020F0502020204030204" pitchFamily="34" charset="0"/>
                <a:cs typeface="B Nazanin" panose="00000400000000000000" pitchFamily="2" charset="-78"/>
              </a:rPr>
              <a:t>در مدار شکل مقابل قرار </a:t>
            </a:r>
            <a:r>
              <a:rPr lang="ar-SA" kern="100" dirty="0" smtClean="0">
                <a:latin typeface="Calibri" panose="020F0502020204030204" pitchFamily="34" charset="0"/>
                <a:ea typeface="Calibri" panose="020F0502020204030204" pitchFamily="34" charset="0"/>
                <a:cs typeface="B Nazanin" panose="00000400000000000000" pitchFamily="2" charset="-78"/>
              </a:rPr>
              <a:t>دارند</a:t>
            </a:r>
            <a:r>
              <a:rPr lang="fa-IR" kern="100" dirty="0" smtClean="0">
                <a:latin typeface="Calibri" panose="020F0502020204030204" pitchFamily="34" charset="0"/>
                <a:ea typeface="Calibri" panose="020F0502020204030204" pitchFamily="34" charset="0"/>
                <a:cs typeface="B Nazanin" panose="00000400000000000000" pitchFamily="2" charset="-78"/>
              </a:rPr>
              <a:t>.</a:t>
            </a:r>
            <a:r>
              <a:rPr lang="ar-SA" kern="100" dirty="0" smtClean="0">
                <a:latin typeface="Calibri" panose="020F0502020204030204" pitchFamily="34" charset="0"/>
                <a:ea typeface="Calibri" panose="020F0502020204030204" pitchFamily="34" charset="0"/>
                <a:cs typeface="B Nazanin" panose="00000400000000000000" pitchFamily="2" charset="-78"/>
              </a:rPr>
              <a:t> </a:t>
            </a:r>
            <a:r>
              <a:rPr lang="ar-SA" kern="100" dirty="0">
                <a:latin typeface="Calibri" panose="020F0502020204030204" pitchFamily="34" charset="0"/>
                <a:ea typeface="Calibri" panose="020F0502020204030204" pitchFamily="34" charset="0"/>
                <a:cs typeface="B Nazanin" panose="00000400000000000000" pitchFamily="2" charset="-78"/>
              </a:rPr>
              <a:t>کلید </a:t>
            </a:r>
            <a:r>
              <a:rPr lang="en-US" kern="100" dirty="0" smtClean="0">
                <a:latin typeface="Times New Roman" panose="02020603050405020304" pitchFamily="18" charset="0"/>
                <a:ea typeface="Calibri" panose="020F0502020204030204" pitchFamily="34" charset="0"/>
                <a:cs typeface="B Nazanin" panose="00000400000000000000" pitchFamily="2" charset="-78"/>
              </a:rPr>
              <a:t>K</a:t>
            </a:r>
            <a:r>
              <a:rPr lang="fa-IR" kern="100" dirty="0" smtClean="0">
                <a:latin typeface="Times New Roman" panose="02020603050405020304" pitchFamily="18" charset="0"/>
                <a:ea typeface="Calibri" panose="020F0502020204030204" pitchFamily="34" charset="0"/>
                <a:cs typeface="B Nazanin" panose="00000400000000000000" pitchFamily="2" charset="-78"/>
              </a:rPr>
              <a:t> </a:t>
            </a:r>
            <a:r>
              <a:rPr lang="ar-SA" kern="100" dirty="0" smtClean="0">
                <a:latin typeface="Calibri" panose="020F0502020204030204" pitchFamily="34" charset="0"/>
                <a:ea typeface="Calibri" panose="020F0502020204030204" pitchFamily="34" charset="0"/>
                <a:cs typeface="B Nazanin" panose="00000400000000000000" pitchFamily="2" charset="-78"/>
              </a:rPr>
              <a:t>در </a:t>
            </a:r>
            <a:r>
              <a:rPr lang="ar-SA" kern="100" dirty="0">
                <a:latin typeface="Calibri" panose="020F0502020204030204" pitchFamily="34" charset="0"/>
                <a:ea typeface="Calibri" panose="020F0502020204030204" pitchFamily="34" charset="0"/>
                <a:cs typeface="B Nazanin" panose="00000400000000000000" pitchFamily="2" charset="-78"/>
              </a:rPr>
              <a:t>لحظه </a:t>
            </a:r>
            <a:r>
              <a:rPr lang="en-US" kern="100" dirty="0" smtClean="0">
                <a:latin typeface="Times New Roman" panose="02020603050405020304" pitchFamily="18" charset="0"/>
                <a:ea typeface="Calibri" panose="020F0502020204030204" pitchFamily="34" charset="0"/>
                <a:cs typeface="B Nazanin" panose="00000400000000000000" pitchFamily="2" charset="-78"/>
              </a:rPr>
              <a:t>t=t</a:t>
            </a:r>
            <a:r>
              <a:rPr lang="en-US" kern="100" baseline="-25000" dirty="0" smtClean="0">
                <a:latin typeface="Times New Roman" panose="02020603050405020304" pitchFamily="18" charset="0"/>
                <a:ea typeface="Calibri" panose="020F0502020204030204" pitchFamily="34" charset="0"/>
                <a:cs typeface="B Nazanin" panose="00000400000000000000" pitchFamily="2" charset="-78"/>
              </a:rPr>
              <a:t>0</a:t>
            </a:r>
            <a:r>
              <a:rPr lang="ar-SA" kern="100" dirty="0" smtClean="0">
                <a:latin typeface="Calibri" panose="020F0502020204030204" pitchFamily="34" charset="0"/>
                <a:ea typeface="Calibri" panose="020F0502020204030204" pitchFamily="34" charset="0"/>
                <a:cs typeface="B Nazanin" panose="00000400000000000000" pitchFamily="2" charset="-78"/>
              </a:rPr>
              <a:t> </a:t>
            </a:r>
            <a:r>
              <a:rPr lang="ar-SA" kern="100" dirty="0">
                <a:latin typeface="Calibri" panose="020F0502020204030204" pitchFamily="34" charset="0"/>
                <a:ea typeface="Calibri" panose="020F0502020204030204" pitchFamily="34" charset="0"/>
                <a:cs typeface="B Nazanin" panose="00000400000000000000" pitchFamily="2" charset="-78"/>
              </a:rPr>
              <a:t>بسته </a:t>
            </a:r>
            <a:r>
              <a:rPr lang="ar-SA" kern="100" dirty="0" smtClean="0">
                <a:latin typeface="Calibri" panose="020F0502020204030204" pitchFamily="34" charset="0"/>
                <a:ea typeface="Calibri" panose="020F0502020204030204" pitchFamily="34" charset="0"/>
                <a:cs typeface="B Nazanin" panose="00000400000000000000" pitchFamily="2" charset="-78"/>
              </a:rPr>
              <a:t>می</a:t>
            </a:r>
            <a:r>
              <a:rPr lang="fa-IR" kern="100" dirty="0" smtClean="0">
                <a:latin typeface="Calibri" panose="020F0502020204030204" pitchFamily="34" charset="0"/>
                <a:ea typeface="Calibri" panose="020F0502020204030204" pitchFamily="34" charset="0"/>
                <a:cs typeface="B Nazanin" panose="00000400000000000000" pitchFamily="2" charset="-78"/>
              </a:rPr>
              <a:t> </a:t>
            </a:r>
            <a:r>
              <a:rPr lang="ar-SA" kern="100" dirty="0" smtClean="0">
                <a:latin typeface="Calibri" panose="020F0502020204030204" pitchFamily="34" charset="0"/>
                <a:ea typeface="Calibri" panose="020F0502020204030204" pitchFamily="34" charset="0"/>
                <a:cs typeface="B Nazanin" panose="00000400000000000000" pitchFamily="2" charset="-78"/>
              </a:rPr>
              <a:t>شود:</a:t>
            </a:r>
            <a:endParaRPr lang="en-US" kern="100" dirty="0">
              <a:latin typeface="Calibri" panose="020F0502020204030204" pitchFamily="34" charset="0"/>
              <a:ea typeface="Calibri" panose="020F0502020204030204" pitchFamily="34" charset="0"/>
              <a:cs typeface="B Nazanin" panose="00000400000000000000" pitchFamily="2" charset="-78"/>
            </a:endParaRPr>
          </a:p>
          <a:p>
            <a:pPr marR="0" lvl="0" algn="r" rtl="1">
              <a:lnSpc>
                <a:spcPct val="107000"/>
              </a:lnSpc>
              <a:spcBef>
                <a:spcPts val="0"/>
              </a:spcBef>
              <a:spcAft>
                <a:spcPts val="800"/>
              </a:spcAft>
            </a:pPr>
            <a:r>
              <a:rPr lang="fa-IR" kern="100" dirty="0" smtClean="0">
                <a:latin typeface="Calibri" panose="020F0502020204030204" pitchFamily="34" charset="0"/>
                <a:ea typeface="Calibri" panose="020F0502020204030204" pitchFamily="34" charset="0"/>
                <a:cs typeface="B Nazanin" panose="00000400000000000000" pitchFamily="2" charset="-78"/>
              </a:rPr>
              <a:t>الف) </a:t>
            </a:r>
            <a:r>
              <a:rPr lang="ar-SA" kern="100" dirty="0" smtClean="0">
                <a:latin typeface="Calibri" panose="020F0502020204030204" pitchFamily="34" charset="0"/>
                <a:ea typeface="Calibri" panose="020F0502020204030204" pitchFamily="34" charset="0"/>
                <a:cs typeface="B Nazanin" panose="00000400000000000000" pitchFamily="2" charset="-78"/>
              </a:rPr>
              <a:t>جریان </a:t>
            </a:r>
            <a:r>
              <a:rPr lang="en-US" kern="100" dirty="0" err="1">
                <a:latin typeface="Times New Roman" panose="02020603050405020304" pitchFamily="18" charset="0"/>
                <a:ea typeface="Calibri" panose="020F0502020204030204" pitchFamily="34" charset="0"/>
                <a:cs typeface="B Nazanin" panose="00000400000000000000" pitchFamily="2" charset="-78"/>
              </a:rPr>
              <a:t>i</a:t>
            </a:r>
            <a:r>
              <a:rPr lang="en-US" kern="100" dirty="0">
                <a:latin typeface="Times New Roman" panose="02020603050405020304" pitchFamily="18" charset="0"/>
                <a:ea typeface="Calibri" panose="020F0502020204030204" pitchFamily="34" charset="0"/>
                <a:cs typeface="B Nazanin" panose="00000400000000000000" pitchFamily="2" charset="-78"/>
              </a:rPr>
              <a:t>(t)</a:t>
            </a:r>
            <a:r>
              <a:rPr lang="ar-SA" kern="100" dirty="0">
                <a:latin typeface="Calibri" panose="020F0502020204030204" pitchFamily="34" charset="0"/>
                <a:ea typeface="Calibri" panose="020F0502020204030204" pitchFamily="34" charset="0"/>
                <a:cs typeface="B Nazanin" panose="00000400000000000000" pitchFamily="2" charset="-78"/>
              </a:rPr>
              <a:t> </a:t>
            </a:r>
            <a:r>
              <a:rPr lang="ar-SA" kern="100" dirty="0" smtClean="0">
                <a:latin typeface="Calibri" panose="020F0502020204030204" pitchFamily="34" charset="0"/>
                <a:ea typeface="Calibri" panose="020F0502020204030204" pitchFamily="34" charset="0"/>
                <a:cs typeface="B Nazanin" panose="00000400000000000000" pitchFamily="2" charset="-78"/>
              </a:rPr>
              <a:t>را</a:t>
            </a:r>
            <a:r>
              <a:rPr lang="fa-IR" kern="100" dirty="0" smtClean="0">
                <a:latin typeface="Calibri" panose="020F0502020204030204" pitchFamily="34" charset="0"/>
                <a:ea typeface="Calibri" panose="020F0502020204030204" pitchFamily="34" charset="0"/>
                <a:cs typeface="B Nazanin" panose="00000400000000000000" pitchFamily="2" charset="-78"/>
              </a:rPr>
              <a:t> </a:t>
            </a:r>
            <a:r>
              <a:rPr lang="ar-SA" kern="100" dirty="0" smtClean="0">
                <a:latin typeface="Calibri" panose="020F0502020204030204" pitchFamily="34" charset="0"/>
                <a:ea typeface="Calibri" panose="020F0502020204030204" pitchFamily="34" charset="0"/>
                <a:cs typeface="B Nazanin" panose="00000400000000000000" pitchFamily="2" charset="-78"/>
              </a:rPr>
              <a:t>برای </a:t>
            </a:r>
            <a:r>
              <a:rPr lang="en-US" kern="100" dirty="0" smtClean="0">
                <a:latin typeface="Times New Roman" panose="02020603050405020304" pitchFamily="18" charset="0"/>
                <a:ea typeface="Calibri" panose="020F0502020204030204" pitchFamily="34" charset="0"/>
                <a:cs typeface="B Nazanin" panose="00000400000000000000" pitchFamily="2" charset="-78"/>
              </a:rPr>
              <a:t>t &gt; 0 </a:t>
            </a:r>
            <a:r>
              <a:rPr lang="fa-IR" kern="100" dirty="0" smtClean="0">
                <a:latin typeface="Times New Roman" panose="02020603050405020304" pitchFamily="18" charset="0"/>
                <a:ea typeface="Calibri" panose="020F0502020204030204" pitchFamily="34" charset="0"/>
                <a:cs typeface="B Nazanin" panose="00000400000000000000" pitchFamily="2" charset="-78"/>
              </a:rPr>
              <a:t> </a:t>
            </a:r>
            <a:r>
              <a:rPr lang="ar-SA" kern="100" dirty="0" smtClean="0">
                <a:latin typeface="Calibri" panose="020F0502020204030204" pitchFamily="34" charset="0"/>
                <a:ea typeface="Calibri" panose="020F0502020204030204" pitchFamily="34" charset="0"/>
                <a:cs typeface="B Nazanin" panose="00000400000000000000" pitchFamily="2" charset="-78"/>
              </a:rPr>
              <a:t>تعیین کنید</a:t>
            </a:r>
            <a:r>
              <a:rPr lang="fa-IR" kern="100" dirty="0" smtClean="0">
                <a:latin typeface="Calibri" panose="020F0502020204030204" pitchFamily="34" charset="0"/>
                <a:ea typeface="Calibri" panose="020F0502020204030204" pitchFamily="34" charset="0"/>
                <a:cs typeface="B Nazanin" panose="00000400000000000000" pitchFamily="2" charset="-78"/>
              </a:rPr>
              <a:t>.</a:t>
            </a:r>
            <a:r>
              <a:rPr lang="ar-SA" kern="100" dirty="0" smtClean="0">
                <a:latin typeface="Calibri" panose="020F0502020204030204" pitchFamily="34" charset="0"/>
                <a:ea typeface="Calibri" panose="020F0502020204030204" pitchFamily="34" charset="0"/>
                <a:cs typeface="B Nazanin" panose="00000400000000000000" pitchFamily="2" charset="-78"/>
              </a:rPr>
              <a:t> </a:t>
            </a:r>
            <a:endParaRPr lang="en-US" kern="100" dirty="0">
              <a:latin typeface="Calibri" panose="020F0502020204030204" pitchFamily="34" charset="0"/>
              <a:ea typeface="Calibri" panose="020F0502020204030204" pitchFamily="34" charset="0"/>
              <a:cs typeface="B Nazanin" panose="00000400000000000000" pitchFamily="2" charset="-78"/>
            </a:endParaRPr>
          </a:p>
          <a:p>
            <a:pPr algn="r" rtl="1"/>
            <a:r>
              <a:rPr lang="fa-IR" dirty="0" smtClean="0">
                <a:latin typeface="Calibri" panose="020F0502020204030204" pitchFamily="34" charset="0"/>
                <a:ea typeface="Calibri" panose="020F0502020204030204" pitchFamily="34" charset="0"/>
                <a:cs typeface="B Nazanin" panose="00000400000000000000" pitchFamily="2" charset="-78"/>
              </a:rPr>
              <a:t>ب) </a:t>
            </a:r>
            <a:r>
              <a:rPr lang="ar-SA" dirty="0" smtClean="0">
                <a:latin typeface="Calibri" panose="020F0502020204030204" pitchFamily="34" charset="0"/>
                <a:ea typeface="Calibri" panose="020F0502020204030204" pitchFamily="34" charset="0"/>
                <a:cs typeface="B Nazanin" panose="00000400000000000000" pitchFamily="2" charset="-78"/>
              </a:rPr>
              <a:t>حد </a:t>
            </a:r>
            <a:r>
              <a:rPr lang="ar-SA" dirty="0">
                <a:latin typeface="Calibri" panose="020F0502020204030204" pitchFamily="34" charset="0"/>
                <a:ea typeface="Calibri" panose="020F0502020204030204" pitchFamily="34" charset="0"/>
                <a:cs typeface="B Nazanin" panose="00000400000000000000" pitchFamily="2" charset="-78"/>
              </a:rPr>
              <a:t>این جریان را برای</a:t>
            </a:r>
            <a:r>
              <a:rPr lang="ar-SA" dirty="0">
                <a:ea typeface="Calibri" panose="020F0502020204030204" pitchFamily="34" charset="0"/>
                <a:cs typeface="B Nazanin" panose="00000400000000000000" pitchFamily="2" charset="-78"/>
              </a:rPr>
              <a:t> </a:t>
            </a:r>
            <a:r>
              <a:rPr lang="fa-IR" dirty="0" smtClean="0">
                <a:latin typeface="Times New Roman" panose="02020603050405020304" pitchFamily="18" charset="0"/>
                <a:ea typeface="Calibri" panose="020F0502020204030204" pitchFamily="34" charset="0"/>
                <a:cs typeface="B Nazanin" panose="00000400000000000000" pitchFamily="2" charset="-78"/>
              </a:rPr>
              <a:t>وقتی که </a:t>
            </a:r>
            <a:r>
              <a:rPr lang="en-US" dirty="0" smtClean="0">
                <a:latin typeface="Times New Roman" panose="02020603050405020304" pitchFamily="18" charset="0"/>
                <a:ea typeface="Calibri" panose="020F0502020204030204" pitchFamily="34" charset="0"/>
                <a:cs typeface="B Nazanin" panose="00000400000000000000" pitchFamily="2" charset="-78"/>
              </a:rPr>
              <a:t>R</a:t>
            </a:r>
            <a:r>
              <a:rPr lang="fa-IR" dirty="0" smtClean="0">
                <a:latin typeface="Times New Roman" panose="02020603050405020304" pitchFamily="18" charset="0"/>
                <a:ea typeface="Calibri" panose="020F0502020204030204" pitchFamily="34" charset="0"/>
                <a:cs typeface="B Nazanin" panose="00000400000000000000" pitchFamily="2" charset="-78"/>
              </a:rPr>
              <a:t> به سمت صفر می رود، </a:t>
            </a:r>
            <a:r>
              <a:rPr lang="ar-SA" dirty="0" smtClean="0">
                <a:latin typeface="Calibri" panose="020F0502020204030204" pitchFamily="34" charset="0"/>
                <a:ea typeface="Calibri" panose="020F0502020204030204" pitchFamily="34" charset="0"/>
                <a:cs typeface="B Nazanin" panose="00000400000000000000" pitchFamily="2" charset="-78"/>
              </a:rPr>
              <a:t>ب</a:t>
            </a:r>
            <a:r>
              <a:rPr lang="fa-IR" dirty="0" smtClean="0">
                <a:latin typeface="Calibri" panose="020F0502020204030204" pitchFamily="34" charset="0"/>
                <a:ea typeface="Calibri" panose="020F0502020204030204" pitchFamily="34" charset="0"/>
                <a:cs typeface="B Nazanin" panose="00000400000000000000" pitchFamily="2" charset="-78"/>
              </a:rPr>
              <a:t>ه </a:t>
            </a:r>
            <a:r>
              <a:rPr lang="ar-SA" dirty="0" smtClean="0">
                <a:latin typeface="Calibri" panose="020F0502020204030204" pitchFamily="34" charset="0"/>
                <a:ea typeface="Calibri" panose="020F0502020204030204" pitchFamily="34" charset="0"/>
                <a:cs typeface="B Nazanin" panose="00000400000000000000" pitchFamily="2" charset="-78"/>
              </a:rPr>
              <a:t>دست آورید</a:t>
            </a:r>
            <a:r>
              <a:rPr lang="fa-IR" dirty="0" smtClean="0">
                <a:latin typeface="Calibri" panose="020F0502020204030204" pitchFamily="34" charset="0"/>
                <a:ea typeface="Calibri" panose="020F0502020204030204" pitchFamily="34" charset="0"/>
                <a:cs typeface="B Nazanin" panose="00000400000000000000" pitchFamily="2" charset="-78"/>
              </a:rPr>
              <a:t>.</a:t>
            </a:r>
            <a:endParaRPr lang="en-US" dirty="0">
              <a:cs typeface="B Nazanin" panose="00000400000000000000" pitchFamily="2" charset="-78"/>
            </a:endParaRPr>
          </a:p>
        </p:txBody>
      </p:sp>
      <p:sp>
        <p:nvSpPr>
          <p:cNvPr id="8" name="Rectangle 7"/>
          <p:cNvSpPr/>
          <p:nvPr/>
        </p:nvSpPr>
        <p:spPr>
          <a:xfrm>
            <a:off x="4616138" y="1844124"/>
            <a:ext cx="4269182" cy="646331"/>
          </a:xfrm>
          <a:prstGeom prst="rect">
            <a:avLst/>
          </a:prstGeom>
        </p:spPr>
        <p:txBody>
          <a:bodyPr wrap="none">
            <a:spAutoFit/>
          </a:bodyPr>
          <a:lstStyle/>
          <a:p>
            <a:pPr marL="285750" indent="-285750" algn="r" rtl="1">
              <a:buFont typeface="Times New Roman" panose="02020603050405020304" pitchFamily="18" charset="0"/>
              <a:buChar char="■"/>
            </a:pPr>
            <a:r>
              <a:rPr lang="ar-SA"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a:t>
            </a:r>
            <a:r>
              <a:rPr lang="ar-SA" dirty="0">
                <a:latin typeface="Calibri" panose="020F0502020204030204" pitchFamily="34" charset="0"/>
                <a:ea typeface="Calibri" panose="020F0502020204030204" pitchFamily="34" charset="0"/>
                <a:cs typeface="B Nazanin" panose="00000400000000000000" pitchFamily="2" charset="-78"/>
              </a:rPr>
              <a:t>پس از بسته شدن </a:t>
            </a:r>
            <a:r>
              <a:rPr lang="ar-SA" dirty="0" smtClean="0">
                <a:latin typeface="Calibri" panose="020F0502020204030204" pitchFamily="34" charset="0"/>
                <a:ea typeface="Calibri" panose="020F0502020204030204" pitchFamily="34" charset="0"/>
                <a:cs typeface="B Nazanin" panose="00000400000000000000" pitchFamily="2" charset="-78"/>
              </a:rPr>
              <a:t>کلید</a:t>
            </a:r>
            <a:r>
              <a:rPr lang="fa-IR" dirty="0" smtClean="0">
                <a:latin typeface="Calibri" panose="020F0502020204030204" pitchFamily="34" charset="0"/>
                <a:ea typeface="Calibri" panose="020F0502020204030204" pitchFamily="34" charset="0"/>
                <a:cs typeface="B Nazanin" panose="00000400000000000000" pitchFamily="2" charset="-78"/>
              </a:rPr>
              <a:t>،</a:t>
            </a:r>
            <a:r>
              <a:rPr lang="ar-SA" dirty="0" smtClean="0">
                <a:latin typeface="Calibri" panose="020F0502020204030204" pitchFamily="34" charset="0"/>
                <a:ea typeface="Calibri" panose="020F0502020204030204" pitchFamily="34" charset="0"/>
                <a:cs typeface="B Nazanin" panose="00000400000000000000" pitchFamily="2" charset="-78"/>
              </a:rPr>
              <a:t> </a:t>
            </a:r>
            <a:r>
              <a:rPr lang="en-US" sz="1600" dirty="0">
                <a:latin typeface="Times New Roman" panose="02020603050405020304" pitchFamily="18" charset="0"/>
                <a:ea typeface="Calibri" panose="020F0502020204030204" pitchFamily="34" charset="0"/>
              </a:rPr>
              <a:t>KVL</a:t>
            </a:r>
            <a:r>
              <a:rPr lang="ar-SA" dirty="0">
                <a:latin typeface="Calibri" panose="020F0502020204030204" pitchFamily="34" charset="0"/>
                <a:ea typeface="Calibri" panose="020F0502020204030204" pitchFamily="34" charset="0"/>
                <a:cs typeface="B Nazanin" panose="00000400000000000000" pitchFamily="2" charset="-78"/>
              </a:rPr>
              <a:t> </a:t>
            </a:r>
            <a:r>
              <a:rPr lang="ar-SA" dirty="0" smtClean="0">
                <a:latin typeface="Calibri" panose="020F0502020204030204" pitchFamily="34" charset="0"/>
                <a:ea typeface="Calibri" panose="020F0502020204030204" pitchFamily="34" charset="0"/>
                <a:cs typeface="B Nazanin" panose="00000400000000000000" pitchFamily="2" charset="-78"/>
              </a:rPr>
              <a:t>ب</a:t>
            </a:r>
            <a:r>
              <a:rPr lang="fa-IR" dirty="0" smtClean="0">
                <a:latin typeface="Calibri" panose="020F0502020204030204" pitchFamily="34" charset="0"/>
                <a:ea typeface="Calibri" panose="020F0502020204030204" pitchFamily="34" charset="0"/>
                <a:cs typeface="B Nazanin" panose="00000400000000000000" pitchFamily="2" charset="-78"/>
              </a:rPr>
              <a:t>ه </a:t>
            </a:r>
            <a:r>
              <a:rPr lang="ar-SA" dirty="0" smtClean="0">
                <a:latin typeface="Calibri" panose="020F0502020204030204" pitchFamily="34" charset="0"/>
                <a:ea typeface="Calibri" panose="020F0502020204030204" pitchFamily="34" charset="0"/>
                <a:cs typeface="B Nazanin" panose="00000400000000000000" pitchFamily="2" charset="-78"/>
              </a:rPr>
              <a:t>دست </a:t>
            </a:r>
            <a:r>
              <a:rPr lang="ar-SA" dirty="0">
                <a:latin typeface="Calibri" panose="020F0502020204030204" pitchFamily="34" charset="0"/>
                <a:ea typeface="Calibri" panose="020F0502020204030204" pitchFamily="34" charset="0"/>
                <a:cs typeface="B Nazanin" panose="00000400000000000000" pitchFamily="2" charset="-78"/>
              </a:rPr>
              <a:t>می </a:t>
            </a:r>
            <a:r>
              <a:rPr lang="ar-SA" dirty="0" smtClean="0">
                <a:latin typeface="Calibri" panose="020F0502020204030204" pitchFamily="34" charset="0"/>
                <a:ea typeface="Calibri" panose="020F0502020204030204" pitchFamily="34" charset="0"/>
                <a:cs typeface="B Nazanin" panose="00000400000000000000" pitchFamily="2" charset="-78"/>
              </a:rPr>
              <a:t>دهد</a:t>
            </a:r>
            <a:r>
              <a:rPr lang="fa-IR" dirty="0" smtClean="0">
                <a:latin typeface="Calibri" panose="020F0502020204030204" pitchFamily="34" charset="0"/>
                <a:ea typeface="Calibri" panose="020F0502020204030204" pitchFamily="34" charset="0"/>
                <a:cs typeface="B Nazanin" panose="00000400000000000000" pitchFamily="2" charset="-78"/>
              </a:rPr>
              <a:t>:</a:t>
            </a:r>
            <a:r>
              <a:rPr lang="ar-SA" dirty="0" smtClean="0">
                <a:latin typeface="Calibri" panose="020F0502020204030204" pitchFamily="34" charset="0"/>
                <a:ea typeface="Calibri" panose="020F0502020204030204" pitchFamily="34" charset="0"/>
                <a:cs typeface="B Nazanin" panose="00000400000000000000" pitchFamily="2" charset="-78"/>
              </a:rPr>
              <a:t> </a:t>
            </a:r>
            <a:endParaRPr lang="en-US" dirty="0"/>
          </a:p>
          <a:p>
            <a:pPr algn="r" rtl="1"/>
            <a:endParaRPr lang="en-US" b="1" dirty="0">
              <a:solidFill>
                <a:srgbClr val="FF0000"/>
              </a:solidFill>
            </a:endParaRPr>
          </a:p>
        </p:txBody>
      </p:sp>
      <p:sp>
        <p:nvSpPr>
          <p:cNvPr id="18" name="Rectangle 17"/>
          <p:cNvSpPr/>
          <p:nvPr/>
        </p:nvSpPr>
        <p:spPr>
          <a:xfrm>
            <a:off x="5068325" y="2901748"/>
            <a:ext cx="3809056" cy="369332"/>
          </a:xfrm>
          <a:prstGeom prst="rect">
            <a:avLst/>
          </a:prstGeom>
        </p:spPr>
        <p:txBody>
          <a:bodyPr wrap="none">
            <a:spAutoFit/>
          </a:bodyPr>
          <a:lstStyle/>
          <a:p>
            <a:pPr algn="r" rtl="1"/>
            <a:r>
              <a:rPr lang="ar-SA" dirty="0">
                <a:latin typeface="Calibri" panose="020F0502020204030204" pitchFamily="34" charset="0"/>
                <a:ea typeface="Calibri" panose="020F0502020204030204" pitchFamily="34" charset="0"/>
                <a:cs typeface="B Nazanin" panose="00000400000000000000" pitchFamily="2" charset="-78"/>
              </a:rPr>
              <a:t>اگر معادله را در</a:t>
            </a:r>
            <a:r>
              <a:rPr lang="en-US" sz="1600" dirty="0">
                <a:latin typeface="Times New Roman" panose="02020603050405020304" pitchFamily="18" charset="0"/>
                <a:ea typeface="Calibri" panose="020F0502020204030204" pitchFamily="34" charset="0"/>
              </a:rPr>
              <a:t>t=0</a:t>
            </a:r>
            <a:r>
              <a:rPr lang="en-US" dirty="0">
                <a:latin typeface="Times New Roman" panose="02020603050405020304" pitchFamily="18" charset="0"/>
                <a:ea typeface="Calibri" panose="020F0502020204030204" pitchFamily="34" charset="0"/>
              </a:rPr>
              <a:t> </a:t>
            </a:r>
            <a:r>
              <a:rPr lang="fa-IR" dirty="0" smtClean="0">
                <a:latin typeface="Times New Roman" panose="02020603050405020304" pitchFamily="18" charset="0"/>
                <a:ea typeface="Calibri" panose="020F0502020204030204" pitchFamily="34" charset="0"/>
              </a:rPr>
              <a:t> </a:t>
            </a:r>
            <a:r>
              <a:rPr lang="ar-SA" dirty="0" smtClean="0">
                <a:latin typeface="Calibri" panose="020F0502020204030204" pitchFamily="34" charset="0"/>
                <a:ea typeface="Calibri" panose="020F0502020204030204" pitchFamily="34" charset="0"/>
                <a:cs typeface="B Nazanin" panose="00000400000000000000" pitchFamily="2" charset="-78"/>
              </a:rPr>
              <a:t>در </a:t>
            </a:r>
            <a:r>
              <a:rPr lang="ar-SA" dirty="0">
                <a:latin typeface="Calibri" panose="020F0502020204030204" pitchFamily="34" charset="0"/>
                <a:ea typeface="Calibri" panose="020F0502020204030204" pitchFamily="34" charset="0"/>
                <a:cs typeface="B Nazanin" panose="00000400000000000000" pitchFamily="2" charset="-78"/>
              </a:rPr>
              <a:t>نظر </a:t>
            </a:r>
            <a:r>
              <a:rPr lang="ar-SA" dirty="0" smtClean="0">
                <a:latin typeface="Calibri" panose="020F0502020204030204" pitchFamily="34" charset="0"/>
                <a:ea typeface="Calibri" panose="020F0502020204030204" pitchFamily="34" charset="0"/>
                <a:cs typeface="B Nazanin" panose="00000400000000000000" pitchFamily="2" charset="-78"/>
              </a:rPr>
              <a:t>بگیریم</a:t>
            </a:r>
            <a:r>
              <a:rPr lang="fa-IR" dirty="0" smtClean="0">
                <a:latin typeface="Calibri" panose="020F0502020204030204" pitchFamily="34" charset="0"/>
                <a:ea typeface="Calibri" panose="020F0502020204030204" pitchFamily="34" charset="0"/>
                <a:cs typeface="B Nazanin" panose="00000400000000000000" pitchFamily="2" charset="-78"/>
              </a:rPr>
              <a:t>، می توان نوشت:</a:t>
            </a:r>
            <a:endParaRPr lang="en-US" dirty="0"/>
          </a:p>
        </p:txBody>
      </p:sp>
      <mc:AlternateContent xmlns:mc="http://schemas.openxmlformats.org/markup-compatibility/2006" xmlns:a14="http://schemas.microsoft.com/office/drawing/2010/main">
        <mc:Choice Requires="a14">
          <p:sp>
            <p:nvSpPr>
              <p:cNvPr id="22" name="Rectangle 21"/>
              <p:cNvSpPr/>
              <p:nvPr/>
            </p:nvSpPr>
            <p:spPr>
              <a:xfrm>
                <a:off x="2133600" y="2338668"/>
                <a:ext cx="4847224" cy="518668"/>
              </a:xfrm>
              <a:prstGeom prst="rect">
                <a:avLst/>
              </a:prstGeom>
            </p:spPr>
            <p:txBody>
              <a:bodyPr wrap="none">
                <a:spAutoFit/>
              </a:bodyPr>
              <a:lstStyle/>
              <a:p>
                <a:r>
                  <a:rPr lang="en-US" kern="100" dirty="0" smtClean="0">
                    <a:latin typeface="Times New Roman" panose="02020603050405020304" pitchFamily="18" charset="0"/>
                    <a:ea typeface="Times New Roman" panose="02020603050405020304" pitchFamily="18" charset="0"/>
                    <a:cs typeface="Arial" panose="020B0604020202020204" pitchFamily="34" charset="0"/>
                  </a:rPr>
                  <a:t> </a:t>
                </a:r>
                <a14:m>
                  <m:oMath xmlns:m="http://schemas.openxmlformats.org/officeDocument/2006/math">
                    <m:r>
                      <a:rPr lang="en-US" i="1" kern="100">
                        <a:latin typeface="Cambria Math" panose="02040503050406030204" pitchFamily="18" charset="0"/>
                        <a:ea typeface="Times New Roman" panose="02020603050405020304" pitchFamily="18" charset="0"/>
                        <a:cs typeface="Times New Roman" panose="02020603050405020304" pitchFamily="18" charset="0"/>
                      </a:rPr>
                      <m:t>𝑅𝑖</m:t>
                    </m:r>
                    <m:d>
                      <m:dPr>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dPr>
                      <m:e>
                        <m:r>
                          <a:rPr lang="en-US" i="1" kern="100">
                            <a:latin typeface="Cambria Math" panose="02040503050406030204" pitchFamily="18" charset="0"/>
                            <a:ea typeface="Times New Roman" panose="02020603050405020304" pitchFamily="18" charset="0"/>
                            <a:cs typeface="Times New Roman" panose="02020603050405020304" pitchFamily="18" charset="0"/>
                          </a:rPr>
                          <m:t>𝑡</m:t>
                        </m:r>
                      </m:e>
                    </m:d>
                    <m:r>
                      <a:rPr lang="en-US" i="1" kern="1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fPr>
                      <m:num>
                        <m:r>
                          <a:rPr lang="en-US" i="1" kern="100">
                            <a:latin typeface="Cambria Math" panose="02040503050406030204" pitchFamily="18" charset="0"/>
                            <a:ea typeface="Times New Roman" panose="02020603050405020304" pitchFamily="18" charset="0"/>
                            <a:cs typeface="Times New Roman" panose="02020603050405020304" pitchFamily="18" charset="0"/>
                          </a:rPr>
                          <m:t>1</m:t>
                        </m:r>
                      </m:num>
                      <m:den>
                        <m:sSub>
                          <m:sSubPr>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en-US" i="1" kern="100">
                                <a:latin typeface="Cambria Math" panose="02040503050406030204" pitchFamily="18" charset="0"/>
                                <a:ea typeface="Times New Roman" panose="02020603050405020304" pitchFamily="18" charset="0"/>
                                <a:cs typeface="Times New Roman" panose="02020603050405020304" pitchFamily="18" charset="0"/>
                              </a:rPr>
                              <m:t>𝐶</m:t>
                            </m:r>
                          </m:e>
                          <m:sub>
                            <m:r>
                              <a:rPr lang="en-US" i="1" kern="100">
                                <a:latin typeface="Cambria Math" panose="02040503050406030204" pitchFamily="18" charset="0"/>
                                <a:ea typeface="Times New Roman" panose="02020603050405020304" pitchFamily="18" charset="0"/>
                                <a:cs typeface="Times New Roman" panose="02020603050405020304" pitchFamily="18" charset="0"/>
                              </a:rPr>
                              <m:t>2</m:t>
                            </m:r>
                          </m:sub>
                        </m:sSub>
                      </m:den>
                    </m:f>
                    <m:nary>
                      <m:naryPr>
                        <m:limLoc m:val="subSup"/>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kern="100">
                            <a:latin typeface="Cambria Math" panose="02040503050406030204" pitchFamily="18" charset="0"/>
                            <a:ea typeface="Times New Roman" panose="02020603050405020304" pitchFamily="18" charset="0"/>
                            <a:cs typeface="Times New Roman" panose="02020603050405020304" pitchFamily="18" charset="0"/>
                          </a:rPr>
                          <m:t>0</m:t>
                        </m:r>
                      </m:sub>
                      <m:sup>
                        <m:r>
                          <a:rPr lang="en-US" i="1" kern="100">
                            <a:latin typeface="Cambria Math" panose="02040503050406030204" pitchFamily="18" charset="0"/>
                            <a:ea typeface="Times New Roman" panose="02020603050405020304" pitchFamily="18" charset="0"/>
                            <a:cs typeface="Times New Roman" panose="02020603050405020304" pitchFamily="18" charset="0"/>
                          </a:rPr>
                          <m:t>𝑡</m:t>
                        </m:r>
                      </m:sup>
                      <m:e>
                        <m:r>
                          <a:rPr lang="en-US" i="1" kern="100">
                            <a:latin typeface="Cambria Math" panose="02040503050406030204" pitchFamily="18" charset="0"/>
                            <a:ea typeface="Times New Roman" panose="02020603050405020304" pitchFamily="18" charset="0"/>
                            <a:cs typeface="Times New Roman" panose="02020603050405020304" pitchFamily="18" charset="0"/>
                          </a:rPr>
                          <m:t>𝑖</m:t>
                        </m:r>
                        <m:d>
                          <m:dPr>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sSupPr>
                              <m:e>
                                <m:r>
                                  <a:rPr lang="en-US" i="1" kern="100">
                                    <a:latin typeface="Cambria Math" panose="02040503050406030204" pitchFamily="18" charset="0"/>
                                    <a:ea typeface="Times New Roman" panose="02020603050405020304" pitchFamily="18" charset="0"/>
                                    <a:cs typeface="Times New Roman" panose="02020603050405020304" pitchFamily="18" charset="0"/>
                                  </a:rPr>
                                  <m:t>𝑡</m:t>
                                </m:r>
                              </m:e>
                              <m:sup>
                                <m:r>
                                  <a:rPr lang="en-US" i="1" kern="100">
                                    <a:latin typeface="Cambria Math" panose="02040503050406030204" pitchFamily="18" charset="0"/>
                                    <a:ea typeface="Times New Roman" panose="02020603050405020304" pitchFamily="18" charset="0"/>
                                    <a:cs typeface="Times New Roman" panose="02020603050405020304" pitchFamily="18" charset="0"/>
                                  </a:rPr>
                                  <m:t>′</m:t>
                                </m:r>
                              </m:sup>
                            </m:sSup>
                          </m:e>
                        </m:d>
                        <m:r>
                          <a:rPr lang="en-US" i="1" kern="100">
                            <a:latin typeface="Cambria Math" panose="02040503050406030204" pitchFamily="18" charset="0"/>
                            <a:ea typeface="Times New Roman" panose="02020603050405020304" pitchFamily="18" charset="0"/>
                            <a:cs typeface="Times New Roman" panose="02020603050405020304" pitchFamily="18" charset="0"/>
                          </a:rPr>
                          <m:t>𝑑</m:t>
                        </m:r>
                        <m:sSup>
                          <m:sSupPr>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sSupPr>
                          <m:e>
                            <m:r>
                              <a:rPr lang="en-US" i="1" kern="100">
                                <a:latin typeface="Cambria Math" panose="02040503050406030204" pitchFamily="18" charset="0"/>
                                <a:ea typeface="Times New Roman" panose="02020603050405020304" pitchFamily="18" charset="0"/>
                                <a:cs typeface="Times New Roman" panose="02020603050405020304" pitchFamily="18" charset="0"/>
                              </a:rPr>
                              <m:t>𝑡</m:t>
                            </m:r>
                          </m:e>
                          <m:sup>
                            <m:r>
                              <a:rPr lang="en-US" i="1" kern="100">
                                <a:latin typeface="Cambria Math" panose="02040503050406030204" pitchFamily="18" charset="0"/>
                                <a:ea typeface="Times New Roman" panose="02020603050405020304" pitchFamily="18" charset="0"/>
                                <a:cs typeface="Times New Roman" panose="02020603050405020304" pitchFamily="18" charset="0"/>
                              </a:rPr>
                              <m:t>′</m:t>
                            </m:r>
                          </m:sup>
                        </m:sSup>
                        <m:r>
                          <a:rPr lang="en-US" i="1" kern="1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en-US" i="1" kern="100">
                                <a:latin typeface="Cambria Math" panose="02040503050406030204" pitchFamily="18" charset="0"/>
                                <a:ea typeface="Times New Roman" panose="02020603050405020304" pitchFamily="18" charset="0"/>
                                <a:cs typeface="Times New Roman" panose="02020603050405020304" pitchFamily="18" charset="0"/>
                              </a:rPr>
                              <m:t>𝑉</m:t>
                            </m:r>
                          </m:e>
                          <m:sub>
                            <m:r>
                              <a:rPr lang="en-US" i="1" kern="100">
                                <a:latin typeface="Cambria Math" panose="02040503050406030204" pitchFamily="18" charset="0"/>
                                <a:ea typeface="Times New Roman" panose="02020603050405020304" pitchFamily="18" charset="0"/>
                                <a:cs typeface="Times New Roman" panose="02020603050405020304" pitchFamily="18" charset="0"/>
                              </a:rPr>
                              <m:t>0</m:t>
                            </m:r>
                          </m:sub>
                        </m:sSub>
                      </m:e>
                    </m:nary>
                    <m:r>
                      <a:rPr lang="en-US" b="0" i="1" kern="100" smtClean="0">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fPr>
                      <m:num>
                        <m:r>
                          <a:rPr lang="en-US" i="1" kern="100">
                            <a:latin typeface="Cambria Math" panose="02040503050406030204" pitchFamily="18" charset="0"/>
                            <a:ea typeface="Times New Roman" panose="02020603050405020304" pitchFamily="18" charset="0"/>
                            <a:cs typeface="Times New Roman" panose="02020603050405020304" pitchFamily="18" charset="0"/>
                          </a:rPr>
                          <m:t>1</m:t>
                        </m:r>
                      </m:num>
                      <m:den>
                        <m:sSub>
                          <m:sSubPr>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en-US" i="1" kern="100">
                                <a:latin typeface="Cambria Math" panose="02040503050406030204" pitchFamily="18" charset="0"/>
                                <a:ea typeface="Times New Roman" panose="02020603050405020304" pitchFamily="18" charset="0"/>
                                <a:cs typeface="Times New Roman" panose="02020603050405020304" pitchFamily="18" charset="0"/>
                              </a:rPr>
                              <m:t>𝐶</m:t>
                            </m:r>
                          </m:e>
                          <m:sub>
                            <m:r>
                              <a:rPr lang="en-US" i="1" kern="100">
                                <a:latin typeface="Cambria Math" panose="02040503050406030204" pitchFamily="18" charset="0"/>
                                <a:ea typeface="Times New Roman" panose="02020603050405020304" pitchFamily="18" charset="0"/>
                                <a:cs typeface="Times New Roman" panose="02020603050405020304" pitchFamily="18" charset="0"/>
                              </a:rPr>
                              <m:t>1</m:t>
                            </m:r>
                          </m:sub>
                        </m:sSub>
                      </m:den>
                    </m:f>
                    <m:nary>
                      <m:naryPr>
                        <m:limLoc m:val="subSup"/>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kern="100">
                            <a:latin typeface="Cambria Math" panose="02040503050406030204" pitchFamily="18" charset="0"/>
                            <a:ea typeface="Times New Roman" panose="02020603050405020304" pitchFamily="18" charset="0"/>
                            <a:cs typeface="Times New Roman" panose="02020603050405020304" pitchFamily="18" charset="0"/>
                          </a:rPr>
                          <m:t>0</m:t>
                        </m:r>
                      </m:sub>
                      <m:sup>
                        <m:r>
                          <a:rPr lang="en-US" i="1" kern="100">
                            <a:latin typeface="Cambria Math" panose="02040503050406030204" pitchFamily="18" charset="0"/>
                            <a:ea typeface="Times New Roman" panose="02020603050405020304" pitchFamily="18" charset="0"/>
                            <a:cs typeface="Times New Roman" panose="02020603050405020304" pitchFamily="18" charset="0"/>
                          </a:rPr>
                          <m:t>𝑡</m:t>
                        </m:r>
                      </m:sup>
                      <m:e>
                        <m:r>
                          <a:rPr lang="en-US" i="1" kern="100">
                            <a:latin typeface="Cambria Math" panose="02040503050406030204" pitchFamily="18" charset="0"/>
                            <a:ea typeface="Times New Roman" panose="02020603050405020304" pitchFamily="18" charset="0"/>
                            <a:cs typeface="Times New Roman" panose="02020603050405020304" pitchFamily="18" charset="0"/>
                          </a:rPr>
                          <m:t>𝑖</m:t>
                        </m:r>
                        <m:d>
                          <m:dPr>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sSupPr>
                              <m:e>
                                <m:r>
                                  <a:rPr lang="en-US" i="1" kern="100">
                                    <a:latin typeface="Cambria Math" panose="02040503050406030204" pitchFamily="18" charset="0"/>
                                    <a:ea typeface="Times New Roman" panose="02020603050405020304" pitchFamily="18" charset="0"/>
                                    <a:cs typeface="Times New Roman" panose="02020603050405020304" pitchFamily="18" charset="0"/>
                                  </a:rPr>
                                  <m:t>𝑡</m:t>
                                </m:r>
                              </m:e>
                              <m:sup>
                                <m:r>
                                  <a:rPr lang="en-US" i="1" kern="100">
                                    <a:latin typeface="Cambria Math" panose="02040503050406030204" pitchFamily="18" charset="0"/>
                                    <a:ea typeface="Times New Roman" panose="02020603050405020304" pitchFamily="18" charset="0"/>
                                    <a:cs typeface="Times New Roman" panose="02020603050405020304" pitchFamily="18" charset="0"/>
                                  </a:rPr>
                                  <m:t>′</m:t>
                                </m:r>
                              </m:sup>
                            </m:sSup>
                          </m:e>
                        </m:d>
                        <m:r>
                          <a:rPr lang="en-US" i="1" kern="100">
                            <a:latin typeface="Cambria Math" panose="02040503050406030204" pitchFamily="18" charset="0"/>
                            <a:ea typeface="Times New Roman" panose="02020603050405020304" pitchFamily="18" charset="0"/>
                            <a:cs typeface="Times New Roman" panose="02020603050405020304" pitchFamily="18" charset="0"/>
                          </a:rPr>
                          <m:t>𝑑𝑡</m:t>
                        </m:r>
                        <m:r>
                          <a:rPr lang="en-US" i="1" kern="100">
                            <a:latin typeface="Cambria Math" panose="02040503050406030204" pitchFamily="18" charset="0"/>
                            <a:ea typeface="Times New Roman" panose="02020603050405020304" pitchFamily="18" charset="0"/>
                            <a:cs typeface="Times New Roman" panose="02020603050405020304" pitchFamily="18" charset="0"/>
                          </a:rPr>
                          <m:t>′</m:t>
                        </m:r>
                      </m:e>
                    </m:nary>
                    <m:r>
                      <a:rPr lang="en-US" i="1" kern="100">
                        <a:latin typeface="Cambria Math" panose="02040503050406030204" pitchFamily="18" charset="0"/>
                        <a:ea typeface="Times New Roman" panose="02020603050405020304" pitchFamily="18" charset="0"/>
                        <a:cs typeface="Times New Roman" panose="02020603050405020304" pitchFamily="18" charset="0"/>
                      </a:rPr>
                      <m:t>=</m:t>
                    </m:r>
                    <m:r>
                      <a:rPr lang="en-US" i="1" kern="100">
                        <a:latin typeface="Cambria Math" panose="02040503050406030204" pitchFamily="18" charset="0"/>
                        <a:ea typeface="Times New Roman" panose="02020603050405020304" pitchFamily="18" charset="0"/>
                        <a:cs typeface="Times New Roman" panose="02020603050405020304" pitchFamily="18" charset="0"/>
                      </a:rPr>
                      <m:t>0</m:t>
                    </m:r>
                  </m:oMath>
                </a14:m>
                <a:r>
                  <a:rPr lang="en-US" kern="100" dirty="0">
                    <a:latin typeface="Times New Roman" panose="02020603050405020304" pitchFamily="18" charset="0"/>
                    <a:ea typeface="Times New Roman" panose="02020603050405020304" pitchFamily="18" charset="0"/>
                    <a:cs typeface="Arial" panose="020B0604020202020204" pitchFamily="34" charset="0"/>
                  </a:rPr>
                  <a:t>   </a:t>
                </a:r>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2133600" y="2338668"/>
                <a:ext cx="4847224" cy="518668"/>
              </a:xfrm>
              <a:prstGeom prst="rect">
                <a:avLst/>
              </a:prstGeom>
              <a:blipFill>
                <a:blip r:embed="rId3"/>
                <a:stretch>
                  <a:fillRect t="-95294" b="-14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733800" y="3154888"/>
                <a:ext cx="1160766"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𝑖</m:t>
                      </m:r>
                      <m:d>
                        <m:dPr>
                          <m:ctrlPr>
                            <a:rPr lang="en-US" i="1">
                              <a:latin typeface="Cambria Math" panose="02040503050406030204" pitchFamily="18" charset="0"/>
                            </a:rPr>
                          </m:ctrlPr>
                        </m:dPr>
                        <m:e>
                          <m:r>
                            <a:rPr lang="en-US" i="0">
                              <a:latin typeface="Cambria Math" panose="02040503050406030204" pitchFamily="18" charset="0"/>
                            </a:rPr>
                            <m:t>0</m:t>
                          </m:r>
                        </m:e>
                      </m:d>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0">
                                  <a:latin typeface="Cambria Math" panose="02040503050406030204" pitchFamily="18" charset="0"/>
                                </a:rPr>
                                <m:t>0</m:t>
                              </m:r>
                            </m:sub>
                          </m:sSub>
                        </m:num>
                        <m:den>
                          <m:r>
                            <a:rPr lang="en-US" i="1">
                              <a:latin typeface="Cambria Math" panose="02040503050406030204" pitchFamily="18" charset="0"/>
                            </a:rPr>
                            <m:t>𝑅</m:t>
                          </m:r>
                        </m:den>
                      </m:f>
                    </m:oMath>
                  </m:oMathPara>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3733800" y="3154888"/>
                <a:ext cx="1160766" cy="609077"/>
              </a:xfrm>
              <a:prstGeom prst="rect">
                <a:avLst/>
              </a:prstGeom>
              <a:blipFill>
                <a:blip r:embed="rId4"/>
                <a:stretch>
                  <a:fillRect/>
                </a:stretch>
              </a:blipFill>
            </p:spPr>
            <p:txBody>
              <a:bodyPr/>
              <a:lstStyle/>
              <a:p>
                <a:r>
                  <a:rPr lang="en-US">
                    <a:noFill/>
                  </a:rPr>
                  <a:t> </a:t>
                </a:r>
              </a:p>
            </p:txBody>
          </p:sp>
        </mc:Fallback>
      </mc:AlternateContent>
      <p:sp>
        <p:nvSpPr>
          <p:cNvPr id="26" name="Rectangle 25"/>
          <p:cNvSpPr/>
          <p:nvPr/>
        </p:nvSpPr>
        <p:spPr>
          <a:xfrm>
            <a:off x="3458217" y="3728682"/>
            <a:ext cx="5533383" cy="410882"/>
          </a:xfrm>
          <a:prstGeom prst="rect">
            <a:avLst/>
          </a:prstGeom>
        </p:spPr>
        <p:txBody>
          <a:bodyPr wrap="square">
            <a:spAutoFit/>
          </a:bodyPr>
          <a:lstStyle/>
          <a:p>
            <a:pPr algn="r" rtl="1">
              <a:lnSpc>
                <a:spcPct val="115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با مشتق گیری از معادله </a:t>
            </a:r>
            <a:r>
              <a:rPr lang="fa-IR" kern="100" dirty="0" smtClean="0">
                <a:latin typeface="Calibri" panose="020F0502020204030204" pitchFamily="34" charset="0"/>
                <a:ea typeface="Calibri" panose="020F0502020204030204" pitchFamily="34" charset="0"/>
                <a:cs typeface="B Nazanin" panose="00000400000000000000" pitchFamily="2" charset="-78"/>
              </a:rPr>
              <a:t>اول </a:t>
            </a:r>
            <a:r>
              <a:rPr lang="ar-SA" kern="100" dirty="0" smtClean="0">
                <a:latin typeface="Calibri" panose="020F0502020204030204" pitchFamily="34" charset="0"/>
                <a:ea typeface="Calibri" panose="020F0502020204030204" pitchFamily="34" charset="0"/>
                <a:cs typeface="B Nazanin" panose="00000400000000000000" pitchFamily="2" charset="-78"/>
              </a:rPr>
              <a:t>و </a:t>
            </a:r>
            <a:r>
              <a:rPr lang="ar-SA" kern="100" dirty="0">
                <a:latin typeface="Calibri" panose="020F0502020204030204" pitchFamily="34" charset="0"/>
                <a:ea typeface="Calibri" panose="020F0502020204030204" pitchFamily="34" charset="0"/>
                <a:cs typeface="B Nazanin" panose="00000400000000000000" pitchFamily="2" charset="-78"/>
              </a:rPr>
              <a:t>با فرض</a:t>
            </a:r>
            <a:r>
              <a:rPr lang="en-US" sz="1600" kern="100" dirty="0">
                <a:latin typeface="Times New Roman" panose="02020603050405020304" pitchFamily="18" charset="0"/>
                <a:ea typeface="Calibri" panose="020F0502020204030204" pitchFamily="34" charset="0"/>
                <a:cs typeface="Arial" panose="020B0604020202020204" pitchFamily="34" charset="0"/>
              </a:rPr>
              <a:t>1/C=1/C</a:t>
            </a:r>
            <a:r>
              <a:rPr lang="en-US" sz="1600" kern="100" baseline="-25000" dirty="0">
                <a:latin typeface="Times New Roman" panose="02020603050405020304" pitchFamily="18" charset="0"/>
                <a:ea typeface="Calibri" panose="020F0502020204030204" pitchFamily="34" charset="0"/>
                <a:cs typeface="Arial" panose="020B0604020202020204" pitchFamily="34" charset="0"/>
              </a:rPr>
              <a:t>1</a:t>
            </a:r>
            <a:r>
              <a:rPr lang="en-US" sz="1600" kern="100" dirty="0">
                <a:latin typeface="Times New Roman" panose="02020603050405020304" pitchFamily="18" charset="0"/>
                <a:ea typeface="Calibri" panose="020F0502020204030204" pitchFamily="34" charset="0"/>
                <a:cs typeface="Arial" panose="020B0604020202020204" pitchFamily="34" charset="0"/>
              </a:rPr>
              <a:t>+1/C</a:t>
            </a:r>
            <a:r>
              <a:rPr lang="en-US" sz="1600" kern="100" baseline="-25000" dirty="0">
                <a:latin typeface="Times New Roman" panose="02020603050405020304" pitchFamily="18" charset="0"/>
                <a:ea typeface="Calibri" panose="020F0502020204030204" pitchFamily="34" charset="0"/>
                <a:cs typeface="Arial" panose="020B0604020202020204" pitchFamily="34" charset="0"/>
              </a:rPr>
              <a:t>2    </a:t>
            </a:r>
            <a:r>
              <a:rPr lang="ar-SA" sz="1600" kern="100" baseline="-25000" dirty="0">
                <a:latin typeface="Calibri" panose="020F0502020204030204" pitchFamily="34" charset="0"/>
                <a:ea typeface="Calibri" panose="020F0502020204030204" pitchFamily="34" charset="0"/>
                <a:cs typeface="Times New Roman" panose="02020603050405020304" pitchFamily="18" charset="0"/>
              </a:rPr>
              <a:t>  </a:t>
            </a:r>
            <a:r>
              <a:rPr lang="fa-IR" kern="100" dirty="0" smtClean="0">
                <a:latin typeface="Calibri" panose="020F0502020204030204" pitchFamily="34" charset="0"/>
                <a:ea typeface="Calibri" panose="020F0502020204030204" pitchFamily="34" charset="0"/>
                <a:cs typeface="B Nazanin" panose="00000400000000000000" pitchFamily="2" charset="-78"/>
              </a:rPr>
              <a:t>می توان نوشت:</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0" name="Rectangle 29"/>
              <p:cNvSpPr/>
              <p:nvPr/>
            </p:nvSpPr>
            <p:spPr>
              <a:xfrm>
                <a:off x="3820432" y="4273454"/>
                <a:ext cx="1767087" cy="495585"/>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𝑅</m:t>
                    </m:r>
                    <m:f>
                      <m:fPr>
                        <m:ctrlPr>
                          <a:rPr lang="en-US" i="1">
                            <a:latin typeface="Cambria Math" panose="02040503050406030204" pitchFamily="18" charset="0"/>
                          </a:rPr>
                        </m:ctrlPr>
                      </m:fPr>
                      <m:num>
                        <m:r>
                          <a:rPr lang="en-US" i="1">
                            <a:latin typeface="Cambria Math" panose="02040503050406030204" pitchFamily="18" charset="0"/>
                          </a:rPr>
                          <m:t>𝑑𝑖</m:t>
                        </m:r>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𝐶</m:t>
                        </m:r>
                      </m:den>
                    </m:f>
                    <m:r>
                      <a:rPr lang="en-US" i="1">
                        <a:latin typeface="Cambria Math" panose="02040503050406030204" pitchFamily="18" charset="0"/>
                      </a:rPr>
                      <m:t>𝑖</m:t>
                    </m:r>
                    <m:r>
                      <a:rPr lang="en-US" i="0">
                        <a:latin typeface="Cambria Math" panose="02040503050406030204" pitchFamily="18" charset="0"/>
                      </a:rPr>
                      <m:t>=</m:t>
                    </m:r>
                    <m:r>
                      <a:rPr lang="en-US" i="0">
                        <a:latin typeface="Cambria Math" panose="02040503050406030204" pitchFamily="18" charset="0"/>
                      </a:rPr>
                      <m:t>0</m:t>
                    </m:r>
                  </m:oMath>
                </a14:m>
                <a:r>
                  <a:rPr lang="en-US" dirty="0" smtClean="0"/>
                  <a:t>   , </a:t>
                </a:r>
                <a:endParaRPr 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3820432" y="4273454"/>
                <a:ext cx="1767087" cy="495585"/>
              </a:xfrm>
              <a:prstGeom prst="rect">
                <a:avLst/>
              </a:prstGeom>
              <a:blipFill>
                <a:blip r:embed="rId5"/>
                <a:stretch>
                  <a:fillRect r="-1724"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5608376" y="4191000"/>
                <a:ext cx="1160766"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𝑖</m:t>
                      </m:r>
                      <m:d>
                        <m:dPr>
                          <m:ctrlPr>
                            <a:rPr lang="en-US" i="1">
                              <a:latin typeface="Cambria Math" panose="02040503050406030204" pitchFamily="18" charset="0"/>
                            </a:rPr>
                          </m:ctrlPr>
                        </m:dPr>
                        <m:e>
                          <m:r>
                            <a:rPr lang="en-US">
                              <a:latin typeface="Cambria Math" panose="02040503050406030204" pitchFamily="18" charset="0"/>
                            </a:rPr>
                            <m:t>0</m:t>
                          </m:r>
                        </m:e>
                      </m:d>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a:latin typeface="Cambria Math" panose="02040503050406030204" pitchFamily="18" charset="0"/>
                                </a:rPr>
                                <m:t>0</m:t>
                              </m:r>
                            </m:sub>
                          </m:sSub>
                        </m:num>
                        <m:den>
                          <m:r>
                            <a:rPr lang="en-US" i="1">
                              <a:latin typeface="Cambria Math" panose="02040503050406030204" pitchFamily="18" charset="0"/>
                            </a:rPr>
                            <m:t>𝑅</m:t>
                          </m:r>
                        </m:den>
                      </m:f>
                    </m:oMath>
                  </m:oMathPara>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5608376" y="4191000"/>
                <a:ext cx="1160766" cy="609077"/>
              </a:xfrm>
              <a:prstGeom prst="rect">
                <a:avLst/>
              </a:prstGeom>
              <a:blipFill>
                <a:blip r:embed="rId6"/>
                <a:stretch>
                  <a:fillRect/>
                </a:stretch>
              </a:blipFill>
            </p:spPr>
            <p:txBody>
              <a:bodyPr/>
              <a:lstStyle/>
              <a:p>
                <a:r>
                  <a:rPr lang="en-US">
                    <a:noFill/>
                  </a:rPr>
                  <a:t> </a:t>
                </a:r>
              </a:p>
            </p:txBody>
          </p:sp>
        </mc:Fallback>
      </mc:AlternateContent>
      <p:sp>
        <p:nvSpPr>
          <p:cNvPr id="33" name="Rectangle 32"/>
          <p:cNvSpPr/>
          <p:nvPr/>
        </p:nvSpPr>
        <p:spPr>
          <a:xfrm>
            <a:off x="5359605" y="4778614"/>
            <a:ext cx="3456395" cy="369332"/>
          </a:xfrm>
          <a:prstGeom prst="rect">
            <a:avLst/>
          </a:prstGeom>
        </p:spPr>
        <p:txBody>
          <a:bodyPr wrap="none">
            <a:spAutoFit/>
          </a:bodyPr>
          <a:lstStyle/>
          <a:p>
            <a:pPr algn="r" rtl="1"/>
            <a:r>
              <a:rPr lang="ar-SA" dirty="0">
                <a:latin typeface="Calibri" panose="020F0502020204030204" pitchFamily="34" charset="0"/>
                <a:ea typeface="Calibri" panose="020F0502020204030204" pitchFamily="34" charset="0"/>
                <a:cs typeface="B Nazanin" panose="00000400000000000000" pitchFamily="2" charset="-78"/>
              </a:rPr>
              <a:t>جواب معادله برای</a:t>
            </a:r>
            <a:r>
              <a:rPr lang="en-US" sz="1600" dirty="0">
                <a:latin typeface="Times New Roman" panose="02020603050405020304" pitchFamily="18" charset="0"/>
                <a:ea typeface="Calibri" panose="020F0502020204030204" pitchFamily="34" charset="0"/>
              </a:rPr>
              <a:t>t≥0</a:t>
            </a:r>
            <a:r>
              <a:rPr lang="ar-SA" dirty="0">
                <a:latin typeface="Calibri" panose="020F0502020204030204" pitchFamily="34" charset="0"/>
                <a:ea typeface="Calibri" panose="020F0502020204030204" pitchFamily="34" charset="0"/>
                <a:cs typeface="B Nazanin" panose="00000400000000000000" pitchFamily="2" charset="-78"/>
              </a:rPr>
              <a:t> به </a:t>
            </a:r>
            <a:r>
              <a:rPr lang="ar-SA" dirty="0" smtClean="0">
                <a:latin typeface="Calibri" panose="020F0502020204030204" pitchFamily="34" charset="0"/>
                <a:ea typeface="Calibri" panose="020F0502020204030204" pitchFamily="34" charset="0"/>
                <a:cs typeface="B Nazanin" panose="00000400000000000000" pitchFamily="2" charset="-78"/>
              </a:rPr>
              <a:t>صورت</a:t>
            </a:r>
            <a:r>
              <a:rPr lang="fa-IR" dirty="0" smtClean="0">
                <a:latin typeface="Calibri" panose="020F0502020204030204" pitchFamily="34" charset="0"/>
                <a:ea typeface="Calibri" panose="020F0502020204030204" pitchFamily="34" charset="0"/>
                <a:cs typeface="B Nazanin" panose="00000400000000000000" pitchFamily="2" charset="-78"/>
              </a:rPr>
              <a:t> زیر خواهد بود:</a:t>
            </a:r>
            <a:endParaRPr lang="en-US" dirty="0"/>
          </a:p>
        </p:txBody>
      </p:sp>
      <p:sp>
        <p:nvSpPr>
          <p:cNvPr id="35" name="Rectangle 34"/>
          <p:cNvSpPr/>
          <p:nvPr/>
        </p:nvSpPr>
        <p:spPr>
          <a:xfrm>
            <a:off x="4122388" y="5145495"/>
            <a:ext cx="2066720" cy="369332"/>
          </a:xfrm>
          <a:prstGeom prst="rect">
            <a:avLst/>
          </a:prstGeom>
        </p:spPr>
        <p:txBody>
          <a:bodyPr wrap="none">
            <a:spAutoFit/>
          </a:bodyPr>
          <a:lstStyle/>
          <a:p>
            <a:r>
              <a:rPr lang="en-US" dirty="0" err="1">
                <a:latin typeface="Cambria Math" panose="02040503050406030204" pitchFamily="18" charset="0"/>
                <a:ea typeface="Cambria Math" panose="02040503050406030204" pitchFamily="18" charset="0"/>
              </a:rPr>
              <a:t>i</a:t>
            </a:r>
            <a:r>
              <a:rPr lang="en-US" dirty="0">
                <a:latin typeface="Cambria Math" panose="02040503050406030204" pitchFamily="18" charset="0"/>
                <a:ea typeface="Cambria Math" panose="02040503050406030204" pitchFamily="18" charset="0"/>
              </a:rPr>
              <a:t>(t) = (V</a:t>
            </a:r>
            <a:r>
              <a:rPr lang="en-US" baseline="-25000" dirty="0">
                <a:latin typeface="Cambria Math" panose="02040503050406030204" pitchFamily="18" charset="0"/>
                <a:ea typeface="Cambria Math" panose="02040503050406030204" pitchFamily="18" charset="0"/>
              </a:rPr>
              <a:t>0</a:t>
            </a:r>
            <a:r>
              <a:rPr lang="en-US" dirty="0">
                <a:latin typeface="Cambria Math" panose="02040503050406030204" pitchFamily="18" charset="0"/>
                <a:ea typeface="Cambria Math" panose="02040503050406030204" pitchFamily="18" charset="0"/>
              </a:rPr>
              <a:t>/R) e </a:t>
            </a:r>
            <a:r>
              <a:rPr lang="en-US" baseline="30000" dirty="0">
                <a:latin typeface="Cambria Math" panose="02040503050406030204" pitchFamily="18" charset="0"/>
                <a:ea typeface="Cambria Math" panose="02040503050406030204" pitchFamily="18" charset="0"/>
              </a:rPr>
              <a:t>–t/RC</a:t>
            </a:r>
            <a:endParaRPr lang="en-US" dirty="0">
              <a:latin typeface="Cambria Math" panose="02040503050406030204" pitchFamily="18" charset="0"/>
              <a:ea typeface="Cambria Math" panose="02040503050406030204" pitchFamily="18" charset="0"/>
            </a:endParaRPr>
          </a:p>
        </p:txBody>
      </p:sp>
      <p:sp>
        <p:nvSpPr>
          <p:cNvPr id="37" name="Rectangle 36"/>
          <p:cNvSpPr/>
          <p:nvPr/>
        </p:nvSpPr>
        <p:spPr>
          <a:xfrm>
            <a:off x="410217" y="5413074"/>
            <a:ext cx="8581383" cy="1047979"/>
          </a:xfrm>
          <a:prstGeom prst="rect">
            <a:avLst/>
          </a:prstGeom>
        </p:spPr>
        <p:txBody>
          <a:bodyPr wrap="square">
            <a:spAutoFit/>
          </a:bodyPr>
          <a:lstStyle/>
          <a:p>
            <a:pPr algn="just" rtl="1">
              <a:lnSpc>
                <a:spcPct val="115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با کوچکتر </a:t>
            </a:r>
            <a:r>
              <a:rPr lang="ar-SA" kern="100" dirty="0" smtClean="0">
                <a:latin typeface="Calibri" panose="020F0502020204030204" pitchFamily="34" charset="0"/>
                <a:ea typeface="Calibri" panose="020F0502020204030204" pitchFamily="34" charset="0"/>
                <a:cs typeface="B Nazanin" panose="00000400000000000000" pitchFamily="2" charset="-78"/>
              </a:rPr>
              <a:t>شدن</a:t>
            </a:r>
            <a:r>
              <a:rPr lang="fa-IR" kern="100" dirty="0" smtClean="0">
                <a:latin typeface="Calibri" panose="020F0502020204030204" pitchFamily="34" charset="0"/>
                <a:ea typeface="Calibri" panose="020F0502020204030204" pitchFamily="34" charset="0"/>
                <a:cs typeface="B Nazanin" panose="00000400000000000000" pitchFamily="2" charset="-78"/>
              </a:rPr>
              <a:t> </a:t>
            </a:r>
            <a:r>
              <a:rPr lang="en-US" sz="1600" kern="100" dirty="0" smtClean="0">
                <a:latin typeface="Times New Roman" panose="02020603050405020304" pitchFamily="18" charset="0"/>
                <a:ea typeface="Calibri" panose="020F0502020204030204" pitchFamily="34" charset="0"/>
                <a:cs typeface="Arial" panose="020B0604020202020204" pitchFamily="34" charset="0"/>
              </a:rPr>
              <a:t>R</a:t>
            </a:r>
            <a:r>
              <a:rPr lang="ar-SA" kern="100" dirty="0" smtClean="0">
                <a:latin typeface="Calibri" panose="020F0502020204030204" pitchFamily="34" charset="0"/>
                <a:ea typeface="Calibri" panose="020F0502020204030204" pitchFamily="34" charset="0"/>
                <a:cs typeface="B Nazanin" panose="00000400000000000000" pitchFamily="2" charset="-78"/>
              </a:rPr>
              <a:t> </a:t>
            </a:r>
            <a:r>
              <a:rPr lang="ar-SA" kern="100" dirty="0">
                <a:latin typeface="Calibri" panose="020F0502020204030204" pitchFamily="34" charset="0"/>
                <a:ea typeface="Calibri" panose="020F0502020204030204" pitchFamily="34" charset="0"/>
                <a:cs typeface="B Nazanin" panose="00000400000000000000" pitchFamily="2" charset="-78"/>
              </a:rPr>
              <a:t>مقدار </a:t>
            </a:r>
            <a:r>
              <a:rPr lang="en-US" sz="1600" kern="100" dirty="0">
                <a:latin typeface="Times New Roman" panose="02020603050405020304" pitchFamily="18" charset="0"/>
                <a:ea typeface="Calibri" panose="020F0502020204030204" pitchFamily="34" charset="0"/>
                <a:cs typeface="Arial" panose="020B0604020202020204" pitchFamily="34" charset="0"/>
              </a:rPr>
              <a:t>V</a:t>
            </a:r>
            <a:r>
              <a:rPr lang="en-US" sz="1600" kern="100" baseline="-25000" dirty="0">
                <a:latin typeface="Times New Roman" panose="02020603050405020304" pitchFamily="18" charset="0"/>
                <a:ea typeface="Calibri" panose="020F0502020204030204" pitchFamily="34" charset="0"/>
                <a:cs typeface="Arial" panose="020B0604020202020204" pitchFamily="34" charset="0"/>
              </a:rPr>
              <a:t>0</a:t>
            </a:r>
            <a:r>
              <a:rPr lang="en-US" sz="1600" kern="100" dirty="0">
                <a:latin typeface="Times New Roman" panose="02020603050405020304" pitchFamily="18" charset="0"/>
                <a:ea typeface="Calibri" panose="020F0502020204030204" pitchFamily="34" charset="0"/>
                <a:cs typeface="Arial" panose="020B0604020202020204" pitchFamily="34" charset="0"/>
              </a:rPr>
              <a:t>/R</a:t>
            </a:r>
            <a:r>
              <a:rPr lang="ar-SA" kern="100" dirty="0">
                <a:latin typeface="Calibri" panose="020F0502020204030204" pitchFamily="34" charset="0"/>
                <a:ea typeface="Calibri" panose="020F0502020204030204" pitchFamily="34" charset="0"/>
                <a:cs typeface="B Nazanin" panose="00000400000000000000" pitchFamily="2" charset="-78"/>
              </a:rPr>
              <a:t> افزایش یافته ولی ثابت زمانی کاهش می </a:t>
            </a:r>
            <a:r>
              <a:rPr lang="ar-SA" kern="100" dirty="0" smtClean="0">
                <a:latin typeface="Calibri" panose="020F0502020204030204" pitchFamily="34" charset="0"/>
                <a:ea typeface="Calibri" panose="020F0502020204030204" pitchFamily="34" charset="0"/>
                <a:cs typeface="B Nazanin" panose="00000400000000000000" pitchFamily="2" charset="-78"/>
              </a:rPr>
              <a:t>یابد</a:t>
            </a:r>
            <a:r>
              <a:rPr lang="fa-IR" kern="100" dirty="0" smtClean="0">
                <a:latin typeface="Calibri" panose="020F0502020204030204" pitchFamily="34" charset="0"/>
                <a:ea typeface="Calibri" panose="020F0502020204030204" pitchFamily="34" charset="0"/>
                <a:cs typeface="B Nazanin" panose="00000400000000000000" pitchFamily="2" charset="-78"/>
              </a:rPr>
              <a:t>.</a:t>
            </a:r>
            <a:r>
              <a:rPr lang="ar-SA" kern="100" dirty="0" smtClean="0">
                <a:latin typeface="Calibri" panose="020F0502020204030204" pitchFamily="34" charset="0"/>
                <a:ea typeface="Calibri" panose="020F0502020204030204" pitchFamily="34" charset="0"/>
                <a:cs typeface="B Nazanin" panose="00000400000000000000" pitchFamily="2" charset="-78"/>
              </a:rPr>
              <a:t> </a:t>
            </a:r>
            <a:r>
              <a:rPr lang="ar-SA" kern="100" dirty="0">
                <a:latin typeface="Calibri" panose="020F0502020204030204" pitchFamily="34" charset="0"/>
                <a:ea typeface="Calibri" panose="020F0502020204030204" pitchFamily="34" charset="0"/>
                <a:cs typeface="B Nazanin" panose="00000400000000000000" pitchFamily="2" charset="-78"/>
              </a:rPr>
              <a:t>یعنی شدت میرایی منحنی نمایی زیاد </a:t>
            </a:r>
            <a:r>
              <a:rPr lang="ar-SA" kern="100" dirty="0" smtClean="0">
                <a:latin typeface="Calibri" panose="020F0502020204030204" pitchFamily="34" charset="0"/>
                <a:ea typeface="Calibri" panose="020F0502020204030204" pitchFamily="34" charset="0"/>
                <a:cs typeface="B Nazanin" panose="00000400000000000000" pitchFamily="2" charset="-78"/>
              </a:rPr>
              <a:t>می</a:t>
            </a:r>
            <a:r>
              <a:rPr lang="fa-IR" kern="100" dirty="0" smtClean="0">
                <a:latin typeface="Calibri" panose="020F0502020204030204" pitchFamily="34" charset="0"/>
                <a:ea typeface="Calibri" panose="020F0502020204030204" pitchFamily="34" charset="0"/>
                <a:cs typeface="B Nazanin" panose="00000400000000000000" pitchFamily="2" charset="-78"/>
              </a:rPr>
              <a:t> </a:t>
            </a:r>
            <a:r>
              <a:rPr lang="ar-SA" kern="100" dirty="0" smtClean="0">
                <a:latin typeface="Calibri" panose="020F0502020204030204" pitchFamily="34" charset="0"/>
                <a:ea typeface="Calibri" panose="020F0502020204030204" pitchFamily="34" charset="0"/>
                <a:cs typeface="B Nazanin" panose="00000400000000000000" pitchFamily="2" charset="-78"/>
              </a:rPr>
              <a:t>شود</a:t>
            </a:r>
            <a:r>
              <a:rPr lang="fa-IR" kern="100" dirty="0" smtClean="0">
                <a:latin typeface="Calibri" panose="020F0502020204030204" pitchFamily="34" charset="0"/>
                <a:ea typeface="Calibri" panose="020F0502020204030204" pitchFamily="34" charset="0"/>
                <a:cs typeface="B Nazanin" panose="00000400000000000000" pitchFamily="2" charset="-78"/>
              </a:rPr>
              <a:t> و جریان به صورت یک جریان ضربه شده که سبب تخلیه خازن باردار در خازن بی بار شده و ولتاژ آن ها را برابر می کند. مقدار تابع ضربه برابر است با:</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8" name="Rectangle 47"/>
              <p:cNvSpPr/>
              <p:nvPr/>
            </p:nvSpPr>
            <p:spPr>
              <a:xfrm>
                <a:off x="416748" y="6093864"/>
                <a:ext cx="6379039" cy="7293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subSup"/>
                          <m:ctrlPr>
                            <a:rPr lang="en-US" i="1">
                              <a:latin typeface="Cambria Math" panose="02040503050406030204" pitchFamily="18" charset="0"/>
                            </a:rPr>
                          </m:ctrlPr>
                        </m:naryPr>
                        <m:sub>
                          <m:r>
                            <a:rPr lang="en-US">
                              <a:latin typeface="Cambria Math" panose="02040503050406030204" pitchFamily="18" charset="0"/>
                            </a:rPr>
                            <m:t>0</m:t>
                          </m:r>
                        </m:sub>
                        <m:sup>
                          <m:r>
                            <a:rPr lang="en-US" i="1">
                              <a:latin typeface="Cambria Math" panose="02040503050406030204" pitchFamily="18" charset="0"/>
                            </a:rPr>
                            <m:t>𝑡</m:t>
                          </m:r>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a:latin typeface="Cambria Math" panose="02040503050406030204" pitchFamily="18" charset="0"/>
                                    </a:rPr>
                                    <m:t>0</m:t>
                                  </m:r>
                                </m:sub>
                              </m:sSub>
                            </m:num>
                            <m:den>
                              <m:r>
                                <a:rPr lang="en-US" i="1">
                                  <a:latin typeface="Cambria Math" panose="02040503050406030204" pitchFamily="18" charset="0"/>
                                </a:rPr>
                                <m:t>𝑅</m:t>
                              </m:r>
                            </m:den>
                          </m:f>
                        </m:e>
                      </m:nary>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m:rPr>
                                          <m:sty m:val="p"/>
                                        </m:rPr>
                                        <a:rPr lang="en-US">
                                          <a:latin typeface="Cambria Math" panose="02040503050406030204" pitchFamily="18" charset="0"/>
                                        </a:rPr>
                                        <m:t>t</m:t>
                                      </m:r>
                                    </m:e>
                                    <m:sup>
                                      <m:r>
                                        <a:rPr lang="en-US">
                                          <a:latin typeface="Cambria Math" panose="02040503050406030204" pitchFamily="18" charset="0"/>
                                        </a:rPr>
                                        <m:t>′</m:t>
                                      </m:r>
                                    </m:sup>
                                  </m:sSup>
                                </m:num>
                                <m:den>
                                  <m:r>
                                    <m:rPr>
                                      <m:sty m:val="p"/>
                                    </m:rPr>
                                    <a:rPr lang="en-US">
                                      <a:latin typeface="Cambria Math" panose="02040503050406030204" pitchFamily="18" charset="0"/>
                                    </a:rPr>
                                    <m:t>RC</m:t>
                                  </m:r>
                                </m:den>
                              </m:f>
                            </m:sup>
                          </m:sSup>
                          <m:r>
                            <a:rPr lang="en-US">
                              <a:latin typeface="Cambria Math" panose="02040503050406030204" pitchFamily="18" charset="0"/>
                            </a:rPr>
                            <m:t> </m:t>
                          </m:r>
                        </m:e>
                      </m:d>
                      <m:sSup>
                        <m:sSupPr>
                          <m:ctrlPr>
                            <a:rPr lang="en-US" i="1">
                              <a:latin typeface="Cambria Math" panose="02040503050406030204" pitchFamily="18" charset="0"/>
                            </a:rPr>
                          </m:ctrlPr>
                        </m:sSupPr>
                        <m:e>
                          <m:r>
                            <m:rPr>
                              <m:sty m:val="p"/>
                            </m:rPr>
                            <a:rPr lang="en-US">
                              <a:latin typeface="Cambria Math" panose="02040503050406030204" pitchFamily="18" charset="0"/>
                            </a:rPr>
                            <m:t>dt</m:t>
                          </m:r>
                        </m:e>
                        <m:sup>
                          <m:r>
                            <a:rPr lang="en-US">
                              <a:latin typeface="Cambria Math" panose="02040503050406030204" pitchFamily="18" charset="0"/>
                            </a:rPr>
                            <m:t>′</m:t>
                          </m:r>
                        </m:sup>
                      </m:sSup>
                      <m:r>
                        <a:rPr lang="en-US">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a:latin typeface="Cambria Math" panose="02040503050406030204" pitchFamily="18" charset="0"/>
                                    </a:rPr>
                                    <m:t>0</m:t>
                                  </m:r>
                                </m:sub>
                              </m:sSub>
                            </m:num>
                            <m:den>
                              <m:r>
                                <a:rPr lang="en-US" i="1">
                                  <a:latin typeface="Cambria Math" panose="02040503050406030204" pitchFamily="18" charset="0"/>
                                </a:rPr>
                                <m:t>𝑅</m:t>
                              </m:r>
                            </m:den>
                          </m:f>
                        </m:e>
                      </m:d>
                      <m:d>
                        <m:dPr>
                          <m:ctrlPr>
                            <a:rPr lang="en-US" i="1">
                              <a:latin typeface="Cambria Math" panose="02040503050406030204" pitchFamily="18" charset="0"/>
                            </a:rPr>
                          </m:ctrlPr>
                        </m:dPr>
                        <m:e>
                          <m:r>
                            <a:rPr lang="en-US">
                              <a:latin typeface="Cambria Math" panose="02040503050406030204" pitchFamily="18" charset="0"/>
                            </a:rPr>
                            <m:t>−</m:t>
                          </m:r>
                          <m:r>
                            <a:rPr lang="en-US" i="1">
                              <a:latin typeface="Cambria Math" panose="02040503050406030204" pitchFamily="18" charset="0"/>
                            </a:rPr>
                            <m:t>𝑅𝐶</m:t>
                          </m:r>
                        </m:e>
                      </m:d>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m:rPr>
                                      <m:sty m:val="p"/>
                                    </m:rPr>
                                    <a:rPr lang="en-US">
                                      <a:latin typeface="Cambria Math" panose="02040503050406030204" pitchFamily="18" charset="0"/>
                                    </a:rPr>
                                    <m:t>t</m:t>
                                  </m:r>
                                </m:e>
                                <m:sup>
                                  <m:r>
                                    <a:rPr lang="en-US">
                                      <a:latin typeface="Cambria Math" panose="02040503050406030204" pitchFamily="18" charset="0"/>
                                    </a:rPr>
                                    <m:t>′</m:t>
                                  </m:r>
                                </m:sup>
                              </m:sSup>
                            </m:num>
                            <m:den>
                              <m:r>
                                <m:rPr>
                                  <m:sty m:val="p"/>
                                </m:rPr>
                                <a:rPr lang="en-US">
                                  <a:latin typeface="Cambria Math" panose="02040503050406030204" pitchFamily="18" charset="0"/>
                                </a:rPr>
                                <m:t>RC</m:t>
                              </m:r>
                            </m:den>
                          </m:f>
                        </m:sup>
                      </m:sSup>
                      <m:r>
                        <a:rPr lang="en-US">
                          <a:latin typeface="Cambria Math" panose="02040503050406030204" pitchFamily="18" charset="0"/>
                          <a:ea typeface="Times New Roman" panose="02020603050405020304" pitchFamily="18" charset="0"/>
                          <a:cs typeface="Times New Roman" panose="02020603050405020304" pitchFamily="18" charset="0"/>
                        </a:rPr>
                        <m:t>│</m:t>
                      </m:r>
                      <m:f>
                        <m:fPr>
                          <m:type m:val="noBa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𝑡</m:t>
                          </m:r>
                        </m:num>
                        <m:den>
                          <m:r>
                            <a:rPr lang="en-US" i="1">
                              <a:latin typeface="Cambria Math" panose="02040503050406030204" pitchFamily="18" charset="0"/>
                              <a:ea typeface="Times New Roman" panose="02020603050405020304" pitchFamily="18" charset="0"/>
                              <a:cs typeface="Times New Roman" panose="02020603050405020304" pitchFamily="18" charset="0"/>
                            </a:rPr>
                            <m:t>0</m:t>
                          </m:r>
                        </m:den>
                      </m:f>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a:latin typeface="Cambria Math" panose="02040503050406030204" pitchFamily="18" charset="0"/>
                            </a:rPr>
                            <m:t>0</m:t>
                          </m:r>
                        </m:sub>
                      </m:sSub>
                      <m:r>
                        <a:rPr lang="en-US" i="1">
                          <a:latin typeface="Cambria Math" panose="02040503050406030204" pitchFamily="18" charset="0"/>
                        </a:rPr>
                        <m:t>𝐶</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t</m:t>
                              </m:r>
                            </m:num>
                            <m:den>
                              <m:r>
                                <m:rPr>
                                  <m:sty m:val="p"/>
                                </m:rPr>
                                <a:rPr lang="en-US">
                                  <a:latin typeface="Cambria Math" panose="02040503050406030204" pitchFamily="18" charset="0"/>
                                </a:rPr>
                                <m:t>RC</m:t>
                              </m:r>
                            </m:den>
                          </m:f>
                        </m:sup>
                      </m:sSup>
                      <m:r>
                        <a:rPr lang="en-US" i="1">
                          <a:latin typeface="Cambria Math" panose="02040503050406030204" pitchFamily="18" charset="0"/>
                        </a:rPr>
                        <m:t>)</m:t>
                      </m:r>
                    </m:oMath>
                  </m:oMathPara>
                </a14:m>
                <a:endParaRPr lang="en-US" dirty="0"/>
              </a:p>
            </p:txBody>
          </p:sp>
        </mc:Choice>
        <mc:Fallback xmlns="">
          <p:sp>
            <p:nvSpPr>
              <p:cNvPr id="48" name="Rectangle 47"/>
              <p:cNvSpPr>
                <a:spLocks noRot="1" noChangeAspect="1" noMove="1" noResize="1" noEditPoints="1" noAdjustHandles="1" noChangeArrowheads="1" noChangeShapeType="1" noTextEdit="1"/>
              </p:cNvSpPr>
              <p:nvPr/>
            </p:nvSpPr>
            <p:spPr>
              <a:xfrm>
                <a:off x="416748" y="6093864"/>
                <a:ext cx="6379039" cy="729302"/>
              </a:xfrm>
              <a:prstGeom prst="rect">
                <a:avLst/>
              </a:prstGeom>
              <a:blipFill>
                <a:blip r:embed="rId7"/>
                <a:stretch>
                  <a:fillRect/>
                </a:stretch>
              </a:blipFill>
            </p:spPr>
            <p:txBody>
              <a:bodyPr/>
              <a:lstStyle/>
              <a:p>
                <a:r>
                  <a:rPr lang="en-US">
                    <a:noFill/>
                  </a:rPr>
                  <a:t> </a:t>
                </a:r>
              </a:p>
            </p:txBody>
          </p:sp>
        </mc:Fallback>
      </mc:AlternateContent>
      <p:pic>
        <p:nvPicPr>
          <p:cNvPr id="6" name="Picture 5"/>
          <p:cNvPicPr>
            <a:picLocks noChangeAspect="1"/>
          </p:cNvPicPr>
          <p:nvPr/>
        </p:nvPicPr>
        <p:blipFill rotWithShape="1">
          <a:blip r:embed="rId8"/>
          <a:srcRect r="2853"/>
          <a:stretch/>
        </p:blipFill>
        <p:spPr>
          <a:xfrm>
            <a:off x="9115" y="3449689"/>
            <a:ext cx="3670783" cy="1926098"/>
          </a:xfrm>
          <a:prstGeom prst="rect">
            <a:avLst/>
          </a:prstGeom>
        </p:spPr>
      </p:pic>
      <p:pic>
        <p:nvPicPr>
          <p:cNvPr id="3" name="Picture 2"/>
          <p:cNvPicPr>
            <a:picLocks noChangeAspect="1"/>
          </p:cNvPicPr>
          <p:nvPr/>
        </p:nvPicPr>
        <p:blipFill>
          <a:blip r:embed="rId9"/>
          <a:stretch>
            <a:fillRect/>
          </a:stretch>
        </p:blipFill>
        <p:spPr>
          <a:xfrm>
            <a:off x="250361" y="695857"/>
            <a:ext cx="2884714" cy="1624167"/>
          </a:xfrm>
          <a:prstGeom prst="rect">
            <a:avLst/>
          </a:prstGeom>
        </p:spPr>
      </p:pic>
    </p:spTree>
    <p:extLst>
      <p:ext uri="{BB962C8B-B14F-4D97-AF65-F5344CB8AC3E}">
        <p14:creationId xmlns:p14="http://schemas.microsoft.com/office/powerpoint/2010/main" val="23284428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50</a:t>
            </a:fld>
            <a:endParaRPr lang="en-US" dirty="0"/>
          </a:p>
        </p:txBody>
      </p:sp>
      <p:sp>
        <p:nvSpPr>
          <p:cNvPr id="5" name="Rectangle 4"/>
          <p:cNvSpPr/>
          <p:nvPr/>
        </p:nvSpPr>
        <p:spPr>
          <a:xfrm>
            <a:off x="3733800" y="152400"/>
            <a:ext cx="5265237" cy="1754326"/>
          </a:xfrm>
          <a:prstGeom prst="rect">
            <a:avLst/>
          </a:prstGeom>
        </p:spPr>
        <p:txBody>
          <a:bodyPr wrap="square">
            <a:spAutoFit/>
          </a:bodyPr>
          <a:lstStyle/>
          <a:p>
            <a:pPr marL="285750" indent="-285750" algn="just" rtl="1">
              <a:buFont typeface="Wingdings" panose="05000000000000000000" pitchFamily="2" charset="2"/>
              <a:buChar char="q"/>
            </a:pPr>
            <a:r>
              <a:rPr lang="ar-SA"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a:t>
            </a: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در مدار روبرو:</a:t>
            </a:r>
          </a:p>
          <a:p>
            <a:pPr algn="just" rtl="1"/>
            <a:r>
              <a:rPr lang="fa-IR" dirty="0" smtClean="0">
                <a:solidFill>
                  <a:srgbClr val="FF0000"/>
                </a:solidFill>
                <a:latin typeface="Times New Roman" panose="02020603050405020304" pitchFamily="18" charset="0"/>
                <a:cs typeface="B Nazanin" panose="00000400000000000000" pitchFamily="2" charset="-78"/>
              </a:rPr>
              <a:t>الف)</a:t>
            </a:r>
            <a:r>
              <a:rPr lang="fa-IR" dirty="0" smtClean="0">
                <a:latin typeface="Times New Roman" panose="02020603050405020304" pitchFamily="18" charset="0"/>
                <a:cs typeface="B Nazanin" panose="00000400000000000000" pitchFamily="2" charset="-78"/>
              </a:rPr>
              <a:t> </a:t>
            </a:r>
            <a:r>
              <a:rPr lang="en-US" dirty="0">
                <a:latin typeface="Times New Roman" panose="02020603050405020304" pitchFamily="18" charset="0"/>
                <a:cs typeface="B Nazanin" panose="00000400000000000000" pitchFamily="2" charset="-78"/>
              </a:rPr>
              <a:t>R</a:t>
            </a:r>
            <a:r>
              <a:rPr lang="en-US" baseline="-25000" dirty="0">
                <a:latin typeface="Times New Roman" panose="02020603050405020304" pitchFamily="18" charset="0"/>
                <a:cs typeface="B Nazanin" panose="00000400000000000000" pitchFamily="2" charset="-78"/>
              </a:rPr>
              <a:t>1</a:t>
            </a:r>
            <a:r>
              <a:rPr lang="fa-IR" dirty="0">
                <a:latin typeface="Times New Roman" panose="02020603050405020304" pitchFamily="18" charset="0"/>
                <a:cs typeface="B Nazanin" panose="00000400000000000000" pitchFamily="2" charset="-78"/>
              </a:rPr>
              <a:t> را چنان انتخاب کنید که مدار برای </a:t>
            </a:r>
            <a:r>
              <a:rPr lang="en-US" dirty="0">
                <a:latin typeface="Times New Roman" panose="02020603050405020304" pitchFamily="18" charset="0"/>
                <a:cs typeface="B Nazanin" panose="00000400000000000000" pitchFamily="2" charset="-78"/>
              </a:rPr>
              <a:t>t &gt; 0</a:t>
            </a:r>
            <a:r>
              <a:rPr lang="fa-IR" dirty="0">
                <a:latin typeface="Times New Roman" panose="02020603050405020304" pitchFamily="18" charset="0"/>
                <a:cs typeface="B Nazanin" panose="00000400000000000000" pitchFamily="2" charset="-78"/>
              </a:rPr>
              <a:t> میرای بحرانی باشد.</a:t>
            </a:r>
            <a:endParaRPr lang="en-US" dirty="0">
              <a:latin typeface="Times New Roman" panose="02020603050405020304" pitchFamily="18" charset="0"/>
              <a:cs typeface="B Nazanin" panose="00000400000000000000" pitchFamily="2" charset="-78"/>
            </a:endParaRPr>
          </a:p>
          <a:p>
            <a:pPr algn="just" rtl="1"/>
            <a:r>
              <a:rPr lang="fa-IR" dirty="0" smtClean="0">
                <a:solidFill>
                  <a:srgbClr val="FF0000"/>
                </a:solidFill>
                <a:latin typeface="Times New Roman" panose="02020603050405020304" pitchFamily="18" charset="0"/>
                <a:cs typeface="B Nazanin" panose="00000400000000000000" pitchFamily="2" charset="-78"/>
              </a:rPr>
              <a:t>ب)</a:t>
            </a:r>
            <a:r>
              <a:rPr lang="fa-IR" dirty="0" smtClean="0">
                <a:latin typeface="Times New Roman" panose="02020603050405020304" pitchFamily="18" charset="0"/>
                <a:cs typeface="B Nazanin" panose="00000400000000000000" pitchFamily="2" charset="-78"/>
              </a:rPr>
              <a:t> </a:t>
            </a:r>
            <a:r>
              <a:rPr lang="en-US" dirty="0">
                <a:latin typeface="Times New Roman" panose="02020603050405020304" pitchFamily="18" charset="0"/>
                <a:cs typeface="B Nazanin" panose="00000400000000000000" pitchFamily="2" charset="-78"/>
              </a:rPr>
              <a:t>R</a:t>
            </a:r>
            <a:r>
              <a:rPr lang="en-US" baseline="-25000" dirty="0">
                <a:latin typeface="Times New Roman" panose="02020603050405020304" pitchFamily="18" charset="0"/>
                <a:cs typeface="B Nazanin" panose="00000400000000000000" pitchFamily="2" charset="-78"/>
              </a:rPr>
              <a:t>2</a:t>
            </a:r>
            <a:r>
              <a:rPr lang="fa-IR" dirty="0">
                <a:latin typeface="Times New Roman" panose="02020603050405020304" pitchFamily="18" charset="0"/>
                <a:cs typeface="B Nazanin" panose="00000400000000000000" pitchFamily="2" charset="-78"/>
              </a:rPr>
              <a:t> را چنان انتخاب کنید که </a:t>
            </a:r>
            <a:r>
              <a:rPr lang="en-US" dirty="0" err="1">
                <a:latin typeface="Times New Roman" panose="02020603050405020304" pitchFamily="18" charset="0"/>
                <a:cs typeface="B Nazanin" panose="00000400000000000000" pitchFamily="2" charset="-78"/>
              </a:rPr>
              <a:t>v</a:t>
            </a:r>
            <a:r>
              <a:rPr lang="en-US" baseline="-25000" dirty="0" err="1">
                <a:latin typeface="Times New Roman" panose="02020603050405020304" pitchFamily="18" charset="0"/>
                <a:cs typeface="B Nazanin" panose="00000400000000000000" pitchFamily="2" charset="-78"/>
              </a:rPr>
              <a:t>C</a:t>
            </a:r>
            <a:r>
              <a:rPr lang="en-US" dirty="0">
                <a:latin typeface="Times New Roman" panose="02020603050405020304" pitchFamily="18" charset="0"/>
                <a:cs typeface="B Nazanin" panose="00000400000000000000" pitchFamily="2" charset="-78"/>
              </a:rPr>
              <a:t>(0)=100V</a:t>
            </a:r>
            <a:r>
              <a:rPr lang="fa-IR" dirty="0">
                <a:latin typeface="Times New Roman" panose="02020603050405020304" pitchFamily="18" charset="0"/>
                <a:cs typeface="B Nazanin" panose="00000400000000000000" pitchFamily="2" charset="-78"/>
              </a:rPr>
              <a:t> باشد. سپس </a:t>
            </a:r>
            <a:r>
              <a:rPr lang="en-US" dirty="0" err="1">
                <a:latin typeface="Times New Roman" panose="02020603050405020304" pitchFamily="18" charset="0"/>
                <a:cs typeface="B Nazanin" panose="00000400000000000000" pitchFamily="2" charset="-78"/>
              </a:rPr>
              <a:t>v</a:t>
            </a:r>
            <a:r>
              <a:rPr lang="en-US" baseline="-25000" dirty="0" err="1">
                <a:latin typeface="Times New Roman" panose="02020603050405020304" pitchFamily="18" charset="0"/>
                <a:cs typeface="B Nazanin" panose="00000400000000000000" pitchFamily="2" charset="-78"/>
              </a:rPr>
              <a:t>C</a:t>
            </a:r>
            <a:r>
              <a:rPr lang="en-US" dirty="0">
                <a:latin typeface="Times New Roman" panose="02020603050405020304" pitchFamily="18" charset="0"/>
                <a:cs typeface="B Nazanin" panose="00000400000000000000" pitchFamily="2" charset="-78"/>
              </a:rPr>
              <a:t>(t)</a:t>
            </a:r>
            <a:r>
              <a:rPr lang="fa-IR" dirty="0">
                <a:latin typeface="Times New Roman" panose="02020603050405020304" pitchFamily="18" charset="0"/>
                <a:cs typeface="B Nazanin" panose="00000400000000000000" pitchFamily="2" charset="-78"/>
              </a:rPr>
              <a:t> </a:t>
            </a:r>
            <a:r>
              <a:rPr lang="fa-IR" dirty="0" smtClean="0">
                <a:latin typeface="Times New Roman" panose="02020603050405020304" pitchFamily="18" charset="0"/>
                <a:cs typeface="B Nazanin" panose="00000400000000000000" pitchFamily="2" charset="-78"/>
              </a:rPr>
              <a:t>برای </a:t>
            </a:r>
            <a:r>
              <a:rPr lang="en-US" dirty="0" smtClean="0">
                <a:latin typeface="Times New Roman" panose="02020603050405020304" pitchFamily="18" charset="0"/>
                <a:cs typeface="B Nazanin" panose="00000400000000000000" pitchFamily="2" charset="-78"/>
              </a:rPr>
              <a:t>t </a:t>
            </a:r>
            <a:r>
              <a:rPr lang="en-US" dirty="0">
                <a:latin typeface="Times New Roman" panose="02020603050405020304" pitchFamily="18" charset="0"/>
                <a:cs typeface="B Nazanin" panose="00000400000000000000" pitchFamily="2" charset="-78"/>
              </a:rPr>
              <a:t>≥ 0</a:t>
            </a:r>
            <a:r>
              <a:rPr lang="fa-IR" dirty="0">
                <a:latin typeface="Times New Roman" panose="02020603050405020304" pitchFamily="18" charset="0"/>
                <a:cs typeface="B Nazanin" panose="00000400000000000000" pitchFamily="2" charset="-78"/>
              </a:rPr>
              <a:t> تعیین کنید. </a:t>
            </a:r>
            <a:endParaRPr lang="en-US" dirty="0">
              <a:latin typeface="Times New Roman" panose="02020603050405020304" pitchFamily="18" charset="0"/>
              <a:cs typeface="B Nazanin" panose="00000400000000000000" pitchFamily="2" charset="-78"/>
            </a:endParaRPr>
          </a:p>
          <a:p>
            <a:pPr marL="285750" indent="-285750" algn="just" rtl="1">
              <a:buFont typeface="Wingdings" panose="05000000000000000000" pitchFamily="2" charset="2"/>
              <a:buChar char="q"/>
            </a:pPr>
            <a:endParaRPr lang="en-US" dirty="0">
              <a:latin typeface="Times New Roman" panose="02020603050405020304" pitchFamily="18" charset="0"/>
              <a:cs typeface="B Nazanin" panose="00000400000000000000" pitchFamily="2" charset="-78"/>
            </a:endParaRPr>
          </a:p>
          <a:p>
            <a:pPr marL="285750" indent="-285750" algn="just" rtl="1">
              <a:buFont typeface="Wingdings" panose="05000000000000000000" pitchFamily="2" charset="2"/>
              <a:buChar char="q"/>
            </a:pPr>
            <a:endParaRPr lang="en-US" dirty="0">
              <a:latin typeface="Times New Roman" panose="02020603050405020304" pitchFamily="18" charset="0"/>
              <a:cs typeface="B Nazanin" panose="00000400000000000000" pitchFamily="2" charset="-78"/>
            </a:endParaRPr>
          </a:p>
        </p:txBody>
      </p:sp>
      <p:sp>
        <p:nvSpPr>
          <p:cNvPr id="6" name="Rectangle 5"/>
          <p:cNvSpPr/>
          <p:nvPr/>
        </p:nvSpPr>
        <p:spPr>
          <a:xfrm>
            <a:off x="6654965" y="1482949"/>
            <a:ext cx="2327933" cy="369332"/>
          </a:xfrm>
          <a:prstGeom prst="rect">
            <a:avLst/>
          </a:prstGeom>
        </p:spPr>
        <p:txBody>
          <a:bodyPr wrap="square">
            <a:spAutoFit/>
          </a:bodyPr>
          <a:lstStyle/>
          <a:p>
            <a:pPr marL="285750" indent="-285750" algn="just" rtl="1">
              <a:buFont typeface="Times New Roman" panose="02020603050405020304" pitchFamily="18" charset="0"/>
              <a:buChar char="■"/>
            </a:pPr>
            <a:r>
              <a:rPr lang="ar-SA" b="1" dirty="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kern="100" dirty="0">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76200" y="188332"/>
            <a:ext cx="3478885" cy="1722748"/>
          </a:xfrm>
          <a:prstGeom prst="rect">
            <a:avLst/>
          </a:prstGeom>
        </p:spPr>
      </p:pic>
      <p:sp>
        <p:nvSpPr>
          <p:cNvPr id="8" name="Rectangle 7"/>
          <p:cNvSpPr>
            <a:spLocks noChangeArrowheads="1"/>
          </p:cNvSpPr>
          <p:nvPr/>
        </p:nvSpPr>
        <p:spPr bwMode="auto">
          <a:xfrm>
            <a:off x="2647509" y="2043684"/>
            <a:ext cx="6335389"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dirty="0" smtClean="0">
                <a:latin typeface="Times New Roman" panose="02020603050405020304" pitchFamily="18" charset="0"/>
                <a:ea typeface="Calibri" panose="020F0502020204030204" pitchFamily="34" charset="0"/>
                <a:cs typeface="B Nazanin" panose="00000400000000000000" pitchFamily="2" charset="-78"/>
              </a:rPr>
              <a:t>الف) بعد از بسته شدن کلید، مقاومت </a:t>
            </a:r>
            <a:r>
              <a:rPr lang="en-US" altLang="en-US" dirty="0" smtClean="0">
                <a:latin typeface="Times New Roman" panose="02020603050405020304" pitchFamily="18" charset="0"/>
                <a:ea typeface="Calibri" panose="020F0502020204030204" pitchFamily="34" charset="0"/>
                <a:cs typeface="B Nazanin" panose="00000400000000000000" pitchFamily="2" charset="-78"/>
              </a:rPr>
              <a:t>R</a:t>
            </a:r>
            <a:r>
              <a:rPr lang="en-US" altLang="en-US" baseline="-25000" dirty="0" smtClean="0">
                <a:latin typeface="Times New Roman" panose="02020603050405020304" pitchFamily="18" charset="0"/>
                <a:ea typeface="Calibri" panose="020F0502020204030204" pitchFamily="34" charset="0"/>
                <a:cs typeface="B Nazanin" panose="00000400000000000000" pitchFamily="2" charset="-78"/>
              </a:rPr>
              <a:t>2</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حذف شده و مدار معادل به صورت زیر می شود:</a:t>
            </a:r>
            <a:endParaRPr lang="en-US" altLang="en-US" dirty="0">
              <a:ea typeface="Calibri" panose="020F0502020204030204" pitchFamily="34" charset="0"/>
              <a:cs typeface="Arial" panose="020B0604020202020204" pitchFamily="34" charset="0"/>
            </a:endParaRPr>
          </a:p>
        </p:txBody>
      </p:sp>
      <p:sp>
        <p:nvSpPr>
          <p:cNvPr id="9" name="Rectangle 8"/>
          <p:cNvSpPr>
            <a:spLocks noChangeArrowheads="1"/>
          </p:cNvSpPr>
          <p:nvPr/>
        </p:nvSpPr>
        <p:spPr bwMode="auto">
          <a:xfrm>
            <a:off x="2699753" y="2786722"/>
            <a:ext cx="1553630"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0000FF"/>
                </a:solidFill>
                <a:ea typeface="Calibri" panose="020F0502020204030204" pitchFamily="34" charset="0"/>
                <a:cs typeface="B Nazanin" panose="00000400000000000000" pitchFamily="2" charset="-78"/>
              </a:rPr>
              <a:t>:شرط </a:t>
            </a:r>
            <a:r>
              <a:rPr lang="fa-IR" altLang="en-US" sz="1600" b="1" dirty="0" err="1" smtClean="0">
                <a:solidFill>
                  <a:srgbClr val="0000FF"/>
                </a:solidFill>
                <a:ea typeface="Calibri" panose="020F0502020204030204" pitchFamily="34" charset="0"/>
                <a:cs typeface="B Nazanin" panose="00000400000000000000" pitchFamily="2" charset="-78"/>
              </a:rPr>
              <a:t>میرای</a:t>
            </a:r>
            <a:r>
              <a:rPr lang="fa-IR" altLang="en-US" sz="1600" b="1" dirty="0" smtClean="0">
                <a:solidFill>
                  <a:srgbClr val="0000FF"/>
                </a:solidFill>
                <a:ea typeface="Calibri" panose="020F0502020204030204" pitchFamily="34" charset="0"/>
                <a:cs typeface="B Nazanin" panose="00000400000000000000" pitchFamily="2" charset="-78"/>
              </a:rPr>
              <a:t> بحرانی</a:t>
            </a:r>
            <a:endParaRPr lang="en-US" altLang="en-US" sz="1600" b="1" dirty="0">
              <a:solidFill>
                <a:srgbClr val="0000FF"/>
              </a:solidFill>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0" name="Rectangle 9"/>
              <p:cNvSpPr/>
              <p:nvPr/>
            </p:nvSpPr>
            <p:spPr>
              <a:xfrm>
                <a:off x="4070372" y="2431045"/>
                <a:ext cx="4965655"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a:latin typeface="Cambria Math" panose="02040503050406030204" pitchFamily="18" charset="0"/>
                        </a:rPr>
                        <m:t>𝛼</m:t>
                      </m:r>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𝜔</m:t>
                          </m:r>
                        </m:e>
                        <m:sub>
                          <m:r>
                            <a:rPr lang="en-US" b="0" i="1">
                              <a:latin typeface="Cambria Math" panose="02040503050406030204" pitchFamily="18" charset="0"/>
                            </a:rPr>
                            <m:t>𝑜</m:t>
                          </m:r>
                        </m:sub>
                      </m:sSub>
                      <m:r>
                        <a:rPr lang="en-US" b="0" i="0">
                          <a:latin typeface="Cambria Math" panose="02040503050406030204" pitchFamily="18" charset="0"/>
                        </a:rPr>
                        <m:t>→</m:t>
                      </m:r>
                      <m:f>
                        <m:fPr>
                          <m:ctrlPr>
                            <a:rPr lang="en-US" i="1">
                              <a:latin typeface="Cambria Math" panose="02040503050406030204" pitchFamily="18" charset="0"/>
                            </a:rPr>
                          </m:ctrlPr>
                        </m:fPr>
                        <m:num>
                          <m:r>
                            <a:rPr lang="en-US" b="0" i="0">
                              <a:latin typeface="Cambria Math" panose="02040503050406030204" pitchFamily="18" charset="0"/>
                            </a:rPr>
                            <m:t>1</m:t>
                          </m:r>
                        </m:num>
                        <m:den>
                          <m:r>
                            <a:rPr lang="en-US" b="0" i="0">
                              <a:latin typeface="Cambria Math" panose="02040503050406030204" pitchFamily="18" charset="0"/>
                            </a:rPr>
                            <m:t>2</m:t>
                          </m:r>
                          <m:sSub>
                            <m:sSubPr>
                              <m:ctrlPr>
                                <a:rPr lang="en-US" i="1">
                                  <a:latin typeface="Cambria Math" panose="02040503050406030204" pitchFamily="18" charset="0"/>
                                </a:rPr>
                              </m:ctrlPr>
                            </m:sSubPr>
                            <m:e>
                              <m:r>
                                <a:rPr lang="en-US" b="0" i="1">
                                  <a:latin typeface="Cambria Math" panose="02040503050406030204" pitchFamily="18" charset="0"/>
                                </a:rPr>
                                <m:t>𝑅</m:t>
                              </m:r>
                            </m:e>
                            <m:sub>
                              <m:r>
                                <a:rPr lang="en-US" b="0" i="0">
                                  <a:latin typeface="Cambria Math" panose="02040503050406030204" pitchFamily="18" charset="0"/>
                                </a:rPr>
                                <m:t>1</m:t>
                              </m:r>
                            </m:sub>
                          </m:sSub>
                          <m:r>
                            <a:rPr lang="en-US" b="0" i="1">
                              <a:latin typeface="Cambria Math" panose="02040503050406030204" pitchFamily="18" charset="0"/>
                            </a:rPr>
                            <m:t>𝐶</m:t>
                          </m:r>
                        </m:den>
                      </m:f>
                      <m:r>
                        <a:rPr lang="en-US" b="0" i="0">
                          <a:latin typeface="Cambria Math" panose="02040503050406030204" pitchFamily="18" charset="0"/>
                        </a:rPr>
                        <m:t>=</m:t>
                      </m:r>
                      <m:f>
                        <m:fPr>
                          <m:ctrlPr>
                            <a:rPr lang="en-US" i="1">
                              <a:latin typeface="Cambria Math" panose="02040503050406030204" pitchFamily="18" charset="0"/>
                            </a:rPr>
                          </m:ctrlPr>
                        </m:fPr>
                        <m:num>
                          <m:r>
                            <a:rPr lang="en-US" b="0" i="0">
                              <a:latin typeface="Cambria Math" panose="02040503050406030204" pitchFamily="18" charset="0"/>
                            </a:rPr>
                            <m:t>1</m:t>
                          </m:r>
                        </m:num>
                        <m:den>
                          <m:rad>
                            <m:radPr>
                              <m:degHide m:val="on"/>
                              <m:ctrlPr>
                                <a:rPr lang="en-US" i="1">
                                  <a:latin typeface="Cambria Math" panose="02040503050406030204" pitchFamily="18" charset="0"/>
                                </a:rPr>
                              </m:ctrlPr>
                            </m:radPr>
                            <m:deg/>
                            <m:e>
                              <m:r>
                                <a:rPr lang="en-US" b="0" i="1">
                                  <a:latin typeface="Cambria Math" panose="02040503050406030204" pitchFamily="18" charset="0"/>
                                </a:rPr>
                                <m:t>𝐿𝐶</m:t>
                              </m:r>
                            </m:e>
                          </m:rad>
                        </m:den>
                      </m:f>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𝑅</m:t>
                          </m:r>
                        </m:e>
                        <m:sub>
                          <m:r>
                            <a:rPr lang="en-US" b="0" i="0">
                              <a:latin typeface="Cambria Math" panose="02040503050406030204" pitchFamily="18" charset="0"/>
                            </a:rPr>
                            <m:t>1</m:t>
                          </m:r>
                        </m:sub>
                      </m:sSub>
                      <m:r>
                        <a:rPr lang="en-US" b="0" i="0">
                          <a:latin typeface="Cambria Math" panose="02040503050406030204" pitchFamily="18" charset="0"/>
                        </a:rPr>
                        <m:t>=</m:t>
                      </m:r>
                      <m:f>
                        <m:fPr>
                          <m:ctrlPr>
                            <a:rPr lang="en-US" i="1">
                              <a:latin typeface="Cambria Math" panose="02040503050406030204" pitchFamily="18" charset="0"/>
                            </a:rPr>
                          </m:ctrlPr>
                        </m:fPr>
                        <m:num>
                          <m:r>
                            <a:rPr lang="en-US" b="0" i="0">
                              <a:latin typeface="Cambria Math" panose="02040503050406030204" pitchFamily="18" charset="0"/>
                            </a:rPr>
                            <m:t>1</m:t>
                          </m:r>
                        </m:num>
                        <m:den>
                          <m:r>
                            <a:rPr lang="en-US" b="0" i="0">
                              <a:latin typeface="Cambria Math" panose="02040503050406030204" pitchFamily="18" charset="0"/>
                            </a:rPr>
                            <m:t>2</m:t>
                          </m:r>
                        </m:den>
                      </m:f>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b="0" i="1">
                                  <a:latin typeface="Cambria Math" panose="02040503050406030204" pitchFamily="18" charset="0"/>
                                </a:rPr>
                                <m:t>𝐿</m:t>
                              </m:r>
                            </m:num>
                            <m:den>
                              <m:r>
                                <a:rPr lang="en-US" b="0" i="1">
                                  <a:latin typeface="Cambria Math" panose="02040503050406030204" pitchFamily="18" charset="0"/>
                                </a:rPr>
                                <m:t>𝐶</m:t>
                              </m:r>
                            </m:den>
                          </m:f>
                        </m:e>
                      </m:rad>
                      <m:r>
                        <a:rPr lang="en-US" b="0" i="0">
                          <a:latin typeface="Cambria Math" panose="02040503050406030204" pitchFamily="18" charset="0"/>
                        </a:rPr>
                        <m:t>=</m:t>
                      </m:r>
                      <m:sSup>
                        <m:sSupPr>
                          <m:ctrlPr>
                            <a:rPr lang="en-US" i="1">
                              <a:latin typeface="Cambria Math" panose="02040503050406030204" pitchFamily="18" charset="0"/>
                            </a:rPr>
                          </m:ctrlPr>
                        </m:sSupPr>
                        <m:e>
                          <m:r>
                            <a:rPr lang="en-US" b="0" i="0">
                              <a:latin typeface="Cambria Math" panose="02040503050406030204" pitchFamily="18" charset="0"/>
                            </a:rPr>
                            <m:t>1000</m:t>
                          </m:r>
                        </m:e>
                        <m:sup>
                          <m:r>
                            <a:rPr lang="en-US" b="0" i="1">
                              <a:latin typeface="Cambria Math" panose="02040503050406030204" pitchFamily="18" charset="0"/>
                            </a:rPr>
                            <m:t>𝛺</m:t>
                          </m:r>
                        </m:sup>
                      </m:sSup>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4070372" y="2431045"/>
                <a:ext cx="4965655" cy="910699"/>
              </a:xfrm>
              <a:prstGeom prst="rect">
                <a:avLst/>
              </a:prstGeom>
              <a:blipFill>
                <a:blip r:embed="rId4"/>
                <a:stretch>
                  <a:fillRect/>
                </a:stretch>
              </a:blipFill>
            </p:spPr>
            <p:txBody>
              <a:bodyPr/>
              <a:lstStyle/>
              <a:p>
                <a:r>
                  <a:rPr lang="en-US">
                    <a:noFill/>
                  </a:rPr>
                  <a:t> </a:t>
                </a:r>
              </a:p>
            </p:txBody>
          </p:sp>
        </mc:Fallback>
      </mc:AlternateContent>
      <p:sp>
        <p:nvSpPr>
          <p:cNvPr id="11" name="Rectangle 10"/>
          <p:cNvSpPr>
            <a:spLocks noChangeArrowheads="1"/>
          </p:cNvSpPr>
          <p:nvPr/>
        </p:nvSpPr>
        <p:spPr bwMode="auto">
          <a:xfrm>
            <a:off x="3321001" y="3310577"/>
            <a:ext cx="5715027"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dirty="0" smtClean="0">
                <a:latin typeface="Times New Roman" panose="02020603050405020304" pitchFamily="18" charset="0"/>
                <a:ea typeface="Calibri" panose="020F0502020204030204" pitchFamily="34" charset="0"/>
                <a:cs typeface="B Nazanin" panose="00000400000000000000" pitchFamily="2" charset="-78"/>
              </a:rPr>
              <a:t>ب) برای تعیین ولتاژ خازن در لحظه صفر، باید مدار بالا را در </a:t>
            </a:r>
            <a:r>
              <a:rPr lang="en-US" altLang="en-US" dirty="0" smtClean="0">
                <a:latin typeface="Times New Roman" panose="02020603050405020304" pitchFamily="18" charset="0"/>
                <a:ea typeface="Calibri" panose="020F0502020204030204" pitchFamily="34" charset="0"/>
                <a:cs typeface="B Nazanin" panose="00000400000000000000" pitchFamily="2" charset="-78"/>
              </a:rPr>
              <a:t>t=0</a:t>
            </a:r>
            <a:r>
              <a:rPr lang="en-US" altLang="en-US" baseline="30000" dirty="0" smtClean="0">
                <a:latin typeface="Times New Roman" panose="02020603050405020304" pitchFamily="18" charset="0"/>
                <a:ea typeface="Calibri" panose="020F0502020204030204" pitchFamily="34" charset="0"/>
                <a:cs typeface="B Nazanin" panose="00000400000000000000" pitchFamily="2" charset="-78"/>
              </a:rPr>
              <a:t>-</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تحلیل کنیم:</a:t>
            </a:r>
            <a:endParaRPr lang="en-US" altLang="en-US" baseline="300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2481182" y="3627958"/>
                <a:ext cx="5831468"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𝑣</m:t>
                          </m:r>
                        </m:e>
                        <m:sub>
                          <m:r>
                            <a:rPr lang="en-US" b="0" i="1">
                              <a:latin typeface="Cambria Math" panose="02040503050406030204" pitchFamily="18" charset="0"/>
                            </a:rPr>
                            <m:t>𝐶</m:t>
                          </m:r>
                        </m:sub>
                      </m:sSub>
                      <m:r>
                        <a:rPr lang="en-US" b="0" i="0">
                          <a:latin typeface="Cambria Math" panose="02040503050406030204" pitchFamily="18" charset="0"/>
                        </a:rPr>
                        <m:t>(</m:t>
                      </m:r>
                      <m:sSup>
                        <m:sSupPr>
                          <m:ctrlPr>
                            <a:rPr lang="en-US" i="1">
                              <a:latin typeface="Cambria Math" panose="02040503050406030204" pitchFamily="18" charset="0"/>
                            </a:rPr>
                          </m:ctrlPr>
                        </m:sSupPr>
                        <m:e>
                          <m:r>
                            <a:rPr lang="en-US" b="0" i="0">
                              <a:latin typeface="Cambria Math" panose="02040503050406030204" pitchFamily="18" charset="0"/>
                            </a:rPr>
                            <m:t>0</m:t>
                          </m:r>
                        </m:e>
                        <m:sup>
                          <m:r>
                            <a:rPr lang="en-US" b="0" i="0">
                              <a:latin typeface="Cambria Math" panose="02040503050406030204" pitchFamily="18" charset="0"/>
                            </a:rPr>
                            <m:t>−</m:t>
                          </m:r>
                        </m:sup>
                      </m:sSup>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𝑣</m:t>
                          </m:r>
                        </m:e>
                        <m:sub>
                          <m:r>
                            <a:rPr lang="en-US" b="0" i="1">
                              <a:latin typeface="Cambria Math" panose="02040503050406030204" pitchFamily="18" charset="0"/>
                            </a:rPr>
                            <m:t>𝐶</m:t>
                          </m:r>
                        </m:sub>
                      </m:sSub>
                      <m:r>
                        <a:rPr lang="en-US" b="0" i="0">
                          <a:latin typeface="Cambria Math" panose="02040503050406030204" pitchFamily="18" charset="0"/>
                        </a:rPr>
                        <m:t>(</m:t>
                      </m:r>
                      <m:sSup>
                        <m:sSupPr>
                          <m:ctrlPr>
                            <a:rPr lang="en-US" i="1">
                              <a:latin typeface="Cambria Math" panose="02040503050406030204" pitchFamily="18" charset="0"/>
                            </a:rPr>
                          </m:ctrlPr>
                        </m:sSupPr>
                        <m:e>
                          <m:r>
                            <a:rPr lang="en-US" b="0" i="0">
                              <a:latin typeface="Cambria Math" panose="02040503050406030204" pitchFamily="18" charset="0"/>
                            </a:rPr>
                            <m:t>0</m:t>
                          </m:r>
                        </m:e>
                        <m:sup>
                          <m:r>
                            <a:rPr lang="en-US" b="0" i="0">
                              <a:latin typeface="Cambria Math" panose="02040503050406030204" pitchFamily="18" charset="0"/>
                            </a:rPr>
                            <m:t>+</m:t>
                          </m:r>
                        </m:sup>
                      </m:sSup>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𝑅</m:t>
                          </m:r>
                        </m:e>
                        <m:sub>
                          <m:r>
                            <a:rPr lang="en-US" b="0" i="0">
                              <a:latin typeface="Cambria Math" panose="02040503050406030204" pitchFamily="18" charset="0"/>
                            </a:rPr>
                            <m:t>1</m:t>
                          </m:r>
                        </m:sub>
                      </m:sSub>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𝑅</m:t>
                          </m:r>
                        </m:e>
                        <m:sub>
                          <m:r>
                            <a:rPr lang="en-US" b="0" i="0">
                              <a:latin typeface="Cambria Math" panose="02040503050406030204" pitchFamily="18" charset="0"/>
                            </a:rPr>
                            <m:t>2</m:t>
                          </m:r>
                        </m:sub>
                      </m:sSub>
                      <m:r>
                        <a:rPr lang="en-US" b="0" i="0">
                          <a:latin typeface="Cambria Math" panose="02040503050406030204" pitchFamily="18" charset="0"/>
                        </a:rPr>
                        <m:t>)×</m:t>
                      </m:r>
                      <m:f>
                        <m:fPr>
                          <m:ctrlPr>
                            <a:rPr lang="en-US" i="1">
                              <a:latin typeface="Cambria Math" panose="02040503050406030204" pitchFamily="18" charset="0"/>
                            </a:rPr>
                          </m:ctrlPr>
                        </m:fPr>
                        <m:num>
                          <m:r>
                            <a:rPr lang="en-US" b="0" i="0">
                              <a:latin typeface="Cambria Math" panose="02040503050406030204" pitchFamily="18" charset="0"/>
                            </a:rPr>
                            <m:t>1</m:t>
                          </m:r>
                        </m:num>
                        <m:den>
                          <m:r>
                            <a:rPr lang="en-US" b="0" i="0">
                              <a:latin typeface="Cambria Math" panose="02040503050406030204" pitchFamily="18" charset="0"/>
                            </a:rPr>
                            <m:t>2</m:t>
                          </m:r>
                        </m:den>
                      </m:f>
                      <m:r>
                        <a:rPr lang="en-US" b="0" i="0">
                          <a:latin typeface="Cambria Math" panose="02040503050406030204" pitchFamily="18" charset="0"/>
                        </a:rPr>
                        <m:t>=</m:t>
                      </m:r>
                      <m:sSup>
                        <m:sSupPr>
                          <m:ctrlPr>
                            <a:rPr lang="en-US" i="1">
                              <a:latin typeface="Cambria Math" panose="02040503050406030204" pitchFamily="18" charset="0"/>
                            </a:rPr>
                          </m:ctrlPr>
                        </m:sSupPr>
                        <m:e>
                          <m:r>
                            <a:rPr lang="en-US" b="0" i="0">
                              <a:latin typeface="Cambria Math" panose="02040503050406030204" pitchFamily="18" charset="0"/>
                            </a:rPr>
                            <m:t>100</m:t>
                          </m:r>
                        </m:e>
                        <m:sup>
                          <m:r>
                            <a:rPr lang="en-US" b="0" i="1">
                              <a:latin typeface="Cambria Math" panose="02040503050406030204" pitchFamily="18" charset="0"/>
                            </a:rPr>
                            <m:t>𝑉</m:t>
                          </m:r>
                        </m:sup>
                      </m:sSup>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𝑅</m:t>
                          </m:r>
                        </m:e>
                        <m:sub>
                          <m:r>
                            <a:rPr lang="en-US" b="0" i="0">
                              <a:latin typeface="Cambria Math" panose="02040503050406030204" pitchFamily="18" charset="0"/>
                            </a:rPr>
                            <m:t>2</m:t>
                          </m:r>
                        </m:sub>
                      </m:sSub>
                      <m:r>
                        <a:rPr lang="en-US" b="0" i="0">
                          <a:latin typeface="Cambria Math" panose="02040503050406030204" pitchFamily="18" charset="0"/>
                        </a:rPr>
                        <m:t>=</m:t>
                      </m:r>
                      <m:sSup>
                        <m:sSupPr>
                          <m:ctrlPr>
                            <a:rPr lang="en-US" i="1">
                              <a:latin typeface="Cambria Math" panose="02040503050406030204" pitchFamily="18" charset="0"/>
                            </a:rPr>
                          </m:ctrlPr>
                        </m:sSupPr>
                        <m:e>
                          <m:r>
                            <a:rPr lang="en-US" b="0" i="0">
                              <a:latin typeface="Cambria Math" panose="02040503050406030204" pitchFamily="18" charset="0"/>
                            </a:rPr>
                            <m:t>250</m:t>
                          </m:r>
                        </m:e>
                        <m:sup>
                          <m:r>
                            <a:rPr lang="en-US" b="0" i="1">
                              <a:latin typeface="Cambria Math" panose="02040503050406030204" pitchFamily="18" charset="0"/>
                            </a:rPr>
                            <m:t>𝛺</m:t>
                          </m:r>
                        </m:sup>
                      </m:sSup>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2481182" y="3627958"/>
                <a:ext cx="5831468" cy="610936"/>
              </a:xfrm>
              <a:prstGeom prst="rect">
                <a:avLst/>
              </a:prstGeom>
              <a:blipFill>
                <a:blip r:embed="rId5"/>
                <a:stretch>
                  <a:fillRect/>
                </a:stretch>
              </a:blipFill>
            </p:spPr>
            <p:txBody>
              <a:bodyPr/>
              <a:lstStyle/>
              <a:p>
                <a:r>
                  <a:rPr lang="en-US">
                    <a:noFill/>
                  </a:rPr>
                  <a:t> </a:t>
                </a:r>
              </a:p>
            </p:txBody>
          </p:sp>
        </mc:Fallback>
      </mc:AlternateContent>
      <p:sp>
        <p:nvSpPr>
          <p:cNvPr id="13" name="Rectangle 12"/>
          <p:cNvSpPr>
            <a:spLocks noChangeArrowheads="1"/>
          </p:cNvSpPr>
          <p:nvPr/>
        </p:nvSpPr>
        <p:spPr bwMode="auto">
          <a:xfrm>
            <a:off x="4625471" y="4237318"/>
            <a:ext cx="4265911"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dirty="0" smtClean="0">
                <a:latin typeface="Times New Roman" panose="02020603050405020304" pitchFamily="18" charset="0"/>
                <a:ea typeface="Calibri" panose="020F0502020204030204" pitchFamily="34" charset="0"/>
                <a:cs typeface="B Nazanin" panose="00000400000000000000" pitchFamily="2" charset="-78"/>
              </a:rPr>
              <a:t>لازم است جریان اولیه سلف نیز در لحظه </a:t>
            </a:r>
            <a:r>
              <a:rPr lang="en-US" altLang="en-US" dirty="0">
                <a:latin typeface="Times New Roman" panose="02020603050405020304" pitchFamily="18" charset="0"/>
                <a:ea typeface="Calibri" panose="020F0502020204030204" pitchFamily="34" charset="0"/>
                <a:cs typeface="B Nazanin" panose="00000400000000000000" pitchFamily="2" charset="-78"/>
              </a:rPr>
              <a:t>t=0</a:t>
            </a:r>
            <a:r>
              <a:rPr lang="en-US" altLang="en-US" baseline="30000" dirty="0">
                <a:latin typeface="Times New Roman" panose="02020603050405020304" pitchFamily="18" charset="0"/>
                <a:ea typeface="Calibri" panose="020F0502020204030204" pitchFamily="34" charset="0"/>
                <a:cs typeface="B Nazanin" panose="00000400000000000000" pitchFamily="2" charset="-78"/>
              </a:rPr>
              <a:t>-</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تعیین شود:</a:t>
            </a:r>
            <a:endParaRPr lang="en-US" altLang="en-US" baseline="300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170832" y="4725645"/>
                <a:ext cx="4175567" cy="6580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a:latin typeface="Cambria Math" panose="02040503050406030204" pitchFamily="18" charset="0"/>
                            </a:rPr>
                            <m:t>𝑖</m:t>
                          </m:r>
                        </m:e>
                        <m:sub>
                          <m:r>
                            <a:rPr lang="en-US" b="0" i="1">
                              <a:latin typeface="Cambria Math" panose="02040503050406030204" pitchFamily="18" charset="0"/>
                            </a:rPr>
                            <m:t>𝐿</m:t>
                          </m:r>
                        </m:sub>
                      </m:sSub>
                      <m:r>
                        <a:rPr lang="en-US" b="0" i="0">
                          <a:latin typeface="Cambria Math" panose="02040503050406030204" pitchFamily="18" charset="0"/>
                        </a:rPr>
                        <m:t>(</m:t>
                      </m:r>
                      <m:sSup>
                        <m:sSupPr>
                          <m:ctrlPr>
                            <a:rPr lang="en-US" i="1">
                              <a:latin typeface="Cambria Math" panose="02040503050406030204" pitchFamily="18" charset="0"/>
                            </a:rPr>
                          </m:ctrlPr>
                        </m:sSupPr>
                        <m:e>
                          <m:r>
                            <a:rPr lang="en-US" b="0" i="0">
                              <a:latin typeface="Cambria Math" panose="02040503050406030204" pitchFamily="18" charset="0"/>
                            </a:rPr>
                            <m:t>0</m:t>
                          </m:r>
                        </m:e>
                        <m:sup>
                          <m:r>
                            <a:rPr lang="en-US" b="0" i="0">
                              <a:latin typeface="Cambria Math" panose="02040503050406030204" pitchFamily="18" charset="0"/>
                            </a:rPr>
                            <m:t>−</m:t>
                          </m:r>
                        </m:sup>
                      </m:sSup>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𝑖</m:t>
                          </m:r>
                        </m:e>
                        <m:sub>
                          <m:r>
                            <a:rPr lang="en-US" b="0" i="1">
                              <a:latin typeface="Cambria Math" panose="02040503050406030204" pitchFamily="18" charset="0"/>
                            </a:rPr>
                            <m:t>𝐿</m:t>
                          </m:r>
                        </m:sub>
                      </m:sSub>
                      <m:r>
                        <a:rPr lang="en-US" b="0" i="0">
                          <a:latin typeface="Cambria Math" panose="02040503050406030204" pitchFamily="18" charset="0"/>
                        </a:rPr>
                        <m:t>(</m:t>
                      </m:r>
                      <m:sSup>
                        <m:sSupPr>
                          <m:ctrlPr>
                            <a:rPr lang="en-US" i="1">
                              <a:latin typeface="Cambria Math" panose="02040503050406030204" pitchFamily="18" charset="0"/>
                            </a:rPr>
                          </m:ctrlPr>
                        </m:sSupPr>
                        <m:e>
                          <m:r>
                            <a:rPr lang="en-US" b="0" i="0">
                              <a:latin typeface="Cambria Math" panose="02040503050406030204" pitchFamily="18" charset="0"/>
                            </a:rPr>
                            <m:t>0</m:t>
                          </m:r>
                        </m:e>
                        <m:sup>
                          <m:r>
                            <a:rPr lang="en-US" b="0" i="0">
                              <a:latin typeface="Cambria Math" panose="02040503050406030204" pitchFamily="18" charset="0"/>
                            </a:rPr>
                            <m:t>+</m:t>
                          </m:r>
                        </m:sup>
                      </m:sSup>
                      <m:r>
                        <a:rPr lang="en-US" b="0"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a:latin typeface="Cambria Math" panose="02040503050406030204" pitchFamily="18" charset="0"/>
                                </a:rPr>
                                <m:t>𝑅</m:t>
                              </m:r>
                            </m:e>
                            <m:sub>
                              <m:r>
                                <a:rPr lang="en-US" b="0" i="0">
                                  <a:latin typeface="Cambria Math" panose="02040503050406030204" pitchFamily="18" charset="0"/>
                                </a:rPr>
                                <m:t>1</m:t>
                              </m:r>
                            </m:sub>
                          </m:sSub>
                        </m:num>
                        <m:den>
                          <m:sSub>
                            <m:sSubPr>
                              <m:ctrlPr>
                                <a:rPr lang="en-US" i="1">
                                  <a:latin typeface="Cambria Math" panose="02040503050406030204" pitchFamily="18" charset="0"/>
                                </a:rPr>
                              </m:ctrlPr>
                            </m:sSubPr>
                            <m:e>
                              <m:r>
                                <a:rPr lang="en-US" b="0" i="1">
                                  <a:latin typeface="Cambria Math" panose="02040503050406030204" pitchFamily="18" charset="0"/>
                                </a:rPr>
                                <m:t>𝑅</m:t>
                              </m:r>
                            </m:e>
                            <m:sub>
                              <m:r>
                                <a:rPr lang="en-US" b="0" i="0">
                                  <a:latin typeface="Cambria Math" panose="02040503050406030204" pitchFamily="18" charset="0"/>
                                </a:rPr>
                                <m:t>1</m:t>
                              </m:r>
                            </m:sub>
                          </m:sSub>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𝑅</m:t>
                              </m:r>
                            </m:e>
                            <m:sub>
                              <m:r>
                                <a:rPr lang="en-US" b="0" i="0">
                                  <a:latin typeface="Cambria Math" panose="02040503050406030204" pitchFamily="18" charset="0"/>
                                </a:rPr>
                                <m:t>2</m:t>
                              </m:r>
                            </m:sub>
                          </m:sSub>
                        </m:den>
                      </m:f>
                      <m:r>
                        <a:rPr lang="en-US" b="0" i="0">
                          <a:latin typeface="Cambria Math" panose="02040503050406030204" pitchFamily="18" charset="0"/>
                        </a:rPr>
                        <m:t>×</m:t>
                      </m:r>
                      <m:f>
                        <m:fPr>
                          <m:ctrlPr>
                            <a:rPr lang="en-US" i="1">
                              <a:latin typeface="Cambria Math" panose="02040503050406030204" pitchFamily="18" charset="0"/>
                            </a:rPr>
                          </m:ctrlPr>
                        </m:fPr>
                        <m:num>
                          <m:r>
                            <a:rPr lang="en-US" b="0" i="0">
                              <a:latin typeface="Cambria Math" panose="02040503050406030204" pitchFamily="18" charset="0"/>
                            </a:rPr>
                            <m:t>1</m:t>
                          </m:r>
                        </m:num>
                        <m:den>
                          <m:r>
                            <a:rPr lang="en-US" b="0" i="0">
                              <a:latin typeface="Cambria Math" panose="02040503050406030204" pitchFamily="18" charset="0"/>
                            </a:rPr>
                            <m:t>2</m:t>
                          </m:r>
                        </m:den>
                      </m:f>
                      <m:r>
                        <a:rPr lang="en-US" b="0" i="0">
                          <a:latin typeface="Cambria Math" panose="02040503050406030204" pitchFamily="18" charset="0"/>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b="0" i="0">
                                  <a:latin typeface="Cambria Math" panose="02040503050406030204" pitchFamily="18" charset="0"/>
                                </a:rPr>
                                <m:t>4</m:t>
                              </m:r>
                            </m:num>
                            <m:den>
                              <m:r>
                                <a:rPr lang="en-US" b="0" i="0">
                                  <a:latin typeface="Cambria Math" panose="02040503050406030204" pitchFamily="18" charset="0"/>
                                </a:rPr>
                                <m:t>10</m:t>
                              </m:r>
                            </m:den>
                          </m:f>
                          <m:r>
                            <a:rPr lang="en-US" b="0" i="1" smtClean="0">
                              <a:latin typeface="Cambria Math" panose="02040503050406030204" pitchFamily="18" charset="0"/>
                            </a:rPr>
                            <m:t>𝐴</m:t>
                          </m:r>
                        </m:e>
                        <m:sup/>
                      </m:sSup>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170832" y="4725645"/>
                <a:ext cx="4175567" cy="6580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151446" y="6021144"/>
                <a:ext cx="3706271" cy="3796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𝑣</m:t>
                          </m:r>
                        </m:e>
                        <m:sub>
                          <m:r>
                            <a:rPr lang="en-US" b="0" i="1">
                              <a:latin typeface="Cambria Math" panose="02040503050406030204" pitchFamily="18" charset="0"/>
                            </a:rPr>
                            <m:t>𝐶</m:t>
                          </m:r>
                        </m:sub>
                      </m:sSub>
                      <m:r>
                        <a:rPr lang="en-US" b="0" i="0">
                          <a:latin typeface="Cambria Math" panose="02040503050406030204" pitchFamily="18" charset="0"/>
                        </a:rPr>
                        <m:t>(</m:t>
                      </m:r>
                      <m:r>
                        <a:rPr lang="en-US" b="0" i="1">
                          <a:latin typeface="Cambria Math" panose="02040503050406030204" pitchFamily="18" charset="0"/>
                        </a:rPr>
                        <m:t>𝑡</m:t>
                      </m:r>
                      <m:r>
                        <a:rPr lang="en-US" b="0" i="0">
                          <a:latin typeface="Cambria Math" panose="02040503050406030204" pitchFamily="18" charset="0"/>
                        </a:rPr>
                        <m:t>)=(</m:t>
                      </m:r>
                      <m:r>
                        <a:rPr lang="en-US" b="0" i="0">
                          <a:latin typeface="Cambria Math" panose="02040503050406030204" pitchFamily="18" charset="0"/>
                        </a:rPr>
                        <m:t>100</m:t>
                      </m:r>
                      <m:r>
                        <a:rPr lang="en-US" b="0" i="0">
                          <a:latin typeface="Cambria Math" panose="02040503050406030204" pitchFamily="18" charset="0"/>
                        </a:rPr>
                        <m:t>−</m:t>
                      </m:r>
                      <m:r>
                        <a:rPr lang="en-US" b="0" i="0">
                          <a:latin typeface="Cambria Math" panose="02040503050406030204" pitchFamily="18" charset="0"/>
                        </a:rPr>
                        <m:t>4</m:t>
                      </m:r>
                      <m:r>
                        <a:rPr lang="en-US" b="0" i="0">
                          <a:latin typeface="Cambria Math" panose="02040503050406030204" pitchFamily="18" charset="0"/>
                        </a:rPr>
                        <m:t>.</m:t>
                      </m:r>
                      <m:r>
                        <a:rPr lang="en-US" b="0" i="0">
                          <a:latin typeface="Cambria Math" panose="02040503050406030204" pitchFamily="18" charset="0"/>
                        </a:rPr>
                        <m:t>5</m:t>
                      </m:r>
                      <m:r>
                        <a:rPr lang="en-US" b="0" i="0">
                          <a:latin typeface="Cambria Math" panose="02040503050406030204" pitchFamily="18" charset="0"/>
                        </a:rPr>
                        <m:t>×</m:t>
                      </m:r>
                      <m:sSup>
                        <m:sSupPr>
                          <m:ctrlPr>
                            <a:rPr lang="en-US" i="1">
                              <a:latin typeface="Cambria Math" panose="02040503050406030204" pitchFamily="18" charset="0"/>
                            </a:rPr>
                          </m:ctrlPr>
                        </m:sSupPr>
                        <m:e>
                          <m:r>
                            <a:rPr lang="en-US" b="0" i="0">
                              <a:latin typeface="Cambria Math" panose="02040503050406030204" pitchFamily="18" charset="0"/>
                            </a:rPr>
                            <m:t>10</m:t>
                          </m:r>
                        </m:e>
                        <m:sup>
                          <m:r>
                            <a:rPr lang="en-US" b="0" i="0">
                              <a:latin typeface="Cambria Math" panose="02040503050406030204" pitchFamily="18" charset="0"/>
                            </a:rPr>
                            <m:t>5</m:t>
                          </m:r>
                        </m:sup>
                      </m:sSup>
                      <m:r>
                        <a:rPr lang="en-US" b="0" i="1">
                          <a:latin typeface="Cambria Math" panose="02040503050406030204" pitchFamily="18" charset="0"/>
                        </a:rPr>
                        <m:t>𝑡</m:t>
                      </m:r>
                      <m:r>
                        <a:rPr lang="en-US" b="0" i="0">
                          <a:latin typeface="Cambria Math" panose="02040503050406030204" pitchFamily="18" charset="0"/>
                        </a:rPr>
                        <m:t>)</m:t>
                      </m:r>
                      <m:sSup>
                        <m:sSupPr>
                          <m:ctrlPr>
                            <a:rPr lang="en-US" i="1">
                              <a:latin typeface="Cambria Math" panose="02040503050406030204" pitchFamily="18" charset="0"/>
                            </a:rPr>
                          </m:ctrlPr>
                        </m:sSupPr>
                        <m:e>
                          <m:r>
                            <a:rPr lang="en-US" b="0" i="1">
                              <a:latin typeface="Cambria Math" panose="02040503050406030204" pitchFamily="18" charset="0"/>
                            </a:rPr>
                            <m:t>𝑒</m:t>
                          </m:r>
                        </m:e>
                        <m:sup>
                          <m:r>
                            <a:rPr lang="en-US" b="0" i="0">
                              <a:latin typeface="Cambria Math" panose="02040503050406030204" pitchFamily="18" charset="0"/>
                            </a:rPr>
                            <m:t>−</m:t>
                          </m:r>
                          <m:r>
                            <a:rPr lang="en-US" b="0" i="0">
                              <a:latin typeface="Cambria Math" panose="02040503050406030204" pitchFamily="18" charset="0"/>
                            </a:rPr>
                            <m:t>500</m:t>
                          </m:r>
                          <m:r>
                            <a:rPr lang="en-US" b="0" i="1">
                              <a:latin typeface="Cambria Math" panose="02040503050406030204" pitchFamily="18" charset="0"/>
                            </a:rPr>
                            <m:t>𝑡</m:t>
                          </m:r>
                        </m:sup>
                      </m:sSup>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3151446" y="6021144"/>
                <a:ext cx="3706271" cy="379656"/>
              </a:xfrm>
              <a:prstGeom prst="rect">
                <a:avLst/>
              </a:prstGeom>
              <a:blipFill>
                <a:blip r:embed="rId7"/>
                <a:stretch>
                  <a:fillRect b="-112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647509" y="5352591"/>
                <a:ext cx="6969512" cy="6846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𝑖</m:t>
                          </m:r>
                        </m:e>
                        <m:sub>
                          <m:r>
                            <a:rPr lang="en-US" b="0" i="1">
                              <a:latin typeface="Cambria Math" panose="02040503050406030204" pitchFamily="18" charset="0"/>
                            </a:rPr>
                            <m:t>𝐶</m:t>
                          </m:r>
                        </m:sub>
                      </m:sSub>
                      <m:r>
                        <a:rPr lang="en-US" b="0" i="0">
                          <a:latin typeface="Cambria Math" panose="02040503050406030204" pitchFamily="18" charset="0"/>
                        </a:rPr>
                        <m:t>(</m:t>
                      </m:r>
                      <m:sSup>
                        <m:sSupPr>
                          <m:ctrlPr>
                            <a:rPr lang="en-US" i="1">
                              <a:latin typeface="Cambria Math" panose="02040503050406030204" pitchFamily="18" charset="0"/>
                            </a:rPr>
                          </m:ctrlPr>
                        </m:sSupPr>
                        <m:e>
                          <m:r>
                            <a:rPr lang="en-US" b="0" i="0">
                              <a:latin typeface="Cambria Math" panose="02040503050406030204" pitchFamily="18" charset="0"/>
                            </a:rPr>
                            <m:t>0</m:t>
                          </m:r>
                        </m:e>
                        <m:sup>
                          <m:r>
                            <a:rPr lang="en-US" b="0" i="0">
                              <a:latin typeface="Cambria Math" panose="02040503050406030204" pitchFamily="18" charset="0"/>
                            </a:rPr>
                            <m:t>+</m:t>
                          </m:r>
                        </m:sup>
                      </m:sSup>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𝑖</m:t>
                          </m:r>
                        </m:e>
                        <m:sub>
                          <m:r>
                            <a:rPr lang="en-US" b="0" i="1">
                              <a:latin typeface="Cambria Math" panose="02040503050406030204" pitchFamily="18" charset="0"/>
                            </a:rPr>
                            <m:t>𝐿</m:t>
                          </m:r>
                        </m:sub>
                      </m:sSub>
                      <m:r>
                        <a:rPr lang="en-US" b="0" i="0">
                          <a:latin typeface="Cambria Math" panose="02040503050406030204" pitchFamily="18" charset="0"/>
                        </a:rPr>
                        <m:t>(</m:t>
                      </m:r>
                      <m:sSup>
                        <m:sSupPr>
                          <m:ctrlPr>
                            <a:rPr lang="en-US" i="1">
                              <a:latin typeface="Cambria Math" panose="02040503050406030204" pitchFamily="18" charset="0"/>
                            </a:rPr>
                          </m:ctrlPr>
                        </m:sSupPr>
                        <m:e>
                          <m:r>
                            <a:rPr lang="en-US" b="0" i="0">
                              <a:latin typeface="Cambria Math" panose="02040503050406030204" pitchFamily="18" charset="0"/>
                            </a:rPr>
                            <m:t>0</m:t>
                          </m:r>
                        </m:e>
                        <m:sup>
                          <m:r>
                            <a:rPr lang="en-US" b="0" i="0">
                              <a:latin typeface="Cambria Math" panose="02040503050406030204" pitchFamily="18" charset="0"/>
                            </a:rPr>
                            <m:t>+</m:t>
                          </m:r>
                        </m:sup>
                      </m:sSup>
                      <m:r>
                        <a:rPr lang="en-US" b="0" i="0">
                          <a:latin typeface="Cambria Math" panose="02040503050406030204" pitchFamily="18" charset="0"/>
                        </a:rPr>
                        <m:t>)−</m:t>
                      </m:r>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a:latin typeface="Cambria Math" panose="02040503050406030204" pitchFamily="18" charset="0"/>
                                    </a:rPr>
                                    <m:t>𝑣</m:t>
                                  </m:r>
                                </m:e>
                                <m:sub>
                                  <m:r>
                                    <a:rPr lang="en-US" b="0" i="1">
                                      <a:latin typeface="Cambria Math" panose="02040503050406030204" pitchFamily="18" charset="0"/>
                                    </a:rPr>
                                    <m:t>𝐶</m:t>
                                  </m:r>
                                </m:sub>
                              </m:sSub>
                              <m:r>
                                <a:rPr lang="en-US" b="0" i="0">
                                  <a:latin typeface="Cambria Math" panose="02040503050406030204" pitchFamily="18" charset="0"/>
                                </a:rPr>
                                <m:t>(</m:t>
                              </m:r>
                              <m:sSup>
                                <m:sSupPr>
                                  <m:ctrlPr>
                                    <a:rPr lang="en-US" i="1">
                                      <a:latin typeface="Cambria Math" panose="02040503050406030204" pitchFamily="18" charset="0"/>
                                    </a:rPr>
                                  </m:ctrlPr>
                                </m:sSupPr>
                                <m:e>
                                  <m:r>
                                    <a:rPr lang="en-US" b="0" i="0">
                                      <a:latin typeface="Cambria Math" panose="02040503050406030204" pitchFamily="18" charset="0"/>
                                    </a:rPr>
                                    <m:t>0</m:t>
                                  </m:r>
                                </m:e>
                                <m:sup>
                                  <m:r>
                                    <a:rPr lang="en-US" b="0" i="0">
                                      <a:latin typeface="Cambria Math" panose="02040503050406030204" pitchFamily="18" charset="0"/>
                                    </a:rPr>
                                    <m:t>+</m:t>
                                  </m:r>
                                </m:sup>
                              </m:sSup>
                            </m:e>
                          </m:d>
                        </m:num>
                        <m:den>
                          <m:sSub>
                            <m:sSubPr>
                              <m:ctrlPr>
                                <a:rPr lang="en-US" i="1">
                                  <a:latin typeface="Cambria Math" panose="02040503050406030204" pitchFamily="18" charset="0"/>
                                </a:rPr>
                              </m:ctrlPr>
                            </m:sSubPr>
                            <m:e>
                              <m:r>
                                <a:rPr lang="en-US" b="0" i="1">
                                  <a:latin typeface="Cambria Math" panose="02040503050406030204" pitchFamily="18" charset="0"/>
                                </a:rPr>
                                <m:t>𝑅</m:t>
                              </m:r>
                            </m:e>
                            <m:sub>
                              <m:r>
                                <a:rPr lang="en-US" b="0" i="0">
                                  <a:latin typeface="Cambria Math" panose="02040503050406030204" pitchFamily="18" charset="0"/>
                                </a:rPr>
                                <m:t>1</m:t>
                              </m:r>
                            </m:sub>
                          </m:sSub>
                        </m:den>
                      </m:f>
                      <m:r>
                        <a:rPr lang="en-US" b="0" i="0">
                          <a:latin typeface="Cambria Math" panose="02040503050406030204" pitchFamily="18" charset="0"/>
                        </a:rPr>
                        <m:t>=−</m:t>
                      </m:r>
                      <m:f>
                        <m:fPr>
                          <m:ctrlPr>
                            <a:rPr lang="en-US" i="1">
                              <a:latin typeface="Cambria Math" panose="02040503050406030204" pitchFamily="18" charset="0"/>
                            </a:rPr>
                          </m:ctrlPr>
                        </m:fPr>
                        <m:num>
                          <m:r>
                            <a:rPr lang="en-US" b="0" i="0">
                              <a:latin typeface="Cambria Math" panose="02040503050406030204" pitchFamily="18" charset="0"/>
                            </a:rPr>
                            <m:t>1</m:t>
                          </m:r>
                        </m:num>
                        <m:den>
                          <m:r>
                            <a:rPr lang="en-US" b="0" i="0">
                              <a:latin typeface="Cambria Math" panose="02040503050406030204" pitchFamily="18" charset="0"/>
                            </a:rPr>
                            <m:t>2</m:t>
                          </m:r>
                        </m:den>
                      </m:f>
                      <m:r>
                        <a:rPr lang="en-US" b="0" i="0">
                          <a:latin typeface="Cambria Math" panose="02040503050406030204" pitchFamily="18" charset="0"/>
                        </a:rPr>
                        <m:t>→</m:t>
                      </m:r>
                      <m:f>
                        <m:fPr>
                          <m:ctrlPr>
                            <a:rPr lang="en-US" i="1">
                              <a:latin typeface="Cambria Math" panose="02040503050406030204" pitchFamily="18" charset="0"/>
                            </a:rPr>
                          </m:ctrlPr>
                        </m:fPr>
                        <m:num>
                          <m:r>
                            <a:rPr lang="en-US" b="0" i="1">
                              <a:latin typeface="Cambria Math" panose="02040503050406030204" pitchFamily="18" charset="0"/>
                            </a:rPr>
                            <m:t>𝑑</m:t>
                          </m:r>
                          <m:sSub>
                            <m:sSubPr>
                              <m:ctrlPr>
                                <a:rPr lang="en-US" i="1">
                                  <a:latin typeface="Cambria Math" panose="02040503050406030204" pitchFamily="18" charset="0"/>
                                </a:rPr>
                              </m:ctrlPr>
                            </m:sSubPr>
                            <m:e>
                              <m:r>
                                <a:rPr lang="en-US" b="0" i="1">
                                  <a:latin typeface="Cambria Math" panose="02040503050406030204" pitchFamily="18" charset="0"/>
                                </a:rPr>
                                <m:t>𝑣</m:t>
                              </m:r>
                            </m:e>
                            <m:sub>
                              <m:r>
                                <a:rPr lang="en-US" b="0" i="1">
                                  <a:latin typeface="Cambria Math" panose="02040503050406030204" pitchFamily="18" charset="0"/>
                                </a:rPr>
                                <m:t>𝐶</m:t>
                              </m:r>
                            </m:sub>
                          </m:sSub>
                        </m:num>
                        <m:den>
                          <m:r>
                            <a:rPr lang="en-US" b="0" i="1">
                              <a:latin typeface="Cambria Math" panose="02040503050406030204" pitchFamily="18" charset="0"/>
                            </a:rPr>
                            <m:t>𝑑𝑡</m:t>
                          </m:r>
                        </m:den>
                      </m:f>
                      <m:r>
                        <a:rPr lang="en-US" b="0" i="0">
                          <a:latin typeface="Cambria Math" panose="02040503050406030204" pitchFamily="18" charset="0"/>
                        </a:rPr>
                        <m:t>(</m:t>
                      </m:r>
                      <m:sSup>
                        <m:sSupPr>
                          <m:ctrlPr>
                            <a:rPr lang="en-US" i="1">
                              <a:latin typeface="Cambria Math" panose="02040503050406030204" pitchFamily="18" charset="0"/>
                            </a:rPr>
                          </m:ctrlPr>
                        </m:sSupPr>
                        <m:e>
                          <m:r>
                            <a:rPr lang="en-US" b="0" i="0">
                              <a:latin typeface="Cambria Math" panose="02040503050406030204" pitchFamily="18" charset="0"/>
                            </a:rPr>
                            <m:t>0</m:t>
                          </m:r>
                        </m:e>
                        <m:sup>
                          <m:r>
                            <a:rPr lang="en-US" b="0" i="0">
                              <a:latin typeface="Cambria Math" panose="02040503050406030204" pitchFamily="18" charset="0"/>
                            </a:rPr>
                            <m:t>+</m:t>
                          </m:r>
                        </m:sup>
                      </m:sSup>
                      <m:r>
                        <a:rPr lang="en-US" b="0" i="0">
                          <a:latin typeface="Cambria Math" panose="02040503050406030204" pitchFamily="18" charset="0"/>
                        </a:rPr>
                        <m:t>)=−</m:t>
                      </m:r>
                      <m:r>
                        <a:rPr lang="en-US" b="0" i="0">
                          <a:latin typeface="Cambria Math" panose="02040503050406030204" pitchFamily="18" charset="0"/>
                        </a:rPr>
                        <m:t>5</m:t>
                      </m:r>
                      <m:r>
                        <a:rPr lang="en-US" b="0" i="0">
                          <a:latin typeface="Cambria Math" panose="02040503050406030204" pitchFamily="18" charset="0"/>
                        </a:rPr>
                        <m:t>×</m:t>
                      </m:r>
                      <m:sSup>
                        <m:sSupPr>
                          <m:ctrlPr>
                            <a:rPr lang="en-US" i="1">
                              <a:latin typeface="Cambria Math" panose="02040503050406030204" pitchFamily="18" charset="0"/>
                            </a:rPr>
                          </m:ctrlPr>
                        </m:sSupPr>
                        <m:e>
                          <m:r>
                            <a:rPr lang="en-US" b="0" i="0">
                              <a:latin typeface="Cambria Math" panose="02040503050406030204" pitchFamily="18" charset="0"/>
                            </a:rPr>
                            <m:t>10</m:t>
                          </m:r>
                        </m:e>
                        <m:sup>
                          <m:r>
                            <a:rPr lang="en-US" b="0" i="0">
                              <a:latin typeface="Cambria Math" panose="02040503050406030204" pitchFamily="18" charset="0"/>
                            </a:rPr>
                            <m:t>5</m:t>
                          </m:r>
                        </m:sup>
                      </m:sSup>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2647509" y="5352591"/>
                <a:ext cx="6969512" cy="684611"/>
              </a:xfrm>
              <a:prstGeom prst="rect">
                <a:avLst/>
              </a:prstGeom>
              <a:blipFill>
                <a:blip r:embed="rId8"/>
                <a:stretch>
                  <a:fillRect/>
                </a:stretch>
              </a:blipFill>
            </p:spPr>
            <p:txBody>
              <a:bodyPr/>
              <a:lstStyle/>
              <a:p>
                <a:r>
                  <a:rPr lang="en-US">
                    <a:noFill/>
                  </a:rPr>
                  <a:t> </a:t>
                </a:r>
              </a:p>
            </p:txBody>
          </p:sp>
        </mc:Fallback>
      </mc:AlternateContent>
      <p:pic>
        <p:nvPicPr>
          <p:cNvPr id="17" name="Picture 16"/>
          <p:cNvPicPr>
            <a:picLocks noChangeAspect="1"/>
          </p:cNvPicPr>
          <p:nvPr/>
        </p:nvPicPr>
        <p:blipFill>
          <a:blip r:embed="rId9"/>
          <a:stretch>
            <a:fillRect/>
          </a:stretch>
        </p:blipFill>
        <p:spPr>
          <a:xfrm>
            <a:off x="92190" y="2520443"/>
            <a:ext cx="2526927" cy="971637"/>
          </a:xfrm>
          <a:prstGeom prst="rect">
            <a:avLst/>
          </a:prstGeom>
        </p:spPr>
      </p:pic>
      <p:pic>
        <p:nvPicPr>
          <p:cNvPr id="18" name="Picture 17"/>
          <p:cNvPicPr>
            <a:picLocks noChangeAspect="1"/>
          </p:cNvPicPr>
          <p:nvPr/>
        </p:nvPicPr>
        <p:blipFill>
          <a:blip r:embed="rId10"/>
          <a:stretch>
            <a:fillRect/>
          </a:stretch>
        </p:blipFill>
        <p:spPr>
          <a:xfrm>
            <a:off x="76200" y="4489383"/>
            <a:ext cx="2722006" cy="1716046"/>
          </a:xfrm>
          <a:prstGeom prst="rect">
            <a:avLst/>
          </a:prstGeom>
        </p:spPr>
      </p:pic>
      <p:sp>
        <p:nvSpPr>
          <p:cNvPr id="19" name="Rectangle 18"/>
          <p:cNvSpPr/>
          <p:nvPr/>
        </p:nvSpPr>
        <p:spPr>
          <a:xfrm>
            <a:off x="1326625" y="6404659"/>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2061191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51</a:t>
            </a:fld>
            <a:endParaRPr lang="en-US" dirty="0"/>
          </a:p>
        </p:txBody>
      </p:sp>
      <p:sp>
        <p:nvSpPr>
          <p:cNvPr id="3" name="Rectangle 2"/>
          <p:cNvSpPr/>
          <p:nvPr/>
        </p:nvSpPr>
        <p:spPr>
          <a:xfrm>
            <a:off x="5306863" y="228600"/>
            <a:ext cx="3682419" cy="369332"/>
          </a:xfrm>
          <a:prstGeom prst="rect">
            <a:avLst/>
          </a:prstGeom>
        </p:spPr>
        <p:txBody>
          <a:bodyPr wrap="none">
            <a:spAutoFit/>
          </a:bodyPr>
          <a:lstStyle/>
          <a:p>
            <a:pPr algn="r" rtl="1"/>
            <a:r>
              <a:rPr lang="fa-IR"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3-2-3- پاسخ حالت صفر مدار مرتبه </a:t>
            </a:r>
            <a:r>
              <a:rPr lang="fa-IR"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دوم</a:t>
            </a:r>
            <a:endParaRPr lang="en-US" dirty="0">
              <a:solidFill>
                <a:srgbClr val="00B050"/>
              </a:solidFill>
              <a:cs typeface="B Titr" panose="00000700000000000000" pitchFamily="2" charset="-78"/>
            </a:endParaRPr>
          </a:p>
        </p:txBody>
      </p:sp>
      <p:sp>
        <p:nvSpPr>
          <p:cNvPr id="4" name="Rectangle 3"/>
          <p:cNvSpPr/>
          <p:nvPr/>
        </p:nvSpPr>
        <p:spPr>
          <a:xfrm>
            <a:off x="3352800" y="608818"/>
            <a:ext cx="5651722" cy="1138773"/>
          </a:xfrm>
          <a:prstGeom prst="rect">
            <a:avLst/>
          </a:prstGeom>
        </p:spPr>
        <p:txBody>
          <a:bodyPr wrap="square">
            <a:spAutoFit/>
          </a:bodyPr>
          <a:lstStyle/>
          <a:p>
            <a:pPr marL="342900" indent="-342900" algn="just" rtl="1">
              <a:buFont typeface="Wingdings" panose="05000000000000000000" pitchFamily="2" charset="2"/>
              <a:buChar char="q"/>
            </a:pPr>
            <a:r>
              <a:rPr lang="fa-IR" sz="1700" dirty="0" smtClean="0">
                <a:solidFill>
                  <a:srgbClr val="000000"/>
                </a:solidFill>
                <a:latin typeface="Segoe UI" panose="020B0502040204020203" pitchFamily="34" charset="0"/>
                <a:ea typeface="Times New Roman" panose="02020603050405020304" pitchFamily="18" charset="0"/>
                <a:cs typeface="B Nazanin" panose="00000400000000000000" pitchFamily="2" charset="-78"/>
              </a:rPr>
              <a:t>مجدداً پاسخ حالت صفر م</a:t>
            </a:r>
            <a:r>
              <a:rPr lang="ar-SA" sz="1700" dirty="0">
                <a:solidFill>
                  <a:srgbClr val="000000"/>
                </a:solidFill>
                <a:latin typeface="Segoe UI" panose="020B0502040204020203" pitchFamily="34" charset="0"/>
                <a:ea typeface="Times New Roman" panose="02020603050405020304" pitchFamily="18" charset="0"/>
                <a:cs typeface="B Nazanin" panose="00000400000000000000" pitchFamily="2" charset="-78"/>
              </a:rPr>
              <a:t>دار </a:t>
            </a:r>
            <a:r>
              <a:rPr lang="en-US" sz="17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RLC</a:t>
            </a:r>
            <a:r>
              <a:rPr lang="ar-SA" sz="1700" dirty="0">
                <a:solidFill>
                  <a:srgbClr val="000000"/>
                </a:solidFill>
                <a:latin typeface="Segoe UI" panose="020B0502040204020203" pitchFamily="34" charset="0"/>
                <a:ea typeface="Times New Roman" panose="02020603050405020304" pitchFamily="18" charset="0"/>
                <a:cs typeface="B Nazanin" panose="00000400000000000000" pitchFamily="2" charset="-78"/>
              </a:rPr>
              <a:t> </a:t>
            </a:r>
            <a:r>
              <a:rPr lang="ar-SA" sz="1700" dirty="0" smtClean="0">
                <a:solidFill>
                  <a:srgbClr val="000000"/>
                </a:solidFill>
                <a:latin typeface="Segoe UI" panose="020B0502040204020203" pitchFamily="34" charset="0"/>
                <a:ea typeface="Times New Roman" panose="02020603050405020304" pitchFamily="18" charset="0"/>
                <a:cs typeface="B Nazanin" panose="00000400000000000000" pitchFamily="2" charset="-78"/>
              </a:rPr>
              <a:t>موازی</a:t>
            </a:r>
            <a:r>
              <a:rPr lang="fa-IR" sz="1700" dirty="0" smtClean="0">
                <a:solidFill>
                  <a:srgbClr val="000000"/>
                </a:solidFill>
                <a:latin typeface="Segoe UI" panose="020B0502040204020203" pitchFamily="34" charset="0"/>
                <a:ea typeface="Times New Roman" panose="02020603050405020304" pitchFamily="18" charset="0"/>
                <a:cs typeface="B Nazanin" panose="00000400000000000000" pitchFamily="2" charset="-78"/>
              </a:rPr>
              <a:t>،</a:t>
            </a:r>
            <a:r>
              <a:rPr lang="ar-SA" sz="1700" dirty="0" smtClean="0">
                <a:solidFill>
                  <a:srgbClr val="000000"/>
                </a:solidFill>
                <a:latin typeface="Segoe UI" panose="020B0502040204020203" pitchFamily="34" charset="0"/>
                <a:ea typeface="Times New Roman" panose="02020603050405020304" pitchFamily="18" charset="0"/>
                <a:cs typeface="B Nazanin" panose="00000400000000000000" pitchFamily="2" charset="-78"/>
              </a:rPr>
              <a:t> به </a:t>
            </a:r>
            <a:r>
              <a:rPr lang="ar-SA" sz="1700" dirty="0">
                <a:solidFill>
                  <a:srgbClr val="000000"/>
                </a:solidFill>
                <a:latin typeface="Segoe UI" panose="020B0502040204020203" pitchFamily="34" charset="0"/>
                <a:ea typeface="Times New Roman" panose="02020603050405020304" pitchFamily="18" charset="0"/>
                <a:cs typeface="B Nazanin" panose="00000400000000000000" pitchFamily="2" charset="-78"/>
              </a:rPr>
              <a:t>عنوان مدار مرتبه دوم نمونه مورد بررسی قرار خواهد گرفت</a:t>
            </a:r>
            <a:r>
              <a:rPr lang="ar-SA" sz="1700" dirty="0" smtClean="0">
                <a:solidFill>
                  <a:srgbClr val="000000"/>
                </a:solidFill>
                <a:latin typeface="Segoe UI" panose="020B0502040204020203" pitchFamily="34" charset="0"/>
                <a:ea typeface="Times New Roman" panose="02020603050405020304" pitchFamily="18" charset="0"/>
                <a:cs typeface="B Nazanin" panose="00000400000000000000" pitchFamily="2" charset="-78"/>
              </a:rPr>
              <a:t>.</a:t>
            </a:r>
            <a:r>
              <a:rPr lang="fa-IR" sz="1700" dirty="0" smtClean="0">
                <a:solidFill>
                  <a:srgbClr val="000000"/>
                </a:solidFill>
                <a:latin typeface="Segoe UI" panose="020B0502040204020203" pitchFamily="34" charset="0"/>
                <a:ea typeface="Times New Roman" panose="02020603050405020304" pitchFamily="18" charset="0"/>
                <a:cs typeface="B Nazanin" panose="00000400000000000000" pitchFamily="2" charset="-78"/>
              </a:rPr>
              <a:t> </a:t>
            </a:r>
            <a:r>
              <a:rPr lang="fa-IR" sz="1700" dirty="0">
                <a:solidFill>
                  <a:srgbClr val="0000FF"/>
                </a:solidFill>
                <a:cs typeface="B Nazanin" panose="00000400000000000000" pitchFamily="2" charset="-78"/>
              </a:rPr>
              <a:t>پاسخ حالت صفر</a:t>
            </a:r>
            <a:r>
              <a:rPr lang="fa-IR" sz="1700" dirty="0">
                <a:cs typeface="B Nazanin" panose="00000400000000000000" pitchFamily="2" charset="-78"/>
              </a:rPr>
              <a:t>، پاسخ به ورودی نابسته </a:t>
            </a:r>
            <a:r>
              <a:rPr lang="fa-IR" sz="1700" dirty="0" smtClean="0">
                <a:cs typeface="B Nazanin" panose="00000400000000000000" pitchFamily="2" charset="-78"/>
              </a:rPr>
              <a:t>است، </a:t>
            </a:r>
            <a:r>
              <a:rPr lang="fa-IR" sz="1700" dirty="0">
                <a:cs typeface="B Nazanin" panose="00000400000000000000" pitchFamily="2" charset="-78"/>
              </a:rPr>
              <a:t>در </a:t>
            </a:r>
            <a:r>
              <a:rPr lang="fa-IR" sz="1700" dirty="0" smtClean="0">
                <a:cs typeface="B Nazanin" panose="00000400000000000000" pitchFamily="2" charset="-78"/>
              </a:rPr>
              <a:t>حالی که </a:t>
            </a:r>
            <a:r>
              <a:rPr lang="fa-IR" sz="1700" dirty="0">
                <a:cs typeface="B Nazanin" panose="00000400000000000000" pitchFamily="2" charset="-78"/>
              </a:rPr>
              <a:t>حالت های اولیه </a:t>
            </a:r>
            <a:r>
              <a:rPr lang="fa-IR" sz="1700" dirty="0" smtClean="0">
                <a:cs typeface="B Nazanin" panose="00000400000000000000" pitchFamily="2" charset="-78"/>
              </a:rPr>
              <a:t>مدار، </a:t>
            </a:r>
            <a:r>
              <a:rPr lang="fa-IR" sz="1700" dirty="0">
                <a:cs typeface="B Nazanin" panose="00000400000000000000" pitchFamily="2" charset="-78"/>
              </a:rPr>
              <a:t>شامل ولتاژ خازن و جریان </a:t>
            </a:r>
            <a:r>
              <a:rPr lang="fa-IR" sz="1700" dirty="0" smtClean="0">
                <a:cs typeface="B Nazanin" panose="00000400000000000000" pitchFamily="2" charset="-78"/>
              </a:rPr>
              <a:t>سلف، برابر با </a:t>
            </a:r>
            <a:r>
              <a:rPr lang="fa-IR" sz="1700" dirty="0">
                <a:cs typeface="B Nazanin" panose="00000400000000000000" pitchFamily="2" charset="-78"/>
              </a:rPr>
              <a:t>صفر </a:t>
            </a:r>
            <a:r>
              <a:rPr lang="fa-IR" sz="1700" dirty="0" smtClean="0">
                <a:cs typeface="B Nazanin" panose="00000400000000000000" pitchFamily="2" charset="-78"/>
              </a:rPr>
              <a:t>می باشند</a:t>
            </a:r>
            <a:r>
              <a:rPr lang="fa-IR" sz="1700" dirty="0">
                <a:cs typeface="B Nazanin" panose="00000400000000000000" pitchFamily="2" charset="-78"/>
              </a:rPr>
              <a:t>. </a:t>
            </a:r>
            <a:endParaRPr lang="fa-IR" sz="1700" dirty="0">
              <a:solidFill>
                <a:srgbClr val="000000"/>
              </a:solidFill>
              <a:latin typeface="Segoe UI" panose="020B0502040204020203" pitchFamily="34" charset="0"/>
              <a:ea typeface="Times New Roman" panose="02020603050405020304" pitchFamily="18" charset="0"/>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26126" y="525475"/>
            <a:ext cx="3252947" cy="1257546"/>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620448" y="2536440"/>
                <a:ext cx="1734962"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𝐶</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𝑅</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𝑠</m:t>
                          </m:r>
                        </m:sub>
                      </m:sSub>
                    </m:oMath>
                  </m:oMathPara>
                </a14:m>
                <a:endParaRPr lang="en-US" sz="1700" dirty="0"/>
              </a:p>
            </p:txBody>
          </p:sp>
        </mc:Choice>
        <mc:Fallback xmlns="">
          <p:sp>
            <p:nvSpPr>
              <p:cNvPr id="7" name="Rectangle 6"/>
              <p:cNvSpPr>
                <a:spLocks noRot="1" noChangeAspect="1" noMove="1" noResize="1" noEditPoints="1" noAdjustHandles="1" noChangeArrowheads="1" noChangeShapeType="1" noTextEdit="1"/>
              </p:cNvSpPr>
              <p:nvPr/>
            </p:nvSpPr>
            <p:spPr>
              <a:xfrm>
                <a:off x="1620448" y="2536440"/>
                <a:ext cx="1734962" cy="35394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20448" y="2978304"/>
                <a:ext cx="2108975" cy="5890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𝐶</m:t>
                      </m:r>
                      <m:f>
                        <m:fPr>
                          <m:ctrlPr>
                            <a:rPr lang="en-US" sz="1700" i="1">
                              <a:latin typeface="Cambria Math" panose="02040503050406030204" pitchFamily="18" charset="0"/>
                            </a:rPr>
                          </m:ctrlPr>
                        </m:fPr>
                        <m:num>
                          <m:r>
                            <a:rPr lang="en-US" sz="1700" i="1">
                              <a:latin typeface="Cambria Math" panose="02040503050406030204" pitchFamily="18" charset="0"/>
                            </a:rPr>
                            <m:t>𝑑</m:t>
                          </m:r>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𝐿</m:t>
                              </m:r>
                            </m:sub>
                          </m:sSub>
                        </m:num>
                        <m:den>
                          <m:r>
                            <a:rPr lang="en-US" sz="1700" i="1">
                              <a:latin typeface="Cambria Math" panose="02040503050406030204" pitchFamily="18" charset="0"/>
                            </a:rPr>
                            <m:t>𝑑𝑡</m:t>
                          </m:r>
                        </m:den>
                      </m:f>
                      <m:r>
                        <a:rPr lang="en-US" sz="1700" i="0">
                          <a:latin typeface="Cambria Math" panose="02040503050406030204" pitchFamily="18" charset="0"/>
                        </a:rPr>
                        <m:t>+</m:t>
                      </m:r>
                      <m:f>
                        <m:fPr>
                          <m:ctrlPr>
                            <a:rPr lang="en-US" sz="1700" i="1">
                              <a:latin typeface="Cambria Math" panose="02040503050406030204" pitchFamily="18" charset="0"/>
                            </a:rPr>
                          </m:ctrlPr>
                        </m:fPr>
                        <m:num>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𝐿</m:t>
                              </m:r>
                            </m:sub>
                          </m:sSub>
                        </m:num>
                        <m:den>
                          <m:r>
                            <a:rPr lang="en-US" sz="1700" i="1">
                              <a:latin typeface="Cambria Math" panose="02040503050406030204" pitchFamily="18" charset="0"/>
                            </a:rPr>
                            <m:t>𝑅</m:t>
                          </m:r>
                        </m:den>
                      </m:f>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𝑠</m:t>
                          </m:r>
                        </m:sub>
                      </m:sSub>
                    </m:oMath>
                  </m:oMathPara>
                </a14:m>
                <a:endParaRPr lang="en-US" sz="1700" dirty="0"/>
              </a:p>
            </p:txBody>
          </p:sp>
        </mc:Choice>
        <mc:Fallback xmlns="">
          <p:sp>
            <p:nvSpPr>
              <p:cNvPr id="8" name="Rectangle 7"/>
              <p:cNvSpPr>
                <a:spLocks noRot="1" noChangeAspect="1" noMove="1" noResize="1" noEditPoints="1" noAdjustHandles="1" noChangeArrowheads="1" noChangeShapeType="1" noTextEdit="1"/>
              </p:cNvSpPr>
              <p:nvPr/>
            </p:nvSpPr>
            <p:spPr>
              <a:xfrm>
                <a:off x="1620448" y="2978304"/>
                <a:ext cx="2108975" cy="58900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775054" y="2259904"/>
                <a:ext cx="2704330" cy="14964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700" i="1" smtClean="0">
                              <a:latin typeface="Cambria Math" panose="02040503050406030204" pitchFamily="18" charset="0"/>
                            </a:rPr>
                          </m:ctrlPr>
                        </m:dPr>
                        <m:e>
                          <m:m>
                            <m:mPr>
                              <m:mcs>
                                <m:mc>
                                  <m:mcPr>
                                    <m:count m:val="1"/>
                                    <m:mcJc m:val="center"/>
                                  </m:mcPr>
                                </m:mc>
                              </m:mcs>
                              <m:ctrlPr>
                                <a:rPr lang="en-US" sz="1700" i="1">
                                  <a:latin typeface="Cambria Math" panose="02040503050406030204" pitchFamily="18" charset="0"/>
                                </a:rPr>
                              </m:ctrlPr>
                            </m:mPr>
                            <m:mr>
                              <m:e>
                                <m:r>
                                  <a:rPr lang="en-US" sz="1700" i="1">
                                    <a:latin typeface="Cambria Math" panose="02040503050406030204" pitchFamily="18" charset="0"/>
                                  </a:rPr>
                                  <m:t>𝐿𝐶</m:t>
                                </m:r>
                                <m:f>
                                  <m:fPr>
                                    <m:ctrlPr>
                                      <a:rPr lang="en-US" sz="1700" i="1">
                                        <a:latin typeface="Cambria Math" panose="02040503050406030204" pitchFamily="18" charset="0"/>
                                      </a:rPr>
                                    </m:ctrlPr>
                                  </m:fPr>
                                  <m:num>
                                    <m:sSup>
                                      <m:sSupPr>
                                        <m:ctrlPr>
                                          <a:rPr lang="en-US" sz="1700" i="1">
                                            <a:latin typeface="Cambria Math" panose="02040503050406030204" pitchFamily="18" charset="0"/>
                                          </a:rPr>
                                        </m:ctrlPr>
                                      </m:sSupPr>
                                      <m:e>
                                        <m:r>
                                          <a:rPr lang="en-US" sz="1700" i="1">
                                            <a:latin typeface="Cambria Math" panose="02040503050406030204" pitchFamily="18" charset="0"/>
                                          </a:rPr>
                                          <m:t>𝑑</m:t>
                                        </m:r>
                                      </m:e>
                                      <m:sup>
                                        <m:r>
                                          <a:rPr lang="en-US" sz="1700" i="0">
                                            <a:latin typeface="Cambria Math" panose="02040503050406030204" pitchFamily="18" charset="0"/>
                                          </a:rPr>
                                          <m:t>2</m:t>
                                        </m:r>
                                      </m:sup>
                                    </m:sSup>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num>
                                  <m:den>
                                    <m:r>
                                      <a:rPr lang="en-US" sz="1700" i="1">
                                        <a:latin typeface="Cambria Math" panose="02040503050406030204" pitchFamily="18" charset="0"/>
                                      </a:rPr>
                                      <m:t>𝑑</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2</m:t>
                                        </m:r>
                                      </m:sup>
                                    </m:sSup>
                                  </m:den>
                                </m:f>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𝐿</m:t>
                                    </m:r>
                                  </m:num>
                                  <m:den>
                                    <m:r>
                                      <a:rPr lang="en-US" sz="1700" i="1">
                                        <a:latin typeface="Cambria Math" panose="02040503050406030204" pitchFamily="18" charset="0"/>
                                      </a:rPr>
                                      <m:t>𝑅</m:t>
                                    </m:r>
                                  </m:den>
                                </m:f>
                                <m:f>
                                  <m:fPr>
                                    <m:ctrlPr>
                                      <a:rPr lang="en-US" sz="1700" i="1">
                                        <a:latin typeface="Cambria Math" panose="02040503050406030204" pitchFamily="18" charset="0"/>
                                      </a:rPr>
                                    </m:ctrlPr>
                                  </m:fPr>
                                  <m:num>
                                    <m:r>
                                      <a:rPr lang="en-US" sz="1700" i="1">
                                        <a:latin typeface="Cambria Math" panose="02040503050406030204" pitchFamily="18" charset="0"/>
                                      </a:rPr>
                                      <m:t>𝑑</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num>
                                  <m:den>
                                    <m:r>
                                      <a:rPr lang="en-US" sz="1700" i="1">
                                        <a:latin typeface="Cambria Math" panose="02040503050406030204" pitchFamily="18" charset="0"/>
                                      </a:rPr>
                                      <m:t>𝑑𝑡</m:t>
                                    </m:r>
                                  </m:den>
                                </m:f>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𝑠</m:t>
                                    </m:r>
                                  </m:sub>
                                </m:sSub>
                              </m:e>
                            </m:mr>
                            <m:mr>
                              <m:e>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d>
                                  <m:dPr>
                                    <m:ctrlPr>
                                      <a:rPr lang="en-US" sz="1700" i="1">
                                        <a:latin typeface="Cambria Math" panose="02040503050406030204" pitchFamily="18" charset="0"/>
                                      </a:rPr>
                                    </m:ctrlPr>
                                  </m:dPr>
                                  <m:e>
                                    <m:r>
                                      <a:rPr lang="en-US" sz="1700" i="0">
                                        <a:latin typeface="Cambria Math" panose="02040503050406030204" pitchFamily="18" charset="0"/>
                                      </a:rPr>
                                      <m:t>0</m:t>
                                    </m:r>
                                  </m:e>
                                </m:d>
                                <m:r>
                                  <a:rPr lang="en-US" sz="1700" i="0">
                                    <a:latin typeface="Cambria Math" panose="02040503050406030204" pitchFamily="18" charset="0"/>
                                  </a:rPr>
                                  <m:t>=</m:t>
                                </m:r>
                                <m:r>
                                  <a:rPr lang="en-US" sz="1700" i="0">
                                    <a:latin typeface="Cambria Math" panose="02040503050406030204" pitchFamily="18" charset="0"/>
                                  </a:rPr>
                                  <m:t>0</m:t>
                                </m:r>
                                <m:r>
                                  <a:rPr lang="fa-IR" sz="1700" b="0" i="0" smtClean="0">
                                    <a:latin typeface="Cambria Math" panose="02040503050406030204" pitchFamily="18" charset="0"/>
                                  </a:rPr>
                                  <m:t>    </m:t>
                                </m:r>
                                <m:r>
                                  <m:rPr>
                                    <m:nor/>
                                  </m:rPr>
                                  <a:rPr lang="en-US" sz="1700" i="1">
                                    <a:latin typeface="Cambria Math" panose="02040503050406030204" pitchFamily="18" charset="0"/>
                                  </a:rPr>
                                  <m:t>                                  </m:t>
                                </m:r>
                              </m:e>
                            </m:mr>
                            <m:mr>
                              <m:e>
                                <m:f>
                                  <m:fPr>
                                    <m:ctrlPr>
                                      <a:rPr lang="en-US" sz="1700" i="1">
                                        <a:latin typeface="Cambria Math" panose="02040503050406030204" pitchFamily="18" charset="0"/>
                                      </a:rPr>
                                    </m:ctrlPr>
                                  </m:fPr>
                                  <m:num>
                                    <m:r>
                                      <a:rPr lang="en-US" sz="1700" i="1">
                                        <a:latin typeface="Cambria Math" panose="02040503050406030204" pitchFamily="18" charset="0"/>
                                      </a:rPr>
                                      <m:t>𝑑</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num>
                                  <m:den>
                                    <m:r>
                                      <a:rPr lang="en-US" sz="1700" i="1">
                                        <a:latin typeface="Cambria Math" panose="02040503050406030204" pitchFamily="18" charset="0"/>
                                      </a:rPr>
                                      <m:t>𝑑𝑡</m:t>
                                    </m:r>
                                  </m:den>
                                </m:f>
                                <m:r>
                                  <a:rPr lang="en-US" sz="1700" i="0">
                                    <a:latin typeface="Cambria Math" panose="02040503050406030204" pitchFamily="18" charset="0"/>
                                  </a:rPr>
                                  <m:t>(</m:t>
                                </m:r>
                                <m:r>
                                  <a:rPr lang="en-US" sz="1700" i="0">
                                    <a:latin typeface="Cambria Math" panose="02040503050406030204" pitchFamily="18" charset="0"/>
                                  </a:rPr>
                                  <m:t>0</m:t>
                                </m:r>
                                <m:r>
                                  <a:rPr lang="en-US" sz="1700" i="0">
                                    <a:latin typeface="Cambria Math" panose="02040503050406030204" pitchFamily="18" charset="0"/>
                                  </a:rPr>
                                  <m:t>)=</m:t>
                                </m:r>
                                <m:r>
                                  <a:rPr lang="en-US" sz="1700" i="0">
                                    <a:latin typeface="Cambria Math" panose="02040503050406030204" pitchFamily="18" charset="0"/>
                                  </a:rPr>
                                  <m:t>0</m:t>
                                </m:r>
                                <m:r>
                                  <m:rPr>
                                    <m:nor/>
                                  </m:rPr>
                                  <a:rPr lang="en-US" sz="1700" i="1">
                                    <a:latin typeface="Cambria Math" panose="02040503050406030204" pitchFamily="18" charset="0"/>
                                  </a:rPr>
                                  <m:t>     </m:t>
                                </m:r>
                                <m:r>
                                  <m:rPr>
                                    <m:nor/>
                                  </m:rPr>
                                  <a:rPr lang="fa-IR" sz="1700" b="0" i="1" smtClean="0">
                                    <a:latin typeface="Cambria Math" panose="02040503050406030204" pitchFamily="18" charset="0"/>
                                  </a:rPr>
                                  <m:t>     </m:t>
                                </m:r>
                                <m:r>
                                  <m:rPr>
                                    <m:nor/>
                                  </m:rPr>
                                  <a:rPr lang="en-US" sz="1700" i="1">
                                    <a:latin typeface="Cambria Math" panose="02040503050406030204" pitchFamily="18" charset="0"/>
                                  </a:rPr>
                                  <m:t>                     </m:t>
                                </m:r>
                              </m:e>
                            </m:mr>
                          </m:m>
                        </m:e>
                      </m:d>
                    </m:oMath>
                  </m:oMathPara>
                </a14:m>
                <a:endParaRPr lang="en-US" sz="1700" dirty="0"/>
              </a:p>
            </p:txBody>
          </p:sp>
        </mc:Choice>
        <mc:Fallback xmlns="">
          <p:sp>
            <p:nvSpPr>
              <p:cNvPr id="9" name="Rectangle 8"/>
              <p:cNvSpPr>
                <a:spLocks noRot="1" noChangeAspect="1" noMove="1" noResize="1" noEditPoints="1" noAdjustHandles="1" noChangeArrowheads="1" noChangeShapeType="1" noTextEdit="1"/>
              </p:cNvSpPr>
              <p:nvPr/>
            </p:nvSpPr>
            <p:spPr>
              <a:xfrm>
                <a:off x="4775054" y="2259904"/>
                <a:ext cx="2704330" cy="1496435"/>
              </a:xfrm>
              <a:prstGeom prst="rect">
                <a:avLst/>
              </a:prstGeom>
              <a:blipFill>
                <a:blip r:embed="rId6"/>
                <a:stretch>
                  <a:fillRect/>
                </a:stretch>
              </a:blipFill>
            </p:spPr>
            <p:txBody>
              <a:bodyPr/>
              <a:lstStyle/>
              <a:p>
                <a:r>
                  <a:rPr lang="en-US">
                    <a:noFill/>
                  </a:rPr>
                  <a:t> </a:t>
                </a:r>
              </a:p>
            </p:txBody>
          </p:sp>
        </mc:Fallback>
      </mc:AlternateContent>
      <p:sp>
        <p:nvSpPr>
          <p:cNvPr id="10" name="Rectangle 9"/>
          <p:cNvSpPr>
            <a:spLocks noChangeArrowheads="1"/>
          </p:cNvSpPr>
          <p:nvPr/>
        </p:nvSpPr>
        <p:spPr bwMode="auto">
          <a:xfrm>
            <a:off x="1574873" y="1881679"/>
            <a:ext cx="7369488" cy="39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1" eaLnBrk="1" hangingPunct="1">
              <a:lnSpc>
                <a:spcPct val="115000"/>
              </a:lnSpc>
              <a:spcAft>
                <a:spcPts val="1000"/>
              </a:spcAft>
              <a:buClr>
                <a:srgbClr val="FF0000"/>
              </a:buClr>
              <a:buFont typeface="Wingdings" panose="05000000000000000000" pitchFamily="2" charset="2"/>
              <a:buChar char="ü"/>
            </a:pP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تذکر</a:t>
            </a:r>
            <a:r>
              <a:rPr lang="fa-IR" altLang="en-US" sz="1700" dirty="0" smtClean="0">
                <a:solidFill>
                  <a:srgbClr val="0070C0"/>
                </a:solidFill>
                <a:latin typeface="Times New Roman" panose="02020603050405020304" pitchFamily="18" charset="0"/>
                <a:ea typeface="Calibri" panose="020F0502020204030204" pitchFamily="34" charset="0"/>
                <a:cs typeface="B Nazanin" panose="00000400000000000000" pitchFamily="2" charset="-78"/>
              </a:rPr>
              <a:t>: </a:t>
            </a:r>
            <a:r>
              <a:rPr lang="fa-IR"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مقادیر ولتاژ خازن و جریان سلف در </a:t>
            </a:r>
            <a:r>
              <a:rPr lang="en-US"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0</a:t>
            </a:r>
            <a:r>
              <a:rPr lang="en-US" altLang="en-US" sz="1700" baseline="300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a:t>
            </a:r>
            <a:r>
              <a:rPr lang="fa-IR"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a:t>
            </a:r>
            <a:r>
              <a:rPr lang="en-US"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0</a:t>
            </a:r>
            <a:r>
              <a:rPr lang="fa-IR"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و </a:t>
            </a:r>
            <a:r>
              <a:rPr lang="en-US"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0</a:t>
            </a:r>
            <a:r>
              <a:rPr lang="en-US" altLang="en-US" sz="1700" baseline="300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a:t>
            </a:r>
            <a:r>
              <a:rPr lang="fa-IR"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برابر هستند، اگر ورودی مدار ضربه نباشد. </a:t>
            </a:r>
            <a:endParaRPr lang="en-US" altLang="en-US" sz="1700" dirty="0">
              <a:solidFill>
                <a:srgbClr val="0000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3910844" y="2809027"/>
                <a:ext cx="490839"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b="1">
                          <a:solidFill>
                            <a:srgbClr val="0000FF"/>
                          </a:solidFill>
                          <a:latin typeface="Cambria Math" panose="02040503050406030204" pitchFamily="18" charset="0"/>
                        </a:rPr>
                        <m:t>⟹</m:t>
                      </m:r>
                    </m:oMath>
                  </m:oMathPara>
                </a14:m>
                <a:endParaRPr lang="en-US" sz="1700" b="1" dirty="0"/>
              </a:p>
            </p:txBody>
          </p:sp>
        </mc:Choice>
        <mc:Fallback xmlns="">
          <p:sp>
            <p:nvSpPr>
              <p:cNvPr id="11" name="Rectangle 10"/>
              <p:cNvSpPr>
                <a:spLocks noRot="1" noChangeAspect="1" noMove="1" noResize="1" noEditPoints="1" noAdjustHandles="1" noChangeArrowheads="1" noChangeShapeType="1" noTextEdit="1"/>
              </p:cNvSpPr>
              <p:nvPr/>
            </p:nvSpPr>
            <p:spPr>
              <a:xfrm>
                <a:off x="3910844" y="2809027"/>
                <a:ext cx="490839" cy="35394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28601" y="3908911"/>
                <a:ext cx="8709230" cy="615553"/>
              </a:xfrm>
              <a:prstGeom prst="rect">
                <a:avLst/>
              </a:prstGeom>
            </p:spPr>
            <p:txBody>
              <a:bodyPr wrap="square">
                <a:spAutoFit/>
              </a:bodyPr>
              <a:lstStyle/>
              <a:p>
                <a:pPr marL="285750" indent="-285750" algn="just" rtl="1">
                  <a:spcAft>
                    <a:spcPts val="600"/>
                  </a:spcAft>
                  <a:buFont typeface="Wingdings" panose="05000000000000000000" pitchFamily="2" charset="2"/>
                  <a:buChar char="ü"/>
                </a:pPr>
                <a:r>
                  <a:rPr lang="ar-SA"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پاسخ معادله به </a:t>
                </a:r>
                <a:r>
                  <a:rPr lang="ar-SA" sz="17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صورت</a:t>
                </a:r>
                <a14:m>
                  <m:oMath xmlns:m="http://schemas.openxmlformats.org/officeDocument/2006/math">
                    <m:sSub>
                      <m:sSubPr>
                        <m:ctrlP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𝑖</m:t>
                        </m:r>
                      </m:e>
                      <m:sub>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𝐿</m:t>
                        </m:r>
                      </m:sub>
                    </m:sSub>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𝑖</m:t>
                        </m:r>
                      </m:e>
                      <m:sub>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h</m:t>
                        </m:r>
                      </m:sub>
                    </m:sSub>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𝑖</m:t>
                        </m:r>
                      </m:e>
                      <m:sub>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𝑃</m:t>
                        </m:r>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 </m:t>
                        </m:r>
                      </m:sub>
                    </m:sSub>
                  </m:oMath>
                </a14:m>
                <a:r>
                  <a:rPr lang="en-US" sz="1700" dirty="0">
                    <a:solidFill>
                      <a:srgbClr val="000000"/>
                    </a:solidFill>
                    <a:latin typeface="B Nazanin" panose="00000400000000000000" pitchFamily="2" charset="-78"/>
                    <a:ea typeface="Times New Roman" panose="02020603050405020304" pitchFamily="18" charset="0"/>
                    <a:cs typeface="B Nazanin" panose="00000400000000000000" pitchFamily="2" charset="-78"/>
                  </a:rPr>
                  <a:t> </a:t>
                </a:r>
                <a:r>
                  <a:rPr lang="fa-IR" sz="1700"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 </a:t>
                </a:r>
                <a:r>
                  <a:rPr lang="ar-SA" sz="1700"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است </a:t>
                </a:r>
                <a:r>
                  <a:rPr lang="ar-SA" sz="1700" dirty="0">
                    <a:solidFill>
                      <a:srgbClr val="000000"/>
                    </a:solidFill>
                    <a:latin typeface="B Nazanin" panose="00000400000000000000" pitchFamily="2" charset="-78"/>
                    <a:ea typeface="Times New Roman" panose="02020603050405020304" pitchFamily="18" charset="0"/>
                    <a:cs typeface="B Nazanin" panose="00000400000000000000" pitchFamily="2" charset="-78"/>
                  </a:rPr>
                  <a:t>که در </a:t>
                </a:r>
                <a:r>
                  <a:rPr lang="ar-SA" sz="1700"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آن</a:t>
                </a:r>
                <a14:m>
                  <m:oMath xmlns:m="http://schemas.openxmlformats.org/officeDocument/2006/math">
                    <m:r>
                      <a:rPr lang="fa-IR" sz="1700" b="0" i="0" smtClean="0">
                        <a:solidFill>
                          <a:srgbClr val="000000"/>
                        </a:solidFill>
                        <a:latin typeface="Cambria Math" panose="02040503050406030204" pitchFamily="18" charset="0"/>
                        <a:cs typeface="B Nazanin" panose="00000400000000000000" pitchFamily="2" charset="-78"/>
                      </a:rPr>
                      <m:t> </m:t>
                    </m:r>
                    <m:sSub>
                      <m:sSubPr>
                        <m:ctrlPr>
                          <a:rPr lang="en-US" sz="1700" i="1">
                            <a:solidFill>
                              <a:srgbClr val="000000"/>
                            </a:solidFill>
                            <a:latin typeface="Cambria Math" panose="02040503050406030204" pitchFamily="18" charset="0"/>
                            <a:cs typeface="B Nazanin" panose="00000400000000000000" pitchFamily="2" charset="-78"/>
                          </a:rPr>
                        </m:ctrlPr>
                      </m:sSubPr>
                      <m:e>
                        <m:r>
                          <a:rPr lang="en-US" sz="1700" i="1">
                            <a:solidFill>
                              <a:srgbClr val="000000"/>
                            </a:solidFill>
                            <a:latin typeface="Cambria Math" panose="02040503050406030204" pitchFamily="18" charset="0"/>
                            <a:ea typeface="Calibri" panose="020F0502020204030204" pitchFamily="34" charset="0"/>
                            <a:cs typeface="B Nazanin" panose="00000400000000000000" pitchFamily="2" charset="-78"/>
                          </a:rPr>
                          <m:t>𝑖</m:t>
                        </m:r>
                      </m:e>
                      <m:sub>
                        <m:r>
                          <a:rPr lang="en-US" sz="1700" i="1">
                            <a:solidFill>
                              <a:srgbClr val="000000"/>
                            </a:solidFill>
                            <a:latin typeface="Cambria Math" panose="02040503050406030204" pitchFamily="18" charset="0"/>
                            <a:ea typeface="Calibri" panose="020F0502020204030204" pitchFamily="34" charset="0"/>
                            <a:cs typeface="B Nazanin" panose="00000400000000000000" pitchFamily="2" charset="-78"/>
                          </a:rPr>
                          <m:t>h</m:t>
                        </m:r>
                      </m:sub>
                    </m:sSub>
                  </m:oMath>
                </a14:m>
                <a:r>
                  <a:rPr lang="en-US" sz="17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ar-SA" sz="1700" dirty="0">
                    <a:solidFill>
                      <a:srgbClr val="000000"/>
                    </a:solidFill>
                    <a:latin typeface="Calibri" panose="020F0502020204030204" pitchFamily="34" charset="0"/>
                    <a:ea typeface="Calibri" panose="020F0502020204030204" pitchFamily="34" charset="0"/>
                    <a:cs typeface="B Nazanin" panose="00000400000000000000" pitchFamily="2" charset="-78"/>
                  </a:rPr>
                  <a:t>پاسخ معادله همگن </a:t>
                </a:r>
                <a:r>
                  <a:rPr lang="ar-SA" sz="17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است</a:t>
                </a:r>
                <a:r>
                  <a:rPr lang="fa-IR" sz="17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 که حالت های چهارگانه را می تواند داشته باشد و ضرایب آن از شرایط اولیه مدار به دست می آیند. </a:t>
                </a:r>
                <a:endParaRPr lang="en-US" sz="1700" dirty="0">
                  <a:cs typeface="B Nazanin" panose="00000400000000000000" pitchFamily="2" charset="-78"/>
                </a:endParaRPr>
              </a:p>
            </p:txBody>
          </p:sp>
        </mc:Choice>
        <mc:Fallback xmlns="">
          <p:sp>
            <p:nvSpPr>
              <p:cNvPr id="15" name="Rectangle 14"/>
              <p:cNvSpPr>
                <a:spLocks noRot="1" noChangeAspect="1" noMove="1" noResize="1" noEditPoints="1" noAdjustHandles="1" noChangeArrowheads="1" noChangeShapeType="1" noTextEdit="1"/>
              </p:cNvSpPr>
              <p:nvPr/>
            </p:nvSpPr>
            <p:spPr>
              <a:xfrm>
                <a:off x="228601" y="3908911"/>
                <a:ext cx="8709230" cy="615553"/>
              </a:xfrm>
              <a:prstGeom prst="rect">
                <a:avLst/>
              </a:prstGeom>
              <a:blipFill>
                <a:blip r:embed="rId8"/>
                <a:stretch>
                  <a:fillRect l="-1050" t="-2970" r="-350" b="-148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28600" y="4572000"/>
                <a:ext cx="8715761" cy="635815"/>
              </a:xfrm>
              <a:prstGeom prst="rect">
                <a:avLst/>
              </a:prstGeom>
            </p:spPr>
            <p:txBody>
              <a:bodyPr wrap="square">
                <a:spAutoFit/>
              </a:bodyPr>
              <a:lstStyle/>
              <a:p>
                <a:pPr marL="285750" indent="-285750" algn="just" rtl="1">
                  <a:spcAft>
                    <a:spcPts val="600"/>
                  </a:spcAft>
                  <a:buFont typeface="Wingdings" panose="05000000000000000000" pitchFamily="2" charset="2"/>
                  <a:buChar char="ü"/>
                </a:pPr>
                <a:r>
                  <a:rPr lang="ar-SA" sz="17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پاسخ خصوصی </a:t>
                </a:r>
                <a:r>
                  <a:rPr lang="en-US" sz="1700" i="1" dirty="0" err="1">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i</a:t>
                </a:r>
                <a:r>
                  <a:rPr lang="en-US" sz="1700" i="1" baseline="-25000" dirty="0" err="1">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p</a:t>
                </a:r>
                <a:r>
                  <a:rPr lang="en-US" sz="1700" baseline="-250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fa-IR" sz="1700" baseline="-250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به ورودی</a:t>
                </a:r>
                <a:r>
                  <a:rPr lang="fa-IR"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sSub>
                      <m:sSubPr>
                        <m:ctrlP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𝑖</m:t>
                        </m:r>
                      </m:e>
                      <m:sub>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𝑠</m:t>
                        </m:r>
                      </m:sub>
                    </m:sSub>
                    <m:d>
                      <m:dPr>
                        <m:ctrlP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ctrlPr>
                      </m:dPr>
                      <m:e>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𝑡</m:t>
                        </m:r>
                      </m:e>
                    </m:d>
                  </m:oMath>
                </a14:m>
                <a:r>
                  <a:rPr lang="ar-SA" sz="17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بستگی دارد</a:t>
                </a:r>
                <a:r>
                  <a:rPr lang="en-US" sz="17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ar-SA" sz="17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اگر ورودی مقدار ثابت</a:t>
                </a:r>
                <a:r>
                  <a:rPr lang="en-US" sz="17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7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تابع پله</a:t>
                </a:r>
                <a:r>
                  <a:rPr lang="en-US" sz="17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ar-SA" sz="17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باشد</a:t>
                </a:r>
                <a:r>
                  <a:rPr lang="fa-IR"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ar-SA"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en-US" sz="1700" i="1" dirty="0" err="1">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i</a:t>
                </a:r>
                <a:r>
                  <a:rPr lang="en-US" sz="1700" i="1" baseline="-25000" dirty="0" err="1">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p</a:t>
                </a:r>
                <a:r>
                  <a:rPr lang="en-US" sz="1700" baseline="-250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fa-IR"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را </a:t>
                </a:r>
                <a:r>
                  <a:rPr lang="ar-SA" sz="17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مقدار ثابت </a:t>
                </a:r>
                <a:r>
                  <a:rPr lang="ar-SA"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می‌گیریم</a:t>
                </a:r>
                <a:r>
                  <a:rPr lang="fa-IR" sz="17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fa-IR"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و ا</a:t>
                </a:r>
                <a:r>
                  <a:rPr lang="ar-SA"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گر </a:t>
                </a:r>
                <a:r>
                  <a:rPr lang="ar-SA" sz="17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ورودی سینوسی </a:t>
                </a:r>
                <a:r>
                  <a:rPr lang="ar-SA"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باشد</a:t>
                </a:r>
                <a:r>
                  <a:rPr lang="fa-IR"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14:m>
                  <m:oMath xmlns:m="http://schemas.openxmlformats.org/officeDocument/2006/math">
                    <m:sSub>
                      <m:sSubPr>
                        <m:ctrlP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𝑖</m:t>
                        </m:r>
                      </m:e>
                      <m:sub>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𝑝</m:t>
                        </m:r>
                      </m:sub>
                    </m:sSub>
                    <m:d>
                      <m:dPr>
                        <m:ctrlP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ctrlPr>
                      </m:dPr>
                      <m:e>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𝑡</m:t>
                        </m:r>
                      </m:e>
                    </m:d>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 </m:t>
                    </m:r>
                  </m:oMath>
                </a14:m>
                <a:r>
                  <a:rPr lang="fa-IR"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را </a:t>
                </a:r>
                <a:r>
                  <a:rPr lang="ar-SA" sz="17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به صورت سینوسی با همان فرکانس می‌گیریم</a:t>
                </a:r>
                <a:r>
                  <a:rPr lang="ar-SA"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endParaRPr lang="en-US" sz="1700" dirty="0">
                  <a:effectLst/>
                  <a:latin typeface="Times New Roman" panose="02020603050405020304" pitchFamily="18" charset="0"/>
                  <a:ea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28600" y="4572000"/>
                <a:ext cx="8715761" cy="635815"/>
              </a:xfrm>
              <a:prstGeom prst="rect">
                <a:avLst/>
              </a:prstGeom>
              <a:blipFill>
                <a:blip r:embed="rId9"/>
                <a:stretch>
                  <a:fillRect l="-1190" t="-5769" r="-420" b="-14423"/>
                </a:stretch>
              </a:blipFill>
            </p:spPr>
            <p:txBody>
              <a:bodyPr/>
              <a:lstStyle/>
              <a:p>
                <a:r>
                  <a:rPr lang="en-US">
                    <a:noFill/>
                  </a:rPr>
                  <a:t> </a:t>
                </a:r>
              </a:p>
            </p:txBody>
          </p:sp>
        </mc:Fallback>
      </mc:AlternateContent>
      <p:sp>
        <p:nvSpPr>
          <p:cNvPr id="13" name="Rectangle 12"/>
          <p:cNvSpPr/>
          <p:nvPr/>
        </p:nvSpPr>
        <p:spPr>
          <a:xfrm>
            <a:off x="197998" y="5295888"/>
            <a:ext cx="8770436" cy="877163"/>
          </a:xfrm>
          <a:prstGeom prst="rect">
            <a:avLst/>
          </a:prstGeom>
        </p:spPr>
        <p:txBody>
          <a:bodyPr wrap="square">
            <a:spAutoFit/>
          </a:bodyPr>
          <a:lstStyle/>
          <a:p>
            <a:pPr marL="285750" indent="-285750" algn="just" rtl="1">
              <a:spcAft>
                <a:spcPts val="600"/>
              </a:spcAft>
              <a:buFont typeface="Wingdings" panose="05000000000000000000" pitchFamily="2" charset="2"/>
              <a:buChar char="v"/>
            </a:pPr>
            <a:r>
              <a:rPr lang="fa-IR" sz="1700"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نکته</a:t>
            </a:r>
            <a:r>
              <a:rPr lang="ar-SA" sz="1700"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a:t>
            </a:r>
            <a:r>
              <a:rPr lang="ar-SA" sz="1700"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7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ممکن است علاوه بر سیگنال </a:t>
            </a:r>
            <a:r>
              <a:rPr lang="ar-SA"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ورودی</a:t>
            </a:r>
            <a:r>
              <a:rPr lang="fa-IR"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ar-SA"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7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مشتقات </a:t>
            </a:r>
            <a:r>
              <a:rPr lang="ar-SA"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آن</a:t>
            </a:r>
            <a:r>
              <a:rPr lang="fa-IR"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(از مرتبه های مختلف)</a:t>
            </a:r>
            <a:r>
              <a:rPr lang="ar-SA"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fa-IR"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و یا ترکیب جمع و تفریق آن ها </a:t>
            </a:r>
            <a:r>
              <a:rPr lang="ar-SA"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نیز </a:t>
            </a:r>
            <a:r>
              <a:rPr lang="ar-SA" sz="17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در معادله توصیف کننده مدار ظاهر </a:t>
            </a:r>
            <a:r>
              <a:rPr lang="ar-SA"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شوند</a:t>
            </a:r>
            <a:r>
              <a:rPr lang="fa-IR" sz="17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fa-IR"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حتی </a:t>
            </a:r>
            <a:r>
              <a:rPr lang="ar-SA" sz="17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ممکن </a:t>
            </a:r>
            <a:r>
              <a:rPr lang="ar-SA" sz="1700" dirty="0">
                <a:solidFill>
                  <a:srgbClr val="000000"/>
                </a:solidFill>
                <a:latin typeface="Calibri" panose="020F0502020204030204" pitchFamily="34" charset="0"/>
                <a:ea typeface="Calibri" panose="020F0502020204030204" pitchFamily="34" charset="0"/>
                <a:cs typeface="B Nazanin" panose="00000400000000000000" pitchFamily="2" charset="-78"/>
              </a:rPr>
              <a:t>است معادله دیفرانسیل بر حسب یک متغیر </a:t>
            </a:r>
            <a:r>
              <a:rPr lang="ar-SA" sz="17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مدار</a:t>
            </a:r>
            <a:r>
              <a:rPr lang="fa-IR" sz="17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a:t>
            </a:r>
            <a:r>
              <a:rPr lang="ar-SA" sz="17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ar-SA" sz="1700" dirty="0">
                <a:solidFill>
                  <a:srgbClr val="000000"/>
                </a:solidFill>
                <a:latin typeface="Calibri" panose="020F0502020204030204" pitchFamily="34" charset="0"/>
                <a:ea typeface="Calibri" panose="020F0502020204030204" pitchFamily="34" charset="0"/>
                <a:cs typeface="B Nazanin" panose="00000400000000000000" pitchFamily="2" charset="-78"/>
              </a:rPr>
              <a:t>از </a:t>
            </a:r>
            <a:r>
              <a:rPr lang="ar-SA" sz="1700" b="1" dirty="0">
                <a:solidFill>
                  <a:srgbClr val="000000"/>
                </a:solidFill>
                <a:latin typeface="Calibri" panose="020F0502020204030204" pitchFamily="34" charset="0"/>
                <a:ea typeface="Calibri" panose="020F0502020204030204" pitchFamily="34" charset="0"/>
                <a:cs typeface="B Nazanin" panose="00000400000000000000" pitchFamily="2" charset="-78"/>
              </a:rPr>
              <a:t>مرتبه دوم</a:t>
            </a:r>
            <a:r>
              <a:rPr lang="ar-SA" sz="17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ar-SA" sz="17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باشد</a:t>
            </a:r>
            <a:r>
              <a:rPr lang="fa-IR" sz="17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a:t>
            </a:r>
            <a:r>
              <a:rPr lang="ar-SA" sz="17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 لکن </a:t>
            </a:r>
            <a:r>
              <a:rPr lang="ar-SA" sz="1700" dirty="0">
                <a:solidFill>
                  <a:srgbClr val="000000"/>
                </a:solidFill>
                <a:latin typeface="Calibri" panose="020F0502020204030204" pitchFamily="34" charset="0"/>
                <a:ea typeface="Calibri" panose="020F0502020204030204" pitchFamily="34" charset="0"/>
                <a:cs typeface="B Nazanin" panose="00000400000000000000" pitchFamily="2" charset="-78"/>
              </a:rPr>
              <a:t>بر حسب یک متغیر دیگر </a:t>
            </a:r>
            <a:r>
              <a:rPr lang="ar-SA" sz="17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مدار</a:t>
            </a:r>
            <a:r>
              <a:rPr lang="fa-IR" sz="17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a:t>
            </a:r>
            <a:r>
              <a:rPr lang="ar-SA" sz="17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ar-SA" sz="1700" dirty="0">
                <a:solidFill>
                  <a:srgbClr val="000000"/>
                </a:solidFill>
                <a:latin typeface="Calibri" panose="020F0502020204030204" pitchFamily="34" charset="0"/>
                <a:ea typeface="Calibri" panose="020F0502020204030204" pitchFamily="34" charset="0"/>
                <a:cs typeface="B Nazanin" panose="00000400000000000000" pitchFamily="2" charset="-78"/>
              </a:rPr>
              <a:t>از </a:t>
            </a:r>
            <a:r>
              <a:rPr lang="ar-SA" sz="1700" b="1" dirty="0">
                <a:solidFill>
                  <a:srgbClr val="000000"/>
                </a:solidFill>
                <a:latin typeface="Calibri" panose="020F0502020204030204" pitchFamily="34" charset="0"/>
                <a:ea typeface="Calibri" panose="020F0502020204030204" pitchFamily="34" charset="0"/>
                <a:cs typeface="B Nazanin" panose="00000400000000000000" pitchFamily="2" charset="-78"/>
              </a:rPr>
              <a:t>مرتبه اول</a:t>
            </a:r>
            <a:r>
              <a:rPr lang="ar-SA" sz="17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ar-SA" sz="17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باشد</a:t>
            </a:r>
            <a:r>
              <a:rPr lang="fa-IR" sz="17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a:t>
            </a:r>
            <a:r>
              <a:rPr lang="fa-IR"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endParaRPr lang="en-US" sz="1700" dirty="0">
              <a:latin typeface="Times New Roman" panose="02020603050405020304" pitchFamily="18" charset="0"/>
              <a:ea typeface="Times New Roman" panose="02020603050405020304" pitchFamily="18" charset="0"/>
            </a:endParaRPr>
          </a:p>
        </p:txBody>
      </p:sp>
      <p:sp>
        <p:nvSpPr>
          <p:cNvPr id="5" name="Rectangle 4"/>
          <p:cNvSpPr/>
          <p:nvPr/>
        </p:nvSpPr>
        <p:spPr>
          <a:xfrm>
            <a:off x="235131" y="6158511"/>
            <a:ext cx="8709230" cy="353943"/>
          </a:xfrm>
          <a:prstGeom prst="rect">
            <a:avLst/>
          </a:prstGeom>
        </p:spPr>
        <p:txBody>
          <a:bodyPr wrap="square">
            <a:spAutoFit/>
          </a:bodyPr>
          <a:lstStyle/>
          <a:p>
            <a:pPr marL="285750" indent="-285750" algn="just" rtl="1">
              <a:spcAft>
                <a:spcPts val="600"/>
              </a:spcAft>
              <a:buFont typeface="Wingdings" panose="05000000000000000000" pitchFamily="2" charset="2"/>
              <a:buChar char="v"/>
            </a:pPr>
            <a:r>
              <a:rPr lang="ar-SA" sz="17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به </a:t>
            </a:r>
            <a:r>
              <a:rPr lang="ar-SA" sz="17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روال مدارهای مرتبه اول</a:t>
            </a:r>
            <a:r>
              <a:rPr lang="fa-IR" sz="17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a:t>
            </a:r>
            <a:r>
              <a:rPr lang="ar-SA" sz="17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a:t>
            </a:r>
            <a:r>
              <a:rPr lang="ar-SA" sz="17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می‌توان</a:t>
            </a:r>
            <a:r>
              <a:rPr lang="fa-IR" sz="17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a:t>
            </a:r>
            <a:r>
              <a:rPr lang="ar-SA" sz="17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نشان </a:t>
            </a:r>
            <a:r>
              <a:rPr lang="ar-SA" sz="17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داد که پاسخ حالت صفر مدار مرتبه </a:t>
            </a:r>
            <a:r>
              <a:rPr lang="ar-SA" sz="17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دوم</a:t>
            </a:r>
            <a:r>
              <a:rPr lang="fa-IR" sz="17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a:t>
            </a:r>
            <a:r>
              <a:rPr lang="ar-SA" sz="17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a:t>
            </a:r>
            <a:r>
              <a:rPr lang="ar-SA" sz="17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تابع خطی ورودی است.</a:t>
            </a:r>
            <a:endParaRPr lang="en-US" sz="1700" b="1" dirty="0">
              <a:solidFill>
                <a:srgbClr val="0000F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963521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52</a:t>
            </a:fld>
            <a:endParaRPr lang="en-US" dirty="0"/>
          </a:p>
        </p:txBody>
      </p:sp>
      <mc:AlternateContent xmlns:mc="http://schemas.openxmlformats.org/markup-compatibility/2006" xmlns:a14="http://schemas.microsoft.com/office/drawing/2010/main">
        <mc:Choice Requires="a14">
          <p:sp>
            <p:nvSpPr>
              <p:cNvPr id="3" name="Rectangle 2"/>
              <p:cNvSpPr/>
              <p:nvPr/>
            </p:nvSpPr>
            <p:spPr>
              <a:xfrm>
                <a:off x="3733800" y="457200"/>
                <a:ext cx="5265237" cy="1000274"/>
              </a:xfrm>
              <a:prstGeom prst="rect">
                <a:avLst/>
              </a:prstGeom>
            </p:spPr>
            <p:txBody>
              <a:bodyPr wrap="square">
                <a:spAutoFit/>
              </a:bodyPr>
              <a:lstStyle/>
              <a:p>
                <a:pPr marL="285750" indent="-285750" algn="just" rtl="1">
                  <a:spcAft>
                    <a:spcPts val="600"/>
                  </a:spcAft>
                  <a:buFont typeface="Wingdings" panose="05000000000000000000" pitchFamily="2" charset="2"/>
                  <a:buChar char="q"/>
                </a:pPr>
                <a:r>
                  <a:rPr lang="ar-SA"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a:t>
                </a: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ar-SA"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در مدار شکل </a:t>
                </a:r>
                <a:r>
                  <a:rPr lang="ar-S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مقابل</a:t>
                </a:r>
                <a:r>
                  <a:rPr lang="fa-IR"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ar-S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معادله دیفرانسیلی </a:t>
                </a:r>
                <a:r>
                  <a:rPr lang="ar-S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برحسب </a:t>
                </a:r>
                <a14:m>
                  <m:oMath xmlns:m="http://schemas.openxmlformats.org/officeDocument/2006/math">
                    <m:sSub>
                      <m:sSubPr>
                        <m:ctrlPr>
                          <a:rPr lang="en-US" i="1">
                            <a:solidFill>
                              <a:srgbClr val="000000"/>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𝑖</m:t>
                        </m:r>
                      </m:e>
                      <m:sub>
                        <m:r>
                          <a:rPr lang="en-US"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2</m:t>
                        </m:r>
                      </m:sub>
                    </m:sSub>
                  </m:oMath>
                </a14:m>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به </a:t>
                </a:r>
                <a:r>
                  <a:rPr lang="ar-SA"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دست آورید ( مدار با </a:t>
                </a:r>
                <a:r>
                  <a:rPr lang="ar-S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دو</a:t>
                </a: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سلف).</a:t>
                </a:r>
                <a:endParaRPr lang="en-US" dirty="0">
                  <a:latin typeface="Times New Roman" panose="02020603050405020304" pitchFamily="18" charset="0"/>
                  <a:cs typeface="B Nazanin" panose="00000400000000000000" pitchFamily="2" charset="-78"/>
                </a:endParaRPr>
              </a:p>
              <a:p>
                <a:pPr marL="285750" indent="-285750" algn="just" rtl="1">
                  <a:buFont typeface="Wingdings" panose="05000000000000000000" pitchFamily="2" charset="2"/>
                  <a:buChar char="q"/>
                </a:pPr>
                <a:endParaRPr lang="en-US" dirty="0">
                  <a:latin typeface="Times New Roman" panose="02020603050405020304" pitchFamily="18" charset="0"/>
                  <a:cs typeface="B Nazanin" panose="00000400000000000000" pitchFamily="2"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3733800" y="457200"/>
                <a:ext cx="5265237" cy="1000274"/>
              </a:xfrm>
              <a:prstGeom prst="rect">
                <a:avLst/>
              </a:prstGeom>
              <a:blipFill>
                <a:blip r:embed="rId3"/>
                <a:stretch>
                  <a:fillRect l="-1970" t="-3659" r="-927"/>
                </a:stretch>
              </a:blipFill>
            </p:spPr>
            <p:txBody>
              <a:bodyPr/>
              <a:lstStyle/>
              <a:p>
                <a:r>
                  <a:rPr lang="en-US">
                    <a:noFill/>
                  </a:rPr>
                  <a:t> </a:t>
                </a:r>
              </a:p>
            </p:txBody>
          </p:sp>
        </mc:Fallback>
      </mc:AlternateContent>
      <p:sp>
        <p:nvSpPr>
          <p:cNvPr id="4" name="Rectangle 3"/>
          <p:cNvSpPr/>
          <p:nvPr/>
        </p:nvSpPr>
        <p:spPr>
          <a:xfrm>
            <a:off x="6636933" y="1104564"/>
            <a:ext cx="2327933" cy="369332"/>
          </a:xfrm>
          <a:prstGeom prst="rect">
            <a:avLst/>
          </a:prstGeom>
        </p:spPr>
        <p:txBody>
          <a:bodyPr wrap="square">
            <a:spAutoFit/>
          </a:bodyPr>
          <a:lstStyle/>
          <a:p>
            <a:pPr marL="285750" indent="-285750" algn="just" rtl="1">
              <a:buFont typeface="Times New Roman" panose="02020603050405020304" pitchFamily="18" charset="0"/>
              <a:buChar char="■"/>
            </a:pPr>
            <a:r>
              <a:rPr lang="ar-SA" b="1" dirty="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kern="100" dirty="0">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p:nvPr/>
        </p:nvPicPr>
        <p:blipFill rotWithShape="1">
          <a:blip r:embed="rId4"/>
          <a:srcRect t="15554" r="4319" b="13284"/>
          <a:stretch/>
        </p:blipFill>
        <p:spPr>
          <a:xfrm>
            <a:off x="116294" y="162074"/>
            <a:ext cx="3553097" cy="144780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1224460" y="1650552"/>
                <a:ext cx="2701381" cy="6183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1</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ⅆ</m:t>
                          </m:r>
                        </m:num>
                        <m:den>
                          <m:r>
                            <a:rPr lang="en-US" i="0">
                              <a:latin typeface="Cambria Math" panose="02040503050406030204" pitchFamily="18" charset="0"/>
                            </a:rPr>
                            <m:t>ⅆ</m:t>
                          </m:r>
                          <m:r>
                            <a:rPr lang="en-US" i="1">
                              <a:latin typeface="Cambria Math" panose="02040503050406030204" pitchFamily="18" charset="0"/>
                            </a:rPr>
                            <m:t>𝑡</m:t>
                          </m:r>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1224460" y="1650552"/>
                <a:ext cx="2701381" cy="61837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226637" y="2286900"/>
                <a:ext cx="2925095"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ⅆ</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ⅆ</m:t>
                          </m:r>
                        </m:num>
                        <m:den>
                          <m:r>
                            <a:rPr lang="en-US" i="0">
                              <a:latin typeface="Cambria Math" panose="02040503050406030204" pitchFamily="18" charset="0"/>
                            </a:rPr>
                            <m:t>ⅆ</m:t>
                          </m:r>
                          <m:r>
                            <a:rPr lang="en-US" i="1">
                              <a:latin typeface="Cambria Math" panose="02040503050406030204" pitchFamily="18" charset="0"/>
                            </a:rPr>
                            <m:t>𝑡</m:t>
                          </m:r>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1</m:t>
                              </m:r>
                            </m:sub>
                          </m:sSub>
                        </m:e>
                      </m:d>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226637" y="2286900"/>
                <a:ext cx="2925095" cy="61837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036637" y="1900477"/>
                <a:ext cx="2915478"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ⅆ</m:t>
                              </m:r>
                            </m:e>
                            <m:sup>
                              <m:r>
                                <a:rPr lang="en-US" i="0">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num>
                        <m:den>
                          <m:r>
                            <a:rPr lang="en-US" i="0">
                              <a:latin typeface="Cambria Math" panose="02040503050406030204" pitchFamily="18" charset="0"/>
                            </a:rPr>
                            <m:t>ⅆ</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2</m:t>
                              </m:r>
                            </m:sup>
                          </m:sSup>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7</m:t>
                          </m:r>
                          <m:r>
                            <a:rPr lang="en-US" i="0">
                              <a:latin typeface="Cambria Math" panose="02040503050406030204" pitchFamily="18" charset="0"/>
                            </a:rPr>
                            <m:t>ⅆ</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m:t>
                      </m:r>
                      <m:r>
                        <a:rPr lang="en-US" i="0">
                          <a:latin typeface="Cambria Math" panose="02040503050406030204" pitchFamily="18" charset="0"/>
                        </a:rPr>
                        <m:t>6</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ⅆ</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d>
                            <m:dPr>
                              <m:ctrlPr>
                                <a:rPr lang="en-US" i="1">
                                  <a:latin typeface="Cambria Math" panose="02040503050406030204" pitchFamily="18" charset="0"/>
                                </a:rPr>
                              </m:ctrlPr>
                            </m:dPr>
                            <m:e>
                              <m:r>
                                <a:rPr lang="en-US" i="1">
                                  <a:latin typeface="Cambria Math" panose="02040503050406030204" pitchFamily="18" charset="0"/>
                                </a:rPr>
                                <m:t>𝑡</m:t>
                              </m:r>
                            </m:e>
                          </m:d>
                        </m:num>
                        <m:den>
                          <m:r>
                            <a:rPr lang="en-US" i="0">
                              <a:latin typeface="Cambria Math" panose="02040503050406030204" pitchFamily="18" charset="0"/>
                            </a:rPr>
                            <m:t>ⅆ</m:t>
                          </m:r>
                          <m:r>
                            <a:rPr lang="en-US" i="1">
                              <a:latin typeface="Cambria Math" panose="02040503050406030204" pitchFamily="18" charset="0"/>
                            </a:rPr>
                            <m:t>𝑡</m:t>
                          </m:r>
                        </m:den>
                      </m:f>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5036637" y="1900477"/>
                <a:ext cx="2915478" cy="64819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377879" y="2102234"/>
                <a:ext cx="510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solidFill>
                            <a:srgbClr val="0000FF"/>
                          </a:solidFill>
                          <a:latin typeface="Cambria Math" panose="02040503050406030204" pitchFamily="18" charset="0"/>
                        </a:rPr>
                        <m:t>⟹</m:t>
                      </m:r>
                    </m:oMath>
                  </m:oMathPara>
                </a14:m>
                <a:endParaRPr lang="en-US" b="1" dirty="0"/>
              </a:p>
            </p:txBody>
          </p:sp>
        </mc:Choice>
        <mc:Fallback xmlns="">
          <p:sp>
            <p:nvSpPr>
              <p:cNvPr id="15" name="Rectangle 14"/>
              <p:cNvSpPr>
                <a:spLocks noRot="1" noChangeAspect="1" noMove="1" noResize="1" noEditPoints="1" noAdjustHandles="1" noChangeArrowheads="1" noChangeShapeType="1" noTextEdit="1"/>
              </p:cNvSpPr>
              <p:nvPr/>
            </p:nvSpPr>
            <p:spPr>
              <a:xfrm>
                <a:off x="4377879" y="2102234"/>
                <a:ext cx="510076" cy="369332"/>
              </a:xfrm>
              <a:prstGeom prst="rect">
                <a:avLst/>
              </a:prstGeom>
              <a:blipFill>
                <a:blip r:embed="rId8"/>
                <a:stretch>
                  <a:fillRect/>
                </a:stretch>
              </a:blipFill>
            </p:spPr>
            <p:txBody>
              <a:bodyPr/>
              <a:lstStyle/>
              <a:p>
                <a:r>
                  <a:rPr lang="en-US">
                    <a:noFill/>
                  </a:rPr>
                  <a:t> </a:t>
                </a:r>
              </a:p>
            </p:txBody>
          </p:sp>
        </mc:Fallback>
      </mc:AlternateContent>
      <p:sp>
        <p:nvSpPr>
          <p:cNvPr id="17" name="Rectangle 16"/>
          <p:cNvSpPr/>
          <p:nvPr/>
        </p:nvSpPr>
        <p:spPr>
          <a:xfrm>
            <a:off x="2564066" y="2837454"/>
            <a:ext cx="6400800" cy="369332"/>
          </a:xfrm>
          <a:prstGeom prst="rect">
            <a:avLst/>
          </a:prstGeom>
        </p:spPr>
        <p:txBody>
          <a:bodyPr wrap="square">
            <a:spAutoFit/>
          </a:bodyPr>
          <a:lstStyle/>
          <a:p>
            <a:pPr algn="just" rtl="1">
              <a:spcAft>
                <a:spcPts val="600"/>
              </a:spcAft>
            </a:pPr>
            <a:r>
              <a:rPr lang="ar-SA"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ملاحظه می شود مشتق ورودی در سمت راست معادله ظاهر شده است.</a:t>
            </a:r>
            <a:endParaRPr lang="en-US" sz="1400" dirty="0">
              <a:effectLst/>
              <a:latin typeface="Times New Roman" panose="02020603050405020304" pitchFamily="18" charset="0"/>
              <a:ea typeface="Times New Roman" panose="02020603050405020304" pitchFamily="18" charset="0"/>
            </a:endParaRPr>
          </a:p>
        </p:txBody>
      </p:sp>
      <p:sp>
        <p:nvSpPr>
          <p:cNvPr id="18" name="Rectangle 17"/>
          <p:cNvSpPr/>
          <p:nvPr/>
        </p:nvSpPr>
        <p:spPr>
          <a:xfrm>
            <a:off x="1531437" y="3206786"/>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
        <p:nvSpPr>
          <p:cNvPr id="19" name="Rectangle 18"/>
          <p:cNvSpPr/>
          <p:nvPr/>
        </p:nvSpPr>
        <p:spPr>
          <a:xfrm>
            <a:off x="3294611" y="3666880"/>
            <a:ext cx="5539513" cy="369332"/>
          </a:xfrm>
          <a:prstGeom prst="rect">
            <a:avLst/>
          </a:prstGeom>
        </p:spPr>
        <p:txBody>
          <a:bodyPr wrap="square">
            <a:spAutoFit/>
          </a:bodyPr>
          <a:lstStyle/>
          <a:p>
            <a:pPr marL="285750" indent="-285750" algn="just" rtl="1">
              <a:spcAft>
                <a:spcPts val="600"/>
              </a:spcAft>
              <a:buFont typeface="Wingdings" panose="05000000000000000000" pitchFamily="2" charset="2"/>
              <a:buChar char="q"/>
            </a:pPr>
            <a:r>
              <a:rPr lang="ar-SA"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a:t>
            </a: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ar-SA"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معادله دیفرانسیلی بر </a:t>
            </a:r>
            <a:r>
              <a:rPr lang="ar-S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حسب</a:t>
            </a: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ولتاژ </a:t>
            </a:r>
            <a:r>
              <a:rPr lang="en-US"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v</a:t>
            </a:r>
            <a:r>
              <a:rPr lang="ar-SA"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در دو سر مقاومت بنویسید</a:t>
            </a:r>
            <a:r>
              <a:rPr lang="ar-S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endParaRPr lang="en-US" sz="1400" dirty="0">
              <a:latin typeface="Times New Roman" panose="02020603050405020304" pitchFamily="18" charset="0"/>
              <a:ea typeface="Times New Roman" panose="02020603050405020304" pitchFamily="18" charset="0"/>
            </a:endParaRPr>
          </a:p>
        </p:txBody>
      </p:sp>
      <p:sp>
        <p:nvSpPr>
          <p:cNvPr id="20" name="Rectangle 19"/>
          <p:cNvSpPr/>
          <p:nvPr/>
        </p:nvSpPr>
        <p:spPr>
          <a:xfrm>
            <a:off x="6503420" y="4140716"/>
            <a:ext cx="2327933" cy="369332"/>
          </a:xfrm>
          <a:prstGeom prst="rect">
            <a:avLst/>
          </a:prstGeom>
        </p:spPr>
        <p:txBody>
          <a:bodyPr wrap="square">
            <a:spAutoFit/>
          </a:bodyPr>
          <a:lstStyle/>
          <a:p>
            <a:pPr marL="285750" indent="-285750" algn="just" rtl="1">
              <a:buFont typeface="Times New Roman" panose="02020603050405020304" pitchFamily="18" charset="0"/>
              <a:buChar char="■"/>
            </a:pPr>
            <a:r>
              <a:rPr lang="ar-SA" b="1" dirty="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kern="100" dirty="0">
              <a:latin typeface="Calibri" panose="020F0502020204030204" pitchFamily="34" charset="0"/>
              <a:ea typeface="Calibri" panose="020F0502020204030204" pitchFamily="34" charset="0"/>
              <a:cs typeface="Arial" panose="020B0604020202020204" pitchFamily="34" charset="0"/>
            </a:endParaRPr>
          </a:p>
        </p:txBody>
      </p:sp>
      <p:pic>
        <p:nvPicPr>
          <p:cNvPr id="42" name="Picture 41"/>
          <p:cNvPicPr/>
          <p:nvPr/>
        </p:nvPicPr>
        <p:blipFill rotWithShape="1">
          <a:blip r:embed="rId9"/>
          <a:srcRect t="12105" r="6059"/>
          <a:stretch/>
        </p:blipFill>
        <p:spPr>
          <a:xfrm>
            <a:off x="0" y="3495572"/>
            <a:ext cx="3485444" cy="1990827"/>
          </a:xfrm>
          <a:prstGeom prst="rect">
            <a:avLst/>
          </a:prstGeom>
        </p:spPr>
      </p:pic>
      <mc:AlternateContent xmlns:mc="http://schemas.openxmlformats.org/markup-compatibility/2006" xmlns:a14="http://schemas.microsoft.com/office/drawing/2010/main">
        <mc:Choice Requires="a14">
          <p:sp>
            <p:nvSpPr>
              <p:cNvPr id="44" name="Rectangle 43"/>
              <p:cNvSpPr/>
              <p:nvPr/>
            </p:nvSpPr>
            <p:spPr>
              <a:xfrm>
                <a:off x="3485444" y="4403102"/>
                <a:ext cx="4558043" cy="7199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𝑣</m:t>
                          </m:r>
                        </m:num>
                        <m:den>
                          <m:r>
                            <a:rPr lang="en-US" i="1">
                              <a:latin typeface="Cambria Math" panose="02040503050406030204" pitchFamily="18" charset="0"/>
                            </a:rPr>
                            <m:t>𝑅</m:t>
                          </m:r>
                        </m:den>
                      </m:f>
                      <m:r>
                        <a:rPr lang="en-US" i="0">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0">
                                  <a:latin typeface="Cambria Math" panose="02040503050406030204" pitchFamily="18" charset="0"/>
                                </a:rPr>
                                <m:t>0</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𝐿</m:t>
                              </m:r>
                            </m:den>
                          </m:f>
                          <m:nary>
                            <m:naryPr>
                              <m:limLoc m:val="subSup"/>
                              <m:grow m:val="on"/>
                              <m:ctrlPr>
                                <a:rPr lang="en-US" i="1">
                                  <a:latin typeface="Cambria Math" panose="02040503050406030204" pitchFamily="18" charset="0"/>
                                </a:rPr>
                              </m:ctrlPr>
                            </m:naryPr>
                            <m:sub>
                              <m:r>
                                <a:rPr lang="en-US" i="0">
                                  <a:latin typeface="Cambria Math" panose="02040503050406030204" pitchFamily="18" charset="0"/>
                                </a:rPr>
                                <m:t>0</m:t>
                              </m:r>
                            </m:sub>
                            <m:sup>
                              <m:r>
                                <a:rPr lang="en-US" i="1">
                                  <a:latin typeface="Cambria Math" panose="02040503050406030204" pitchFamily="18" charset="0"/>
                                </a:rPr>
                                <m:t>𝑡</m:t>
                              </m:r>
                            </m:sup>
                            <m:e>
                              <m:r>
                                <a:rPr lang="en-US" i="1">
                                  <a:latin typeface="Cambria Math" panose="02040503050406030204" pitchFamily="18" charset="0"/>
                                </a:rPr>
                                <m:t>𝑣</m:t>
                              </m:r>
                              <m:r>
                                <a:rPr lang="en-US" i="0">
                                  <a:latin typeface="Cambria Math" panose="02040503050406030204" pitchFamily="18" charset="0"/>
                                </a:rPr>
                                <m:t>ⅆ</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m:t>
                                  </m:r>
                                </m:sup>
                              </m:sSup>
                            </m:e>
                          </m:nary>
                        </m:e>
                      </m:d>
                      <m:r>
                        <a:rPr lang="en-US" i="0">
                          <a:latin typeface="Cambria Math" panose="02040503050406030204" pitchFamily="18" charset="0"/>
                        </a:rPr>
                        <m:t>+</m:t>
                      </m:r>
                      <m:r>
                        <a:rPr lang="en-US" i="1">
                          <a:latin typeface="Cambria Math" panose="02040503050406030204" pitchFamily="18" charset="0"/>
                        </a:rPr>
                        <m:t>𝐶</m:t>
                      </m:r>
                      <m:f>
                        <m:fPr>
                          <m:ctrlPr>
                            <a:rPr lang="en-US" i="1">
                              <a:latin typeface="Cambria Math" panose="02040503050406030204" pitchFamily="18" charset="0"/>
                            </a:rPr>
                          </m:ctrlPr>
                        </m:fPr>
                        <m:num>
                          <m:r>
                            <a:rPr lang="en-US" i="0">
                              <a:latin typeface="Cambria Math" panose="02040503050406030204" pitchFamily="18" charset="0"/>
                            </a:rPr>
                            <m:t>ⅆ</m:t>
                          </m:r>
                        </m:num>
                        <m:den>
                          <m:r>
                            <a:rPr lang="en-US" i="0">
                              <a:latin typeface="Cambria Math" panose="02040503050406030204" pitchFamily="18" charset="0"/>
                            </a:rPr>
                            <m:t>ⅆ</m:t>
                          </m:r>
                          <m:r>
                            <a:rPr lang="en-US" i="1">
                              <a:latin typeface="Cambria Math" panose="02040503050406030204" pitchFamily="18" charset="0"/>
                            </a:rPr>
                            <m:t>𝑡</m:t>
                          </m:r>
                        </m:den>
                      </m:f>
                      <m:d>
                        <m:dPr>
                          <m:ctrlPr>
                            <a:rPr lang="en-US" i="1">
                              <a:latin typeface="Cambria Math" panose="02040503050406030204" pitchFamily="18" charset="0"/>
                            </a:rPr>
                          </m:ctrlPr>
                        </m:dPr>
                        <m:e>
                          <m:r>
                            <a:rPr lang="en-US" i="1">
                              <a:latin typeface="Cambria Math" panose="02040503050406030204" pitchFamily="18" charset="0"/>
                            </a:rPr>
                            <m:t>𝑣</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d>
                            <m:dPr>
                              <m:ctrlPr>
                                <a:rPr lang="en-US" i="1">
                                  <a:latin typeface="Cambria Math" panose="02040503050406030204" pitchFamily="18" charset="0"/>
                                </a:rPr>
                              </m:ctrlPr>
                            </m:dPr>
                            <m:e>
                              <m:r>
                                <a:rPr lang="en-US" i="1">
                                  <a:latin typeface="Cambria Math" panose="02040503050406030204" pitchFamily="18" charset="0"/>
                                </a:rPr>
                                <m:t>𝑡</m:t>
                              </m:r>
                            </m:e>
                          </m:d>
                        </m:e>
                      </m:d>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44" name="Rectangle 43"/>
              <p:cNvSpPr>
                <a:spLocks noRot="1" noChangeAspect="1" noMove="1" noResize="1" noEditPoints="1" noAdjustHandles="1" noChangeArrowheads="1" noChangeShapeType="1" noTextEdit="1"/>
              </p:cNvSpPr>
              <p:nvPr/>
            </p:nvSpPr>
            <p:spPr>
              <a:xfrm>
                <a:off x="3485444" y="4403102"/>
                <a:ext cx="4558043" cy="71994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4151732" y="5160241"/>
                <a:ext cx="3304238"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0">
                                  <a:latin typeface="Cambria Math" panose="02040503050406030204" pitchFamily="18" charset="0"/>
                                </a:rPr>
                                <m:t>ⅆ</m:t>
                              </m:r>
                            </m:e>
                            <m:sup>
                              <m:r>
                                <a:rPr lang="en-US" i="0">
                                  <a:latin typeface="Cambria Math" panose="02040503050406030204" pitchFamily="18" charset="0"/>
                                </a:rPr>
                                <m:t>2</m:t>
                              </m:r>
                            </m:sup>
                          </m:sSup>
                          <m:r>
                            <a:rPr lang="en-US" i="1">
                              <a:latin typeface="Cambria Math" panose="02040503050406030204" pitchFamily="18" charset="0"/>
                            </a:rPr>
                            <m:t>𝑣</m:t>
                          </m:r>
                        </m:num>
                        <m:den>
                          <m:r>
                            <a:rPr lang="en-US" i="0">
                              <a:latin typeface="Cambria Math" panose="02040503050406030204" pitchFamily="18" charset="0"/>
                            </a:rPr>
                            <m:t>ⅆ</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2</m:t>
                              </m:r>
                            </m:sup>
                          </m:sSup>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𝑅</m:t>
                          </m:r>
                        </m:den>
                      </m:f>
                      <m:f>
                        <m:fPr>
                          <m:ctrlPr>
                            <a:rPr lang="en-US" i="1">
                              <a:latin typeface="Cambria Math" panose="02040503050406030204" pitchFamily="18" charset="0"/>
                            </a:rPr>
                          </m:ctrlPr>
                        </m:fPr>
                        <m:num>
                          <m:r>
                            <a:rPr lang="en-US" i="0">
                              <a:latin typeface="Cambria Math" panose="02040503050406030204" pitchFamily="18" charset="0"/>
                            </a:rPr>
                            <m:t>ⅆ</m:t>
                          </m:r>
                          <m:r>
                            <a:rPr lang="en-US" i="1">
                              <a:latin typeface="Cambria Math" panose="02040503050406030204" pitchFamily="18" charset="0"/>
                            </a:rPr>
                            <m:t>𝜈</m:t>
                          </m:r>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𝐿</m:t>
                          </m:r>
                        </m:den>
                      </m:f>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r>
                        <a:rPr lang="en-US" i="1">
                          <a:latin typeface="Cambria Math" panose="02040503050406030204" pitchFamily="18" charset="0"/>
                        </a:rPr>
                        <m:t>𝐶</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0">
                                  <a:latin typeface="Cambria Math" panose="02040503050406030204" pitchFamily="18" charset="0"/>
                                </a:rPr>
                                <m:t>ⅆ</m:t>
                              </m:r>
                            </m:e>
                            <m:sup>
                              <m:r>
                                <a:rPr lang="en-US" i="0">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num>
                        <m:den>
                          <m:r>
                            <a:rPr lang="en-US" i="0">
                              <a:latin typeface="Cambria Math" panose="02040503050406030204" pitchFamily="18" charset="0"/>
                            </a:rPr>
                            <m:t>ⅆ</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2</m:t>
                              </m:r>
                            </m:sup>
                          </m:sSup>
                        </m:den>
                      </m:f>
                    </m:oMath>
                  </m:oMathPara>
                </a14:m>
                <a:endParaRPr lang="en-US" dirty="0"/>
              </a:p>
            </p:txBody>
          </p:sp>
        </mc:Choice>
        <mc:Fallback xmlns="">
          <p:sp>
            <p:nvSpPr>
              <p:cNvPr id="46" name="Rectangle 45"/>
              <p:cNvSpPr>
                <a:spLocks noRot="1" noChangeAspect="1" noMove="1" noResize="1" noEditPoints="1" noAdjustHandles="1" noChangeArrowheads="1" noChangeShapeType="1" noTextEdit="1"/>
              </p:cNvSpPr>
              <p:nvPr/>
            </p:nvSpPr>
            <p:spPr>
              <a:xfrm>
                <a:off x="4151732" y="5160241"/>
                <a:ext cx="3304238" cy="648191"/>
              </a:xfrm>
              <a:prstGeom prst="rect">
                <a:avLst/>
              </a:prstGeom>
              <a:blipFill>
                <a:blip r:embed="rId11"/>
                <a:stretch>
                  <a:fillRect/>
                </a:stretch>
              </a:blipFill>
            </p:spPr>
            <p:txBody>
              <a:bodyPr/>
              <a:lstStyle/>
              <a:p>
                <a:r>
                  <a:rPr lang="en-US">
                    <a:noFill/>
                  </a:rPr>
                  <a:t> </a:t>
                </a:r>
              </a:p>
            </p:txBody>
          </p:sp>
        </mc:Fallback>
      </mc:AlternateContent>
      <p:sp>
        <p:nvSpPr>
          <p:cNvPr id="47" name="Rectangle 46"/>
          <p:cNvSpPr/>
          <p:nvPr/>
        </p:nvSpPr>
        <p:spPr>
          <a:xfrm>
            <a:off x="1366638" y="6412468"/>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mc:AlternateContent xmlns:mc="http://schemas.openxmlformats.org/markup-compatibility/2006" xmlns:a14="http://schemas.microsoft.com/office/drawing/2010/main">
        <mc:Choice Requires="a14">
          <p:sp>
            <p:nvSpPr>
              <p:cNvPr id="49" name="Rectangle 48"/>
              <p:cNvSpPr/>
              <p:nvPr/>
            </p:nvSpPr>
            <p:spPr>
              <a:xfrm>
                <a:off x="2491513" y="6033651"/>
                <a:ext cx="6324600" cy="369332"/>
              </a:xfrm>
              <a:prstGeom prst="rect">
                <a:avLst/>
              </a:prstGeom>
            </p:spPr>
            <p:txBody>
              <a:bodyPr wrap="square">
                <a:spAutoFit/>
              </a:bodyPr>
              <a:lstStyle/>
              <a:p>
                <a:pPr algn="r" rtl="1"/>
                <a:r>
                  <a:rPr lang="ar-SA" dirty="0">
                    <a:solidFill>
                      <a:srgbClr val="000000"/>
                    </a:solidFill>
                    <a:latin typeface="Calibri" panose="020F0502020204030204" pitchFamily="34" charset="0"/>
                    <a:ea typeface="Calibri" panose="020F0502020204030204" pitchFamily="34" charset="0"/>
                    <a:cs typeface="B Nazanin" panose="00000400000000000000" pitchFamily="2" charset="-78"/>
                  </a:rPr>
                  <a:t>ملاحظه می‌شود مشتق دوم ورودی</a:t>
                </a:r>
                <a14:m>
                  <m:oMath xmlns:m="http://schemas.openxmlformats.org/officeDocument/2006/math">
                    <m:sSub>
                      <m:sSubPr>
                        <m:ctrlPr>
                          <a:rPr lang="en-US" i="1">
                            <a:solidFill>
                              <a:srgbClr val="000000"/>
                            </a:solidFill>
                            <a:latin typeface="Cambria Math" panose="02040503050406030204" pitchFamily="18" charset="0"/>
                            <a:cs typeface="B Nazanin" panose="00000400000000000000" pitchFamily="2" charset="-78"/>
                          </a:rPr>
                        </m:ctrlPr>
                      </m:sSubPr>
                      <m:e>
                        <m:r>
                          <a:rPr lang="en-US" i="1">
                            <a:solidFill>
                              <a:srgbClr val="000000"/>
                            </a:solidFill>
                            <a:latin typeface="Cambria Math" panose="02040503050406030204" pitchFamily="18" charset="0"/>
                            <a:ea typeface="Calibri" panose="020F0502020204030204" pitchFamily="34" charset="0"/>
                            <a:cs typeface="B Nazanin" panose="00000400000000000000" pitchFamily="2" charset="-78"/>
                          </a:rPr>
                          <m:t>𝑣</m:t>
                        </m:r>
                      </m:e>
                      <m:sub>
                        <m:r>
                          <a:rPr lang="en-US" i="1">
                            <a:solidFill>
                              <a:srgbClr val="000000"/>
                            </a:solidFill>
                            <a:latin typeface="Cambria Math" panose="02040503050406030204" pitchFamily="18" charset="0"/>
                            <a:ea typeface="Calibri" panose="020F0502020204030204" pitchFamily="34" charset="0"/>
                            <a:cs typeface="B Nazanin" panose="00000400000000000000" pitchFamily="2" charset="-78"/>
                          </a:rPr>
                          <m:t>𝑠</m:t>
                        </m:r>
                      </m:sub>
                    </m:sSub>
                    <m:d>
                      <m:dPr>
                        <m:ctrlPr>
                          <a:rPr lang="en-US" i="1">
                            <a:solidFill>
                              <a:srgbClr val="000000"/>
                            </a:solidFill>
                            <a:latin typeface="Cambria Math" panose="02040503050406030204" pitchFamily="18" charset="0"/>
                            <a:cs typeface="B Nazanin" panose="00000400000000000000" pitchFamily="2" charset="-78"/>
                          </a:rPr>
                        </m:ctrlPr>
                      </m:dPr>
                      <m:e>
                        <m:r>
                          <a:rPr lang="en-US" i="1">
                            <a:solidFill>
                              <a:srgbClr val="000000"/>
                            </a:solidFill>
                            <a:latin typeface="Cambria Math" panose="02040503050406030204" pitchFamily="18" charset="0"/>
                            <a:ea typeface="Calibri" panose="020F0502020204030204" pitchFamily="34" charset="0"/>
                            <a:cs typeface="B Nazanin" panose="00000400000000000000" pitchFamily="2" charset="-78"/>
                          </a:rPr>
                          <m:t>𝑡</m:t>
                        </m:r>
                      </m:e>
                    </m:d>
                  </m:oMath>
                </a14:m>
                <a:r>
                  <a:rPr lang="ar-SA" dirty="0">
                    <a:solidFill>
                      <a:srgbClr val="000000"/>
                    </a:solidFill>
                    <a:latin typeface="Calibri" panose="020F0502020204030204" pitchFamily="34" charset="0"/>
                    <a:ea typeface="Calibri" panose="020F0502020204030204" pitchFamily="34" charset="0"/>
                    <a:cs typeface="B Nazanin" panose="00000400000000000000" pitchFamily="2" charset="-78"/>
                  </a:rPr>
                  <a:t> در طرف دوم معادله ظاهر می‌شود.</a:t>
                </a:r>
                <a:endParaRPr lang="en-US" dirty="0"/>
              </a:p>
            </p:txBody>
          </p:sp>
        </mc:Choice>
        <mc:Fallback xmlns="">
          <p:sp>
            <p:nvSpPr>
              <p:cNvPr id="49" name="Rectangle 48"/>
              <p:cNvSpPr>
                <a:spLocks noRot="1" noChangeAspect="1" noMove="1" noResize="1" noEditPoints="1" noAdjustHandles="1" noChangeArrowheads="1" noChangeShapeType="1" noTextEdit="1"/>
              </p:cNvSpPr>
              <p:nvPr/>
            </p:nvSpPr>
            <p:spPr>
              <a:xfrm>
                <a:off x="2491513" y="6033651"/>
                <a:ext cx="6324600" cy="369332"/>
              </a:xfrm>
              <a:prstGeom prst="rect">
                <a:avLst/>
              </a:prstGeom>
              <a:blipFill>
                <a:blip r:embed="rId12"/>
                <a:stretch>
                  <a:fillRect t="-6667" r="-771" b="-30000"/>
                </a:stretch>
              </a:blipFill>
            </p:spPr>
            <p:txBody>
              <a:bodyPr/>
              <a:lstStyle/>
              <a:p>
                <a:r>
                  <a:rPr lang="en-US">
                    <a:noFill/>
                  </a:rPr>
                  <a:t> </a:t>
                </a:r>
              </a:p>
            </p:txBody>
          </p:sp>
        </mc:Fallback>
      </mc:AlternateContent>
    </p:spTree>
    <p:extLst>
      <p:ext uri="{BB962C8B-B14F-4D97-AF65-F5344CB8AC3E}">
        <p14:creationId xmlns:p14="http://schemas.microsoft.com/office/powerpoint/2010/main" val="37500786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53</a:t>
            </a:fld>
            <a:endParaRPr lang="en-US" dirty="0"/>
          </a:p>
        </p:txBody>
      </p:sp>
      <p:sp>
        <p:nvSpPr>
          <p:cNvPr id="3" name="Rectangle 2"/>
          <p:cNvSpPr/>
          <p:nvPr/>
        </p:nvSpPr>
        <p:spPr>
          <a:xfrm>
            <a:off x="289560" y="195811"/>
            <a:ext cx="8684482" cy="615553"/>
          </a:xfrm>
          <a:prstGeom prst="rect">
            <a:avLst/>
          </a:prstGeom>
        </p:spPr>
        <p:txBody>
          <a:bodyPr wrap="square">
            <a:spAutoFit/>
          </a:bodyPr>
          <a:lstStyle/>
          <a:p>
            <a:pPr marL="285750" indent="-285750" algn="just" rtl="1">
              <a:spcAft>
                <a:spcPts val="600"/>
              </a:spcAft>
              <a:buFont typeface="Wingdings" panose="05000000000000000000" pitchFamily="2" charset="2"/>
              <a:buChar char="v"/>
            </a:pPr>
            <a:r>
              <a:rPr lang="ar-SA" sz="1700"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محاسبه پاسخ حالت صفر برای ورودی </a:t>
            </a:r>
            <a:r>
              <a:rPr lang="ar-SA" sz="1700"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دلخواه</a:t>
            </a:r>
            <a:r>
              <a:rPr lang="fa-IR" sz="1700"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ar-SA" sz="1700"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700"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در </a:t>
            </a:r>
            <a:r>
              <a:rPr lang="fa-IR" sz="1700"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بخش های بعد ارائه </a:t>
            </a:r>
            <a:r>
              <a:rPr lang="ar-SA" sz="1700"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داده </a:t>
            </a:r>
            <a:r>
              <a:rPr lang="ar-SA" sz="1700"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می‌شود.</a:t>
            </a:r>
            <a:r>
              <a:rPr lang="fa-IR" sz="1700"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ب</a:t>
            </a:r>
            <a:r>
              <a:rPr lang="ar-SA" sz="1700"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نابراین تنها </a:t>
            </a:r>
            <a:r>
              <a:rPr lang="ar-SA" sz="17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پاسخ پله و پاسخ ضربه </a:t>
            </a:r>
            <a:r>
              <a:rPr lang="ar-SA" sz="1700"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را حساب می‌کنیم.</a:t>
            </a:r>
            <a:endParaRPr lang="en-US" sz="1700" b="1" dirty="0">
              <a:latin typeface="Times New Roman" panose="02020603050405020304" pitchFamily="18" charset="0"/>
              <a:ea typeface="Times New Roman" panose="02020603050405020304" pitchFamily="18" charset="0"/>
            </a:endParaRPr>
          </a:p>
        </p:txBody>
      </p:sp>
      <p:sp>
        <p:nvSpPr>
          <p:cNvPr id="4" name="Rectangle 3"/>
          <p:cNvSpPr/>
          <p:nvPr/>
        </p:nvSpPr>
        <p:spPr>
          <a:xfrm>
            <a:off x="3581400" y="990600"/>
            <a:ext cx="5446870" cy="954107"/>
          </a:xfrm>
          <a:prstGeom prst="rect">
            <a:avLst/>
          </a:prstGeom>
        </p:spPr>
        <p:txBody>
          <a:bodyPr wrap="square">
            <a:spAutoFit/>
          </a:bodyPr>
          <a:lstStyle/>
          <a:p>
            <a:pPr marL="285750" indent="-285750" algn="just" rtl="1">
              <a:spcAft>
                <a:spcPts val="600"/>
              </a:spcAft>
              <a:buFont typeface="Wingdings" panose="05000000000000000000" pitchFamily="2" charset="2"/>
              <a:buChar char="q"/>
            </a:pPr>
            <a:r>
              <a:rPr lang="fa-IR" sz="1700" b="1" dirty="0">
                <a:solidFill>
                  <a:srgbClr val="FF0000"/>
                </a:solidFill>
                <a:latin typeface="Times New Roman" panose="02020603050405020304" pitchFamily="18" charset="0"/>
                <a:cs typeface="B Nazanin" panose="00000400000000000000" pitchFamily="2" charset="-78"/>
              </a:rPr>
              <a:t>پاسخ </a:t>
            </a:r>
            <a:r>
              <a:rPr lang="fa-IR" sz="1700" b="1" dirty="0" smtClean="0">
                <a:solidFill>
                  <a:srgbClr val="FF0000"/>
                </a:solidFill>
                <a:latin typeface="Times New Roman" panose="02020603050405020304" pitchFamily="18" charset="0"/>
                <a:cs typeface="B Nazanin" panose="00000400000000000000" pitchFamily="2" charset="-78"/>
              </a:rPr>
              <a:t>پله:</a:t>
            </a:r>
            <a:r>
              <a:rPr lang="fa-IR" sz="1700" dirty="0" smtClean="0">
                <a:latin typeface="Times New Roman" panose="02020603050405020304" pitchFamily="18" charset="0"/>
                <a:cs typeface="B Nazanin" panose="00000400000000000000" pitchFamily="2" charset="-78"/>
              </a:rPr>
              <a:t> </a:t>
            </a:r>
            <a:r>
              <a:rPr lang="fa-IR" sz="17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ه</a:t>
            </a:r>
            <a:r>
              <a:rPr lang="ar-SA" sz="17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مانطور که می‌دانیم منظور از پاسخ </a:t>
            </a:r>
            <a:r>
              <a:rPr lang="ar-SA"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پله،</a:t>
            </a:r>
            <a:r>
              <a:rPr lang="fa-IR" sz="1700"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700" b="1" dirty="0" smtClean="0">
                <a:solidFill>
                  <a:srgbClr val="000000"/>
                </a:solidFill>
                <a:latin typeface="B Nazanin" panose="00000400000000000000" pitchFamily="2" charset="-78"/>
                <a:ea typeface="Times New Roman" panose="02020603050405020304" pitchFamily="18" charset="0"/>
                <a:cs typeface="B Nazanin" panose="00000400000000000000" pitchFamily="2" charset="-78"/>
              </a:rPr>
              <a:t>پاسخ </a:t>
            </a:r>
            <a:r>
              <a:rPr lang="ar-SA" sz="1700" b="1" dirty="0">
                <a:solidFill>
                  <a:srgbClr val="000000"/>
                </a:solidFill>
                <a:latin typeface="B Nazanin" panose="00000400000000000000" pitchFamily="2" charset="-78"/>
                <a:ea typeface="Times New Roman" panose="02020603050405020304" pitchFamily="18" charset="0"/>
                <a:cs typeface="B Nazanin" panose="00000400000000000000" pitchFamily="2" charset="-78"/>
              </a:rPr>
              <a:t>حالت صفر به ورودی پله واحد</a:t>
            </a:r>
            <a:r>
              <a:rPr lang="ar-SA" sz="1700" dirty="0">
                <a:solidFill>
                  <a:srgbClr val="000000"/>
                </a:solidFill>
                <a:latin typeface="B Nazanin" panose="00000400000000000000" pitchFamily="2" charset="-78"/>
                <a:ea typeface="Times New Roman" panose="02020603050405020304" pitchFamily="18" charset="0"/>
                <a:cs typeface="B Nazanin" panose="00000400000000000000" pitchFamily="2" charset="-78"/>
              </a:rPr>
              <a:t> است.</a:t>
            </a:r>
            <a:endParaRPr lang="en-US" sz="1700" dirty="0">
              <a:latin typeface="Times New Roman" panose="02020603050405020304" pitchFamily="18" charset="0"/>
              <a:ea typeface="Times New Roman" panose="02020603050405020304" pitchFamily="18" charset="0"/>
              <a:cs typeface="B Nazanin" panose="00000400000000000000" pitchFamily="2" charset="-78"/>
            </a:endParaRPr>
          </a:p>
          <a:p>
            <a:pPr marL="285750" indent="-285750" algn="r" rtl="1">
              <a:buFont typeface="Wingdings" panose="05000000000000000000" pitchFamily="2" charset="2"/>
              <a:buChar char="q"/>
            </a:pPr>
            <a:endParaRPr lang="en-US" sz="1700" dirty="0">
              <a:cs typeface="B Nazanin" panose="00000400000000000000" pitchFamily="2" charset="-78"/>
            </a:endParaRPr>
          </a:p>
        </p:txBody>
      </p:sp>
      <p:pic>
        <p:nvPicPr>
          <p:cNvPr id="7" name="Picture 6"/>
          <p:cNvPicPr>
            <a:picLocks noChangeAspect="1"/>
          </p:cNvPicPr>
          <p:nvPr/>
        </p:nvPicPr>
        <p:blipFill>
          <a:blip r:embed="rId3"/>
          <a:stretch>
            <a:fillRect/>
          </a:stretch>
        </p:blipFill>
        <p:spPr>
          <a:xfrm>
            <a:off x="152400" y="815542"/>
            <a:ext cx="3312598" cy="1280606"/>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3559629" y="1447800"/>
                <a:ext cx="2938497" cy="14964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700" i="1" smtClean="0">
                              <a:latin typeface="Cambria Math" panose="02040503050406030204" pitchFamily="18" charset="0"/>
                            </a:rPr>
                          </m:ctrlPr>
                        </m:dPr>
                        <m:e>
                          <m:m>
                            <m:mPr>
                              <m:mcs>
                                <m:mc>
                                  <m:mcPr>
                                    <m:count m:val="1"/>
                                    <m:mcJc m:val="center"/>
                                  </m:mcPr>
                                </m:mc>
                              </m:mcs>
                              <m:ctrlPr>
                                <a:rPr lang="en-US" sz="1700" i="1">
                                  <a:latin typeface="Cambria Math" panose="02040503050406030204" pitchFamily="18" charset="0"/>
                                </a:rPr>
                              </m:ctrlPr>
                            </m:mPr>
                            <m:mr>
                              <m:e>
                                <m:r>
                                  <a:rPr lang="en-US" sz="1700" i="1">
                                    <a:latin typeface="Cambria Math" panose="02040503050406030204" pitchFamily="18" charset="0"/>
                                  </a:rPr>
                                  <m:t>𝐿𝐶</m:t>
                                </m:r>
                                <m:f>
                                  <m:fPr>
                                    <m:ctrlPr>
                                      <a:rPr lang="en-US" sz="1700" i="1">
                                        <a:latin typeface="Cambria Math" panose="02040503050406030204" pitchFamily="18" charset="0"/>
                                      </a:rPr>
                                    </m:ctrlPr>
                                  </m:fPr>
                                  <m:num>
                                    <m:sSup>
                                      <m:sSupPr>
                                        <m:ctrlPr>
                                          <a:rPr lang="en-US" sz="1700" i="1">
                                            <a:latin typeface="Cambria Math" panose="02040503050406030204" pitchFamily="18" charset="0"/>
                                          </a:rPr>
                                        </m:ctrlPr>
                                      </m:sSupPr>
                                      <m:e>
                                        <m:r>
                                          <a:rPr lang="en-US" sz="1700" i="1">
                                            <a:latin typeface="Cambria Math" panose="02040503050406030204" pitchFamily="18" charset="0"/>
                                          </a:rPr>
                                          <m:t>𝑑</m:t>
                                        </m:r>
                                      </m:e>
                                      <m:sup>
                                        <m:r>
                                          <a:rPr lang="en-US" sz="1700" i="0">
                                            <a:latin typeface="Cambria Math" panose="02040503050406030204" pitchFamily="18" charset="0"/>
                                          </a:rPr>
                                          <m:t>2</m:t>
                                        </m:r>
                                      </m:sup>
                                    </m:sSup>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num>
                                  <m:den>
                                    <m:r>
                                      <a:rPr lang="en-US" sz="1700" i="1">
                                        <a:latin typeface="Cambria Math" panose="02040503050406030204" pitchFamily="18" charset="0"/>
                                      </a:rPr>
                                      <m:t>𝑑</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2</m:t>
                                        </m:r>
                                      </m:sup>
                                    </m:sSup>
                                  </m:den>
                                </m:f>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𝐿</m:t>
                                    </m:r>
                                  </m:num>
                                  <m:den>
                                    <m:r>
                                      <a:rPr lang="en-US" sz="1700" i="1">
                                        <a:latin typeface="Cambria Math" panose="02040503050406030204" pitchFamily="18" charset="0"/>
                                      </a:rPr>
                                      <m:t>𝑅</m:t>
                                    </m:r>
                                  </m:den>
                                </m:f>
                                <m:f>
                                  <m:fPr>
                                    <m:ctrlPr>
                                      <a:rPr lang="en-US" sz="1700" i="1">
                                        <a:latin typeface="Cambria Math" panose="02040503050406030204" pitchFamily="18" charset="0"/>
                                      </a:rPr>
                                    </m:ctrlPr>
                                  </m:fPr>
                                  <m:num>
                                    <m:r>
                                      <a:rPr lang="en-US" sz="1700" i="1">
                                        <a:latin typeface="Cambria Math" panose="02040503050406030204" pitchFamily="18" charset="0"/>
                                      </a:rPr>
                                      <m:t>𝑑</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num>
                                  <m:den>
                                    <m:r>
                                      <a:rPr lang="en-US" sz="1700" i="1">
                                        <a:latin typeface="Cambria Math" panose="02040503050406030204" pitchFamily="18" charset="0"/>
                                      </a:rPr>
                                      <m:t>𝑑𝑡</m:t>
                                    </m:r>
                                  </m:den>
                                </m:f>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r>
                                  <a:rPr lang="en-US" sz="1700" i="0">
                                    <a:latin typeface="Cambria Math" panose="02040503050406030204" pitchFamily="18" charset="0"/>
                                  </a:rPr>
                                  <m:t>=</m:t>
                                </m:r>
                                <m:r>
                                  <a:rPr lang="en-US" sz="1700" b="0" i="1" smtClean="0">
                                    <a:latin typeface="Cambria Math" panose="02040503050406030204" pitchFamily="18" charset="0"/>
                                  </a:rPr>
                                  <m:t>𝑢</m:t>
                                </m:r>
                                <m:r>
                                  <a:rPr lang="en-US" sz="1700" b="0" i="1" smtClean="0">
                                    <a:latin typeface="Cambria Math" panose="02040503050406030204" pitchFamily="18" charset="0"/>
                                  </a:rPr>
                                  <m:t>(</m:t>
                                </m:r>
                                <m:r>
                                  <a:rPr lang="en-US" sz="1700" b="0" i="1" smtClean="0">
                                    <a:latin typeface="Cambria Math" panose="02040503050406030204" pitchFamily="18" charset="0"/>
                                  </a:rPr>
                                  <m:t>𝑡</m:t>
                                </m:r>
                                <m:r>
                                  <a:rPr lang="en-US" sz="1700" b="0" i="1" smtClean="0">
                                    <a:latin typeface="Cambria Math" panose="02040503050406030204" pitchFamily="18" charset="0"/>
                                  </a:rPr>
                                  <m:t>)</m:t>
                                </m:r>
                              </m:e>
                            </m:mr>
                            <m:mr>
                              <m:e>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d>
                                  <m:dPr>
                                    <m:ctrlPr>
                                      <a:rPr lang="en-US" sz="1700" i="1">
                                        <a:latin typeface="Cambria Math" panose="02040503050406030204" pitchFamily="18" charset="0"/>
                                      </a:rPr>
                                    </m:ctrlPr>
                                  </m:dPr>
                                  <m:e>
                                    <m:r>
                                      <a:rPr lang="en-US" sz="1700" i="0">
                                        <a:latin typeface="Cambria Math" panose="02040503050406030204" pitchFamily="18" charset="0"/>
                                      </a:rPr>
                                      <m:t>0</m:t>
                                    </m:r>
                                  </m:e>
                                </m:d>
                                <m:r>
                                  <a:rPr lang="en-US" sz="1700" i="0">
                                    <a:latin typeface="Cambria Math" panose="02040503050406030204" pitchFamily="18" charset="0"/>
                                  </a:rPr>
                                  <m:t>=</m:t>
                                </m:r>
                                <m:r>
                                  <a:rPr lang="en-US" sz="1700" i="0">
                                    <a:latin typeface="Cambria Math" panose="02040503050406030204" pitchFamily="18" charset="0"/>
                                  </a:rPr>
                                  <m:t>0</m:t>
                                </m:r>
                                <m:r>
                                  <a:rPr lang="en-US" sz="1700" b="0" i="0" smtClean="0">
                                    <a:latin typeface="Cambria Math" panose="02040503050406030204" pitchFamily="18" charset="0"/>
                                  </a:rPr>
                                  <m:t>  </m:t>
                                </m:r>
                                <m:r>
                                  <a:rPr lang="fa-IR" sz="1700" b="0" i="0" smtClean="0">
                                    <a:latin typeface="Cambria Math" panose="02040503050406030204" pitchFamily="18" charset="0"/>
                                  </a:rPr>
                                  <m:t>    </m:t>
                                </m:r>
                                <m:r>
                                  <m:rPr>
                                    <m:nor/>
                                  </m:rPr>
                                  <a:rPr lang="en-US" sz="1700" i="1">
                                    <a:latin typeface="Cambria Math" panose="02040503050406030204" pitchFamily="18" charset="0"/>
                                  </a:rPr>
                                  <m:t>                                  </m:t>
                                </m:r>
                              </m:e>
                            </m:mr>
                            <m:mr>
                              <m:e>
                                <m:f>
                                  <m:fPr>
                                    <m:ctrlPr>
                                      <a:rPr lang="en-US" sz="1700" i="1">
                                        <a:latin typeface="Cambria Math" panose="02040503050406030204" pitchFamily="18" charset="0"/>
                                      </a:rPr>
                                    </m:ctrlPr>
                                  </m:fPr>
                                  <m:num>
                                    <m:r>
                                      <a:rPr lang="en-US" sz="1700" i="1">
                                        <a:latin typeface="Cambria Math" panose="02040503050406030204" pitchFamily="18" charset="0"/>
                                      </a:rPr>
                                      <m:t>𝑑</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num>
                                  <m:den>
                                    <m:r>
                                      <a:rPr lang="en-US" sz="1700" i="1">
                                        <a:latin typeface="Cambria Math" panose="02040503050406030204" pitchFamily="18" charset="0"/>
                                      </a:rPr>
                                      <m:t>𝑑𝑡</m:t>
                                    </m:r>
                                  </m:den>
                                </m:f>
                                <m:r>
                                  <a:rPr lang="en-US" sz="1700" i="0">
                                    <a:latin typeface="Cambria Math" panose="02040503050406030204" pitchFamily="18" charset="0"/>
                                  </a:rPr>
                                  <m:t>(</m:t>
                                </m:r>
                                <m:r>
                                  <a:rPr lang="en-US" sz="1700" i="0">
                                    <a:latin typeface="Cambria Math" panose="02040503050406030204" pitchFamily="18" charset="0"/>
                                  </a:rPr>
                                  <m:t>0</m:t>
                                </m:r>
                                <m:r>
                                  <a:rPr lang="en-US" sz="1700" i="0">
                                    <a:latin typeface="Cambria Math" panose="02040503050406030204" pitchFamily="18" charset="0"/>
                                  </a:rPr>
                                  <m:t>)=</m:t>
                                </m:r>
                                <m:r>
                                  <a:rPr lang="en-US" sz="1700" i="0">
                                    <a:latin typeface="Cambria Math" panose="02040503050406030204" pitchFamily="18" charset="0"/>
                                  </a:rPr>
                                  <m:t>0</m:t>
                                </m:r>
                                <m:r>
                                  <m:rPr>
                                    <m:nor/>
                                  </m:rPr>
                                  <a:rPr lang="en-US" sz="1700" i="1">
                                    <a:latin typeface="Cambria Math" panose="02040503050406030204" pitchFamily="18" charset="0"/>
                                  </a:rPr>
                                  <m:t>   </m:t>
                                </m:r>
                                <m:r>
                                  <m:rPr>
                                    <m:nor/>
                                  </m:rPr>
                                  <a:rPr lang="en-US" sz="1700" b="0" i="1" smtClean="0">
                                    <a:latin typeface="Cambria Math" panose="02040503050406030204" pitchFamily="18" charset="0"/>
                                  </a:rPr>
                                  <m:t>   </m:t>
                                </m:r>
                                <m:r>
                                  <m:rPr>
                                    <m:nor/>
                                  </m:rPr>
                                  <a:rPr lang="en-US" sz="1700" i="1">
                                    <a:latin typeface="Cambria Math" panose="02040503050406030204" pitchFamily="18" charset="0"/>
                                  </a:rPr>
                                  <m:t>  </m:t>
                                </m:r>
                                <m:r>
                                  <m:rPr>
                                    <m:nor/>
                                  </m:rPr>
                                  <a:rPr lang="fa-IR" sz="1700" b="0" i="1" smtClean="0">
                                    <a:latin typeface="Cambria Math" panose="02040503050406030204" pitchFamily="18" charset="0"/>
                                  </a:rPr>
                                  <m:t>     </m:t>
                                </m:r>
                                <m:r>
                                  <m:rPr>
                                    <m:nor/>
                                  </m:rPr>
                                  <a:rPr lang="en-US" sz="1700" i="1">
                                    <a:latin typeface="Cambria Math" panose="02040503050406030204" pitchFamily="18" charset="0"/>
                                  </a:rPr>
                                  <m:t>                     </m:t>
                                </m:r>
                              </m:e>
                            </m:mr>
                          </m:m>
                        </m:e>
                      </m:d>
                    </m:oMath>
                  </m:oMathPara>
                </a14:m>
                <a:endParaRPr lang="en-US" sz="1700" dirty="0"/>
              </a:p>
            </p:txBody>
          </p:sp>
        </mc:Choice>
        <mc:Fallback xmlns="">
          <p:sp>
            <p:nvSpPr>
              <p:cNvPr id="8" name="Rectangle 7"/>
              <p:cNvSpPr>
                <a:spLocks noRot="1" noChangeAspect="1" noMove="1" noResize="1" noEditPoints="1" noAdjustHandles="1" noChangeArrowheads="1" noChangeShapeType="1" noTextEdit="1"/>
              </p:cNvSpPr>
              <p:nvPr/>
            </p:nvSpPr>
            <p:spPr>
              <a:xfrm>
                <a:off x="3559629" y="1447800"/>
                <a:ext cx="2938497" cy="149643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291491" y="2158771"/>
                <a:ext cx="1308883" cy="37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h</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𝑝</m:t>
                          </m:r>
                        </m:sub>
                      </m:sSub>
                    </m:oMath>
                  </m:oMathPara>
                </a14:m>
                <a:endParaRPr lang="en-US" sz="1700" dirty="0"/>
              </a:p>
            </p:txBody>
          </p:sp>
        </mc:Choice>
        <mc:Fallback xmlns="">
          <p:sp>
            <p:nvSpPr>
              <p:cNvPr id="9" name="Rectangle 8"/>
              <p:cNvSpPr>
                <a:spLocks noRot="1" noChangeAspect="1" noMove="1" noResize="1" noEditPoints="1" noAdjustHandles="1" noChangeArrowheads="1" noChangeShapeType="1" noTextEdit="1"/>
              </p:cNvSpPr>
              <p:nvPr/>
            </p:nvSpPr>
            <p:spPr>
              <a:xfrm>
                <a:off x="6291491" y="2158771"/>
                <a:ext cx="1308883" cy="374205"/>
              </a:xfrm>
              <a:prstGeom prst="rect">
                <a:avLst/>
              </a:prstGeom>
              <a:blipFill>
                <a:blip r:embed="rId5"/>
                <a:stretch>
                  <a:fillRect b="-1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038786" y="2153420"/>
                <a:ext cx="892167" cy="37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𝑝</m:t>
                          </m:r>
                        </m:sub>
                      </m:sSub>
                      <m:r>
                        <a:rPr lang="en-US" sz="1700" i="0">
                          <a:latin typeface="Cambria Math" panose="02040503050406030204" pitchFamily="18" charset="0"/>
                        </a:rPr>
                        <m:t>=</m:t>
                      </m:r>
                      <m:r>
                        <a:rPr lang="en-US" sz="1700" i="0">
                          <a:latin typeface="Cambria Math" panose="02040503050406030204" pitchFamily="18" charset="0"/>
                        </a:rPr>
                        <m:t>1</m:t>
                      </m:r>
                      <m:r>
                        <m:rPr>
                          <m:nor/>
                        </m:rPr>
                        <a:rPr lang="en-US" sz="1700" i="1">
                          <a:latin typeface="Cambria Math" panose="02040503050406030204" pitchFamily="18" charset="0"/>
                        </a:rPr>
                        <m:t>  </m:t>
                      </m:r>
                    </m:oMath>
                  </m:oMathPara>
                </a14:m>
                <a:endParaRPr lang="en-US" sz="1700" dirty="0"/>
              </a:p>
            </p:txBody>
          </p:sp>
        </mc:Choice>
        <mc:Fallback xmlns="">
          <p:sp>
            <p:nvSpPr>
              <p:cNvPr id="10" name="Rectangle 9"/>
              <p:cNvSpPr>
                <a:spLocks noRot="1" noChangeAspect="1" noMove="1" noResize="1" noEditPoints="1" noAdjustHandles="1" noChangeArrowheads="1" noChangeShapeType="1" noTextEdit="1"/>
              </p:cNvSpPr>
              <p:nvPr/>
            </p:nvSpPr>
            <p:spPr>
              <a:xfrm>
                <a:off x="8038786" y="2153420"/>
                <a:ext cx="892167" cy="374205"/>
              </a:xfrm>
              <a:prstGeom prst="rect">
                <a:avLst/>
              </a:prstGeom>
              <a:blipFill>
                <a:blip r:embed="rId6"/>
                <a:stretch>
                  <a:fillRect b="-1613"/>
                </a:stretch>
              </a:blipFill>
            </p:spPr>
            <p:txBody>
              <a:bodyPr/>
              <a:lstStyle/>
              <a:p>
                <a:r>
                  <a:rPr lang="en-US">
                    <a:noFill/>
                  </a:rPr>
                  <a:t> </a:t>
                </a:r>
              </a:p>
            </p:txBody>
          </p:sp>
        </mc:Fallback>
      </mc:AlternateContent>
      <p:sp>
        <p:nvSpPr>
          <p:cNvPr id="11" name="Rectangle 10"/>
          <p:cNvSpPr>
            <a:spLocks noChangeArrowheads="1"/>
          </p:cNvSpPr>
          <p:nvPr/>
        </p:nvSpPr>
        <p:spPr bwMode="auto">
          <a:xfrm>
            <a:off x="89667" y="2877552"/>
            <a:ext cx="8895193" cy="69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1" eaLnBrk="1" hangingPunct="1">
              <a:lnSpc>
                <a:spcPct val="115000"/>
              </a:lnSpc>
              <a:spcAft>
                <a:spcPts val="1000"/>
              </a:spcAft>
              <a:buClr>
                <a:srgbClr val="FF0000"/>
              </a:buClr>
              <a:buFont typeface="Wingdings" panose="05000000000000000000" pitchFamily="2" charset="2"/>
              <a:buChar char="ü"/>
            </a:pPr>
            <a:r>
              <a:rPr lang="fa-IR"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پاسخ بخش همگن، به محل فرکانسهای طبیعی (یعنی مقادیر </a:t>
            </a:r>
            <a:r>
              <a:rPr lang="en-US"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R</a:t>
            </a:r>
            <a:r>
              <a:rPr lang="fa-IR"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a:t>
            </a:r>
            <a:r>
              <a:rPr lang="en-US"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L</a:t>
            </a:r>
            <a:r>
              <a:rPr lang="fa-IR"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و </a:t>
            </a:r>
            <a:r>
              <a:rPr lang="en-US"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C</a:t>
            </a:r>
            <a:r>
              <a:rPr lang="fa-IR"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بستگی دارد. برای دو حالت میرای شدید و ضعیف، به صورت زیر عمل می شود: </a:t>
            </a:r>
            <a:endParaRPr lang="en-US" altLang="en-US" sz="1700" dirty="0">
              <a:solidFill>
                <a:srgbClr val="0000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3276600" y="3363570"/>
                <a:ext cx="3358612" cy="354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700" i="1" smtClean="0">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𝑘</m:t>
                                  </m:r>
                                </m:e>
                                <m:sub>
                                  <m:r>
                                    <a:rPr lang="en-US" sz="1700" i="0">
                                      <a:latin typeface="Cambria Math" panose="02040503050406030204" pitchFamily="18" charset="0"/>
                                    </a:rPr>
                                    <m:t>1</m:t>
                                  </m:r>
                                </m:sub>
                              </m:sSub>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sSub>
                                    <m:sSubPr>
                                      <m:ctrlPr>
                                        <a:rPr lang="en-US" sz="1700" i="1">
                                          <a:latin typeface="Cambria Math" panose="02040503050406030204" pitchFamily="18" charset="0"/>
                                        </a:rPr>
                                      </m:ctrlPr>
                                    </m:sSubPr>
                                    <m:e>
                                      <m:r>
                                        <a:rPr lang="en-US" sz="1700" i="1">
                                          <a:latin typeface="Cambria Math" panose="02040503050406030204" pitchFamily="18" charset="0"/>
                                        </a:rPr>
                                        <m:t>𝑆</m:t>
                                      </m:r>
                                    </m:e>
                                    <m:sub>
                                      <m:r>
                                        <a:rPr lang="en-US" sz="1700" i="0">
                                          <a:latin typeface="Cambria Math" panose="02040503050406030204" pitchFamily="18" charset="0"/>
                                        </a:rPr>
                                        <m:t>1</m:t>
                                      </m:r>
                                    </m:sub>
                                  </m:sSub>
                                  <m:r>
                                    <a:rPr lang="en-US" sz="1700" i="1">
                                      <a:latin typeface="Cambria Math" panose="02040503050406030204" pitchFamily="18" charset="0"/>
                                    </a:rPr>
                                    <m:t>𝑡</m:t>
                                  </m:r>
                                </m:sup>
                              </m:sSup>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𝑘</m:t>
                                  </m:r>
                                </m:e>
                                <m:sub>
                                  <m:r>
                                    <a:rPr lang="en-US" sz="1700" i="0">
                                      <a:latin typeface="Cambria Math" panose="02040503050406030204" pitchFamily="18" charset="0"/>
                                    </a:rPr>
                                    <m:t>2</m:t>
                                  </m:r>
                                </m:sub>
                              </m:sSub>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sSub>
                                    <m:sSubPr>
                                      <m:ctrlPr>
                                        <a:rPr lang="en-US" sz="1700" i="1">
                                          <a:latin typeface="Cambria Math" panose="02040503050406030204" pitchFamily="18" charset="0"/>
                                        </a:rPr>
                                      </m:ctrlPr>
                                    </m:sSubPr>
                                    <m:e>
                                      <m:r>
                                        <a:rPr lang="en-US" sz="1700" i="1">
                                          <a:latin typeface="Cambria Math" panose="02040503050406030204" pitchFamily="18" charset="0"/>
                                        </a:rPr>
                                        <m:t>𝑆</m:t>
                                      </m:r>
                                    </m:e>
                                    <m:sub>
                                      <m:r>
                                        <a:rPr lang="en-US" sz="1700" i="0">
                                          <a:latin typeface="Cambria Math" panose="02040503050406030204" pitchFamily="18" charset="0"/>
                                        </a:rPr>
                                        <m:t>2</m:t>
                                      </m:r>
                                    </m:sub>
                                  </m:sSub>
                                  <m:r>
                                    <a:rPr lang="en-US" sz="1700" i="1">
                                      <a:latin typeface="Cambria Math" panose="02040503050406030204" pitchFamily="18" charset="0"/>
                                    </a:rPr>
                                    <m:t>𝑡</m:t>
                                  </m:r>
                                </m:sup>
                              </m:sSup>
                              <m:r>
                                <a:rPr lang="en-US" sz="1700" i="0">
                                  <a:latin typeface="Cambria Math" panose="02040503050406030204" pitchFamily="18" charset="0"/>
                                </a:rPr>
                                <m:t>+</m:t>
                              </m:r>
                              <m:r>
                                <a:rPr lang="en-US" sz="1700" i="0">
                                  <a:latin typeface="Cambria Math" panose="02040503050406030204" pitchFamily="18" charset="0"/>
                                </a:rPr>
                                <m:t>1</m:t>
                              </m:r>
                            </m:e>
                          </m:d>
                          <m:r>
                            <m:rPr>
                              <m:sty m:val="p"/>
                            </m:rPr>
                            <a:rPr lang="en-US" sz="1700" b="0" i="0" smtClean="0">
                              <a:latin typeface="Cambria Math" panose="02040503050406030204" pitchFamily="18" charset="0"/>
                            </a:rPr>
                            <m:t>u</m:t>
                          </m:r>
                          <m:r>
                            <a:rPr lang="en-US" sz="1700" i="0">
                              <a:latin typeface="Cambria Math" panose="02040503050406030204" pitchFamily="18" charset="0"/>
                            </a:rPr>
                            <m:t>(</m:t>
                          </m:r>
                          <m:r>
                            <a:rPr lang="en-US" sz="1700" i="1">
                              <a:latin typeface="Cambria Math" panose="02040503050406030204" pitchFamily="18" charset="0"/>
                            </a:rPr>
                            <m:t>𝑡</m:t>
                          </m:r>
                        </m:e>
                      </m:d>
                    </m:oMath>
                  </m:oMathPara>
                </a14:m>
                <a:endParaRPr lang="en-US" sz="1700" dirty="0"/>
              </a:p>
            </p:txBody>
          </p:sp>
        </mc:Choice>
        <mc:Fallback xmlns="">
          <p:sp>
            <p:nvSpPr>
              <p:cNvPr id="12" name="Rectangle 11"/>
              <p:cNvSpPr>
                <a:spLocks noRot="1" noChangeAspect="1" noMove="1" noResize="1" noEditPoints="1" noAdjustHandles="1" noChangeArrowheads="1" noChangeShapeType="1" noTextEdit="1"/>
              </p:cNvSpPr>
              <p:nvPr/>
            </p:nvSpPr>
            <p:spPr>
              <a:xfrm>
                <a:off x="3276600" y="3363570"/>
                <a:ext cx="3358612" cy="354777"/>
              </a:xfrm>
              <a:prstGeom prst="rect">
                <a:avLst/>
              </a:prstGeom>
              <a:blipFill>
                <a:blip r:embed="rId7"/>
                <a:stretch>
                  <a:fillRect t="-115517" r="-13636" b="-184483"/>
                </a:stretch>
              </a:blipFill>
            </p:spPr>
            <p:txBody>
              <a:bodyPr/>
              <a:lstStyle/>
              <a:p>
                <a:r>
                  <a:rPr lang="en-US">
                    <a:noFill/>
                  </a:rPr>
                  <a:t> </a:t>
                </a:r>
              </a:p>
            </p:txBody>
          </p:sp>
        </mc:Fallback>
      </mc:AlternateContent>
      <p:sp>
        <p:nvSpPr>
          <p:cNvPr id="14" name="Rectangle 13"/>
          <p:cNvSpPr>
            <a:spLocks noChangeArrowheads="1"/>
          </p:cNvSpPr>
          <p:nvPr/>
        </p:nvSpPr>
        <p:spPr bwMode="auto">
          <a:xfrm>
            <a:off x="1924387" y="3355305"/>
            <a:ext cx="1508746"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0000FF"/>
                </a:solidFill>
                <a:ea typeface="Calibri" panose="020F0502020204030204" pitchFamily="34" charset="0"/>
                <a:cs typeface="B Nazanin" panose="00000400000000000000" pitchFamily="2" charset="-78"/>
              </a:rPr>
              <a:t>:حالت میرای شدید</a:t>
            </a:r>
            <a:endParaRPr lang="en-US" altLang="en-US" sz="1600" b="1" dirty="0">
              <a:solidFill>
                <a:srgbClr val="0000FF"/>
              </a:solidFill>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7" name="Rectangle 16"/>
              <p:cNvSpPr/>
              <p:nvPr/>
            </p:nvSpPr>
            <p:spPr>
              <a:xfrm>
                <a:off x="304800" y="3785316"/>
                <a:ext cx="3811236"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r>
                            <a:rPr lang="en-US" sz="1700" i="0">
                              <a:latin typeface="Cambria Math" panose="02040503050406030204" pitchFamily="18" charset="0"/>
                            </a:rPr>
                            <m:t>⋅</m:t>
                          </m:r>
                        </m:sub>
                      </m:sSub>
                      <m:d>
                        <m:dPr>
                          <m:ctrlPr>
                            <a:rPr lang="en-US" sz="1700" i="1">
                              <a:latin typeface="Cambria Math" panose="02040503050406030204" pitchFamily="18" charset="0"/>
                            </a:rPr>
                          </m:ctrlPr>
                        </m:dPr>
                        <m:e>
                          <m:r>
                            <a:rPr lang="en-US" sz="1700" i="0">
                              <a:latin typeface="Cambria Math" panose="02040503050406030204" pitchFamily="18" charset="0"/>
                            </a:rPr>
                            <m:t>0</m:t>
                          </m:r>
                        </m:e>
                      </m:d>
                      <m:r>
                        <a:rPr lang="en-US" sz="1700" i="0">
                          <a:latin typeface="Cambria Math" panose="02040503050406030204" pitchFamily="18" charset="0"/>
                        </a:rPr>
                        <m:t>=</m:t>
                      </m:r>
                      <m:r>
                        <a:rPr lang="en-US" sz="1700" i="0">
                          <a:latin typeface="Cambria Math" panose="02040503050406030204" pitchFamily="18" charset="0"/>
                        </a:rPr>
                        <m:t>0</m:t>
                      </m:r>
                      <m:r>
                        <a:rPr lang="en-US" sz="1700" i="0">
                          <a:latin typeface="Cambria Math" panose="02040503050406030204" pitchFamily="18" charset="0"/>
                        </a:rPr>
                        <m:t>         ⇒ </m:t>
                      </m:r>
                      <m:sSub>
                        <m:sSubPr>
                          <m:ctrlPr>
                            <a:rPr lang="en-US" sz="1700" i="1">
                              <a:latin typeface="Cambria Math" panose="02040503050406030204" pitchFamily="18" charset="0"/>
                            </a:rPr>
                          </m:ctrlPr>
                        </m:sSubPr>
                        <m:e>
                          <m:r>
                            <a:rPr lang="en-US" sz="1700" i="0">
                              <a:latin typeface="Cambria Math" panose="02040503050406030204" pitchFamily="18" charset="0"/>
                            </a:rPr>
                            <m:t>        </m:t>
                          </m:r>
                          <m:r>
                            <a:rPr lang="en-US" sz="1700" i="1">
                              <a:latin typeface="Cambria Math" panose="02040503050406030204" pitchFamily="18" charset="0"/>
                            </a:rPr>
                            <m:t>𝑘</m:t>
                          </m:r>
                        </m:e>
                        <m:sub>
                          <m:r>
                            <a:rPr lang="en-US" sz="1700" i="0">
                              <a:latin typeface="Cambria Math" panose="02040503050406030204" pitchFamily="18" charset="0"/>
                            </a:rPr>
                            <m:t>1</m:t>
                          </m:r>
                        </m:sub>
                      </m:sSub>
                      <m:r>
                        <a:rPr lang="en-US" sz="1700" i="0">
                          <a:latin typeface="Cambria Math" panose="02040503050406030204" pitchFamily="18" charset="0"/>
                        </a:rPr>
                        <m:t>+ </m:t>
                      </m:r>
                      <m:sSub>
                        <m:sSubPr>
                          <m:ctrlPr>
                            <a:rPr lang="en-US" sz="1700" i="1">
                              <a:latin typeface="Cambria Math" panose="02040503050406030204" pitchFamily="18" charset="0"/>
                            </a:rPr>
                          </m:ctrlPr>
                        </m:sSubPr>
                        <m:e>
                          <m:r>
                            <a:rPr lang="en-US" sz="1700" i="1">
                              <a:latin typeface="Cambria Math" panose="02040503050406030204" pitchFamily="18" charset="0"/>
                            </a:rPr>
                            <m:t>𝑘</m:t>
                          </m:r>
                        </m:e>
                        <m:sub>
                          <m:r>
                            <a:rPr lang="en-US" sz="1700" i="0">
                              <a:latin typeface="Cambria Math" panose="02040503050406030204" pitchFamily="18" charset="0"/>
                            </a:rPr>
                            <m:t>2</m:t>
                          </m:r>
                        </m:sub>
                      </m:sSub>
                      <m:r>
                        <a:rPr lang="en-US" sz="1700" i="0">
                          <a:latin typeface="Cambria Math" panose="02040503050406030204" pitchFamily="18" charset="0"/>
                        </a:rPr>
                        <m:t>+</m:t>
                      </m:r>
                      <m:r>
                        <a:rPr lang="en-US" sz="1700" i="0">
                          <a:latin typeface="Cambria Math" panose="02040503050406030204" pitchFamily="18" charset="0"/>
                        </a:rPr>
                        <m:t>1</m:t>
                      </m:r>
                      <m:r>
                        <a:rPr lang="en-US" sz="1700" i="0">
                          <a:latin typeface="Cambria Math" panose="02040503050406030204" pitchFamily="18" charset="0"/>
                        </a:rPr>
                        <m:t>=</m:t>
                      </m:r>
                      <m:r>
                        <a:rPr lang="en-US" sz="1700" i="0">
                          <a:latin typeface="Cambria Math" panose="02040503050406030204" pitchFamily="18" charset="0"/>
                        </a:rPr>
                        <m:t>0</m:t>
                      </m:r>
                      <m:r>
                        <a:rPr lang="en-US" sz="1700" i="0">
                          <a:latin typeface="Cambria Math" panose="02040503050406030204" pitchFamily="18" charset="0"/>
                        </a:rPr>
                        <m:t> </m:t>
                      </m:r>
                    </m:oMath>
                  </m:oMathPara>
                </a14:m>
                <a:endParaRPr lang="en-US" sz="1700" dirty="0"/>
              </a:p>
            </p:txBody>
          </p:sp>
        </mc:Choice>
        <mc:Fallback xmlns="">
          <p:sp>
            <p:nvSpPr>
              <p:cNvPr id="17" name="Rectangle 16"/>
              <p:cNvSpPr>
                <a:spLocks noRot="1" noChangeAspect="1" noMove="1" noResize="1" noEditPoints="1" noAdjustHandles="1" noChangeArrowheads="1" noChangeShapeType="1" noTextEdit="1"/>
              </p:cNvSpPr>
              <p:nvPr/>
            </p:nvSpPr>
            <p:spPr>
              <a:xfrm>
                <a:off x="304800" y="3785316"/>
                <a:ext cx="3811236" cy="35394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79858" y="4165414"/>
                <a:ext cx="3833934" cy="5891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700" i="1">
                              <a:latin typeface="Cambria Math" panose="02040503050406030204" pitchFamily="18" charset="0"/>
                            </a:rPr>
                          </m:ctrlPr>
                        </m:fPr>
                        <m:num>
                          <m:r>
                            <a:rPr lang="en-US" sz="1700">
                              <a:latin typeface="Cambria Math" panose="02040503050406030204" pitchFamily="18" charset="0"/>
                            </a:rPr>
                            <m:t>ⅆ</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num>
                        <m:den>
                          <m:r>
                            <a:rPr lang="en-US" sz="1700" i="0">
                              <a:latin typeface="Cambria Math" panose="02040503050406030204" pitchFamily="18" charset="0"/>
                            </a:rPr>
                            <m:t>ⅆ</m:t>
                          </m:r>
                          <m:r>
                            <a:rPr lang="en-US" sz="1700" i="1">
                              <a:latin typeface="Cambria Math" panose="02040503050406030204" pitchFamily="18" charset="0"/>
                            </a:rPr>
                            <m:t>𝑡</m:t>
                          </m:r>
                        </m:den>
                      </m:f>
                      <m:d>
                        <m:dPr>
                          <m:ctrlPr>
                            <a:rPr lang="en-US" sz="1700" i="1">
                              <a:latin typeface="Cambria Math" panose="02040503050406030204" pitchFamily="18" charset="0"/>
                            </a:rPr>
                          </m:ctrlPr>
                        </m:dPr>
                        <m:e>
                          <m:r>
                            <a:rPr lang="en-US" sz="1700" i="0">
                              <a:latin typeface="Cambria Math" panose="02040503050406030204" pitchFamily="18" charset="0"/>
                            </a:rPr>
                            <m:t>0</m:t>
                          </m:r>
                        </m:e>
                      </m:d>
                      <m:r>
                        <a:rPr lang="en-US" sz="1700" i="0">
                          <a:latin typeface="Cambria Math" panose="02040503050406030204" pitchFamily="18" charset="0"/>
                        </a:rPr>
                        <m:t>=</m:t>
                      </m:r>
                      <m:r>
                        <a:rPr lang="en-US" sz="1700" i="0">
                          <a:latin typeface="Cambria Math" panose="02040503050406030204" pitchFamily="18" charset="0"/>
                        </a:rPr>
                        <m:t>0</m:t>
                      </m:r>
                      <m:r>
                        <a:rPr lang="en-US" sz="1700" i="0">
                          <a:latin typeface="Cambria Math" panose="02040503050406030204" pitchFamily="18" charset="0"/>
                        </a:rPr>
                        <m:t>       ⇒</m:t>
                      </m:r>
                      <m:sSub>
                        <m:sSubPr>
                          <m:ctrlPr>
                            <a:rPr lang="en-US" sz="1700" i="1">
                              <a:latin typeface="Cambria Math" panose="02040503050406030204" pitchFamily="18" charset="0"/>
                            </a:rPr>
                          </m:ctrlPr>
                        </m:sSubPr>
                        <m:e>
                          <m:r>
                            <a:rPr lang="en-US" sz="1700" i="0">
                              <a:latin typeface="Cambria Math" panose="02040503050406030204" pitchFamily="18" charset="0"/>
                            </a:rPr>
                            <m:t>         </m:t>
                          </m:r>
                          <m:r>
                            <a:rPr lang="en-US" sz="1700" i="1">
                              <a:latin typeface="Cambria Math" panose="02040503050406030204" pitchFamily="18" charset="0"/>
                            </a:rPr>
                            <m:t>𝑘</m:t>
                          </m:r>
                        </m:e>
                        <m:sub>
                          <m:r>
                            <a:rPr lang="en-US" sz="1700" i="0">
                              <a:latin typeface="Cambria Math" panose="02040503050406030204" pitchFamily="18" charset="0"/>
                            </a:rPr>
                            <m:t>1</m:t>
                          </m:r>
                        </m:sub>
                      </m:sSub>
                      <m:sSub>
                        <m:sSubPr>
                          <m:ctrlPr>
                            <a:rPr lang="en-US" sz="1700" i="1">
                              <a:latin typeface="Cambria Math" panose="02040503050406030204" pitchFamily="18" charset="0"/>
                            </a:rPr>
                          </m:ctrlPr>
                        </m:sSubPr>
                        <m:e>
                          <m:r>
                            <a:rPr lang="en-US" sz="1700" i="1">
                              <a:latin typeface="Cambria Math" panose="02040503050406030204" pitchFamily="18" charset="0"/>
                            </a:rPr>
                            <m:t>𝑠</m:t>
                          </m:r>
                        </m:e>
                        <m:sub>
                          <m:r>
                            <a:rPr lang="en-US" sz="1700" i="0">
                              <a:latin typeface="Cambria Math" panose="02040503050406030204" pitchFamily="18" charset="0"/>
                            </a:rPr>
                            <m:t>1</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𝑘</m:t>
                          </m:r>
                        </m:e>
                        <m:sub>
                          <m:r>
                            <a:rPr lang="en-US" sz="1700" i="0">
                              <a:latin typeface="Cambria Math" panose="02040503050406030204" pitchFamily="18" charset="0"/>
                            </a:rPr>
                            <m:t>2</m:t>
                          </m:r>
                        </m:sub>
                      </m:sSub>
                      <m:sSub>
                        <m:sSubPr>
                          <m:ctrlPr>
                            <a:rPr lang="en-US" sz="1700" i="1">
                              <a:latin typeface="Cambria Math" panose="02040503050406030204" pitchFamily="18" charset="0"/>
                            </a:rPr>
                          </m:ctrlPr>
                        </m:sSubPr>
                        <m:e>
                          <m:r>
                            <a:rPr lang="en-US" sz="1700" i="1">
                              <a:latin typeface="Cambria Math" panose="02040503050406030204" pitchFamily="18" charset="0"/>
                            </a:rPr>
                            <m:t>𝑠</m:t>
                          </m:r>
                        </m:e>
                        <m:sub>
                          <m:r>
                            <a:rPr lang="en-US" sz="1700" i="0">
                              <a:latin typeface="Cambria Math" panose="02040503050406030204" pitchFamily="18" charset="0"/>
                            </a:rPr>
                            <m:t>2</m:t>
                          </m:r>
                        </m:sub>
                      </m:sSub>
                      <m:r>
                        <a:rPr lang="en-US" sz="1700" i="0">
                          <a:latin typeface="Cambria Math" panose="02040503050406030204" pitchFamily="18" charset="0"/>
                        </a:rPr>
                        <m:t>=</m:t>
                      </m:r>
                      <m:r>
                        <a:rPr lang="en-US" sz="1700" i="0">
                          <a:latin typeface="Cambria Math" panose="02040503050406030204" pitchFamily="18" charset="0"/>
                        </a:rPr>
                        <m:t>0</m:t>
                      </m:r>
                    </m:oMath>
                  </m:oMathPara>
                </a14:m>
                <a:endParaRPr lang="en-US" sz="1700" dirty="0"/>
              </a:p>
            </p:txBody>
          </p:sp>
        </mc:Choice>
        <mc:Fallback xmlns="">
          <p:sp>
            <p:nvSpPr>
              <p:cNvPr id="19" name="Rectangle 18"/>
              <p:cNvSpPr>
                <a:spLocks noRot="1" noChangeAspect="1" noMove="1" noResize="1" noEditPoints="1" noAdjustHandles="1" noChangeArrowheads="1" noChangeShapeType="1" noTextEdit="1"/>
              </p:cNvSpPr>
              <p:nvPr/>
            </p:nvSpPr>
            <p:spPr>
              <a:xfrm>
                <a:off x="279858" y="4165414"/>
                <a:ext cx="3833934" cy="58913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545005" y="3749098"/>
                <a:ext cx="2670475" cy="473399"/>
              </a:xfrm>
              <a:prstGeom prst="rect">
                <a:avLst/>
              </a:prstGeom>
            </p:spPr>
            <p:txBody>
              <a:bodyPr wrap="none">
                <a:spAutoFit/>
              </a:bodyPr>
              <a:lstStyle/>
              <a:p>
                <a:pPr algn="ctr">
                  <a:spcAft>
                    <a:spcPts val="600"/>
                  </a:spcAft>
                </a:pPr>
                <a14:m>
                  <m:oMath xmlns:m="http://schemas.openxmlformats.org/officeDocument/2006/math">
                    <m:sSub>
                      <m:sSubPr>
                        <m:ctrlP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𝑘</m:t>
                        </m:r>
                      </m:e>
                      <m:sub>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1</m:t>
                        </m:r>
                      </m:sub>
                    </m:sSub>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m:t>
                    </m:r>
                    <m:f>
                      <m:fPr>
                        <m:ctrlP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ctrlPr>
                      </m:fPr>
                      <m:num>
                        <m:sSub>
                          <m:sSubPr>
                            <m:ctrlP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𝑠</m:t>
                            </m:r>
                          </m:e>
                          <m:sub>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2</m:t>
                            </m:r>
                          </m:sub>
                        </m:sSub>
                      </m:num>
                      <m:den>
                        <m:sSub>
                          <m:sSubPr>
                            <m:ctrlP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𝑠</m:t>
                            </m:r>
                          </m:e>
                          <m:sub>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1</m:t>
                            </m:r>
                          </m:sub>
                        </m:sSub>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𝑠</m:t>
                            </m:r>
                          </m:e>
                          <m:sub>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2</m:t>
                            </m:r>
                          </m:sub>
                        </m:sSub>
                      </m:den>
                    </m:f>
                  </m:oMath>
                </a14:m>
                <a:r>
                  <a:rPr lang="ar-SA" sz="17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sSub>
                      <m:sSubPr>
                        <m:ctrlP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𝑘</m:t>
                        </m:r>
                      </m:e>
                      <m:sub>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2</m:t>
                        </m:r>
                      </m:sub>
                    </m:sSub>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m:t>
                    </m:r>
                    <m:f>
                      <m:fPr>
                        <m:ctrlP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ctrlPr>
                      </m:fPr>
                      <m:num>
                        <m:sSub>
                          <m:sSubPr>
                            <m:ctrlP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𝑠</m:t>
                            </m:r>
                          </m:e>
                          <m:sub>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1</m:t>
                            </m:r>
                          </m:sub>
                        </m:sSub>
                      </m:num>
                      <m:den>
                        <m:sSub>
                          <m:sSubPr>
                            <m:ctrlP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𝑠</m:t>
                            </m:r>
                          </m:e>
                          <m:sub>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1</m:t>
                            </m:r>
                          </m:sub>
                        </m:sSub>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𝑠</m:t>
                            </m:r>
                          </m:e>
                          <m:sub>
                            <m:r>
                              <a:rPr lang="en-US" sz="1700" i="1">
                                <a:solidFill>
                                  <a:srgbClr val="000000"/>
                                </a:solidFill>
                                <a:latin typeface="Cambria Math" panose="02040503050406030204" pitchFamily="18" charset="0"/>
                                <a:ea typeface="Times New Roman" panose="02020603050405020304" pitchFamily="18" charset="0"/>
                                <a:cs typeface="B Nazanin" panose="00000400000000000000" pitchFamily="2" charset="-78"/>
                              </a:rPr>
                              <m:t>2</m:t>
                            </m:r>
                          </m:sub>
                        </m:sSub>
                      </m:den>
                    </m:f>
                  </m:oMath>
                </a14:m>
                <a:endParaRPr lang="en-US" sz="1700" dirty="0">
                  <a:effectLst/>
                  <a:latin typeface="Times New Roman" panose="02020603050405020304" pitchFamily="18" charset="0"/>
                  <a:ea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5545005" y="3749098"/>
                <a:ext cx="2670475" cy="473399"/>
              </a:xfrm>
              <a:prstGeom prst="rect">
                <a:avLst/>
              </a:prstGeom>
              <a:blipFill>
                <a:blip r:embed="rId10"/>
                <a:stretch>
                  <a:fillRect b="-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4342893" y="4019879"/>
                <a:ext cx="490839"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b="1">
                          <a:solidFill>
                            <a:srgbClr val="0000FF"/>
                          </a:solidFill>
                          <a:latin typeface="Cambria Math" panose="02040503050406030204" pitchFamily="18" charset="0"/>
                        </a:rPr>
                        <m:t>⟹</m:t>
                      </m:r>
                    </m:oMath>
                  </m:oMathPara>
                </a14:m>
                <a:endParaRPr lang="en-US" sz="1700" b="1" dirty="0"/>
              </a:p>
            </p:txBody>
          </p:sp>
        </mc:Choice>
        <mc:Fallback xmlns="">
          <p:sp>
            <p:nvSpPr>
              <p:cNvPr id="22" name="Rectangle 21"/>
              <p:cNvSpPr>
                <a:spLocks noRot="1" noChangeAspect="1" noMove="1" noResize="1" noEditPoints="1" noAdjustHandles="1" noChangeArrowheads="1" noChangeShapeType="1" noTextEdit="1"/>
              </p:cNvSpPr>
              <p:nvPr/>
            </p:nvSpPr>
            <p:spPr>
              <a:xfrm>
                <a:off x="4342893" y="4019879"/>
                <a:ext cx="490839" cy="35394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4936477" y="4247021"/>
                <a:ext cx="3569759" cy="626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sSub>
                            <m:sSubPr>
                              <m:ctrlPr>
                                <a:rPr lang="en-US" sz="1700" i="1">
                                  <a:latin typeface="Cambria Math" panose="02040503050406030204" pitchFamily="18" charset="0"/>
                                </a:rPr>
                              </m:ctrlPr>
                            </m:sSubPr>
                            <m:e>
                              <m:r>
                                <a:rPr lang="en-US" sz="1700" i="1">
                                  <a:latin typeface="Cambria Math" panose="02040503050406030204" pitchFamily="18" charset="0"/>
                                </a:rPr>
                                <m:t>𝑠</m:t>
                              </m:r>
                            </m:e>
                            <m:sub>
                              <m:r>
                                <a:rPr lang="en-US" sz="1700" i="0">
                                  <a:latin typeface="Cambria Math" panose="02040503050406030204" pitchFamily="18" charset="0"/>
                                </a:rPr>
                                <m:t>1</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𝑠</m:t>
                              </m:r>
                            </m:e>
                            <m:sub>
                              <m:r>
                                <a:rPr lang="en-US" sz="1700" i="0">
                                  <a:latin typeface="Cambria Math" panose="02040503050406030204" pitchFamily="18" charset="0"/>
                                </a:rPr>
                                <m:t>2</m:t>
                              </m:r>
                            </m:sub>
                          </m:sSub>
                        </m:den>
                      </m:f>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𝑠</m:t>
                              </m:r>
                            </m:e>
                            <m:sub>
                              <m:r>
                                <a:rPr lang="en-US" sz="1700" i="0">
                                  <a:latin typeface="Cambria Math" panose="02040503050406030204" pitchFamily="18" charset="0"/>
                                </a:rPr>
                                <m:t>2</m:t>
                              </m:r>
                            </m:sub>
                          </m:sSub>
                          <m:sSubSup>
                            <m:sSubSupPr>
                              <m:ctrlPr>
                                <a:rPr lang="en-US" sz="1700" i="1">
                                  <a:latin typeface="Cambria Math" panose="02040503050406030204" pitchFamily="18" charset="0"/>
                                </a:rPr>
                              </m:ctrlPr>
                            </m:sSubSupPr>
                            <m:e>
                              <m:r>
                                <a:rPr lang="en-US" sz="1700" i="1">
                                  <a:latin typeface="Cambria Math" panose="02040503050406030204" pitchFamily="18" charset="0"/>
                                </a:rPr>
                                <m:t>𝑒</m:t>
                              </m:r>
                            </m:e>
                            <m:sub>
                              <m:r>
                                <a:rPr lang="en-US" sz="1700" i="0">
                                  <a:latin typeface="Cambria Math" panose="02040503050406030204" pitchFamily="18" charset="0"/>
                                </a:rPr>
                                <m:t> </m:t>
                              </m:r>
                            </m:sub>
                            <m:sup>
                              <m:sSub>
                                <m:sSubPr>
                                  <m:ctrlPr>
                                    <a:rPr lang="en-US" sz="1700" i="1">
                                      <a:latin typeface="Cambria Math" panose="02040503050406030204" pitchFamily="18" charset="0"/>
                                    </a:rPr>
                                  </m:ctrlPr>
                                </m:sSubPr>
                                <m:e>
                                  <m:r>
                                    <a:rPr lang="en-US" sz="1700" i="1">
                                      <a:latin typeface="Cambria Math" panose="02040503050406030204" pitchFamily="18" charset="0"/>
                                    </a:rPr>
                                    <m:t>𝑠</m:t>
                                  </m:r>
                                </m:e>
                                <m:sub>
                                  <m:r>
                                    <a:rPr lang="en-US" sz="1700" i="0">
                                      <a:latin typeface="Cambria Math" panose="02040503050406030204" pitchFamily="18" charset="0"/>
                                    </a:rPr>
                                    <m:t>1</m:t>
                                  </m:r>
                                </m:sub>
                              </m:sSub>
                              <m:r>
                                <a:rPr lang="en-US" sz="1700" i="1">
                                  <a:latin typeface="Cambria Math" panose="02040503050406030204" pitchFamily="18" charset="0"/>
                                </a:rPr>
                                <m:t>𝑡</m:t>
                              </m:r>
                            </m:sup>
                          </m:sSubSup>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𝑠</m:t>
                              </m:r>
                            </m:e>
                            <m:sub>
                              <m:r>
                                <a:rPr lang="en-US" sz="1700" i="0">
                                  <a:latin typeface="Cambria Math" panose="02040503050406030204" pitchFamily="18" charset="0"/>
                                </a:rPr>
                                <m:t>1</m:t>
                              </m:r>
                            </m:sub>
                          </m:sSub>
                          <m:sSup>
                            <m:sSupPr>
                              <m:ctrlPr>
                                <a:rPr lang="en-US" sz="1700" i="1">
                                  <a:latin typeface="Cambria Math" panose="02040503050406030204" pitchFamily="18" charset="0"/>
                                </a:rPr>
                              </m:ctrlPr>
                            </m:sSupPr>
                            <m:e>
                              <m:r>
                                <a:rPr lang="en-US" sz="1700" i="0">
                                  <a:latin typeface="Cambria Math" panose="02040503050406030204" pitchFamily="18" charset="0"/>
                                </a:rPr>
                                <m:t>ⅇ</m:t>
                              </m:r>
                            </m:e>
                            <m:sup>
                              <m:sSub>
                                <m:sSubPr>
                                  <m:ctrlPr>
                                    <a:rPr lang="en-US" sz="1700" i="1">
                                      <a:latin typeface="Cambria Math" panose="02040503050406030204" pitchFamily="18" charset="0"/>
                                    </a:rPr>
                                  </m:ctrlPr>
                                </m:sSubPr>
                                <m:e>
                                  <m:r>
                                    <a:rPr lang="en-US" sz="1700" i="1">
                                      <a:latin typeface="Cambria Math" panose="02040503050406030204" pitchFamily="18" charset="0"/>
                                    </a:rPr>
                                    <m:t>𝑠</m:t>
                                  </m:r>
                                </m:e>
                                <m:sub>
                                  <m:r>
                                    <a:rPr lang="en-US" sz="1700" i="0">
                                      <a:latin typeface="Cambria Math" panose="02040503050406030204" pitchFamily="18" charset="0"/>
                                    </a:rPr>
                                    <m:t>2</m:t>
                                  </m:r>
                                </m:sub>
                              </m:sSub>
                              <m:r>
                                <a:rPr lang="en-US" sz="1700" i="1">
                                  <a:latin typeface="Cambria Math" panose="02040503050406030204" pitchFamily="18" charset="0"/>
                                </a:rPr>
                                <m:t>𝑡</m:t>
                              </m:r>
                            </m:sup>
                          </m:sSup>
                        </m:e>
                      </m:d>
                      <m:r>
                        <a:rPr lang="en-US" sz="1700" i="0">
                          <a:latin typeface="Cambria Math" panose="02040503050406030204" pitchFamily="18" charset="0"/>
                        </a:rPr>
                        <m:t>+</m:t>
                      </m:r>
                      <m:r>
                        <a:rPr lang="en-US" sz="1700" i="0">
                          <a:latin typeface="Cambria Math" panose="02040503050406030204" pitchFamily="18" charset="0"/>
                        </a:rPr>
                        <m:t>1</m:t>
                      </m:r>
                    </m:oMath>
                  </m:oMathPara>
                </a14:m>
                <a:endParaRPr lang="en-US" sz="1700" dirty="0"/>
              </a:p>
            </p:txBody>
          </p:sp>
        </mc:Choice>
        <mc:Fallback xmlns="">
          <p:sp>
            <p:nvSpPr>
              <p:cNvPr id="24" name="Rectangle 23"/>
              <p:cNvSpPr>
                <a:spLocks noRot="1" noChangeAspect="1" noMove="1" noResize="1" noEditPoints="1" noAdjustHandles="1" noChangeArrowheads="1" noChangeShapeType="1" noTextEdit="1"/>
              </p:cNvSpPr>
              <p:nvPr/>
            </p:nvSpPr>
            <p:spPr>
              <a:xfrm>
                <a:off x="4936477" y="4247021"/>
                <a:ext cx="3569759" cy="626582"/>
              </a:xfrm>
              <a:prstGeom prst="rect">
                <a:avLst/>
              </a:prstGeom>
              <a:blipFill>
                <a:blip r:embed="rId12"/>
                <a:stretch>
                  <a:fillRect/>
                </a:stretch>
              </a:blipFill>
            </p:spPr>
            <p:txBody>
              <a:bodyPr/>
              <a:lstStyle/>
              <a:p>
                <a:r>
                  <a:rPr lang="en-US">
                    <a:noFill/>
                  </a:rPr>
                  <a:t> </a:t>
                </a:r>
              </a:p>
            </p:txBody>
          </p:sp>
        </mc:Fallback>
      </mc:AlternateContent>
      <p:pic>
        <p:nvPicPr>
          <p:cNvPr id="41" name="Picture 40"/>
          <p:cNvPicPr>
            <a:picLocks noChangeAspect="1"/>
          </p:cNvPicPr>
          <p:nvPr/>
        </p:nvPicPr>
        <p:blipFill rotWithShape="1">
          <a:blip r:embed="rId13"/>
          <a:srcRect l="7412" t="6805" r="8085" b="5438"/>
          <a:stretch/>
        </p:blipFill>
        <p:spPr>
          <a:xfrm>
            <a:off x="484545" y="4875537"/>
            <a:ext cx="3019103" cy="1936557"/>
          </a:xfrm>
          <a:prstGeom prst="rect">
            <a:avLst/>
          </a:prstGeom>
        </p:spPr>
      </p:pic>
      <p:pic>
        <p:nvPicPr>
          <p:cNvPr id="43" name="Picture 42"/>
          <p:cNvPicPr>
            <a:picLocks noChangeAspect="1"/>
          </p:cNvPicPr>
          <p:nvPr/>
        </p:nvPicPr>
        <p:blipFill rotWithShape="1">
          <a:blip r:embed="rId14"/>
          <a:srcRect l="7749" t="5269" r="8421" b="5611"/>
          <a:stretch/>
        </p:blipFill>
        <p:spPr>
          <a:xfrm>
            <a:off x="5438902" y="4869578"/>
            <a:ext cx="2907847" cy="1909370"/>
          </a:xfrm>
          <a:prstGeom prst="rect">
            <a:avLst/>
          </a:prstGeom>
        </p:spPr>
      </p:pic>
      <p:sp>
        <p:nvSpPr>
          <p:cNvPr id="44" name="Rectangle 43"/>
          <p:cNvSpPr>
            <a:spLocks noChangeArrowheads="1"/>
          </p:cNvSpPr>
          <p:nvPr/>
        </p:nvSpPr>
        <p:spPr bwMode="auto">
          <a:xfrm>
            <a:off x="3638258" y="5353365"/>
            <a:ext cx="1666034" cy="83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ctr" rtl="1">
              <a:lnSpc>
                <a:spcPct val="115000"/>
              </a:lnSpc>
              <a:spcAft>
                <a:spcPts val="1000"/>
              </a:spcAft>
              <a:buClr>
                <a:srgbClr val="FF0000"/>
              </a:buClr>
            </a:pPr>
            <a:r>
              <a:rPr lang="fa-IR" altLang="en-US" sz="1400" b="1" dirty="0" smtClean="0">
                <a:solidFill>
                  <a:srgbClr val="0000FF"/>
                </a:solidFill>
                <a:ea typeface="Calibri" panose="020F0502020204030204" pitchFamily="34" charset="0"/>
                <a:cs typeface="B Nazanin" panose="00000400000000000000" pitchFamily="2" charset="-78"/>
              </a:rPr>
              <a:t>ولتاژ </a:t>
            </a:r>
            <a:r>
              <a:rPr lang="fa-IR" altLang="en-US" sz="1400" b="1" dirty="0">
                <a:solidFill>
                  <a:srgbClr val="0000FF"/>
                </a:solidFill>
                <a:ea typeface="Calibri" panose="020F0502020204030204" pitchFamily="34" charset="0"/>
                <a:cs typeface="B Nazanin" panose="00000400000000000000" pitchFamily="2" charset="-78"/>
              </a:rPr>
              <a:t>خازن و جریان </a:t>
            </a:r>
            <a:r>
              <a:rPr lang="fa-IR" altLang="en-US" sz="1400" b="1" dirty="0" smtClean="0">
                <a:solidFill>
                  <a:srgbClr val="0000FF"/>
                </a:solidFill>
                <a:ea typeface="Calibri" panose="020F0502020204030204" pitchFamily="34" charset="0"/>
                <a:cs typeface="B Nazanin" panose="00000400000000000000" pitchFamily="2" charset="-78"/>
              </a:rPr>
              <a:t>سلف برای مقادیر مختلف ضریب میرایی</a:t>
            </a:r>
            <a:endParaRPr lang="en-US" altLang="en-US" sz="1400" b="1" dirty="0">
              <a:solidFill>
                <a:srgbClr val="0000FF"/>
              </a:solidFill>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0516712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54</a:t>
            </a:fld>
            <a:endParaRPr lang="en-US" dirty="0"/>
          </a:p>
        </p:txBody>
      </p:sp>
      <p:pic>
        <p:nvPicPr>
          <p:cNvPr id="5" name="Picture 4"/>
          <p:cNvPicPr>
            <a:picLocks noChangeAspect="1"/>
          </p:cNvPicPr>
          <p:nvPr/>
        </p:nvPicPr>
        <p:blipFill rotWithShape="1">
          <a:blip r:embed="rId3"/>
          <a:srcRect r="53088"/>
          <a:stretch/>
        </p:blipFill>
        <p:spPr>
          <a:xfrm>
            <a:off x="6350179" y="1404392"/>
            <a:ext cx="2539641" cy="214179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414488" y="191492"/>
                <a:ext cx="3705180"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𝑘</m:t>
                          </m:r>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r>
                                <a:rPr lang="en-US" sz="1700" i="0">
                                  <a:latin typeface="Cambria Math" panose="02040503050406030204" pitchFamily="18" charset="0"/>
                                </a:rPr>
                                <m:t>−</m:t>
                              </m:r>
                              <m:r>
                                <a:rPr lang="en-US" sz="1700" i="1">
                                  <a:latin typeface="Cambria Math" panose="02040503050406030204" pitchFamily="18" charset="0"/>
                                </a:rPr>
                                <m:t>𝛼</m:t>
                              </m:r>
                              <m:r>
                                <a:rPr lang="en-US" sz="1700" i="1">
                                  <a:latin typeface="Cambria Math" panose="02040503050406030204" pitchFamily="18" charset="0"/>
                                </a:rPr>
                                <m:t>𝑡</m:t>
                              </m:r>
                            </m:sup>
                          </m:sSup>
                          <m:r>
                            <m:rPr>
                              <m:sty m:val="p"/>
                            </m:rPr>
                            <a:rPr lang="en-US" sz="1700" i="0">
                              <a:latin typeface="Cambria Math" panose="02040503050406030204" pitchFamily="18" charset="0"/>
                            </a:rPr>
                            <m:t>cos</m:t>
                          </m:r>
                          <m:r>
                            <a:rPr lang="en-US" sz="1700" i="0">
                              <a:latin typeface="Cambria Math" panose="02040503050406030204" pitchFamily="18" charset="0"/>
                            </a:rPr>
                            <m:t>(</m:t>
                          </m:r>
                          <m:r>
                            <a:rPr lang="en-US" sz="1700" i="1">
                              <a:latin typeface="Cambria Math" panose="02040503050406030204" pitchFamily="18" charset="0"/>
                            </a:rPr>
                            <m:t>𝜔</m:t>
                          </m:r>
                          <m:r>
                            <a:rPr lang="en-US" sz="1700" i="1" baseline="-25000">
                              <a:latin typeface="Cambria Math" panose="02040503050406030204" pitchFamily="18" charset="0"/>
                            </a:rPr>
                            <m:t>𝑑</m:t>
                          </m:r>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𝜑</m:t>
                          </m:r>
                          <m:r>
                            <a:rPr lang="en-US" sz="1700" i="0">
                              <a:latin typeface="Cambria Math" panose="02040503050406030204" pitchFamily="18" charset="0"/>
                            </a:rPr>
                            <m:t>)+</m:t>
                          </m:r>
                          <m:r>
                            <a:rPr lang="en-US" sz="1700" i="0">
                              <a:latin typeface="Cambria Math" panose="02040503050406030204" pitchFamily="18" charset="0"/>
                            </a:rPr>
                            <m:t>1</m:t>
                          </m:r>
                          <m:r>
                            <a:rPr lang="en-US" sz="1700" i="0">
                              <a:latin typeface="Cambria Math" panose="02040503050406030204" pitchFamily="18" charset="0"/>
                            </a:rPr>
                            <m:t>)</m:t>
                          </m:r>
                          <m:r>
                            <a:rPr lang="en-US" sz="1700" i="1">
                              <a:latin typeface="Cambria Math" panose="02040503050406030204" pitchFamily="18" charset="0"/>
                            </a:rPr>
                            <m:t>𝑢</m:t>
                          </m:r>
                          <m:r>
                            <a:rPr lang="en-US" sz="1700" i="0">
                              <a:latin typeface="Cambria Math" panose="02040503050406030204" pitchFamily="18" charset="0"/>
                            </a:rPr>
                            <m:t>(</m:t>
                          </m:r>
                          <m:r>
                            <a:rPr lang="en-US" sz="1700" i="1">
                              <a:latin typeface="Cambria Math" panose="02040503050406030204" pitchFamily="18" charset="0"/>
                            </a:rPr>
                            <m:t>𝑡</m:t>
                          </m:r>
                        </m:e>
                      </m:d>
                    </m:oMath>
                  </m:oMathPara>
                </a14:m>
                <a:endParaRPr lang="en-US" sz="1700" dirty="0"/>
              </a:p>
            </p:txBody>
          </p:sp>
        </mc:Choice>
        <mc:Fallback xmlns="">
          <p:sp>
            <p:nvSpPr>
              <p:cNvPr id="6" name="Rectangle 5"/>
              <p:cNvSpPr>
                <a:spLocks noRot="1" noChangeAspect="1" noMove="1" noResize="1" noEditPoints="1" noAdjustHandles="1" noChangeArrowheads="1" noChangeShapeType="1" noTextEdit="1"/>
              </p:cNvSpPr>
              <p:nvPr/>
            </p:nvSpPr>
            <p:spPr>
              <a:xfrm>
                <a:off x="3414488" y="191492"/>
                <a:ext cx="3705180" cy="353943"/>
              </a:xfrm>
              <a:prstGeom prst="rect">
                <a:avLst/>
              </a:prstGeom>
              <a:blipFill>
                <a:blip r:embed="rId4"/>
                <a:stretch>
                  <a:fillRect t="-117241" r="-12336" b="-182759"/>
                </a:stretch>
              </a:blipFill>
            </p:spPr>
            <p:txBody>
              <a:bodyPr/>
              <a:lstStyle/>
              <a:p>
                <a:r>
                  <a:rPr lang="en-US">
                    <a:noFill/>
                  </a:rPr>
                  <a:t> </a:t>
                </a:r>
              </a:p>
            </p:txBody>
          </p:sp>
        </mc:Fallback>
      </mc:AlternateContent>
      <p:sp>
        <p:nvSpPr>
          <p:cNvPr id="7" name="Rectangle 6"/>
          <p:cNvSpPr>
            <a:spLocks noChangeArrowheads="1"/>
          </p:cNvSpPr>
          <p:nvPr/>
        </p:nvSpPr>
        <p:spPr bwMode="auto">
          <a:xfrm>
            <a:off x="1921025" y="166950"/>
            <a:ext cx="1630575" cy="39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700" b="1" dirty="0" smtClean="0">
                <a:solidFill>
                  <a:srgbClr val="0000FF"/>
                </a:solidFill>
                <a:ea typeface="Calibri" panose="020F0502020204030204" pitchFamily="34" charset="0"/>
                <a:cs typeface="B Nazanin" panose="00000400000000000000" pitchFamily="2" charset="-78"/>
              </a:rPr>
              <a:t>:حالت میرای ضعیف</a:t>
            </a:r>
            <a:endParaRPr lang="en-US" altLang="en-US" sz="1700" b="1" dirty="0">
              <a:solidFill>
                <a:srgbClr val="0000FF"/>
              </a:solidFill>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8" name="Rectangle 7"/>
              <p:cNvSpPr/>
              <p:nvPr/>
            </p:nvSpPr>
            <p:spPr>
              <a:xfrm>
                <a:off x="1693219" y="685800"/>
                <a:ext cx="3062120"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r>
                            <a:rPr lang="en-US" sz="1700" i="0">
                              <a:latin typeface="Cambria Math" panose="02040503050406030204" pitchFamily="18" charset="0"/>
                            </a:rPr>
                            <m:t>⋅</m:t>
                          </m:r>
                        </m:sub>
                      </m:sSub>
                      <m:d>
                        <m:dPr>
                          <m:ctrlPr>
                            <a:rPr lang="en-US" sz="1700" i="1">
                              <a:latin typeface="Cambria Math" panose="02040503050406030204" pitchFamily="18" charset="0"/>
                            </a:rPr>
                          </m:ctrlPr>
                        </m:dPr>
                        <m:e>
                          <m:r>
                            <a:rPr lang="en-US" sz="1700" i="0">
                              <a:latin typeface="Cambria Math" panose="02040503050406030204" pitchFamily="18" charset="0"/>
                            </a:rPr>
                            <m:t>0</m:t>
                          </m:r>
                        </m:e>
                      </m:d>
                      <m:r>
                        <a:rPr lang="en-US" sz="1700" i="0">
                          <a:latin typeface="Cambria Math" panose="02040503050406030204" pitchFamily="18" charset="0"/>
                        </a:rPr>
                        <m:t>=</m:t>
                      </m:r>
                      <m:r>
                        <a:rPr lang="en-US" sz="1700" i="0">
                          <a:latin typeface="Cambria Math" panose="02040503050406030204" pitchFamily="18" charset="0"/>
                        </a:rPr>
                        <m:t>0</m:t>
                      </m:r>
                      <m:r>
                        <a:rPr lang="en-US" sz="1700" i="0">
                          <a:latin typeface="Cambria Math" panose="02040503050406030204" pitchFamily="18" charset="0"/>
                        </a:rPr>
                        <m:t> ⇒   </m:t>
                      </m:r>
                      <m:r>
                        <a:rPr lang="en-US" sz="1700" i="1">
                          <a:latin typeface="Cambria Math" panose="02040503050406030204" pitchFamily="18" charset="0"/>
                        </a:rPr>
                        <m:t>𝑘𝑐𝑜𝑠</m:t>
                      </m:r>
                      <m:r>
                        <a:rPr lang="en-US" sz="1700" i="1">
                          <a:latin typeface="Cambria Math" panose="02040503050406030204" pitchFamily="18" charset="0"/>
                        </a:rPr>
                        <m:t>𝜑</m:t>
                      </m:r>
                      <m:r>
                        <a:rPr lang="en-US" sz="1700" i="0">
                          <a:latin typeface="Cambria Math" panose="02040503050406030204" pitchFamily="18" charset="0"/>
                        </a:rPr>
                        <m:t>+</m:t>
                      </m:r>
                      <m:r>
                        <a:rPr lang="en-US" sz="1700" i="0">
                          <a:latin typeface="Cambria Math" panose="02040503050406030204" pitchFamily="18" charset="0"/>
                        </a:rPr>
                        <m:t>1</m:t>
                      </m:r>
                      <m:r>
                        <a:rPr lang="en-US" sz="1700" i="0">
                          <a:latin typeface="Cambria Math" panose="02040503050406030204" pitchFamily="18" charset="0"/>
                        </a:rPr>
                        <m:t>=</m:t>
                      </m:r>
                      <m:r>
                        <a:rPr lang="en-US" sz="1700" i="0">
                          <a:latin typeface="Cambria Math" panose="02040503050406030204" pitchFamily="18" charset="0"/>
                        </a:rPr>
                        <m:t>0</m:t>
                      </m:r>
                    </m:oMath>
                  </m:oMathPara>
                </a14:m>
                <a:endParaRPr lang="en-US" sz="1700" dirty="0"/>
              </a:p>
            </p:txBody>
          </p:sp>
        </mc:Choice>
        <mc:Fallback xmlns="">
          <p:sp>
            <p:nvSpPr>
              <p:cNvPr id="8" name="Rectangle 7"/>
              <p:cNvSpPr>
                <a:spLocks noRot="1" noChangeAspect="1" noMove="1" noResize="1" noEditPoints="1" noAdjustHandles="1" noChangeArrowheads="1" noChangeShapeType="1" noTextEdit="1"/>
              </p:cNvSpPr>
              <p:nvPr/>
            </p:nvSpPr>
            <p:spPr>
              <a:xfrm>
                <a:off x="1693219" y="685800"/>
                <a:ext cx="3062120" cy="353943"/>
              </a:xfrm>
              <a:prstGeom prst="rect">
                <a:avLst/>
              </a:prstGeom>
              <a:blipFill>
                <a:blip r:embed="rId5"/>
                <a:stretch>
                  <a:fillRect b="-8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90465" y="930367"/>
                <a:ext cx="4165756" cy="5891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700" i="1">
                              <a:latin typeface="Cambria Math" panose="02040503050406030204" pitchFamily="18" charset="0"/>
                            </a:rPr>
                          </m:ctrlPr>
                        </m:fPr>
                        <m:num>
                          <m:r>
                            <a:rPr lang="en-US" sz="1700">
                              <a:latin typeface="Cambria Math" panose="02040503050406030204" pitchFamily="18" charset="0"/>
                            </a:rPr>
                            <m:t>ⅆ</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num>
                        <m:den>
                          <m:r>
                            <a:rPr lang="en-US" sz="1700" i="0">
                              <a:latin typeface="Cambria Math" panose="02040503050406030204" pitchFamily="18" charset="0"/>
                            </a:rPr>
                            <m:t>ⅆ</m:t>
                          </m:r>
                          <m:r>
                            <a:rPr lang="en-US" sz="1700" i="1">
                              <a:latin typeface="Cambria Math" panose="02040503050406030204" pitchFamily="18" charset="0"/>
                            </a:rPr>
                            <m:t>𝑡</m:t>
                          </m:r>
                        </m:den>
                      </m:f>
                      <m:d>
                        <m:dPr>
                          <m:ctrlPr>
                            <a:rPr lang="en-US" sz="1700" i="1">
                              <a:latin typeface="Cambria Math" panose="02040503050406030204" pitchFamily="18" charset="0"/>
                            </a:rPr>
                          </m:ctrlPr>
                        </m:dPr>
                        <m:e>
                          <m:r>
                            <a:rPr lang="en-US" sz="1700" i="0">
                              <a:latin typeface="Cambria Math" panose="02040503050406030204" pitchFamily="18" charset="0"/>
                            </a:rPr>
                            <m:t>0</m:t>
                          </m:r>
                        </m:e>
                      </m:d>
                      <m:r>
                        <a:rPr lang="en-US" sz="1700" i="0">
                          <a:latin typeface="Cambria Math" panose="02040503050406030204" pitchFamily="18" charset="0"/>
                        </a:rPr>
                        <m:t>=</m:t>
                      </m:r>
                      <m:r>
                        <a:rPr lang="en-US" sz="1700" i="0">
                          <a:latin typeface="Cambria Math" panose="02040503050406030204" pitchFamily="18" charset="0"/>
                        </a:rPr>
                        <m:t>0</m:t>
                      </m:r>
                      <m:r>
                        <a:rPr lang="en-US" sz="1700" i="0">
                          <a:latin typeface="Cambria Math" panose="02040503050406030204" pitchFamily="18" charset="0"/>
                        </a:rPr>
                        <m:t>⇒−</m:t>
                      </m:r>
                      <m:r>
                        <a:rPr lang="en-US" sz="1700" i="1">
                          <a:latin typeface="Cambria Math" panose="02040503050406030204" pitchFamily="18" charset="0"/>
                        </a:rPr>
                        <m:t>𝛼</m:t>
                      </m:r>
                      <m:r>
                        <a:rPr lang="en-US" sz="1700" i="1">
                          <a:latin typeface="Cambria Math" panose="02040503050406030204" pitchFamily="18" charset="0"/>
                        </a:rPr>
                        <m:t>𝐾</m:t>
                      </m:r>
                      <m:func>
                        <m:funcPr>
                          <m:ctrlPr>
                            <a:rPr lang="en-US" sz="1700" i="1">
                              <a:latin typeface="Cambria Math" panose="02040503050406030204" pitchFamily="18" charset="0"/>
                            </a:rPr>
                          </m:ctrlPr>
                        </m:funcPr>
                        <m:fName>
                          <m:r>
                            <a:rPr lang="en-US" sz="1700" i="1">
                              <a:latin typeface="Cambria Math" panose="02040503050406030204" pitchFamily="18" charset="0"/>
                            </a:rPr>
                            <m:t>𝑐𝑜𝑠</m:t>
                          </m:r>
                        </m:fName>
                        <m:e>
                          <m:r>
                            <a:rPr lang="en-US" sz="1700" i="1">
                              <a:latin typeface="Cambria Math" panose="02040503050406030204" pitchFamily="18" charset="0"/>
                            </a:rPr>
                            <m:t>𝜑</m:t>
                          </m:r>
                        </m:e>
                      </m:func>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1">
                              <a:latin typeface="Cambria Math" panose="02040503050406030204" pitchFamily="18" charset="0"/>
                            </a:rPr>
                            <m:t>𝑑</m:t>
                          </m:r>
                        </m:sub>
                      </m:sSub>
                      <m:r>
                        <a:rPr lang="en-US" sz="1700" i="1">
                          <a:latin typeface="Cambria Math" panose="02040503050406030204" pitchFamily="18" charset="0"/>
                        </a:rPr>
                        <m:t>𝑘</m:t>
                      </m:r>
                      <m:func>
                        <m:funcPr>
                          <m:ctrlPr>
                            <a:rPr lang="en-US" sz="1700" i="1">
                              <a:latin typeface="Cambria Math" panose="02040503050406030204" pitchFamily="18" charset="0"/>
                            </a:rPr>
                          </m:ctrlPr>
                        </m:funcPr>
                        <m:fName>
                          <m:r>
                            <a:rPr lang="en-US" sz="1700" i="1">
                              <a:latin typeface="Cambria Math" panose="02040503050406030204" pitchFamily="18" charset="0"/>
                            </a:rPr>
                            <m:t>𝑠𝑖𝑛</m:t>
                          </m:r>
                        </m:fName>
                        <m:e>
                          <m:r>
                            <a:rPr lang="en-US" sz="1700" i="1">
                              <a:latin typeface="Cambria Math" panose="02040503050406030204" pitchFamily="18" charset="0"/>
                            </a:rPr>
                            <m:t>𝜑</m:t>
                          </m:r>
                        </m:e>
                      </m:func>
                      <m:r>
                        <a:rPr lang="en-US" sz="1700" i="0">
                          <a:latin typeface="Cambria Math" panose="02040503050406030204" pitchFamily="18" charset="0"/>
                        </a:rPr>
                        <m:t>=</m:t>
                      </m:r>
                      <m:r>
                        <a:rPr lang="en-US" sz="1700" i="0">
                          <a:latin typeface="Cambria Math" panose="02040503050406030204" pitchFamily="18" charset="0"/>
                        </a:rPr>
                        <m:t>0</m:t>
                      </m:r>
                    </m:oMath>
                  </m:oMathPara>
                </a14:m>
                <a:endParaRPr lang="en-US" sz="1700" dirty="0"/>
              </a:p>
            </p:txBody>
          </p:sp>
        </mc:Choice>
        <mc:Fallback xmlns="">
          <p:sp>
            <p:nvSpPr>
              <p:cNvPr id="9" name="Rectangle 8"/>
              <p:cNvSpPr>
                <a:spLocks noRot="1" noChangeAspect="1" noMove="1" noResize="1" noEditPoints="1" noAdjustHandles="1" noChangeArrowheads="1" noChangeShapeType="1" noTextEdit="1"/>
              </p:cNvSpPr>
              <p:nvPr/>
            </p:nvSpPr>
            <p:spPr>
              <a:xfrm>
                <a:off x="190465" y="930367"/>
                <a:ext cx="4165756" cy="58913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176828" y="976369"/>
                <a:ext cx="1767920" cy="5844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a:latin typeface="Cambria Math" panose="02040503050406030204" pitchFamily="18" charset="0"/>
                        </a:rPr>
                        <m:t>⇒</m:t>
                      </m:r>
                      <m:func>
                        <m:funcPr>
                          <m:ctrlPr>
                            <a:rPr lang="en-US" sz="1700" i="1">
                              <a:latin typeface="Cambria Math" panose="02040503050406030204" pitchFamily="18" charset="0"/>
                            </a:rPr>
                          </m:ctrlPr>
                        </m:funcPr>
                        <m:fName>
                          <m:r>
                            <a:rPr lang="en-US" sz="1700" i="1">
                              <a:latin typeface="Cambria Math" panose="02040503050406030204" pitchFamily="18" charset="0"/>
                            </a:rPr>
                            <m:t>𝑡𝑎𝑛</m:t>
                          </m:r>
                        </m:fName>
                        <m:e>
                          <m:r>
                            <a:rPr lang="en-US" sz="1700" i="1">
                              <a:latin typeface="Cambria Math" panose="02040503050406030204" pitchFamily="18" charset="0"/>
                            </a:rPr>
                            <m:t>𝜑</m:t>
                          </m:r>
                        </m:e>
                      </m:func>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𝛼</m:t>
                          </m:r>
                        </m:num>
                        <m:den>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1">
                                  <a:latin typeface="Cambria Math" panose="02040503050406030204" pitchFamily="18" charset="0"/>
                                </a:rPr>
                                <m:t>𝑑</m:t>
                              </m:r>
                            </m:sub>
                          </m:sSub>
                        </m:den>
                      </m:f>
                    </m:oMath>
                  </m:oMathPara>
                </a14:m>
                <a:endParaRPr lang="en-US" sz="1700" dirty="0"/>
              </a:p>
            </p:txBody>
          </p:sp>
        </mc:Choice>
        <mc:Fallback xmlns="">
          <p:sp>
            <p:nvSpPr>
              <p:cNvPr id="10" name="Rectangle 9"/>
              <p:cNvSpPr>
                <a:spLocks noRot="1" noChangeAspect="1" noMove="1" noResize="1" noEditPoints="1" noAdjustHandles="1" noChangeArrowheads="1" noChangeShapeType="1" noTextEdit="1"/>
              </p:cNvSpPr>
              <p:nvPr/>
            </p:nvSpPr>
            <p:spPr>
              <a:xfrm>
                <a:off x="4176828" y="976369"/>
                <a:ext cx="1767920" cy="58445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635789" y="605765"/>
                <a:ext cx="2114040" cy="6280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𝑘</m:t>
                      </m:r>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func>
                            <m:funcPr>
                              <m:ctrlPr>
                                <a:rPr lang="en-US" sz="1700" i="1">
                                  <a:latin typeface="Cambria Math" panose="02040503050406030204" pitchFamily="18" charset="0"/>
                                </a:rPr>
                              </m:ctrlPr>
                            </m:funcPr>
                            <m:fName>
                              <m:r>
                                <a:rPr lang="en-US" sz="1700" i="1">
                                  <a:latin typeface="Cambria Math" panose="02040503050406030204" pitchFamily="18" charset="0"/>
                                </a:rPr>
                                <m:t>𝑐𝑜𝑠</m:t>
                              </m:r>
                            </m:fName>
                            <m:e>
                              <m:r>
                                <a:rPr lang="en-US" sz="1700" i="1">
                                  <a:latin typeface="Cambria Math" panose="02040503050406030204" pitchFamily="18" charset="0"/>
                                </a:rPr>
                                <m:t>𝜑</m:t>
                              </m:r>
                            </m:e>
                          </m:func>
                        </m:den>
                      </m:f>
                      <m:r>
                        <a:rPr lang="en-US" sz="1700" i="0">
                          <a:latin typeface="Cambria Math" panose="02040503050406030204" pitchFamily="18" charset="0"/>
                        </a:rPr>
                        <m:t>=−</m:t>
                      </m:r>
                      <m:f>
                        <m:fPr>
                          <m:ctrlPr>
                            <a:rPr lang="en-US" sz="1700" i="1">
                              <a:latin typeface="Cambria Math" panose="02040503050406030204" pitchFamily="18" charset="0"/>
                            </a:rPr>
                          </m:ctrlPr>
                        </m:fPr>
                        <m:num>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0">
                                  <a:latin typeface="Cambria Math" panose="02040503050406030204" pitchFamily="18" charset="0"/>
                                </a:rPr>
                                <m:t>0</m:t>
                              </m:r>
                            </m:sub>
                          </m:sSub>
                        </m:num>
                        <m:den>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1">
                                  <a:latin typeface="Cambria Math" panose="02040503050406030204" pitchFamily="18" charset="0"/>
                                </a:rPr>
                                <m:t>𝑑</m:t>
                              </m:r>
                            </m:sub>
                          </m:sSub>
                        </m:den>
                      </m:f>
                    </m:oMath>
                  </m:oMathPara>
                </a14:m>
                <a:endParaRPr lang="en-US" sz="1700" dirty="0"/>
              </a:p>
            </p:txBody>
          </p:sp>
        </mc:Choice>
        <mc:Fallback xmlns="">
          <p:sp>
            <p:nvSpPr>
              <p:cNvPr id="11" name="Rectangle 10"/>
              <p:cNvSpPr>
                <a:spLocks noRot="1" noChangeAspect="1" noMove="1" noResize="1" noEditPoints="1" noAdjustHandles="1" noChangeArrowheads="1" noChangeShapeType="1" noTextEdit="1"/>
              </p:cNvSpPr>
              <p:nvPr/>
            </p:nvSpPr>
            <p:spPr>
              <a:xfrm>
                <a:off x="6635789" y="605765"/>
                <a:ext cx="2114040" cy="62805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114787" y="1447800"/>
                <a:ext cx="4152291" cy="5845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a:latin typeface="Cambria Math" panose="02040503050406030204" pitchFamily="18" charset="0"/>
                        </a:rPr>
                        <m:t>=[−</m:t>
                      </m:r>
                      <m:f>
                        <m:fPr>
                          <m:ctrlPr>
                            <a:rPr lang="en-US" sz="1700" i="1">
                              <a:latin typeface="Cambria Math" panose="02040503050406030204" pitchFamily="18" charset="0"/>
                            </a:rPr>
                          </m:ctrlPr>
                        </m:fPr>
                        <m:num>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1">
                                  <a:latin typeface="Cambria Math" panose="02040503050406030204" pitchFamily="18" charset="0"/>
                                </a:rPr>
                                <m:t>𝑜</m:t>
                              </m:r>
                            </m:sub>
                          </m:sSub>
                        </m:num>
                        <m:den>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1">
                                  <a:latin typeface="Cambria Math" panose="02040503050406030204" pitchFamily="18" charset="0"/>
                                </a:rPr>
                                <m:t>𝑑</m:t>
                              </m:r>
                            </m:sub>
                          </m:sSub>
                        </m:den>
                      </m:f>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r>
                            <a:rPr lang="en-US" sz="1700">
                              <a:latin typeface="Cambria Math" panose="02040503050406030204" pitchFamily="18" charset="0"/>
                            </a:rPr>
                            <m:t>−</m:t>
                          </m:r>
                          <m:r>
                            <a:rPr lang="en-US" sz="1700" i="1">
                              <a:latin typeface="Cambria Math" panose="02040503050406030204" pitchFamily="18" charset="0"/>
                            </a:rPr>
                            <m:t>𝛼</m:t>
                          </m:r>
                          <m:r>
                            <a:rPr lang="en-US" sz="1700" i="1">
                              <a:latin typeface="Cambria Math" panose="02040503050406030204" pitchFamily="18" charset="0"/>
                            </a:rPr>
                            <m:t>𝑡</m:t>
                          </m:r>
                        </m:sup>
                      </m:sSup>
                      <m:func>
                        <m:funcPr>
                          <m:ctrlPr>
                            <a:rPr lang="en-US" sz="1700" i="1">
                              <a:latin typeface="Cambria Math" panose="02040503050406030204" pitchFamily="18" charset="0"/>
                            </a:rPr>
                          </m:ctrlPr>
                        </m:funcPr>
                        <m:fName>
                          <m:r>
                            <m:rPr>
                              <m:sty m:val="p"/>
                            </m:rPr>
                            <a:rPr lang="en-US" sz="1700">
                              <a:latin typeface="Cambria Math" panose="02040503050406030204" pitchFamily="18" charset="0"/>
                            </a:rPr>
                            <m:t>cos</m:t>
                          </m:r>
                        </m:fName>
                        <m:e>
                          <m:d>
                            <m:dPr>
                              <m:endChr m:val=""/>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1">
                                      <a:latin typeface="Cambria Math" panose="02040503050406030204" pitchFamily="18" charset="0"/>
                                    </a:rPr>
                                    <m:t>𝑑</m:t>
                                  </m:r>
                                </m:sub>
                              </m:sSub>
                            </m:e>
                          </m:d>
                        </m:e>
                      </m:func>
                      <m:r>
                        <a:rPr lang="en-US" sz="1700" i="1">
                          <a:latin typeface="Cambria Math" panose="02040503050406030204" pitchFamily="18" charset="0"/>
                        </a:rPr>
                        <m:t>𝑡</m:t>
                      </m:r>
                      <m:r>
                        <a:rPr lang="en-US" sz="1700">
                          <a:latin typeface="Cambria Math" panose="02040503050406030204" pitchFamily="18" charset="0"/>
                        </a:rPr>
                        <m:t>+</m:t>
                      </m:r>
                      <m:r>
                        <a:rPr lang="en-US" sz="1700" i="1">
                          <a:latin typeface="Cambria Math" panose="02040503050406030204" pitchFamily="18" charset="0"/>
                        </a:rPr>
                        <m:t>𝜑</m:t>
                      </m:r>
                      <m:r>
                        <a:rPr lang="en-US" sz="1700">
                          <a:latin typeface="Cambria Math" panose="02040503050406030204" pitchFamily="18" charset="0"/>
                        </a:rPr>
                        <m:t>)+</m:t>
                      </m:r>
                      <m:r>
                        <a:rPr lang="en-US" sz="1700">
                          <a:latin typeface="Cambria Math" panose="02040503050406030204" pitchFamily="18" charset="0"/>
                        </a:rPr>
                        <m:t>1</m:t>
                      </m:r>
                      <m:r>
                        <a:rPr lang="en-US" sz="1700">
                          <a:latin typeface="Cambria Math" panose="02040503050406030204" pitchFamily="18" charset="0"/>
                        </a:rPr>
                        <m:t>]</m:t>
                      </m:r>
                      <m:r>
                        <a:rPr lang="en-US" sz="1700" i="1">
                          <a:latin typeface="Cambria Math" panose="02040503050406030204" pitchFamily="18" charset="0"/>
                        </a:rPr>
                        <m:t>𝑢</m:t>
                      </m:r>
                      <m:r>
                        <a:rPr lang="en-US" sz="1700">
                          <a:latin typeface="Cambria Math" panose="02040503050406030204" pitchFamily="18" charset="0"/>
                        </a:rPr>
                        <m:t>(</m:t>
                      </m:r>
                      <m:r>
                        <a:rPr lang="en-US" sz="1700" i="1">
                          <a:latin typeface="Cambria Math" panose="02040503050406030204" pitchFamily="18" charset="0"/>
                        </a:rPr>
                        <m:t>𝑡</m:t>
                      </m:r>
                      <m:r>
                        <a:rPr lang="en-US" sz="1700" i="1">
                          <a:latin typeface="Cambria Math" panose="02040503050406030204" pitchFamily="18" charset="0"/>
                        </a:rPr>
                        <m:t>)</m:t>
                      </m:r>
                    </m:oMath>
                  </m:oMathPara>
                </a14:m>
                <a:endParaRPr lang="en-US" sz="1700" dirty="0"/>
              </a:p>
            </p:txBody>
          </p:sp>
        </mc:Choice>
        <mc:Fallback xmlns="">
          <p:sp>
            <p:nvSpPr>
              <p:cNvPr id="12" name="Rectangle 11"/>
              <p:cNvSpPr>
                <a:spLocks noRot="1" noChangeAspect="1" noMove="1" noResize="1" noEditPoints="1" noAdjustHandles="1" noChangeArrowheads="1" noChangeShapeType="1" noTextEdit="1"/>
              </p:cNvSpPr>
              <p:nvPr/>
            </p:nvSpPr>
            <p:spPr>
              <a:xfrm>
                <a:off x="1114787" y="1447800"/>
                <a:ext cx="4152291" cy="584519"/>
              </a:xfrm>
              <a:prstGeom prst="rect">
                <a:avLst/>
              </a:prstGeom>
              <a:blipFill>
                <a:blip r:embed="rId9"/>
                <a:stretch>
                  <a:fillRect t="-84211" b="-12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288230" y="749709"/>
                <a:ext cx="490839"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b="1">
                          <a:solidFill>
                            <a:srgbClr val="0000FF"/>
                          </a:solidFill>
                          <a:latin typeface="Cambria Math" panose="02040503050406030204" pitchFamily="18" charset="0"/>
                        </a:rPr>
                        <m:t>⟹</m:t>
                      </m:r>
                    </m:oMath>
                  </m:oMathPara>
                </a14:m>
                <a:endParaRPr lang="en-US" sz="1700" b="1" dirty="0"/>
              </a:p>
            </p:txBody>
          </p:sp>
        </mc:Choice>
        <mc:Fallback xmlns="">
          <p:sp>
            <p:nvSpPr>
              <p:cNvPr id="13" name="Rectangle 12"/>
              <p:cNvSpPr>
                <a:spLocks noRot="1" noChangeAspect="1" noMove="1" noResize="1" noEditPoints="1" noAdjustHandles="1" noChangeArrowheads="1" noChangeShapeType="1" noTextEdit="1"/>
              </p:cNvSpPr>
              <p:nvPr/>
            </p:nvSpPr>
            <p:spPr>
              <a:xfrm>
                <a:off x="6288230" y="749709"/>
                <a:ext cx="490839" cy="35394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807444" y="1551057"/>
                <a:ext cx="490839"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b="1">
                          <a:solidFill>
                            <a:srgbClr val="0000FF"/>
                          </a:solidFill>
                          <a:latin typeface="Cambria Math" panose="02040503050406030204" pitchFamily="18" charset="0"/>
                        </a:rPr>
                        <m:t>⟹</m:t>
                      </m:r>
                    </m:oMath>
                  </m:oMathPara>
                </a14:m>
                <a:endParaRPr lang="en-US" sz="1700" b="1" dirty="0"/>
              </a:p>
            </p:txBody>
          </p:sp>
        </mc:Choice>
        <mc:Fallback xmlns="">
          <p:sp>
            <p:nvSpPr>
              <p:cNvPr id="14" name="Rectangle 13"/>
              <p:cNvSpPr>
                <a:spLocks noRot="1" noChangeAspect="1" noMove="1" noResize="1" noEditPoints="1" noAdjustHandles="1" noChangeArrowheads="1" noChangeShapeType="1" noTextEdit="1"/>
              </p:cNvSpPr>
              <p:nvPr/>
            </p:nvSpPr>
            <p:spPr>
              <a:xfrm>
                <a:off x="807444" y="1551057"/>
                <a:ext cx="490839" cy="35394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93038" y="2144296"/>
                <a:ext cx="5960162" cy="1340560"/>
              </a:xfrm>
              <a:prstGeom prst="rect">
                <a:avLst/>
              </a:prstGeom>
            </p:spPr>
            <p:txBody>
              <a:bodyPr wrap="square">
                <a:spAutoFit/>
              </a:bodyPr>
              <a:lstStyle/>
              <a:p>
                <a:pPr>
                  <a:lnSpc>
                    <a:spcPct val="115000"/>
                  </a:lnSpc>
                  <a:spcAft>
                    <a:spcPts val="800"/>
                  </a:spcAft>
                </a:pPr>
                <a14:m>
                  <m:oMath xmlns:m="http://schemas.openxmlformats.org/officeDocument/2006/math">
                    <m:sSub>
                      <m:sSubPr>
                        <m:ctrlPr>
                          <a:rPr lang="en-US" sz="1700" i="1" kern="100" smtClean="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effectLst/>
                            <a:latin typeface="Cambria Math" panose="02040503050406030204" pitchFamily="18" charset="0"/>
                            <a:ea typeface="Calibri" panose="020F0502020204030204" pitchFamily="34" charset="0"/>
                            <a:cs typeface="Nazanin" panose="00000400000000000000" pitchFamily="2" charset="-78"/>
                          </a:rPr>
                          <m:t>𝑖</m:t>
                        </m:r>
                      </m:e>
                      <m:sub>
                        <m:r>
                          <a:rPr lang="en-US" sz="1700" i="1" kern="100">
                            <a:effectLst/>
                            <a:latin typeface="Cambria Math" panose="02040503050406030204" pitchFamily="18" charset="0"/>
                            <a:ea typeface="Calibri" panose="020F0502020204030204" pitchFamily="34" charset="0"/>
                            <a:cs typeface="Nazanin" panose="00000400000000000000" pitchFamily="2" charset="-78"/>
                          </a:rPr>
                          <m:t>𝐿</m:t>
                        </m:r>
                      </m:sub>
                    </m:sSub>
                    <m:d>
                      <m:dPr>
                        <m:ctrlPr>
                          <a:rPr lang="en-US" sz="1700" i="1" kern="100">
                            <a:effectLst/>
                            <a:latin typeface="Cambria Math" panose="02040503050406030204" pitchFamily="18" charset="0"/>
                            <a:ea typeface="Calibri" panose="020F0502020204030204" pitchFamily="34" charset="0"/>
                            <a:cs typeface="Nazanin" panose="00000400000000000000" pitchFamily="2" charset="-78"/>
                          </a:rPr>
                        </m:ctrlPr>
                      </m:dPr>
                      <m:e>
                        <m:r>
                          <a:rPr lang="en-US" sz="1700" i="1" kern="100">
                            <a:effectLst/>
                            <a:latin typeface="Cambria Math" panose="02040503050406030204" pitchFamily="18" charset="0"/>
                            <a:ea typeface="Calibri" panose="020F0502020204030204" pitchFamily="34" charset="0"/>
                            <a:cs typeface="Nazanin" panose="00000400000000000000" pitchFamily="2" charset="-78"/>
                          </a:rPr>
                          <m:t>𝑡</m:t>
                        </m:r>
                      </m:e>
                    </m:d>
                    <m:r>
                      <a:rPr lang="en-US" sz="1700" i="1" kern="100">
                        <a:effectLst/>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m:t>
                    </m:r>
                    <m:sSup>
                      <m:sSupPr>
                        <m:ctrlPr>
                          <a:rPr lang="en-US" sz="1700" i="1" kern="100">
                            <a:latin typeface="Cambria Math" panose="02040503050406030204" pitchFamily="18" charset="0"/>
                            <a:ea typeface="Calibri" panose="020F0502020204030204" pitchFamily="34" charset="0"/>
                            <a:cs typeface="Nazanin" panose="00000400000000000000" pitchFamily="2" charset="-78"/>
                          </a:rPr>
                        </m:ctrlPr>
                      </m:sSupPr>
                      <m:e>
                        <m:r>
                          <a:rPr lang="en-US" sz="1700" i="1" kern="100">
                            <a:latin typeface="Cambria Math" panose="02040503050406030204" pitchFamily="18" charset="0"/>
                            <a:ea typeface="Calibri" panose="020F0502020204030204" pitchFamily="34" charset="0"/>
                            <a:cs typeface="Nazanin" panose="00000400000000000000" pitchFamily="2" charset="-78"/>
                          </a:rPr>
                          <m:t>𝑒</m:t>
                        </m:r>
                      </m:e>
                      <m:sup>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𝛼</m:t>
                        </m:r>
                        <m:r>
                          <a:rPr lang="en-US" sz="1700" i="1" kern="100">
                            <a:latin typeface="Cambria Math" panose="02040503050406030204" pitchFamily="18" charset="0"/>
                            <a:ea typeface="Calibri" panose="020F0502020204030204" pitchFamily="34" charset="0"/>
                            <a:cs typeface="Nazanin" panose="00000400000000000000" pitchFamily="2" charset="-78"/>
                          </a:rPr>
                          <m:t>𝑡</m:t>
                        </m:r>
                      </m:sup>
                    </m:sSup>
                  </m:oMath>
                </a14:m>
                <a:r>
                  <a:rPr lang="en-US" sz="1700" kern="100" dirty="0">
                    <a:latin typeface="Calibri" panose="020F0502020204030204" pitchFamily="34" charset="0"/>
                    <a:ea typeface="Times New Roman" panose="02020603050405020304" pitchFamily="18" charset="0"/>
                    <a:cs typeface="Nazanin" panose="00000400000000000000" pitchFamily="2" charset="-78"/>
                  </a:rPr>
                  <a:t>(</a:t>
                </a:r>
                <a14:m>
                  <m:oMath xmlns:m="http://schemas.openxmlformats.org/officeDocument/2006/math">
                    <m:r>
                      <a:rPr lang="en-US" sz="1700" i="1" kern="100">
                        <a:latin typeface="Cambria Math" panose="02040503050406030204" pitchFamily="18" charset="0"/>
                        <a:ea typeface="Times New Roman" panose="02020603050405020304" pitchFamily="18" charset="0"/>
                        <a:cs typeface="Nazanin" panose="00000400000000000000" pitchFamily="2" charset="-78"/>
                      </a:rPr>
                      <m:t>𝐴</m:t>
                    </m:r>
                  </m:oMath>
                </a14:m>
                <a:r>
                  <a:rPr lang="en-US" sz="1700" i="1" kern="100" dirty="0">
                    <a:latin typeface="Calibri" panose="020F0502020204030204" pitchFamily="34" charset="0"/>
                    <a:ea typeface="Times New Roman" panose="02020603050405020304" pitchFamily="18" charset="0"/>
                    <a:cs typeface="Nazanin" panose="00000400000000000000" pitchFamily="2" charset="-78"/>
                  </a:rPr>
                  <a:t>­</a:t>
                </a:r>
                <a14:m>
                  <m:oMath xmlns:m="http://schemas.openxmlformats.org/officeDocument/2006/math">
                    <m:func>
                      <m:funcPr>
                        <m:ctrlPr>
                          <a:rPr lang="en-US" sz="1700" i="1" kern="100">
                            <a:latin typeface="Cambria Math" panose="02040503050406030204" pitchFamily="18" charset="0"/>
                            <a:ea typeface="Calibri" panose="020F0502020204030204" pitchFamily="34" charset="0"/>
                            <a:cs typeface="Nazanin" panose="00000400000000000000" pitchFamily="2" charset="-78"/>
                          </a:rPr>
                        </m:ctrlPr>
                      </m:funcPr>
                      <m:fName>
                        <m:r>
                          <a:rPr lang="en-US" sz="1700" b="0" i="1" kern="100" smtClean="0">
                            <a:latin typeface="Cambria Math" panose="02040503050406030204" pitchFamily="18" charset="0"/>
                            <a:ea typeface="Calibri" panose="020F0502020204030204" pitchFamily="34" charset="0"/>
                            <a:cs typeface="Nazanin" panose="00000400000000000000" pitchFamily="2" charset="-78"/>
                          </a:rPr>
                          <m:t>𝑐</m:t>
                        </m:r>
                        <m:r>
                          <a:rPr lang="en-US" sz="1700" i="1" kern="100">
                            <a:latin typeface="Cambria Math" panose="02040503050406030204" pitchFamily="18" charset="0"/>
                            <a:ea typeface="Calibri" panose="020F0502020204030204" pitchFamily="34" charset="0"/>
                            <a:cs typeface="Nazanin" panose="00000400000000000000" pitchFamily="2" charset="-78"/>
                          </a:rPr>
                          <m:t>𝑜𝑠</m:t>
                        </m:r>
                      </m:fName>
                      <m:e>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𝜔</m:t>
                            </m:r>
                          </m:e>
                          <m:sub>
                            <m:r>
                              <a:rPr lang="en-US" sz="1700" i="1" kern="100">
                                <a:latin typeface="Cambria Math" panose="02040503050406030204" pitchFamily="18" charset="0"/>
                                <a:ea typeface="Calibri" panose="020F0502020204030204" pitchFamily="34" charset="0"/>
                                <a:cs typeface="Nazanin" panose="00000400000000000000" pitchFamily="2" charset="-78"/>
                              </a:rPr>
                              <m:t>𝑑</m:t>
                            </m:r>
                          </m:sub>
                        </m:sSub>
                        <m:r>
                          <a:rPr lang="en-US" sz="1700" i="1" kern="100">
                            <a:latin typeface="Cambria Math" panose="02040503050406030204" pitchFamily="18" charset="0"/>
                            <a:ea typeface="Calibri" panose="020F0502020204030204" pitchFamily="34" charset="0"/>
                            <a:cs typeface="Nazanin" panose="00000400000000000000" pitchFamily="2" charset="-78"/>
                          </a:rPr>
                          <m:t>𝑡</m:t>
                        </m:r>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𝐵𝑠𝑖𝑛</m:t>
                        </m:r>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𝜔</m:t>
                            </m:r>
                          </m:e>
                          <m:sub>
                            <m:r>
                              <a:rPr lang="en-US" sz="1700" i="1" kern="100">
                                <a:latin typeface="Cambria Math" panose="02040503050406030204" pitchFamily="18" charset="0"/>
                                <a:ea typeface="Calibri" panose="020F0502020204030204" pitchFamily="34" charset="0"/>
                                <a:cs typeface="Nazanin" panose="00000400000000000000" pitchFamily="2" charset="-78"/>
                              </a:rPr>
                              <m:t>𝑑</m:t>
                            </m:r>
                          </m:sub>
                        </m:sSub>
                        <m:r>
                          <a:rPr lang="en-US" sz="1700" b="0" i="1" kern="100" smtClean="0">
                            <a:latin typeface="Cambria Math" panose="02040503050406030204" pitchFamily="18" charset="0"/>
                            <a:ea typeface="Calibri" panose="020F0502020204030204" pitchFamily="34" charset="0"/>
                            <a:cs typeface="Nazanin" panose="00000400000000000000" pitchFamily="2" charset="-78"/>
                          </a:rPr>
                          <m:t>𝑡</m:t>
                        </m:r>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1</m:t>
                        </m:r>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𝑢</m:t>
                        </m:r>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𝑡</m:t>
                        </m:r>
                        <m:r>
                          <a:rPr lang="en-US" sz="1700" i="1" kern="100">
                            <a:latin typeface="Cambria Math" panose="02040503050406030204" pitchFamily="18" charset="0"/>
                            <a:ea typeface="Calibri" panose="020F0502020204030204" pitchFamily="34" charset="0"/>
                            <a:cs typeface="Nazanin" panose="00000400000000000000" pitchFamily="2" charset="-78"/>
                          </a:rPr>
                          <m:t>)</m:t>
                        </m:r>
                      </m:e>
                    </m:func>
                  </m:oMath>
                </a14:m>
                <a:endParaRPr lang="en-US" sz="17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14:m>
                  <m:oMath xmlns:m="http://schemas.openxmlformats.org/officeDocument/2006/math">
                    <m:sSub>
                      <m:sSubPr>
                        <m:ctrlPr>
                          <a:rPr lang="en-US" sz="1700" i="1" kern="100">
                            <a:effectLst/>
                            <a:latin typeface="Cambria Math" panose="02040503050406030204" pitchFamily="18" charset="0"/>
                            <a:ea typeface="Calibri" panose="020F0502020204030204" pitchFamily="34" charset="0"/>
                            <a:cs typeface="Nazanin" panose="00000400000000000000" pitchFamily="2" charset="-78"/>
                          </a:rPr>
                        </m:ctrlPr>
                      </m:sSubPr>
                      <m:e>
                        <m:r>
                          <a:rPr lang="en-US" sz="1700" i="1" kern="100">
                            <a:effectLst/>
                            <a:latin typeface="Cambria Math" panose="02040503050406030204" pitchFamily="18" charset="0"/>
                            <a:ea typeface="Calibri" panose="020F0502020204030204" pitchFamily="34" charset="0"/>
                            <a:cs typeface="Nazanin" panose="00000400000000000000" pitchFamily="2" charset="-78"/>
                          </a:rPr>
                          <m:t>𝑖</m:t>
                        </m:r>
                      </m:e>
                      <m:sub>
                        <m:r>
                          <a:rPr lang="en-US" sz="1700" i="1" kern="100">
                            <a:effectLst/>
                            <a:latin typeface="Cambria Math" panose="02040503050406030204" pitchFamily="18" charset="0"/>
                            <a:ea typeface="Calibri" panose="020F0502020204030204" pitchFamily="34" charset="0"/>
                            <a:cs typeface="Nazanin" panose="00000400000000000000" pitchFamily="2" charset="-78"/>
                          </a:rPr>
                          <m:t>𝐿</m:t>
                        </m:r>
                      </m:sub>
                    </m:sSub>
                    <m:d>
                      <m:dPr>
                        <m:ctrlPr>
                          <a:rPr lang="en-US" sz="1700" i="1" kern="100">
                            <a:effectLst/>
                            <a:latin typeface="Cambria Math" panose="02040503050406030204" pitchFamily="18" charset="0"/>
                            <a:ea typeface="Calibri" panose="020F0502020204030204" pitchFamily="34" charset="0"/>
                            <a:cs typeface="Nazanin" panose="00000400000000000000" pitchFamily="2" charset="-78"/>
                          </a:rPr>
                        </m:ctrlPr>
                      </m:dPr>
                      <m:e>
                        <m:r>
                          <a:rPr lang="en-US" sz="1700" i="1" kern="100">
                            <a:effectLst/>
                            <a:latin typeface="Cambria Math" panose="02040503050406030204" pitchFamily="18" charset="0"/>
                            <a:ea typeface="Calibri" panose="020F0502020204030204" pitchFamily="34" charset="0"/>
                            <a:cs typeface="Nazanin" panose="00000400000000000000" pitchFamily="2" charset="-78"/>
                          </a:rPr>
                          <m:t>0</m:t>
                        </m:r>
                      </m:e>
                    </m:d>
                    <m:r>
                      <a:rPr lang="en-US" sz="1700" i="1" kern="100">
                        <a:effectLst/>
                        <a:latin typeface="Cambria Math" panose="02040503050406030204" pitchFamily="18" charset="0"/>
                        <a:ea typeface="Calibri" panose="020F0502020204030204" pitchFamily="34" charset="0"/>
                        <a:cs typeface="Nazanin" panose="00000400000000000000" pitchFamily="2" charset="-78"/>
                      </a:rPr>
                      <m:t>=</m:t>
                    </m:r>
                    <m:r>
                      <a:rPr lang="en-US" sz="1700" i="1" kern="100">
                        <a:effectLst/>
                        <a:latin typeface="Cambria Math" panose="02040503050406030204" pitchFamily="18" charset="0"/>
                        <a:ea typeface="Calibri" panose="020F0502020204030204" pitchFamily="34" charset="0"/>
                        <a:cs typeface="Nazanin" panose="00000400000000000000" pitchFamily="2" charset="-78"/>
                      </a:rPr>
                      <m:t>0</m:t>
                    </m:r>
                  </m:oMath>
                </a14:m>
                <a:r>
                  <a:rPr lang="en-US" sz="1700" i="1" kern="100" dirty="0">
                    <a:effectLst/>
                    <a:latin typeface="Calibri" panose="020F0502020204030204" pitchFamily="34" charset="0"/>
                    <a:ea typeface="Times New Roman" panose="02020603050405020304" pitchFamily="18" charset="0"/>
                    <a:cs typeface="Nazanin" panose="00000400000000000000" pitchFamily="2" charset="-78"/>
                  </a:rPr>
                  <a:t> </a:t>
                </a:r>
                <a14:m>
                  <m:oMath xmlns:m="http://schemas.openxmlformats.org/officeDocument/2006/math">
                    <m:r>
                      <a:rPr lang="fa-IR" sz="1700" b="0" i="1" kern="100" smtClean="0">
                        <a:effectLst/>
                        <a:latin typeface="Cambria Math" panose="02040503050406030204" pitchFamily="18" charset="0"/>
                        <a:ea typeface="Times New Roman" panose="02020603050405020304" pitchFamily="18" charset="0"/>
                        <a:cs typeface="Nazanin" panose="00000400000000000000" pitchFamily="2" charset="-78"/>
                      </a:rPr>
                      <m:t>         </m:t>
                    </m:r>
                    <m:r>
                      <a:rPr lang="en-US" sz="1700" i="1" kern="100">
                        <a:effectLst/>
                        <a:latin typeface="Cambria Math" panose="02040503050406030204" pitchFamily="18" charset="0"/>
                        <a:ea typeface="Times New Roman" panose="02020603050405020304" pitchFamily="18" charset="0"/>
                        <a:cs typeface="Nazanin" panose="00000400000000000000" pitchFamily="2" charset="-78"/>
                      </a:rPr>
                      <m:t>𝐴</m:t>
                    </m:r>
                    <m:r>
                      <a:rPr lang="en-US" sz="1700" i="1" kern="100">
                        <a:effectLst/>
                        <a:latin typeface="Cambria Math" panose="02040503050406030204" pitchFamily="18" charset="0"/>
                        <a:ea typeface="Times New Roman" panose="02020603050405020304" pitchFamily="18" charset="0"/>
                        <a:cs typeface="Nazanin" panose="00000400000000000000" pitchFamily="2" charset="-78"/>
                      </a:rPr>
                      <m:t>=−</m:t>
                    </m:r>
                    <m:r>
                      <a:rPr lang="en-US" sz="1700" i="1" kern="100">
                        <a:effectLst/>
                        <a:latin typeface="Cambria Math" panose="02040503050406030204" pitchFamily="18" charset="0"/>
                        <a:ea typeface="Times New Roman" panose="02020603050405020304" pitchFamily="18" charset="0"/>
                        <a:cs typeface="Nazanin" panose="00000400000000000000" pitchFamily="2" charset="-78"/>
                      </a:rPr>
                      <m:t>1</m:t>
                    </m:r>
                  </m:oMath>
                </a14:m>
                <a:endParaRPr lang="en-US" sz="17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14:m>
                  <m:oMath xmlns:m="http://schemas.openxmlformats.org/officeDocument/2006/math">
                    <m:f>
                      <m:fPr>
                        <m:ctrlPr>
                          <a:rPr lang="en-US" sz="1700" i="1" kern="100">
                            <a:effectLst/>
                            <a:latin typeface="Cambria Math" panose="02040503050406030204" pitchFamily="18" charset="0"/>
                            <a:ea typeface="Calibri" panose="020F0502020204030204" pitchFamily="34" charset="0"/>
                            <a:cs typeface="Nazanin" panose="00000400000000000000" pitchFamily="2" charset="-78"/>
                          </a:rPr>
                        </m:ctrlPr>
                      </m:fPr>
                      <m:num>
                        <m:r>
                          <m:rPr>
                            <m:sty m:val="p"/>
                          </m:rPr>
                          <a:rPr lang="en-US" sz="1700" kern="100">
                            <a:effectLst/>
                            <a:latin typeface="Cambria Math" panose="02040503050406030204" pitchFamily="18" charset="0"/>
                            <a:ea typeface="Calibri" panose="020F0502020204030204" pitchFamily="34" charset="0"/>
                            <a:cs typeface="Nazanin" panose="00000400000000000000" pitchFamily="2" charset="-78"/>
                          </a:rPr>
                          <m:t>d</m:t>
                        </m:r>
                        <m:sSub>
                          <m:sSubPr>
                            <m:ctrlPr>
                              <a:rPr lang="en-US" sz="1700" i="1" kern="100">
                                <a:effectLst/>
                                <a:latin typeface="Cambria Math" panose="02040503050406030204" pitchFamily="18" charset="0"/>
                                <a:ea typeface="Calibri" panose="020F0502020204030204" pitchFamily="34" charset="0"/>
                                <a:cs typeface="Nazanin" panose="00000400000000000000" pitchFamily="2" charset="-78"/>
                              </a:rPr>
                            </m:ctrlPr>
                          </m:sSubPr>
                          <m:e>
                            <m:r>
                              <a:rPr lang="en-US" sz="1700" i="1" kern="100">
                                <a:effectLst/>
                                <a:latin typeface="Cambria Math" panose="02040503050406030204" pitchFamily="18" charset="0"/>
                                <a:ea typeface="Calibri" panose="020F0502020204030204" pitchFamily="34" charset="0"/>
                                <a:cs typeface="Nazanin" panose="00000400000000000000" pitchFamily="2" charset="-78"/>
                              </a:rPr>
                              <m:t>𝑖</m:t>
                            </m:r>
                          </m:e>
                          <m:sub>
                            <m:r>
                              <a:rPr lang="en-US" sz="1700" i="1" kern="100">
                                <a:effectLst/>
                                <a:latin typeface="Cambria Math" panose="02040503050406030204" pitchFamily="18" charset="0"/>
                                <a:ea typeface="Calibri" panose="020F0502020204030204" pitchFamily="34" charset="0"/>
                                <a:cs typeface="Nazanin" panose="00000400000000000000" pitchFamily="2" charset="-78"/>
                              </a:rPr>
                              <m:t>𝐿</m:t>
                            </m:r>
                          </m:sub>
                        </m:sSub>
                      </m:num>
                      <m:den>
                        <m:r>
                          <a:rPr lang="en-US" sz="1700" i="1" kern="100">
                            <a:effectLst/>
                            <a:latin typeface="Cambria Math" panose="02040503050406030204" pitchFamily="18" charset="0"/>
                            <a:ea typeface="Calibri" panose="020F0502020204030204" pitchFamily="34" charset="0"/>
                            <a:cs typeface="Nazanin" panose="00000400000000000000" pitchFamily="2" charset="-78"/>
                          </a:rPr>
                          <m:t>ⅆ</m:t>
                        </m:r>
                        <m:r>
                          <a:rPr lang="en-US" sz="1700" i="1" kern="100">
                            <a:effectLst/>
                            <a:latin typeface="Cambria Math" panose="02040503050406030204" pitchFamily="18" charset="0"/>
                            <a:ea typeface="Calibri" panose="020F0502020204030204" pitchFamily="34" charset="0"/>
                            <a:cs typeface="Nazanin" panose="00000400000000000000" pitchFamily="2" charset="-78"/>
                          </a:rPr>
                          <m:t>𝑡</m:t>
                        </m:r>
                      </m:den>
                    </m:f>
                    <m:d>
                      <m:dPr>
                        <m:ctrlPr>
                          <a:rPr lang="en-US" sz="1700" i="1" kern="100">
                            <a:effectLst/>
                            <a:latin typeface="Cambria Math" panose="02040503050406030204" pitchFamily="18" charset="0"/>
                            <a:ea typeface="Calibri" panose="020F0502020204030204" pitchFamily="34" charset="0"/>
                            <a:cs typeface="Nazanin" panose="00000400000000000000" pitchFamily="2" charset="-78"/>
                          </a:rPr>
                        </m:ctrlPr>
                      </m:dPr>
                      <m:e>
                        <m:r>
                          <a:rPr lang="en-US" sz="1700" i="1" kern="100">
                            <a:effectLst/>
                            <a:latin typeface="Cambria Math" panose="02040503050406030204" pitchFamily="18" charset="0"/>
                            <a:ea typeface="Calibri" panose="020F0502020204030204" pitchFamily="34" charset="0"/>
                            <a:cs typeface="Nazanin" panose="00000400000000000000" pitchFamily="2" charset="-78"/>
                          </a:rPr>
                          <m:t>0</m:t>
                        </m:r>
                      </m:e>
                    </m:d>
                    <m:r>
                      <a:rPr lang="en-US" sz="1700" i="1" kern="100">
                        <a:effectLst/>
                        <a:latin typeface="Cambria Math" panose="02040503050406030204" pitchFamily="18" charset="0"/>
                        <a:ea typeface="Calibri" panose="020F0502020204030204" pitchFamily="34" charset="0"/>
                        <a:cs typeface="Nazanin" panose="00000400000000000000" pitchFamily="2" charset="-78"/>
                      </a:rPr>
                      <m:t>=</m:t>
                    </m:r>
                    <m:r>
                      <a:rPr lang="en-US" sz="1700" i="1" kern="100">
                        <a:effectLst/>
                        <a:latin typeface="Cambria Math" panose="02040503050406030204" pitchFamily="18" charset="0"/>
                        <a:ea typeface="Calibri" panose="020F0502020204030204" pitchFamily="34" charset="0"/>
                        <a:cs typeface="Nazanin" panose="00000400000000000000" pitchFamily="2" charset="-78"/>
                      </a:rPr>
                      <m:t>0</m:t>
                    </m:r>
                    <m:r>
                      <a:rPr lang="en-US" sz="1700" i="1" kern="100">
                        <a:effectLst/>
                        <a:latin typeface="Cambria Math" panose="02040503050406030204" pitchFamily="18" charset="0"/>
                        <a:ea typeface="Calibri" panose="020F0502020204030204" pitchFamily="34" charset="0"/>
                        <a:cs typeface="Nazanin" panose="00000400000000000000" pitchFamily="2" charset="-78"/>
                      </a:rPr>
                      <m:t>          −</m:t>
                    </m:r>
                    <m:r>
                      <a:rPr lang="en-US" sz="1700" i="1" kern="100">
                        <a:effectLst/>
                        <a:latin typeface="Cambria Math" panose="02040503050406030204" pitchFamily="18" charset="0"/>
                        <a:ea typeface="Times New Roman" panose="02020603050405020304" pitchFamily="18" charset="0"/>
                        <a:cs typeface="Nazanin" panose="00000400000000000000" pitchFamily="2" charset="-78"/>
                      </a:rPr>
                      <m:t>𝛼</m:t>
                    </m:r>
                    <m:r>
                      <a:rPr lang="en-US" sz="1700" i="1" kern="100">
                        <a:effectLst/>
                        <a:latin typeface="Cambria Math" panose="02040503050406030204" pitchFamily="18" charset="0"/>
                        <a:ea typeface="Times New Roman" panose="02020603050405020304" pitchFamily="18" charset="0"/>
                        <a:cs typeface="Nazanin" panose="00000400000000000000" pitchFamily="2" charset="-78"/>
                      </a:rPr>
                      <m:t>𝐴</m:t>
                    </m:r>
                    <m:r>
                      <a:rPr lang="en-US" sz="1700" i="1" kern="100">
                        <a:effectLst/>
                        <a:latin typeface="Cambria Math" panose="02040503050406030204" pitchFamily="18" charset="0"/>
                        <a:ea typeface="Times New Roman" panose="02020603050405020304" pitchFamily="18" charset="0"/>
                        <a:cs typeface="Nazanin" panose="00000400000000000000" pitchFamily="2" charset="-78"/>
                      </a:rPr>
                      <m:t>+</m:t>
                    </m:r>
                    <m:r>
                      <a:rPr lang="en-US" sz="1700" i="1" kern="100">
                        <a:effectLst/>
                        <a:latin typeface="Cambria Math" panose="02040503050406030204" pitchFamily="18" charset="0"/>
                        <a:ea typeface="Times New Roman" panose="02020603050405020304" pitchFamily="18" charset="0"/>
                        <a:cs typeface="Nazanin" panose="00000400000000000000" pitchFamily="2" charset="-78"/>
                      </a:rPr>
                      <m:t>𝐵</m:t>
                    </m:r>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𝜔</m:t>
                        </m:r>
                      </m:e>
                      <m:sub>
                        <m:r>
                          <a:rPr lang="en-US" sz="1700" i="1" kern="100">
                            <a:latin typeface="Cambria Math" panose="02040503050406030204" pitchFamily="18" charset="0"/>
                            <a:ea typeface="Calibri" panose="020F0502020204030204" pitchFamily="34" charset="0"/>
                            <a:cs typeface="Nazanin" panose="00000400000000000000" pitchFamily="2" charset="-78"/>
                          </a:rPr>
                          <m:t>𝑑</m:t>
                        </m:r>
                      </m:sub>
                    </m:sSub>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0</m:t>
                    </m:r>
                  </m:oMath>
                </a14:m>
                <a:r>
                  <a:rPr lang="en-US" sz="1700" kern="100" dirty="0">
                    <a:latin typeface="Calibri" panose="020F0502020204030204" pitchFamily="34" charset="0"/>
                    <a:ea typeface="Times New Roman" panose="02020603050405020304" pitchFamily="18" charset="0"/>
                    <a:cs typeface="Nazanin" panose="00000400000000000000" pitchFamily="2" charset="-78"/>
                  </a:rPr>
                  <a:t> </a:t>
                </a:r>
                <a14:m>
                  <m:oMath xmlns:m="http://schemas.openxmlformats.org/officeDocument/2006/math">
                    <m:r>
                      <a:rPr lang="fa-IR" sz="1700" b="0" i="0" kern="100" smtClean="0">
                        <a:effectLst/>
                        <a:latin typeface="Cambria Math" panose="02040503050406030204" pitchFamily="18" charset="0"/>
                        <a:ea typeface="Times New Roman" panose="02020603050405020304" pitchFamily="18" charset="0"/>
                        <a:cs typeface="Nazanin" panose="00000400000000000000" pitchFamily="2" charset="-78"/>
                      </a:rPr>
                      <m:t>           </m:t>
                    </m:r>
                    <m:r>
                      <a:rPr lang="en-US" sz="1700" i="1" kern="100">
                        <a:effectLst/>
                        <a:latin typeface="Cambria Math" panose="02040503050406030204" pitchFamily="18" charset="0"/>
                        <a:ea typeface="Times New Roman" panose="02020603050405020304" pitchFamily="18" charset="0"/>
                        <a:cs typeface="Nazanin" panose="00000400000000000000" pitchFamily="2" charset="-78"/>
                      </a:rPr>
                      <m:t>𝐵</m:t>
                    </m:r>
                    <m:r>
                      <a:rPr lang="en-US" sz="1700" i="1" kern="100">
                        <a:effectLst/>
                        <a:latin typeface="Cambria Math" panose="02040503050406030204" pitchFamily="18" charset="0"/>
                        <a:ea typeface="Times New Roman" panose="02020603050405020304" pitchFamily="18" charset="0"/>
                        <a:cs typeface="Nazanin" panose="00000400000000000000" pitchFamily="2" charset="-78"/>
                      </a:rPr>
                      <m:t>=−</m:t>
                    </m:r>
                    <m:f>
                      <m:fPr>
                        <m:ctrlPr>
                          <a:rPr lang="en-US" sz="1700" i="1" kern="100">
                            <a:effectLst/>
                            <a:latin typeface="Cambria Math" panose="02040503050406030204" pitchFamily="18" charset="0"/>
                            <a:ea typeface="Times New Roman" panose="02020603050405020304" pitchFamily="18" charset="0"/>
                            <a:cs typeface="Nazanin" panose="00000400000000000000" pitchFamily="2" charset="-78"/>
                          </a:rPr>
                        </m:ctrlPr>
                      </m:fPr>
                      <m:num>
                        <m:r>
                          <a:rPr lang="en-US" sz="1700" i="1" kern="100">
                            <a:effectLst/>
                            <a:latin typeface="Cambria Math" panose="02040503050406030204" pitchFamily="18" charset="0"/>
                            <a:ea typeface="Times New Roman" panose="02020603050405020304" pitchFamily="18" charset="0"/>
                            <a:cs typeface="Nazanin" panose="00000400000000000000" pitchFamily="2" charset="-78"/>
                          </a:rPr>
                          <m:t>𝛼</m:t>
                        </m:r>
                      </m:num>
                      <m:den>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𝜔</m:t>
                            </m:r>
                          </m:e>
                          <m:sub>
                            <m:r>
                              <a:rPr lang="en-US" sz="1700" i="1" kern="100">
                                <a:latin typeface="Cambria Math" panose="02040503050406030204" pitchFamily="18" charset="0"/>
                                <a:ea typeface="Calibri" panose="020F0502020204030204" pitchFamily="34" charset="0"/>
                                <a:cs typeface="Nazanin" panose="00000400000000000000" pitchFamily="2" charset="-78"/>
                              </a:rPr>
                              <m:t>𝑑</m:t>
                            </m:r>
                          </m:sub>
                        </m:sSub>
                      </m:den>
                    </m:f>
                  </m:oMath>
                </a14:m>
                <a:endParaRPr lang="en-US" sz="17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93038" y="2144296"/>
                <a:ext cx="5960162" cy="134056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371600" y="3504072"/>
                <a:ext cx="490839"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b="1">
                          <a:solidFill>
                            <a:srgbClr val="0000FF"/>
                          </a:solidFill>
                          <a:latin typeface="Cambria Math" panose="02040503050406030204" pitchFamily="18" charset="0"/>
                        </a:rPr>
                        <m:t>⟹</m:t>
                      </m:r>
                    </m:oMath>
                  </m:oMathPara>
                </a14:m>
                <a:endParaRPr lang="en-US" sz="1700" b="1" dirty="0"/>
              </a:p>
            </p:txBody>
          </p:sp>
        </mc:Choice>
        <mc:Fallback xmlns="">
          <p:sp>
            <p:nvSpPr>
              <p:cNvPr id="18" name="Rectangle 17"/>
              <p:cNvSpPr>
                <a:spLocks noRot="1" noChangeAspect="1" noMove="1" noResize="1" noEditPoints="1" noAdjustHandles="1" noChangeArrowheads="1" noChangeShapeType="1" noTextEdit="1"/>
              </p:cNvSpPr>
              <p:nvPr/>
            </p:nvSpPr>
            <p:spPr>
              <a:xfrm>
                <a:off x="1371600" y="3504072"/>
                <a:ext cx="490839" cy="35394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808359" y="3487013"/>
                <a:ext cx="4586384" cy="475387"/>
              </a:xfrm>
              <a:prstGeom prst="rect">
                <a:avLst/>
              </a:prstGeom>
            </p:spPr>
            <p:txBody>
              <a:bodyPr wrap="none">
                <a:spAutoFit/>
              </a:bodyPr>
              <a:lstStyle/>
              <a:p>
                <a14:m>
                  <m:oMath xmlns:m="http://schemas.openxmlformats.org/officeDocument/2006/math">
                    <m:sSub>
                      <m:sSubPr>
                        <m:ctrlPr>
                          <a:rPr lang="en-US" sz="1700" i="1" kern="100" smtClean="0">
                            <a:latin typeface="Cambria Math" panose="02040503050406030204" pitchFamily="18" charset="0"/>
                            <a:ea typeface="Cambria Math" panose="02040503050406030204" pitchFamily="18" charset="0"/>
                            <a:cs typeface="Nazanin" panose="00000400000000000000" pitchFamily="2" charset="-78"/>
                          </a:rPr>
                        </m:ctrlPr>
                      </m:sSubPr>
                      <m:e>
                        <m:r>
                          <a:rPr lang="en-US" sz="1700" i="1" kern="100">
                            <a:latin typeface="Cambria Math" panose="02040503050406030204" pitchFamily="18" charset="0"/>
                            <a:ea typeface="Cambria Math" panose="02040503050406030204" pitchFamily="18" charset="0"/>
                            <a:cs typeface="Nazanin" panose="00000400000000000000" pitchFamily="2" charset="-78"/>
                          </a:rPr>
                          <m:t>𝑖</m:t>
                        </m:r>
                      </m:e>
                      <m:sub>
                        <m:r>
                          <a:rPr lang="en-US" sz="1700" i="1" kern="100">
                            <a:latin typeface="Cambria Math" panose="02040503050406030204" pitchFamily="18" charset="0"/>
                            <a:ea typeface="Cambria Math" panose="02040503050406030204" pitchFamily="18" charset="0"/>
                            <a:cs typeface="Nazanin" panose="00000400000000000000" pitchFamily="2" charset="-78"/>
                          </a:rPr>
                          <m:t>𝐿</m:t>
                        </m:r>
                      </m:sub>
                    </m:sSub>
                    <m:d>
                      <m:dPr>
                        <m:ctrlPr>
                          <a:rPr lang="en-US" sz="1700" i="1" kern="100">
                            <a:latin typeface="Cambria Math" panose="02040503050406030204" pitchFamily="18" charset="0"/>
                            <a:ea typeface="Cambria Math" panose="02040503050406030204" pitchFamily="18" charset="0"/>
                            <a:cs typeface="Nazanin" panose="00000400000000000000" pitchFamily="2" charset="-78"/>
                          </a:rPr>
                        </m:ctrlPr>
                      </m:dPr>
                      <m:e>
                        <m:r>
                          <a:rPr lang="en-US" sz="1700" i="1" kern="100">
                            <a:latin typeface="Cambria Math" panose="02040503050406030204" pitchFamily="18" charset="0"/>
                            <a:ea typeface="Cambria Math" panose="02040503050406030204" pitchFamily="18" charset="0"/>
                            <a:cs typeface="Nazanin" panose="00000400000000000000" pitchFamily="2" charset="-78"/>
                          </a:rPr>
                          <m:t>𝑡</m:t>
                        </m:r>
                      </m:e>
                    </m:d>
                    <m:r>
                      <a:rPr lang="en-US" sz="1700" i="1" kern="100">
                        <a:latin typeface="Cambria Math" panose="02040503050406030204" pitchFamily="18" charset="0"/>
                        <a:ea typeface="Cambria Math" panose="02040503050406030204" pitchFamily="18" charset="0"/>
                        <a:cs typeface="Nazanin" panose="00000400000000000000" pitchFamily="2" charset="-78"/>
                      </a:rPr>
                      <m:t>=[−</m:t>
                    </m:r>
                    <m:sSup>
                      <m:sSupPr>
                        <m:ctrlPr>
                          <a:rPr lang="en-US" sz="1700" i="1" kern="100">
                            <a:latin typeface="Cambria Math" panose="02040503050406030204" pitchFamily="18" charset="0"/>
                            <a:ea typeface="Cambria Math" panose="02040503050406030204" pitchFamily="18" charset="0"/>
                            <a:cs typeface="Nazanin" panose="00000400000000000000" pitchFamily="2" charset="-78"/>
                          </a:rPr>
                        </m:ctrlPr>
                      </m:sSupPr>
                      <m:e>
                        <m:r>
                          <a:rPr lang="en-US" sz="1700" i="1" kern="100">
                            <a:latin typeface="Cambria Math" panose="02040503050406030204" pitchFamily="18" charset="0"/>
                            <a:ea typeface="Cambria Math" panose="02040503050406030204" pitchFamily="18" charset="0"/>
                            <a:cs typeface="Nazanin" panose="00000400000000000000" pitchFamily="2" charset="-78"/>
                          </a:rPr>
                          <m:t>𝑒</m:t>
                        </m:r>
                      </m:e>
                      <m:sup>
                        <m:r>
                          <a:rPr lang="en-US" sz="1700" i="1" kern="100">
                            <a:latin typeface="Cambria Math" panose="02040503050406030204" pitchFamily="18" charset="0"/>
                            <a:ea typeface="Cambria Math" panose="02040503050406030204" pitchFamily="18" charset="0"/>
                            <a:cs typeface="Nazanin" panose="00000400000000000000" pitchFamily="2" charset="-78"/>
                          </a:rPr>
                          <m:t>−</m:t>
                        </m:r>
                        <m:r>
                          <a:rPr lang="en-US" sz="1700" i="1" kern="100">
                            <a:latin typeface="Cambria Math" panose="02040503050406030204" pitchFamily="18" charset="0"/>
                            <a:ea typeface="Cambria Math" panose="02040503050406030204" pitchFamily="18" charset="0"/>
                            <a:cs typeface="Nazanin" panose="00000400000000000000" pitchFamily="2" charset="-78"/>
                          </a:rPr>
                          <m:t>𝛼</m:t>
                        </m:r>
                        <m:r>
                          <a:rPr lang="en-US" sz="1700" i="1" kern="100">
                            <a:latin typeface="Cambria Math" panose="02040503050406030204" pitchFamily="18" charset="0"/>
                            <a:ea typeface="Cambria Math" panose="02040503050406030204" pitchFamily="18" charset="0"/>
                            <a:cs typeface="Nazanin" panose="00000400000000000000" pitchFamily="2" charset="-78"/>
                          </a:rPr>
                          <m:t>𝑡</m:t>
                        </m:r>
                      </m:sup>
                    </m:sSup>
                    <m:r>
                      <a:rPr lang="en-US" sz="1700" i="1" kern="100">
                        <a:latin typeface="Cambria Math" panose="02040503050406030204" pitchFamily="18" charset="0"/>
                        <a:ea typeface="Cambria Math" panose="02040503050406030204" pitchFamily="18" charset="0"/>
                        <a:cs typeface="Nazanin" panose="00000400000000000000" pitchFamily="2" charset="-78"/>
                      </a:rPr>
                      <m:t> </m:t>
                    </m:r>
                  </m:oMath>
                </a14:m>
                <a:r>
                  <a:rPr lang="en-US" sz="1700" kern="100" dirty="0">
                    <a:latin typeface="Cambria Math" panose="02040503050406030204" pitchFamily="18" charset="0"/>
                    <a:ea typeface="Cambria Math" panose="02040503050406030204" pitchFamily="18" charset="0"/>
                    <a:cs typeface="Nazanin" panose="00000400000000000000" pitchFamily="2" charset="-78"/>
                  </a:rPr>
                  <a:t>(</a:t>
                </a:r>
                <a:r>
                  <a:rPr lang="en-US" sz="1700" i="1" kern="100" dirty="0">
                    <a:latin typeface="Cambria Math" panose="02040503050406030204" pitchFamily="18" charset="0"/>
                    <a:ea typeface="Cambria Math" panose="02040503050406030204" pitchFamily="18" charset="0"/>
                    <a:cs typeface="Nazanin" panose="00000400000000000000" pitchFamily="2" charset="-78"/>
                  </a:rPr>
                  <a:t>­</a:t>
                </a:r>
                <a14:m>
                  <m:oMath xmlns:m="http://schemas.openxmlformats.org/officeDocument/2006/math">
                    <m:func>
                      <m:funcPr>
                        <m:ctrlPr>
                          <a:rPr lang="en-US" sz="1700" i="1" kern="100">
                            <a:latin typeface="Cambria Math" panose="02040503050406030204" pitchFamily="18" charset="0"/>
                            <a:ea typeface="Cambria Math" panose="02040503050406030204" pitchFamily="18" charset="0"/>
                            <a:cs typeface="Nazanin" panose="00000400000000000000" pitchFamily="2" charset="-78"/>
                          </a:rPr>
                        </m:ctrlPr>
                      </m:funcPr>
                      <m:fName>
                        <m:r>
                          <a:rPr lang="en-US" sz="1700" i="1" kern="100">
                            <a:latin typeface="Cambria Math" panose="02040503050406030204" pitchFamily="18" charset="0"/>
                            <a:ea typeface="Cambria Math" panose="02040503050406030204" pitchFamily="18" charset="0"/>
                            <a:cs typeface="Nazanin" panose="00000400000000000000" pitchFamily="2" charset="-78"/>
                          </a:rPr>
                          <m:t>𝑐𝑜𝑠</m:t>
                        </m:r>
                      </m:fName>
                      <m:e>
                        <m:sSub>
                          <m:sSubPr>
                            <m:ctrlPr>
                              <a:rPr lang="en-US" sz="1700" i="1" kern="100">
                                <a:latin typeface="Cambria Math" panose="02040503050406030204" pitchFamily="18" charset="0"/>
                                <a:ea typeface="Cambria Math" panose="02040503050406030204" pitchFamily="18" charset="0"/>
                                <a:cs typeface="Nazanin" panose="00000400000000000000" pitchFamily="2" charset="-78"/>
                              </a:rPr>
                            </m:ctrlPr>
                          </m:sSubPr>
                          <m:e>
                            <m:r>
                              <a:rPr lang="en-US" sz="1700" i="1" kern="100">
                                <a:latin typeface="Cambria Math" panose="02040503050406030204" pitchFamily="18" charset="0"/>
                                <a:ea typeface="Cambria Math" panose="02040503050406030204" pitchFamily="18" charset="0"/>
                                <a:cs typeface="Nazanin" panose="00000400000000000000" pitchFamily="2" charset="-78"/>
                              </a:rPr>
                              <m:t>𝜔</m:t>
                            </m:r>
                          </m:e>
                          <m:sub>
                            <m:r>
                              <a:rPr lang="en-US" sz="1700" i="1" kern="100">
                                <a:latin typeface="Cambria Math" panose="02040503050406030204" pitchFamily="18" charset="0"/>
                                <a:ea typeface="Cambria Math" panose="02040503050406030204" pitchFamily="18" charset="0"/>
                                <a:cs typeface="Nazanin" panose="00000400000000000000" pitchFamily="2" charset="-78"/>
                              </a:rPr>
                              <m:t>𝑑</m:t>
                            </m:r>
                          </m:sub>
                        </m:sSub>
                        <m:r>
                          <a:rPr lang="en-US" sz="1700" i="1" kern="100">
                            <a:latin typeface="Cambria Math" panose="02040503050406030204" pitchFamily="18" charset="0"/>
                            <a:ea typeface="Cambria Math" panose="02040503050406030204" pitchFamily="18" charset="0"/>
                            <a:cs typeface="Nazanin" panose="00000400000000000000" pitchFamily="2" charset="-78"/>
                          </a:rPr>
                          <m:t>𝑡</m:t>
                        </m:r>
                        <m:r>
                          <a:rPr lang="en-US" sz="1700" b="0" i="1" kern="100" smtClean="0">
                            <a:latin typeface="Cambria Math" panose="02040503050406030204" pitchFamily="18" charset="0"/>
                            <a:ea typeface="Cambria Math" panose="02040503050406030204" pitchFamily="18" charset="0"/>
                            <a:cs typeface="Nazanin" panose="00000400000000000000" pitchFamily="2" charset="-78"/>
                          </a:rPr>
                          <m:t>+</m:t>
                        </m:r>
                        <m:f>
                          <m:fPr>
                            <m:ctrlPr>
                              <a:rPr lang="en-US" sz="1700" i="1" kern="100">
                                <a:latin typeface="Cambria Math" panose="02040503050406030204" pitchFamily="18" charset="0"/>
                                <a:ea typeface="Cambria Math" panose="02040503050406030204" pitchFamily="18" charset="0"/>
                                <a:cs typeface="Nazanin" panose="00000400000000000000" pitchFamily="2" charset="-78"/>
                              </a:rPr>
                            </m:ctrlPr>
                          </m:fPr>
                          <m:num>
                            <m:r>
                              <a:rPr lang="en-US" sz="1700" i="1" kern="100">
                                <a:latin typeface="Cambria Math" panose="02040503050406030204" pitchFamily="18" charset="0"/>
                                <a:ea typeface="Cambria Math" panose="02040503050406030204" pitchFamily="18" charset="0"/>
                                <a:cs typeface="Nazanin" panose="00000400000000000000" pitchFamily="2" charset="-78"/>
                              </a:rPr>
                              <m:t>𝛼</m:t>
                            </m:r>
                          </m:num>
                          <m:den>
                            <m:sSub>
                              <m:sSubPr>
                                <m:ctrlPr>
                                  <a:rPr lang="en-US" sz="1700" i="1" kern="100">
                                    <a:latin typeface="Cambria Math" panose="02040503050406030204" pitchFamily="18" charset="0"/>
                                    <a:ea typeface="Cambria Math" panose="02040503050406030204" pitchFamily="18" charset="0"/>
                                    <a:cs typeface="Nazanin" panose="00000400000000000000" pitchFamily="2" charset="-78"/>
                                  </a:rPr>
                                </m:ctrlPr>
                              </m:sSubPr>
                              <m:e>
                                <m:r>
                                  <a:rPr lang="en-US" sz="1700" i="1" kern="100">
                                    <a:latin typeface="Cambria Math" panose="02040503050406030204" pitchFamily="18" charset="0"/>
                                    <a:ea typeface="Cambria Math" panose="02040503050406030204" pitchFamily="18" charset="0"/>
                                    <a:cs typeface="Nazanin" panose="00000400000000000000" pitchFamily="2" charset="-78"/>
                                  </a:rPr>
                                  <m:t>𝜔</m:t>
                                </m:r>
                              </m:e>
                              <m:sub>
                                <m:r>
                                  <a:rPr lang="en-US" sz="1700" i="1" kern="100">
                                    <a:latin typeface="Cambria Math" panose="02040503050406030204" pitchFamily="18" charset="0"/>
                                    <a:ea typeface="Cambria Math" panose="02040503050406030204" pitchFamily="18" charset="0"/>
                                    <a:cs typeface="Nazanin" panose="00000400000000000000" pitchFamily="2" charset="-78"/>
                                  </a:rPr>
                                  <m:t>𝑑</m:t>
                                </m:r>
                              </m:sub>
                            </m:sSub>
                          </m:den>
                        </m:f>
                        <m:func>
                          <m:funcPr>
                            <m:ctrlPr>
                              <a:rPr lang="en-US" sz="1700" i="1" kern="100">
                                <a:latin typeface="Cambria Math" panose="02040503050406030204" pitchFamily="18" charset="0"/>
                                <a:ea typeface="Cambria Math" panose="02040503050406030204" pitchFamily="18" charset="0"/>
                                <a:cs typeface="Nazanin" panose="00000400000000000000" pitchFamily="2" charset="-78"/>
                              </a:rPr>
                            </m:ctrlPr>
                          </m:funcPr>
                          <m:fName>
                            <m:r>
                              <a:rPr lang="en-US" sz="1700" i="1" kern="100">
                                <a:latin typeface="Cambria Math" panose="02040503050406030204" pitchFamily="18" charset="0"/>
                                <a:ea typeface="Cambria Math" panose="02040503050406030204" pitchFamily="18" charset="0"/>
                                <a:cs typeface="Nazanin" panose="00000400000000000000" pitchFamily="2" charset="-78"/>
                              </a:rPr>
                              <m:t>𝑠𝑖𝑛</m:t>
                            </m:r>
                          </m:fName>
                          <m:e>
                            <m:sSub>
                              <m:sSubPr>
                                <m:ctrlPr>
                                  <a:rPr lang="en-US" sz="1700" i="1" kern="100">
                                    <a:latin typeface="Cambria Math" panose="02040503050406030204" pitchFamily="18" charset="0"/>
                                    <a:ea typeface="Cambria Math" panose="02040503050406030204" pitchFamily="18" charset="0"/>
                                    <a:cs typeface="Nazanin" panose="00000400000000000000" pitchFamily="2" charset="-78"/>
                                  </a:rPr>
                                </m:ctrlPr>
                              </m:sSubPr>
                              <m:e>
                                <m:r>
                                  <a:rPr lang="en-US" sz="1700" i="1" kern="100">
                                    <a:latin typeface="Cambria Math" panose="02040503050406030204" pitchFamily="18" charset="0"/>
                                    <a:ea typeface="Cambria Math" panose="02040503050406030204" pitchFamily="18" charset="0"/>
                                    <a:cs typeface="Nazanin" panose="00000400000000000000" pitchFamily="2" charset="-78"/>
                                  </a:rPr>
                                  <m:t>𝜔</m:t>
                                </m:r>
                              </m:e>
                              <m:sub>
                                <m:r>
                                  <a:rPr lang="en-US" sz="1700" i="1" kern="100">
                                    <a:latin typeface="Cambria Math" panose="02040503050406030204" pitchFamily="18" charset="0"/>
                                    <a:ea typeface="Cambria Math" panose="02040503050406030204" pitchFamily="18" charset="0"/>
                                    <a:cs typeface="Nazanin" panose="00000400000000000000" pitchFamily="2" charset="-78"/>
                                  </a:rPr>
                                  <m:t>𝑑</m:t>
                                </m:r>
                              </m:sub>
                            </m:sSub>
                            <m:r>
                              <a:rPr lang="en-US" sz="1700" i="1" kern="100">
                                <a:latin typeface="Cambria Math" panose="02040503050406030204" pitchFamily="18" charset="0"/>
                                <a:ea typeface="Cambria Math" panose="02040503050406030204" pitchFamily="18" charset="0"/>
                                <a:cs typeface="Nazanin" panose="00000400000000000000" pitchFamily="2" charset="-78"/>
                              </a:rPr>
                              <m:t>𝑡</m:t>
                            </m:r>
                          </m:e>
                        </m:func>
                        <m:r>
                          <a:rPr lang="en-US" sz="1700" i="1" kern="100">
                            <a:latin typeface="Cambria Math" panose="02040503050406030204" pitchFamily="18" charset="0"/>
                            <a:ea typeface="Cambria Math" panose="02040503050406030204" pitchFamily="18" charset="0"/>
                            <a:cs typeface="Nazanin" panose="00000400000000000000" pitchFamily="2" charset="-78"/>
                          </a:rPr>
                          <m:t>)+</m:t>
                        </m:r>
                        <m:r>
                          <a:rPr lang="en-US" sz="1700" i="1" kern="100">
                            <a:latin typeface="Cambria Math" panose="02040503050406030204" pitchFamily="18" charset="0"/>
                            <a:ea typeface="Cambria Math" panose="02040503050406030204" pitchFamily="18" charset="0"/>
                            <a:cs typeface="Nazanin" panose="00000400000000000000" pitchFamily="2" charset="-78"/>
                          </a:rPr>
                          <m:t>1</m:t>
                        </m:r>
                        <m:r>
                          <a:rPr lang="en-US" sz="1700" i="1" kern="100">
                            <a:latin typeface="Cambria Math" panose="02040503050406030204" pitchFamily="18" charset="0"/>
                            <a:ea typeface="Cambria Math" panose="02040503050406030204" pitchFamily="18" charset="0"/>
                            <a:cs typeface="Nazanin" panose="00000400000000000000" pitchFamily="2" charset="-78"/>
                          </a:rPr>
                          <m:t>]</m:t>
                        </m:r>
                        <m:r>
                          <a:rPr lang="en-US" sz="1700" i="1" kern="100">
                            <a:latin typeface="Cambria Math" panose="02040503050406030204" pitchFamily="18" charset="0"/>
                            <a:ea typeface="Cambria Math" panose="02040503050406030204" pitchFamily="18" charset="0"/>
                            <a:cs typeface="Nazanin" panose="00000400000000000000" pitchFamily="2" charset="-78"/>
                          </a:rPr>
                          <m:t>𝑢</m:t>
                        </m:r>
                        <m:r>
                          <a:rPr lang="en-US" sz="1700" i="1" kern="100">
                            <a:latin typeface="Cambria Math" panose="02040503050406030204" pitchFamily="18" charset="0"/>
                            <a:ea typeface="Cambria Math" panose="02040503050406030204" pitchFamily="18" charset="0"/>
                            <a:cs typeface="Nazanin" panose="00000400000000000000" pitchFamily="2" charset="-78"/>
                          </a:rPr>
                          <m:t>(</m:t>
                        </m:r>
                        <m:r>
                          <a:rPr lang="en-US" sz="1700" i="1" kern="100">
                            <a:latin typeface="Cambria Math" panose="02040503050406030204" pitchFamily="18" charset="0"/>
                            <a:ea typeface="Cambria Math" panose="02040503050406030204" pitchFamily="18" charset="0"/>
                            <a:cs typeface="Nazanin" panose="00000400000000000000" pitchFamily="2" charset="-78"/>
                          </a:rPr>
                          <m:t>𝑡</m:t>
                        </m:r>
                        <m:r>
                          <a:rPr lang="en-US" sz="1700" i="1" kern="100">
                            <a:latin typeface="Cambria Math" panose="02040503050406030204" pitchFamily="18" charset="0"/>
                            <a:ea typeface="Cambria Math" panose="02040503050406030204" pitchFamily="18" charset="0"/>
                            <a:cs typeface="Nazanin" panose="00000400000000000000" pitchFamily="2" charset="-78"/>
                          </a:rPr>
                          <m:t>)</m:t>
                        </m:r>
                      </m:e>
                    </m:func>
                  </m:oMath>
                </a14:m>
                <a:endParaRPr lang="en-US" sz="1700" dirty="0">
                  <a:latin typeface="Cambria Math" panose="02040503050406030204" pitchFamily="18" charset="0"/>
                  <a:ea typeface="Cambria Math" panose="020405030504060302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808359" y="3487013"/>
                <a:ext cx="4586384" cy="475387"/>
              </a:xfrm>
              <a:prstGeom prst="rect">
                <a:avLst/>
              </a:prstGeom>
              <a:blipFill>
                <a:blip r:embed="rId14"/>
                <a:stretch>
                  <a:fillRect/>
                </a:stretch>
              </a:blipFill>
            </p:spPr>
            <p:txBody>
              <a:bodyPr/>
              <a:lstStyle/>
              <a:p>
                <a:r>
                  <a:rPr lang="en-US">
                    <a:noFill/>
                  </a:rPr>
                  <a:t> </a:t>
                </a:r>
              </a:p>
            </p:txBody>
          </p:sp>
        </mc:Fallback>
      </mc:AlternateContent>
      <p:sp>
        <p:nvSpPr>
          <p:cNvPr id="22" name="Rectangle 21"/>
          <p:cNvSpPr/>
          <p:nvPr/>
        </p:nvSpPr>
        <p:spPr>
          <a:xfrm>
            <a:off x="2366821" y="4114800"/>
            <a:ext cx="6629400" cy="393185"/>
          </a:xfrm>
          <a:prstGeom prst="rect">
            <a:avLst/>
          </a:prstGeom>
        </p:spPr>
        <p:txBody>
          <a:bodyPr wrap="square">
            <a:spAutoFit/>
          </a:bodyPr>
          <a:lstStyle/>
          <a:p>
            <a:pPr algn="r" rtl="1">
              <a:lnSpc>
                <a:spcPct val="115000"/>
              </a:lnSpc>
              <a:spcAft>
                <a:spcPts val="800"/>
              </a:spcAft>
            </a:pPr>
            <a:r>
              <a:rPr lang="fa-IR" sz="1700" kern="100" dirty="0">
                <a:latin typeface="Calibri" panose="020F0502020204030204" pitchFamily="34" charset="0"/>
                <a:ea typeface="Calibri" panose="020F0502020204030204" pitchFamily="34" charset="0"/>
                <a:cs typeface="B Nazanin" panose="00000400000000000000" pitchFamily="2" charset="-78"/>
              </a:rPr>
              <a:t>اگر می خواستیم </a:t>
            </a:r>
            <a:r>
              <a:rPr lang="fa-IR" sz="1700" b="1" kern="100" dirty="0">
                <a:latin typeface="Calibri" panose="020F0502020204030204" pitchFamily="34" charset="0"/>
                <a:ea typeface="Calibri" panose="020F0502020204030204" pitchFamily="34" charset="0"/>
                <a:cs typeface="B Nazanin" panose="00000400000000000000" pitchFamily="2" charset="-78"/>
              </a:rPr>
              <a:t>ولتاژ دو سر خازن </a:t>
            </a:r>
            <a:r>
              <a:rPr lang="fa-IR" sz="1700" kern="100" dirty="0">
                <a:latin typeface="Calibri" panose="020F0502020204030204" pitchFamily="34" charset="0"/>
                <a:ea typeface="Calibri" panose="020F0502020204030204" pitchFamily="34" charset="0"/>
                <a:cs typeface="B Nazanin" panose="00000400000000000000" pitchFamily="2" charset="-78"/>
              </a:rPr>
              <a:t>را </a:t>
            </a:r>
            <a:r>
              <a:rPr lang="fa-IR" sz="1700" kern="100" dirty="0" smtClean="0">
                <a:latin typeface="Calibri" panose="020F0502020204030204" pitchFamily="34" charset="0"/>
                <a:ea typeface="Calibri" panose="020F0502020204030204" pitchFamily="34" charset="0"/>
                <a:cs typeface="B Nazanin" panose="00000400000000000000" pitchFamily="2" charset="-78"/>
              </a:rPr>
              <a:t>در حالت میرای ضعیف حساب کنیم، می نوشتیم:</a:t>
            </a:r>
            <a:endParaRPr lang="en-US" sz="1700" kern="100" dirty="0">
              <a:effectLst/>
              <a:latin typeface="Calibri" panose="020F0502020204030204" pitchFamily="34"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23" name="Rectangle 22"/>
              <p:cNvSpPr/>
              <p:nvPr/>
            </p:nvSpPr>
            <p:spPr>
              <a:xfrm>
                <a:off x="1524000" y="4444000"/>
                <a:ext cx="8229600" cy="66140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700" i="1" smtClean="0">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𝑐</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𝐿</m:t>
                          </m:r>
                        </m:sub>
                      </m:sSub>
                      <m:r>
                        <a:rPr lang="en-US" sz="1700" i="0">
                          <a:latin typeface="Cambria Math" panose="02040503050406030204" pitchFamily="18" charset="0"/>
                        </a:rPr>
                        <m:t>=</m:t>
                      </m:r>
                      <m:r>
                        <a:rPr lang="en-US" sz="1700" i="1">
                          <a:latin typeface="Cambria Math" panose="02040503050406030204" pitchFamily="18" charset="0"/>
                        </a:rPr>
                        <m:t>𝐿</m:t>
                      </m:r>
                      <m:f>
                        <m:fPr>
                          <m:ctrlPr>
                            <a:rPr lang="en-US" sz="1700" i="1">
                              <a:latin typeface="Cambria Math" panose="02040503050406030204" pitchFamily="18" charset="0"/>
                            </a:rPr>
                          </m:ctrlPr>
                        </m:fPr>
                        <m:num>
                          <m:r>
                            <a:rPr lang="en-US" sz="1700" i="1">
                              <a:latin typeface="Cambria Math" panose="02040503050406030204" pitchFamily="18" charset="0"/>
                            </a:rPr>
                            <m:t>𝑑</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num>
                        <m:den>
                          <m:r>
                            <a:rPr lang="en-US" sz="1700" i="1">
                              <a:latin typeface="Cambria Math" panose="02040503050406030204" pitchFamily="18" charset="0"/>
                            </a:rPr>
                            <m:t>𝑑𝑡</m:t>
                          </m:r>
                        </m:den>
                      </m:f>
                      <m:r>
                        <a:rPr lang="en-US" sz="1700" i="0">
                          <a:latin typeface="Cambria Math" panose="02040503050406030204" pitchFamily="18" charset="0"/>
                        </a:rPr>
                        <m:t>=</m:t>
                      </m:r>
                      <m:r>
                        <a:rPr lang="en-US" sz="1700" i="1">
                          <a:latin typeface="Cambria Math" panose="02040503050406030204" pitchFamily="18" charset="0"/>
                        </a:rPr>
                        <m:t>𝐿</m:t>
                      </m:r>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r>
                            <a:rPr lang="en-US" sz="1700" i="0">
                              <a:latin typeface="Cambria Math" panose="02040503050406030204" pitchFamily="18" charset="0"/>
                            </a:rPr>
                            <m:t>−</m:t>
                          </m:r>
                          <m:r>
                            <a:rPr lang="en-US" sz="1700" i="1">
                              <a:latin typeface="Cambria Math" panose="02040503050406030204" pitchFamily="18" charset="0"/>
                            </a:rPr>
                            <m:t>𝛼</m:t>
                          </m:r>
                          <m:r>
                            <a:rPr lang="en-US" sz="1700" i="1">
                              <a:latin typeface="Cambria Math" panose="02040503050406030204" pitchFamily="18" charset="0"/>
                            </a:rPr>
                            <m:t>𝑡</m:t>
                          </m:r>
                        </m:sup>
                      </m:sSup>
                      <m:r>
                        <a:rPr lang="en-US" sz="1700" i="0">
                          <a:latin typeface="Cambria Math" panose="02040503050406030204" pitchFamily="18" charset="0"/>
                        </a:rPr>
                        <m:t>[</m:t>
                      </m:r>
                      <m:r>
                        <a:rPr lang="en-US" sz="1700" i="1">
                          <a:latin typeface="Cambria Math" panose="02040503050406030204" pitchFamily="18" charset="0"/>
                        </a:rPr>
                        <m:t>𝛼</m:t>
                      </m:r>
                      <m:func>
                        <m:funcPr>
                          <m:ctrlPr>
                            <a:rPr lang="en-US" sz="1700" i="1">
                              <a:latin typeface="Cambria Math" panose="02040503050406030204" pitchFamily="18" charset="0"/>
                            </a:rPr>
                          </m:ctrlPr>
                        </m:funcPr>
                        <m:fName>
                          <m:r>
                            <m:rPr>
                              <m:sty m:val="p"/>
                            </m:rPr>
                            <a:rPr lang="en-US" sz="1700" i="0">
                              <a:latin typeface="Cambria Math" panose="02040503050406030204" pitchFamily="18" charset="0"/>
                            </a:rPr>
                            <m:t>cos</m:t>
                          </m:r>
                        </m:fName>
                        <m:e>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1">
                                  <a:latin typeface="Cambria Math" panose="02040503050406030204" pitchFamily="18" charset="0"/>
                                </a:rPr>
                                <m:t>𝑑</m:t>
                              </m:r>
                            </m:sub>
                          </m:sSub>
                          <m:r>
                            <a:rPr lang="en-US" sz="1700" i="1">
                              <a:latin typeface="Cambria Math" panose="02040503050406030204" pitchFamily="18" charset="0"/>
                            </a:rPr>
                            <m:t>𝑡</m:t>
                          </m:r>
                          <m:r>
                            <a:rPr lang="en-US" sz="1700" i="0">
                              <a:latin typeface="Cambria Math" panose="02040503050406030204" pitchFamily="18" charset="0"/>
                            </a:rPr>
                            <m:t>+</m:t>
                          </m:r>
                          <m:f>
                            <m:fPr>
                              <m:ctrlPr>
                                <a:rPr lang="en-US" sz="1700" i="1">
                                  <a:latin typeface="Cambria Math" panose="02040503050406030204" pitchFamily="18" charset="0"/>
                                </a:rPr>
                              </m:ctrlPr>
                            </m:fPr>
                            <m:num>
                              <m:sSup>
                                <m:sSupPr>
                                  <m:ctrlPr>
                                    <a:rPr lang="en-US" sz="1700" i="1">
                                      <a:latin typeface="Cambria Math" panose="02040503050406030204" pitchFamily="18" charset="0"/>
                                    </a:rPr>
                                  </m:ctrlPr>
                                </m:sSupPr>
                                <m:e>
                                  <m:r>
                                    <a:rPr lang="en-US" sz="1700" i="1">
                                      <a:latin typeface="Cambria Math" panose="02040503050406030204" pitchFamily="18" charset="0"/>
                                    </a:rPr>
                                    <m:t>𝛼</m:t>
                                  </m:r>
                                </m:e>
                                <m:sup>
                                  <m:r>
                                    <a:rPr lang="en-US" sz="1700" i="0">
                                      <a:latin typeface="Cambria Math" panose="02040503050406030204" pitchFamily="18" charset="0"/>
                                    </a:rPr>
                                    <m:t>2</m:t>
                                  </m:r>
                                </m:sup>
                              </m:sSup>
                            </m:num>
                            <m:den>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1">
                                      <a:latin typeface="Cambria Math" panose="02040503050406030204" pitchFamily="18" charset="0"/>
                                    </a:rPr>
                                    <m:t>𝑑</m:t>
                                  </m:r>
                                </m:sub>
                              </m:sSub>
                            </m:den>
                          </m:f>
                          <m:func>
                            <m:funcPr>
                              <m:ctrlPr>
                                <a:rPr lang="en-US" sz="1700" i="1">
                                  <a:latin typeface="Cambria Math" panose="02040503050406030204" pitchFamily="18" charset="0"/>
                                </a:rPr>
                              </m:ctrlPr>
                            </m:funcPr>
                            <m:fName>
                              <m:r>
                                <a:rPr lang="en-US" sz="1700" i="1">
                                  <a:latin typeface="Cambria Math" panose="02040503050406030204" pitchFamily="18" charset="0"/>
                                </a:rPr>
                                <m:t>𝑠𝑖𝑛</m:t>
                              </m:r>
                            </m:fName>
                            <m:e>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1">
                                      <a:latin typeface="Cambria Math" panose="02040503050406030204" pitchFamily="18" charset="0"/>
                                    </a:rPr>
                                    <m:t>𝑑</m:t>
                                  </m:r>
                                </m:sub>
                              </m:sSub>
                              <m:r>
                                <a:rPr lang="en-US" sz="1700" i="1">
                                  <a:latin typeface="Cambria Math" panose="02040503050406030204" pitchFamily="18" charset="0"/>
                                </a:rPr>
                                <m:t>𝑡</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1">
                                      <a:latin typeface="Cambria Math" panose="02040503050406030204" pitchFamily="18" charset="0"/>
                                    </a:rPr>
                                    <m:t>𝑑</m:t>
                                  </m:r>
                                </m:sub>
                              </m:sSub>
                              <m:func>
                                <m:funcPr>
                                  <m:ctrlPr>
                                    <a:rPr lang="en-US" sz="1700" i="1">
                                      <a:latin typeface="Cambria Math" panose="02040503050406030204" pitchFamily="18" charset="0"/>
                                    </a:rPr>
                                  </m:ctrlPr>
                                </m:funcPr>
                                <m:fName>
                                  <m:r>
                                    <m:rPr>
                                      <m:sty m:val="p"/>
                                    </m:rPr>
                                    <a:rPr lang="en-US" sz="1700" i="0">
                                      <a:latin typeface="Cambria Math" panose="02040503050406030204" pitchFamily="18" charset="0"/>
                                    </a:rPr>
                                    <m:t>sin</m:t>
                                  </m:r>
                                </m:fName>
                                <m:e>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1">
                                          <a:latin typeface="Cambria Math" panose="02040503050406030204" pitchFamily="18" charset="0"/>
                                        </a:rPr>
                                        <m:t>𝑑</m:t>
                                      </m:r>
                                    </m:sub>
                                  </m:sSub>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𝛼</m:t>
                                  </m:r>
                                  <m:func>
                                    <m:funcPr>
                                      <m:ctrlPr>
                                        <a:rPr lang="en-US" sz="1700" i="1">
                                          <a:latin typeface="Cambria Math" panose="02040503050406030204" pitchFamily="18" charset="0"/>
                                        </a:rPr>
                                      </m:ctrlPr>
                                    </m:funcPr>
                                    <m:fName>
                                      <m:r>
                                        <m:rPr>
                                          <m:sty m:val="p"/>
                                        </m:rPr>
                                        <a:rPr lang="en-US" sz="1700" i="0">
                                          <a:latin typeface="Cambria Math" panose="02040503050406030204" pitchFamily="18" charset="0"/>
                                        </a:rPr>
                                        <m:t>cos</m:t>
                                      </m:r>
                                    </m:fName>
                                    <m:e>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1">
                                              <a:latin typeface="Cambria Math" panose="02040503050406030204" pitchFamily="18" charset="0"/>
                                            </a:rPr>
                                            <m:t>𝑑</m:t>
                                          </m:r>
                                        </m:sub>
                                      </m:sSub>
                                      <m:r>
                                        <a:rPr lang="en-US" sz="1700" i="1">
                                          <a:latin typeface="Cambria Math" panose="02040503050406030204" pitchFamily="18" charset="0"/>
                                        </a:rPr>
                                        <m:t>𝑡</m:t>
                                      </m:r>
                                      <m:r>
                                        <a:rPr lang="en-US" sz="1700" b="0" i="1" smtClean="0">
                                          <a:latin typeface="Cambria Math" panose="02040503050406030204" pitchFamily="18" charset="0"/>
                                        </a:rPr>
                                        <m:t>)</m:t>
                                      </m:r>
                                    </m:e>
                                  </m:func>
                                </m:e>
                              </m:func>
                            </m:e>
                          </m:func>
                        </m:e>
                      </m:func>
                    </m:oMath>
                  </m:oMathPara>
                </a14:m>
                <a:endParaRPr lang="en-US" sz="1700" dirty="0"/>
              </a:p>
            </p:txBody>
          </p:sp>
        </mc:Choice>
        <mc:Fallback xmlns="">
          <p:sp>
            <p:nvSpPr>
              <p:cNvPr id="23" name="Rectangle 22"/>
              <p:cNvSpPr>
                <a:spLocks noRot="1" noChangeAspect="1" noMove="1" noResize="1" noEditPoints="1" noAdjustHandles="1" noChangeArrowheads="1" noChangeShapeType="1" noTextEdit="1"/>
              </p:cNvSpPr>
              <p:nvPr/>
            </p:nvSpPr>
            <p:spPr>
              <a:xfrm>
                <a:off x="1524000" y="4444000"/>
                <a:ext cx="8229600" cy="66140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714372" y="5087008"/>
                <a:ext cx="6252754" cy="627992"/>
              </a:xfrm>
              <a:prstGeom prst="rect">
                <a:avLst/>
              </a:prstGeom>
            </p:spPr>
            <p:txBody>
              <a:bodyPr wrap="square">
                <a:spAutoFit/>
              </a:bodyPr>
              <a:lstStyle/>
              <a:p>
                <a:pPr algn="ctr">
                  <a:lnSpc>
                    <a:spcPct val="115000"/>
                  </a:lnSpc>
                  <a:spcAft>
                    <a:spcPts val="800"/>
                  </a:spcAft>
                </a:pPr>
                <a:r>
                  <a:rPr lang="en-US" sz="1700" kern="100" dirty="0" smtClean="0">
                    <a:latin typeface="Calibri" panose="020F0502020204030204" pitchFamily="34" charset="0"/>
                    <a:ea typeface="Calibri" panose="020F0502020204030204" pitchFamily="34" charset="0"/>
                    <a:cs typeface="Nazanin" panose="00000400000000000000" pitchFamily="2" charset="-78"/>
                  </a:rPr>
                  <a:t> </a:t>
                </a:r>
                <a14:m>
                  <m:oMath xmlns:m="http://schemas.openxmlformats.org/officeDocument/2006/math">
                    <m:sSub>
                      <m:sSubPr>
                        <m:ctrlPr>
                          <a:rPr lang="en-US" sz="1700" i="1" kern="100">
                            <a:effectLst/>
                            <a:latin typeface="Cambria Math" panose="02040503050406030204" pitchFamily="18" charset="0"/>
                            <a:ea typeface="Calibri" panose="020F0502020204030204" pitchFamily="34" charset="0"/>
                            <a:cs typeface="Nazanin" panose="00000400000000000000" pitchFamily="2" charset="-78"/>
                          </a:rPr>
                        </m:ctrlPr>
                      </m:sSubPr>
                      <m:e>
                        <m:r>
                          <a:rPr lang="en-US" sz="1700" i="1" kern="100">
                            <a:effectLst/>
                            <a:latin typeface="Cambria Math" panose="02040503050406030204" pitchFamily="18" charset="0"/>
                            <a:ea typeface="Calibri" panose="020F0502020204030204" pitchFamily="34" charset="0"/>
                            <a:cs typeface="Nazanin" panose="00000400000000000000" pitchFamily="2" charset="-78"/>
                          </a:rPr>
                          <m:t>𝑣</m:t>
                        </m:r>
                      </m:e>
                      <m:sub>
                        <m:r>
                          <a:rPr lang="en-US" sz="1700" i="1" kern="100">
                            <a:effectLst/>
                            <a:latin typeface="Cambria Math" panose="02040503050406030204" pitchFamily="18" charset="0"/>
                            <a:ea typeface="Calibri" panose="020F0502020204030204" pitchFamily="34" charset="0"/>
                            <a:cs typeface="Nazanin" panose="00000400000000000000" pitchFamily="2" charset="-78"/>
                          </a:rPr>
                          <m:t>𝑐</m:t>
                        </m:r>
                      </m:sub>
                    </m:sSub>
                    <m:r>
                      <a:rPr lang="en-US" sz="1700" i="1" kern="100">
                        <a:effectLst/>
                        <a:latin typeface="Cambria Math" panose="02040503050406030204" pitchFamily="18" charset="0"/>
                        <a:ea typeface="Times New Roman" panose="02020603050405020304" pitchFamily="18" charset="0"/>
                        <a:cs typeface="Nazanin" panose="00000400000000000000" pitchFamily="2" charset="-78"/>
                      </a:rPr>
                      <m:t>=</m:t>
                    </m:r>
                    <m:r>
                      <a:rPr lang="en-US" sz="1700" i="1" kern="100">
                        <a:effectLst/>
                        <a:latin typeface="Cambria Math" panose="02040503050406030204" pitchFamily="18" charset="0"/>
                        <a:ea typeface="Times New Roman" panose="02020603050405020304" pitchFamily="18" charset="0"/>
                        <a:cs typeface="Nazanin" panose="00000400000000000000" pitchFamily="2" charset="-78"/>
                      </a:rPr>
                      <m:t>𝐿</m:t>
                    </m:r>
                    <m:sSup>
                      <m:sSupPr>
                        <m:ctrlPr>
                          <a:rPr lang="en-US" sz="1700" i="1" kern="100">
                            <a:effectLst/>
                            <a:latin typeface="Cambria Math" panose="02040503050406030204" pitchFamily="18" charset="0"/>
                            <a:ea typeface="Times New Roman" panose="02020603050405020304" pitchFamily="18" charset="0"/>
                            <a:cs typeface="Nazanin" panose="00000400000000000000" pitchFamily="2" charset="-78"/>
                          </a:rPr>
                        </m:ctrlPr>
                      </m:sSupPr>
                      <m:e>
                        <m:r>
                          <a:rPr lang="en-US" sz="1700" i="1" kern="100">
                            <a:effectLst/>
                            <a:latin typeface="Cambria Math" panose="02040503050406030204" pitchFamily="18" charset="0"/>
                            <a:ea typeface="Calibri" panose="020F0502020204030204" pitchFamily="34" charset="0"/>
                            <a:cs typeface="Nazanin" panose="00000400000000000000" pitchFamily="2" charset="-78"/>
                          </a:rPr>
                          <m:t>𝑒</m:t>
                        </m:r>
                      </m:e>
                      <m:sup>
                        <m:r>
                          <a:rPr lang="en-US" sz="1700" i="1" kern="100">
                            <a:effectLst/>
                            <a:latin typeface="Cambria Math" panose="02040503050406030204" pitchFamily="18" charset="0"/>
                            <a:ea typeface="Calibri" panose="020F0502020204030204" pitchFamily="34" charset="0"/>
                            <a:cs typeface="Nazanin" panose="00000400000000000000" pitchFamily="2" charset="-78"/>
                          </a:rPr>
                          <m:t>−</m:t>
                        </m:r>
                        <m:r>
                          <a:rPr lang="en-US" sz="1700" i="1" kern="100">
                            <a:effectLst/>
                            <a:latin typeface="Cambria Math" panose="02040503050406030204" pitchFamily="18" charset="0"/>
                            <a:ea typeface="Calibri" panose="020F0502020204030204" pitchFamily="34" charset="0"/>
                            <a:cs typeface="Nazanin" panose="00000400000000000000" pitchFamily="2" charset="-78"/>
                          </a:rPr>
                          <m:t>𝛼</m:t>
                        </m:r>
                        <m:r>
                          <a:rPr lang="en-US" sz="1700" i="1" kern="100">
                            <a:effectLst/>
                            <a:latin typeface="Cambria Math" panose="02040503050406030204" pitchFamily="18" charset="0"/>
                            <a:ea typeface="Calibri" panose="020F0502020204030204" pitchFamily="34" charset="0"/>
                            <a:cs typeface="Nazanin" panose="00000400000000000000" pitchFamily="2" charset="-78"/>
                          </a:rPr>
                          <m:t>𝑡</m:t>
                        </m:r>
                      </m:sup>
                    </m:sSup>
                    <m:d>
                      <m:dPr>
                        <m:begChr m:val="["/>
                        <m:endChr m:val="]"/>
                        <m:ctrlPr>
                          <a:rPr lang="en-US" sz="1700" i="1" kern="100">
                            <a:effectLst/>
                            <a:latin typeface="Cambria Math" panose="02040503050406030204" pitchFamily="18" charset="0"/>
                            <a:ea typeface="Times New Roman" panose="02020603050405020304" pitchFamily="18" charset="0"/>
                            <a:cs typeface="Nazanin" panose="00000400000000000000" pitchFamily="2" charset="-78"/>
                          </a:rPr>
                        </m:ctrlPr>
                      </m:dPr>
                      <m:e>
                        <m:f>
                          <m:fPr>
                            <m:ctrlPr>
                              <a:rPr lang="en-US" sz="1700" i="1" kern="100">
                                <a:latin typeface="Cambria Math" panose="02040503050406030204" pitchFamily="18" charset="0"/>
                                <a:ea typeface="Calibri" panose="020F0502020204030204" pitchFamily="34" charset="0"/>
                                <a:cs typeface="Nazanin" panose="00000400000000000000" pitchFamily="2" charset="-78"/>
                              </a:rPr>
                            </m:ctrlPr>
                          </m:fPr>
                          <m:num>
                            <m:sSup>
                              <m:sSupPr>
                                <m:ctrlPr>
                                  <a:rPr lang="en-US" sz="1700" i="1" kern="100">
                                    <a:latin typeface="Cambria Math" panose="02040503050406030204" pitchFamily="18" charset="0"/>
                                    <a:ea typeface="Calibri" panose="020F0502020204030204" pitchFamily="34" charset="0"/>
                                    <a:cs typeface="Nazanin" panose="00000400000000000000" pitchFamily="2" charset="-78"/>
                                  </a:rPr>
                                </m:ctrlPr>
                              </m:sSupPr>
                              <m:e>
                                <m:r>
                                  <a:rPr lang="en-US" sz="1700" i="1" kern="100">
                                    <a:latin typeface="Cambria Math" panose="02040503050406030204" pitchFamily="18" charset="0"/>
                                    <a:ea typeface="Calibri" panose="020F0502020204030204" pitchFamily="34" charset="0"/>
                                    <a:cs typeface="Nazanin" panose="00000400000000000000" pitchFamily="2" charset="-78"/>
                                  </a:rPr>
                                  <m:t>𝛼</m:t>
                                </m:r>
                              </m:e>
                              <m:sup>
                                <m:r>
                                  <a:rPr lang="en-US" sz="1700" i="1" kern="100">
                                    <a:latin typeface="Cambria Math" panose="02040503050406030204" pitchFamily="18" charset="0"/>
                                    <a:ea typeface="Calibri" panose="020F0502020204030204" pitchFamily="34" charset="0"/>
                                    <a:cs typeface="Nazanin" panose="00000400000000000000" pitchFamily="2" charset="-78"/>
                                  </a:rPr>
                                  <m:t>2</m:t>
                                </m:r>
                              </m:sup>
                            </m:sSup>
                            <m:r>
                              <a:rPr lang="en-US" sz="1700" i="1" kern="100">
                                <a:latin typeface="Cambria Math" panose="02040503050406030204" pitchFamily="18" charset="0"/>
                                <a:ea typeface="Calibri" panose="020F0502020204030204" pitchFamily="34" charset="0"/>
                                <a:cs typeface="Nazanin" panose="00000400000000000000" pitchFamily="2" charset="-78"/>
                              </a:rPr>
                              <m:t>+</m:t>
                            </m:r>
                            <m:sSubSup>
                              <m:sSubSupPr>
                                <m:ctrlPr>
                                  <a:rPr lang="en-US" sz="1700" i="1" kern="100">
                                    <a:latin typeface="Cambria Math" panose="02040503050406030204" pitchFamily="18" charset="0"/>
                                    <a:ea typeface="Calibri" panose="020F0502020204030204" pitchFamily="34" charset="0"/>
                                    <a:cs typeface="Nazanin" panose="00000400000000000000" pitchFamily="2" charset="-78"/>
                                  </a:rPr>
                                </m:ctrlPr>
                              </m:sSubSupPr>
                              <m:e>
                                <m:r>
                                  <a:rPr lang="en-US" sz="1700" i="1" kern="100">
                                    <a:latin typeface="Cambria Math" panose="02040503050406030204" pitchFamily="18" charset="0"/>
                                    <a:ea typeface="Calibri" panose="020F0502020204030204" pitchFamily="34" charset="0"/>
                                    <a:cs typeface="Nazanin" panose="00000400000000000000" pitchFamily="2" charset="-78"/>
                                  </a:rPr>
                                  <m:t>𝜔</m:t>
                                </m:r>
                              </m:e>
                              <m:sub>
                                <m:r>
                                  <a:rPr lang="en-US" sz="1700" i="1" kern="100">
                                    <a:latin typeface="Cambria Math" panose="02040503050406030204" pitchFamily="18" charset="0"/>
                                    <a:ea typeface="Calibri" panose="020F0502020204030204" pitchFamily="34" charset="0"/>
                                    <a:cs typeface="Nazanin" panose="00000400000000000000" pitchFamily="2" charset="-78"/>
                                  </a:rPr>
                                  <m:t>𝑑</m:t>
                                </m:r>
                              </m:sub>
                              <m:sup>
                                <m:r>
                                  <a:rPr lang="en-US" sz="1700" i="1" kern="100">
                                    <a:latin typeface="Cambria Math" panose="02040503050406030204" pitchFamily="18" charset="0"/>
                                    <a:ea typeface="Calibri" panose="020F0502020204030204" pitchFamily="34" charset="0"/>
                                    <a:cs typeface="Nazanin" panose="00000400000000000000" pitchFamily="2" charset="-78"/>
                                  </a:rPr>
                                  <m:t>2</m:t>
                                </m:r>
                              </m:sup>
                            </m:sSubSup>
                          </m:num>
                          <m:den>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𝜔</m:t>
                                </m:r>
                              </m:e>
                              <m:sub>
                                <m:r>
                                  <a:rPr lang="en-US" sz="1700" i="1" kern="100">
                                    <a:latin typeface="Cambria Math" panose="02040503050406030204" pitchFamily="18" charset="0"/>
                                    <a:ea typeface="Calibri" panose="020F0502020204030204" pitchFamily="34" charset="0"/>
                                    <a:cs typeface="Nazanin" panose="00000400000000000000" pitchFamily="2" charset="-78"/>
                                  </a:rPr>
                                  <m:t>𝑑</m:t>
                                </m:r>
                              </m:sub>
                            </m:sSub>
                          </m:den>
                        </m:f>
                      </m:e>
                    </m:d>
                    <m:func>
                      <m:funcPr>
                        <m:ctrlPr>
                          <a:rPr lang="en-US" sz="1700" i="1" kern="100">
                            <a:latin typeface="Cambria Math" panose="02040503050406030204" pitchFamily="18" charset="0"/>
                            <a:ea typeface="Calibri" panose="020F0502020204030204" pitchFamily="34" charset="0"/>
                            <a:cs typeface="Nazanin" panose="00000400000000000000" pitchFamily="2" charset="-78"/>
                          </a:rPr>
                        </m:ctrlPr>
                      </m:funcPr>
                      <m:fName>
                        <m:r>
                          <m:rPr>
                            <m:sty m:val="p"/>
                          </m:rPr>
                          <a:rPr lang="en-US" sz="1700" kern="100">
                            <a:latin typeface="Cambria Math" panose="02040503050406030204" pitchFamily="18" charset="0"/>
                            <a:ea typeface="Calibri" panose="020F0502020204030204" pitchFamily="34" charset="0"/>
                            <a:cs typeface="Nazanin" panose="00000400000000000000" pitchFamily="2" charset="-78"/>
                          </a:rPr>
                          <m:t>sin</m:t>
                        </m:r>
                      </m:fName>
                      <m:e>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𝜔</m:t>
                            </m:r>
                          </m:e>
                          <m:sub>
                            <m:r>
                              <a:rPr lang="en-US" sz="1700" i="1" kern="100">
                                <a:latin typeface="Cambria Math" panose="02040503050406030204" pitchFamily="18" charset="0"/>
                                <a:ea typeface="Calibri" panose="020F0502020204030204" pitchFamily="34" charset="0"/>
                                <a:cs typeface="Nazanin" panose="00000400000000000000" pitchFamily="2" charset="-78"/>
                              </a:rPr>
                              <m:t>𝑑</m:t>
                            </m:r>
                          </m:sub>
                        </m:sSub>
                        <m:r>
                          <a:rPr lang="en-US" sz="1700" i="1" kern="100">
                            <a:latin typeface="Cambria Math" panose="02040503050406030204" pitchFamily="18" charset="0"/>
                            <a:ea typeface="Calibri" panose="020F0502020204030204" pitchFamily="34" charset="0"/>
                            <a:cs typeface="Nazanin" panose="00000400000000000000" pitchFamily="2" charset="-78"/>
                          </a:rPr>
                          <m:t>𝑡</m:t>
                        </m:r>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𝐿</m:t>
                        </m:r>
                        <m:f>
                          <m:fPr>
                            <m:ctrlPr>
                              <a:rPr lang="en-US" sz="1700" i="1" kern="100">
                                <a:latin typeface="Cambria Math" panose="02040503050406030204" pitchFamily="18" charset="0"/>
                                <a:ea typeface="Calibri" panose="020F0502020204030204" pitchFamily="34" charset="0"/>
                                <a:cs typeface="Nazanin" panose="00000400000000000000" pitchFamily="2" charset="-78"/>
                              </a:rPr>
                            </m:ctrlPr>
                          </m:fPr>
                          <m:num>
                            <m:sSubSup>
                              <m:sSubSupPr>
                                <m:ctrlPr>
                                  <a:rPr lang="en-US" sz="1700" i="1" kern="100">
                                    <a:latin typeface="Cambria Math" panose="02040503050406030204" pitchFamily="18" charset="0"/>
                                    <a:ea typeface="Calibri" panose="020F0502020204030204" pitchFamily="34" charset="0"/>
                                    <a:cs typeface="Nazanin" panose="00000400000000000000" pitchFamily="2" charset="-78"/>
                                  </a:rPr>
                                </m:ctrlPr>
                              </m:sSubSupPr>
                              <m:e>
                                <m:r>
                                  <a:rPr lang="en-US" sz="1700" i="1" kern="100">
                                    <a:latin typeface="Cambria Math" panose="02040503050406030204" pitchFamily="18" charset="0"/>
                                    <a:ea typeface="Calibri" panose="020F0502020204030204" pitchFamily="34" charset="0"/>
                                    <a:cs typeface="Nazanin" panose="00000400000000000000" pitchFamily="2" charset="-78"/>
                                  </a:rPr>
                                  <m:t>𝜔</m:t>
                                </m:r>
                              </m:e>
                              <m:sub>
                                <m:r>
                                  <a:rPr lang="en-US" sz="1700" b="0" i="1" kern="100" smtClean="0">
                                    <a:latin typeface="Cambria Math" panose="02040503050406030204" pitchFamily="18" charset="0"/>
                                    <a:ea typeface="Calibri" panose="020F0502020204030204" pitchFamily="34" charset="0"/>
                                    <a:cs typeface="Nazanin" panose="00000400000000000000" pitchFamily="2" charset="-78"/>
                                  </a:rPr>
                                  <m:t>0</m:t>
                                </m:r>
                              </m:sub>
                              <m:sup>
                                <m:r>
                                  <a:rPr lang="en-US" sz="1700" i="1" kern="100">
                                    <a:latin typeface="Cambria Math" panose="02040503050406030204" pitchFamily="18" charset="0"/>
                                    <a:ea typeface="Calibri" panose="020F0502020204030204" pitchFamily="34" charset="0"/>
                                    <a:cs typeface="Nazanin" panose="00000400000000000000" pitchFamily="2" charset="-78"/>
                                  </a:rPr>
                                  <m:t>2</m:t>
                                </m:r>
                              </m:sup>
                            </m:sSubSup>
                          </m:num>
                          <m:den>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𝜔</m:t>
                                </m:r>
                              </m:e>
                              <m:sub>
                                <m:r>
                                  <a:rPr lang="en-US" sz="1700" i="1" kern="100">
                                    <a:latin typeface="Cambria Math" panose="02040503050406030204" pitchFamily="18" charset="0"/>
                                    <a:ea typeface="Calibri" panose="020F0502020204030204" pitchFamily="34" charset="0"/>
                                    <a:cs typeface="Nazanin" panose="00000400000000000000" pitchFamily="2" charset="-78"/>
                                  </a:rPr>
                                  <m:t>𝑑</m:t>
                                </m:r>
                              </m:sub>
                            </m:sSub>
                          </m:den>
                        </m:f>
                      </m:e>
                    </m:func>
                    <m:sSup>
                      <m:sSupPr>
                        <m:ctrlPr>
                          <a:rPr lang="en-US" sz="1700" i="1" kern="100" smtClean="0">
                            <a:effectLst/>
                            <a:latin typeface="Cambria Math" panose="02040503050406030204" pitchFamily="18" charset="0"/>
                            <a:ea typeface="Times New Roman" panose="02020603050405020304" pitchFamily="18" charset="0"/>
                            <a:cs typeface="Nazanin" panose="00000400000000000000" pitchFamily="2" charset="-78"/>
                          </a:rPr>
                        </m:ctrlPr>
                      </m:sSupPr>
                      <m:e>
                        <m:r>
                          <a:rPr lang="en-US" sz="1700" i="1" kern="100">
                            <a:effectLst/>
                            <a:latin typeface="Cambria Math" panose="02040503050406030204" pitchFamily="18" charset="0"/>
                            <a:ea typeface="Calibri" panose="020F0502020204030204" pitchFamily="34" charset="0"/>
                            <a:cs typeface="Nazanin" panose="00000400000000000000" pitchFamily="2" charset="-78"/>
                          </a:rPr>
                          <m:t>𝑒</m:t>
                        </m:r>
                      </m:e>
                      <m:sup>
                        <m:r>
                          <a:rPr lang="en-US" sz="1700" i="1" kern="100">
                            <a:effectLst/>
                            <a:latin typeface="Cambria Math" panose="02040503050406030204" pitchFamily="18" charset="0"/>
                            <a:ea typeface="Calibri" panose="020F0502020204030204" pitchFamily="34" charset="0"/>
                            <a:cs typeface="Nazanin" panose="00000400000000000000" pitchFamily="2" charset="-78"/>
                          </a:rPr>
                          <m:t>−</m:t>
                        </m:r>
                        <m:r>
                          <a:rPr lang="en-US" sz="1700" i="1" kern="100">
                            <a:effectLst/>
                            <a:latin typeface="Cambria Math" panose="02040503050406030204" pitchFamily="18" charset="0"/>
                            <a:ea typeface="Calibri" panose="020F0502020204030204" pitchFamily="34" charset="0"/>
                            <a:cs typeface="Nazanin" panose="00000400000000000000" pitchFamily="2" charset="-78"/>
                          </a:rPr>
                          <m:t>𝛼</m:t>
                        </m:r>
                        <m:r>
                          <a:rPr lang="en-US" sz="1700" i="1" kern="100">
                            <a:effectLst/>
                            <a:latin typeface="Cambria Math" panose="02040503050406030204" pitchFamily="18" charset="0"/>
                            <a:ea typeface="Calibri" panose="020F0502020204030204" pitchFamily="34" charset="0"/>
                            <a:cs typeface="Nazanin" panose="00000400000000000000" pitchFamily="2" charset="-78"/>
                          </a:rPr>
                          <m:t>𝑡</m:t>
                        </m:r>
                      </m:sup>
                    </m:sSup>
                    <m:func>
                      <m:funcPr>
                        <m:ctrlPr>
                          <a:rPr lang="en-US" sz="1700" i="1" kern="100">
                            <a:effectLst/>
                            <a:latin typeface="Cambria Math" panose="02040503050406030204" pitchFamily="18" charset="0"/>
                            <a:ea typeface="Times New Roman" panose="02020603050405020304" pitchFamily="18" charset="0"/>
                            <a:cs typeface="Nazanin" panose="00000400000000000000" pitchFamily="2" charset="-78"/>
                          </a:rPr>
                        </m:ctrlPr>
                      </m:funcPr>
                      <m:fName>
                        <m:r>
                          <m:rPr>
                            <m:sty m:val="p"/>
                          </m:rPr>
                          <a:rPr lang="en-US" sz="1700" kern="100">
                            <a:effectLst/>
                            <a:latin typeface="Cambria Math" panose="02040503050406030204" pitchFamily="18" charset="0"/>
                            <a:ea typeface="Calibri" panose="020F0502020204030204" pitchFamily="34" charset="0"/>
                            <a:cs typeface="Nazanin" panose="00000400000000000000" pitchFamily="2" charset="-78"/>
                          </a:rPr>
                          <m:t>sin</m:t>
                        </m:r>
                      </m:fName>
                      <m:e>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𝜔</m:t>
                            </m:r>
                          </m:e>
                          <m:sub>
                            <m:r>
                              <a:rPr lang="en-US" sz="1700" i="1" kern="100">
                                <a:latin typeface="Cambria Math" panose="02040503050406030204" pitchFamily="18" charset="0"/>
                                <a:ea typeface="Calibri" panose="020F0502020204030204" pitchFamily="34" charset="0"/>
                                <a:cs typeface="Nazanin" panose="00000400000000000000" pitchFamily="2" charset="-78"/>
                              </a:rPr>
                              <m:t>𝑑</m:t>
                            </m:r>
                          </m:sub>
                        </m:sSub>
                        <m:r>
                          <a:rPr lang="en-US" sz="1700" i="1" kern="100">
                            <a:latin typeface="Cambria Math" panose="02040503050406030204" pitchFamily="18" charset="0"/>
                            <a:ea typeface="Calibri" panose="020F0502020204030204" pitchFamily="34" charset="0"/>
                            <a:cs typeface="Nazanin" panose="00000400000000000000" pitchFamily="2" charset="-78"/>
                          </a:rPr>
                          <m:t>𝑡</m:t>
                        </m:r>
                      </m:e>
                    </m:func>
                    <m:r>
                      <a:rPr lang="en-US" sz="1700" i="1" kern="100">
                        <a:effectLst/>
                        <a:latin typeface="Cambria Math" panose="02040503050406030204" pitchFamily="18" charset="0"/>
                        <a:ea typeface="Times New Roman" panose="02020603050405020304" pitchFamily="18" charset="0"/>
                        <a:cs typeface="Nazanin" panose="00000400000000000000" pitchFamily="2" charset="-78"/>
                      </a:rPr>
                      <m:t>)</m:t>
                    </m:r>
                    <m:r>
                      <a:rPr lang="en-US" sz="1700" i="1" kern="100">
                        <a:effectLst/>
                        <a:latin typeface="Cambria Math" panose="02040503050406030204" pitchFamily="18" charset="0"/>
                        <a:ea typeface="Times New Roman" panose="02020603050405020304" pitchFamily="18" charset="0"/>
                        <a:cs typeface="Nazanin" panose="00000400000000000000" pitchFamily="2" charset="-78"/>
                      </a:rPr>
                      <m:t>𝑢</m:t>
                    </m:r>
                    <m:r>
                      <a:rPr lang="en-US" sz="1700" i="1" kern="100">
                        <a:effectLst/>
                        <a:latin typeface="Cambria Math" panose="02040503050406030204" pitchFamily="18" charset="0"/>
                        <a:ea typeface="Times New Roman" panose="02020603050405020304" pitchFamily="18" charset="0"/>
                        <a:cs typeface="Nazanin" panose="00000400000000000000" pitchFamily="2" charset="-78"/>
                      </a:rPr>
                      <m:t>(</m:t>
                    </m:r>
                    <m:r>
                      <a:rPr lang="en-US" sz="1700" i="1" kern="100">
                        <a:effectLst/>
                        <a:latin typeface="Cambria Math" panose="02040503050406030204" pitchFamily="18" charset="0"/>
                        <a:ea typeface="Times New Roman" panose="02020603050405020304" pitchFamily="18" charset="0"/>
                        <a:cs typeface="Nazanin" panose="00000400000000000000" pitchFamily="2" charset="-78"/>
                      </a:rPr>
                      <m:t>𝑡</m:t>
                    </m:r>
                    <m:r>
                      <a:rPr lang="en-US" sz="1700" i="1" kern="100">
                        <a:effectLst/>
                        <a:latin typeface="Cambria Math" panose="02040503050406030204" pitchFamily="18" charset="0"/>
                        <a:ea typeface="Times New Roman" panose="02020603050405020304" pitchFamily="18" charset="0"/>
                        <a:cs typeface="Nazanin" panose="00000400000000000000" pitchFamily="2" charset="-78"/>
                      </a:rPr>
                      <m:t>)</m:t>
                    </m:r>
                  </m:oMath>
                </a14:m>
                <a:endParaRPr lang="en-US" sz="17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714372" y="5087008"/>
                <a:ext cx="6252754" cy="627992"/>
              </a:xfrm>
              <a:prstGeom prst="rect">
                <a:avLst/>
              </a:prstGeom>
              <a:blipFill>
                <a:blip r:embed="rId16"/>
                <a:stretch>
                  <a:fillRect/>
                </a:stretch>
              </a:blipFill>
            </p:spPr>
            <p:txBody>
              <a:bodyPr/>
              <a:lstStyle/>
              <a:p>
                <a:r>
                  <a:rPr lang="en-US">
                    <a:noFill/>
                  </a:rPr>
                  <a:t> </a:t>
                </a:r>
              </a:p>
            </p:txBody>
          </p:sp>
        </mc:Fallback>
      </mc:AlternateContent>
      <p:pic>
        <p:nvPicPr>
          <p:cNvPr id="25" name="Picture 24"/>
          <p:cNvPicPr>
            <a:picLocks noChangeAspect="1"/>
          </p:cNvPicPr>
          <p:nvPr/>
        </p:nvPicPr>
        <p:blipFill>
          <a:blip r:embed="rId17"/>
          <a:stretch>
            <a:fillRect/>
          </a:stretch>
        </p:blipFill>
        <p:spPr>
          <a:xfrm>
            <a:off x="19583" y="4754968"/>
            <a:ext cx="3001937" cy="2047179"/>
          </a:xfrm>
          <a:prstGeom prst="snip1Rect">
            <a:avLst>
              <a:gd name="adj" fmla="val 50000"/>
            </a:avLst>
          </a:prstGeom>
        </p:spPr>
      </p:pic>
      <mc:AlternateContent xmlns:mc="http://schemas.openxmlformats.org/markup-compatibility/2006" xmlns:a14="http://schemas.microsoft.com/office/drawing/2010/main">
        <mc:Choice Requires="a14">
          <p:sp>
            <p:nvSpPr>
              <p:cNvPr id="26" name="Rectangle 25"/>
              <p:cNvSpPr/>
              <p:nvPr/>
            </p:nvSpPr>
            <p:spPr>
              <a:xfrm>
                <a:off x="4022652" y="5676325"/>
                <a:ext cx="3400675" cy="8653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smtClean="0">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𝑐</m:t>
                          </m:r>
                        </m:sub>
                      </m:sSub>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a:latin typeface="Cambria Math" panose="02040503050406030204" pitchFamily="18" charset="0"/>
                        </a:rPr>
                        <m:t>=</m:t>
                      </m:r>
                      <m:r>
                        <a:rPr lang="en-US" sz="1700" i="1">
                          <a:latin typeface="Cambria Math" panose="02040503050406030204" pitchFamily="18" charset="0"/>
                        </a:rPr>
                        <m:t>(</m:t>
                      </m:r>
                      <m:rad>
                        <m:radPr>
                          <m:degHide m:val="on"/>
                          <m:ctrlPr>
                            <a:rPr lang="en-US" sz="1700" i="1">
                              <a:latin typeface="Cambria Math" panose="02040503050406030204" pitchFamily="18" charset="0"/>
                            </a:rPr>
                          </m:ctrlPr>
                        </m:radPr>
                        <m:deg/>
                        <m:e>
                          <m:f>
                            <m:fPr>
                              <m:ctrlPr>
                                <a:rPr lang="en-US" sz="1700" i="1">
                                  <a:latin typeface="Cambria Math" panose="02040503050406030204" pitchFamily="18" charset="0"/>
                                </a:rPr>
                              </m:ctrlPr>
                            </m:fPr>
                            <m:num>
                              <m:r>
                                <a:rPr lang="en-US" sz="1700" i="1">
                                  <a:latin typeface="Cambria Math" panose="02040503050406030204" pitchFamily="18" charset="0"/>
                                </a:rPr>
                                <m:t>𝐿</m:t>
                              </m:r>
                            </m:num>
                            <m:den>
                              <m:r>
                                <a:rPr lang="en-US" sz="1700" i="1">
                                  <a:latin typeface="Cambria Math" panose="02040503050406030204" pitchFamily="18" charset="0"/>
                                </a:rPr>
                                <m:t>𝐶</m:t>
                              </m:r>
                            </m:den>
                          </m:f>
                        </m:e>
                      </m:rad>
                      <m:f>
                        <m:fPr>
                          <m:ctrlPr>
                            <a:rPr lang="en-US" sz="1700" i="1">
                              <a:latin typeface="Cambria Math" panose="02040503050406030204" pitchFamily="18" charset="0"/>
                            </a:rPr>
                          </m:ctrlPr>
                        </m:fPr>
                        <m:num>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𝜔</m:t>
                              </m:r>
                            </m:e>
                            <m:sub>
                              <m:r>
                                <a:rPr lang="fa-IR" sz="1700" i="1" kern="100">
                                  <a:latin typeface="Cambria Math" panose="02040503050406030204" pitchFamily="18" charset="0"/>
                                  <a:ea typeface="Calibri" panose="020F0502020204030204" pitchFamily="34" charset="0"/>
                                  <a:cs typeface="Nazanin" panose="00000400000000000000" pitchFamily="2" charset="-78"/>
                                </a:rPr>
                                <m:t>0</m:t>
                              </m:r>
                            </m:sub>
                          </m:sSub>
                        </m:num>
                        <m:den>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1">
                                  <a:latin typeface="Cambria Math" panose="02040503050406030204" pitchFamily="18" charset="0"/>
                                </a:rPr>
                                <m:t>𝑑</m:t>
                              </m:r>
                            </m:sub>
                          </m:sSub>
                        </m:den>
                      </m:f>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r>
                            <a:rPr lang="en-US" sz="1700">
                              <a:latin typeface="Cambria Math" panose="02040503050406030204" pitchFamily="18" charset="0"/>
                            </a:rPr>
                            <m:t>−</m:t>
                          </m:r>
                          <m:r>
                            <a:rPr lang="en-US" sz="1700" i="1">
                              <a:latin typeface="Cambria Math" panose="02040503050406030204" pitchFamily="18" charset="0"/>
                            </a:rPr>
                            <m:t>𝛼</m:t>
                          </m:r>
                          <m:r>
                            <a:rPr lang="en-US" sz="1700" i="1">
                              <a:latin typeface="Cambria Math" panose="02040503050406030204" pitchFamily="18" charset="0"/>
                            </a:rPr>
                            <m:t>𝑡</m:t>
                          </m:r>
                        </m:sup>
                      </m:sSup>
                      <m:func>
                        <m:funcPr>
                          <m:ctrlPr>
                            <a:rPr lang="en-US" sz="1700" i="1">
                              <a:latin typeface="Cambria Math" panose="02040503050406030204" pitchFamily="18" charset="0"/>
                            </a:rPr>
                          </m:ctrlPr>
                        </m:funcPr>
                        <m:fName>
                          <m:r>
                            <m:rPr>
                              <m:sty m:val="p"/>
                            </m:rPr>
                            <a:rPr lang="en-US" sz="1700">
                              <a:latin typeface="Cambria Math" panose="02040503050406030204" pitchFamily="18" charset="0"/>
                            </a:rPr>
                            <m:t>sin</m:t>
                          </m:r>
                        </m:fName>
                        <m:e>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1">
                                  <a:latin typeface="Cambria Math" panose="02040503050406030204" pitchFamily="18" charset="0"/>
                                </a:rPr>
                                <m:t>𝑑</m:t>
                              </m:r>
                            </m:sub>
                          </m:sSub>
                          <m:r>
                            <a:rPr lang="en-US" sz="1700" i="1">
                              <a:latin typeface="Cambria Math" panose="02040503050406030204" pitchFamily="18" charset="0"/>
                            </a:rPr>
                            <m:t>𝑡</m:t>
                          </m:r>
                          <m:r>
                            <a:rPr lang="en-US" sz="1700" i="1">
                              <a:latin typeface="Cambria Math" panose="02040503050406030204" pitchFamily="18" charset="0"/>
                            </a:rPr>
                            <m:t>)</m:t>
                          </m:r>
                        </m:e>
                      </m:func>
                      <m:r>
                        <a:rPr lang="en-US" sz="1700" i="1">
                          <a:latin typeface="Cambria Math" panose="02040503050406030204" pitchFamily="18" charset="0"/>
                        </a:rPr>
                        <m:t>𝑢</m:t>
                      </m:r>
                      <m:r>
                        <a:rPr lang="en-US" sz="1700">
                          <a:latin typeface="Cambria Math" panose="02040503050406030204" pitchFamily="18" charset="0"/>
                        </a:rPr>
                        <m:t>(</m:t>
                      </m:r>
                      <m:r>
                        <a:rPr lang="en-US" sz="1700" i="1">
                          <a:latin typeface="Cambria Math" panose="02040503050406030204" pitchFamily="18" charset="0"/>
                        </a:rPr>
                        <m:t>𝑡</m:t>
                      </m:r>
                      <m:r>
                        <a:rPr lang="en-US" sz="1700" i="1">
                          <a:latin typeface="Cambria Math" panose="02040503050406030204" pitchFamily="18" charset="0"/>
                        </a:rPr>
                        <m:t>)</m:t>
                      </m:r>
                    </m:oMath>
                  </m:oMathPara>
                </a14:m>
                <a:endParaRPr lang="en-US" sz="1700" dirty="0"/>
              </a:p>
            </p:txBody>
          </p:sp>
        </mc:Choice>
        <mc:Fallback xmlns="">
          <p:sp>
            <p:nvSpPr>
              <p:cNvPr id="26" name="Rectangle 25"/>
              <p:cNvSpPr>
                <a:spLocks noRot="1" noChangeAspect="1" noMove="1" noResize="1" noEditPoints="1" noAdjustHandles="1" noChangeArrowheads="1" noChangeShapeType="1" noTextEdit="1"/>
              </p:cNvSpPr>
              <p:nvPr/>
            </p:nvSpPr>
            <p:spPr>
              <a:xfrm>
                <a:off x="4022652" y="5676325"/>
                <a:ext cx="3400675" cy="865301"/>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520552" y="2567403"/>
                <a:ext cx="490839"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b="1">
                          <a:solidFill>
                            <a:srgbClr val="0000FF"/>
                          </a:solidFill>
                          <a:latin typeface="Cambria Math" panose="02040503050406030204" pitchFamily="18" charset="0"/>
                        </a:rPr>
                        <m:t>⟹</m:t>
                      </m:r>
                    </m:oMath>
                  </m:oMathPara>
                </a14:m>
                <a:endParaRPr lang="en-US" sz="1700" b="1" dirty="0"/>
              </a:p>
            </p:txBody>
          </p:sp>
        </mc:Choice>
        <mc:Fallback xmlns="">
          <p:sp>
            <p:nvSpPr>
              <p:cNvPr id="27" name="Rectangle 26"/>
              <p:cNvSpPr>
                <a:spLocks noRot="1" noChangeAspect="1" noMove="1" noResize="1" noEditPoints="1" noAdjustHandles="1" noChangeArrowheads="1" noChangeShapeType="1" noTextEdit="1"/>
              </p:cNvSpPr>
              <p:nvPr/>
            </p:nvSpPr>
            <p:spPr>
              <a:xfrm>
                <a:off x="1520552" y="2567403"/>
                <a:ext cx="490839" cy="353943"/>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1718961" y="3048000"/>
                <a:ext cx="490839"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b="1">
                          <a:solidFill>
                            <a:srgbClr val="0000FF"/>
                          </a:solidFill>
                          <a:latin typeface="Cambria Math" panose="02040503050406030204" pitchFamily="18" charset="0"/>
                        </a:rPr>
                        <m:t>⟹</m:t>
                      </m:r>
                    </m:oMath>
                  </m:oMathPara>
                </a14:m>
                <a:endParaRPr lang="en-US" sz="1700" b="1" dirty="0"/>
              </a:p>
            </p:txBody>
          </p:sp>
        </mc:Choice>
        <mc:Fallback xmlns="">
          <p:sp>
            <p:nvSpPr>
              <p:cNvPr id="28" name="Rectangle 27"/>
              <p:cNvSpPr>
                <a:spLocks noRot="1" noChangeAspect="1" noMove="1" noResize="1" noEditPoints="1" noAdjustHandles="1" noChangeArrowheads="1" noChangeShapeType="1" noTextEdit="1"/>
              </p:cNvSpPr>
              <p:nvPr/>
            </p:nvSpPr>
            <p:spPr>
              <a:xfrm>
                <a:off x="1718961" y="3048000"/>
                <a:ext cx="490839" cy="353943"/>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800293" y="3049847"/>
                <a:ext cx="490839"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b="1">
                          <a:solidFill>
                            <a:srgbClr val="0000FF"/>
                          </a:solidFill>
                          <a:latin typeface="Cambria Math" panose="02040503050406030204" pitchFamily="18" charset="0"/>
                        </a:rPr>
                        <m:t>⟹</m:t>
                      </m:r>
                    </m:oMath>
                  </m:oMathPara>
                </a14:m>
                <a:endParaRPr lang="en-US" sz="1700" b="1" dirty="0"/>
              </a:p>
            </p:txBody>
          </p:sp>
        </mc:Choice>
        <mc:Fallback xmlns="">
          <p:sp>
            <p:nvSpPr>
              <p:cNvPr id="29" name="Rectangle 28"/>
              <p:cNvSpPr>
                <a:spLocks noRot="1" noChangeAspect="1" noMove="1" noResize="1" noEditPoints="1" noAdjustHandles="1" noChangeArrowheads="1" noChangeShapeType="1" noTextEdit="1"/>
              </p:cNvSpPr>
              <p:nvPr/>
            </p:nvSpPr>
            <p:spPr>
              <a:xfrm>
                <a:off x="3800293" y="3049847"/>
                <a:ext cx="490839" cy="353943"/>
              </a:xfrm>
              <a:prstGeom prst="rect">
                <a:avLst/>
              </a:prstGeom>
              <a:blipFill>
                <a:blip r:embed="rId21"/>
                <a:stretch>
                  <a:fillRect/>
                </a:stretch>
              </a:blipFill>
            </p:spPr>
            <p:txBody>
              <a:bodyPr/>
              <a:lstStyle/>
              <a:p>
                <a:r>
                  <a:rPr lang="en-US">
                    <a:noFill/>
                  </a:rPr>
                  <a:t> </a:t>
                </a:r>
              </a:p>
            </p:txBody>
          </p:sp>
        </mc:Fallback>
      </mc:AlternateContent>
      <p:sp>
        <p:nvSpPr>
          <p:cNvPr id="30" name="Right Brace 29"/>
          <p:cNvSpPr/>
          <p:nvPr/>
        </p:nvSpPr>
        <p:spPr>
          <a:xfrm>
            <a:off x="5862690" y="643771"/>
            <a:ext cx="228600" cy="894786"/>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0000FF"/>
                </a:solidFill>
              </a:ln>
            </a:endParaRPr>
          </a:p>
        </p:txBody>
      </p:sp>
      <mc:AlternateContent xmlns:mc="http://schemas.openxmlformats.org/markup-compatibility/2006" xmlns:a14="http://schemas.microsoft.com/office/drawing/2010/main">
        <mc:Choice Requires="a14">
          <p:sp>
            <p:nvSpPr>
              <p:cNvPr id="3" name="Rectangle 2"/>
              <p:cNvSpPr/>
              <p:nvPr/>
            </p:nvSpPr>
            <p:spPr>
              <a:xfrm>
                <a:off x="157596" y="2164296"/>
                <a:ext cx="44916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0" smtClean="0">
                          <a:solidFill>
                            <a:srgbClr val="FF0000"/>
                          </a:solidFill>
                          <a:latin typeface="Cambria Math" panose="02040503050406030204" pitchFamily="18" charset="0"/>
                        </a:rPr>
                        <m:t>𝐨𝐫</m:t>
                      </m:r>
                    </m:oMath>
                  </m:oMathPara>
                </a14:m>
                <a:endParaRPr lang="en-US" sz="1600" b="1" dirty="0">
                  <a:solidFill>
                    <a:srgbClr val="FF00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57596" y="2164296"/>
                <a:ext cx="449161" cy="338554"/>
              </a:xfrm>
              <a:prstGeom prst="rect">
                <a:avLst/>
              </a:prstGeom>
              <a:blipFill>
                <a:blip r:embed="rId2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292797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55</a:t>
            </a:fld>
            <a:endParaRPr lang="en-US" dirty="0"/>
          </a:p>
        </p:txBody>
      </p:sp>
      <p:sp>
        <p:nvSpPr>
          <p:cNvPr id="3" name="Rectangle 2"/>
          <p:cNvSpPr>
            <a:spLocks noChangeArrowheads="1"/>
          </p:cNvSpPr>
          <p:nvPr/>
        </p:nvSpPr>
        <p:spPr bwMode="auto">
          <a:xfrm>
            <a:off x="286460" y="77665"/>
            <a:ext cx="8647279"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1" eaLnBrk="1" hangingPunct="1">
              <a:lnSpc>
                <a:spcPct val="115000"/>
              </a:lnSpc>
              <a:spcAft>
                <a:spcPts val="1000"/>
              </a:spcAft>
              <a:buClr>
                <a:srgbClr val="FF0000"/>
              </a:buClr>
              <a:buFont typeface="Wingdings" panose="05000000000000000000" pitchFamily="2" charset="2"/>
              <a:buChar char="v"/>
            </a:pPr>
            <a:r>
              <a:rPr lang="fa-IR" altLang="en-US" sz="1600" b="1" dirty="0" smtClean="0">
                <a:latin typeface="Times New Roman" panose="02020603050405020304" pitchFamily="18" charset="0"/>
                <a:ea typeface="Calibri" panose="020F0502020204030204" pitchFamily="34" charset="0"/>
                <a:cs typeface="B Nazanin" panose="00000400000000000000" pitchFamily="2" charset="-78"/>
              </a:rPr>
              <a:t>تعبیر فیزیکی رفتار مدار مرتبه دوم </a:t>
            </a:r>
            <a:r>
              <a:rPr lang="en-US" altLang="en-US" sz="1600" b="1" dirty="0" smtClean="0">
                <a:latin typeface="Times New Roman" panose="02020603050405020304" pitchFamily="18" charset="0"/>
                <a:ea typeface="Calibri" panose="020F0502020204030204" pitchFamily="34" charset="0"/>
                <a:cs typeface="B Nazanin" panose="00000400000000000000" pitchFamily="2" charset="-78"/>
              </a:rPr>
              <a:t>RLC</a:t>
            </a:r>
            <a:r>
              <a:rPr lang="fa-IR" altLang="en-US" sz="1600" b="1" dirty="0" smtClean="0">
                <a:latin typeface="Times New Roman" panose="02020603050405020304" pitchFamily="18" charset="0"/>
                <a:ea typeface="Calibri" panose="020F0502020204030204" pitchFamily="34" charset="0"/>
                <a:cs typeface="B Nazanin" panose="00000400000000000000" pitchFamily="2" charset="-78"/>
              </a:rPr>
              <a:t> موازی با پاسخ پله</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a:t>
            </a:r>
          </a:p>
        </p:txBody>
      </p:sp>
      <mc:AlternateContent xmlns:mc="http://schemas.openxmlformats.org/markup-compatibility/2006" xmlns:a14="http://schemas.microsoft.com/office/drawing/2010/main">
        <mc:Choice Requires="a14">
          <p:sp>
            <p:nvSpPr>
              <p:cNvPr id="4" name="Rectangle 3"/>
              <p:cNvSpPr/>
              <p:nvPr/>
            </p:nvSpPr>
            <p:spPr>
              <a:xfrm>
                <a:off x="3830310" y="2908085"/>
                <a:ext cx="1407180" cy="559833"/>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𝐶</m:t>
                              </m:r>
                            </m:sub>
                          </m:sSub>
                        </m:num>
                        <m:den>
                          <m:r>
                            <a:rPr lang="en-US" sz="1600" i="1">
                              <a:latin typeface="Cambria Math" panose="02040503050406030204" pitchFamily="18" charset="0"/>
                            </a:rPr>
                            <m:t>𝑑𝑡</m:t>
                          </m:r>
                        </m:den>
                      </m:f>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1">
                              <a:latin typeface="Cambria Math" panose="02040503050406030204" pitchFamily="18" charset="0"/>
                            </a:rPr>
                            <m:t>𝐶</m:t>
                          </m:r>
                        </m:den>
                      </m:f>
                    </m:oMath>
                  </m:oMathPara>
                </a14:m>
                <a:endParaRPr lang="en-US" sz="1600" dirty="0"/>
              </a:p>
            </p:txBody>
          </p:sp>
        </mc:Choice>
        <mc:Fallback xmlns="">
          <p:sp>
            <p:nvSpPr>
              <p:cNvPr id="4" name="Rectangle 3"/>
              <p:cNvSpPr>
                <a:spLocks noRot="1" noChangeAspect="1" noMove="1" noResize="1" noEditPoints="1" noAdjustHandles="1" noChangeArrowheads="1" noChangeShapeType="1" noTextEdit="1"/>
              </p:cNvSpPr>
              <p:nvPr/>
            </p:nvSpPr>
            <p:spPr>
              <a:xfrm>
                <a:off x="3830310" y="2908085"/>
                <a:ext cx="1407180" cy="5598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73218" y="447046"/>
                <a:ext cx="8001000" cy="1532727"/>
              </a:xfrm>
              <a:prstGeom prst="rect">
                <a:avLst/>
              </a:prstGeom>
            </p:spPr>
            <p:txBody>
              <a:bodyPr wrap="square">
                <a:spAutoFit/>
              </a:bodyPr>
              <a:lstStyle/>
              <a:p>
                <a:pPr algn="r">
                  <a:lnSpc>
                    <a:spcPct val="115000"/>
                  </a:lnSpc>
                  <a:spcAft>
                    <a:spcPts val="800"/>
                  </a:spcAft>
                </a:pPr>
                <a:r>
                  <a:rPr lang="fa-IR" sz="1600" kern="100" dirty="0">
                    <a:latin typeface="Calibri" panose="020F0502020204030204" pitchFamily="34" charset="0"/>
                    <a:ea typeface="Calibri" panose="020F0502020204030204" pitchFamily="34" charset="0"/>
                    <a:cs typeface="B Nazanin" panose="00000400000000000000" pitchFamily="2" charset="-78"/>
                  </a:rPr>
                  <a:t>چون مدار در حالت صفر قرار دارد پس:</a:t>
                </a:r>
                <a:endParaRPr lang="en-US" sz="1600" kern="100" dirty="0">
                  <a:latin typeface="Calibri" panose="020F0502020204030204" pitchFamily="34" charset="0"/>
                  <a:ea typeface="Calibri" panose="020F0502020204030204" pitchFamily="34" charset="0"/>
                  <a:cs typeface="B Nazanin" panose="00000400000000000000" pitchFamily="2" charset="-78"/>
                </a:endParaRPr>
              </a:p>
              <a:p>
                <a:pPr algn="ctr">
                  <a:lnSpc>
                    <a:spcPct val="115000"/>
                  </a:lnSpc>
                  <a:spcAft>
                    <a:spcPts val="800"/>
                  </a:spcAft>
                </a:pPr>
                <a14:m>
                  <m:oMath xmlns:m="http://schemas.openxmlformats.org/officeDocument/2006/math">
                    <m:sSub>
                      <m:sSubPr>
                        <m:ctrlPr>
                          <a:rPr lang="en-US" sz="1600" i="1" kern="100">
                            <a:latin typeface="Cambria Math" panose="02040503050406030204" pitchFamily="18" charset="0"/>
                            <a:ea typeface="Calibri" panose="020F0502020204030204" pitchFamily="34" charset="0"/>
                            <a:cs typeface="Nazanin" panose="00000400000000000000" pitchFamily="2" charset="-78"/>
                          </a:rPr>
                        </m:ctrlPr>
                      </m:sSubPr>
                      <m:e>
                        <m:r>
                          <a:rPr lang="en-US" sz="1600" i="1" kern="100">
                            <a:latin typeface="Cambria Math" panose="02040503050406030204" pitchFamily="18" charset="0"/>
                            <a:ea typeface="Calibri" panose="020F0502020204030204" pitchFamily="34" charset="0"/>
                            <a:cs typeface="Nazanin" panose="00000400000000000000" pitchFamily="2" charset="-78"/>
                          </a:rPr>
                          <m:t>𝑖</m:t>
                        </m:r>
                      </m:e>
                      <m:sub>
                        <m:r>
                          <a:rPr lang="en-US" sz="1600" i="1" kern="100">
                            <a:latin typeface="Cambria Math" panose="02040503050406030204" pitchFamily="18" charset="0"/>
                            <a:ea typeface="Calibri" panose="020F0502020204030204" pitchFamily="34" charset="0"/>
                            <a:cs typeface="Nazanin" panose="00000400000000000000" pitchFamily="2" charset="-78"/>
                          </a:rPr>
                          <m:t>𝐿</m:t>
                        </m:r>
                      </m:sub>
                    </m:sSub>
                    <m:d>
                      <m:dPr>
                        <m:ctrlPr>
                          <a:rPr lang="en-US" sz="1600" i="1" kern="100">
                            <a:latin typeface="Cambria Math" panose="02040503050406030204" pitchFamily="18" charset="0"/>
                            <a:ea typeface="Calibri" panose="020F0502020204030204" pitchFamily="34" charset="0"/>
                            <a:cs typeface="Nazanin" panose="00000400000000000000" pitchFamily="2" charset="-78"/>
                          </a:rPr>
                        </m:ctrlPr>
                      </m:dPr>
                      <m:e>
                        <m:sSup>
                          <m:sSupPr>
                            <m:ctrlPr>
                              <a:rPr lang="en-US" sz="1600" i="1" kern="100">
                                <a:latin typeface="Cambria Math" panose="02040503050406030204" pitchFamily="18" charset="0"/>
                                <a:ea typeface="Calibri" panose="020F0502020204030204" pitchFamily="34" charset="0"/>
                                <a:cs typeface="Nazanin" panose="00000400000000000000" pitchFamily="2" charset="-78"/>
                              </a:rPr>
                            </m:ctrlPr>
                          </m:sSupPr>
                          <m:e>
                            <m:r>
                              <a:rPr lang="en-US" sz="1600" i="1" kern="100">
                                <a:latin typeface="Cambria Math" panose="02040503050406030204" pitchFamily="18" charset="0"/>
                                <a:ea typeface="Calibri" panose="020F0502020204030204" pitchFamily="34" charset="0"/>
                                <a:cs typeface="Nazanin" panose="00000400000000000000" pitchFamily="2" charset="-78"/>
                              </a:rPr>
                              <m:t>0</m:t>
                            </m:r>
                          </m:e>
                          <m:sup>
                            <m:r>
                              <a:rPr lang="en-US" sz="1600" i="1" kern="100">
                                <a:latin typeface="Cambria Math" panose="02040503050406030204" pitchFamily="18" charset="0"/>
                                <a:ea typeface="Calibri" panose="020F0502020204030204" pitchFamily="34" charset="0"/>
                                <a:cs typeface="Nazanin" panose="00000400000000000000" pitchFamily="2" charset="-78"/>
                              </a:rPr>
                              <m:t>−</m:t>
                            </m:r>
                          </m:sup>
                        </m:sSup>
                      </m:e>
                    </m:d>
                    <m:r>
                      <a:rPr lang="en-US" sz="1600" i="1" kern="100">
                        <a:latin typeface="Cambria Math" panose="02040503050406030204" pitchFamily="18" charset="0"/>
                        <a:ea typeface="Calibri" panose="020F0502020204030204" pitchFamily="34" charset="0"/>
                        <a:cs typeface="Nazanin" panose="00000400000000000000" pitchFamily="2" charset="-78"/>
                      </a:rPr>
                      <m:t>=</m:t>
                    </m:r>
                    <m:r>
                      <a:rPr lang="en-US" sz="1600" i="1" kern="100">
                        <a:latin typeface="Cambria Math" panose="02040503050406030204" pitchFamily="18" charset="0"/>
                        <a:ea typeface="Calibri" panose="020F0502020204030204" pitchFamily="34" charset="0"/>
                        <a:cs typeface="Nazanin" panose="00000400000000000000" pitchFamily="2" charset="-78"/>
                      </a:rPr>
                      <m:t>0</m:t>
                    </m:r>
                    <m:r>
                      <a:rPr lang="en-US" sz="1600" i="1" kern="100">
                        <a:latin typeface="Cambria Math" panose="02040503050406030204" pitchFamily="18" charset="0"/>
                        <a:ea typeface="Calibri" panose="020F0502020204030204" pitchFamily="34" charset="0"/>
                        <a:cs typeface="Nazanin" panose="00000400000000000000" pitchFamily="2" charset="-78"/>
                      </a:rPr>
                      <m:t> , </m:t>
                    </m:r>
                    <m:sSub>
                      <m:sSubPr>
                        <m:ctrlPr>
                          <a:rPr lang="en-US" sz="1600" i="1" kern="100">
                            <a:latin typeface="Cambria Math" panose="02040503050406030204" pitchFamily="18" charset="0"/>
                            <a:ea typeface="Calibri" panose="020F0502020204030204" pitchFamily="34" charset="0"/>
                            <a:cs typeface="Nazanin" panose="00000400000000000000" pitchFamily="2" charset="-78"/>
                          </a:rPr>
                        </m:ctrlPr>
                      </m:sSubPr>
                      <m:e>
                        <m:r>
                          <a:rPr lang="en-US" sz="1600" i="1" kern="100">
                            <a:latin typeface="Cambria Math" panose="02040503050406030204" pitchFamily="18" charset="0"/>
                            <a:ea typeface="Calibri" panose="020F0502020204030204" pitchFamily="34" charset="0"/>
                            <a:cs typeface="Nazanin" panose="00000400000000000000" pitchFamily="2" charset="-78"/>
                          </a:rPr>
                          <m:t>𝑉</m:t>
                        </m:r>
                      </m:e>
                      <m:sub>
                        <m:r>
                          <a:rPr lang="en-US" sz="1600" i="1" kern="100">
                            <a:latin typeface="Cambria Math" panose="02040503050406030204" pitchFamily="18" charset="0"/>
                            <a:ea typeface="Calibri" panose="020F0502020204030204" pitchFamily="34" charset="0"/>
                            <a:cs typeface="Nazanin" panose="00000400000000000000" pitchFamily="2" charset="-78"/>
                          </a:rPr>
                          <m:t>𝑐</m:t>
                        </m:r>
                      </m:sub>
                    </m:sSub>
                    <m:d>
                      <m:dPr>
                        <m:ctrlPr>
                          <a:rPr lang="en-US" sz="1600" i="1" kern="100">
                            <a:latin typeface="Cambria Math" panose="02040503050406030204" pitchFamily="18" charset="0"/>
                            <a:ea typeface="Calibri" panose="020F0502020204030204" pitchFamily="34" charset="0"/>
                            <a:cs typeface="Nazanin" panose="00000400000000000000" pitchFamily="2" charset="-78"/>
                          </a:rPr>
                        </m:ctrlPr>
                      </m:dPr>
                      <m:e>
                        <m:sSup>
                          <m:sSupPr>
                            <m:ctrlPr>
                              <a:rPr lang="en-US" sz="1600" i="1" kern="100">
                                <a:latin typeface="Cambria Math" panose="02040503050406030204" pitchFamily="18" charset="0"/>
                                <a:ea typeface="Calibri" panose="020F0502020204030204" pitchFamily="34" charset="0"/>
                                <a:cs typeface="Nazanin" panose="00000400000000000000" pitchFamily="2" charset="-78"/>
                              </a:rPr>
                            </m:ctrlPr>
                          </m:sSupPr>
                          <m:e>
                            <m:r>
                              <a:rPr lang="en-US" sz="1600" i="1" kern="100">
                                <a:latin typeface="Cambria Math" panose="02040503050406030204" pitchFamily="18" charset="0"/>
                                <a:ea typeface="Calibri" panose="020F0502020204030204" pitchFamily="34" charset="0"/>
                                <a:cs typeface="Nazanin" panose="00000400000000000000" pitchFamily="2" charset="-78"/>
                              </a:rPr>
                              <m:t>0</m:t>
                            </m:r>
                          </m:e>
                          <m:sup>
                            <m:r>
                              <a:rPr lang="en-US" sz="1600" i="1" kern="100">
                                <a:latin typeface="Cambria Math" panose="02040503050406030204" pitchFamily="18" charset="0"/>
                                <a:ea typeface="Calibri" panose="020F0502020204030204" pitchFamily="34" charset="0"/>
                                <a:cs typeface="Nazanin" panose="00000400000000000000" pitchFamily="2" charset="-78"/>
                              </a:rPr>
                              <m:t>−</m:t>
                            </m:r>
                          </m:sup>
                        </m:sSup>
                      </m:e>
                    </m:d>
                    <m:r>
                      <a:rPr lang="en-US" sz="1600" i="1" kern="100">
                        <a:latin typeface="Cambria Math" panose="02040503050406030204" pitchFamily="18" charset="0"/>
                        <a:ea typeface="Calibri" panose="020F0502020204030204" pitchFamily="34" charset="0"/>
                        <a:cs typeface="Nazanin" panose="00000400000000000000" pitchFamily="2" charset="-78"/>
                      </a:rPr>
                      <m:t>=</m:t>
                    </m:r>
                    <m:r>
                      <a:rPr lang="en-US" sz="1600" i="1" kern="100">
                        <a:latin typeface="Cambria Math" panose="02040503050406030204" pitchFamily="18" charset="0"/>
                        <a:ea typeface="Calibri" panose="020F0502020204030204" pitchFamily="34" charset="0"/>
                        <a:cs typeface="Nazanin" panose="00000400000000000000" pitchFamily="2" charset="-78"/>
                      </a:rPr>
                      <m:t>0</m:t>
                    </m:r>
                  </m:oMath>
                </a14:m>
                <a:r>
                  <a:rPr lang="en-US" sz="1600" kern="100" dirty="0">
                    <a:latin typeface="Nazanin" panose="00000400000000000000" pitchFamily="2" charset="-78"/>
                    <a:ea typeface="Times New Roman" panose="02020603050405020304" pitchFamily="18" charset="0"/>
                    <a:cs typeface="B Nazanin" panose="00000400000000000000" pitchFamily="2" charset="-78"/>
                  </a:rPr>
                  <a:t> </a:t>
                </a:r>
                <a:endParaRPr lang="en-US" sz="1600" kern="100" dirty="0">
                  <a:latin typeface="Calibri" panose="020F0502020204030204" pitchFamily="34" charset="0"/>
                  <a:ea typeface="Calibri" panose="020F0502020204030204" pitchFamily="34" charset="0"/>
                  <a:cs typeface="B Nazanin" panose="00000400000000000000" pitchFamily="2" charset="-78"/>
                </a:endParaRPr>
              </a:p>
              <a:p>
                <a:pPr algn="r">
                  <a:lnSpc>
                    <a:spcPct val="115000"/>
                  </a:lnSpc>
                  <a:spcAft>
                    <a:spcPts val="800"/>
                  </a:spcAft>
                </a:pPr>
                <a:r>
                  <a:rPr lang="fa-IR" sz="1600" kern="100" dirty="0">
                    <a:latin typeface="Calibri" panose="020F0502020204030204" pitchFamily="34" charset="0"/>
                    <a:ea typeface="Calibri" panose="020F0502020204030204" pitchFamily="34" charset="0"/>
                    <a:cs typeface="B Nazanin" panose="00000400000000000000" pitchFamily="2" charset="-78"/>
                  </a:rPr>
                  <a:t>چون ولتاژ دو سر خازن و جریان گذرنده از </a:t>
                </a:r>
                <a:r>
                  <a:rPr lang="fa-IR" sz="1600" b="1" kern="100" dirty="0">
                    <a:latin typeface="Calibri" panose="020F0502020204030204" pitchFamily="34" charset="0"/>
                    <a:ea typeface="Calibri" panose="020F0502020204030204" pitchFamily="34" charset="0"/>
                    <a:cs typeface="B Nazanin" panose="00000400000000000000" pitchFamily="2" charset="-78"/>
                  </a:rPr>
                  <a:t>سلف پیوسته </a:t>
                </a:r>
                <a:r>
                  <a:rPr lang="fa-IR" sz="1600" b="1" kern="100" dirty="0" smtClean="0">
                    <a:latin typeface="Calibri" panose="020F0502020204030204" pitchFamily="34" charset="0"/>
                    <a:ea typeface="Calibri" panose="020F0502020204030204" pitchFamily="34" charset="0"/>
                    <a:cs typeface="B Nazanin" panose="00000400000000000000" pitchFamily="2" charset="-78"/>
                  </a:rPr>
                  <a:t>هستند،</a:t>
                </a:r>
                <a:r>
                  <a:rPr lang="fa-IR" sz="1600" kern="100" dirty="0" smtClean="0">
                    <a:latin typeface="Calibri" panose="020F0502020204030204" pitchFamily="34" charset="0"/>
                    <a:ea typeface="Calibri" panose="020F0502020204030204" pitchFamily="34" charset="0"/>
                    <a:cs typeface="B Nazanin" panose="00000400000000000000" pitchFamily="2" charset="-78"/>
                  </a:rPr>
                  <a:t> </a:t>
                </a:r>
                <a:r>
                  <a:rPr lang="fa-IR" sz="1600" kern="100" dirty="0">
                    <a:latin typeface="Calibri" panose="020F0502020204030204" pitchFamily="34" charset="0"/>
                    <a:ea typeface="Calibri" panose="020F0502020204030204" pitchFamily="34" charset="0"/>
                    <a:cs typeface="B Nazanin" panose="00000400000000000000" pitchFamily="2" charset="-78"/>
                  </a:rPr>
                  <a:t>پس:</a:t>
                </a:r>
                <a:endParaRPr lang="en-US" sz="1600" kern="100" dirty="0">
                  <a:latin typeface="Calibri" panose="020F0502020204030204" pitchFamily="34" charset="0"/>
                  <a:ea typeface="Calibri" panose="020F0502020204030204" pitchFamily="34" charset="0"/>
                  <a:cs typeface="B Nazanin" panose="00000400000000000000" pitchFamily="2" charset="-78"/>
                </a:endParaRPr>
              </a:p>
              <a:p>
                <a:pPr algn="ctr">
                  <a:lnSpc>
                    <a:spcPct val="115000"/>
                  </a:lnSpc>
                  <a:spcAft>
                    <a:spcPts val="800"/>
                  </a:spcAft>
                </a:pPr>
                <a14:m>
                  <m:oMath xmlns:m="http://schemas.openxmlformats.org/officeDocument/2006/math">
                    <m:sSub>
                      <m:sSubPr>
                        <m:ctrlPr>
                          <a:rPr lang="en-US" sz="1600" i="1" kern="100">
                            <a:latin typeface="Cambria Math" panose="02040503050406030204" pitchFamily="18" charset="0"/>
                            <a:ea typeface="Calibri" panose="020F0502020204030204" pitchFamily="34" charset="0"/>
                            <a:cs typeface="Nazanin" panose="00000400000000000000" pitchFamily="2" charset="-78"/>
                          </a:rPr>
                        </m:ctrlPr>
                      </m:sSubPr>
                      <m:e>
                        <m:r>
                          <a:rPr lang="en-US" sz="1600" i="1" kern="100">
                            <a:latin typeface="Cambria Math" panose="02040503050406030204" pitchFamily="18" charset="0"/>
                            <a:ea typeface="Calibri" panose="020F0502020204030204" pitchFamily="34" charset="0"/>
                            <a:cs typeface="Nazanin" panose="00000400000000000000" pitchFamily="2" charset="-78"/>
                          </a:rPr>
                          <m:t>𝑖</m:t>
                        </m:r>
                      </m:e>
                      <m:sub>
                        <m:r>
                          <a:rPr lang="en-US" sz="1600" i="1" kern="100">
                            <a:latin typeface="Cambria Math" panose="02040503050406030204" pitchFamily="18" charset="0"/>
                            <a:ea typeface="Calibri" panose="020F0502020204030204" pitchFamily="34" charset="0"/>
                            <a:cs typeface="Nazanin" panose="00000400000000000000" pitchFamily="2" charset="-78"/>
                          </a:rPr>
                          <m:t>𝐿</m:t>
                        </m:r>
                      </m:sub>
                    </m:sSub>
                    <m:d>
                      <m:dPr>
                        <m:ctrlPr>
                          <a:rPr lang="en-US" sz="1600" i="1" kern="100">
                            <a:latin typeface="Cambria Math" panose="02040503050406030204" pitchFamily="18" charset="0"/>
                            <a:ea typeface="Calibri" panose="020F0502020204030204" pitchFamily="34" charset="0"/>
                            <a:cs typeface="Nazanin" panose="00000400000000000000" pitchFamily="2" charset="-78"/>
                          </a:rPr>
                        </m:ctrlPr>
                      </m:dPr>
                      <m:e>
                        <m:sSup>
                          <m:sSupPr>
                            <m:ctrlPr>
                              <a:rPr lang="en-US" sz="1600" i="1" kern="100">
                                <a:latin typeface="Cambria Math" panose="02040503050406030204" pitchFamily="18" charset="0"/>
                                <a:ea typeface="Calibri" panose="020F0502020204030204" pitchFamily="34" charset="0"/>
                                <a:cs typeface="Nazanin" panose="00000400000000000000" pitchFamily="2" charset="-78"/>
                              </a:rPr>
                            </m:ctrlPr>
                          </m:sSupPr>
                          <m:e>
                            <m:r>
                              <a:rPr lang="en-US" sz="1600" i="1" kern="100">
                                <a:latin typeface="Cambria Math" panose="02040503050406030204" pitchFamily="18" charset="0"/>
                                <a:ea typeface="Calibri" panose="020F0502020204030204" pitchFamily="34" charset="0"/>
                                <a:cs typeface="Nazanin" panose="00000400000000000000" pitchFamily="2" charset="-78"/>
                              </a:rPr>
                              <m:t>0</m:t>
                            </m:r>
                          </m:e>
                          <m:sup>
                            <m:r>
                              <a:rPr lang="en-US" sz="1600" i="1" kern="100">
                                <a:latin typeface="Cambria Math" panose="02040503050406030204" pitchFamily="18" charset="0"/>
                                <a:ea typeface="Calibri" panose="020F0502020204030204" pitchFamily="34" charset="0"/>
                                <a:cs typeface="Nazanin" panose="00000400000000000000" pitchFamily="2" charset="-78"/>
                              </a:rPr>
                              <m:t>+</m:t>
                            </m:r>
                          </m:sup>
                        </m:sSup>
                      </m:e>
                    </m:d>
                    <m:r>
                      <a:rPr lang="en-US" sz="1600" i="1" kern="100">
                        <a:latin typeface="Cambria Math" panose="02040503050406030204" pitchFamily="18" charset="0"/>
                        <a:ea typeface="Calibri" panose="020F0502020204030204" pitchFamily="34" charset="0"/>
                        <a:cs typeface="Nazanin" panose="00000400000000000000" pitchFamily="2" charset="-78"/>
                      </a:rPr>
                      <m:t>=</m:t>
                    </m:r>
                    <m:r>
                      <a:rPr lang="en-US" sz="1600" i="1" kern="100">
                        <a:latin typeface="Cambria Math" panose="02040503050406030204" pitchFamily="18" charset="0"/>
                        <a:ea typeface="Calibri" panose="020F0502020204030204" pitchFamily="34" charset="0"/>
                        <a:cs typeface="Nazanin" panose="00000400000000000000" pitchFamily="2" charset="-78"/>
                      </a:rPr>
                      <m:t>0</m:t>
                    </m:r>
                    <m:r>
                      <a:rPr lang="en-US" sz="1600" i="1" kern="100">
                        <a:latin typeface="Cambria Math" panose="02040503050406030204" pitchFamily="18" charset="0"/>
                        <a:ea typeface="Calibri" panose="020F0502020204030204" pitchFamily="34" charset="0"/>
                        <a:cs typeface="Nazanin" panose="00000400000000000000" pitchFamily="2" charset="-78"/>
                      </a:rPr>
                      <m:t> , </m:t>
                    </m:r>
                    <m:sSub>
                      <m:sSubPr>
                        <m:ctrlPr>
                          <a:rPr lang="en-US" sz="1600" i="1" kern="100">
                            <a:latin typeface="Cambria Math" panose="02040503050406030204" pitchFamily="18" charset="0"/>
                            <a:ea typeface="Calibri" panose="020F0502020204030204" pitchFamily="34" charset="0"/>
                            <a:cs typeface="Nazanin" panose="00000400000000000000" pitchFamily="2" charset="-78"/>
                          </a:rPr>
                        </m:ctrlPr>
                      </m:sSubPr>
                      <m:e>
                        <m:r>
                          <a:rPr lang="en-US" sz="1600" i="1" kern="100">
                            <a:latin typeface="Cambria Math" panose="02040503050406030204" pitchFamily="18" charset="0"/>
                            <a:ea typeface="Calibri" panose="020F0502020204030204" pitchFamily="34" charset="0"/>
                            <a:cs typeface="Nazanin" panose="00000400000000000000" pitchFamily="2" charset="-78"/>
                          </a:rPr>
                          <m:t>𝑉</m:t>
                        </m:r>
                      </m:e>
                      <m:sub>
                        <m:r>
                          <a:rPr lang="en-US" sz="1600" i="1" kern="100">
                            <a:latin typeface="Cambria Math" panose="02040503050406030204" pitchFamily="18" charset="0"/>
                            <a:ea typeface="Calibri" panose="020F0502020204030204" pitchFamily="34" charset="0"/>
                            <a:cs typeface="Nazanin" panose="00000400000000000000" pitchFamily="2" charset="-78"/>
                          </a:rPr>
                          <m:t>𝑐</m:t>
                        </m:r>
                      </m:sub>
                    </m:sSub>
                    <m:d>
                      <m:dPr>
                        <m:ctrlPr>
                          <a:rPr lang="en-US" sz="1600" i="1" kern="100">
                            <a:latin typeface="Cambria Math" panose="02040503050406030204" pitchFamily="18" charset="0"/>
                            <a:ea typeface="Calibri" panose="020F0502020204030204" pitchFamily="34" charset="0"/>
                            <a:cs typeface="Nazanin" panose="00000400000000000000" pitchFamily="2" charset="-78"/>
                          </a:rPr>
                        </m:ctrlPr>
                      </m:dPr>
                      <m:e>
                        <m:sSup>
                          <m:sSupPr>
                            <m:ctrlPr>
                              <a:rPr lang="en-US" sz="1600" i="1" kern="100">
                                <a:latin typeface="Cambria Math" panose="02040503050406030204" pitchFamily="18" charset="0"/>
                                <a:ea typeface="Calibri" panose="020F0502020204030204" pitchFamily="34" charset="0"/>
                                <a:cs typeface="Nazanin" panose="00000400000000000000" pitchFamily="2" charset="-78"/>
                              </a:rPr>
                            </m:ctrlPr>
                          </m:sSupPr>
                          <m:e>
                            <m:r>
                              <a:rPr lang="en-US" sz="1600" i="1" kern="100">
                                <a:latin typeface="Cambria Math" panose="02040503050406030204" pitchFamily="18" charset="0"/>
                                <a:ea typeface="Calibri" panose="020F0502020204030204" pitchFamily="34" charset="0"/>
                                <a:cs typeface="Nazanin" panose="00000400000000000000" pitchFamily="2" charset="-78"/>
                              </a:rPr>
                              <m:t>0</m:t>
                            </m:r>
                          </m:e>
                          <m:sup>
                            <m:r>
                              <a:rPr lang="en-US" sz="1600" i="1" kern="100">
                                <a:latin typeface="Cambria Math" panose="02040503050406030204" pitchFamily="18" charset="0"/>
                                <a:ea typeface="Calibri" panose="020F0502020204030204" pitchFamily="34" charset="0"/>
                                <a:cs typeface="Nazanin" panose="00000400000000000000" pitchFamily="2" charset="-78"/>
                              </a:rPr>
                              <m:t>+</m:t>
                            </m:r>
                          </m:sup>
                        </m:sSup>
                      </m:e>
                    </m:d>
                    <m:r>
                      <a:rPr lang="en-US" sz="1600" i="1" kern="100">
                        <a:latin typeface="Cambria Math" panose="02040503050406030204" pitchFamily="18" charset="0"/>
                        <a:ea typeface="Calibri" panose="020F0502020204030204" pitchFamily="34" charset="0"/>
                        <a:cs typeface="Nazanin" panose="00000400000000000000" pitchFamily="2" charset="-78"/>
                      </a:rPr>
                      <m:t>=</m:t>
                    </m:r>
                    <m:r>
                      <a:rPr lang="en-US" sz="1600" i="1" kern="100">
                        <a:latin typeface="Cambria Math" panose="02040503050406030204" pitchFamily="18" charset="0"/>
                        <a:ea typeface="Calibri" panose="020F0502020204030204" pitchFamily="34" charset="0"/>
                        <a:cs typeface="Nazanin" panose="00000400000000000000" pitchFamily="2" charset="-78"/>
                      </a:rPr>
                      <m:t>0</m:t>
                    </m:r>
                  </m:oMath>
                </a14:m>
                <a:r>
                  <a:rPr lang="en-US" sz="1600" kern="100" dirty="0">
                    <a:latin typeface="Nazanin" panose="00000400000000000000" pitchFamily="2" charset="-78"/>
                    <a:ea typeface="Times New Roman" panose="02020603050405020304" pitchFamily="18" charset="0"/>
                    <a:cs typeface="B Nazanin" panose="00000400000000000000" pitchFamily="2" charset="-78"/>
                  </a:rPr>
                  <a:t> </a:t>
                </a:r>
                <a:endParaRPr lang="en-US" sz="1600" kern="100" dirty="0">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7" name="Rectangle 6"/>
              <p:cNvSpPr>
                <a:spLocks noRot="1" noChangeAspect="1" noMove="1" noResize="1" noEditPoints="1" noAdjustHandles="1" noChangeArrowheads="1" noChangeShapeType="1" noTextEdit="1"/>
              </p:cNvSpPr>
              <p:nvPr/>
            </p:nvSpPr>
            <p:spPr>
              <a:xfrm>
                <a:off x="773218" y="447046"/>
                <a:ext cx="8001000" cy="1532727"/>
              </a:xfrm>
              <a:prstGeom prst="rect">
                <a:avLst/>
              </a:prstGeom>
              <a:blipFill>
                <a:blip r:embed="rId4"/>
                <a:stretch>
                  <a:fillRect r="-305"/>
                </a:stretch>
              </a:blipFill>
            </p:spPr>
            <p:txBody>
              <a:bodyPr/>
              <a:lstStyle/>
              <a:p>
                <a:r>
                  <a:rPr lang="en-US">
                    <a:noFill/>
                  </a:rPr>
                  <a:t> </a:t>
                </a:r>
              </a:p>
            </p:txBody>
          </p:sp>
        </mc:Fallback>
      </mc:AlternateContent>
      <p:sp>
        <p:nvSpPr>
          <p:cNvPr id="12" name="Rectangle 11"/>
          <p:cNvSpPr/>
          <p:nvPr/>
        </p:nvSpPr>
        <p:spPr>
          <a:xfrm>
            <a:off x="228600" y="1956651"/>
            <a:ext cx="8763000" cy="1077218"/>
          </a:xfrm>
          <a:prstGeom prst="rect">
            <a:avLst/>
          </a:prstGeom>
        </p:spPr>
        <p:txBody>
          <a:bodyPr wrap="square">
            <a:spAutoFit/>
          </a:bodyPr>
          <a:lstStyle/>
          <a:p>
            <a:pPr algn="just" rtl="1"/>
            <a:r>
              <a:rPr lang="fa-IR" sz="1600" dirty="0">
                <a:latin typeface="Times New Roman" panose="02020603050405020304" pitchFamily="18" charset="0"/>
                <a:ea typeface="Calibri" panose="020F0502020204030204" pitchFamily="34" charset="0"/>
                <a:cs typeface="B Nazanin" panose="00000400000000000000" pitchFamily="2" charset="-78"/>
              </a:rPr>
              <a:t>وقتی جریان ثابت اعمال شود این جریان از سلف نمی تواند </a:t>
            </a:r>
            <a:r>
              <a:rPr lang="fa-IR" sz="1600" dirty="0" smtClean="0">
                <a:latin typeface="Times New Roman" panose="02020603050405020304" pitchFamily="18" charset="0"/>
                <a:ea typeface="Calibri" panose="020F0502020204030204" pitchFamily="34" charset="0"/>
                <a:cs typeface="B Nazanin" panose="00000400000000000000" pitchFamily="2" charset="-78"/>
              </a:rPr>
              <a:t>بگذرد. </a:t>
            </a:r>
            <a:r>
              <a:rPr lang="fa-IR" sz="1600" dirty="0">
                <a:latin typeface="Times New Roman" panose="02020603050405020304" pitchFamily="18" charset="0"/>
                <a:ea typeface="Calibri" panose="020F0502020204030204" pitchFamily="34" charset="0"/>
                <a:cs typeface="B Nazanin" panose="00000400000000000000" pitchFamily="2" charset="-78"/>
              </a:rPr>
              <a:t>پس </a:t>
            </a:r>
            <a:r>
              <a:rPr lang="fa-IR" sz="16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سلف در </a:t>
            </a:r>
            <a:r>
              <a:rPr lang="en-US" sz="16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t = 0</a:t>
            </a:r>
            <a:r>
              <a:rPr lang="en-US" sz="1600" baseline="300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a:t>
            </a:r>
            <a:r>
              <a:rPr lang="fa-IR" sz="16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 مانند شاخه مدار باز عمل می کند.</a:t>
            </a:r>
            <a:r>
              <a:rPr lang="fa-IR" sz="1600" dirty="0">
                <a:latin typeface="Times New Roman" panose="02020603050405020304" pitchFamily="18" charset="0"/>
                <a:ea typeface="Calibri" panose="020F0502020204030204" pitchFamily="34" charset="0"/>
                <a:cs typeface="B Nazanin" panose="00000400000000000000" pitchFamily="2" charset="-78"/>
              </a:rPr>
              <a:t> این جریان از مقاومت نیز نمی تواند عبور کند چون ولتاژ دو سر آن با ولتاژ دو سر خازن یکی است. بنابراین جریان تماما باید از خازن عبور کند یعنی </a:t>
            </a:r>
            <a:r>
              <a:rPr lang="fa-IR" sz="16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خازن در </a:t>
            </a:r>
            <a:r>
              <a:rPr lang="en-US" sz="16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t = 0</a:t>
            </a:r>
            <a:r>
              <a:rPr lang="en-US" sz="1600" baseline="300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a:t>
            </a:r>
            <a:r>
              <a:rPr lang="fa-IR" sz="16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 مانند شاخه اتصال کوتاه عمل می کند</a:t>
            </a:r>
            <a:r>
              <a:rPr lang="fa-IR" sz="16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a:t>
            </a:r>
            <a:r>
              <a:rPr lang="fa-IR" sz="1600" dirty="0" smtClean="0">
                <a:latin typeface="Times New Roman" panose="02020603050405020304" pitchFamily="18" charset="0"/>
                <a:ea typeface="Calibri" panose="020F0502020204030204" pitchFamily="34" charset="0"/>
                <a:cs typeface="B Nazanin" panose="00000400000000000000" pitchFamily="2" charset="-78"/>
              </a:rPr>
              <a:t> </a:t>
            </a:r>
            <a:r>
              <a:rPr lang="fa-IR" sz="1600" b="1" dirty="0" smtClean="0">
                <a:latin typeface="Times New Roman" panose="02020603050405020304" pitchFamily="18" charset="0"/>
                <a:ea typeface="Calibri" panose="020F0502020204030204" pitchFamily="34" charset="0"/>
                <a:cs typeface="B Nazanin" panose="00000400000000000000" pitchFamily="2" charset="-78"/>
              </a:rPr>
              <a:t>پس </a:t>
            </a:r>
            <a:r>
              <a:rPr lang="fa-IR" altLang="en-US" sz="1600" b="1" dirty="0">
                <a:latin typeface="Times New Roman" panose="02020603050405020304" pitchFamily="18" charset="0"/>
                <a:ea typeface="Calibri" panose="020F0502020204030204" pitchFamily="34" charset="0"/>
                <a:cs typeface="B Nazanin" panose="00000400000000000000" pitchFamily="2" charset="-78"/>
              </a:rPr>
              <a:t>در </a:t>
            </a:r>
            <a:r>
              <a:rPr lang="en-US" altLang="en-US" sz="1600" b="1" dirty="0">
                <a:latin typeface="Times New Roman" panose="02020603050405020304" pitchFamily="18" charset="0"/>
                <a:ea typeface="Calibri" panose="020F0502020204030204" pitchFamily="34" charset="0"/>
                <a:cs typeface="B Nazanin" panose="00000400000000000000" pitchFamily="2" charset="-78"/>
              </a:rPr>
              <a:t>t=0</a:t>
            </a:r>
            <a:r>
              <a:rPr lang="en-US" altLang="en-US" sz="1600" b="1" baseline="30000" dirty="0">
                <a:latin typeface="Times New Roman" panose="02020603050405020304" pitchFamily="18" charset="0"/>
                <a:ea typeface="Calibri" panose="020F0502020204030204" pitchFamily="34" charset="0"/>
                <a:cs typeface="B Nazanin" panose="00000400000000000000" pitchFamily="2" charset="-78"/>
              </a:rPr>
              <a:t>+</a:t>
            </a:r>
            <a:r>
              <a:rPr lang="fa-IR" altLang="en-US" sz="1600" b="1" dirty="0">
                <a:latin typeface="Times New Roman" panose="02020603050405020304" pitchFamily="18" charset="0"/>
                <a:ea typeface="Calibri" panose="020F0502020204030204" pitchFamily="34" charset="0"/>
                <a:cs typeface="B Nazanin" panose="00000400000000000000" pitchFamily="2" charset="-78"/>
              </a:rPr>
              <a:t> خازن مانند اتصال کوتاه و سلف مانند مدار باز </a:t>
            </a:r>
            <a:r>
              <a:rPr lang="fa-IR" altLang="en-US" sz="1600" b="1" dirty="0" smtClean="0">
                <a:latin typeface="Times New Roman" panose="02020603050405020304" pitchFamily="18" charset="0"/>
                <a:ea typeface="Calibri" panose="020F0502020204030204" pitchFamily="34" charset="0"/>
                <a:cs typeface="B Nazanin" panose="00000400000000000000" pitchFamily="2" charset="-78"/>
              </a:rPr>
              <a:t>است. </a:t>
            </a:r>
            <a:r>
              <a:rPr lang="fa-IR" altLang="en-US" sz="1600" b="1" dirty="0">
                <a:latin typeface="Times New Roman" panose="02020603050405020304" pitchFamily="18" charset="0"/>
                <a:ea typeface="Calibri" panose="020F0502020204030204" pitchFamily="34" charset="0"/>
                <a:cs typeface="B Nazanin" panose="00000400000000000000" pitchFamily="2" charset="-78"/>
              </a:rPr>
              <a:t>لذا تمام جریان منبع از خازن عبور می کند و داریم: </a:t>
            </a:r>
            <a:endParaRPr lang="en-US" sz="1600" b="1"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152400" y="3305994"/>
                <a:ext cx="8763000" cy="1343445"/>
              </a:xfrm>
              <a:prstGeom prst="rect">
                <a:avLst/>
              </a:prstGeom>
            </p:spPr>
            <p:txBody>
              <a:bodyPr wrap="square">
                <a:spAutoFit/>
              </a:bodyPr>
              <a:lstStyle/>
              <a:p>
                <a:pPr algn="just" rtl="1">
                  <a:lnSpc>
                    <a:spcPct val="115000"/>
                  </a:lnSpc>
                  <a:spcAft>
                    <a:spcPts val="800"/>
                  </a:spcAft>
                </a:pPr>
                <a:r>
                  <a:rPr lang="fa-IR" sz="1600" kern="100" dirty="0">
                    <a:latin typeface="Times New Roman" panose="02020603050405020304" pitchFamily="18" charset="0"/>
                    <a:ea typeface="Times New Roman" panose="02020603050405020304" pitchFamily="18" charset="0"/>
                    <a:cs typeface="B Nazanin" panose="00000400000000000000" pitchFamily="2" charset="-78"/>
                  </a:rPr>
                  <a:t>یعنی ولتاژ خازن در </a:t>
                </a:r>
                <a:r>
                  <a:rPr lang="en-US" sz="1600" kern="100" dirty="0">
                    <a:latin typeface="Times New Roman" panose="02020603050405020304" pitchFamily="18" charset="0"/>
                    <a:ea typeface="Times New Roman" panose="02020603050405020304" pitchFamily="18" charset="0"/>
                    <a:cs typeface="B Nazanin" panose="00000400000000000000" pitchFamily="2" charset="-78"/>
                  </a:rPr>
                  <a:t>t = 0</a:t>
                </a:r>
                <a:r>
                  <a:rPr lang="en-US" sz="1600" kern="100" baseline="30000" dirty="0">
                    <a:latin typeface="Times New Roman" panose="02020603050405020304" pitchFamily="18" charset="0"/>
                    <a:ea typeface="Times New Roman" panose="02020603050405020304" pitchFamily="18" charset="0"/>
                    <a:cs typeface="B Nazanin" panose="00000400000000000000" pitchFamily="2" charset="-78"/>
                  </a:rPr>
                  <a:t>+</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صفر است ولی شیب آن برابر </a:t>
                </a:r>
                <a14:m>
                  <m:oMath xmlns:m="http://schemas.openxmlformats.org/officeDocument/2006/math">
                    <m:f>
                      <m:f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sz="1600" i="1" kern="100">
                            <a:latin typeface="Cambria Math" panose="02040503050406030204" pitchFamily="18" charset="0"/>
                            <a:ea typeface="Times New Roman" panose="02020603050405020304" pitchFamily="18" charset="0"/>
                            <a:cs typeface="B Nazanin" panose="00000400000000000000" pitchFamily="2" charset="-78"/>
                          </a:rPr>
                          <m:t>1</m:t>
                        </m:r>
                      </m:num>
                      <m:den>
                        <m:r>
                          <a:rPr lang="en-US" sz="1600" i="1" kern="100">
                            <a:latin typeface="Cambria Math" panose="02040503050406030204" pitchFamily="18" charset="0"/>
                            <a:ea typeface="Times New Roman" panose="02020603050405020304" pitchFamily="18" charset="0"/>
                            <a:cs typeface="B Nazanin" panose="00000400000000000000" pitchFamily="2" charset="-78"/>
                          </a:rPr>
                          <m:t>𝐶</m:t>
                        </m:r>
                      </m:den>
                    </m:f>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است یعنی خازن شروع به پر شدن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می کند</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 </a:t>
                </a:r>
                <a:r>
                  <a:rPr lang="fa-IR" sz="1600" kern="1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با افزایش ولتاژ </a:t>
                </a:r>
                <a:r>
                  <a:rPr lang="fa-IR" sz="1600" kern="1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خازن، </a:t>
                </a:r>
                <a:r>
                  <a:rPr lang="fa-IR" sz="1600" kern="1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جریان گذرنده از مقاومت و سلف افزایش می یابد.</a:t>
                </a:r>
                <a:r>
                  <a:rPr lang="fa-IR" sz="1600" kern="100" dirty="0">
                    <a:latin typeface="Times New Roman" panose="02020603050405020304" pitchFamily="18" charset="0"/>
                    <a:ea typeface="Calibri" panose="020F0502020204030204" pitchFamily="34" charset="0"/>
                    <a:cs typeface="B Nazanin" panose="00000400000000000000" pitchFamily="2" charset="-78"/>
                  </a:rPr>
                  <a:t> در نهایت به حالت دائمی می‌رسیم که جریان ثابتی از سلف می‌گذرد و بنابراین ولتاژ دو سر آن صفر است و بنابراین جریان هم نمی‌گذرد</a:t>
                </a:r>
                <a:r>
                  <a:rPr lang="fa-IR" sz="1600" kern="100" dirty="0" smtClean="0">
                    <a:latin typeface="Times New Roman" panose="02020603050405020304" pitchFamily="18" charset="0"/>
                    <a:ea typeface="Calibri" panose="020F0502020204030204" pitchFamily="34" charset="0"/>
                    <a:cs typeface="B Nazanin" panose="00000400000000000000" pitchFamily="2" charset="-78"/>
                  </a:rPr>
                  <a:t>. </a:t>
                </a:r>
                <a:r>
                  <a:rPr lang="fa-IR" sz="1600" b="1" kern="100" dirty="0" smtClean="0">
                    <a:latin typeface="Times New Roman" panose="02020603050405020304" pitchFamily="18" charset="0"/>
                    <a:ea typeface="Calibri" panose="020F0502020204030204" pitchFamily="34" charset="0"/>
                    <a:cs typeface="B Nazanin" panose="00000400000000000000" pitchFamily="2" charset="-78"/>
                  </a:rPr>
                  <a:t>پس </a:t>
                </a:r>
                <a:r>
                  <a:rPr lang="fa-IR" altLang="en-US" sz="1600" b="1" dirty="0">
                    <a:latin typeface="Times New Roman" panose="02020603050405020304" pitchFamily="18" charset="0"/>
                    <a:ea typeface="Calibri" panose="020F0502020204030204" pitchFamily="34" charset="0"/>
                    <a:cs typeface="B Nazanin" panose="00000400000000000000" pitchFamily="2" charset="-78"/>
                  </a:rPr>
                  <a:t>در </a:t>
                </a:r>
                <a:r>
                  <a:rPr lang="en-US" altLang="en-US" sz="1600" b="1" dirty="0">
                    <a:latin typeface="Times New Roman" panose="02020603050405020304" pitchFamily="18" charset="0"/>
                    <a:ea typeface="Calibri" panose="020F0502020204030204" pitchFamily="34" charset="0"/>
                    <a:cs typeface="B Nazanin" panose="00000400000000000000" pitchFamily="2" charset="-78"/>
                  </a:rPr>
                  <a:t>t=∞</a:t>
                </a:r>
                <a:r>
                  <a:rPr lang="fa-IR" altLang="en-US" sz="1600" b="1" dirty="0">
                    <a:latin typeface="Times New Roman" panose="02020603050405020304" pitchFamily="18" charset="0"/>
                    <a:ea typeface="Calibri" panose="020F0502020204030204" pitchFamily="34" charset="0"/>
                    <a:cs typeface="B Nazanin" panose="00000400000000000000" pitchFamily="2" charset="-78"/>
                  </a:rPr>
                  <a:t> مدار به حالت دایمی </a:t>
                </a:r>
                <a:r>
                  <a:rPr lang="fa-IR" altLang="en-US" sz="1600" b="1" dirty="0" smtClean="0">
                    <a:latin typeface="Times New Roman" panose="02020603050405020304" pitchFamily="18" charset="0"/>
                    <a:ea typeface="Calibri" panose="020F0502020204030204" pitchFamily="34" charset="0"/>
                    <a:cs typeface="B Nazanin" panose="00000400000000000000" pitchFamily="2" charset="-78"/>
                  </a:rPr>
                  <a:t>می رسد </a:t>
                </a:r>
                <a:r>
                  <a:rPr lang="fa-IR" altLang="en-US" sz="1600" b="1" dirty="0">
                    <a:latin typeface="Times New Roman" panose="02020603050405020304" pitchFamily="18" charset="0"/>
                    <a:ea typeface="Calibri" panose="020F0502020204030204" pitchFamily="34" charset="0"/>
                    <a:cs typeface="B Nazanin" panose="00000400000000000000" pitchFamily="2" charset="-78"/>
                  </a:rPr>
                  <a:t>و خازن مانند مدار باز و سلف مانند اتصال کوتاه خواهد بود. لذا تمام جریان از سلف عبور می کند. </a:t>
                </a:r>
                <a:endParaRPr lang="en-US" sz="1600" b="1" kern="100" dirty="0">
                  <a:effectLst/>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52400" y="3305994"/>
                <a:ext cx="8763000" cy="1343445"/>
              </a:xfrm>
              <a:prstGeom prst="rect">
                <a:avLst/>
              </a:prstGeom>
              <a:blipFill>
                <a:blip r:embed="rId5"/>
                <a:stretch>
                  <a:fillRect l="-974" r="-278" b="-5430"/>
                </a:stretch>
              </a:blipFill>
            </p:spPr>
            <p:txBody>
              <a:bodyPr/>
              <a:lstStyle/>
              <a:p>
                <a:r>
                  <a:rPr lang="en-US">
                    <a:noFill/>
                  </a:rPr>
                  <a:t> </a:t>
                </a:r>
              </a:p>
            </p:txBody>
          </p:sp>
        </mc:Fallback>
      </mc:AlternateContent>
      <p:pic>
        <p:nvPicPr>
          <p:cNvPr id="17" name="Picture 16"/>
          <p:cNvPicPr>
            <a:picLocks noChangeAspect="1"/>
          </p:cNvPicPr>
          <p:nvPr/>
        </p:nvPicPr>
        <p:blipFill rotWithShape="1">
          <a:blip r:embed="rId6"/>
          <a:srcRect b="53121"/>
          <a:stretch/>
        </p:blipFill>
        <p:spPr>
          <a:xfrm>
            <a:off x="76200" y="4724400"/>
            <a:ext cx="5962137" cy="1928849"/>
          </a:xfrm>
          <a:prstGeom prst="rect">
            <a:avLst/>
          </a:prstGeom>
        </p:spPr>
      </p:pic>
      <p:pic>
        <p:nvPicPr>
          <p:cNvPr id="18" name="Picture 17"/>
          <p:cNvPicPr>
            <a:picLocks noChangeAspect="1"/>
          </p:cNvPicPr>
          <p:nvPr/>
        </p:nvPicPr>
        <p:blipFill rotWithShape="1">
          <a:blip r:embed="rId6"/>
          <a:srcRect l="20029" t="61239" r="26042"/>
          <a:stretch/>
        </p:blipFill>
        <p:spPr>
          <a:xfrm>
            <a:off x="5971752" y="4912855"/>
            <a:ext cx="3143945" cy="1559457"/>
          </a:xfrm>
          <a:prstGeom prst="rect">
            <a:avLst/>
          </a:prstGeom>
        </p:spPr>
      </p:pic>
    </p:spTree>
    <p:extLst>
      <p:ext uri="{BB962C8B-B14F-4D97-AF65-F5344CB8AC3E}">
        <p14:creationId xmlns:p14="http://schemas.microsoft.com/office/powerpoint/2010/main" val="19877622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56</a:t>
            </a:fld>
            <a:endParaRPr lang="en-US" dirty="0"/>
          </a:p>
        </p:txBody>
      </p:sp>
      <p:sp>
        <p:nvSpPr>
          <p:cNvPr id="19" name="Rectangle 18"/>
          <p:cNvSpPr/>
          <p:nvPr/>
        </p:nvSpPr>
        <p:spPr>
          <a:xfrm>
            <a:off x="3219818" y="180290"/>
            <a:ext cx="5777216" cy="1077218"/>
          </a:xfrm>
          <a:prstGeom prst="rect">
            <a:avLst/>
          </a:prstGeom>
        </p:spPr>
        <p:txBody>
          <a:bodyPr wrap="square">
            <a:spAutoFit/>
          </a:bodyPr>
          <a:lstStyle/>
          <a:p>
            <a:pPr marL="285750" indent="-285750" algn="just" rtl="1">
              <a:spcAft>
                <a:spcPts val="600"/>
              </a:spcAft>
              <a:buFont typeface="Wingdings" panose="05000000000000000000" pitchFamily="2" charset="2"/>
              <a:buChar char="q"/>
            </a:pPr>
            <a:r>
              <a:rPr lang="fa-IR" sz="1600" b="1" dirty="0">
                <a:solidFill>
                  <a:srgbClr val="FF0000"/>
                </a:solidFill>
                <a:latin typeface="Times New Roman" panose="02020603050405020304" pitchFamily="18" charset="0"/>
                <a:cs typeface="B Nazanin" panose="00000400000000000000" pitchFamily="2" charset="-78"/>
              </a:rPr>
              <a:t>پاسخ </a:t>
            </a:r>
            <a:r>
              <a:rPr lang="fa-IR" sz="1600" b="1" dirty="0" smtClean="0">
                <a:solidFill>
                  <a:srgbClr val="FF0000"/>
                </a:solidFill>
                <a:latin typeface="Times New Roman" panose="02020603050405020304" pitchFamily="18" charset="0"/>
                <a:cs typeface="B Nazanin" panose="00000400000000000000" pitchFamily="2" charset="-78"/>
              </a:rPr>
              <a:t>ضربه:</a:t>
            </a:r>
            <a:r>
              <a:rPr lang="fa-IR" sz="1600" dirty="0" smtClean="0">
                <a:latin typeface="Times New Roman" panose="02020603050405020304" pitchFamily="18" charset="0"/>
                <a:cs typeface="B Nazanin" panose="00000400000000000000" pitchFamily="2" charset="-78"/>
              </a:rPr>
              <a:t> </a:t>
            </a:r>
            <a:r>
              <a:rPr lang="fa-IR" sz="1600" dirty="0">
                <a:latin typeface="Times New Roman" panose="02020603050405020304" pitchFamily="18" charset="0"/>
                <a:cs typeface="B Nazanin" panose="00000400000000000000" pitchFamily="2" charset="-78"/>
              </a:rPr>
              <a:t>پاسخ حالت صفر یک مدار تغییر ناپذیر با زمان به ورودی ضربه واحد است که در </a:t>
            </a:r>
            <a:r>
              <a:rPr lang="en-US" sz="1600" dirty="0">
                <a:latin typeface="Times New Roman" panose="02020603050405020304" pitchFamily="18" charset="0"/>
                <a:cs typeface="B Nazanin" panose="00000400000000000000" pitchFamily="2" charset="-78"/>
              </a:rPr>
              <a:t>t=0</a:t>
            </a:r>
            <a:r>
              <a:rPr lang="fa-IR" sz="1600" dirty="0">
                <a:latin typeface="Times New Roman" panose="02020603050405020304" pitchFamily="18" charset="0"/>
                <a:cs typeface="B Nazanin" panose="00000400000000000000" pitchFamily="2" charset="-78"/>
              </a:rPr>
              <a:t> اعمال شده است. پاسخ ضربه با </a:t>
            </a:r>
            <a:r>
              <a:rPr lang="en-US" sz="1600" dirty="0">
                <a:latin typeface="Times New Roman" panose="02020603050405020304" pitchFamily="18" charset="0"/>
              </a:rPr>
              <a:t>h(t)</a:t>
            </a:r>
            <a:r>
              <a:rPr lang="fa-IR" sz="1600" dirty="0">
                <a:latin typeface="Times New Roman" panose="02020603050405020304" pitchFamily="18" charset="0"/>
              </a:rPr>
              <a:t> </a:t>
            </a:r>
            <a:r>
              <a:rPr lang="fa-IR" sz="1600" dirty="0">
                <a:latin typeface="Times New Roman" panose="02020603050405020304" pitchFamily="18" charset="0"/>
                <a:cs typeface="B Nazanin" panose="00000400000000000000" pitchFamily="2" charset="-78"/>
              </a:rPr>
              <a:t>نشان داده شده و از </a:t>
            </a:r>
            <a:r>
              <a:rPr lang="fa-IR" sz="1600" dirty="0" smtClean="0">
                <a:latin typeface="Times New Roman" panose="02020603050405020304" pitchFamily="18" charset="0"/>
                <a:cs typeface="B Nazanin" panose="00000400000000000000" pitchFamily="2" charset="-78"/>
              </a:rPr>
              <a:t>چند روش </a:t>
            </a:r>
            <a:r>
              <a:rPr lang="fa-IR" sz="1600" dirty="0">
                <a:latin typeface="Times New Roman" panose="02020603050405020304" pitchFamily="18" charset="0"/>
                <a:cs typeface="B Nazanin" panose="00000400000000000000" pitchFamily="2" charset="-78"/>
              </a:rPr>
              <a:t>می توان آن را به دست </a:t>
            </a:r>
            <a:r>
              <a:rPr lang="fa-IR" sz="1600" dirty="0" smtClean="0">
                <a:latin typeface="Times New Roman" panose="02020603050405020304" pitchFamily="18" charset="0"/>
                <a:cs typeface="B Nazanin" panose="00000400000000000000" pitchFamily="2" charset="-78"/>
              </a:rPr>
              <a:t>آورد (که به عنوان نمونه، جواب نهایی آن حالت میرای ضعیف نوشته خواهد شد): </a:t>
            </a:r>
            <a:endParaRPr lang="en-US" sz="1600" dirty="0">
              <a:latin typeface="Times New Roman" panose="02020603050405020304" pitchFamily="18" charset="0"/>
              <a:cs typeface="B Nazanin" panose="00000400000000000000" pitchFamily="2" charset="-78"/>
            </a:endParaRPr>
          </a:p>
        </p:txBody>
      </p:sp>
      <p:pic>
        <p:nvPicPr>
          <p:cNvPr id="20" name="Picture 19"/>
          <p:cNvPicPr>
            <a:picLocks noChangeAspect="1"/>
          </p:cNvPicPr>
          <p:nvPr/>
        </p:nvPicPr>
        <p:blipFill>
          <a:blip r:embed="rId3"/>
          <a:stretch>
            <a:fillRect/>
          </a:stretch>
        </p:blipFill>
        <p:spPr>
          <a:xfrm>
            <a:off x="152401" y="127327"/>
            <a:ext cx="2743200" cy="1060484"/>
          </a:xfrm>
          <a:prstGeom prst="rect">
            <a:avLst/>
          </a:prstGeom>
        </p:spPr>
      </p:pic>
      <mc:AlternateContent xmlns:mc="http://schemas.openxmlformats.org/markup-compatibility/2006" xmlns:a14="http://schemas.microsoft.com/office/drawing/2010/main">
        <mc:Choice Requires="a14">
          <p:sp>
            <p:nvSpPr>
              <p:cNvPr id="21" name="Rectangle 20"/>
              <p:cNvSpPr/>
              <p:nvPr/>
            </p:nvSpPr>
            <p:spPr>
              <a:xfrm>
                <a:off x="476618" y="1135449"/>
                <a:ext cx="3143103" cy="139589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r>
                                  <a:rPr lang="en-US" sz="1600" i="1">
                                    <a:latin typeface="Cambria Math" panose="02040503050406030204" pitchFamily="18" charset="0"/>
                                  </a:rPr>
                                  <m:t>𝐿𝐶</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𝑑</m:t>
                                        </m:r>
                                      </m:e>
                                      <m:sup>
                                        <m:r>
                                          <a:rPr lang="en-US" sz="1600">
                                            <a:latin typeface="Cambria Math" panose="02040503050406030204" pitchFamily="18" charset="0"/>
                                          </a:rPr>
                                          <m:t>2</m:t>
                                        </m:r>
                                      </m:sup>
                                    </m:sSup>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num>
                                  <m:den>
                                    <m:r>
                                      <a:rPr lang="en-US" sz="1600" i="1">
                                        <a:latin typeface="Cambria Math" panose="02040503050406030204" pitchFamily="18" charset="0"/>
                                      </a:rPr>
                                      <m:t>𝑑</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a:latin typeface="Cambria Math" panose="02040503050406030204" pitchFamily="18" charset="0"/>
                                          </a:rPr>
                                          <m:t>2</m:t>
                                        </m:r>
                                      </m:sup>
                                    </m:sSup>
                                  </m:den>
                                </m:f>
                                <m:r>
                                  <a:rPr lang="en-US" sz="160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𝐿</m:t>
                                    </m:r>
                                  </m:num>
                                  <m:den>
                                    <m:r>
                                      <a:rPr lang="en-US" sz="1600" i="1">
                                        <a:latin typeface="Cambria Math" panose="02040503050406030204" pitchFamily="18" charset="0"/>
                                      </a:rPr>
                                      <m:t>𝑅</m:t>
                                    </m:r>
                                  </m:den>
                                </m:f>
                                <m:f>
                                  <m:fPr>
                                    <m:ctrlPr>
                                      <a:rPr lang="en-US" sz="1600" i="1">
                                        <a:latin typeface="Cambria Math" panose="02040503050406030204" pitchFamily="18" charset="0"/>
                                      </a:rPr>
                                    </m:ctrlPr>
                                  </m:fPr>
                                  <m:num>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num>
                                  <m:den>
                                    <m:r>
                                      <a:rPr lang="en-US" sz="1600" i="1">
                                        <a:latin typeface="Cambria Math" panose="02040503050406030204" pitchFamily="18" charset="0"/>
                                      </a:rPr>
                                      <m:t>𝑑𝑡</m:t>
                                    </m:r>
                                  </m:den>
                                </m:f>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r>
                                  <a:rPr lang="en-US" sz="1600">
                                    <a:latin typeface="Cambria Math" panose="02040503050406030204" pitchFamily="18" charset="0"/>
                                  </a:rPr>
                                  <m:t>=</m:t>
                                </m:r>
                                <m:r>
                                  <a:rPr lang="en-US" sz="1600" i="1">
                                    <a:latin typeface="Cambria Math" panose="02040503050406030204" pitchFamily="18" charset="0"/>
                                  </a:rPr>
                                  <m:t>𝛿</m:t>
                                </m:r>
                                <m:r>
                                  <a:rPr lang="en-US" sz="1600">
                                    <a:latin typeface="Cambria Math" panose="02040503050406030204" pitchFamily="18" charset="0"/>
                                  </a:rPr>
                                  <m:t>(</m:t>
                                </m:r>
                                <m:r>
                                  <a:rPr lang="en-US" sz="1600" i="1">
                                    <a:latin typeface="Cambria Math" panose="02040503050406030204" pitchFamily="18" charset="0"/>
                                  </a:rPr>
                                  <m:t>𝑡</m:t>
                                </m:r>
                                <m:r>
                                  <a:rPr lang="fa-IR" sz="1600" b="0" i="1" smtClean="0">
                                    <a:latin typeface="Cambria Math" panose="02040503050406030204" pitchFamily="18" charset="0"/>
                                  </a:rPr>
                                  <m:t>)</m:t>
                                </m:r>
                              </m:e>
                            </m:mr>
                            <m:mr>
                              <m:e>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r>
                                  <a:rPr lang="en-US" sz="1600" i="0">
                                    <a:latin typeface="Cambria Math" panose="02040503050406030204" pitchFamily="18" charset="0"/>
                                  </a:rPr>
                                  <m:t>)=</m:t>
                                </m:r>
                                <m:r>
                                  <a:rPr lang="en-US" sz="1600" i="0">
                                    <a:latin typeface="Cambria Math" panose="02040503050406030204" pitchFamily="18" charset="0"/>
                                  </a:rPr>
                                  <m:t>0</m:t>
                                </m:r>
                                <m:r>
                                  <m:rPr>
                                    <m:nor/>
                                  </m:rPr>
                                  <a:rPr lang="en-US" sz="1600" i="1">
                                    <a:latin typeface="Cambria Math" panose="02040503050406030204" pitchFamily="18" charset="0"/>
                                  </a:rPr>
                                  <m:t>                                        </m:t>
                                </m:r>
                              </m:e>
                            </m:mr>
                            <m:mr>
                              <m:e>
                                <m:f>
                                  <m:fPr>
                                    <m:ctrlPr>
                                      <a:rPr lang="en-US" sz="1600" i="1">
                                        <a:latin typeface="Cambria Math" panose="02040503050406030204" pitchFamily="18" charset="0"/>
                                      </a:rPr>
                                    </m:ctrlPr>
                                  </m:fPr>
                                  <m:num>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num>
                                  <m:den>
                                    <m:r>
                                      <a:rPr lang="en-US" sz="1600" i="1">
                                        <a:latin typeface="Cambria Math" panose="02040503050406030204" pitchFamily="18" charset="0"/>
                                      </a:rPr>
                                      <m:t>𝑑𝑡</m:t>
                                    </m:r>
                                  </m:den>
                                </m:f>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r>
                                  <a:rPr lang="en-US" sz="1600" i="0">
                                    <a:latin typeface="Cambria Math" panose="02040503050406030204" pitchFamily="18" charset="0"/>
                                  </a:rPr>
                                  <m:t>)=</m:t>
                                </m:r>
                                <m:r>
                                  <a:rPr lang="en-US" sz="1600" i="0">
                                    <a:latin typeface="Cambria Math" panose="02040503050406030204" pitchFamily="18" charset="0"/>
                                  </a:rPr>
                                  <m:t>0</m:t>
                                </m:r>
                                <m:r>
                                  <m:rPr>
                                    <m:nor/>
                                  </m:rPr>
                                  <a:rPr lang="en-US" sz="1600" i="1">
                                    <a:latin typeface="Cambria Math" panose="02040503050406030204" pitchFamily="18" charset="0"/>
                                  </a:rPr>
                                  <m:t>                                   </m:t>
                                </m:r>
                              </m:e>
                            </m:mr>
                          </m:m>
                        </m:e>
                      </m:d>
                    </m:oMath>
                  </m:oMathPara>
                </a14:m>
                <a:endParaRPr lang="en-US" sz="1600" dirty="0"/>
              </a:p>
            </p:txBody>
          </p:sp>
        </mc:Choice>
        <mc:Fallback xmlns="">
          <p:sp>
            <p:nvSpPr>
              <p:cNvPr id="21" name="Rectangle 20"/>
              <p:cNvSpPr>
                <a:spLocks noRot="1" noChangeAspect="1" noMove="1" noResize="1" noEditPoints="1" noAdjustHandles="1" noChangeArrowheads="1" noChangeShapeType="1" noTextEdit="1"/>
              </p:cNvSpPr>
              <p:nvPr/>
            </p:nvSpPr>
            <p:spPr>
              <a:xfrm>
                <a:off x="476618" y="1135449"/>
                <a:ext cx="3143103" cy="1395895"/>
              </a:xfrm>
              <a:prstGeom prst="rect">
                <a:avLst/>
              </a:prstGeom>
              <a:blipFill>
                <a:blip r:embed="rId4"/>
                <a:stretch>
                  <a:fillRect/>
                </a:stretch>
              </a:blipFill>
            </p:spPr>
            <p:txBody>
              <a:bodyPr/>
              <a:lstStyle/>
              <a:p>
                <a:r>
                  <a:rPr lang="en-US">
                    <a:noFill/>
                  </a:rPr>
                  <a:t> </a:t>
                </a:r>
              </a:p>
            </p:txBody>
          </p:sp>
        </mc:Fallback>
      </mc:AlternateContent>
      <p:sp>
        <p:nvSpPr>
          <p:cNvPr id="22" name="Rectangle 21"/>
          <p:cNvSpPr/>
          <p:nvPr/>
        </p:nvSpPr>
        <p:spPr>
          <a:xfrm>
            <a:off x="1989909" y="2069963"/>
            <a:ext cx="6858000" cy="375487"/>
          </a:xfrm>
          <a:prstGeom prst="rect">
            <a:avLst/>
          </a:prstGeom>
        </p:spPr>
        <p:txBody>
          <a:bodyPr wrap="square">
            <a:spAutoFit/>
          </a:bodyPr>
          <a:lstStyle/>
          <a:p>
            <a:pPr algn="just" rtl="1">
              <a:lnSpc>
                <a:spcPct val="115000"/>
              </a:lnSpc>
              <a:spcAft>
                <a:spcPts val="1000"/>
              </a:spcAft>
              <a:buClr>
                <a:srgbClr val="FF0000"/>
              </a:buClr>
            </a:pPr>
            <a:r>
              <a:rPr lang="fa-IR" altLang="en-US" sz="1600" dirty="0">
                <a:latin typeface="Times New Roman" panose="02020603050405020304" pitchFamily="18" charset="0"/>
                <a:ea typeface="Calibri" panose="020F0502020204030204" pitchFamily="34" charset="0"/>
                <a:cs typeface="B Nazanin" panose="00000400000000000000" pitchFamily="2" charset="-78"/>
              </a:rPr>
              <a:t>برای تعیین شرایط اولیه در لحظه </a:t>
            </a:r>
            <a:r>
              <a:rPr lang="en-US" altLang="en-US" sz="1600" dirty="0">
                <a:latin typeface="Times New Roman" panose="02020603050405020304" pitchFamily="18" charset="0"/>
                <a:ea typeface="Calibri" panose="020F0502020204030204" pitchFamily="34" charset="0"/>
                <a:cs typeface="B Nazanin" panose="00000400000000000000" pitchFamily="2" charset="-78"/>
              </a:rPr>
              <a:t> t=0</a:t>
            </a:r>
            <a:r>
              <a:rPr lang="en-US" altLang="en-US" sz="1600" baseline="30000" dirty="0">
                <a:latin typeface="Times New Roman" panose="02020603050405020304" pitchFamily="18" charset="0"/>
                <a:ea typeface="Calibri" panose="020F0502020204030204" pitchFamily="34" charset="0"/>
                <a:cs typeface="B Nazanin" panose="00000400000000000000" pitchFamily="2" charset="-78"/>
              </a:rPr>
              <a:t>+</a:t>
            </a:r>
            <a:r>
              <a:rPr lang="fa-IR" altLang="en-US" sz="1600" dirty="0">
                <a:latin typeface="Times New Roman" panose="02020603050405020304" pitchFamily="18" charset="0"/>
                <a:ea typeface="Calibri" panose="020F0502020204030204" pitchFamily="34" charset="0"/>
                <a:cs typeface="B Nazanin" panose="00000400000000000000" pitchFamily="2" charset="-78"/>
              </a:rPr>
              <a:t>از طرفین معادله در بازه </a:t>
            </a:r>
            <a:r>
              <a:rPr lang="en-US" altLang="en-US" sz="1600" dirty="0">
                <a:latin typeface="Times New Roman" panose="02020603050405020304" pitchFamily="18" charset="0"/>
                <a:ea typeface="Calibri" panose="020F0502020204030204" pitchFamily="34" charset="0"/>
                <a:cs typeface="B Nazanin" panose="00000400000000000000" pitchFamily="2" charset="-78"/>
              </a:rPr>
              <a:t>0</a:t>
            </a:r>
            <a:r>
              <a:rPr lang="en-US" altLang="en-US" sz="1600" baseline="30000" dirty="0">
                <a:latin typeface="Times New Roman" panose="02020603050405020304" pitchFamily="18" charset="0"/>
                <a:ea typeface="Calibri" panose="020F0502020204030204" pitchFamily="34" charset="0"/>
                <a:cs typeface="B Nazanin" panose="00000400000000000000" pitchFamily="2" charset="-78"/>
              </a:rPr>
              <a:t>-</a:t>
            </a:r>
            <a:r>
              <a:rPr lang="fa-IR" altLang="en-US" sz="1600" dirty="0">
                <a:latin typeface="Times New Roman" panose="02020603050405020304" pitchFamily="18" charset="0"/>
                <a:ea typeface="Calibri" panose="020F0502020204030204" pitchFamily="34" charset="0"/>
                <a:cs typeface="B Nazanin" panose="00000400000000000000" pitchFamily="2" charset="-78"/>
              </a:rPr>
              <a:t> تا </a:t>
            </a:r>
            <a:r>
              <a:rPr lang="en-US" altLang="en-US" sz="1600" dirty="0">
                <a:latin typeface="Times New Roman" panose="02020603050405020304" pitchFamily="18" charset="0"/>
                <a:ea typeface="Calibri" panose="020F0502020204030204" pitchFamily="34" charset="0"/>
                <a:cs typeface="B Nazanin" panose="00000400000000000000" pitchFamily="2" charset="-78"/>
              </a:rPr>
              <a:t>0</a:t>
            </a:r>
            <a:r>
              <a:rPr lang="en-US" altLang="en-US" sz="1600" baseline="30000" dirty="0">
                <a:latin typeface="Times New Roman" panose="02020603050405020304" pitchFamily="18" charset="0"/>
                <a:ea typeface="Calibri" panose="020F0502020204030204" pitchFamily="34" charset="0"/>
                <a:cs typeface="B Nazanin" panose="00000400000000000000" pitchFamily="2" charset="-78"/>
              </a:rPr>
              <a:t>+</a:t>
            </a:r>
            <a:r>
              <a:rPr lang="fa-IR" altLang="en-US" sz="1600" dirty="0">
                <a:latin typeface="Times New Roman" panose="02020603050405020304" pitchFamily="18" charset="0"/>
                <a:ea typeface="Calibri" panose="020F0502020204030204" pitchFamily="34" charset="0"/>
                <a:cs typeface="B Nazanin" panose="00000400000000000000" pitchFamily="2" charset="-78"/>
              </a:rPr>
              <a:t> انتگرال گرفته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می شود</a:t>
            </a:r>
            <a:r>
              <a:rPr lang="fa-IR" altLang="en-US" sz="1600" dirty="0">
                <a:latin typeface="Times New Roman" panose="02020603050405020304" pitchFamily="18" charset="0"/>
                <a:ea typeface="Calibri" panose="020F0502020204030204" pitchFamily="34" charset="0"/>
                <a:cs typeface="B Nazanin" panose="00000400000000000000" pitchFamily="2" charset="-78"/>
              </a:rPr>
              <a:t>:</a:t>
            </a:r>
            <a:endParaRPr lang="en-US" altLang="en-US" sz="1600" baseline="300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2111755" y="2330398"/>
                <a:ext cx="4752840" cy="10851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𝐿𝐶</m:t>
                      </m:r>
                      <m:nary>
                        <m:naryPr>
                          <m:limLoc m:val="undOvr"/>
                          <m:grow m:val="on"/>
                          <m:ctrlPr>
                            <a:rPr lang="en-US" sz="1600" i="1">
                              <a:latin typeface="Cambria Math" panose="02040503050406030204" pitchFamily="18" charset="0"/>
                            </a:rPr>
                          </m:ctrlPr>
                        </m:naryPr>
                        <m:sub>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sub>
                        <m:sup>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sup>
                        <m:e>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𝑑</m:t>
                                  </m:r>
                                </m:e>
                                <m:sup>
                                  <m:r>
                                    <a:rPr lang="en-US" sz="1600" i="0">
                                      <a:latin typeface="Cambria Math" panose="02040503050406030204" pitchFamily="18" charset="0"/>
                                    </a:rPr>
                                    <m:t>2</m:t>
                                  </m:r>
                                </m:sup>
                              </m:sSup>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num>
                            <m:den>
                              <m:r>
                                <a:rPr lang="en-US" sz="1600" i="1">
                                  <a:latin typeface="Cambria Math" panose="02040503050406030204" pitchFamily="18" charset="0"/>
                                </a:rPr>
                                <m:t>𝑑</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2</m:t>
                                  </m:r>
                                </m:sup>
                              </m:sSup>
                            </m:den>
                          </m:f>
                          <m:r>
                            <a:rPr lang="en-US" sz="1600" i="1">
                              <a:latin typeface="Cambria Math" panose="02040503050406030204" pitchFamily="18" charset="0"/>
                            </a:rPr>
                            <m:t>𝑑𝑡</m:t>
                          </m:r>
                        </m:e>
                      </m:nary>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𝐿</m:t>
                          </m:r>
                        </m:num>
                        <m:den>
                          <m:r>
                            <a:rPr lang="en-US" sz="1600" i="1">
                              <a:latin typeface="Cambria Math" panose="02040503050406030204" pitchFamily="18" charset="0"/>
                            </a:rPr>
                            <m:t>𝑅</m:t>
                          </m:r>
                        </m:den>
                      </m:f>
                      <m:nary>
                        <m:naryPr>
                          <m:limLoc m:val="undOvr"/>
                          <m:grow m:val="on"/>
                          <m:ctrlPr>
                            <a:rPr lang="en-US" sz="1600" i="1">
                              <a:latin typeface="Cambria Math" panose="02040503050406030204" pitchFamily="18" charset="0"/>
                            </a:rPr>
                          </m:ctrlPr>
                        </m:naryPr>
                        <m:sub>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sub>
                        <m:sup>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sup>
                        <m:e>
                          <m:f>
                            <m:fPr>
                              <m:ctrlPr>
                                <a:rPr lang="en-US" sz="1600" i="1">
                                  <a:latin typeface="Cambria Math" panose="02040503050406030204" pitchFamily="18" charset="0"/>
                                </a:rPr>
                              </m:ctrlPr>
                            </m:fPr>
                            <m:num>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num>
                            <m:den>
                              <m:r>
                                <a:rPr lang="en-US" sz="1600" i="1">
                                  <a:latin typeface="Cambria Math" panose="02040503050406030204" pitchFamily="18" charset="0"/>
                                </a:rPr>
                                <m:t>𝑑𝑡</m:t>
                              </m:r>
                            </m:den>
                          </m:f>
                        </m:e>
                      </m:nary>
                      <m:r>
                        <a:rPr lang="en-US" sz="1600" i="1">
                          <a:latin typeface="Cambria Math" panose="02040503050406030204" pitchFamily="18" charset="0"/>
                        </a:rPr>
                        <m:t>𝑑𝑡</m:t>
                      </m:r>
                      <m:r>
                        <a:rPr lang="en-US" sz="1600" i="0">
                          <a:latin typeface="Cambria Math" panose="02040503050406030204" pitchFamily="18" charset="0"/>
                        </a:rPr>
                        <m:t>+</m:t>
                      </m:r>
                      <m:nary>
                        <m:naryPr>
                          <m:limLoc m:val="undOvr"/>
                          <m:grow m:val="on"/>
                          <m:ctrlPr>
                            <a:rPr lang="en-US" sz="1600" i="1">
                              <a:latin typeface="Cambria Math" panose="02040503050406030204" pitchFamily="18" charset="0"/>
                            </a:rPr>
                          </m:ctrlPr>
                        </m:naryPr>
                        <m:sub>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sub>
                        <m:sup>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sup>
                        <m:e>
                          <m:r>
                            <a:rPr lang="en-US" sz="1600" i="1">
                              <a:latin typeface="Cambria Math" panose="02040503050406030204" pitchFamily="18" charset="0"/>
                            </a:rPr>
                            <m:t>𝑖</m:t>
                          </m:r>
                          <m:r>
                            <a:rPr lang="en-US" sz="1600" b="0" i="1" baseline="-25000" smtClean="0">
                              <a:latin typeface="Cambria Math" panose="02040503050406030204" pitchFamily="18" charset="0"/>
                            </a:rPr>
                            <m:t>𝐿</m:t>
                          </m:r>
                        </m:e>
                      </m:nary>
                      <m:r>
                        <a:rPr lang="en-US" sz="1600" i="1">
                          <a:latin typeface="Cambria Math" panose="02040503050406030204" pitchFamily="18" charset="0"/>
                        </a:rPr>
                        <m:t>𝑑𝑡</m:t>
                      </m:r>
                      <m:r>
                        <a:rPr lang="en-US" sz="1600" i="0">
                          <a:latin typeface="Cambria Math" panose="02040503050406030204" pitchFamily="18" charset="0"/>
                        </a:rPr>
                        <m:t>=</m:t>
                      </m:r>
                      <m:nary>
                        <m:naryPr>
                          <m:limLoc m:val="undOvr"/>
                          <m:grow m:val="on"/>
                          <m:ctrlPr>
                            <a:rPr lang="en-US" sz="1600" i="1">
                              <a:latin typeface="Cambria Math" panose="02040503050406030204" pitchFamily="18" charset="0"/>
                            </a:rPr>
                          </m:ctrlPr>
                        </m:naryPr>
                        <m:sub>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sub>
                        <m:sup>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sup>
                        <m:e>
                          <m:d>
                            <m:dPr>
                              <m:begChr m:val=""/>
                              <m:ctrlPr>
                                <a:rPr lang="en-US" sz="1600" i="1">
                                  <a:latin typeface="Cambria Math" panose="02040503050406030204" pitchFamily="18" charset="0"/>
                                </a:rPr>
                              </m:ctrlPr>
                            </m:dPr>
                            <m:e>
                              <m:r>
                                <a:rPr lang="en-US" sz="1600" i="1">
                                  <a:latin typeface="Cambria Math" panose="02040503050406030204" pitchFamily="18" charset="0"/>
                                </a:rPr>
                                <m:t>𝛿</m:t>
                              </m:r>
                              <m:r>
                                <a:rPr lang="en-US" sz="1600" i="0">
                                  <a:latin typeface="Cambria Math" panose="02040503050406030204" pitchFamily="18" charset="0"/>
                                </a:rPr>
                                <m:t>(</m:t>
                              </m:r>
                              <m:r>
                                <a:rPr lang="en-US" sz="1600" i="1">
                                  <a:latin typeface="Cambria Math" panose="02040503050406030204" pitchFamily="18" charset="0"/>
                                </a:rPr>
                                <m:t>𝑡</m:t>
                              </m:r>
                            </m:e>
                          </m:d>
                        </m:e>
                      </m:nary>
                      <m:r>
                        <a:rPr lang="en-US" sz="1600" i="1">
                          <a:latin typeface="Cambria Math" panose="02040503050406030204" pitchFamily="18" charset="0"/>
                        </a:rPr>
                        <m:t>𝑑𝑡</m:t>
                      </m:r>
                    </m:oMath>
                  </m:oMathPara>
                </a14:m>
                <a:endParaRPr lang="en-US" sz="1600" dirty="0"/>
              </a:p>
            </p:txBody>
          </p:sp>
        </mc:Choice>
        <mc:Fallback xmlns="">
          <p:sp>
            <p:nvSpPr>
              <p:cNvPr id="23" name="Rectangle 22"/>
              <p:cNvSpPr>
                <a:spLocks noRot="1" noChangeAspect="1" noMove="1" noResize="1" noEditPoints="1" noAdjustHandles="1" noChangeArrowheads="1" noChangeShapeType="1" noTextEdit="1"/>
              </p:cNvSpPr>
              <p:nvPr/>
            </p:nvSpPr>
            <p:spPr>
              <a:xfrm>
                <a:off x="2111755" y="2330398"/>
                <a:ext cx="4752840" cy="108510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990600" y="3247768"/>
                <a:ext cx="6725920" cy="8670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𝐿𝐶</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num>
                        <m:den>
                          <m:r>
                            <a:rPr lang="en-US" sz="1600" i="1">
                              <a:latin typeface="Cambria Math" panose="02040503050406030204" pitchFamily="18" charset="0"/>
                            </a:rPr>
                            <m:t>𝑑𝑡</m:t>
                          </m:r>
                        </m:den>
                      </m:f>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num>
                        <m:den>
                          <m:r>
                            <a:rPr lang="en-US" sz="1600" i="1">
                              <a:latin typeface="Cambria Math" panose="02040503050406030204" pitchFamily="18" charset="0"/>
                            </a:rPr>
                            <m:t>𝑑𝑡</m:t>
                          </m:r>
                        </m:den>
                      </m:f>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𝐿</m:t>
                          </m:r>
                        </m:num>
                        <m:den>
                          <m:r>
                            <a:rPr lang="en-US" sz="1600" i="1">
                              <a:latin typeface="Cambria Math" panose="02040503050406030204" pitchFamily="18" charset="0"/>
                            </a:rPr>
                            <m:t>𝑅</m:t>
                          </m:r>
                        </m:den>
                      </m:f>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r>
                        <a:rPr lang="en-US" sz="1600" i="0">
                          <a:latin typeface="Cambria Math" panose="02040503050406030204" pitchFamily="18" charset="0"/>
                        </a:rPr>
                        <m:t>))+</m:t>
                      </m:r>
                      <m:nary>
                        <m:naryPr>
                          <m:limLoc m:val="undOvr"/>
                          <m:grow m:val="on"/>
                          <m:ctrlPr>
                            <a:rPr lang="en-US" sz="1600" i="1">
                              <a:latin typeface="Cambria Math" panose="02040503050406030204" pitchFamily="18" charset="0"/>
                            </a:rPr>
                          </m:ctrlPr>
                        </m:naryPr>
                        <m:sub>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sub>
                        <m:sup>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sup>
                        <m:e>
                          <m:r>
                            <a:rPr lang="en-US" sz="1600" i="1">
                              <a:latin typeface="Cambria Math" panose="02040503050406030204" pitchFamily="18" charset="0"/>
                            </a:rPr>
                            <m:t>𝑖</m:t>
                          </m:r>
                          <m:r>
                            <a:rPr lang="en-US" sz="1600" b="0" i="1" baseline="-25000" smtClean="0">
                              <a:latin typeface="Cambria Math" panose="02040503050406030204" pitchFamily="18" charset="0"/>
                            </a:rPr>
                            <m:t>𝐿</m:t>
                          </m:r>
                        </m:e>
                      </m:nary>
                      <m:r>
                        <a:rPr lang="en-US" sz="1600" i="1">
                          <a:latin typeface="Cambria Math" panose="02040503050406030204" pitchFamily="18" charset="0"/>
                        </a:rPr>
                        <m:t>𝑑𝑡</m:t>
                      </m:r>
                      <m:r>
                        <a:rPr lang="en-US" sz="1600" i="0">
                          <a:latin typeface="Cambria Math" panose="02040503050406030204" pitchFamily="18" charset="0"/>
                        </a:rPr>
                        <m:t>=</m:t>
                      </m:r>
                      <m:r>
                        <a:rPr lang="en-US" sz="1600" i="0">
                          <a:latin typeface="Cambria Math" panose="02040503050406030204" pitchFamily="18" charset="0"/>
                        </a:rPr>
                        <m:t>1</m:t>
                      </m:r>
                    </m:oMath>
                  </m:oMathPara>
                </a14:m>
                <a:endParaRPr lang="en-US" sz="1600" dirty="0"/>
              </a:p>
            </p:txBody>
          </p:sp>
        </mc:Choice>
        <mc:Fallback xmlns="">
          <p:sp>
            <p:nvSpPr>
              <p:cNvPr id="24" name="Rectangle 23"/>
              <p:cNvSpPr>
                <a:spLocks noRot="1" noChangeAspect="1" noMove="1" noResize="1" noEditPoints="1" noAdjustHandles="1" noChangeArrowheads="1" noChangeShapeType="1" noTextEdit="1"/>
              </p:cNvSpPr>
              <p:nvPr/>
            </p:nvSpPr>
            <p:spPr>
              <a:xfrm>
                <a:off x="990600" y="3247768"/>
                <a:ext cx="6725920" cy="8670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a:spLocks noChangeArrowheads="1"/>
              </p:cNvSpPr>
              <p:nvPr/>
            </p:nvSpPr>
            <p:spPr bwMode="auto">
              <a:xfrm>
                <a:off x="152401" y="3965986"/>
                <a:ext cx="8875870" cy="6586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a:lnSpc>
                    <a:spcPct val="115000"/>
                  </a:lnSpc>
                  <a:spcAft>
                    <a:spcPts val="1000"/>
                  </a:spcAft>
                  <a:buClr>
                    <a:srgbClr val="FF0000"/>
                  </a:buClr>
                </a:pPr>
                <a14:m>
                  <m:oMath xmlns:m="http://schemas.openxmlformats.org/officeDocument/2006/math">
                    <m:sSub>
                      <m:sSubPr>
                        <m:ctrlPr>
                          <a:rPr lang="en-US" sz="1600" i="1" kern="100">
                            <a:latin typeface="Cambria Math" panose="02040503050406030204" pitchFamily="18" charset="0"/>
                            <a:ea typeface="Calibri" panose="020F0502020204030204" pitchFamily="34" charset="0"/>
                            <a:cs typeface="B Nazanin" panose="00000400000000000000" pitchFamily="2" charset="-78"/>
                          </a:rPr>
                        </m:ctrlPr>
                      </m:sSubPr>
                      <m:e>
                        <m:r>
                          <a:rPr lang="en-US" sz="1600" i="1" kern="100">
                            <a:latin typeface="Cambria Math" panose="02040503050406030204" pitchFamily="18" charset="0"/>
                            <a:ea typeface="Calibri" panose="020F0502020204030204" pitchFamily="34" charset="0"/>
                            <a:cs typeface="B Nazanin" panose="00000400000000000000" pitchFamily="2" charset="-78"/>
                          </a:rPr>
                          <m:t>𝑖</m:t>
                        </m:r>
                      </m:e>
                      <m:sub>
                        <m:r>
                          <a:rPr lang="en-US" sz="1600" i="1" kern="100">
                            <a:latin typeface="Cambria Math" panose="02040503050406030204" pitchFamily="18" charset="0"/>
                            <a:ea typeface="Calibri" panose="020F0502020204030204" pitchFamily="34" charset="0"/>
                            <a:cs typeface="B Nazanin" panose="00000400000000000000" pitchFamily="2" charset="-78"/>
                          </a:rPr>
                          <m:t>𝐿</m:t>
                        </m:r>
                      </m:sub>
                    </m:sSub>
                    <m:d>
                      <m:dPr>
                        <m:ctrlPr>
                          <a:rPr lang="en-US" sz="1600" i="1" kern="100">
                            <a:latin typeface="Cambria Math" panose="02040503050406030204" pitchFamily="18" charset="0"/>
                            <a:ea typeface="Calibri" panose="020F0502020204030204" pitchFamily="34" charset="0"/>
                            <a:cs typeface="B Nazanin" panose="00000400000000000000" pitchFamily="2" charset="-78"/>
                          </a:rPr>
                        </m:ctrlPr>
                      </m:dPr>
                      <m:e>
                        <m:r>
                          <a:rPr lang="en-US" sz="1600" i="1" kern="100">
                            <a:latin typeface="Cambria Math" panose="02040503050406030204" pitchFamily="18" charset="0"/>
                            <a:ea typeface="Calibri" panose="020F0502020204030204" pitchFamily="34" charset="0"/>
                            <a:cs typeface="B Nazanin" panose="00000400000000000000" pitchFamily="2" charset="-78"/>
                          </a:rPr>
                          <m:t>𝑡</m:t>
                        </m:r>
                      </m:e>
                    </m:d>
                  </m:oMath>
                </a14:m>
                <a:r>
                  <a:rPr lang="en-US" sz="1600" kern="100" dirty="0">
                    <a:latin typeface="B Nazanin" panose="00000400000000000000" pitchFamily="2" charset="-78"/>
                    <a:ea typeface="Times New Roman" panose="02020603050405020304" pitchFamily="18" charset="0"/>
                    <a:cs typeface="B Nazanin" panose="00000400000000000000" pitchFamily="2" charset="-78"/>
                  </a:rPr>
                  <a:t> </a:t>
                </a:r>
                <a:r>
                  <a:rPr lang="fa-IR" sz="1600" kern="100" dirty="0" smtClean="0">
                    <a:latin typeface="B Nazanin" panose="00000400000000000000" pitchFamily="2" charset="-78"/>
                    <a:ea typeface="Times New Roman" panose="02020603050405020304" pitchFamily="18" charset="0"/>
                    <a:cs typeface="B Nazanin" panose="00000400000000000000" pitchFamily="2" charset="-78"/>
                  </a:rPr>
                  <a:t> تابع </a:t>
                </a:r>
                <a:r>
                  <a:rPr lang="fa-IR" sz="1600" kern="100" dirty="0">
                    <a:latin typeface="B Nazanin" panose="00000400000000000000" pitchFamily="2" charset="-78"/>
                    <a:ea typeface="Times New Roman" panose="02020603050405020304" pitchFamily="18" charset="0"/>
                    <a:cs typeface="B Nazanin" panose="00000400000000000000" pitchFamily="2" charset="-78"/>
                  </a:rPr>
                  <a:t>پیوسته از زمان </a:t>
                </a:r>
                <a:r>
                  <a:rPr lang="fa-IR" sz="1600" kern="100" dirty="0" smtClean="0">
                    <a:latin typeface="B Nazanin" panose="00000400000000000000" pitchFamily="2" charset="-78"/>
                    <a:ea typeface="Times New Roman" panose="02020603050405020304" pitchFamily="18" charset="0"/>
                    <a:cs typeface="B Nazanin" panose="00000400000000000000" pitchFamily="2" charset="-78"/>
                  </a:rPr>
                  <a:t>است. </a:t>
                </a:r>
                <a:r>
                  <a:rPr lang="fa-IR" sz="1600" kern="100" dirty="0">
                    <a:latin typeface="B Nazanin" panose="00000400000000000000" pitchFamily="2" charset="-78"/>
                    <a:ea typeface="Times New Roman" panose="02020603050405020304" pitchFamily="18" charset="0"/>
                    <a:cs typeface="B Nazanin" panose="00000400000000000000" pitchFamily="2" charset="-78"/>
                  </a:rPr>
                  <a:t>در غیر </a:t>
                </a:r>
                <a:r>
                  <a:rPr lang="fa-IR" sz="1600" kern="100" dirty="0" smtClean="0">
                    <a:latin typeface="B Nazanin" panose="00000400000000000000" pitchFamily="2" charset="-78"/>
                    <a:ea typeface="Times New Roman" panose="02020603050405020304" pitchFamily="18" charset="0"/>
                    <a:cs typeface="B Nazanin" panose="00000400000000000000" pitchFamily="2" charset="-78"/>
                  </a:rPr>
                  <a:t>این صورت، </a:t>
                </a:r>
                <a:r>
                  <a:rPr lang="fa-IR" sz="1600" kern="100" dirty="0">
                    <a:latin typeface="B Nazanin" panose="00000400000000000000" pitchFamily="2" charset="-78"/>
                    <a:ea typeface="Times New Roman" panose="02020603050405020304" pitchFamily="18" charset="0"/>
                    <a:cs typeface="B Nazanin" panose="00000400000000000000" pitchFamily="2" charset="-78"/>
                  </a:rPr>
                  <a:t>چون مشتق دوم آن در معادله </a:t>
                </a:r>
                <a:r>
                  <a:rPr lang="fa-IR" sz="1600" kern="100" dirty="0" smtClean="0">
                    <a:latin typeface="B Nazanin" panose="00000400000000000000" pitchFamily="2" charset="-78"/>
                    <a:ea typeface="Times New Roman" panose="02020603050405020304" pitchFamily="18" charset="0"/>
                    <a:cs typeface="B Nazanin" panose="00000400000000000000" pitchFamily="2" charset="-78"/>
                  </a:rPr>
                  <a:t>اولیه ظاهر </a:t>
                </a:r>
                <a:r>
                  <a:rPr lang="fa-IR" sz="1600" kern="100" dirty="0">
                    <a:latin typeface="B Nazanin" panose="00000400000000000000" pitchFamily="2" charset="-78"/>
                    <a:ea typeface="Times New Roman" panose="02020603050405020304" pitchFamily="18" charset="0"/>
                    <a:cs typeface="B Nazanin" panose="00000400000000000000" pitchFamily="2" charset="-78"/>
                  </a:rPr>
                  <a:t>می‌شود و بنابراین در سمت راست هم باید مشتق تابع ضربه داشته باشیم</a:t>
                </a:r>
                <a:r>
                  <a:rPr lang="fa-IR" sz="1600" kern="100" dirty="0" smtClean="0">
                    <a:latin typeface="B Nazanin" panose="00000400000000000000" pitchFamily="2" charset="-78"/>
                    <a:ea typeface="Times New Roman" panose="02020603050405020304" pitchFamily="18" charset="0"/>
                    <a:cs typeface="B Nazanin" panose="00000400000000000000" pitchFamily="2" charset="-78"/>
                  </a:rPr>
                  <a:t>. بنابراین:</a:t>
                </a:r>
                <a:endParaRPr lang="en-US" altLang="en-US" sz="1600" baseline="30000" dirty="0">
                  <a:ea typeface="Calibri" panose="020F0502020204030204" pitchFamily="34" charset="0"/>
                  <a:cs typeface="B Nazanin" panose="00000400000000000000" pitchFamily="2" charset="-78"/>
                </a:endParaRPr>
              </a:p>
            </p:txBody>
          </p:sp>
        </mc:Choice>
        <mc:Fallback xmlns="">
          <p:sp>
            <p:nvSpPr>
              <p:cNvPr id="25" name="Rectangle 24"/>
              <p:cNvSpPr>
                <a:spLocks noRot="1" noChangeAspect="1" noMove="1" noResize="1" noEditPoints="1" noAdjustHandles="1" noChangeArrowheads="1" noChangeShapeType="1" noTextEdit="1"/>
              </p:cNvSpPr>
              <p:nvPr/>
            </p:nvSpPr>
            <p:spPr bwMode="auto">
              <a:xfrm>
                <a:off x="152401" y="3965986"/>
                <a:ext cx="8875870" cy="658642"/>
              </a:xfrm>
              <a:prstGeom prst="rect">
                <a:avLst/>
              </a:prstGeom>
              <a:blipFill>
                <a:blip r:embed="rId7"/>
                <a:stretch>
                  <a:fillRect l="-962" r="-343"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4024175" y="4503619"/>
                <a:ext cx="3121496" cy="5598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𝐿𝐶</m:t>
                      </m:r>
                      <m:f>
                        <m:fPr>
                          <m:ctrlPr>
                            <a:rPr lang="en-US" sz="1600" i="1">
                              <a:latin typeface="Cambria Math" panose="02040503050406030204" pitchFamily="18" charset="0"/>
                            </a:rPr>
                          </m:ctrlPr>
                        </m:fPr>
                        <m:num>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num>
                        <m:den>
                          <m:r>
                            <a:rPr lang="en-US" sz="1600" i="1">
                              <a:latin typeface="Cambria Math" panose="02040503050406030204" pitchFamily="18" charset="0"/>
                            </a:rPr>
                            <m:t>𝑑𝑡</m:t>
                          </m:r>
                        </m:den>
                      </m:f>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r>
                        <a:rPr lang="en-US" sz="1600" i="0">
                          <a:latin typeface="Cambria Math" panose="02040503050406030204" pitchFamily="18" charset="0"/>
                        </a:rPr>
                        <m:t>)=</m:t>
                      </m:r>
                      <m:r>
                        <a:rPr lang="en-US" sz="1600" i="0">
                          <a:latin typeface="Cambria Math" panose="02040503050406030204" pitchFamily="18" charset="0"/>
                        </a:rPr>
                        <m:t>1</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num>
                        <m:den>
                          <m:r>
                            <a:rPr lang="en-US" sz="1600" i="1">
                              <a:latin typeface="Cambria Math" panose="02040503050406030204" pitchFamily="18" charset="0"/>
                            </a:rPr>
                            <m:t>𝑑𝑡</m:t>
                          </m:r>
                        </m:den>
                      </m:f>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1">
                              <a:latin typeface="Cambria Math" panose="02040503050406030204" pitchFamily="18" charset="0"/>
                            </a:rPr>
                            <m:t>𝐿𝐶</m:t>
                          </m:r>
                        </m:den>
                      </m:f>
                    </m:oMath>
                  </m:oMathPara>
                </a14:m>
                <a:endParaRPr lang="en-US" sz="1600" dirty="0"/>
              </a:p>
            </p:txBody>
          </p:sp>
        </mc:Choice>
        <mc:Fallback xmlns="">
          <p:sp>
            <p:nvSpPr>
              <p:cNvPr id="26" name="Rectangle 25"/>
              <p:cNvSpPr>
                <a:spLocks noRot="1" noChangeAspect="1" noMove="1" noResize="1" noEditPoints="1" noAdjustHandles="1" noChangeArrowheads="1" noChangeShapeType="1" noTextEdit="1"/>
              </p:cNvSpPr>
              <p:nvPr/>
            </p:nvSpPr>
            <p:spPr>
              <a:xfrm>
                <a:off x="4024175" y="4503619"/>
                <a:ext cx="3121496" cy="55983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616352" y="4593937"/>
                <a:ext cx="200336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r>
                        <a:rPr lang="en-US" sz="1600" i="0">
                          <a:latin typeface="Cambria Math" panose="02040503050406030204" pitchFamily="18" charset="0"/>
                        </a:rPr>
                        <m:t>)=</m:t>
                      </m:r>
                      <m:r>
                        <a:rPr lang="en-US" sz="1600" i="0">
                          <a:latin typeface="Cambria Math" panose="02040503050406030204" pitchFamily="18" charset="0"/>
                        </a:rPr>
                        <m:t>0</m:t>
                      </m:r>
                    </m:oMath>
                  </m:oMathPara>
                </a14:m>
                <a:endParaRPr lang="en-US" sz="1600" dirty="0"/>
              </a:p>
            </p:txBody>
          </p:sp>
        </mc:Choice>
        <mc:Fallback xmlns="">
          <p:sp>
            <p:nvSpPr>
              <p:cNvPr id="27" name="Rectangle 26"/>
              <p:cNvSpPr>
                <a:spLocks noRot="1" noChangeAspect="1" noMove="1" noResize="1" noEditPoints="1" noAdjustHandles="1" noChangeArrowheads="1" noChangeShapeType="1" noTextEdit="1"/>
              </p:cNvSpPr>
              <p:nvPr/>
            </p:nvSpPr>
            <p:spPr>
              <a:xfrm>
                <a:off x="1616352" y="4593937"/>
                <a:ext cx="2003369" cy="338554"/>
              </a:xfrm>
              <a:prstGeom prst="rect">
                <a:avLst/>
              </a:prstGeom>
              <a:blipFill>
                <a:blip r:embed="rId9"/>
                <a:stretch>
                  <a:fillRect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581554" y="4598870"/>
                <a:ext cx="510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solidFill>
                            <a:srgbClr val="0000FF"/>
                          </a:solidFill>
                          <a:latin typeface="Cambria Math" panose="02040503050406030204" pitchFamily="18" charset="0"/>
                        </a:rPr>
                        <m:t>⟹</m:t>
                      </m:r>
                    </m:oMath>
                  </m:oMathPara>
                </a14:m>
                <a:endParaRPr lang="en-US" b="1" dirty="0"/>
              </a:p>
            </p:txBody>
          </p:sp>
        </mc:Choice>
        <mc:Fallback xmlns="">
          <p:sp>
            <p:nvSpPr>
              <p:cNvPr id="29" name="Rectangle 28"/>
              <p:cNvSpPr>
                <a:spLocks noRot="1" noChangeAspect="1" noMove="1" noResize="1" noEditPoints="1" noAdjustHandles="1" noChangeArrowheads="1" noChangeShapeType="1" noTextEdit="1"/>
              </p:cNvSpPr>
              <p:nvPr/>
            </p:nvSpPr>
            <p:spPr>
              <a:xfrm>
                <a:off x="3581554" y="4598870"/>
                <a:ext cx="510076"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1218067" y="3512007"/>
                <a:ext cx="510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solidFill>
                            <a:srgbClr val="0000FF"/>
                          </a:solidFill>
                          <a:latin typeface="Cambria Math" panose="02040503050406030204" pitchFamily="18" charset="0"/>
                        </a:rPr>
                        <m:t>⟹</m:t>
                      </m:r>
                    </m:oMath>
                  </m:oMathPara>
                </a14:m>
                <a:endParaRPr lang="en-US" b="1" dirty="0"/>
              </a:p>
            </p:txBody>
          </p:sp>
        </mc:Choice>
        <mc:Fallback xmlns="">
          <p:sp>
            <p:nvSpPr>
              <p:cNvPr id="30" name="Rectangle 29"/>
              <p:cNvSpPr>
                <a:spLocks noRot="1" noChangeAspect="1" noMove="1" noResize="1" noEditPoints="1" noAdjustHandles="1" noChangeArrowheads="1" noChangeShapeType="1" noTextEdit="1"/>
              </p:cNvSpPr>
              <p:nvPr/>
            </p:nvSpPr>
            <p:spPr>
              <a:xfrm>
                <a:off x="1218067" y="3512007"/>
                <a:ext cx="510076" cy="369332"/>
              </a:xfrm>
              <a:prstGeom prst="rect">
                <a:avLst/>
              </a:prstGeom>
              <a:blipFill>
                <a:blip r:embed="rId11"/>
                <a:stretch>
                  <a:fillRect/>
                </a:stretch>
              </a:blipFill>
            </p:spPr>
            <p:txBody>
              <a:bodyPr/>
              <a:lstStyle/>
              <a:p>
                <a:r>
                  <a:rPr lang="en-US">
                    <a:noFill/>
                  </a:rPr>
                  <a:t> </a:t>
                </a:r>
              </a:p>
            </p:txBody>
          </p:sp>
        </mc:Fallback>
      </mc:AlternateContent>
      <p:sp>
        <p:nvSpPr>
          <p:cNvPr id="31" name="Rectangle 30"/>
          <p:cNvSpPr/>
          <p:nvPr/>
        </p:nvSpPr>
        <p:spPr>
          <a:xfrm>
            <a:off x="3404282" y="1293219"/>
            <a:ext cx="5434918" cy="584775"/>
          </a:xfrm>
          <a:prstGeom prst="rect">
            <a:avLst/>
          </a:prstGeom>
        </p:spPr>
        <p:txBody>
          <a:bodyPr wrap="square">
            <a:spAutoFit/>
          </a:bodyPr>
          <a:lstStyle/>
          <a:p>
            <a:pPr algn="just" rtl="1">
              <a:buClr>
                <a:srgbClr val="FF0000"/>
              </a:buClr>
            </a:pPr>
            <a:r>
              <a:rPr lang="fa-IR" sz="1600" b="1" dirty="0" smtClean="0">
                <a:solidFill>
                  <a:srgbClr val="0000FF"/>
                </a:solidFill>
                <a:latin typeface="Times New Roman" panose="02020603050405020304" pitchFamily="18" charset="0"/>
                <a:cs typeface="B Nazanin" panose="00000400000000000000" pitchFamily="2" charset="-78"/>
              </a:rPr>
              <a:t>1- روش اول تعیین پاسخ ضربه: </a:t>
            </a:r>
            <a:r>
              <a:rPr lang="fa-IR" sz="1600" dirty="0" smtClean="0">
                <a:latin typeface="Times New Roman" panose="02020603050405020304" pitchFamily="18" charset="0"/>
                <a:cs typeface="B Nazanin" panose="00000400000000000000" pitchFamily="2" charset="-78"/>
              </a:rPr>
              <a:t>با </a:t>
            </a:r>
            <a:r>
              <a:rPr lang="fa-IR" sz="1600" dirty="0">
                <a:latin typeface="Times New Roman" panose="02020603050405020304" pitchFamily="18" charset="0"/>
                <a:cs typeface="B Nazanin" panose="00000400000000000000" pitchFamily="2" charset="-78"/>
              </a:rPr>
              <a:t>توجه به اینکه ورودی ضربه </a:t>
            </a:r>
            <a:r>
              <a:rPr lang="fa-IR" sz="1600" dirty="0" smtClean="0">
                <a:latin typeface="Times New Roman" panose="02020603050405020304" pitchFamily="18" charset="0"/>
                <a:cs typeface="B Nazanin" panose="00000400000000000000" pitchFamily="2" charset="-78"/>
              </a:rPr>
              <a:t>می تواند </a:t>
            </a:r>
            <a:r>
              <a:rPr lang="fa-IR" sz="1600" dirty="0">
                <a:latin typeface="Times New Roman" panose="02020603050405020304" pitchFamily="18" charset="0"/>
                <a:cs typeface="B Nazanin" panose="00000400000000000000" pitchFamily="2" charset="-78"/>
              </a:rPr>
              <a:t>شرایط اولیه را در </a:t>
            </a:r>
            <a:r>
              <a:rPr lang="en-US" sz="1600" dirty="0">
                <a:latin typeface="Times New Roman" panose="02020603050405020304" pitchFamily="18" charset="0"/>
                <a:cs typeface="B Nazanin" panose="00000400000000000000" pitchFamily="2" charset="-78"/>
              </a:rPr>
              <a:t>t=0</a:t>
            </a:r>
            <a:r>
              <a:rPr lang="fa-IR" sz="1600" dirty="0">
                <a:latin typeface="Times New Roman" panose="02020603050405020304" pitchFamily="18" charset="0"/>
                <a:cs typeface="B Nazanin" panose="00000400000000000000" pitchFamily="2" charset="-78"/>
              </a:rPr>
              <a:t> تغییر دهد، لذا شرایط اولیه معادله دیفرانسل در </a:t>
            </a:r>
            <a:r>
              <a:rPr lang="en-US" sz="1600" dirty="0">
                <a:latin typeface="Times New Roman" panose="02020603050405020304" pitchFamily="18" charset="0"/>
                <a:cs typeface="B Nazanin" panose="00000400000000000000" pitchFamily="2" charset="-78"/>
              </a:rPr>
              <a:t>t=0</a:t>
            </a:r>
            <a:r>
              <a:rPr lang="en-US" sz="1600" baseline="30000" dirty="0">
                <a:latin typeface="Times New Roman" panose="02020603050405020304" pitchFamily="18" charset="0"/>
                <a:cs typeface="B Nazanin" panose="00000400000000000000" pitchFamily="2" charset="-78"/>
              </a:rPr>
              <a:t>-</a:t>
            </a:r>
            <a:r>
              <a:rPr lang="fa-IR" sz="1600" dirty="0">
                <a:latin typeface="Times New Roman" panose="02020603050405020304" pitchFamily="18" charset="0"/>
                <a:cs typeface="B Nazanin" panose="00000400000000000000" pitchFamily="2" charset="-78"/>
              </a:rPr>
              <a:t> نوشته </a:t>
            </a:r>
            <a:r>
              <a:rPr lang="fa-IR" sz="1600" dirty="0" smtClean="0">
                <a:latin typeface="Times New Roman" panose="02020603050405020304" pitchFamily="18" charset="0"/>
                <a:cs typeface="B Nazanin" panose="00000400000000000000" pitchFamily="2" charset="-78"/>
              </a:rPr>
              <a:t>می شود</a:t>
            </a:r>
            <a:r>
              <a:rPr lang="fa-IR" sz="1600" dirty="0">
                <a:latin typeface="Times New Roman" panose="02020603050405020304" pitchFamily="18" charset="0"/>
                <a:cs typeface="B Nazanin" panose="00000400000000000000" pitchFamily="2" charset="-78"/>
              </a:rPr>
              <a:t>. </a:t>
            </a:r>
            <a:endParaRPr lang="en-US" sz="1600" dirty="0">
              <a:latin typeface="Times New Roman" panose="02020603050405020304" pitchFamily="18" charset="0"/>
              <a:cs typeface="B Nazanin" panose="00000400000000000000" pitchFamily="2" charset="-78"/>
            </a:endParaRPr>
          </a:p>
        </p:txBody>
      </p:sp>
      <p:sp>
        <p:nvSpPr>
          <p:cNvPr id="32" name="Rectangle 31"/>
          <p:cNvSpPr>
            <a:spLocks noChangeArrowheads="1"/>
          </p:cNvSpPr>
          <p:nvPr/>
        </p:nvSpPr>
        <p:spPr bwMode="auto">
          <a:xfrm>
            <a:off x="3358004" y="5011117"/>
            <a:ext cx="5527474"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برای </a:t>
            </a:r>
            <a:r>
              <a:rPr lang="en-US" altLang="en-US" sz="1600" dirty="0" smtClean="0">
                <a:latin typeface="Times New Roman" panose="02020603050405020304" pitchFamily="18" charset="0"/>
                <a:ea typeface="Calibri" panose="020F0502020204030204" pitchFamily="34" charset="0"/>
                <a:cs typeface="B Nazanin" panose="00000400000000000000" pitchFamily="2" charset="-78"/>
              </a:rPr>
              <a:t>t&gt;0</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 دیگر اثری از ورودی ضربه نیست و باید پاسخ ورودی صفر مدار محاسبه شود:</a:t>
            </a:r>
            <a:endParaRPr lang="en-US" altLang="en-US" sz="1600" baseline="300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Rectangle 32"/>
              <p:cNvSpPr/>
              <p:nvPr/>
            </p:nvSpPr>
            <p:spPr>
              <a:xfrm>
                <a:off x="-51751" y="5051218"/>
                <a:ext cx="2514727" cy="14130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r>
                                  <a:rPr lang="en-US" sz="1600" i="1">
                                    <a:latin typeface="Cambria Math" panose="02040503050406030204" pitchFamily="18" charset="0"/>
                                  </a:rPr>
                                  <m:t>𝐿𝐶</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𝑑</m:t>
                                        </m:r>
                                      </m:e>
                                      <m:sup>
                                        <m:r>
                                          <a:rPr lang="en-US" sz="1600" i="0">
                                            <a:latin typeface="Cambria Math" panose="02040503050406030204" pitchFamily="18" charset="0"/>
                                          </a:rPr>
                                          <m:t>2</m:t>
                                        </m:r>
                                      </m:sup>
                                    </m:sSup>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num>
                                  <m:den>
                                    <m:r>
                                      <a:rPr lang="en-US" sz="1600" i="1">
                                        <a:latin typeface="Cambria Math" panose="02040503050406030204" pitchFamily="18" charset="0"/>
                                      </a:rPr>
                                      <m:t>𝑑</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2</m:t>
                                        </m:r>
                                      </m:sup>
                                    </m:sSup>
                                  </m:den>
                                </m:f>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𝐿</m:t>
                                    </m:r>
                                  </m:num>
                                  <m:den>
                                    <m:r>
                                      <a:rPr lang="en-US" sz="1600" i="1">
                                        <a:latin typeface="Cambria Math" panose="02040503050406030204" pitchFamily="18" charset="0"/>
                                      </a:rPr>
                                      <m:t>𝑅</m:t>
                                    </m:r>
                                  </m:den>
                                </m:f>
                                <m:f>
                                  <m:fPr>
                                    <m:ctrlPr>
                                      <a:rPr lang="en-US" sz="1600" i="1">
                                        <a:latin typeface="Cambria Math" panose="02040503050406030204" pitchFamily="18" charset="0"/>
                                      </a:rPr>
                                    </m:ctrlPr>
                                  </m:fPr>
                                  <m:num>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num>
                                  <m:den>
                                    <m:r>
                                      <a:rPr lang="en-US" sz="1600" i="1">
                                        <a:latin typeface="Cambria Math" panose="02040503050406030204" pitchFamily="18" charset="0"/>
                                      </a:rPr>
                                      <m:t>𝑑𝑡</m:t>
                                    </m:r>
                                  </m:den>
                                </m:f>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r>
                                  <a:rPr lang="en-US" sz="1600" i="0">
                                    <a:latin typeface="Cambria Math" panose="02040503050406030204" pitchFamily="18" charset="0"/>
                                  </a:rPr>
                                  <m:t>=</m:t>
                                </m:r>
                                <m:r>
                                  <a:rPr lang="en-US" sz="1600" i="0">
                                    <a:latin typeface="Cambria Math" panose="02040503050406030204" pitchFamily="18" charset="0"/>
                                  </a:rPr>
                                  <m:t>0</m:t>
                                </m:r>
                              </m:e>
                            </m:mr>
                            <m:mr>
                              <m:e>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r>
                                  <a:rPr lang="en-US" sz="1600" i="0">
                                    <a:latin typeface="Cambria Math" panose="02040503050406030204" pitchFamily="18" charset="0"/>
                                  </a:rPr>
                                  <m:t>)=</m:t>
                                </m:r>
                                <m:r>
                                  <a:rPr lang="en-US" sz="1600" i="0">
                                    <a:latin typeface="Cambria Math" panose="02040503050406030204" pitchFamily="18" charset="0"/>
                                  </a:rPr>
                                  <m:t>0</m:t>
                                </m:r>
                                <m:r>
                                  <m:rPr>
                                    <m:nor/>
                                  </m:rPr>
                                  <a:rPr lang="en-US" sz="1600" i="1">
                                    <a:latin typeface="Cambria Math" panose="02040503050406030204" pitchFamily="18" charset="0"/>
                                  </a:rPr>
                                  <m:t>                               </m:t>
                                </m:r>
                              </m:e>
                            </m:mr>
                            <m:mr>
                              <m:e>
                                <m:f>
                                  <m:fPr>
                                    <m:ctrlPr>
                                      <a:rPr lang="en-US" sz="1600" i="1">
                                        <a:latin typeface="Cambria Math" panose="02040503050406030204" pitchFamily="18" charset="0"/>
                                      </a:rPr>
                                    </m:ctrlPr>
                                  </m:fPr>
                                  <m:num>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num>
                                  <m:den>
                                    <m:r>
                                      <a:rPr lang="en-US" sz="1600" i="1">
                                        <a:latin typeface="Cambria Math" panose="02040503050406030204" pitchFamily="18" charset="0"/>
                                      </a:rPr>
                                      <m:t>𝑑𝑡</m:t>
                                    </m:r>
                                  </m:den>
                                </m:f>
                                <m:r>
                                  <a:rPr lang="en-US" sz="1600" i="0">
                                    <a:latin typeface="Cambria Math" panose="02040503050406030204" pitchFamily="18" charset="0"/>
                                  </a:rPr>
                                  <m:t>(</m:t>
                                </m:r>
                                <m:r>
                                  <a:rPr lang="en-US" sz="1600" i="0">
                                    <a:latin typeface="Cambria Math" panose="02040503050406030204" pitchFamily="18" charset="0"/>
                                  </a:rPr>
                                  <m:t>0</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1">
                                        <a:latin typeface="Cambria Math" panose="02040503050406030204" pitchFamily="18" charset="0"/>
                                      </a:rPr>
                                      <m:t>𝐿𝐶</m:t>
                                    </m:r>
                                  </m:den>
                                </m:f>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𝑜</m:t>
                                    </m:r>
                                  </m:sub>
                                </m:sSub>
                                <m:r>
                                  <m:rPr>
                                    <m:nor/>
                                  </m:rPr>
                                  <a:rPr lang="fa-IR" sz="1600" b="0" i="1" baseline="30000" smtClean="0">
                                    <a:latin typeface="Cambria Math" panose="02040503050406030204" pitchFamily="18" charset="0"/>
                                  </a:rPr>
                                  <m:t>2</m:t>
                                </m:r>
                                <m:r>
                                  <m:rPr>
                                    <m:nor/>
                                  </m:rPr>
                                  <a:rPr lang="en-US" sz="1600" i="1">
                                    <a:latin typeface="Cambria Math" panose="02040503050406030204" pitchFamily="18" charset="0"/>
                                  </a:rPr>
                                  <m:t>       </m:t>
                                </m:r>
                              </m:e>
                            </m:mr>
                          </m:m>
                        </m:e>
                      </m:d>
                    </m:oMath>
                  </m:oMathPara>
                </a14:m>
                <a:endParaRPr lang="en-US" sz="1600" dirty="0"/>
              </a:p>
            </p:txBody>
          </p:sp>
        </mc:Choice>
        <mc:Fallback xmlns="">
          <p:sp>
            <p:nvSpPr>
              <p:cNvPr id="33" name="Rectangle 32"/>
              <p:cNvSpPr>
                <a:spLocks noRot="1" noChangeAspect="1" noMove="1" noResize="1" noEditPoints="1" noAdjustHandles="1" noChangeArrowheads="1" noChangeShapeType="1" noTextEdit="1"/>
              </p:cNvSpPr>
              <p:nvPr/>
            </p:nvSpPr>
            <p:spPr>
              <a:xfrm>
                <a:off x="-51751" y="5051218"/>
                <a:ext cx="2514727" cy="1413079"/>
              </a:xfrm>
              <a:prstGeom prst="rect">
                <a:avLst/>
              </a:prstGeom>
              <a:blipFill>
                <a:blip r:embed="rId12"/>
                <a:stretch>
                  <a:fillRect/>
                </a:stretch>
              </a:blipFill>
            </p:spPr>
            <p:txBody>
              <a:bodyPr/>
              <a:lstStyle/>
              <a:p>
                <a:r>
                  <a:rPr lang="en-US">
                    <a:noFill/>
                  </a:rPr>
                  <a:t> </a:t>
                </a:r>
              </a:p>
            </p:txBody>
          </p:sp>
        </mc:Fallback>
      </mc:AlternateContent>
      <p:sp>
        <p:nvSpPr>
          <p:cNvPr id="34" name="Rectangle 33"/>
          <p:cNvSpPr>
            <a:spLocks noChangeArrowheads="1"/>
          </p:cNvSpPr>
          <p:nvPr/>
        </p:nvSpPr>
        <p:spPr bwMode="auto">
          <a:xfrm>
            <a:off x="5013772" y="5669720"/>
            <a:ext cx="3940501"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1" eaLnBrk="1" hangingPunct="1">
              <a:lnSpc>
                <a:spcPct val="115000"/>
              </a:lnSpc>
              <a:spcAft>
                <a:spcPts val="1000"/>
              </a:spcAft>
              <a:buClr>
                <a:srgbClr val="FF0000"/>
              </a:buClr>
              <a:buFont typeface="Wingdings" panose="05000000000000000000" pitchFamily="2" charset="2"/>
              <a:buChar char="ü"/>
            </a:pP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برای حالتی که مدار </a:t>
            </a:r>
            <a:r>
              <a:rPr lang="fa-IR" altLang="en-US" sz="1600" dirty="0" err="1" smtClean="0">
                <a:latin typeface="Times New Roman" panose="02020603050405020304" pitchFamily="18" charset="0"/>
                <a:ea typeface="Calibri" panose="020F0502020204030204" pitchFamily="34" charset="0"/>
                <a:cs typeface="B Nazanin" panose="00000400000000000000" pitchFamily="2" charset="-78"/>
              </a:rPr>
              <a:t>میرای</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 ضعیف باشد، بدست می آید: </a:t>
            </a:r>
            <a:endParaRPr lang="en-US" altLang="en-US" sz="1600" baseline="300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Rectangle 34"/>
              <p:cNvSpPr/>
              <p:nvPr/>
            </p:nvSpPr>
            <p:spPr>
              <a:xfrm>
                <a:off x="5055339" y="6059270"/>
                <a:ext cx="3346109" cy="453009"/>
              </a:xfrm>
              <a:prstGeom prst="rect">
                <a:avLst/>
              </a:prstGeom>
            </p:spPr>
            <p:txBody>
              <a:bodyPr wrap="none">
                <a:spAutoFit/>
              </a:bodyPr>
              <a:lstStyle/>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r>
                      <a:rPr lang="en-US" sz="1600">
                        <a:latin typeface="Cambria Math" panose="02040503050406030204" pitchFamily="18" charset="0"/>
                      </a:rPr>
                      <m:t>(</m:t>
                    </m:r>
                    <m:r>
                      <a:rPr lang="en-US" sz="1600" i="1">
                        <a:latin typeface="Cambria Math" panose="02040503050406030204" pitchFamily="18" charset="0"/>
                      </a:rPr>
                      <m:t>𝑡</m:t>
                    </m:r>
                    <m:r>
                      <a:rPr lang="en-US" sz="1600">
                        <a:latin typeface="Cambria Math" panose="02040503050406030204" pitchFamily="18" charset="0"/>
                      </a:rPr>
                      <m:t>)=</m:t>
                    </m:r>
                    <m:r>
                      <a:rPr lang="en-US" sz="1600" i="1">
                        <a:latin typeface="Cambria Math" panose="02040503050406030204" pitchFamily="18" charset="0"/>
                      </a:rPr>
                      <m:t>h</m:t>
                    </m:r>
                    <m:r>
                      <a:rPr lang="en-US" sz="1600">
                        <a:latin typeface="Cambria Math" panose="02040503050406030204" pitchFamily="18" charset="0"/>
                      </a:rPr>
                      <m:t>(</m:t>
                    </m:r>
                    <m:r>
                      <a:rPr lang="en-US" sz="1600" i="1">
                        <a:latin typeface="Cambria Math" panose="02040503050406030204" pitchFamily="18" charset="0"/>
                      </a:rPr>
                      <m:t>𝑡</m:t>
                    </m:r>
                    <m:r>
                      <a:rPr lang="en-US" sz="160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𝑜</m:t>
                            </m:r>
                          </m:sub>
                        </m:sSub>
                        <m:r>
                          <a:rPr lang="fa-IR" sz="1600" i="1" baseline="30000">
                            <a:latin typeface="Cambria Math" panose="02040503050406030204" pitchFamily="18" charset="0"/>
                          </a:rPr>
                          <m:t>2</m:t>
                        </m:r>
                      </m:num>
                      <m:den>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𝑑</m:t>
                            </m:r>
                          </m:sub>
                        </m:sSub>
                      </m:den>
                    </m:f>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a:latin typeface="Cambria Math" panose="02040503050406030204" pitchFamily="18" charset="0"/>
                          </a:rPr>
                          <m:t>−</m:t>
                        </m:r>
                        <m:r>
                          <a:rPr lang="en-US" sz="1600" i="1">
                            <a:latin typeface="Cambria Math" panose="02040503050406030204" pitchFamily="18" charset="0"/>
                          </a:rPr>
                          <m:t>𝛼</m:t>
                        </m:r>
                        <m:r>
                          <a:rPr lang="en-US" sz="1600" i="1">
                            <a:latin typeface="Cambria Math" panose="02040503050406030204" pitchFamily="18" charset="0"/>
                          </a:rPr>
                          <m:t>𝑡</m:t>
                        </m:r>
                      </m:sup>
                    </m:sSup>
                    <m:r>
                      <m:rPr>
                        <m:sty m:val="p"/>
                      </m:rPr>
                      <a:rPr lang="en-US" sz="1600">
                        <a:latin typeface="Cambria Math" panose="02040503050406030204" pitchFamily="18" charset="0"/>
                      </a:rPr>
                      <m:t>sin</m:t>
                    </m:r>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𝑑</m:t>
                        </m:r>
                      </m:sub>
                    </m:sSub>
                    <m:r>
                      <a:rPr lang="en-US" sz="1600" i="1">
                        <a:latin typeface="Cambria Math" panose="02040503050406030204" pitchFamily="18" charset="0"/>
                      </a:rPr>
                      <m:t>𝑡</m:t>
                    </m:r>
                    <m:r>
                      <a:rPr lang="en-US" sz="1600">
                        <a:latin typeface="Cambria Math" panose="02040503050406030204" pitchFamily="18" charset="0"/>
                      </a:rPr>
                      <m:t>)</m:t>
                    </m:r>
                    <m:r>
                      <a:rPr lang="en-US" sz="1600" i="1">
                        <a:latin typeface="Cambria Math" panose="02040503050406030204" pitchFamily="18" charset="0"/>
                      </a:rPr>
                      <m:t>𝑢</m:t>
                    </m:r>
                    <m:r>
                      <a:rPr lang="en-US" sz="1600">
                        <a:latin typeface="Cambria Math" panose="02040503050406030204" pitchFamily="18" charset="0"/>
                      </a:rPr>
                      <m:t>(</m:t>
                    </m:r>
                    <m:r>
                      <a:rPr lang="en-US" sz="1600" i="1">
                        <a:latin typeface="Cambria Math" panose="02040503050406030204" pitchFamily="18" charset="0"/>
                      </a:rPr>
                      <m:t>𝑡</m:t>
                    </m:r>
                  </m:oMath>
                </a14:m>
                <a:r>
                  <a:rPr lang="fa-IR" sz="1600" dirty="0" smtClean="0"/>
                  <a:t>(</a:t>
                </a:r>
                <a:endParaRPr lang="en-US" sz="1600" dirty="0"/>
              </a:p>
            </p:txBody>
          </p:sp>
        </mc:Choice>
        <mc:Fallback xmlns="">
          <p:sp>
            <p:nvSpPr>
              <p:cNvPr id="35" name="Rectangle 34"/>
              <p:cNvSpPr>
                <a:spLocks noRot="1" noChangeAspect="1" noMove="1" noResize="1" noEditPoints="1" noAdjustHandles="1" noChangeArrowheads="1" noChangeShapeType="1" noTextEdit="1"/>
              </p:cNvSpPr>
              <p:nvPr/>
            </p:nvSpPr>
            <p:spPr>
              <a:xfrm>
                <a:off x="5055339" y="6059270"/>
                <a:ext cx="3346109" cy="453009"/>
              </a:xfrm>
              <a:prstGeom prst="rect">
                <a:avLst/>
              </a:prstGeom>
              <a:blipFill>
                <a:blip r:embed="rId13"/>
                <a:stretch>
                  <a:fillRect/>
                </a:stretch>
              </a:blipFill>
            </p:spPr>
            <p:txBody>
              <a:bodyPr/>
              <a:lstStyle/>
              <a:p>
                <a:r>
                  <a:rPr lang="en-US">
                    <a:noFill/>
                  </a:rPr>
                  <a:t> </a:t>
                </a:r>
              </a:p>
            </p:txBody>
          </p:sp>
        </mc:Fallback>
      </mc:AlternateContent>
      <p:pic>
        <p:nvPicPr>
          <p:cNvPr id="37" name="Picture 36"/>
          <p:cNvPicPr>
            <a:picLocks noChangeAspect="1"/>
          </p:cNvPicPr>
          <p:nvPr/>
        </p:nvPicPr>
        <p:blipFill rotWithShape="1">
          <a:blip r:embed="rId14"/>
          <a:srcRect b="49562"/>
          <a:stretch/>
        </p:blipFill>
        <p:spPr>
          <a:xfrm>
            <a:off x="2571507" y="5361533"/>
            <a:ext cx="2483832" cy="1325809"/>
          </a:xfrm>
          <a:prstGeom prst="rect">
            <a:avLst/>
          </a:prstGeom>
        </p:spPr>
      </p:pic>
    </p:spTree>
    <p:extLst>
      <p:ext uri="{BB962C8B-B14F-4D97-AF65-F5344CB8AC3E}">
        <p14:creationId xmlns:p14="http://schemas.microsoft.com/office/powerpoint/2010/main" val="36290876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416675"/>
            <a:ext cx="2133600" cy="365125"/>
          </a:xfrm>
        </p:spPr>
        <p:txBody>
          <a:bodyPr/>
          <a:lstStyle/>
          <a:p>
            <a:fld id="{B6F15528-21DE-4FAA-801E-634DDDAF4B2B}" type="slidenum">
              <a:rPr lang="en-US" smtClean="0"/>
              <a:pPr/>
              <a:t>57</a:t>
            </a:fld>
            <a:endParaRPr lang="en-US" dirty="0"/>
          </a:p>
        </p:txBody>
      </p:sp>
      <p:sp>
        <p:nvSpPr>
          <p:cNvPr id="4" name="Rectangle 3"/>
          <p:cNvSpPr/>
          <p:nvPr/>
        </p:nvSpPr>
        <p:spPr>
          <a:xfrm>
            <a:off x="4437893" y="83997"/>
            <a:ext cx="4554452" cy="375487"/>
          </a:xfrm>
          <a:prstGeom prst="rect">
            <a:avLst/>
          </a:prstGeom>
        </p:spPr>
        <p:txBody>
          <a:bodyPr wrap="none">
            <a:spAutoFit/>
          </a:bodyPr>
          <a:lstStyle/>
          <a:p>
            <a:pPr algn="r" rtl="1">
              <a:lnSpc>
                <a:spcPct val="115000"/>
              </a:lnSpc>
              <a:spcAft>
                <a:spcPts val="800"/>
              </a:spcAft>
            </a:pPr>
            <a:r>
              <a:rPr lang="fa-IR" sz="1600" kern="100" dirty="0">
                <a:latin typeface="Calibri" panose="020F0502020204030204" pitchFamily="34" charset="0"/>
                <a:ea typeface="Times New Roman" panose="02020603050405020304" pitchFamily="18" charset="0"/>
                <a:cs typeface="B Nazanin" panose="00000400000000000000" pitchFamily="2" charset="-78"/>
              </a:rPr>
              <a:t>ولتاژ دو </a:t>
            </a: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سر </a:t>
            </a:r>
            <a:r>
              <a:rPr lang="fa-IR" sz="1600" kern="100" dirty="0">
                <a:latin typeface="Calibri" panose="020F0502020204030204" pitchFamily="34" charset="0"/>
                <a:ea typeface="Times New Roman" panose="02020603050405020304" pitchFamily="18" charset="0"/>
                <a:cs typeface="B Nazanin" panose="00000400000000000000" pitchFamily="2" charset="-78"/>
              </a:rPr>
              <a:t>خازن در اثر ضربه اعمال شده از </a:t>
            </a: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رابطه زیر به دست می آید:</a:t>
            </a:r>
            <a:endParaRPr lang="en-US" sz="1600" kern="100" dirty="0">
              <a:effectLst/>
              <a:latin typeface="Calibri" panose="020F0502020204030204" pitchFamily="34"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6" name="Rectangle 5"/>
              <p:cNvSpPr/>
              <p:nvPr/>
            </p:nvSpPr>
            <p:spPr>
              <a:xfrm>
                <a:off x="153145" y="346578"/>
                <a:ext cx="8839200" cy="8198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𝐿</m:t>
                          </m:r>
                        </m:sub>
                      </m:sSub>
                      <m:d>
                        <m:dPr>
                          <m:ctrlPr>
                            <a:rPr lang="en-US" sz="1600" i="1">
                              <a:latin typeface="Cambria Math" panose="02040503050406030204" pitchFamily="18" charset="0"/>
                            </a:rPr>
                          </m:ctrlPr>
                        </m:dPr>
                        <m:e>
                          <m:r>
                            <a:rPr lang="en-US" sz="1600" i="1">
                              <a:latin typeface="Cambria Math" panose="02040503050406030204" pitchFamily="18" charset="0"/>
                            </a:rPr>
                            <m:t>𝑡</m:t>
                          </m:r>
                        </m:e>
                      </m:d>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𝑐</m:t>
                          </m:r>
                        </m:sub>
                      </m:sSub>
                      <m:d>
                        <m:dPr>
                          <m:ctrlPr>
                            <a:rPr lang="en-US" sz="1600" i="1">
                              <a:latin typeface="Cambria Math" panose="02040503050406030204" pitchFamily="18" charset="0"/>
                            </a:rPr>
                          </m:ctrlPr>
                        </m:dPr>
                        <m:e>
                          <m:r>
                            <a:rPr lang="en-US" sz="1600" i="1">
                              <a:latin typeface="Cambria Math" panose="02040503050406030204" pitchFamily="18" charset="0"/>
                            </a:rPr>
                            <m:t>𝑡</m:t>
                          </m:r>
                        </m:e>
                      </m:d>
                      <m:r>
                        <a:rPr lang="en-US" sz="1600" i="0">
                          <a:latin typeface="Cambria Math" panose="02040503050406030204" pitchFamily="18" charset="0"/>
                        </a:rPr>
                        <m:t>=</m:t>
                      </m:r>
                      <m:r>
                        <a:rPr lang="en-US" sz="1600" i="1">
                          <a:latin typeface="Cambria Math" panose="02040503050406030204" pitchFamily="18" charset="0"/>
                        </a:rPr>
                        <m:t>𝐿</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𝑑𝑖</m:t>
                              </m:r>
                            </m:e>
                            <m:sub>
                              <m:r>
                                <a:rPr lang="en-US" sz="1600" i="1">
                                  <a:latin typeface="Cambria Math" panose="02040503050406030204" pitchFamily="18" charset="0"/>
                                </a:rPr>
                                <m:t>𝐿</m:t>
                              </m:r>
                            </m:sub>
                          </m:sSub>
                        </m:num>
                        <m:den>
                          <m:r>
                            <a:rPr lang="en-US" sz="1600" i="1">
                              <a:latin typeface="Cambria Math" panose="02040503050406030204" pitchFamily="18" charset="0"/>
                            </a:rPr>
                            <m:t>𝑑𝑡</m:t>
                          </m:r>
                        </m:den>
                      </m:f>
                      <m:r>
                        <a:rPr lang="en-US" sz="1600" i="0">
                          <a:latin typeface="Cambria Math" panose="02040503050406030204" pitchFamily="18" charset="0"/>
                        </a:rPr>
                        <m:t>=</m:t>
                      </m:r>
                      <m:r>
                        <a:rPr lang="en-US" sz="1600" i="1">
                          <a:latin typeface="Cambria Math" panose="02040503050406030204" pitchFamily="18" charset="0"/>
                        </a:rPr>
                        <m:t>𝐿</m:t>
                      </m:r>
                      <m:sSubSup>
                        <m:sSubSupPr>
                          <m:ctrlPr>
                            <a:rPr lang="en-US" sz="1600" i="1">
                              <a:latin typeface="Cambria Math" panose="02040503050406030204" pitchFamily="18" charset="0"/>
                            </a:rPr>
                          </m:ctrlPr>
                        </m:sSubSupPr>
                        <m:e>
                          <m:r>
                            <a:rPr lang="en-US" sz="1600" i="1">
                              <a:latin typeface="Cambria Math" panose="02040503050406030204" pitchFamily="18" charset="0"/>
                            </a:rPr>
                            <m:t>𝜔</m:t>
                          </m:r>
                        </m:e>
                        <m:sub>
                          <m:r>
                            <a:rPr lang="en-US" sz="1600" i="0">
                              <a:latin typeface="Cambria Math" panose="02040503050406030204" pitchFamily="18" charset="0"/>
                            </a:rPr>
                            <m:t>0</m:t>
                          </m:r>
                        </m:sub>
                        <m:sup>
                          <m:r>
                            <a:rPr lang="en-US" sz="1600" i="0">
                              <a:latin typeface="Cambria Math" panose="02040503050406030204" pitchFamily="18" charset="0"/>
                            </a:rPr>
                            <m:t>2</m:t>
                          </m:r>
                        </m:sup>
                      </m:sSubSup>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0">
                              <a:latin typeface="Cambria Math" panose="02040503050406030204" pitchFamily="18" charset="0"/>
                            </a:rPr>
                            <m:t>−</m:t>
                          </m:r>
                          <m:r>
                            <a:rPr lang="en-US" sz="1600" i="1">
                              <a:latin typeface="Cambria Math" panose="02040503050406030204" pitchFamily="18" charset="0"/>
                            </a:rPr>
                            <m:t>𝛼</m:t>
                          </m:r>
                          <m:r>
                            <a:rPr lang="en-US" sz="1600" i="1">
                              <a:latin typeface="Cambria Math" panose="02040503050406030204" pitchFamily="18" charset="0"/>
                            </a:rPr>
                            <m:t>𝑡</m:t>
                          </m:r>
                        </m:sup>
                      </m:sSup>
                      <m:d>
                        <m:dPr>
                          <m:begChr m:val="["/>
                          <m:endChr m:val="]"/>
                          <m:ctrlPr>
                            <a:rPr lang="en-US" sz="1600" i="1">
                              <a:latin typeface="Cambria Math" panose="02040503050406030204" pitchFamily="18" charset="0"/>
                            </a:rPr>
                          </m:ctrlPr>
                        </m:dPr>
                        <m:e>
                          <m:func>
                            <m:funcPr>
                              <m:ctrlPr>
                                <a:rPr lang="en-US" sz="1600" i="1">
                                  <a:latin typeface="Cambria Math" panose="02040503050406030204" pitchFamily="18" charset="0"/>
                                </a:rPr>
                              </m:ctrlPr>
                            </m:funcPr>
                            <m:fName>
                              <m:r>
                                <m:rPr>
                                  <m:sty m:val="p"/>
                                </m:rPr>
                                <a:rPr lang="en-US" sz="1600" b="0" i="0" smtClean="0">
                                  <a:latin typeface="Cambria Math" panose="02040503050406030204" pitchFamily="18" charset="0"/>
                                </a:rPr>
                                <m:t>c</m:t>
                              </m:r>
                              <m:r>
                                <m:rPr>
                                  <m:sty m:val="p"/>
                                </m:rPr>
                                <a:rPr lang="en-US" sz="1600" i="0">
                                  <a:latin typeface="Cambria Math" panose="02040503050406030204" pitchFamily="18" charset="0"/>
                                </a:rPr>
                                <m:t>os</m:t>
                              </m:r>
                            </m:fName>
                            <m:e>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𝑑</m:t>
                                  </m:r>
                                </m:sub>
                              </m:sSub>
                              <m:r>
                                <a:rPr lang="en-US" sz="1600" i="1">
                                  <a:latin typeface="Cambria Math" panose="02040503050406030204" pitchFamily="18" charset="0"/>
                                </a:rPr>
                                <m:t>𝑡</m:t>
                              </m:r>
                            </m:e>
                          </m:func>
                          <m:r>
                            <a:rPr lang="en-US" sz="1600" i="0">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𝛼</m:t>
                              </m:r>
                            </m:num>
                            <m:den>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𝑑</m:t>
                                  </m:r>
                                </m:sub>
                              </m:sSub>
                            </m:den>
                          </m:f>
                          <m:func>
                            <m:funcPr>
                              <m:ctrlPr>
                                <a:rPr lang="en-US" sz="1600" i="1">
                                  <a:latin typeface="Cambria Math" panose="02040503050406030204" pitchFamily="18" charset="0"/>
                                </a:rPr>
                              </m:ctrlPr>
                            </m:funcPr>
                            <m:fName>
                              <m:r>
                                <m:rPr>
                                  <m:sty m:val="p"/>
                                </m:rPr>
                                <a:rPr lang="en-US" sz="1600" i="0">
                                  <a:latin typeface="Cambria Math" panose="02040503050406030204" pitchFamily="18" charset="0"/>
                                </a:rPr>
                                <m:t>sin</m:t>
                              </m:r>
                            </m:fName>
                            <m:e>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𝑑</m:t>
                                  </m:r>
                                </m:sub>
                              </m:sSub>
                              <m:r>
                                <a:rPr lang="en-US" sz="1600" i="1">
                                  <a:latin typeface="Cambria Math" panose="02040503050406030204" pitchFamily="18" charset="0"/>
                                </a:rPr>
                                <m:t>𝑡</m:t>
                              </m:r>
                            </m:e>
                          </m:func>
                        </m:e>
                      </m:d>
                      <m:r>
                        <a:rPr lang="en-US" sz="1600" i="0">
                          <a:latin typeface="Cambria Math" panose="02040503050406030204" pitchFamily="18" charset="0"/>
                        </a:rPr>
                        <m:t>= </m:t>
                      </m:r>
                      <m:rad>
                        <m:radPr>
                          <m:degHide m:val="on"/>
                          <m:ctrlPr>
                            <a:rPr lang="en-US" sz="1600" i="1">
                              <a:latin typeface="Cambria Math" panose="02040503050406030204" pitchFamily="18" charset="0"/>
                            </a:rPr>
                          </m:ctrlPr>
                        </m:radPr>
                        <m:deg/>
                        <m:e>
                          <m:f>
                            <m:fPr>
                              <m:ctrlPr>
                                <a:rPr lang="en-US" sz="1600" i="1">
                                  <a:latin typeface="Cambria Math" panose="02040503050406030204" pitchFamily="18" charset="0"/>
                                </a:rPr>
                              </m:ctrlPr>
                            </m:fPr>
                            <m:num>
                              <m:r>
                                <a:rPr lang="en-US" sz="1600" i="1">
                                  <a:latin typeface="Cambria Math" panose="02040503050406030204" pitchFamily="18" charset="0"/>
                                </a:rPr>
                                <m:t>𝐿</m:t>
                              </m:r>
                            </m:num>
                            <m:den>
                              <m:r>
                                <a:rPr lang="en-US" sz="1600" i="1">
                                  <a:latin typeface="Cambria Math" panose="02040503050406030204" pitchFamily="18" charset="0"/>
                                </a:rPr>
                                <m:t>𝐶</m:t>
                              </m:r>
                            </m:den>
                          </m:f>
                        </m:e>
                      </m:rad>
                      <m:f>
                        <m:fPr>
                          <m:ctrlPr>
                            <a:rPr lang="en-US" sz="1600" i="1">
                              <a:latin typeface="Cambria Math" panose="02040503050406030204" pitchFamily="18" charset="0"/>
                            </a:rPr>
                          </m:ctrlPr>
                        </m:fPr>
                        <m:num>
                          <m:sSubSup>
                            <m:sSubSupPr>
                              <m:ctrlPr>
                                <a:rPr lang="en-US" sz="1600" i="1">
                                  <a:latin typeface="Cambria Math" panose="02040503050406030204" pitchFamily="18" charset="0"/>
                                </a:rPr>
                              </m:ctrlPr>
                            </m:sSubSupPr>
                            <m:e>
                              <m:r>
                                <a:rPr lang="en-US" sz="1600" i="1">
                                  <a:latin typeface="Cambria Math" panose="02040503050406030204" pitchFamily="18" charset="0"/>
                                </a:rPr>
                                <m:t>𝜔</m:t>
                              </m:r>
                            </m:e>
                            <m:sub>
                              <m:r>
                                <a:rPr lang="en-US" sz="1600" i="0">
                                  <a:latin typeface="Cambria Math" panose="02040503050406030204" pitchFamily="18" charset="0"/>
                                </a:rPr>
                                <m:t>0</m:t>
                              </m:r>
                            </m:sub>
                            <m:sup>
                              <m:r>
                                <a:rPr lang="en-US" sz="1600" i="0">
                                  <a:latin typeface="Cambria Math" panose="02040503050406030204" pitchFamily="18" charset="0"/>
                                </a:rPr>
                                <m:t>2</m:t>
                              </m:r>
                            </m:sup>
                          </m:sSubSup>
                        </m:num>
                        <m:den>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𝑑</m:t>
                              </m:r>
                            </m:sub>
                          </m:sSub>
                        </m:den>
                      </m:f>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0">
                              <a:latin typeface="Cambria Math" panose="02040503050406030204" pitchFamily="18" charset="0"/>
                            </a:rPr>
                            <m:t>−</m:t>
                          </m:r>
                          <m:r>
                            <a:rPr lang="en-US" sz="1600" i="1">
                              <a:latin typeface="Cambria Math" panose="02040503050406030204" pitchFamily="18" charset="0"/>
                            </a:rPr>
                            <m:t>𝛼</m:t>
                          </m:r>
                          <m:r>
                            <a:rPr lang="en-US" sz="1600" i="1">
                              <a:latin typeface="Cambria Math" panose="02040503050406030204" pitchFamily="18" charset="0"/>
                            </a:rPr>
                            <m:t>𝑡</m:t>
                          </m:r>
                        </m:sup>
                      </m:sSup>
                      <m:func>
                        <m:funcPr>
                          <m:ctrlPr>
                            <a:rPr lang="en-US" sz="1600" i="1">
                              <a:latin typeface="Cambria Math" panose="02040503050406030204" pitchFamily="18" charset="0"/>
                            </a:rPr>
                          </m:ctrlPr>
                        </m:funcPr>
                        <m:fName>
                          <m:r>
                            <m:rPr>
                              <m:sty m:val="p"/>
                            </m:rPr>
                            <a:rPr lang="en-US" sz="1600" b="0" i="0" smtClean="0">
                              <a:latin typeface="Cambria Math" panose="02040503050406030204" pitchFamily="18" charset="0"/>
                            </a:rPr>
                            <m:t>c</m:t>
                          </m:r>
                          <m:r>
                            <m:rPr>
                              <m:sty m:val="p"/>
                            </m:rPr>
                            <a:rPr lang="en-US" sz="1600" i="0">
                              <a:latin typeface="Cambria Math" panose="02040503050406030204" pitchFamily="18" charset="0"/>
                            </a:rPr>
                            <m:t>os</m:t>
                          </m:r>
                        </m:fName>
                        <m:e>
                          <m:d>
                            <m:dPr>
                              <m:beg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d>
                                    <m:dPr>
                                      <m:endChr m:val=""/>
                                      <m:ctrlPr>
                                        <a:rPr lang="en-US" sz="1600" i="1">
                                          <a:latin typeface="Cambria Math" panose="02040503050406030204" pitchFamily="18" charset="0"/>
                                        </a:rPr>
                                      </m:ctrlPr>
                                    </m:dPr>
                                    <m:e>
                                      <m:r>
                                        <a:rPr lang="en-US" sz="1600" i="1">
                                          <a:latin typeface="Cambria Math" panose="02040503050406030204" pitchFamily="18" charset="0"/>
                                        </a:rPr>
                                        <m:t>𝜔</m:t>
                                      </m:r>
                                    </m:e>
                                  </m:d>
                                </m:e>
                                <m:sub>
                                  <m:r>
                                    <a:rPr lang="en-US" sz="1600" i="1">
                                      <a:latin typeface="Cambria Math" panose="02040503050406030204" pitchFamily="18" charset="0"/>
                                    </a:rPr>
                                    <m:t>𝑑</m:t>
                                  </m:r>
                                </m:sub>
                              </m:sSub>
                              <m:r>
                                <a:rPr lang="en-US" sz="1600" i="1">
                                  <a:latin typeface="Cambria Math" panose="02040503050406030204" pitchFamily="18" charset="0"/>
                                </a:rPr>
                                <m:t>𝑡</m:t>
                              </m:r>
                              <m:r>
                                <a:rPr lang="en-US" sz="1600" i="0">
                                  <a:latin typeface="Cambria Math" panose="02040503050406030204" pitchFamily="18" charset="0"/>
                                </a:rPr>
                                <m:t>+</m:t>
                              </m:r>
                              <m:r>
                                <a:rPr lang="en-US" sz="1600" i="1">
                                  <a:latin typeface="Cambria Math" panose="02040503050406030204" pitchFamily="18" charset="0"/>
                                </a:rPr>
                                <m:t>𝜃</m:t>
                              </m:r>
                            </m:e>
                          </m:d>
                        </m:e>
                      </m:func>
                    </m:oMath>
                  </m:oMathPara>
                </a14:m>
                <a:endParaRPr lang="en-US" sz="1600" dirty="0"/>
              </a:p>
            </p:txBody>
          </p:sp>
        </mc:Choice>
        <mc:Fallback xmlns="">
          <p:sp>
            <p:nvSpPr>
              <p:cNvPr id="6" name="Rectangle 5"/>
              <p:cNvSpPr>
                <a:spLocks noRot="1" noChangeAspect="1" noMove="1" noResize="1" noEditPoints="1" noAdjustHandles="1" noChangeArrowheads="1" noChangeShapeType="1" noTextEdit="1"/>
              </p:cNvSpPr>
              <p:nvPr/>
            </p:nvSpPr>
            <p:spPr>
              <a:xfrm>
                <a:off x="153145" y="346578"/>
                <a:ext cx="8839200" cy="819840"/>
              </a:xfrm>
              <a:prstGeom prst="rect">
                <a:avLst/>
              </a:prstGeom>
              <a:blipFill>
                <a:blip r:embed="rId3"/>
                <a:stretch>
                  <a:fillRect/>
                </a:stretch>
              </a:blipFill>
            </p:spPr>
            <p:txBody>
              <a:bodyPr/>
              <a:lstStyle/>
              <a:p>
                <a:r>
                  <a:rPr lang="en-US">
                    <a:noFill/>
                  </a:rPr>
                  <a:t> </a:t>
                </a:r>
              </a:p>
            </p:txBody>
          </p:sp>
        </mc:Fallback>
      </mc:AlternateContent>
      <p:pic>
        <p:nvPicPr>
          <p:cNvPr id="9" name="Picture 8"/>
          <p:cNvPicPr>
            <a:picLocks noChangeAspect="1"/>
          </p:cNvPicPr>
          <p:nvPr/>
        </p:nvPicPr>
        <p:blipFill rotWithShape="1">
          <a:blip r:embed="rId4"/>
          <a:srcRect l="7491" t="7044" r="8849" b="6138"/>
          <a:stretch/>
        </p:blipFill>
        <p:spPr>
          <a:xfrm>
            <a:off x="34529" y="4169188"/>
            <a:ext cx="3707712" cy="2376478"/>
          </a:xfrm>
          <a:prstGeom prst="rect">
            <a:avLst/>
          </a:prstGeom>
        </p:spPr>
      </p:pic>
      <p:pic>
        <p:nvPicPr>
          <p:cNvPr id="10" name="Picture 9"/>
          <p:cNvPicPr>
            <a:picLocks noChangeAspect="1"/>
          </p:cNvPicPr>
          <p:nvPr/>
        </p:nvPicPr>
        <p:blipFill rotWithShape="1">
          <a:blip r:embed="rId5"/>
          <a:srcRect l="7838" t="7344" r="8333" b="6017"/>
          <a:stretch/>
        </p:blipFill>
        <p:spPr>
          <a:xfrm>
            <a:off x="5029200" y="4114800"/>
            <a:ext cx="3780805" cy="2413490"/>
          </a:xfrm>
          <a:prstGeom prst="rect">
            <a:avLst/>
          </a:prstGeom>
        </p:spPr>
      </p:pic>
      <p:sp>
        <p:nvSpPr>
          <p:cNvPr id="12" name="Rectangle 11"/>
          <p:cNvSpPr>
            <a:spLocks noChangeArrowheads="1"/>
          </p:cNvSpPr>
          <p:nvPr/>
        </p:nvSpPr>
        <p:spPr bwMode="auto">
          <a:xfrm>
            <a:off x="3742241" y="4824056"/>
            <a:ext cx="1543751" cy="10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ctr" rtl="1" eaLnBrk="1" hangingPunct="1">
              <a:lnSpc>
                <a:spcPct val="115000"/>
              </a:lnSpc>
              <a:spcAft>
                <a:spcPts val="1000"/>
              </a:spcAft>
              <a:buClr>
                <a:srgbClr val="FF0000"/>
              </a:buClr>
            </a:pPr>
            <a:r>
              <a:rPr lang="fa-IR" altLang="en-US" sz="1400" b="1" dirty="0" smtClean="0">
                <a:solidFill>
                  <a:srgbClr val="0000FF"/>
                </a:solidFill>
                <a:ea typeface="Calibri" panose="020F0502020204030204" pitchFamily="34" charset="0"/>
                <a:cs typeface="B Nazanin" panose="00000400000000000000" pitchFamily="2" charset="-78"/>
              </a:rPr>
              <a:t>جریان سلف و ولتاژ خازن در پاسخ ضربه در ازای مقادیر مختلف ضریب میرایی</a:t>
            </a:r>
            <a:endParaRPr lang="en-US" altLang="en-US" sz="1400" b="1" dirty="0">
              <a:solidFill>
                <a:srgbClr val="0000FF"/>
              </a:solidFill>
              <a:ea typeface="Calibri" panose="020F0502020204030204" pitchFamily="34" charset="0"/>
              <a:cs typeface="B Nazanin" panose="00000400000000000000" pitchFamily="2" charset="-78"/>
            </a:endParaRPr>
          </a:p>
        </p:txBody>
      </p:sp>
      <p:sp>
        <p:nvSpPr>
          <p:cNvPr id="14" name="Rectangle 13"/>
          <p:cNvSpPr/>
          <p:nvPr/>
        </p:nvSpPr>
        <p:spPr>
          <a:xfrm>
            <a:off x="2626612" y="1046545"/>
            <a:ext cx="6365733" cy="375487"/>
          </a:xfrm>
          <a:prstGeom prst="rect">
            <a:avLst/>
          </a:prstGeom>
        </p:spPr>
        <p:txBody>
          <a:bodyPr wrap="square">
            <a:spAutoFit/>
          </a:bodyPr>
          <a:lstStyle/>
          <a:p>
            <a:pPr algn="r" rtl="1">
              <a:lnSpc>
                <a:spcPct val="115000"/>
              </a:lnSpc>
              <a:spcAft>
                <a:spcPts val="800"/>
              </a:spcAft>
            </a:pPr>
            <a:r>
              <a:rPr lang="fa-IR" sz="1600" kern="100" dirty="0">
                <a:latin typeface="Calibri" panose="020F0502020204030204" pitchFamily="34" charset="0"/>
                <a:ea typeface="Times New Roman" panose="02020603050405020304" pitchFamily="18" charset="0"/>
                <a:cs typeface="B Nazanin" panose="00000400000000000000" pitchFamily="2" charset="-78"/>
              </a:rPr>
              <a:t>با توجه به اینکه ولتاژ دو سر خازن همان ولتاژ دو سر سلف </a:t>
            </a: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است، </a:t>
            </a:r>
            <a:r>
              <a:rPr lang="fa-IR" sz="1600" kern="100" dirty="0">
                <a:latin typeface="Calibri" panose="020F0502020204030204" pitchFamily="34" charset="0"/>
                <a:ea typeface="Times New Roman" panose="02020603050405020304" pitchFamily="18" charset="0"/>
                <a:cs typeface="B Nazanin" panose="00000400000000000000" pitchFamily="2" charset="-78"/>
              </a:rPr>
              <a:t>پس:</a:t>
            </a:r>
            <a:endParaRPr lang="en-US" sz="1600" kern="100" dirty="0">
              <a:effectLst/>
              <a:latin typeface="Calibri" panose="020F0502020204030204" pitchFamily="34"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6" name="Rectangle 15"/>
              <p:cNvSpPr/>
              <p:nvPr/>
            </p:nvSpPr>
            <p:spPr>
              <a:xfrm>
                <a:off x="2264753" y="1388416"/>
                <a:ext cx="2954975" cy="5599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𝑣</m:t>
                          </m:r>
                        </m:e>
                        <m:sub>
                          <m:r>
                            <a:rPr lang="en-US" sz="1600" b="0" i="1" smtClean="0">
                              <a:latin typeface="Cambria Math" panose="02040503050406030204" pitchFamily="18" charset="0"/>
                            </a:rPr>
                            <m:t>𝑐</m:t>
                          </m:r>
                        </m:sub>
                      </m:sSub>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b="0" i="0" smtClean="0">
                                  <a:latin typeface="Cambria Math" panose="02040503050406030204" pitchFamily="18" charset="0"/>
                                </a:rPr>
                                <m:t>+</m:t>
                              </m:r>
                            </m:sup>
                          </m:sSup>
                        </m:e>
                      </m:d>
                      <m:r>
                        <a:rPr lang="en-US" sz="1600" i="0">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𝐿</m:t>
                          </m:r>
                        </m:sub>
                      </m:sSub>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b="0" i="0" smtClean="0">
                                  <a:latin typeface="Cambria Math" panose="02040503050406030204" pitchFamily="18" charset="0"/>
                                </a:rPr>
                                <m:t>+</m:t>
                              </m:r>
                            </m:sup>
                          </m:sSup>
                        </m:e>
                      </m:d>
                      <m:r>
                        <a:rPr lang="en-US" sz="1600" i="0">
                          <a:latin typeface="Cambria Math" panose="02040503050406030204" pitchFamily="18" charset="0"/>
                        </a:rPr>
                        <m:t>= </m:t>
                      </m:r>
                      <m:r>
                        <a:rPr lang="en-US" sz="1600" i="1">
                          <a:latin typeface="Cambria Math" panose="02040503050406030204" pitchFamily="18" charset="0"/>
                        </a:rPr>
                        <m:t>𝐿</m:t>
                      </m:r>
                      <m:f>
                        <m:fPr>
                          <m:ctrlPr>
                            <a:rPr lang="en-US" sz="1600" i="1">
                              <a:latin typeface="Cambria Math" panose="02040503050406030204" pitchFamily="18" charset="0"/>
                            </a:rPr>
                          </m:ctrlPr>
                        </m:fPr>
                        <m:num>
                          <m:r>
                            <m:rPr>
                              <m:sty m:val="p"/>
                            </m:rPr>
                            <a:rPr lang="en-US" sz="1600" i="0">
                              <a:latin typeface="Cambria Math" panose="02040503050406030204" pitchFamily="18" charset="0"/>
                            </a:rPr>
                            <m:t>d</m:t>
                          </m:r>
                          <m:sSub>
                            <m:sSubPr>
                              <m:ctrlPr>
                                <a:rPr lang="en-US" sz="1600" i="1">
                                  <a:latin typeface="Cambria Math" panose="02040503050406030204" pitchFamily="18" charset="0"/>
                                </a:rPr>
                              </m:ctrlPr>
                            </m:sSubPr>
                            <m:e>
                              <m:r>
                                <a:rPr lang="en-US" sz="1600" b="0" i="1" smtClean="0">
                                  <a:latin typeface="Cambria Math" panose="02040503050406030204" pitchFamily="18" charset="0"/>
                                </a:rPr>
                                <m:t>𝑖</m:t>
                              </m:r>
                            </m:e>
                            <m:sub>
                              <m:r>
                                <a:rPr lang="en-US" sz="1600" i="1">
                                  <a:latin typeface="Cambria Math" panose="02040503050406030204" pitchFamily="18" charset="0"/>
                                </a:rPr>
                                <m:t>𝐿</m:t>
                              </m:r>
                            </m:sub>
                          </m:sSub>
                        </m:num>
                        <m:den>
                          <m:r>
                            <a:rPr lang="en-US" sz="1600" i="0">
                              <a:latin typeface="Cambria Math" panose="02040503050406030204" pitchFamily="18" charset="0"/>
                            </a:rPr>
                            <m:t>ⅆ</m:t>
                          </m:r>
                          <m:r>
                            <a:rPr lang="en-US" sz="1600" i="1">
                              <a:latin typeface="Cambria Math" panose="02040503050406030204" pitchFamily="18" charset="0"/>
                            </a:rPr>
                            <m:t>𝑡</m:t>
                          </m:r>
                        </m:den>
                      </m:f>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b="0" i="0" smtClean="0">
                                  <a:latin typeface="Cambria Math" panose="02040503050406030204" pitchFamily="18" charset="0"/>
                                </a:rPr>
                                <m:t>+</m:t>
                              </m:r>
                            </m:sup>
                          </m:sSup>
                        </m:e>
                      </m:d>
                    </m:oMath>
                  </m:oMathPara>
                </a14:m>
                <a:endParaRPr lang="en-US" sz="1600" dirty="0"/>
              </a:p>
            </p:txBody>
          </p:sp>
        </mc:Choice>
        <mc:Fallback xmlns="">
          <p:sp>
            <p:nvSpPr>
              <p:cNvPr id="16" name="Rectangle 15"/>
              <p:cNvSpPr>
                <a:spLocks noRot="1" noChangeAspect="1" noMove="1" noResize="1" noEditPoints="1" noAdjustHandles="1" noChangeArrowheads="1" noChangeShapeType="1" noTextEdit="1"/>
              </p:cNvSpPr>
              <p:nvPr/>
            </p:nvSpPr>
            <p:spPr>
              <a:xfrm>
                <a:off x="2264753" y="1388416"/>
                <a:ext cx="2954975" cy="55996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358320" y="1344970"/>
                <a:ext cx="1400768"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𝑐</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0">
                                  <a:latin typeface="Cambria Math" panose="02040503050406030204" pitchFamily="18" charset="0"/>
                                </a:rPr>
                                <m:t>0</m:t>
                              </m:r>
                            </m:e>
                            <m:sup>
                              <m:r>
                                <a:rPr lang="en-US" b="0" i="0" smtClean="0">
                                  <a:latin typeface="Cambria Math" panose="02040503050406030204" pitchFamily="18" charset="0"/>
                                </a:rPr>
                                <m:t>+</m:t>
                              </m:r>
                            </m:sup>
                          </m:sSup>
                        </m:e>
                      </m:d>
                      <m:r>
                        <a:rPr lang="en-US" i="0">
                          <a:latin typeface="Cambria Math" panose="02040503050406030204" pitchFamily="18" charset="0"/>
                        </a:rPr>
                        <m:t>= </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𝐶</m:t>
                          </m:r>
                        </m:den>
                      </m:f>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5358320" y="1344970"/>
                <a:ext cx="1400768" cy="6127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5042970" y="1490761"/>
                <a:ext cx="510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solidFill>
                            <a:srgbClr val="0000FF"/>
                          </a:solidFill>
                          <a:latin typeface="Cambria Math" panose="02040503050406030204" pitchFamily="18" charset="0"/>
                        </a:rPr>
                        <m:t>⟹</m:t>
                      </m:r>
                    </m:oMath>
                  </m:oMathPara>
                </a14:m>
                <a:endParaRPr lang="en-US" b="1" dirty="0"/>
              </a:p>
            </p:txBody>
          </p:sp>
        </mc:Choice>
        <mc:Fallback xmlns="">
          <p:sp>
            <p:nvSpPr>
              <p:cNvPr id="19" name="Rectangle 18"/>
              <p:cNvSpPr>
                <a:spLocks noRot="1" noChangeAspect="1" noMove="1" noResize="1" noEditPoints="1" noAdjustHandles="1" noChangeArrowheads="1" noChangeShapeType="1" noTextEdit="1"/>
              </p:cNvSpPr>
              <p:nvPr/>
            </p:nvSpPr>
            <p:spPr>
              <a:xfrm>
                <a:off x="5042970" y="1490761"/>
                <a:ext cx="510076"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314088" y="1736147"/>
                <a:ext cx="6643061" cy="493981"/>
              </a:xfrm>
              <a:prstGeom prst="rect">
                <a:avLst/>
              </a:prstGeom>
            </p:spPr>
            <p:txBody>
              <a:bodyPr wrap="square">
                <a:spAutoFit/>
              </a:bodyPr>
              <a:lstStyle/>
              <a:p>
                <a:pPr algn="r" rtl="1">
                  <a:lnSpc>
                    <a:spcPct val="115000"/>
                  </a:lnSpc>
                  <a:spcAft>
                    <a:spcPts val="800"/>
                  </a:spcAft>
                </a:pPr>
                <a:r>
                  <a:rPr lang="fa-IR" sz="1600" kern="100" dirty="0">
                    <a:latin typeface="Calibri" panose="020F0502020204030204" pitchFamily="34" charset="0"/>
                    <a:ea typeface="Times New Roman" panose="02020603050405020304" pitchFamily="18" charset="0"/>
                    <a:cs typeface="B Nazanin" panose="00000400000000000000" pitchFamily="2" charset="-78"/>
                  </a:rPr>
                  <a:t>یعنی همانند مدار </a:t>
                </a:r>
                <a14:m>
                  <m:oMath xmlns:m="http://schemas.openxmlformats.org/officeDocument/2006/math">
                    <m:r>
                      <a:rPr lang="en-US" sz="1600" i="1" kern="100">
                        <a:latin typeface="Cambria Math" panose="02040503050406030204" pitchFamily="18" charset="0"/>
                        <a:ea typeface="Times New Roman" panose="02020603050405020304" pitchFamily="18" charset="0"/>
                        <a:cs typeface="Nazanin" panose="00000400000000000000" pitchFamily="2" charset="-78"/>
                      </a:rPr>
                      <m:t>𝑅</m:t>
                    </m:r>
                    <m:r>
                      <a:rPr lang="en-US" sz="1600" i="1" kern="100" smtClean="0">
                        <a:latin typeface="Cambria Math" panose="02040503050406030204" pitchFamily="18" charset="0"/>
                        <a:ea typeface="Times New Roman" panose="02020603050405020304" pitchFamily="18" charset="0"/>
                        <a:cs typeface="Nazanin" panose="00000400000000000000" pitchFamily="2" charset="-78"/>
                      </a:rPr>
                      <m:t>𝐶</m:t>
                    </m:r>
                  </m:oMath>
                </a14:m>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 اعمال </a:t>
                </a:r>
                <a:r>
                  <a:rPr lang="fa-IR" sz="1600" kern="100" dirty="0">
                    <a:latin typeface="Calibri" panose="020F0502020204030204" pitchFamily="34" charset="0"/>
                    <a:ea typeface="Times New Roman" panose="02020603050405020304" pitchFamily="18" charset="0"/>
                    <a:cs typeface="B Nazanin" panose="00000400000000000000" pitchFamily="2" charset="-78"/>
                  </a:rPr>
                  <a:t>ناگهانی جریان ضربه باعث افزایش ناگهانی ولتاژ </a:t>
                </a: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خازن از صفر </a:t>
                </a:r>
                <a:r>
                  <a:rPr lang="fa-IR" sz="1600" kern="100" dirty="0">
                    <a:latin typeface="Calibri" panose="020F0502020204030204" pitchFamily="34" charset="0"/>
                    <a:ea typeface="Times New Roman" panose="02020603050405020304" pitchFamily="18" charset="0"/>
                    <a:cs typeface="B Nazanin" panose="00000400000000000000" pitchFamily="2" charset="-78"/>
                  </a:rPr>
                  <a:t>به </a:t>
                </a:r>
                <a14:m>
                  <m:oMath xmlns:m="http://schemas.openxmlformats.org/officeDocument/2006/math">
                    <m:r>
                      <a:rPr lang="fa-IR" sz="1600" i="1" kern="100">
                        <a:latin typeface="Cambria Math" panose="02040503050406030204" pitchFamily="18" charset="0"/>
                        <a:ea typeface="Calibri" panose="020F0502020204030204" pitchFamily="34" charset="0"/>
                        <a:cs typeface="Cambria Math" panose="02040503050406030204" pitchFamily="18" charset="0"/>
                      </a:rPr>
                      <m:t> </m:t>
                    </m:r>
                    <m:f>
                      <m:fPr>
                        <m:ctrlPr>
                          <a:rPr lang="en-US" sz="1600" i="1" kern="100">
                            <a:latin typeface="Cambria Math" panose="02040503050406030204" pitchFamily="18" charset="0"/>
                            <a:ea typeface="Calibri" panose="020F0502020204030204" pitchFamily="34" charset="0"/>
                            <a:cs typeface="Nazanin" panose="00000400000000000000" pitchFamily="2" charset="-78"/>
                          </a:rPr>
                        </m:ctrlPr>
                      </m:fPr>
                      <m:num>
                        <m:r>
                          <a:rPr lang="en-US" sz="1600" i="1" kern="100">
                            <a:latin typeface="Cambria Math" panose="02040503050406030204" pitchFamily="18" charset="0"/>
                            <a:ea typeface="Calibri" panose="020F0502020204030204" pitchFamily="34" charset="0"/>
                            <a:cs typeface="Nazanin" panose="00000400000000000000" pitchFamily="2" charset="-78"/>
                          </a:rPr>
                          <m:t>1</m:t>
                        </m:r>
                      </m:num>
                      <m:den>
                        <m:r>
                          <a:rPr lang="en-US" sz="1600" i="1" kern="100">
                            <a:latin typeface="Cambria Math" panose="02040503050406030204" pitchFamily="18" charset="0"/>
                            <a:ea typeface="Calibri" panose="020F0502020204030204" pitchFamily="34" charset="0"/>
                            <a:cs typeface="Nazanin" panose="00000400000000000000" pitchFamily="2" charset="-78"/>
                          </a:rPr>
                          <m:t>𝐶</m:t>
                        </m:r>
                      </m:den>
                    </m:f>
                  </m:oMath>
                </a14:m>
                <a:r>
                  <a:rPr lang="fa-IR" sz="1600" kern="100" dirty="0">
                    <a:latin typeface="Calibri" panose="020F0502020204030204" pitchFamily="34" charset="0"/>
                    <a:ea typeface="Times New Roman" panose="02020603050405020304" pitchFamily="18" charset="0"/>
                    <a:cs typeface="B Nazanin" panose="00000400000000000000" pitchFamily="2" charset="-78"/>
                  </a:rPr>
                  <a:t>می شود.</a:t>
                </a:r>
                <a:endParaRPr lang="en-US" sz="1600" kern="100" dirty="0">
                  <a:effectLst/>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21" name="Rectangle 20"/>
              <p:cNvSpPr>
                <a:spLocks noRot="1" noChangeAspect="1" noMove="1" noResize="1" noEditPoints="1" noAdjustHandles="1" noChangeArrowheads="1" noChangeShapeType="1" noTextEdit="1"/>
              </p:cNvSpPr>
              <p:nvPr/>
            </p:nvSpPr>
            <p:spPr>
              <a:xfrm>
                <a:off x="2314088" y="1736147"/>
                <a:ext cx="6643061" cy="493981"/>
              </a:xfrm>
              <a:prstGeom prst="rect">
                <a:avLst/>
              </a:prstGeom>
              <a:blipFill>
                <a:blip r:embed="rId9"/>
                <a:stretch>
                  <a:fillRect l="-367" r="-551" b="-11111"/>
                </a:stretch>
              </a:blipFill>
            </p:spPr>
            <p:txBody>
              <a:bodyPr/>
              <a:lstStyle/>
              <a:p>
                <a:r>
                  <a:rPr lang="en-US">
                    <a:noFill/>
                  </a:rPr>
                  <a:t> </a:t>
                </a:r>
              </a:p>
            </p:txBody>
          </p:sp>
        </mc:Fallback>
      </mc:AlternateContent>
      <p:pic>
        <p:nvPicPr>
          <p:cNvPr id="22" name="Picture 21"/>
          <p:cNvPicPr>
            <a:picLocks noChangeAspect="1"/>
          </p:cNvPicPr>
          <p:nvPr/>
        </p:nvPicPr>
        <p:blipFill rotWithShape="1">
          <a:blip r:embed="rId10"/>
          <a:srcRect l="4916" t="50190"/>
          <a:stretch/>
        </p:blipFill>
        <p:spPr>
          <a:xfrm>
            <a:off x="66692" y="1154323"/>
            <a:ext cx="2367746" cy="1312619"/>
          </a:xfrm>
          <a:prstGeom prst="rect">
            <a:avLst/>
          </a:prstGeom>
        </p:spPr>
      </p:pic>
      <p:sp>
        <p:nvSpPr>
          <p:cNvPr id="23" name="Rectangle 22"/>
          <p:cNvSpPr>
            <a:spLocks noChangeArrowheads="1"/>
          </p:cNvSpPr>
          <p:nvPr/>
        </p:nvSpPr>
        <p:spPr bwMode="auto">
          <a:xfrm>
            <a:off x="381000" y="2285216"/>
            <a:ext cx="8763000"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1" eaLnBrk="1" hangingPunct="1">
              <a:lnSpc>
                <a:spcPct val="115000"/>
              </a:lnSpc>
              <a:spcAft>
                <a:spcPts val="1000"/>
              </a:spcAft>
              <a:buClr>
                <a:srgbClr val="FF0000"/>
              </a:buClr>
              <a:buFont typeface="Wingdings" panose="05000000000000000000" pitchFamily="2" charset="2"/>
              <a:buChar char="ü"/>
            </a:pPr>
            <a:r>
              <a:rPr lang="fa-IR" altLang="en-US" sz="1600" b="1" dirty="0" smtClean="0">
                <a:latin typeface="Times New Roman" panose="02020603050405020304" pitchFamily="18" charset="0"/>
                <a:ea typeface="Calibri" panose="020F0502020204030204" pitchFamily="34" charset="0"/>
                <a:cs typeface="B Nazanin" panose="00000400000000000000" pitchFamily="2" charset="-78"/>
              </a:rPr>
              <a:t>دو راه دیگر برای به دست آوردن ولتاژ خازن: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در </a:t>
            </a:r>
            <a:r>
              <a:rPr lang="en-US" altLang="en-US" sz="1600" dirty="0" smtClean="0">
                <a:latin typeface="Times New Roman" panose="02020603050405020304" pitchFamily="18" charset="0"/>
                <a:ea typeface="Calibri" panose="020F0502020204030204" pitchFamily="34" charset="0"/>
                <a:cs typeface="B Nazanin" panose="00000400000000000000" pitchFamily="2" charset="-78"/>
              </a:rPr>
              <a:t>t=0</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 خازن مانند اتصال کوتاه رفتار می کند و تمام جریان منبع از خازن عبور خواهد کرد. همچنین با قانون </a:t>
            </a:r>
            <a:r>
              <a:rPr lang="en-US" altLang="en-US" sz="1600" dirty="0" smtClean="0">
                <a:latin typeface="Times New Roman" panose="02020603050405020304" pitchFamily="18" charset="0"/>
                <a:ea typeface="Calibri" panose="020F0502020204030204" pitchFamily="34" charset="0"/>
                <a:cs typeface="B Nazanin" panose="00000400000000000000" pitchFamily="2" charset="-78"/>
              </a:rPr>
              <a:t>KCL</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 در مدار نیز می توان آن را به دست آورد. لذا داریم:   </a:t>
            </a:r>
            <a:endParaRPr lang="en-US" altLang="en-US" sz="1600" dirty="0" smtClean="0">
              <a:latin typeface="Times New Roman" panose="02020603050405020304" pitchFamily="18"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24" name="Rectangle 23"/>
              <p:cNvSpPr/>
              <p:nvPr/>
            </p:nvSpPr>
            <p:spPr>
              <a:xfrm>
                <a:off x="1186861" y="2743200"/>
                <a:ext cx="2555380" cy="8670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𝐶</m:t>
                          </m:r>
                        </m:sub>
                      </m:sSub>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1">
                              <a:latin typeface="Cambria Math" panose="02040503050406030204" pitchFamily="18" charset="0"/>
                            </a:rPr>
                            <m:t>𝐶</m:t>
                          </m:r>
                        </m:den>
                      </m:f>
                      <m:nary>
                        <m:naryPr>
                          <m:limLoc m:val="undOvr"/>
                          <m:grow m:val="on"/>
                          <m:ctrlPr>
                            <a:rPr lang="en-US" sz="1600" i="1">
                              <a:latin typeface="Cambria Math" panose="02040503050406030204" pitchFamily="18" charset="0"/>
                            </a:rPr>
                          </m:ctrlPr>
                        </m:naryPr>
                        <m:sub>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sub>
                        <m:sup>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sup>
                        <m:e>
                          <m:r>
                            <a:rPr lang="en-US" sz="1600" i="1">
                              <a:latin typeface="Cambria Math" panose="02040503050406030204" pitchFamily="18" charset="0"/>
                            </a:rPr>
                            <m:t>𝛿</m:t>
                          </m:r>
                          <m:r>
                            <a:rPr lang="en-US" sz="1600" b="0" i="1" smtClean="0">
                              <a:latin typeface="Cambria Math" panose="02040503050406030204" pitchFamily="18" charset="0"/>
                            </a:rPr>
                            <m:t>(</m:t>
                          </m:r>
                          <m:r>
                            <a:rPr lang="en-US" sz="1600" b="0" i="1" smtClean="0">
                              <a:latin typeface="Cambria Math" panose="02040503050406030204" pitchFamily="18" charset="0"/>
                            </a:rPr>
                            <m:t>𝑡</m:t>
                          </m:r>
                          <m:r>
                            <a:rPr lang="en-US" sz="1600" b="0" i="1" smtClean="0">
                              <a:latin typeface="Cambria Math" panose="02040503050406030204" pitchFamily="18" charset="0"/>
                            </a:rPr>
                            <m:t>)</m:t>
                          </m:r>
                          <m:r>
                            <a:rPr lang="en-US" sz="1600" i="1">
                              <a:latin typeface="Cambria Math" panose="02040503050406030204" pitchFamily="18" charset="0"/>
                            </a:rPr>
                            <m:t>𝑑𝑡</m:t>
                          </m:r>
                        </m:e>
                      </m:nary>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1">
                              <a:latin typeface="Cambria Math" panose="02040503050406030204" pitchFamily="18" charset="0"/>
                            </a:rPr>
                            <m:t>𝐶</m:t>
                          </m:r>
                        </m:den>
                      </m:f>
                    </m:oMath>
                  </m:oMathPara>
                </a14:m>
                <a:endParaRPr lang="en-US" sz="1600" dirty="0"/>
              </a:p>
            </p:txBody>
          </p:sp>
        </mc:Choice>
        <mc:Fallback xmlns="">
          <p:sp>
            <p:nvSpPr>
              <p:cNvPr id="24" name="Rectangle 23"/>
              <p:cNvSpPr>
                <a:spLocks noRot="1" noChangeAspect="1" noMove="1" noResize="1" noEditPoints="1" noAdjustHandles="1" noChangeArrowheads="1" noChangeShapeType="1" noTextEdit="1"/>
              </p:cNvSpPr>
              <p:nvPr/>
            </p:nvSpPr>
            <p:spPr>
              <a:xfrm>
                <a:off x="1186861" y="2743200"/>
                <a:ext cx="2555380" cy="8670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925184" y="2899276"/>
                <a:ext cx="2106602" cy="554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𝐿</m:t>
                          </m:r>
                        </m:sub>
                      </m:sSub>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𝐶</m:t>
                          </m:r>
                        </m:sub>
                      </m:sSub>
                      <m:r>
                        <a:rPr lang="en-US" sz="1600" i="0">
                          <a:latin typeface="Cambria Math" panose="02040503050406030204" pitchFamily="18" charset="0"/>
                        </a:rPr>
                        <m:t>(</m:t>
                      </m:r>
                      <m:r>
                        <a:rPr lang="en-US" sz="1600" i="0">
                          <a:latin typeface="Cambria Math" panose="02040503050406030204" pitchFamily="18" charset="0"/>
                        </a:rPr>
                        <m:t>0</m:t>
                      </m:r>
                      <m:r>
                        <a:rPr lang="en-US" sz="1600" i="0" baseline="30000">
                          <a:latin typeface="Cambria Math" panose="02040503050406030204" pitchFamily="18" charset="0"/>
                        </a:rPr>
                        <m:t>+</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1">
                              <a:latin typeface="Cambria Math" panose="02040503050406030204" pitchFamily="18" charset="0"/>
                            </a:rPr>
                            <m:t>𝐶</m:t>
                          </m:r>
                        </m:den>
                      </m:f>
                    </m:oMath>
                  </m:oMathPara>
                </a14:m>
                <a:endParaRPr lang="en-US" sz="1600" dirty="0"/>
              </a:p>
            </p:txBody>
          </p:sp>
        </mc:Choice>
        <mc:Fallback xmlns="">
          <p:sp>
            <p:nvSpPr>
              <p:cNvPr id="25" name="Rectangle 24"/>
              <p:cNvSpPr>
                <a:spLocks noRot="1" noChangeAspect="1" noMove="1" noResize="1" noEditPoints="1" noAdjustHandles="1" noChangeArrowheads="1" noChangeShapeType="1" noTextEdit="1"/>
              </p:cNvSpPr>
              <p:nvPr/>
            </p:nvSpPr>
            <p:spPr>
              <a:xfrm>
                <a:off x="3925184" y="2899276"/>
                <a:ext cx="2106602" cy="55496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262147" y="2889594"/>
                <a:ext cx="1459566" cy="5598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num>
                        <m:den>
                          <m:r>
                            <a:rPr lang="en-US" sz="1600" i="1">
                              <a:latin typeface="Cambria Math" panose="02040503050406030204" pitchFamily="18" charset="0"/>
                            </a:rPr>
                            <m:t>𝑑𝑡</m:t>
                          </m:r>
                        </m:den>
                      </m:f>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1">
                              <a:latin typeface="Cambria Math" panose="02040503050406030204" pitchFamily="18" charset="0"/>
                            </a:rPr>
                            <m:t>𝐿𝐶</m:t>
                          </m:r>
                        </m:den>
                      </m:f>
                    </m:oMath>
                  </m:oMathPara>
                </a14:m>
                <a:endParaRPr lang="en-US" sz="1600" dirty="0"/>
              </a:p>
            </p:txBody>
          </p:sp>
        </mc:Choice>
        <mc:Fallback xmlns="">
          <p:sp>
            <p:nvSpPr>
              <p:cNvPr id="26" name="Rectangle 25"/>
              <p:cNvSpPr>
                <a:spLocks noRot="1" noChangeAspect="1" noMove="1" noResize="1" noEditPoints="1" noAdjustHandles="1" noChangeArrowheads="1" noChangeShapeType="1" noTextEdit="1"/>
              </p:cNvSpPr>
              <p:nvPr/>
            </p:nvSpPr>
            <p:spPr>
              <a:xfrm>
                <a:off x="6262147" y="2889594"/>
                <a:ext cx="1459566" cy="55983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1295400" y="3505200"/>
                <a:ext cx="6522720" cy="578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𝐶</m:t>
                          </m:r>
                        </m:sub>
                      </m:sSub>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e>
                      </m:d>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e>
                      </m:d>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𝑅</m:t>
                          </m:r>
                        </m:sub>
                      </m:sSub>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e>
                      </m:d>
                      <m:r>
                        <a:rPr lang="en-US" sz="1600" i="0">
                          <a:latin typeface="Cambria Math" panose="02040503050406030204" pitchFamily="18" charset="0"/>
                        </a:rPr>
                        <m:t>=</m:t>
                      </m:r>
                      <m:r>
                        <a:rPr lang="en-US" sz="1600" i="0">
                          <a:latin typeface="Cambria Math" panose="02040503050406030204" pitchFamily="18" charset="0"/>
                        </a:rPr>
                        <m:t>0</m:t>
                      </m:r>
                      <m:r>
                        <a:rPr lang="fa-IR" sz="1600" b="0" i="0" smtClean="0">
                          <a:latin typeface="Cambria Math" panose="02040503050406030204" pitchFamily="18" charset="0"/>
                        </a:rPr>
                        <m:t>       </m:t>
                      </m:r>
                      <m:r>
                        <a:rPr lang="en-US" sz="1600" i="1">
                          <a:latin typeface="Cambria Math" panose="02040503050406030204" pitchFamily="18" charset="0"/>
                        </a:rPr>
                        <m:t>𝐶</m:t>
                      </m:r>
                      <m:f>
                        <m:fPr>
                          <m:ctrlPr>
                            <a:rPr lang="en-US" sz="1600" i="1">
                              <a:latin typeface="Cambria Math" panose="02040503050406030204" pitchFamily="18" charset="0"/>
                            </a:rPr>
                          </m:ctrlPr>
                        </m:fPr>
                        <m:num>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𝐶</m:t>
                              </m:r>
                            </m:sub>
                          </m:sSub>
                        </m:num>
                        <m:den>
                          <m:r>
                            <a:rPr lang="en-US" sz="1600" i="1">
                              <a:latin typeface="Cambria Math" panose="02040503050406030204" pitchFamily="18" charset="0"/>
                            </a:rPr>
                            <m:t>𝑑𝑡</m:t>
                          </m:r>
                        </m:den>
                      </m:f>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r>
                        <a:rPr lang="en-US" sz="1600" i="0">
                          <a:latin typeface="Cambria Math" panose="02040503050406030204" pitchFamily="18" charset="0"/>
                        </a:rPr>
                        <m:t>)=−</m:t>
                      </m:r>
                      <m:f>
                        <m:fPr>
                          <m:ctrlPr>
                            <a:rPr lang="en-US" sz="1600" i="1">
                              <a:latin typeface="Cambria Math" panose="02040503050406030204" pitchFamily="18" charset="0"/>
                            </a:rPr>
                          </m:ctrlPr>
                        </m:fPr>
                        <m:num>
                          <m:d>
                            <m:dPr>
                              <m:beg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𝐶</m:t>
                                  </m:r>
                                </m:sub>
                              </m:sSub>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0">
                                      <a:latin typeface="Cambria Math" panose="02040503050406030204" pitchFamily="18" charset="0"/>
                                    </a:rPr>
                                    <m:t>0</m:t>
                                  </m:r>
                                </m:e>
                                <m:sup>
                                  <m:r>
                                    <a:rPr lang="en-US" sz="1600" i="0">
                                      <a:latin typeface="Cambria Math" panose="02040503050406030204" pitchFamily="18" charset="0"/>
                                    </a:rPr>
                                    <m:t>+</m:t>
                                  </m:r>
                                </m:sup>
                              </m:sSup>
                            </m:e>
                          </m:d>
                        </m:num>
                        <m:den>
                          <m:r>
                            <a:rPr lang="en-US" sz="1600" i="1">
                              <a:latin typeface="Cambria Math" panose="02040503050406030204" pitchFamily="18" charset="0"/>
                            </a:rPr>
                            <m:t>𝑅</m:t>
                          </m:r>
                        </m:den>
                      </m:f>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1">
                              <a:latin typeface="Cambria Math" panose="02040503050406030204" pitchFamily="18" charset="0"/>
                            </a:rPr>
                            <m:t>𝑅𝐶</m:t>
                          </m:r>
                        </m:den>
                      </m:f>
                    </m:oMath>
                  </m:oMathPara>
                </a14:m>
                <a:endParaRPr lang="en-US" sz="1600" dirty="0"/>
              </a:p>
            </p:txBody>
          </p:sp>
        </mc:Choice>
        <mc:Fallback xmlns="">
          <p:sp>
            <p:nvSpPr>
              <p:cNvPr id="28" name="Rectangle 27"/>
              <p:cNvSpPr>
                <a:spLocks noRot="1" noChangeAspect="1" noMove="1" noResize="1" noEditPoints="1" noAdjustHandles="1" noChangeArrowheads="1" noChangeShapeType="1" noTextEdit="1"/>
              </p:cNvSpPr>
              <p:nvPr/>
            </p:nvSpPr>
            <p:spPr>
              <a:xfrm>
                <a:off x="1295400" y="3505200"/>
                <a:ext cx="6522720" cy="5786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627780" y="3020367"/>
                <a:ext cx="510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solidFill>
                            <a:srgbClr val="0000FF"/>
                          </a:solidFill>
                          <a:latin typeface="Cambria Math" panose="02040503050406030204" pitchFamily="18" charset="0"/>
                        </a:rPr>
                        <m:t>⟹</m:t>
                      </m:r>
                    </m:oMath>
                  </m:oMathPara>
                </a14:m>
                <a:endParaRPr lang="en-US" b="1" dirty="0"/>
              </a:p>
            </p:txBody>
          </p:sp>
        </mc:Choice>
        <mc:Fallback xmlns="">
          <p:sp>
            <p:nvSpPr>
              <p:cNvPr id="29" name="Rectangle 28"/>
              <p:cNvSpPr>
                <a:spLocks noRot="1" noChangeAspect="1" noMove="1" noResize="1" noEditPoints="1" noAdjustHandles="1" noChangeArrowheads="1" noChangeShapeType="1" noTextEdit="1"/>
              </p:cNvSpPr>
              <p:nvPr/>
            </p:nvSpPr>
            <p:spPr>
              <a:xfrm>
                <a:off x="3627780" y="3020367"/>
                <a:ext cx="510076"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891929" y="3010825"/>
                <a:ext cx="510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solidFill>
                            <a:srgbClr val="0000FF"/>
                          </a:solidFill>
                          <a:latin typeface="Cambria Math" panose="02040503050406030204" pitchFamily="18" charset="0"/>
                        </a:rPr>
                        <m:t>⟹</m:t>
                      </m:r>
                    </m:oMath>
                  </m:oMathPara>
                </a14:m>
                <a:endParaRPr lang="en-US" b="1" dirty="0"/>
              </a:p>
            </p:txBody>
          </p:sp>
        </mc:Choice>
        <mc:Fallback xmlns="">
          <p:sp>
            <p:nvSpPr>
              <p:cNvPr id="30" name="Rectangle 29"/>
              <p:cNvSpPr>
                <a:spLocks noRot="1" noChangeAspect="1" noMove="1" noResize="1" noEditPoints="1" noAdjustHandles="1" noChangeArrowheads="1" noChangeShapeType="1" noTextEdit="1"/>
              </p:cNvSpPr>
              <p:nvPr/>
            </p:nvSpPr>
            <p:spPr>
              <a:xfrm>
                <a:off x="5891929" y="3010825"/>
                <a:ext cx="510076"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4218723" y="3633450"/>
                <a:ext cx="561372" cy="369332"/>
              </a:xfrm>
              <a:prstGeom prst="rect">
                <a:avLst/>
              </a:prstGeom>
            </p:spPr>
            <p:txBody>
              <a:bodyPr wrap="none">
                <a:spAutoFit/>
              </a:bodyPr>
              <a:lstStyle/>
              <a:p>
                <a14:m>
                  <m:oMath xmlns:m="http://schemas.openxmlformats.org/officeDocument/2006/math">
                    <m:r>
                      <a:rPr lang="en-US" b="1" i="0" smtClean="0">
                        <a:solidFill>
                          <a:srgbClr val="0000FF"/>
                        </a:solidFill>
                        <a:latin typeface="Cambria Math" panose="02040503050406030204" pitchFamily="18" charset="0"/>
                      </a:rPr>
                      <m:t> </m:t>
                    </m:r>
                    <m:r>
                      <a:rPr lang="en-US" b="1">
                        <a:solidFill>
                          <a:srgbClr val="0000FF"/>
                        </a:solidFill>
                        <a:latin typeface="Cambria Math" panose="02040503050406030204" pitchFamily="18" charset="0"/>
                      </a:rPr>
                      <m:t>⟹</m:t>
                    </m:r>
                  </m:oMath>
                </a14:m>
                <a:r>
                  <a:rPr lang="en-US" b="1" dirty="0" smtClean="0"/>
                  <a:t> </a:t>
                </a:r>
                <a:endParaRPr lang="en-US" b="1" dirty="0"/>
              </a:p>
            </p:txBody>
          </p:sp>
        </mc:Choice>
        <mc:Fallback xmlns="">
          <p:sp>
            <p:nvSpPr>
              <p:cNvPr id="31" name="Rectangle 30"/>
              <p:cNvSpPr>
                <a:spLocks noRot="1" noChangeAspect="1" noMove="1" noResize="1" noEditPoints="1" noAdjustHandles="1" noChangeArrowheads="1" noChangeShapeType="1" noTextEdit="1"/>
              </p:cNvSpPr>
              <p:nvPr/>
            </p:nvSpPr>
            <p:spPr>
              <a:xfrm>
                <a:off x="4218723" y="3633450"/>
                <a:ext cx="561372" cy="369332"/>
              </a:xfrm>
              <a:prstGeom prst="rect">
                <a:avLst/>
              </a:prstGeom>
              <a:blipFill>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927173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58</a:t>
            </a:fld>
            <a:endParaRPr lang="en-US" dirty="0"/>
          </a:p>
        </p:txBody>
      </p:sp>
      <p:sp>
        <p:nvSpPr>
          <p:cNvPr id="3" name="Rectangle 2"/>
          <p:cNvSpPr>
            <a:spLocks noChangeArrowheads="1"/>
          </p:cNvSpPr>
          <p:nvPr/>
        </p:nvSpPr>
        <p:spPr bwMode="auto">
          <a:xfrm>
            <a:off x="1904999" y="152400"/>
            <a:ext cx="70663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r" rtl="1">
              <a:defRPr/>
            </a:pPr>
            <a:r>
              <a:rPr lang="fa-IR" sz="1600" b="1" dirty="0" smtClean="0">
                <a:solidFill>
                  <a:srgbClr val="0000FF"/>
                </a:solidFill>
                <a:cs typeface="B Nazanin" panose="00000400000000000000" pitchFamily="2" charset="-78"/>
              </a:rPr>
              <a:t>2- روش دوم تعیین پاسخ ضربه: </a:t>
            </a:r>
            <a:r>
              <a:rPr lang="fa-IR" sz="1600" dirty="0">
                <a:cs typeface="B Nazanin" panose="00000400000000000000" pitchFamily="2" charset="-78"/>
              </a:rPr>
              <a:t>پاسخ ضربه در مدار خطی تغییر ناپذیر با زمان، </a:t>
            </a:r>
            <a:r>
              <a:rPr lang="fa-IR" sz="1600" dirty="0" smtClean="0">
                <a:cs typeface="B Nazanin" panose="00000400000000000000" pitchFamily="2" charset="-78"/>
              </a:rPr>
              <a:t>مشتق </a:t>
            </a:r>
            <a:r>
              <a:rPr lang="fa-IR" sz="1600" dirty="0">
                <a:cs typeface="B Nazanin" panose="00000400000000000000" pitchFamily="2" charset="-78"/>
              </a:rPr>
              <a:t>پاسخ پله می باشد.   </a:t>
            </a:r>
            <a:endParaRPr lang="en-US" sz="1600" dirty="0">
              <a:cs typeface="B Nazanin" panose="00000400000000000000" pitchFamily="2" charset="-78"/>
            </a:endParaRPr>
          </a:p>
        </p:txBody>
      </p:sp>
      <mc:AlternateContent xmlns:mc="http://schemas.openxmlformats.org/markup-compatibility/2006" xmlns:a14="http://schemas.microsoft.com/office/drawing/2010/main">
        <mc:Choice Requires="a14">
          <p:sp>
            <p:nvSpPr>
              <p:cNvPr id="4" name="Rectangle 3"/>
              <p:cNvSpPr/>
              <p:nvPr/>
            </p:nvSpPr>
            <p:spPr>
              <a:xfrm>
                <a:off x="3657600" y="496133"/>
                <a:ext cx="1104726" cy="559833"/>
              </a:xfrm>
              <a:prstGeom prst="rect">
                <a:avLst/>
              </a:prstGeom>
              <a:solidFill>
                <a:schemeClr val="accent1">
                  <a:lumMod val="20000"/>
                  <a:lumOff val="80000"/>
                  <a:alpha val="5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FF0000"/>
                          </a:solidFill>
                          <a:latin typeface="Cambria Math" panose="02040503050406030204" pitchFamily="18" charset="0"/>
                        </a:rPr>
                        <m:t>h</m:t>
                      </m:r>
                      <m:r>
                        <a:rPr lang="en-US" sz="1600" i="0">
                          <a:solidFill>
                            <a:srgbClr val="FF0000"/>
                          </a:solidFill>
                          <a:latin typeface="Cambria Math" panose="02040503050406030204" pitchFamily="18" charset="0"/>
                        </a:rPr>
                        <m:t>(</m:t>
                      </m:r>
                      <m:r>
                        <a:rPr lang="en-US" sz="1600" i="1">
                          <a:solidFill>
                            <a:srgbClr val="FF0000"/>
                          </a:solidFill>
                          <a:latin typeface="Cambria Math" panose="02040503050406030204" pitchFamily="18" charset="0"/>
                        </a:rPr>
                        <m:t>𝑡</m:t>
                      </m:r>
                      <m:r>
                        <a:rPr lang="en-US" sz="1600" i="0">
                          <a:solidFill>
                            <a:srgbClr val="FF0000"/>
                          </a:solidFill>
                          <a:latin typeface="Cambria Math" panose="02040503050406030204" pitchFamily="18" charset="0"/>
                        </a:rPr>
                        <m:t>)=</m:t>
                      </m:r>
                      <m:f>
                        <m:fPr>
                          <m:ctrlPr>
                            <a:rPr lang="en-US" sz="1600" i="1">
                              <a:solidFill>
                                <a:srgbClr val="FF0000"/>
                              </a:solidFill>
                              <a:latin typeface="Cambria Math" panose="02040503050406030204" pitchFamily="18" charset="0"/>
                            </a:rPr>
                          </m:ctrlPr>
                        </m:fPr>
                        <m:num>
                          <m:r>
                            <a:rPr lang="en-US" sz="1600" i="1">
                              <a:solidFill>
                                <a:srgbClr val="FF0000"/>
                              </a:solidFill>
                              <a:latin typeface="Cambria Math" panose="02040503050406030204" pitchFamily="18" charset="0"/>
                            </a:rPr>
                            <m:t>𝑑𝑆</m:t>
                          </m:r>
                        </m:num>
                        <m:den>
                          <m:r>
                            <a:rPr lang="en-US" sz="1600" i="1">
                              <a:solidFill>
                                <a:srgbClr val="FF0000"/>
                              </a:solidFill>
                              <a:latin typeface="Cambria Math" panose="02040503050406030204" pitchFamily="18" charset="0"/>
                            </a:rPr>
                            <m:t>𝑑𝑡</m:t>
                          </m:r>
                        </m:den>
                      </m:f>
                    </m:oMath>
                  </m:oMathPara>
                </a14:m>
                <a:endParaRPr lang="en-US" sz="1600" dirty="0">
                  <a:solidFill>
                    <a:srgbClr val="FF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657600" y="496133"/>
                <a:ext cx="1104726" cy="5598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371600" y="1066800"/>
                <a:ext cx="6248400" cy="507127"/>
              </a:xfrm>
              <a:prstGeom prst="rect">
                <a:avLst/>
              </a:prstGeom>
            </p:spPr>
            <p:txBody>
              <a:bodyPr wrap="square">
                <a:spAutoFit/>
              </a:bodyPr>
              <a:lstStyle/>
              <a:p>
                <a:pPr algn="ctr">
                  <a:lnSpc>
                    <a:spcPct val="115000"/>
                  </a:lnSpc>
                  <a:spcAft>
                    <a:spcPts val="800"/>
                  </a:spcAft>
                </a:pPr>
                <a14:m>
                  <m:oMath xmlns:m="http://schemas.openxmlformats.org/officeDocument/2006/math">
                    <m:r>
                      <a:rPr lang="en-US" sz="1600" i="1" kern="100">
                        <a:latin typeface="Cambria Math" panose="02040503050406030204" pitchFamily="18" charset="0"/>
                        <a:ea typeface="Times New Roman" panose="02020603050405020304" pitchFamily="18" charset="0"/>
                        <a:cs typeface="Nazanin" panose="00000400000000000000" pitchFamily="2" charset="-78"/>
                      </a:rPr>
                      <m:t>𝑠</m:t>
                    </m:r>
                    <m:d>
                      <m:dPr>
                        <m:ctrlPr>
                          <a:rPr lang="en-US" sz="1600" i="1" kern="100">
                            <a:effectLst/>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effectLst/>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effectLst/>
                        <a:latin typeface="Cambria Math" panose="02040503050406030204" pitchFamily="18" charset="0"/>
                        <a:ea typeface="Times New Roman" panose="02020603050405020304" pitchFamily="18" charset="0"/>
                        <a:cs typeface="Nazanin" panose="00000400000000000000" pitchFamily="2" charset="-78"/>
                      </a:rPr>
                      <m:t>=</m:t>
                    </m:r>
                  </m:oMath>
                </a14:m>
                <a:r>
                  <a:rPr lang="en-US" sz="1600" kern="100" dirty="0">
                    <a:effectLst/>
                    <a:latin typeface="Calibri" panose="020F0502020204030204" pitchFamily="34" charset="0"/>
                    <a:ea typeface="Times New Roman" panose="02020603050405020304" pitchFamily="18" charset="0"/>
                    <a:cs typeface="Nazanin" panose="00000400000000000000" pitchFamily="2" charset="-78"/>
                  </a:rPr>
                  <a:t> </a:t>
                </a:r>
                <a14:m>
                  <m:oMath xmlns:m="http://schemas.openxmlformats.org/officeDocument/2006/math">
                    <m:sSub>
                      <m:sSubPr>
                        <m:ctrlPr>
                          <a:rPr lang="en-US" sz="1600" i="1" kern="100">
                            <a:latin typeface="Cambria Math" panose="02040503050406030204" pitchFamily="18" charset="0"/>
                            <a:ea typeface="Calibri" panose="020F0502020204030204" pitchFamily="34" charset="0"/>
                            <a:cs typeface="Nazanin" panose="00000400000000000000" pitchFamily="2" charset="-78"/>
                          </a:rPr>
                        </m:ctrlPr>
                      </m:sSubPr>
                      <m:e>
                        <m:r>
                          <a:rPr lang="en-US" sz="1600" i="1" kern="100">
                            <a:latin typeface="Cambria Math" panose="02040503050406030204" pitchFamily="18" charset="0"/>
                            <a:ea typeface="Calibri" panose="020F0502020204030204" pitchFamily="34" charset="0"/>
                            <a:cs typeface="Nazanin" panose="00000400000000000000" pitchFamily="2" charset="-78"/>
                          </a:rPr>
                          <m:t>𝑖</m:t>
                        </m:r>
                      </m:e>
                      <m:sub>
                        <m:r>
                          <a:rPr lang="en-US" sz="1600" i="1" kern="100">
                            <a:latin typeface="Cambria Math" panose="02040503050406030204" pitchFamily="18" charset="0"/>
                            <a:ea typeface="Calibri" panose="020F0502020204030204" pitchFamily="34" charset="0"/>
                            <a:cs typeface="Nazanin" panose="00000400000000000000" pitchFamily="2" charset="-78"/>
                          </a:rPr>
                          <m:t>𝐿</m:t>
                        </m:r>
                      </m:sub>
                    </m:sSub>
                    <m:d>
                      <m:dPr>
                        <m:ctrlPr>
                          <a:rPr lang="en-US" sz="1600" i="1" kern="100">
                            <a:latin typeface="Cambria Math" panose="02040503050406030204" pitchFamily="18" charset="0"/>
                            <a:ea typeface="Calibri" panose="020F0502020204030204" pitchFamily="34" charset="0"/>
                            <a:cs typeface="Nazanin" panose="00000400000000000000" pitchFamily="2" charset="-78"/>
                          </a:rPr>
                        </m:ctrlPr>
                      </m:dPr>
                      <m:e>
                        <m:r>
                          <a:rPr lang="en-US" sz="1600" i="1" kern="100">
                            <a:latin typeface="Cambria Math" panose="02040503050406030204" pitchFamily="18" charset="0"/>
                            <a:ea typeface="Calibri" panose="020F0502020204030204" pitchFamily="34" charset="0"/>
                            <a:cs typeface="Nazanin" panose="00000400000000000000" pitchFamily="2" charset="-78"/>
                          </a:rPr>
                          <m:t>𝑡</m:t>
                        </m:r>
                      </m:e>
                    </m:d>
                    <m:r>
                      <a:rPr lang="en-US" sz="1600" i="1" kern="100">
                        <a:latin typeface="Cambria Math" panose="02040503050406030204" pitchFamily="18" charset="0"/>
                        <a:ea typeface="Calibri" panose="020F0502020204030204" pitchFamily="34" charset="0"/>
                        <a:cs typeface="Nazanin" panose="00000400000000000000" pitchFamily="2" charset="-78"/>
                      </a:rPr>
                      <m:t>=[</m:t>
                    </m:r>
                    <m:sSup>
                      <m:sSupPr>
                        <m:ctrlPr>
                          <a:rPr lang="en-US" sz="1600" i="1" kern="100">
                            <a:latin typeface="Cambria Math" panose="02040503050406030204" pitchFamily="18" charset="0"/>
                            <a:ea typeface="Calibri" panose="020F0502020204030204" pitchFamily="34" charset="0"/>
                            <a:cs typeface="Nazanin" panose="00000400000000000000" pitchFamily="2" charset="-78"/>
                          </a:rPr>
                        </m:ctrlPr>
                      </m:sSupPr>
                      <m:e>
                        <m:r>
                          <a:rPr lang="en-US" sz="1600" i="1" kern="100">
                            <a:latin typeface="Cambria Math" panose="02040503050406030204" pitchFamily="18" charset="0"/>
                            <a:ea typeface="Calibri" panose="020F0502020204030204" pitchFamily="34" charset="0"/>
                            <a:cs typeface="Nazanin" panose="00000400000000000000" pitchFamily="2" charset="-78"/>
                          </a:rPr>
                          <m:t>𝑒</m:t>
                        </m:r>
                      </m:e>
                      <m:sup>
                        <m:r>
                          <a:rPr lang="en-US" sz="1600" i="1" kern="100">
                            <a:latin typeface="Cambria Math" panose="02040503050406030204" pitchFamily="18" charset="0"/>
                            <a:ea typeface="Calibri" panose="020F0502020204030204" pitchFamily="34" charset="0"/>
                            <a:cs typeface="Nazanin" panose="00000400000000000000" pitchFamily="2" charset="-78"/>
                          </a:rPr>
                          <m:t>−</m:t>
                        </m:r>
                        <m:r>
                          <a:rPr lang="en-US" sz="1600" i="1" kern="100">
                            <a:latin typeface="Cambria Math" panose="02040503050406030204" pitchFamily="18" charset="0"/>
                            <a:ea typeface="Calibri" panose="020F0502020204030204" pitchFamily="34" charset="0"/>
                            <a:cs typeface="Nazanin" panose="00000400000000000000" pitchFamily="2" charset="-78"/>
                          </a:rPr>
                          <m:t>𝛼</m:t>
                        </m:r>
                        <m:r>
                          <a:rPr lang="en-US" sz="1600" i="1" kern="100">
                            <a:latin typeface="Cambria Math" panose="02040503050406030204" pitchFamily="18" charset="0"/>
                            <a:ea typeface="Calibri" panose="020F0502020204030204" pitchFamily="34" charset="0"/>
                            <a:cs typeface="Nazanin" panose="00000400000000000000" pitchFamily="2" charset="-78"/>
                          </a:rPr>
                          <m:t>𝑡</m:t>
                        </m:r>
                      </m:sup>
                    </m:sSup>
                  </m:oMath>
                </a14:m>
                <a:r>
                  <a:rPr lang="en-US" sz="1600" kern="100" dirty="0">
                    <a:latin typeface="Calibri" panose="020F0502020204030204" pitchFamily="34" charset="0"/>
                    <a:ea typeface="Times New Roman" panose="02020603050405020304" pitchFamily="18" charset="0"/>
                    <a:cs typeface="Nazanin" panose="00000400000000000000" pitchFamily="2" charset="-78"/>
                  </a:rPr>
                  <a:t>(</a:t>
                </a:r>
                <a14:m>
                  <m:oMath xmlns:m="http://schemas.openxmlformats.org/officeDocument/2006/math">
                    <m:r>
                      <a:rPr lang="en-US" sz="1600" i="1" kern="100">
                        <a:latin typeface="Cambria Math" panose="02040503050406030204" pitchFamily="18" charset="0"/>
                        <a:ea typeface="Calibri" panose="020F0502020204030204" pitchFamily="34" charset="0"/>
                        <a:cs typeface="Nazanin" panose="00000400000000000000" pitchFamily="2" charset="-78"/>
                      </a:rPr>
                      <m:t>− </m:t>
                    </m:r>
                  </m:oMath>
                </a14:m>
                <a:r>
                  <a:rPr lang="en-US" sz="1600" kern="100" dirty="0">
                    <a:latin typeface="Calibri" panose="020F0502020204030204" pitchFamily="34" charset="0"/>
                    <a:ea typeface="Times New Roman" panose="02020603050405020304" pitchFamily="18" charset="0"/>
                    <a:cs typeface="Nazanin" panose="00000400000000000000" pitchFamily="2" charset="-78"/>
                  </a:rPr>
                  <a:t>­</a:t>
                </a:r>
                <a14:m>
                  <m:oMath xmlns:m="http://schemas.openxmlformats.org/officeDocument/2006/math">
                    <m:func>
                      <m:funcPr>
                        <m:ctrlPr>
                          <a:rPr lang="en-US" sz="1600" i="1" kern="100">
                            <a:latin typeface="Cambria Math" panose="02040503050406030204" pitchFamily="18" charset="0"/>
                            <a:ea typeface="Calibri" panose="020F0502020204030204" pitchFamily="34" charset="0"/>
                            <a:cs typeface="Nazanin" panose="00000400000000000000" pitchFamily="2" charset="-78"/>
                          </a:rPr>
                        </m:ctrlPr>
                      </m:funcPr>
                      <m:fName>
                        <m:r>
                          <m:rPr>
                            <m:sty m:val="p"/>
                          </m:rPr>
                          <a:rPr lang="en-US" sz="1600" kern="100">
                            <a:latin typeface="Cambria Math" panose="02040503050406030204" pitchFamily="18" charset="0"/>
                            <a:ea typeface="Calibri" panose="020F0502020204030204" pitchFamily="34" charset="0"/>
                            <a:cs typeface="Nazanin" panose="00000400000000000000" pitchFamily="2" charset="-78"/>
                          </a:rPr>
                          <m:t>cos</m:t>
                        </m:r>
                      </m:fName>
                      <m:e>
                        <m:sSub>
                          <m:sSubPr>
                            <m:ctrlPr>
                              <a:rPr lang="en-US" sz="1600" i="1" kern="100">
                                <a:latin typeface="Cambria Math" panose="02040503050406030204" pitchFamily="18" charset="0"/>
                                <a:ea typeface="Calibri" panose="020F0502020204030204" pitchFamily="34" charset="0"/>
                                <a:cs typeface="Nazanin" panose="00000400000000000000" pitchFamily="2" charset="-78"/>
                              </a:rPr>
                            </m:ctrlPr>
                          </m:sSubPr>
                          <m:e>
                            <m:r>
                              <a:rPr lang="en-US" sz="1600" i="1" kern="100">
                                <a:latin typeface="Cambria Math" panose="02040503050406030204" pitchFamily="18" charset="0"/>
                                <a:ea typeface="Calibri" panose="020F0502020204030204" pitchFamily="34" charset="0"/>
                                <a:cs typeface="Nazanin" panose="00000400000000000000" pitchFamily="2" charset="-78"/>
                              </a:rPr>
                              <m:t>𝜔</m:t>
                            </m:r>
                          </m:e>
                          <m:sub>
                            <m:r>
                              <a:rPr lang="en-US" sz="1600" i="1" kern="100">
                                <a:latin typeface="Cambria Math" panose="02040503050406030204" pitchFamily="18" charset="0"/>
                                <a:ea typeface="Calibri" panose="020F0502020204030204" pitchFamily="34" charset="0"/>
                                <a:cs typeface="Nazanin" panose="00000400000000000000" pitchFamily="2" charset="-78"/>
                              </a:rPr>
                              <m:t>𝑑</m:t>
                            </m:r>
                          </m:sub>
                        </m:sSub>
                        <m:r>
                          <a:rPr lang="en-US" sz="1600" i="1" kern="100">
                            <a:latin typeface="Cambria Math" panose="02040503050406030204" pitchFamily="18" charset="0"/>
                            <a:ea typeface="Calibri" panose="020F0502020204030204" pitchFamily="34" charset="0"/>
                            <a:cs typeface="Nazanin" panose="00000400000000000000" pitchFamily="2" charset="-78"/>
                          </a:rPr>
                          <m:t>𝑡</m:t>
                        </m:r>
                        <m:r>
                          <a:rPr lang="en-US" sz="1600" i="1" kern="100">
                            <a:latin typeface="Cambria Math" panose="02040503050406030204" pitchFamily="18" charset="0"/>
                            <a:ea typeface="Calibri" panose="020F0502020204030204" pitchFamily="34" charset="0"/>
                            <a:cs typeface="Nazanin" panose="00000400000000000000" pitchFamily="2" charset="-78"/>
                          </a:rPr>
                          <m:t> − </m:t>
                        </m:r>
                        <m:f>
                          <m:fPr>
                            <m:ctrlPr>
                              <a:rPr lang="en-US" sz="1600" i="1" kern="100">
                                <a:latin typeface="Cambria Math" panose="02040503050406030204" pitchFamily="18" charset="0"/>
                                <a:ea typeface="Calibri" panose="020F0502020204030204" pitchFamily="34" charset="0"/>
                                <a:cs typeface="Nazanin" panose="00000400000000000000" pitchFamily="2" charset="-78"/>
                              </a:rPr>
                            </m:ctrlPr>
                          </m:fPr>
                          <m:num>
                            <m:r>
                              <a:rPr lang="en-US" sz="1600" i="1" kern="100">
                                <a:latin typeface="Cambria Math" panose="02040503050406030204" pitchFamily="18" charset="0"/>
                                <a:ea typeface="Calibri" panose="020F0502020204030204" pitchFamily="34" charset="0"/>
                                <a:cs typeface="Nazanin" panose="00000400000000000000" pitchFamily="2" charset="-78"/>
                              </a:rPr>
                              <m:t>𝛼</m:t>
                            </m:r>
                          </m:num>
                          <m:den>
                            <m:sSub>
                              <m:sSubPr>
                                <m:ctrlPr>
                                  <a:rPr lang="en-US" sz="1600" i="1" kern="100">
                                    <a:latin typeface="Cambria Math" panose="02040503050406030204" pitchFamily="18" charset="0"/>
                                    <a:ea typeface="Calibri" panose="020F0502020204030204" pitchFamily="34" charset="0"/>
                                    <a:cs typeface="Nazanin" panose="00000400000000000000" pitchFamily="2" charset="-78"/>
                                  </a:rPr>
                                </m:ctrlPr>
                              </m:sSubPr>
                              <m:e>
                                <m:r>
                                  <a:rPr lang="en-US" sz="1600" i="1" kern="100">
                                    <a:latin typeface="Cambria Math" panose="02040503050406030204" pitchFamily="18" charset="0"/>
                                    <a:ea typeface="Calibri" panose="020F0502020204030204" pitchFamily="34" charset="0"/>
                                    <a:cs typeface="Nazanin" panose="00000400000000000000" pitchFamily="2" charset="-78"/>
                                  </a:rPr>
                                  <m:t>𝜔</m:t>
                                </m:r>
                              </m:e>
                              <m:sub>
                                <m:r>
                                  <a:rPr lang="en-US" sz="1600" i="1" kern="100">
                                    <a:latin typeface="Cambria Math" panose="02040503050406030204" pitchFamily="18" charset="0"/>
                                    <a:ea typeface="Calibri" panose="020F0502020204030204" pitchFamily="34" charset="0"/>
                                    <a:cs typeface="Nazanin" panose="00000400000000000000" pitchFamily="2" charset="-78"/>
                                  </a:rPr>
                                  <m:t>𝑑</m:t>
                                </m:r>
                              </m:sub>
                            </m:sSub>
                          </m:den>
                        </m:f>
                        <m:func>
                          <m:funcPr>
                            <m:ctrlPr>
                              <a:rPr lang="en-US" sz="1600" i="1" kern="100">
                                <a:latin typeface="Cambria Math" panose="02040503050406030204" pitchFamily="18" charset="0"/>
                                <a:ea typeface="Calibri" panose="020F0502020204030204" pitchFamily="34" charset="0"/>
                                <a:cs typeface="Nazanin" panose="00000400000000000000" pitchFamily="2" charset="-78"/>
                              </a:rPr>
                            </m:ctrlPr>
                          </m:funcPr>
                          <m:fName>
                            <m:r>
                              <m:rPr>
                                <m:sty m:val="p"/>
                              </m:rPr>
                              <a:rPr lang="en-US" sz="1600" kern="100">
                                <a:latin typeface="Cambria Math" panose="02040503050406030204" pitchFamily="18" charset="0"/>
                                <a:ea typeface="Calibri" panose="020F0502020204030204" pitchFamily="34" charset="0"/>
                                <a:cs typeface="Nazanin" panose="00000400000000000000" pitchFamily="2" charset="-78"/>
                              </a:rPr>
                              <m:t>sin</m:t>
                            </m:r>
                          </m:fName>
                          <m:e>
                            <m:sSub>
                              <m:sSubPr>
                                <m:ctrlPr>
                                  <a:rPr lang="en-US" sz="1600" i="1" kern="100">
                                    <a:latin typeface="Cambria Math" panose="02040503050406030204" pitchFamily="18" charset="0"/>
                                    <a:ea typeface="Calibri" panose="020F0502020204030204" pitchFamily="34" charset="0"/>
                                    <a:cs typeface="Nazanin" panose="00000400000000000000" pitchFamily="2" charset="-78"/>
                                  </a:rPr>
                                </m:ctrlPr>
                              </m:sSubPr>
                              <m:e>
                                <m:r>
                                  <a:rPr lang="en-US" sz="1600" i="1" kern="100">
                                    <a:latin typeface="Cambria Math" panose="02040503050406030204" pitchFamily="18" charset="0"/>
                                    <a:ea typeface="Calibri" panose="020F0502020204030204" pitchFamily="34" charset="0"/>
                                    <a:cs typeface="Nazanin" panose="00000400000000000000" pitchFamily="2" charset="-78"/>
                                  </a:rPr>
                                  <m:t>𝜔</m:t>
                                </m:r>
                              </m:e>
                              <m:sub>
                                <m:r>
                                  <a:rPr lang="en-US" sz="1600" i="1" kern="100">
                                    <a:latin typeface="Cambria Math" panose="02040503050406030204" pitchFamily="18" charset="0"/>
                                    <a:ea typeface="Calibri" panose="020F0502020204030204" pitchFamily="34" charset="0"/>
                                    <a:cs typeface="Nazanin" panose="00000400000000000000" pitchFamily="2" charset="-78"/>
                                  </a:rPr>
                                  <m:t>𝑑</m:t>
                                </m:r>
                              </m:sub>
                            </m:sSub>
                            <m:r>
                              <a:rPr lang="en-US" sz="1600" i="1" kern="100">
                                <a:latin typeface="Cambria Math" panose="02040503050406030204" pitchFamily="18" charset="0"/>
                                <a:ea typeface="Calibri" panose="020F0502020204030204" pitchFamily="34" charset="0"/>
                                <a:cs typeface="Nazanin" panose="00000400000000000000" pitchFamily="2" charset="-78"/>
                              </a:rPr>
                              <m:t>𝑡</m:t>
                            </m:r>
                          </m:e>
                        </m:func>
                        <m:r>
                          <a:rPr lang="en-US" sz="1600" i="1" kern="100">
                            <a:latin typeface="Cambria Math" panose="02040503050406030204" pitchFamily="18" charset="0"/>
                            <a:ea typeface="Calibri" panose="020F0502020204030204" pitchFamily="34" charset="0"/>
                            <a:cs typeface="Nazanin" panose="00000400000000000000" pitchFamily="2" charset="-78"/>
                          </a:rPr>
                          <m:t>)+</m:t>
                        </m:r>
                        <m:r>
                          <a:rPr lang="en-US" sz="1600" i="1" kern="100">
                            <a:latin typeface="Cambria Math" panose="02040503050406030204" pitchFamily="18" charset="0"/>
                            <a:ea typeface="Calibri" panose="020F0502020204030204" pitchFamily="34" charset="0"/>
                            <a:cs typeface="Nazanin" panose="00000400000000000000" pitchFamily="2" charset="-78"/>
                          </a:rPr>
                          <m:t>1</m:t>
                        </m:r>
                        <m:r>
                          <a:rPr lang="en-US" sz="1600" i="1" kern="100">
                            <a:latin typeface="Cambria Math" panose="02040503050406030204" pitchFamily="18" charset="0"/>
                            <a:ea typeface="Calibri" panose="020F0502020204030204" pitchFamily="34" charset="0"/>
                            <a:cs typeface="Nazanin" panose="00000400000000000000" pitchFamily="2" charset="-78"/>
                          </a:rPr>
                          <m:t>]</m:t>
                        </m:r>
                        <m:r>
                          <a:rPr lang="en-US" sz="1600" i="1" kern="100">
                            <a:latin typeface="Cambria Math" panose="02040503050406030204" pitchFamily="18" charset="0"/>
                            <a:ea typeface="Calibri" panose="020F0502020204030204" pitchFamily="34" charset="0"/>
                            <a:cs typeface="Nazanin" panose="00000400000000000000" pitchFamily="2" charset="-78"/>
                          </a:rPr>
                          <m:t>𝑢</m:t>
                        </m:r>
                        <m:r>
                          <a:rPr lang="en-US" sz="1600" i="1" kern="100">
                            <a:latin typeface="Cambria Math" panose="02040503050406030204" pitchFamily="18" charset="0"/>
                            <a:ea typeface="Calibri" panose="020F0502020204030204" pitchFamily="34" charset="0"/>
                            <a:cs typeface="Nazanin" panose="00000400000000000000" pitchFamily="2" charset="-78"/>
                          </a:rPr>
                          <m:t>(</m:t>
                        </m:r>
                        <m:r>
                          <a:rPr lang="en-US" sz="1600" i="1" kern="100">
                            <a:latin typeface="Cambria Math" panose="02040503050406030204" pitchFamily="18" charset="0"/>
                            <a:ea typeface="Calibri" panose="020F0502020204030204" pitchFamily="34" charset="0"/>
                            <a:cs typeface="Nazanin" panose="00000400000000000000" pitchFamily="2" charset="-78"/>
                          </a:rPr>
                          <m:t>𝑡</m:t>
                        </m:r>
                        <m:r>
                          <a:rPr lang="en-US" sz="1600" i="1" kern="100">
                            <a:latin typeface="Cambria Math" panose="02040503050406030204" pitchFamily="18" charset="0"/>
                            <a:ea typeface="Calibri" panose="020F0502020204030204" pitchFamily="34" charset="0"/>
                            <a:cs typeface="Nazanin" panose="00000400000000000000" pitchFamily="2" charset="-78"/>
                          </a:rPr>
                          <m:t>)</m:t>
                        </m:r>
                      </m:e>
                    </m:func>
                  </m:oMath>
                </a14:m>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371600" y="1066800"/>
                <a:ext cx="6248400" cy="50712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952326" y="1480998"/>
                <a:ext cx="7620000" cy="627992"/>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lang="en-US" sz="1600" i="1" smtClean="0">
                          <a:latin typeface="Cambria Math" panose="02040503050406030204" pitchFamily="18" charset="0"/>
                        </a:rPr>
                        <m:t>h</m:t>
                      </m:r>
                      <m:d>
                        <m:dPr>
                          <m:ctrlPr>
                            <a:rPr lang="en-US" sz="1600" i="1">
                              <a:latin typeface="Cambria Math" panose="02040503050406030204" pitchFamily="18" charset="0"/>
                            </a:rPr>
                          </m:ctrlPr>
                        </m:dPr>
                        <m:e>
                          <m:r>
                            <a:rPr lang="en-US" sz="1600" i="1">
                              <a:latin typeface="Cambria Math" panose="02040503050406030204" pitchFamily="18" charset="0"/>
                            </a:rPr>
                            <m:t>𝑡</m:t>
                          </m:r>
                        </m:e>
                      </m:d>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𝑑𝑖</m:t>
                          </m:r>
                          <m:d>
                            <m:dPr>
                              <m:ctrlPr>
                                <a:rPr lang="en-US" sz="1600" i="1">
                                  <a:latin typeface="Cambria Math" panose="02040503050406030204" pitchFamily="18" charset="0"/>
                                </a:rPr>
                              </m:ctrlPr>
                            </m:dPr>
                            <m:e>
                              <m:r>
                                <a:rPr lang="en-US" sz="1600" i="1">
                                  <a:latin typeface="Cambria Math" panose="02040503050406030204" pitchFamily="18" charset="0"/>
                                </a:rPr>
                                <m:t>𝑡</m:t>
                              </m:r>
                            </m:e>
                          </m:d>
                        </m:num>
                        <m:den>
                          <m:r>
                            <a:rPr lang="en-US" sz="1600" i="1">
                              <a:latin typeface="Cambria Math" panose="02040503050406030204" pitchFamily="18" charset="0"/>
                            </a:rPr>
                            <m:t>𝑑𝑡</m:t>
                          </m:r>
                        </m:den>
                      </m:f>
                      <m:r>
                        <a:rPr lang="en-US" sz="1600" i="0" smtClean="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0">
                              <a:latin typeface="Cambria Math" panose="02040503050406030204" pitchFamily="18" charset="0"/>
                            </a:rPr>
                            <m:t>−</m:t>
                          </m:r>
                          <m:r>
                            <a:rPr lang="en-US" sz="1600" i="1">
                              <a:latin typeface="Cambria Math" panose="02040503050406030204" pitchFamily="18" charset="0"/>
                            </a:rPr>
                            <m:t>𝛼</m:t>
                          </m:r>
                          <m:r>
                            <a:rPr lang="en-US" sz="1600" i="1">
                              <a:latin typeface="Cambria Math" panose="02040503050406030204" pitchFamily="18" charset="0"/>
                            </a:rPr>
                            <m:t>𝑡</m:t>
                          </m:r>
                        </m:sup>
                      </m:sSup>
                      <m:r>
                        <a:rPr lang="en-US" sz="1600" i="0">
                          <a:latin typeface="Cambria Math" panose="02040503050406030204" pitchFamily="18" charset="0"/>
                        </a:rPr>
                        <m:t>[+</m:t>
                      </m:r>
                      <m:func>
                        <m:funcPr>
                          <m:ctrlPr>
                            <a:rPr lang="en-US" sz="1600" i="1">
                              <a:latin typeface="Cambria Math" panose="02040503050406030204" pitchFamily="18" charset="0"/>
                            </a:rPr>
                          </m:ctrlPr>
                        </m:funcPr>
                        <m:fName>
                          <m:r>
                            <m:rPr>
                              <m:sty m:val="p"/>
                            </m:rPr>
                            <a:rPr lang="en-US" sz="1600" i="0">
                              <a:latin typeface="Cambria Math" panose="02040503050406030204" pitchFamily="18" charset="0"/>
                            </a:rPr>
                            <m:t>cos</m:t>
                          </m:r>
                        </m:fName>
                        <m:e>
                          <m:sSub>
                            <m:sSubPr>
                              <m:ctrlPr>
                                <a:rPr lang="en-US" sz="1600" i="1">
                                  <a:latin typeface="Cambria Math" panose="02040503050406030204" pitchFamily="18" charset="0"/>
                                </a:rPr>
                              </m:ctrlPr>
                            </m:sSubPr>
                            <m:e>
                              <m:r>
                                <a:rPr lang="en-US" sz="1600" i="0">
                                  <a:latin typeface="Cambria Math" panose="02040503050406030204" pitchFamily="18" charset="0"/>
                                </a:rPr>
                                <m:t> </m:t>
                              </m:r>
                              <m:r>
                                <a:rPr lang="en-US" sz="1600" i="1">
                                  <a:latin typeface="Cambria Math" panose="02040503050406030204" pitchFamily="18" charset="0"/>
                                </a:rPr>
                                <m:t>𝜔</m:t>
                              </m:r>
                            </m:e>
                            <m:sub>
                              <m:r>
                                <a:rPr lang="en-US" sz="1600" i="1">
                                  <a:latin typeface="Cambria Math" panose="02040503050406030204" pitchFamily="18" charset="0"/>
                                </a:rPr>
                                <m:t>𝑑</m:t>
                              </m:r>
                            </m:sub>
                          </m:sSub>
                          <m:r>
                            <a:rPr lang="en-US" sz="1600" i="1">
                              <a:latin typeface="Cambria Math" panose="02040503050406030204" pitchFamily="18" charset="0"/>
                            </a:rPr>
                            <m:t>𝑡</m:t>
                          </m:r>
                        </m:e>
                      </m:func>
                      <m:r>
                        <a:rPr lang="en-US" sz="1600" i="0">
                          <a:latin typeface="Cambria Math" panose="02040503050406030204" pitchFamily="18" charset="0"/>
                        </a:rPr>
                        <m:t>+</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𝛼</m:t>
                              </m:r>
                            </m:e>
                            <m:sup>
                              <m:r>
                                <a:rPr lang="en-US" sz="1600" i="0">
                                  <a:latin typeface="Cambria Math" panose="02040503050406030204" pitchFamily="18" charset="0"/>
                                </a:rPr>
                                <m:t>2</m:t>
                              </m:r>
                            </m:sup>
                          </m:sSup>
                        </m:num>
                        <m:den>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𝑑</m:t>
                              </m:r>
                            </m:sub>
                          </m:sSub>
                        </m:den>
                      </m:f>
                      <m:func>
                        <m:funcPr>
                          <m:ctrlPr>
                            <a:rPr lang="en-US" sz="1600" i="1">
                              <a:latin typeface="Cambria Math" panose="02040503050406030204" pitchFamily="18" charset="0"/>
                            </a:rPr>
                          </m:ctrlPr>
                        </m:funcPr>
                        <m:fName>
                          <m:r>
                            <m:rPr>
                              <m:sty m:val="p"/>
                            </m:rPr>
                            <a:rPr lang="en-US" sz="1600" i="0">
                              <a:latin typeface="Cambria Math" panose="02040503050406030204" pitchFamily="18" charset="0"/>
                            </a:rPr>
                            <m:t>sin</m:t>
                          </m:r>
                        </m:fName>
                        <m:e>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𝑑</m:t>
                              </m:r>
                            </m:sub>
                          </m:sSub>
                          <m:r>
                            <a:rPr lang="en-US" sz="1600" i="1">
                              <a:latin typeface="Cambria Math" panose="02040503050406030204" pitchFamily="18" charset="0"/>
                            </a:rPr>
                            <m:t>𝑡</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𝑑</m:t>
                              </m:r>
                            </m:sub>
                          </m:sSub>
                          <m:r>
                            <a:rPr lang="en-US" sz="1600" i="1">
                              <a:latin typeface="Cambria Math" panose="02040503050406030204" pitchFamily="18" charset="0"/>
                            </a:rPr>
                            <m:t>𝑠𝑖𝑛</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𝑑</m:t>
                              </m:r>
                            </m:sub>
                          </m:sSub>
                          <m:r>
                            <a:rPr lang="en-US" sz="1600" i="1">
                              <a:latin typeface="Cambria Math" panose="02040503050406030204" pitchFamily="18" charset="0"/>
                            </a:rPr>
                            <m:t>𝑡</m:t>
                          </m:r>
                          <m:r>
                            <a:rPr lang="en-US" sz="1600" i="0">
                              <a:latin typeface="Cambria Math" panose="02040503050406030204" pitchFamily="18" charset="0"/>
                            </a:rPr>
                            <m:t>−</m:t>
                          </m:r>
                          <m:r>
                            <a:rPr lang="en-US" sz="1600" i="1">
                              <a:latin typeface="Cambria Math" panose="02040503050406030204" pitchFamily="18" charset="0"/>
                            </a:rPr>
                            <m:t>𝛼</m:t>
                          </m:r>
                          <m:func>
                            <m:funcPr>
                              <m:ctrlPr>
                                <a:rPr lang="en-US" sz="1600" i="1">
                                  <a:latin typeface="Cambria Math" panose="02040503050406030204" pitchFamily="18" charset="0"/>
                                </a:rPr>
                              </m:ctrlPr>
                            </m:funcPr>
                            <m:fName>
                              <m:r>
                                <m:rPr>
                                  <m:sty m:val="p"/>
                                </m:rPr>
                                <a:rPr lang="en-US" sz="1600" i="0">
                                  <a:latin typeface="Cambria Math" panose="02040503050406030204" pitchFamily="18" charset="0"/>
                                </a:rPr>
                                <m:t>cos</m:t>
                              </m:r>
                            </m:fName>
                            <m:e>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𝑑</m:t>
                                  </m:r>
                                </m:sub>
                              </m:sSub>
                              <m:r>
                                <a:rPr lang="en-US" sz="1600" i="1">
                                  <a:latin typeface="Cambria Math" panose="02040503050406030204" pitchFamily="18" charset="0"/>
                                </a:rPr>
                                <m:t>𝑡</m:t>
                              </m:r>
                              <m:r>
                                <a:rPr lang="en-US" sz="1600" i="0">
                                  <a:latin typeface="Cambria Math" panose="02040503050406030204" pitchFamily="18" charset="0"/>
                                </a:rPr>
                                <m:t>]</m:t>
                              </m:r>
                              <m:r>
                                <a:rPr lang="en-US" sz="1600" i="1">
                                  <a:latin typeface="Cambria Math" panose="02040503050406030204" pitchFamily="18" charset="0"/>
                                </a:rPr>
                                <m:t>𝑢</m:t>
                              </m:r>
                              <m:d>
                                <m:dPr>
                                  <m:ctrlPr>
                                    <a:rPr lang="en-US" sz="1600" i="1">
                                      <a:latin typeface="Cambria Math" panose="02040503050406030204" pitchFamily="18" charset="0"/>
                                    </a:rPr>
                                  </m:ctrlPr>
                                </m:dPr>
                                <m:e>
                                  <m:r>
                                    <a:rPr lang="en-US" sz="1600" i="1">
                                      <a:latin typeface="Cambria Math" panose="02040503050406030204" pitchFamily="18" charset="0"/>
                                    </a:rPr>
                                    <m:t>𝑡</m:t>
                                  </m:r>
                                </m:e>
                              </m:d>
                              <m:r>
                                <a:rPr lang="en-US" sz="1600" i="0">
                                  <a:latin typeface="Cambria Math" panose="02040503050406030204" pitchFamily="18" charset="0"/>
                                </a:rPr>
                                <m:t>=</m:t>
                              </m:r>
                            </m:e>
                          </m:func>
                        </m:e>
                      </m:func>
                    </m:oMath>
                  </m:oMathPara>
                </a14:m>
                <a:endParaRPr lang="en-US" sz="1600" dirty="0"/>
              </a:p>
            </p:txBody>
          </p:sp>
        </mc:Choice>
        <mc:Fallback xmlns="">
          <p:sp>
            <p:nvSpPr>
              <p:cNvPr id="8" name="Rectangle 7"/>
              <p:cNvSpPr>
                <a:spLocks noRot="1" noChangeAspect="1" noMove="1" noResize="1" noEditPoints="1" noAdjustHandles="1" noChangeArrowheads="1" noChangeShapeType="1" noTextEdit="1"/>
              </p:cNvSpPr>
              <p:nvPr/>
            </p:nvSpPr>
            <p:spPr>
              <a:xfrm>
                <a:off x="952326" y="1480998"/>
                <a:ext cx="7620000" cy="6279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224451" y="1941433"/>
                <a:ext cx="4328749" cy="585288"/>
              </a:xfrm>
              <a:prstGeom prst="rect">
                <a:avLst/>
              </a:prstGeom>
            </p:spPr>
            <p:txBody>
              <a:bodyPr wrap="none">
                <a:spAutoFit/>
              </a:bodyPr>
              <a:lstStyle/>
              <a:p>
                <a:pPr>
                  <a:lnSpc>
                    <a:spcPct val="115000"/>
                  </a:lnSpc>
                  <a:spcAft>
                    <a:spcPts val="800"/>
                  </a:spcAft>
                </a:pPr>
                <a14:m>
                  <m:oMath xmlns:m="http://schemas.openxmlformats.org/officeDocument/2006/math">
                    <m:sSup>
                      <m:sSupPr>
                        <m:ctrlPr>
                          <a:rPr lang="en-US" sz="1600" i="1" kern="100" smtClean="0">
                            <a:latin typeface="Cambria Math" panose="02040503050406030204" pitchFamily="18" charset="0"/>
                            <a:ea typeface="Calibri" panose="020F0502020204030204" pitchFamily="34" charset="0"/>
                            <a:cs typeface="Nazanin" panose="00000400000000000000" pitchFamily="2" charset="-78"/>
                          </a:rPr>
                        </m:ctrlPr>
                      </m:sSupPr>
                      <m:e>
                        <m:r>
                          <a:rPr lang="en-US" sz="1600" b="0" i="1" kern="100" smtClean="0">
                            <a:latin typeface="Cambria Math" panose="02040503050406030204" pitchFamily="18" charset="0"/>
                            <a:ea typeface="Calibri" panose="020F0502020204030204" pitchFamily="34" charset="0"/>
                            <a:cs typeface="Nazanin" panose="00000400000000000000" pitchFamily="2" charset="-78"/>
                          </a:rPr>
                          <m:t>=</m:t>
                        </m:r>
                        <m:r>
                          <a:rPr lang="en-US" sz="1600" i="1" kern="100">
                            <a:latin typeface="Cambria Math" panose="02040503050406030204" pitchFamily="18" charset="0"/>
                            <a:ea typeface="Calibri" panose="020F0502020204030204" pitchFamily="34" charset="0"/>
                            <a:cs typeface="Nazanin" panose="00000400000000000000" pitchFamily="2" charset="-78"/>
                          </a:rPr>
                          <m:t>𝑒</m:t>
                        </m:r>
                      </m:e>
                      <m:sup>
                        <m:r>
                          <a:rPr lang="en-US" sz="1600" i="1" kern="100">
                            <a:latin typeface="Cambria Math" panose="02040503050406030204" pitchFamily="18" charset="0"/>
                            <a:ea typeface="Calibri" panose="020F0502020204030204" pitchFamily="34" charset="0"/>
                            <a:cs typeface="Nazanin" panose="00000400000000000000" pitchFamily="2" charset="-78"/>
                          </a:rPr>
                          <m:t>−</m:t>
                        </m:r>
                        <m:r>
                          <a:rPr lang="en-US" sz="1600" i="1" kern="100">
                            <a:latin typeface="Cambria Math" panose="02040503050406030204" pitchFamily="18" charset="0"/>
                            <a:ea typeface="Calibri" panose="020F0502020204030204" pitchFamily="34" charset="0"/>
                            <a:cs typeface="Nazanin" panose="00000400000000000000" pitchFamily="2" charset="-78"/>
                          </a:rPr>
                          <m:t>𝛼</m:t>
                        </m:r>
                        <m:r>
                          <a:rPr lang="en-US" sz="1600" i="1" kern="100">
                            <a:latin typeface="Cambria Math" panose="02040503050406030204" pitchFamily="18" charset="0"/>
                            <a:ea typeface="Calibri" panose="020F0502020204030204" pitchFamily="34" charset="0"/>
                            <a:cs typeface="Nazanin" panose="00000400000000000000" pitchFamily="2" charset="-78"/>
                          </a:rPr>
                          <m:t>𝑡</m:t>
                        </m:r>
                      </m:sup>
                    </m:sSup>
                    <m:r>
                      <a:rPr lang="en-US" sz="1600" i="1" kern="100">
                        <a:latin typeface="Cambria Math" panose="02040503050406030204" pitchFamily="18" charset="0"/>
                        <a:ea typeface="Calibri" panose="020F0502020204030204" pitchFamily="34" charset="0"/>
                        <a:cs typeface="Nazanin" panose="00000400000000000000" pitchFamily="2" charset="-78"/>
                      </a:rPr>
                      <m:t>[</m:t>
                    </m:r>
                    <m:f>
                      <m:fPr>
                        <m:ctrlPr>
                          <a:rPr lang="en-US" sz="1600" i="1" kern="100">
                            <a:latin typeface="Cambria Math" panose="02040503050406030204" pitchFamily="18" charset="0"/>
                            <a:ea typeface="Calibri" panose="020F0502020204030204" pitchFamily="34" charset="0"/>
                            <a:cs typeface="Nazanin" panose="00000400000000000000" pitchFamily="2" charset="-78"/>
                          </a:rPr>
                        </m:ctrlPr>
                      </m:fPr>
                      <m:num>
                        <m:sSup>
                          <m:sSupPr>
                            <m:ctrlPr>
                              <a:rPr lang="en-US" sz="1600" i="1" kern="100">
                                <a:latin typeface="Cambria Math" panose="02040503050406030204" pitchFamily="18" charset="0"/>
                                <a:ea typeface="Calibri" panose="020F0502020204030204" pitchFamily="34" charset="0"/>
                                <a:cs typeface="Nazanin" panose="00000400000000000000" pitchFamily="2" charset="-78"/>
                              </a:rPr>
                            </m:ctrlPr>
                          </m:sSupPr>
                          <m:e>
                            <m:r>
                              <a:rPr lang="en-US" sz="1600" i="1" kern="100">
                                <a:latin typeface="Cambria Math" panose="02040503050406030204" pitchFamily="18" charset="0"/>
                                <a:ea typeface="Calibri" panose="020F0502020204030204" pitchFamily="34" charset="0"/>
                                <a:cs typeface="Nazanin" panose="00000400000000000000" pitchFamily="2" charset="-78"/>
                              </a:rPr>
                              <m:t>𝛼</m:t>
                            </m:r>
                          </m:e>
                          <m:sup>
                            <m:r>
                              <a:rPr lang="en-US" sz="1600" i="1" kern="100">
                                <a:latin typeface="Cambria Math" panose="02040503050406030204" pitchFamily="18" charset="0"/>
                                <a:ea typeface="Calibri" panose="020F0502020204030204" pitchFamily="34" charset="0"/>
                                <a:cs typeface="Nazanin" panose="00000400000000000000" pitchFamily="2" charset="-78"/>
                              </a:rPr>
                              <m:t>2</m:t>
                            </m:r>
                          </m:sup>
                        </m:sSup>
                        <m:r>
                          <a:rPr lang="en-US" sz="1600" i="1" kern="100">
                            <a:latin typeface="Cambria Math" panose="02040503050406030204" pitchFamily="18" charset="0"/>
                            <a:ea typeface="Calibri" panose="020F0502020204030204" pitchFamily="34" charset="0"/>
                            <a:cs typeface="Nazanin" panose="00000400000000000000" pitchFamily="2" charset="-78"/>
                          </a:rPr>
                          <m:t>+</m:t>
                        </m:r>
                        <m:sSubSup>
                          <m:sSubSupPr>
                            <m:ctrlPr>
                              <a:rPr lang="en-US" sz="1600" i="1" kern="100">
                                <a:latin typeface="Cambria Math" panose="02040503050406030204" pitchFamily="18" charset="0"/>
                                <a:ea typeface="Calibri" panose="020F0502020204030204" pitchFamily="34" charset="0"/>
                                <a:cs typeface="Nazanin" panose="00000400000000000000" pitchFamily="2" charset="-78"/>
                              </a:rPr>
                            </m:ctrlPr>
                          </m:sSubSupPr>
                          <m:e>
                            <m:r>
                              <a:rPr lang="en-US" sz="1600" i="1" kern="100">
                                <a:latin typeface="Cambria Math" panose="02040503050406030204" pitchFamily="18" charset="0"/>
                                <a:ea typeface="Calibri" panose="020F0502020204030204" pitchFamily="34" charset="0"/>
                                <a:cs typeface="Nazanin" panose="00000400000000000000" pitchFamily="2" charset="-78"/>
                              </a:rPr>
                              <m:t>𝜔</m:t>
                            </m:r>
                          </m:e>
                          <m:sub>
                            <m:r>
                              <a:rPr lang="en-US" sz="1600" i="1" kern="100">
                                <a:latin typeface="Cambria Math" panose="02040503050406030204" pitchFamily="18" charset="0"/>
                                <a:ea typeface="Calibri" panose="020F0502020204030204" pitchFamily="34" charset="0"/>
                                <a:cs typeface="Nazanin" panose="00000400000000000000" pitchFamily="2" charset="-78"/>
                              </a:rPr>
                              <m:t>𝑑</m:t>
                            </m:r>
                          </m:sub>
                          <m:sup>
                            <m:r>
                              <a:rPr lang="en-US" sz="1600" i="1" kern="100">
                                <a:latin typeface="Cambria Math" panose="02040503050406030204" pitchFamily="18" charset="0"/>
                                <a:ea typeface="Calibri" panose="020F0502020204030204" pitchFamily="34" charset="0"/>
                                <a:cs typeface="Nazanin" panose="00000400000000000000" pitchFamily="2" charset="-78"/>
                              </a:rPr>
                              <m:t>2</m:t>
                            </m:r>
                          </m:sup>
                        </m:sSubSup>
                      </m:num>
                      <m:den>
                        <m:sSub>
                          <m:sSubPr>
                            <m:ctrlPr>
                              <a:rPr lang="en-US" sz="1600" i="1" kern="100">
                                <a:latin typeface="Cambria Math" panose="02040503050406030204" pitchFamily="18" charset="0"/>
                                <a:ea typeface="Calibri" panose="020F0502020204030204" pitchFamily="34" charset="0"/>
                                <a:cs typeface="Nazanin" panose="00000400000000000000" pitchFamily="2" charset="-78"/>
                              </a:rPr>
                            </m:ctrlPr>
                          </m:sSubPr>
                          <m:e>
                            <m:r>
                              <a:rPr lang="en-US" sz="1600" i="1" kern="100">
                                <a:latin typeface="Cambria Math" panose="02040503050406030204" pitchFamily="18" charset="0"/>
                                <a:ea typeface="Calibri" panose="020F0502020204030204" pitchFamily="34" charset="0"/>
                                <a:cs typeface="Nazanin" panose="00000400000000000000" pitchFamily="2" charset="-78"/>
                              </a:rPr>
                              <m:t>𝜔</m:t>
                            </m:r>
                          </m:e>
                          <m:sub>
                            <m:r>
                              <a:rPr lang="en-US" sz="1600" i="1" kern="100">
                                <a:latin typeface="Cambria Math" panose="02040503050406030204" pitchFamily="18" charset="0"/>
                                <a:ea typeface="Calibri" panose="020F0502020204030204" pitchFamily="34" charset="0"/>
                                <a:cs typeface="Nazanin" panose="00000400000000000000" pitchFamily="2" charset="-78"/>
                              </a:rPr>
                              <m:t>𝑑</m:t>
                            </m:r>
                          </m:sub>
                        </m:sSub>
                      </m:den>
                    </m:f>
                    <m:func>
                      <m:funcPr>
                        <m:ctrlPr>
                          <a:rPr lang="en-US" sz="1600" i="1" kern="100">
                            <a:latin typeface="Cambria Math" panose="02040503050406030204" pitchFamily="18" charset="0"/>
                            <a:ea typeface="Calibri" panose="020F0502020204030204" pitchFamily="34" charset="0"/>
                            <a:cs typeface="Nazanin" panose="00000400000000000000" pitchFamily="2" charset="-78"/>
                          </a:rPr>
                        </m:ctrlPr>
                      </m:funcPr>
                      <m:fName>
                        <m:r>
                          <m:rPr>
                            <m:sty m:val="p"/>
                          </m:rPr>
                          <a:rPr lang="en-US" sz="1600" kern="100">
                            <a:latin typeface="Cambria Math" panose="02040503050406030204" pitchFamily="18" charset="0"/>
                            <a:ea typeface="Calibri" panose="020F0502020204030204" pitchFamily="34" charset="0"/>
                            <a:cs typeface="Nazanin" panose="00000400000000000000" pitchFamily="2" charset="-78"/>
                          </a:rPr>
                          <m:t>sin</m:t>
                        </m:r>
                      </m:fName>
                      <m:e>
                        <m:sSub>
                          <m:sSubPr>
                            <m:ctrlPr>
                              <a:rPr lang="en-US" sz="1600" i="1" kern="100">
                                <a:latin typeface="Cambria Math" panose="02040503050406030204" pitchFamily="18" charset="0"/>
                                <a:ea typeface="Calibri" panose="020F0502020204030204" pitchFamily="34" charset="0"/>
                                <a:cs typeface="Nazanin" panose="00000400000000000000" pitchFamily="2" charset="-78"/>
                              </a:rPr>
                            </m:ctrlPr>
                          </m:sSubPr>
                          <m:e>
                            <m:r>
                              <a:rPr lang="en-US" sz="1600" i="1" kern="100">
                                <a:latin typeface="Cambria Math" panose="02040503050406030204" pitchFamily="18" charset="0"/>
                                <a:ea typeface="Calibri" panose="020F0502020204030204" pitchFamily="34" charset="0"/>
                                <a:cs typeface="Nazanin" panose="00000400000000000000" pitchFamily="2" charset="-78"/>
                              </a:rPr>
                              <m:t>𝜔</m:t>
                            </m:r>
                          </m:e>
                          <m:sub>
                            <m:r>
                              <a:rPr lang="en-US" sz="1600" i="1" kern="100">
                                <a:latin typeface="Cambria Math" panose="02040503050406030204" pitchFamily="18" charset="0"/>
                                <a:ea typeface="Calibri" panose="020F0502020204030204" pitchFamily="34" charset="0"/>
                                <a:cs typeface="Nazanin" panose="00000400000000000000" pitchFamily="2" charset="-78"/>
                              </a:rPr>
                              <m:t>𝑑</m:t>
                            </m:r>
                          </m:sub>
                        </m:sSub>
                        <m:r>
                          <a:rPr lang="en-US" sz="1600" i="1" kern="100">
                            <a:latin typeface="Cambria Math" panose="02040503050406030204" pitchFamily="18" charset="0"/>
                            <a:ea typeface="Calibri" panose="020F0502020204030204" pitchFamily="34" charset="0"/>
                            <a:cs typeface="Nazanin" panose="00000400000000000000" pitchFamily="2" charset="-78"/>
                          </a:rPr>
                          <m:t>𝑡</m:t>
                        </m:r>
                        <m:r>
                          <a:rPr lang="en-US" sz="1600" i="1" kern="100">
                            <a:latin typeface="Cambria Math" panose="02040503050406030204" pitchFamily="18" charset="0"/>
                            <a:ea typeface="Calibri" panose="020F0502020204030204" pitchFamily="34" charset="0"/>
                            <a:cs typeface="Nazanin" panose="00000400000000000000" pitchFamily="2" charset="-78"/>
                          </a:rPr>
                          <m:t>] </m:t>
                        </m:r>
                        <m:r>
                          <a:rPr lang="en-US" sz="1600" i="1" kern="100">
                            <a:latin typeface="Cambria Math" panose="02040503050406030204" pitchFamily="18" charset="0"/>
                            <a:ea typeface="Calibri" panose="020F0502020204030204" pitchFamily="34" charset="0"/>
                            <a:cs typeface="Nazanin" panose="00000400000000000000" pitchFamily="2" charset="-78"/>
                          </a:rPr>
                          <m:t>𝑢</m:t>
                        </m:r>
                        <m:d>
                          <m:dPr>
                            <m:ctrlPr>
                              <a:rPr lang="en-US" sz="1600" i="1" kern="100">
                                <a:latin typeface="Cambria Math" panose="02040503050406030204" pitchFamily="18" charset="0"/>
                                <a:ea typeface="Calibri" panose="020F0502020204030204" pitchFamily="34" charset="0"/>
                                <a:cs typeface="Nazanin" panose="00000400000000000000" pitchFamily="2" charset="-78"/>
                              </a:rPr>
                            </m:ctrlPr>
                          </m:dPr>
                          <m:e>
                            <m:r>
                              <a:rPr lang="en-US" sz="1600" i="1" kern="100">
                                <a:latin typeface="Cambria Math" panose="02040503050406030204" pitchFamily="18" charset="0"/>
                                <a:ea typeface="Calibri" panose="020F0502020204030204" pitchFamily="34" charset="0"/>
                                <a:cs typeface="Nazanin" panose="00000400000000000000" pitchFamily="2" charset="-78"/>
                              </a:rPr>
                              <m:t>𝑡</m:t>
                            </m:r>
                          </m:e>
                        </m:d>
                        <m:r>
                          <a:rPr lang="en-US" sz="1600" i="1" kern="100">
                            <a:latin typeface="Cambria Math" panose="02040503050406030204" pitchFamily="18" charset="0"/>
                            <a:ea typeface="Calibri" panose="020F0502020204030204" pitchFamily="34" charset="0"/>
                            <a:cs typeface="Nazanin" panose="00000400000000000000" pitchFamily="2" charset="-78"/>
                          </a:rPr>
                          <m:t>=</m:t>
                        </m:r>
                        <m:d>
                          <m:dPr>
                            <m:ctrlPr>
                              <a:rPr lang="en-US" sz="1600" i="1" kern="100">
                                <a:latin typeface="Cambria Math" panose="02040503050406030204" pitchFamily="18" charset="0"/>
                                <a:ea typeface="Calibri" panose="020F0502020204030204" pitchFamily="34" charset="0"/>
                                <a:cs typeface="Nazanin" panose="00000400000000000000" pitchFamily="2" charset="-78"/>
                              </a:rPr>
                            </m:ctrlPr>
                          </m:dPr>
                          <m:e>
                            <m:f>
                              <m:fPr>
                                <m:ctrlPr>
                                  <a:rPr lang="en-US" sz="1600" i="1" kern="100">
                                    <a:latin typeface="Cambria Math" panose="02040503050406030204" pitchFamily="18" charset="0"/>
                                    <a:ea typeface="Calibri" panose="020F0502020204030204" pitchFamily="34" charset="0"/>
                                    <a:cs typeface="Nazanin" panose="00000400000000000000" pitchFamily="2" charset="-78"/>
                                  </a:rPr>
                                </m:ctrlPr>
                              </m:fPr>
                              <m:num>
                                <m:sSubSup>
                                  <m:sSubSupPr>
                                    <m:ctrlPr>
                                      <a:rPr lang="en-US" sz="1600" i="1" kern="100">
                                        <a:latin typeface="Cambria Math" panose="02040503050406030204" pitchFamily="18" charset="0"/>
                                        <a:ea typeface="Calibri" panose="020F0502020204030204" pitchFamily="34" charset="0"/>
                                        <a:cs typeface="Nazanin" panose="00000400000000000000" pitchFamily="2" charset="-78"/>
                                      </a:rPr>
                                    </m:ctrlPr>
                                  </m:sSubSupPr>
                                  <m:e>
                                    <m:r>
                                      <a:rPr lang="en-US" sz="1600" i="1" kern="100">
                                        <a:latin typeface="Cambria Math" panose="02040503050406030204" pitchFamily="18" charset="0"/>
                                        <a:ea typeface="Calibri" panose="020F0502020204030204" pitchFamily="34" charset="0"/>
                                        <a:cs typeface="Nazanin" panose="00000400000000000000" pitchFamily="2" charset="-78"/>
                                      </a:rPr>
                                      <m:t>𝜔</m:t>
                                    </m:r>
                                  </m:e>
                                  <m:sub>
                                    <m:r>
                                      <a:rPr lang="en-US" sz="1600" i="1" kern="100">
                                        <a:latin typeface="Cambria Math" panose="02040503050406030204" pitchFamily="18" charset="0"/>
                                        <a:ea typeface="Calibri" panose="020F0502020204030204" pitchFamily="34" charset="0"/>
                                        <a:cs typeface="Nazanin" panose="00000400000000000000" pitchFamily="2" charset="-78"/>
                                      </a:rPr>
                                      <m:t>0</m:t>
                                    </m:r>
                                  </m:sub>
                                  <m:sup>
                                    <m:r>
                                      <a:rPr lang="en-US" sz="1600" i="1" kern="100">
                                        <a:latin typeface="Cambria Math" panose="02040503050406030204" pitchFamily="18" charset="0"/>
                                        <a:ea typeface="Calibri" panose="020F0502020204030204" pitchFamily="34" charset="0"/>
                                        <a:cs typeface="Nazanin" panose="00000400000000000000" pitchFamily="2" charset="-78"/>
                                      </a:rPr>
                                      <m:t>2</m:t>
                                    </m:r>
                                  </m:sup>
                                </m:sSubSup>
                              </m:num>
                              <m:den>
                                <m:sSub>
                                  <m:sSubPr>
                                    <m:ctrlPr>
                                      <a:rPr lang="en-US" sz="1600" i="1" kern="100">
                                        <a:latin typeface="Cambria Math" panose="02040503050406030204" pitchFamily="18" charset="0"/>
                                        <a:ea typeface="Calibri" panose="020F0502020204030204" pitchFamily="34" charset="0"/>
                                        <a:cs typeface="Nazanin" panose="00000400000000000000" pitchFamily="2" charset="-78"/>
                                      </a:rPr>
                                    </m:ctrlPr>
                                  </m:sSubPr>
                                  <m:e>
                                    <m:r>
                                      <a:rPr lang="en-US" sz="1600" i="1" kern="100">
                                        <a:latin typeface="Cambria Math" panose="02040503050406030204" pitchFamily="18" charset="0"/>
                                        <a:ea typeface="Calibri" panose="020F0502020204030204" pitchFamily="34" charset="0"/>
                                        <a:cs typeface="Nazanin" panose="00000400000000000000" pitchFamily="2" charset="-78"/>
                                      </a:rPr>
                                      <m:t>𝜔</m:t>
                                    </m:r>
                                  </m:e>
                                  <m:sub>
                                    <m:r>
                                      <a:rPr lang="en-US" sz="1600" i="1" kern="100">
                                        <a:latin typeface="Cambria Math" panose="02040503050406030204" pitchFamily="18" charset="0"/>
                                        <a:ea typeface="Calibri" panose="020F0502020204030204" pitchFamily="34" charset="0"/>
                                        <a:cs typeface="Nazanin" panose="00000400000000000000" pitchFamily="2" charset="-78"/>
                                      </a:rPr>
                                      <m:t>𝑑</m:t>
                                    </m:r>
                                  </m:sub>
                                </m:sSub>
                              </m:den>
                            </m:f>
                            <m:func>
                              <m:funcPr>
                                <m:ctrlPr>
                                  <a:rPr lang="en-US" sz="1600" i="1" kern="100">
                                    <a:latin typeface="Cambria Math" panose="02040503050406030204" pitchFamily="18" charset="0"/>
                                    <a:ea typeface="Calibri" panose="020F0502020204030204" pitchFamily="34" charset="0"/>
                                    <a:cs typeface="Nazanin" panose="00000400000000000000" pitchFamily="2" charset="-78"/>
                                  </a:rPr>
                                </m:ctrlPr>
                              </m:funcPr>
                              <m:fName>
                                <m:r>
                                  <m:rPr>
                                    <m:sty m:val="p"/>
                                  </m:rPr>
                                  <a:rPr lang="en-US" sz="1600" kern="100">
                                    <a:latin typeface="Cambria Math" panose="02040503050406030204" pitchFamily="18" charset="0"/>
                                    <a:ea typeface="Calibri" panose="020F0502020204030204" pitchFamily="34" charset="0"/>
                                    <a:cs typeface="Nazanin" panose="00000400000000000000" pitchFamily="2" charset="-78"/>
                                  </a:rPr>
                                  <m:t>sin</m:t>
                                </m:r>
                              </m:fName>
                              <m:e>
                                <m:sSub>
                                  <m:sSubPr>
                                    <m:ctrlPr>
                                      <a:rPr lang="en-US" sz="1600" i="1" kern="100">
                                        <a:latin typeface="Cambria Math" panose="02040503050406030204" pitchFamily="18" charset="0"/>
                                        <a:ea typeface="Calibri" panose="020F0502020204030204" pitchFamily="34" charset="0"/>
                                        <a:cs typeface="Nazanin" panose="00000400000000000000" pitchFamily="2" charset="-78"/>
                                      </a:rPr>
                                    </m:ctrlPr>
                                  </m:sSubPr>
                                  <m:e>
                                    <m:r>
                                      <a:rPr lang="en-US" sz="1600" i="1" kern="100">
                                        <a:latin typeface="Cambria Math" panose="02040503050406030204" pitchFamily="18" charset="0"/>
                                        <a:ea typeface="Calibri" panose="020F0502020204030204" pitchFamily="34" charset="0"/>
                                        <a:cs typeface="Nazanin" panose="00000400000000000000" pitchFamily="2" charset="-78"/>
                                      </a:rPr>
                                      <m:t>𝜔</m:t>
                                    </m:r>
                                  </m:e>
                                  <m:sub>
                                    <m:r>
                                      <a:rPr lang="en-US" sz="1600" i="1" kern="100">
                                        <a:latin typeface="Cambria Math" panose="02040503050406030204" pitchFamily="18" charset="0"/>
                                        <a:ea typeface="Calibri" panose="020F0502020204030204" pitchFamily="34" charset="0"/>
                                        <a:cs typeface="Nazanin" panose="00000400000000000000" pitchFamily="2" charset="-78"/>
                                      </a:rPr>
                                      <m:t>𝑑</m:t>
                                    </m:r>
                                  </m:sub>
                                </m:sSub>
                              </m:e>
                            </m:func>
                          </m:e>
                        </m:d>
                        <m:r>
                          <a:rPr lang="en-US" sz="1600" i="1" kern="100">
                            <a:latin typeface="Cambria Math" panose="02040503050406030204" pitchFamily="18" charset="0"/>
                            <a:ea typeface="Calibri" panose="020F0502020204030204" pitchFamily="34" charset="0"/>
                            <a:cs typeface="Nazanin" panose="00000400000000000000" pitchFamily="2" charset="-78"/>
                          </a:rPr>
                          <m:t>𝑢</m:t>
                        </m:r>
                        <m:r>
                          <a:rPr lang="en-US" sz="1600" i="1" kern="100">
                            <a:latin typeface="Cambria Math" panose="02040503050406030204" pitchFamily="18" charset="0"/>
                            <a:ea typeface="Calibri" panose="020F0502020204030204" pitchFamily="34" charset="0"/>
                            <a:cs typeface="Nazanin" panose="00000400000000000000" pitchFamily="2" charset="-78"/>
                          </a:rPr>
                          <m:t>(</m:t>
                        </m:r>
                        <m:r>
                          <a:rPr lang="en-US" sz="1600" i="1" kern="100">
                            <a:latin typeface="Cambria Math" panose="02040503050406030204" pitchFamily="18" charset="0"/>
                            <a:ea typeface="Calibri" panose="020F0502020204030204" pitchFamily="34" charset="0"/>
                            <a:cs typeface="Nazanin" panose="00000400000000000000" pitchFamily="2" charset="-78"/>
                          </a:rPr>
                          <m:t>𝑡</m:t>
                        </m:r>
                        <m:r>
                          <a:rPr lang="en-US" sz="1600" i="1" kern="100">
                            <a:latin typeface="Cambria Math" panose="02040503050406030204" pitchFamily="18" charset="0"/>
                            <a:ea typeface="Calibri" panose="020F0502020204030204" pitchFamily="34" charset="0"/>
                            <a:cs typeface="Nazanin" panose="00000400000000000000" pitchFamily="2" charset="-78"/>
                          </a:rPr>
                          <m:t>)</m:t>
                        </m:r>
                      </m:e>
                    </m:func>
                  </m:oMath>
                </a14:m>
                <a:r>
                  <a:rPr lang="fa-IR" sz="1600" kern="100" dirty="0">
                    <a:effectLst/>
                    <a:latin typeface="Calibri" panose="020F0502020204030204" pitchFamily="34" charset="0"/>
                    <a:ea typeface="Times New Roman" panose="02020603050405020304" pitchFamily="18" charset="0"/>
                    <a:cs typeface="Nazanin" panose="00000400000000000000" pitchFamily="2" charset="-78"/>
                  </a:rPr>
                  <a:t> </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224451" y="1941433"/>
                <a:ext cx="4328749" cy="585288"/>
              </a:xfrm>
              <a:prstGeom prst="rect">
                <a:avLst/>
              </a:prstGeom>
              <a:blipFill>
                <a:blip r:embed="rId6"/>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a:spLocks noChangeArrowheads="1"/>
              </p:cNvSpPr>
              <p:nvPr/>
            </p:nvSpPr>
            <p:spPr bwMode="auto">
              <a:xfrm>
                <a:off x="313509" y="2563971"/>
                <a:ext cx="8657848" cy="14629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1">
                  <a:lnSpc>
                    <a:spcPct val="115000"/>
                  </a:lnSpc>
                  <a:spcAft>
                    <a:spcPts val="800"/>
                  </a:spcAft>
                </a:pPr>
                <a:r>
                  <a:rPr lang="fa-IR" sz="1600" b="1" dirty="0" smtClean="0">
                    <a:solidFill>
                      <a:srgbClr val="0000FF"/>
                    </a:solidFill>
                    <a:latin typeface="Times New Roman" panose="02020603050405020304" pitchFamily="18" charset="0"/>
                    <a:cs typeface="B Nazanin" panose="00000400000000000000" pitchFamily="2" charset="-78"/>
                  </a:rPr>
                  <a:t>3- روش سوم تعیین پاسخ ضربه: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می‌دانیم اگر منبع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جریان</a:t>
                </a:r>
                <a14:m>
                  <m:oMath xmlns:m="http://schemas.openxmlformats.org/officeDocument/2006/math">
                    <m:sSub>
                      <m:sSubPr>
                        <m:ctrlPr>
                          <a:rPr lang="en-US" sz="1600" i="1" kern="100">
                            <a:latin typeface="Cambria Math" panose="02040503050406030204" pitchFamily="18" charset="0"/>
                            <a:ea typeface="Calibri" panose="020F0502020204030204" pitchFamily="34" charset="0"/>
                            <a:cs typeface="B Nazanin" panose="00000400000000000000" pitchFamily="2" charset="-78"/>
                          </a:rPr>
                        </m:ctrlPr>
                      </m:sSubPr>
                      <m:e>
                        <m:r>
                          <a:rPr lang="en-US" sz="1600" i="1" kern="100">
                            <a:latin typeface="Cambria Math" panose="02040503050406030204" pitchFamily="18" charset="0"/>
                            <a:ea typeface="Calibri" panose="020F0502020204030204" pitchFamily="34" charset="0"/>
                            <a:cs typeface="B Nazanin" panose="00000400000000000000" pitchFamily="2" charset="-78"/>
                          </a:rPr>
                          <m:t>𝑖</m:t>
                        </m:r>
                      </m:e>
                      <m:sub>
                        <m:r>
                          <a:rPr lang="en-US" sz="1600" i="1" kern="100">
                            <a:latin typeface="Cambria Math" panose="02040503050406030204" pitchFamily="18" charset="0"/>
                            <a:ea typeface="Calibri" panose="020F0502020204030204" pitchFamily="34" charset="0"/>
                            <a:cs typeface="B Nazanin" panose="00000400000000000000" pitchFamily="2" charset="-78"/>
                          </a:rPr>
                          <m:t>𝑥</m:t>
                        </m:r>
                      </m:sub>
                    </m:sSub>
                    <m:d>
                      <m:dPr>
                        <m:ctrlPr>
                          <a:rPr lang="en-US" sz="1600" i="1" kern="100">
                            <a:latin typeface="Cambria Math" panose="02040503050406030204" pitchFamily="18" charset="0"/>
                            <a:ea typeface="Calibri" panose="020F0502020204030204" pitchFamily="34" charset="0"/>
                            <a:cs typeface="B Nazanin" panose="00000400000000000000" pitchFamily="2" charset="-78"/>
                          </a:rPr>
                        </m:ctrlPr>
                      </m:dPr>
                      <m:e>
                        <m:r>
                          <a:rPr lang="en-US" sz="1600" i="1" kern="100">
                            <a:latin typeface="Cambria Math" panose="02040503050406030204" pitchFamily="18" charset="0"/>
                            <a:ea typeface="Calibri" panose="020F0502020204030204" pitchFamily="34" charset="0"/>
                            <a:cs typeface="B Nazanin" panose="00000400000000000000" pitchFamily="2" charset="-78"/>
                          </a:rPr>
                          <m:t>𝑡</m:t>
                        </m:r>
                      </m:e>
                    </m:d>
                  </m:oMath>
                </a14:m>
                <a:r>
                  <a:rPr lang="en-US" sz="1600" kern="100" dirty="0">
                    <a:latin typeface="Times New Roman" panose="02020603050405020304" pitchFamily="18" charset="0"/>
                    <a:ea typeface="Times New Roman" panose="02020603050405020304" pitchFamily="18" charset="0"/>
                    <a:cs typeface="B Nazanin" panose="00000400000000000000" pitchFamily="2" charset="-78"/>
                  </a:rPr>
                  <a:t>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 با خازن </a:t>
                </a:r>
                <a14:m>
                  <m:oMath xmlns:m="http://schemas.openxmlformats.org/officeDocument/2006/math">
                    <m:r>
                      <a:rPr lang="en-US" sz="1600" i="1" kern="100">
                        <a:latin typeface="Cambria Math" panose="02040503050406030204" pitchFamily="18" charset="0"/>
                        <a:ea typeface="Times New Roman" panose="02020603050405020304" pitchFamily="18" charset="0"/>
                        <a:cs typeface="B Nazanin" panose="00000400000000000000" pitchFamily="2" charset="-78"/>
                      </a:rPr>
                      <m:t>𝐶</m:t>
                    </m:r>
                  </m:oMath>
                </a14:m>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موازی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باشد،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اتصال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آن ها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معادل اتصال سری خازن با منبع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ولتاژ </a:t>
                </a:r>
                <a14:m>
                  <m:oMath xmlns:m="http://schemas.openxmlformats.org/officeDocument/2006/math">
                    <m:f>
                      <m:f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sz="1600" i="1" kern="100">
                            <a:latin typeface="Cambria Math" panose="02040503050406030204" pitchFamily="18" charset="0"/>
                            <a:ea typeface="Times New Roman" panose="02020603050405020304" pitchFamily="18" charset="0"/>
                            <a:cs typeface="B Nazanin" panose="00000400000000000000" pitchFamily="2" charset="-78"/>
                          </a:rPr>
                          <m:t>1</m:t>
                        </m:r>
                      </m:num>
                      <m:den>
                        <m:r>
                          <a:rPr lang="en-US" sz="1600" i="1" kern="100">
                            <a:latin typeface="Cambria Math" panose="02040503050406030204" pitchFamily="18" charset="0"/>
                            <a:ea typeface="Times New Roman" panose="02020603050405020304" pitchFamily="18" charset="0"/>
                            <a:cs typeface="B Nazanin" panose="00000400000000000000" pitchFamily="2" charset="-78"/>
                          </a:rPr>
                          <m:t>𝐶</m:t>
                        </m:r>
                      </m:den>
                    </m:f>
                    <m:nary>
                      <m:naryPr>
                        <m:limLoc m:val="subSup"/>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naryPr>
                      <m:sub>
                        <m:r>
                          <a:rPr lang="en-US" sz="1600" i="1" kern="100">
                            <a:latin typeface="Cambria Math" panose="02040503050406030204" pitchFamily="18" charset="0"/>
                            <a:ea typeface="Times New Roman" panose="02020603050405020304" pitchFamily="18" charset="0"/>
                            <a:cs typeface="B Nazanin" panose="00000400000000000000" pitchFamily="2" charset="-78"/>
                          </a:rPr>
                          <m:t>0</m:t>
                        </m:r>
                      </m:sub>
                      <m:sup>
                        <m:r>
                          <a:rPr lang="en-US" sz="1600" i="1" kern="100">
                            <a:latin typeface="Cambria Math" panose="02040503050406030204" pitchFamily="18" charset="0"/>
                            <a:ea typeface="Times New Roman" panose="02020603050405020304" pitchFamily="18" charset="0"/>
                            <a:cs typeface="B Nazanin" panose="00000400000000000000" pitchFamily="2" charset="-78"/>
                          </a:rPr>
                          <m:t>𝑡</m:t>
                        </m:r>
                      </m:sup>
                      <m:e>
                        <m:sSub>
                          <m:sSubPr>
                            <m:ctrlPr>
                              <a:rPr lang="en-US" sz="1600" i="1" kern="100">
                                <a:latin typeface="Cambria Math" panose="02040503050406030204" pitchFamily="18" charset="0"/>
                                <a:ea typeface="Calibri" panose="020F0502020204030204" pitchFamily="34" charset="0"/>
                                <a:cs typeface="B Nazanin" panose="00000400000000000000" pitchFamily="2" charset="-78"/>
                              </a:rPr>
                            </m:ctrlPr>
                          </m:sSubPr>
                          <m:e>
                            <m:r>
                              <a:rPr lang="en-US" sz="1600" i="1" kern="100">
                                <a:latin typeface="Cambria Math" panose="02040503050406030204" pitchFamily="18" charset="0"/>
                                <a:ea typeface="Calibri" panose="020F0502020204030204" pitchFamily="34" charset="0"/>
                                <a:cs typeface="B Nazanin" panose="00000400000000000000" pitchFamily="2" charset="-78"/>
                              </a:rPr>
                              <m:t>𝑖</m:t>
                            </m:r>
                          </m:e>
                          <m:sub>
                            <m:r>
                              <a:rPr lang="en-US" sz="1600" i="1" kern="100">
                                <a:latin typeface="Cambria Math" panose="02040503050406030204" pitchFamily="18" charset="0"/>
                                <a:ea typeface="Calibri" panose="020F0502020204030204" pitchFamily="34" charset="0"/>
                                <a:cs typeface="B Nazanin" panose="00000400000000000000" pitchFamily="2" charset="-78"/>
                              </a:rPr>
                              <m:t>𝑥</m:t>
                            </m:r>
                          </m:sub>
                        </m:sSub>
                        <m:d>
                          <m:dPr>
                            <m:ctrlPr>
                              <a:rPr lang="en-US" sz="1600" i="1" kern="100">
                                <a:latin typeface="Cambria Math" panose="02040503050406030204" pitchFamily="18" charset="0"/>
                                <a:ea typeface="Calibri" panose="020F0502020204030204" pitchFamily="34" charset="0"/>
                                <a:cs typeface="B Nazanin" panose="00000400000000000000" pitchFamily="2" charset="-78"/>
                              </a:rPr>
                            </m:ctrlPr>
                          </m:dPr>
                          <m:e>
                            <m:sSup>
                              <m:sSupPr>
                                <m:ctrlPr>
                                  <a:rPr lang="en-US" sz="1600" i="1" kern="100">
                                    <a:latin typeface="Cambria Math" panose="02040503050406030204" pitchFamily="18" charset="0"/>
                                    <a:ea typeface="Calibri" panose="020F0502020204030204" pitchFamily="34" charset="0"/>
                                    <a:cs typeface="B Nazanin" panose="00000400000000000000" pitchFamily="2" charset="-78"/>
                                  </a:rPr>
                                </m:ctrlPr>
                              </m:sSupPr>
                              <m:e>
                                <m:r>
                                  <a:rPr lang="en-US" sz="1600" i="1" kern="100">
                                    <a:latin typeface="Cambria Math" panose="02040503050406030204" pitchFamily="18" charset="0"/>
                                    <a:ea typeface="Calibri" panose="020F0502020204030204" pitchFamily="34" charset="0"/>
                                    <a:cs typeface="B Nazanin" panose="00000400000000000000" pitchFamily="2" charset="-78"/>
                                  </a:rPr>
                                  <m:t>𝑡</m:t>
                                </m:r>
                              </m:e>
                              <m:sup>
                                <m:r>
                                  <a:rPr lang="en-US" sz="1600" i="1" kern="100">
                                    <a:latin typeface="Cambria Math" panose="02040503050406030204" pitchFamily="18" charset="0"/>
                                    <a:ea typeface="Calibri" panose="020F0502020204030204" pitchFamily="34" charset="0"/>
                                    <a:cs typeface="B Nazanin" panose="00000400000000000000" pitchFamily="2" charset="-78"/>
                                  </a:rPr>
                                  <m:t>′</m:t>
                                </m:r>
                              </m:sup>
                            </m:sSup>
                          </m:e>
                        </m:d>
                        <m:r>
                          <a:rPr lang="en-US" sz="1600" i="1" kern="100">
                            <a:latin typeface="Cambria Math" panose="02040503050406030204" pitchFamily="18" charset="0"/>
                            <a:ea typeface="Calibri" panose="020F0502020204030204" pitchFamily="34" charset="0"/>
                            <a:cs typeface="B Nazanin" panose="00000400000000000000" pitchFamily="2" charset="-78"/>
                          </a:rPr>
                          <m:t>𝑑</m:t>
                        </m:r>
                        <m:sSup>
                          <m:sSupPr>
                            <m:ctrlPr>
                              <a:rPr lang="en-US" sz="1600" i="1" kern="100">
                                <a:latin typeface="Cambria Math" panose="02040503050406030204" pitchFamily="18" charset="0"/>
                                <a:ea typeface="Calibri" panose="020F0502020204030204" pitchFamily="34" charset="0"/>
                                <a:cs typeface="B Nazanin" panose="00000400000000000000" pitchFamily="2" charset="-78"/>
                              </a:rPr>
                            </m:ctrlPr>
                          </m:sSupPr>
                          <m:e>
                            <m:r>
                              <a:rPr lang="en-US" sz="1600" i="1" kern="100">
                                <a:latin typeface="Cambria Math" panose="02040503050406030204" pitchFamily="18" charset="0"/>
                                <a:ea typeface="Calibri" panose="020F0502020204030204" pitchFamily="34" charset="0"/>
                                <a:cs typeface="B Nazanin" panose="00000400000000000000" pitchFamily="2" charset="-78"/>
                              </a:rPr>
                              <m:t>𝑡</m:t>
                            </m:r>
                          </m:e>
                          <m:sup>
                            <m:r>
                              <a:rPr lang="en-US" sz="1600" i="1" kern="100">
                                <a:latin typeface="Cambria Math" panose="02040503050406030204" pitchFamily="18" charset="0"/>
                                <a:ea typeface="Calibri" panose="020F0502020204030204" pitchFamily="34" charset="0"/>
                                <a:cs typeface="B Nazanin" panose="00000400000000000000" pitchFamily="2" charset="-78"/>
                              </a:rPr>
                              <m:t>′</m:t>
                            </m:r>
                          </m:sup>
                        </m:sSup>
                      </m:e>
                    </m:nary>
                  </m:oMath>
                </a14:m>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 خواهد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بود</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 اگر به جای </a:t>
                </a:r>
                <a14:m>
                  <m:oMath xmlns:m="http://schemas.openxmlformats.org/officeDocument/2006/math">
                    <m:sSub>
                      <m:sSubPr>
                        <m:ctrlPr>
                          <a:rPr lang="en-US" sz="1600" i="1" kern="100">
                            <a:latin typeface="Cambria Math" panose="02040503050406030204" pitchFamily="18" charset="0"/>
                            <a:ea typeface="Calibri" panose="020F0502020204030204" pitchFamily="34" charset="0"/>
                            <a:cs typeface="B Nazanin" panose="00000400000000000000" pitchFamily="2" charset="-78"/>
                          </a:rPr>
                        </m:ctrlPr>
                      </m:sSubPr>
                      <m:e>
                        <m:r>
                          <a:rPr lang="en-US" sz="1600" i="1" kern="100">
                            <a:latin typeface="Cambria Math" panose="02040503050406030204" pitchFamily="18" charset="0"/>
                            <a:ea typeface="Calibri" panose="020F0502020204030204" pitchFamily="34" charset="0"/>
                            <a:cs typeface="B Nazanin" panose="00000400000000000000" pitchFamily="2" charset="-78"/>
                          </a:rPr>
                          <m:t>𝑖</m:t>
                        </m:r>
                      </m:e>
                      <m:sub>
                        <m:r>
                          <a:rPr lang="en-US" sz="1600" i="1" kern="100">
                            <a:latin typeface="Cambria Math" panose="02040503050406030204" pitchFamily="18" charset="0"/>
                            <a:ea typeface="Calibri" panose="020F0502020204030204" pitchFamily="34" charset="0"/>
                            <a:cs typeface="B Nazanin" panose="00000400000000000000" pitchFamily="2" charset="-78"/>
                          </a:rPr>
                          <m:t>𝑥</m:t>
                        </m:r>
                      </m:sub>
                    </m:sSub>
                    <m:d>
                      <m:dPr>
                        <m:ctrlPr>
                          <a:rPr lang="en-US" sz="1600" i="1" kern="100">
                            <a:latin typeface="Cambria Math" panose="02040503050406030204" pitchFamily="18" charset="0"/>
                            <a:ea typeface="Calibri" panose="020F0502020204030204" pitchFamily="34" charset="0"/>
                            <a:cs typeface="B Nazanin" panose="00000400000000000000" pitchFamily="2" charset="-78"/>
                          </a:rPr>
                        </m:ctrlPr>
                      </m:dPr>
                      <m:e>
                        <m:r>
                          <a:rPr lang="en-US" sz="1600" i="1" kern="100">
                            <a:latin typeface="Cambria Math" panose="02040503050406030204" pitchFamily="18" charset="0"/>
                            <a:ea typeface="Calibri" panose="020F0502020204030204" pitchFamily="34" charset="0"/>
                            <a:cs typeface="B Nazanin" panose="00000400000000000000" pitchFamily="2" charset="-78"/>
                          </a:rPr>
                          <m:t>𝑡</m:t>
                        </m:r>
                      </m:e>
                    </m:d>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تابع ضربه فرض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کنیم،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منبع ولتاژ معادل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به صورت </a:t>
                </a:r>
                <a14:m>
                  <m:oMath xmlns:m="http://schemas.openxmlformats.org/officeDocument/2006/math">
                    <m:f>
                      <m:f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sz="1600" i="1" kern="100">
                            <a:latin typeface="Cambria Math" panose="02040503050406030204" pitchFamily="18" charset="0"/>
                            <a:ea typeface="Times New Roman" panose="02020603050405020304" pitchFamily="18" charset="0"/>
                            <a:cs typeface="B Nazanin" panose="00000400000000000000" pitchFamily="2" charset="-78"/>
                          </a:rPr>
                          <m:t>1</m:t>
                        </m:r>
                      </m:num>
                      <m:den>
                        <m:r>
                          <a:rPr lang="en-US" sz="1600" i="1" kern="100">
                            <a:latin typeface="Cambria Math" panose="02040503050406030204" pitchFamily="18" charset="0"/>
                            <a:ea typeface="Times New Roman" panose="02020603050405020304" pitchFamily="18" charset="0"/>
                            <a:cs typeface="B Nazanin" panose="00000400000000000000" pitchFamily="2" charset="-78"/>
                          </a:rPr>
                          <m:t>𝐶</m:t>
                        </m:r>
                      </m:den>
                    </m:f>
                    <m:r>
                      <a:rPr lang="en-US" sz="1600" i="1" kern="100">
                        <a:latin typeface="Cambria Math" panose="02040503050406030204" pitchFamily="18" charset="0"/>
                        <a:ea typeface="Times New Roman" panose="02020603050405020304" pitchFamily="18" charset="0"/>
                        <a:cs typeface="B Nazanin" panose="00000400000000000000" pitchFamily="2" charset="-78"/>
                      </a:rPr>
                      <m:t>𝑢</m:t>
                    </m:r>
                    <m:r>
                      <a:rPr lang="en-US" sz="1600" i="1" kern="100">
                        <a:latin typeface="Cambria Math" panose="02040503050406030204" pitchFamily="18" charset="0"/>
                        <a:ea typeface="Times New Roman" panose="02020603050405020304" pitchFamily="18" charset="0"/>
                        <a:cs typeface="B Nazanin" panose="00000400000000000000" pitchFamily="2" charset="-78"/>
                      </a:rPr>
                      <m:t>(</m:t>
                    </m:r>
                    <m:r>
                      <a:rPr lang="en-US" sz="1600" i="1" kern="100">
                        <a:latin typeface="Cambria Math" panose="02040503050406030204" pitchFamily="18" charset="0"/>
                        <a:ea typeface="Times New Roman" panose="02020603050405020304" pitchFamily="18" charset="0"/>
                        <a:cs typeface="B Nazanin" panose="00000400000000000000" pitchFamily="2" charset="-78"/>
                      </a:rPr>
                      <m:t>𝑡</m:t>
                    </m:r>
                    <m:r>
                      <a:rPr lang="en-US" sz="1600" i="1" kern="100">
                        <a:latin typeface="Cambria Math" panose="02040503050406030204" pitchFamily="18" charset="0"/>
                        <a:ea typeface="Times New Roman" panose="02020603050405020304" pitchFamily="18" charset="0"/>
                        <a:cs typeface="B Nazanin" panose="00000400000000000000" pitchFamily="2" charset="-78"/>
                      </a:rPr>
                      <m:t>)</m:t>
                    </m:r>
                  </m:oMath>
                </a14:m>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در می‌آید</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 منبع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ولتاژ ثابت سری با هر خازن را می‌توان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به جای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ولتاژ اولیه آن خازن در نظر گرفت</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 پس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به روشنی دیده می‌شود که اثر ضربه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ورودی،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افزایش ولتاژ اولیه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خازن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در لحظه </a:t>
                </a:r>
                <a14:m>
                  <m:oMath xmlns:m="http://schemas.openxmlformats.org/officeDocument/2006/math">
                    <m:sSup>
                      <m:sSupPr>
                        <m:ctrlPr>
                          <a:rPr lang="en-US" sz="1600" i="1" kern="100">
                            <a:latin typeface="Cambria Math" panose="02040503050406030204" pitchFamily="18" charset="0"/>
                            <a:ea typeface="Calibri" panose="020F0502020204030204" pitchFamily="34" charset="0"/>
                            <a:cs typeface="B Nazanin" panose="00000400000000000000" pitchFamily="2" charset="-78"/>
                          </a:rPr>
                        </m:ctrlPr>
                      </m:sSupPr>
                      <m:e>
                        <m:r>
                          <a:rPr lang="en-US" sz="1600" i="1" kern="100">
                            <a:latin typeface="Cambria Math" panose="02040503050406030204" pitchFamily="18" charset="0"/>
                            <a:ea typeface="Calibri" panose="020F0502020204030204" pitchFamily="34" charset="0"/>
                            <a:cs typeface="B Nazanin" panose="00000400000000000000" pitchFamily="2" charset="-78"/>
                          </a:rPr>
                          <m:t>0</m:t>
                        </m:r>
                      </m:e>
                      <m:sup>
                        <m:r>
                          <a:rPr lang="en-US" sz="1600" i="1" kern="100">
                            <a:latin typeface="Cambria Math" panose="02040503050406030204" pitchFamily="18" charset="0"/>
                            <a:ea typeface="Calibri" panose="020F0502020204030204" pitchFamily="34" charset="0"/>
                            <a:cs typeface="B Nazanin" panose="00000400000000000000" pitchFamily="2" charset="-78"/>
                          </a:rPr>
                          <m:t>+</m:t>
                        </m:r>
                      </m:sup>
                    </m:sSup>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به مقدار </a:t>
                </a:r>
                <a14:m>
                  <m:oMath xmlns:m="http://schemas.openxmlformats.org/officeDocument/2006/math">
                    <m:f>
                      <m:f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sz="1600" i="1" kern="100">
                            <a:latin typeface="Cambria Math" panose="02040503050406030204" pitchFamily="18" charset="0"/>
                            <a:ea typeface="Times New Roman" panose="02020603050405020304" pitchFamily="18" charset="0"/>
                            <a:cs typeface="B Nazanin" panose="00000400000000000000" pitchFamily="2" charset="-78"/>
                          </a:rPr>
                          <m:t>1</m:t>
                        </m:r>
                      </m:num>
                      <m:den>
                        <m:r>
                          <a:rPr lang="en-US" sz="1600" i="1" kern="100">
                            <a:latin typeface="Cambria Math" panose="02040503050406030204" pitchFamily="18" charset="0"/>
                            <a:ea typeface="Times New Roman" panose="02020603050405020304" pitchFamily="18" charset="0"/>
                            <a:cs typeface="B Nazanin" panose="00000400000000000000" pitchFamily="2" charset="-78"/>
                          </a:rPr>
                          <m:t>𝐶</m:t>
                        </m:r>
                      </m:den>
                    </m:f>
                    <m:r>
                      <a:rPr lang="en-US" sz="1600" i="1" kern="100">
                        <a:latin typeface="Cambria Math" panose="02040503050406030204" pitchFamily="18" charset="0"/>
                        <a:ea typeface="Times New Roman" panose="02020603050405020304" pitchFamily="18" charset="0"/>
                        <a:cs typeface="B Nazanin" panose="00000400000000000000" pitchFamily="2" charset="-78"/>
                      </a:rPr>
                      <m:t> </m:t>
                    </m:r>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است</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 </a:t>
                </a:r>
                <a:endParaRPr lang="en-US" sz="1600" dirty="0">
                  <a:latin typeface="Times New Roman" panose="02020603050405020304" pitchFamily="18" charset="0"/>
                  <a:cs typeface="B Nazanin" panose="00000400000000000000" pitchFamily="2" charset="-78"/>
                </a:endParaRPr>
              </a:p>
            </p:txBody>
          </p:sp>
        </mc:Choice>
        <mc:Fallback xmlns="">
          <p:sp>
            <p:nvSpPr>
              <p:cNvPr id="13" name="Rectangle 12"/>
              <p:cNvSpPr>
                <a:spLocks noRot="1" noChangeAspect="1" noMove="1" noResize="1" noEditPoints="1" noAdjustHandles="1" noChangeArrowheads="1" noChangeShapeType="1" noTextEdit="1"/>
              </p:cNvSpPr>
              <p:nvPr/>
            </p:nvSpPr>
            <p:spPr bwMode="auto">
              <a:xfrm>
                <a:off x="313509" y="2563971"/>
                <a:ext cx="8657848" cy="1462901"/>
              </a:xfrm>
              <a:prstGeom prst="rect">
                <a:avLst/>
              </a:prstGeom>
              <a:blipFill>
                <a:blip r:embed="rId7"/>
                <a:stretch>
                  <a:fillRect l="-985" t="-6667" r="-422" b="-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52326" y="1625717"/>
                <a:ext cx="518091" cy="338554"/>
              </a:xfrm>
              <a:prstGeom prst="rect">
                <a:avLst/>
              </a:prstGeom>
            </p:spPr>
            <p:txBody>
              <a:bodyPr wrap="none">
                <a:spAutoFit/>
              </a:bodyPr>
              <a:lstStyle/>
              <a:p>
                <a14:m>
                  <m:oMath xmlns:m="http://schemas.openxmlformats.org/officeDocument/2006/math">
                    <m:r>
                      <a:rPr lang="en-US" sz="1600" b="1" i="0" smtClean="0">
                        <a:solidFill>
                          <a:srgbClr val="0000FF"/>
                        </a:solidFill>
                        <a:latin typeface="Cambria Math" panose="02040503050406030204" pitchFamily="18" charset="0"/>
                      </a:rPr>
                      <m:t> </m:t>
                    </m:r>
                    <m:r>
                      <a:rPr lang="en-US" sz="1600" b="1">
                        <a:solidFill>
                          <a:srgbClr val="0000FF"/>
                        </a:solidFill>
                        <a:latin typeface="Cambria Math" panose="02040503050406030204" pitchFamily="18" charset="0"/>
                      </a:rPr>
                      <m:t>⟹</m:t>
                    </m:r>
                  </m:oMath>
                </a14:m>
                <a:r>
                  <a:rPr lang="en-US" sz="1600" b="1" dirty="0" smtClean="0"/>
                  <a:t> </a:t>
                </a:r>
                <a:endParaRPr lang="en-US" sz="1600" b="1" dirty="0"/>
              </a:p>
            </p:txBody>
          </p:sp>
        </mc:Choice>
        <mc:Fallback xmlns="">
          <p:sp>
            <p:nvSpPr>
              <p:cNvPr id="9" name="Rectangle 8"/>
              <p:cNvSpPr>
                <a:spLocks noRot="1" noChangeAspect="1" noMove="1" noResize="1" noEditPoints="1" noAdjustHandles="1" noChangeArrowheads="1" noChangeShapeType="1" noTextEdit="1"/>
              </p:cNvSpPr>
              <p:nvPr/>
            </p:nvSpPr>
            <p:spPr>
              <a:xfrm>
                <a:off x="952326" y="1625717"/>
                <a:ext cx="518091" cy="338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a:spLocks noChangeArrowheads="1"/>
              </p:cNvSpPr>
              <p:nvPr/>
            </p:nvSpPr>
            <p:spPr bwMode="auto">
              <a:xfrm>
                <a:off x="313509" y="3911718"/>
                <a:ext cx="8765913" cy="7752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1">
                  <a:lnSpc>
                    <a:spcPct val="115000"/>
                  </a:lnSpc>
                  <a:spcAft>
                    <a:spcPts val="800"/>
                  </a:spcAft>
                </a:pPr>
                <a:r>
                  <a:rPr lang="fa-IR" sz="1600" b="1" dirty="0" smtClean="0">
                    <a:solidFill>
                      <a:srgbClr val="0000FF"/>
                    </a:solidFill>
                    <a:cs typeface="B Nazanin" panose="00000400000000000000" pitchFamily="2" charset="-78"/>
                  </a:rPr>
                  <a:t>4- روش چهارم تعیین پاسخ ضربه (</a:t>
                </a:r>
                <a:r>
                  <a:rPr lang="fa-IR" sz="1600" b="1" dirty="0">
                    <a:solidFill>
                      <a:srgbClr val="0000FF"/>
                    </a:solidFill>
                    <a:ea typeface="Times New Roman" panose="02020603050405020304" pitchFamily="18" charset="0"/>
                    <a:cs typeface="B Nazanin" panose="00000400000000000000" pitchFamily="2" charset="-78"/>
                  </a:rPr>
                  <a:t>تقریب تابع ضربه واحد با پالس </a:t>
                </a:r>
                <a:r>
                  <a:rPr lang="fa-IR" sz="1600" b="1" dirty="0" smtClean="0">
                    <a:solidFill>
                      <a:srgbClr val="0000FF"/>
                    </a:solidFill>
                    <a:ea typeface="Times New Roman" panose="02020603050405020304" pitchFamily="18" charset="0"/>
                    <a:cs typeface="B Nazanin" panose="00000400000000000000" pitchFamily="2" charset="-78"/>
                  </a:rPr>
                  <a:t>واحد</a:t>
                </a:r>
                <a:r>
                  <a:rPr lang="fa-IR" sz="1600" b="1" dirty="0" smtClean="0">
                    <a:solidFill>
                      <a:srgbClr val="0000FF"/>
                    </a:solidFill>
                    <a:cs typeface="B Nazanin" panose="00000400000000000000" pitchFamily="2" charset="-78"/>
                  </a:rPr>
                  <a:t>): </a:t>
                </a:r>
                <a:r>
                  <a:rPr lang="fa-IR" sz="1600" kern="100" dirty="0">
                    <a:ea typeface="Times New Roman" panose="02020603050405020304" pitchFamily="18" charset="0"/>
                    <a:cs typeface="B Nazanin" panose="00000400000000000000" pitchFamily="2" charset="-78"/>
                  </a:rPr>
                  <a:t>فرض </a:t>
                </a:r>
                <a:r>
                  <a:rPr lang="fa-IR" sz="1600" kern="100" dirty="0" smtClean="0">
                    <a:ea typeface="Times New Roman" panose="02020603050405020304" pitchFamily="18" charset="0"/>
                    <a:cs typeface="B Nazanin" panose="00000400000000000000" pitchFamily="2" charset="-78"/>
                  </a:rPr>
                  <a:t>کنید</a:t>
                </a:r>
                <a:r>
                  <a:rPr lang="en-US" sz="1600" kern="100" dirty="0" smtClean="0">
                    <a:ea typeface="Times New Roman" panose="02020603050405020304" pitchFamily="18" charset="0"/>
                    <a:cs typeface="B Nazanin" panose="00000400000000000000" pitchFamily="2" charset="-78"/>
                  </a:rPr>
                  <a:t> </a:t>
                </a:r>
                <a:r>
                  <a:rPr lang="fa-IR" sz="1600" kern="100" dirty="0" smtClean="0">
                    <a:ea typeface="Times New Roman" panose="02020603050405020304" pitchFamily="18" charset="0"/>
                    <a:cs typeface="B Nazanin" panose="00000400000000000000" pitchFamily="2" charset="-78"/>
                  </a:rPr>
                  <a:t>که </a:t>
                </a:r>
                <a:r>
                  <a:rPr lang="fa-IR" sz="1600" kern="100" dirty="0">
                    <a:ea typeface="Times New Roman" panose="02020603050405020304" pitchFamily="18" charset="0"/>
                    <a:cs typeface="B Nazanin" panose="00000400000000000000" pitchFamily="2" charset="-78"/>
                  </a:rPr>
                  <a:t>در فاصله </a:t>
                </a:r>
                <a14:m>
                  <m:oMath xmlns:m="http://schemas.openxmlformats.org/officeDocument/2006/math">
                    <m:r>
                      <a:rPr lang="en-US" sz="1600" kern="100">
                        <a:latin typeface="Cambria Math" panose="02040503050406030204" pitchFamily="18" charset="0"/>
                        <a:ea typeface="Times New Roman" panose="02020603050405020304" pitchFamily="18" charset="0"/>
                        <a:cs typeface="Nazanin" panose="00000400000000000000" pitchFamily="2" charset="-78"/>
                      </a:rPr>
                      <m:t>0</m:t>
                    </m:r>
                    <m:r>
                      <a:rPr lang="en-US" sz="1600" kern="100">
                        <a:latin typeface="Cambria Math" panose="02040503050406030204" pitchFamily="18" charset="0"/>
                        <a:ea typeface="Times New Roman" panose="02020603050405020304" pitchFamily="18" charset="0"/>
                        <a:cs typeface="Nazanin" panose="00000400000000000000" pitchFamily="2" charset="-78"/>
                      </a:rPr>
                      <m:t>&lt;</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r>
                      <a:rPr lang="en-US" sz="1600" i="1" kern="100">
                        <a:latin typeface="Cambria Math" panose="02040503050406030204" pitchFamily="18" charset="0"/>
                        <a:ea typeface="Times New Roman" panose="02020603050405020304" pitchFamily="18" charset="0"/>
                        <a:cs typeface="Nazanin" panose="00000400000000000000" pitchFamily="2" charset="-78"/>
                      </a:rPr>
                      <m:t>&lt;∆</m:t>
                    </m:r>
                  </m:oMath>
                </a14:m>
                <a:r>
                  <a:rPr lang="en-US" sz="1600" kern="100" dirty="0">
                    <a:ea typeface="Times New Roman" panose="02020603050405020304" pitchFamily="18" charset="0"/>
                    <a:cs typeface="B Nazanin" panose="00000400000000000000" pitchFamily="2" charset="-78"/>
                  </a:rPr>
                  <a:t> </a:t>
                </a:r>
                <a:r>
                  <a:rPr lang="fa-IR" sz="1600" kern="100" dirty="0">
                    <a:ea typeface="Times New Roman" panose="02020603050405020304" pitchFamily="18" charset="0"/>
                    <a:cs typeface="B Nazanin" panose="00000400000000000000" pitchFamily="2" charset="-78"/>
                  </a:rPr>
                  <a:t> جریان ثابت </a:t>
                </a:r>
                <a14:m>
                  <m:oMath xmlns:m="http://schemas.openxmlformats.org/officeDocument/2006/math">
                    <m:f>
                      <m:f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fPr>
                      <m:num>
                        <m:r>
                          <a:rPr lang="en-US" sz="1600" i="1" kern="100">
                            <a:latin typeface="Cambria Math" panose="02040503050406030204" pitchFamily="18" charset="0"/>
                            <a:ea typeface="Times New Roman" panose="02020603050405020304" pitchFamily="18" charset="0"/>
                            <a:cs typeface="Nazanin" panose="00000400000000000000" pitchFamily="2" charset="-78"/>
                          </a:rPr>
                          <m:t>1</m:t>
                        </m:r>
                      </m:num>
                      <m:den>
                        <m:r>
                          <a:rPr lang="en-US" sz="1600" i="1" kern="100">
                            <a:latin typeface="Cambria Math" panose="02040503050406030204" pitchFamily="18" charset="0"/>
                            <a:ea typeface="Times New Roman" panose="02020603050405020304" pitchFamily="18" charset="0"/>
                            <a:cs typeface="Nazanin" panose="00000400000000000000" pitchFamily="2" charset="-78"/>
                          </a:rPr>
                          <m:t>∆</m:t>
                        </m:r>
                      </m:den>
                    </m:f>
                  </m:oMath>
                </a14:m>
                <a:r>
                  <a:rPr lang="fa-IR" sz="1600" kern="100" dirty="0">
                    <a:ea typeface="Times New Roman" panose="02020603050405020304" pitchFamily="18" charset="0"/>
                    <a:cs typeface="B Nazanin" panose="00000400000000000000" pitchFamily="2" charset="-78"/>
                  </a:rPr>
                  <a:t> اعمال شود</a:t>
                </a:r>
                <a:r>
                  <a:rPr lang="fa-IR" sz="1600" kern="100" dirty="0" smtClean="0">
                    <a:ea typeface="Times New Roman" panose="02020603050405020304" pitchFamily="18" charset="0"/>
                    <a:cs typeface="B Nazanin" panose="00000400000000000000" pitchFamily="2" charset="-78"/>
                  </a:rPr>
                  <a:t>. </a:t>
                </a:r>
                <a:r>
                  <a:rPr lang="fa-IR" sz="1600" dirty="0" smtClean="0">
                    <a:ea typeface="Times New Roman" panose="02020603050405020304" pitchFamily="18" charset="0"/>
                    <a:cs typeface="B Nazanin" panose="00000400000000000000" pitchFamily="2" charset="-78"/>
                  </a:rPr>
                  <a:t>قبلاً </a:t>
                </a:r>
                <a:r>
                  <a:rPr lang="fa-IR" sz="1600" dirty="0">
                    <a:ea typeface="Times New Roman" panose="02020603050405020304" pitchFamily="18" charset="0"/>
                    <a:cs typeface="B Nazanin" panose="00000400000000000000" pitchFamily="2" charset="-78"/>
                  </a:rPr>
                  <a:t>گفته شد که خازن مانند شاخه اتصال کوتاه عمل </a:t>
                </a:r>
                <a:r>
                  <a:rPr lang="fa-IR" sz="1600" dirty="0" smtClean="0">
                    <a:ea typeface="Times New Roman" panose="02020603050405020304" pitchFamily="18" charset="0"/>
                    <a:cs typeface="B Nazanin" panose="00000400000000000000" pitchFamily="2" charset="-78"/>
                  </a:rPr>
                  <a:t>می کند </a:t>
                </a:r>
                <a:r>
                  <a:rPr lang="fa-IR" sz="1600" dirty="0">
                    <a:ea typeface="Times New Roman" panose="02020603050405020304" pitchFamily="18" charset="0"/>
                    <a:cs typeface="B Nazanin" panose="00000400000000000000" pitchFamily="2" charset="-78"/>
                  </a:rPr>
                  <a:t>و همه جریان از آن </a:t>
                </a:r>
                <a:r>
                  <a:rPr lang="fa-IR" sz="1600" dirty="0" smtClean="0">
                    <a:ea typeface="Times New Roman" panose="02020603050405020304" pitchFamily="18" charset="0"/>
                    <a:cs typeface="B Nazanin" panose="00000400000000000000" pitchFamily="2" charset="-78"/>
                  </a:rPr>
                  <a:t>می گذرد. </a:t>
                </a:r>
                <a:r>
                  <a:rPr lang="fa-IR" sz="1600" dirty="0">
                    <a:ea typeface="Times New Roman" panose="02020603050405020304" pitchFamily="18" charset="0"/>
                    <a:cs typeface="B Nazanin" panose="00000400000000000000" pitchFamily="2" charset="-78"/>
                  </a:rPr>
                  <a:t>یعنی</a:t>
                </a:r>
                <a:r>
                  <a:rPr lang="fa-IR" sz="1600" dirty="0" smtClean="0">
                    <a:ea typeface="Times New Roman" panose="02020603050405020304" pitchFamily="18" charset="0"/>
                    <a:cs typeface="B Nazanin" panose="00000400000000000000" pitchFamily="2" charset="-78"/>
                  </a:rPr>
                  <a:t>:</a:t>
                </a:r>
                <a:r>
                  <a:rPr lang="fa-IR" sz="1600" kern="100" dirty="0" smtClean="0">
                    <a:ea typeface="Times New Roman" panose="02020603050405020304" pitchFamily="18" charset="0"/>
                    <a:cs typeface="B Nazanin" panose="00000400000000000000" pitchFamily="2" charset="-78"/>
                  </a:rPr>
                  <a:t> </a:t>
                </a:r>
                <a:endParaRPr lang="en-US" sz="1600" dirty="0">
                  <a:cs typeface="B Nazanin" panose="00000400000000000000" pitchFamily="2" charset="-78"/>
                </a:endParaRPr>
              </a:p>
            </p:txBody>
          </p:sp>
        </mc:Choice>
        <mc:Fallback xmlns="">
          <p:sp>
            <p:nvSpPr>
              <p:cNvPr id="10" name="Rectangle 9"/>
              <p:cNvSpPr>
                <a:spLocks noRot="1" noChangeAspect="1" noMove="1" noResize="1" noEditPoints="1" noAdjustHandles="1" noChangeArrowheads="1" noChangeShapeType="1" noTextEdit="1"/>
              </p:cNvSpPr>
              <p:nvPr/>
            </p:nvSpPr>
            <p:spPr bwMode="auto">
              <a:xfrm>
                <a:off x="313509" y="3911718"/>
                <a:ext cx="8765913" cy="775277"/>
              </a:xfrm>
              <a:prstGeom prst="rect">
                <a:avLst/>
              </a:prstGeom>
              <a:blipFill>
                <a:blip r:embed="rId9"/>
                <a:stretch>
                  <a:fillRect l="-904" r="-487" b="-110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276600" y="4587779"/>
                <a:ext cx="2530821" cy="500458"/>
              </a:xfrm>
              <a:prstGeom prst="rect">
                <a:avLst/>
              </a:prstGeom>
            </p:spPr>
            <p:txBody>
              <a:bodyPr wrap="none">
                <a:spAutoFit/>
              </a:bodyPr>
              <a:lstStyle/>
              <a:p>
                <a:pPr>
                  <a:lnSpc>
                    <a:spcPct val="115000"/>
                  </a:lnSpc>
                  <a:spcAft>
                    <a:spcPts val="800"/>
                  </a:spcAft>
                </a:pPr>
                <a14:m>
                  <m:oMath xmlns:m="http://schemas.openxmlformats.org/officeDocument/2006/math">
                    <m:sSub>
                      <m:sSubPr>
                        <m:ctrlPr>
                          <a:rPr lang="en-US" sz="1600" i="1" kern="100">
                            <a:latin typeface="Cambria Math" panose="02040503050406030204" pitchFamily="18" charset="0"/>
                            <a:ea typeface="Calibri" panose="020F0502020204030204" pitchFamily="34" charset="0"/>
                            <a:cs typeface="Nazanin" panose="00000400000000000000" pitchFamily="2" charset="-78"/>
                          </a:rPr>
                        </m:ctrlPr>
                      </m:sSubPr>
                      <m:e>
                        <m:r>
                          <a:rPr lang="en-US" sz="1600" i="1" kern="100">
                            <a:latin typeface="Cambria Math" panose="02040503050406030204" pitchFamily="18" charset="0"/>
                            <a:ea typeface="Calibri" panose="020F0502020204030204" pitchFamily="34" charset="0"/>
                            <a:cs typeface="Nazanin" panose="00000400000000000000" pitchFamily="2" charset="-78"/>
                          </a:rPr>
                          <m:t>𝑖</m:t>
                        </m:r>
                      </m:e>
                      <m:sub>
                        <m:r>
                          <a:rPr lang="en-US" sz="1600" i="1" kern="100">
                            <a:latin typeface="Cambria Math" panose="02040503050406030204" pitchFamily="18" charset="0"/>
                            <a:ea typeface="Calibri" panose="020F0502020204030204" pitchFamily="34" charset="0"/>
                            <a:cs typeface="Nazanin" panose="00000400000000000000" pitchFamily="2" charset="-78"/>
                          </a:rPr>
                          <m:t>𝑐</m:t>
                        </m:r>
                      </m:sub>
                    </m:sSub>
                    <m:r>
                      <a:rPr lang="en-US" sz="1600" i="1" kern="100">
                        <a:latin typeface="Cambria Math" panose="02040503050406030204" pitchFamily="18" charset="0"/>
                        <a:ea typeface="Calibri" panose="020F0502020204030204" pitchFamily="34" charset="0"/>
                        <a:cs typeface="Nazanin" panose="00000400000000000000" pitchFamily="2" charset="-78"/>
                      </a:rPr>
                      <m:t>=</m:t>
                    </m:r>
                    <m:r>
                      <a:rPr lang="en-US" sz="1600" i="1" kern="100">
                        <a:latin typeface="Cambria Math" panose="02040503050406030204" pitchFamily="18" charset="0"/>
                        <a:ea typeface="Calibri" panose="020F0502020204030204" pitchFamily="34" charset="0"/>
                        <a:cs typeface="Nazanin" panose="00000400000000000000" pitchFamily="2" charset="-78"/>
                      </a:rPr>
                      <m:t>𝐶</m:t>
                    </m:r>
                    <m:f>
                      <m:fPr>
                        <m:ctrlPr>
                          <a:rPr lang="en-US" sz="1600" i="1" kern="100">
                            <a:latin typeface="Cambria Math" panose="02040503050406030204" pitchFamily="18" charset="0"/>
                            <a:ea typeface="Calibri" panose="020F0502020204030204" pitchFamily="34" charset="0"/>
                            <a:cs typeface="Nazanin" panose="00000400000000000000" pitchFamily="2" charset="-78"/>
                          </a:rPr>
                        </m:ctrlPr>
                      </m:fPr>
                      <m:num>
                        <m:sSub>
                          <m:sSubPr>
                            <m:ctrlPr>
                              <a:rPr lang="en-US" sz="1600" i="1" kern="100">
                                <a:latin typeface="Cambria Math" panose="02040503050406030204" pitchFamily="18" charset="0"/>
                                <a:ea typeface="Calibri" panose="020F0502020204030204" pitchFamily="34" charset="0"/>
                                <a:cs typeface="Nazanin" panose="00000400000000000000" pitchFamily="2" charset="-78"/>
                              </a:rPr>
                            </m:ctrlPr>
                          </m:sSubPr>
                          <m:e>
                            <m:r>
                              <a:rPr lang="en-US" sz="1600" i="1" kern="100">
                                <a:latin typeface="Cambria Math" panose="02040503050406030204" pitchFamily="18" charset="0"/>
                                <a:ea typeface="Calibri" panose="020F0502020204030204" pitchFamily="34" charset="0"/>
                                <a:cs typeface="Nazanin" panose="00000400000000000000" pitchFamily="2" charset="-78"/>
                              </a:rPr>
                              <m:t>𝑑𝑣</m:t>
                            </m:r>
                          </m:e>
                          <m:sub>
                            <m:r>
                              <a:rPr lang="en-US" sz="1600" i="1" kern="100">
                                <a:latin typeface="Cambria Math" panose="02040503050406030204" pitchFamily="18" charset="0"/>
                                <a:ea typeface="Calibri" panose="020F0502020204030204" pitchFamily="34" charset="0"/>
                                <a:cs typeface="Nazanin" panose="00000400000000000000" pitchFamily="2" charset="-78"/>
                              </a:rPr>
                              <m:t>𝑐</m:t>
                            </m:r>
                          </m:sub>
                        </m:sSub>
                      </m:num>
                      <m:den>
                        <m:r>
                          <a:rPr lang="en-US" sz="1600" i="1" kern="100">
                            <a:latin typeface="Cambria Math" panose="02040503050406030204" pitchFamily="18" charset="0"/>
                            <a:ea typeface="Calibri" panose="020F0502020204030204" pitchFamily="34" charset="0"/>
                            <a:cs typeface="Nazanin" panose="00000400000000000000" pitchFamily="2" charset="-78"/>
                          </a:rPr>
                          <m:t>𝑑𝑡</m:t>
                        </m:r>
                      </m:den>
                    </m:f>
                    <m:r>
                      <a:rPr lang="en-US" sz="1600" i="1" kern="100">
                        <a:latin typeface="Cambria Math" panose="02040503050406030204" pitchFamily="18" charset="0"/>
                        <a:ea typeface="Times New Roman" panose="02020603050405020304" pitchFamily="18" charset="0"/>
                        <a:cs typeface="Nazanin" panose="00000400000000000000" pitchFamily="2" charset="-78"/>
                      </a:rPr>
                      <m:t>= </m:t>
                    </m:r>
                    <m:f>
                      <m:fPr>
                        <m:ctrlPr>
                          <a:rPr lang="en-US" sz="1600" i="1" kern="100">
                            <a:effectLst/>
                            <a:latin typeface="Cambria Math" panose="02040503050406030204" pitchFamily="18" charset="0"/>
                            <a:ea typeface="Times New Roman" panose="02020603050405020304" pitchFamily="18" charset="0"/>
                            <a:cs typeface="Nazanin" panose="00000400000000000000" pitchFamily="2" charset="-78"/>
                          </a:rPr>
                        </m:ctrlPr>
                      </m:fPr>
                      <m:num>
                        <m:r>
                          <a:rPr lang="en-US" sz="1600" i="1" kern="100">
                            <a:effectLst/>
                            <a:latin typeface="Cambria Math" panose="02040503050406030204" pitchFamily="18" charset="0"/>
                            <a:ea typeface="Times New Roman" panose="02020603050405020304" pitchFamily="18" charset="0"/>
                            <a:cs typeface="Nazanin" panose="00000400000000000000" pitchFamily="2" charset="-78"/>
                          </a:rPr>
                          <m:t>1</m:t>
                        </m:r>
                      </m:num>
                      <m:den>
                        <m:r>
                          <a:rPr lang="en-US" sz="1600" i="1" kern="100">
                            <a:effectLst/>
                            <a:latin typeface="Cambria Math" panose="02040503050406030204" pitchFamily="18" charset="0"/>
                            <a:ea typeface="Times New Roman" panose="02020603050405020304" pitchFamily="18" charset="0"/>
                            <a:cs typeface="Nazanin" panose="00000400000000000000" pitchFamily="2" charset="-78"/>
                          </a:rPr>
                          <m:t>∆</m:t>
                        </m:r>
                      </m:den>
                    </m:f>
                  </m:oMath>
                </a14:m>
                <a:r>
                  <a:rPr lang="en-US" sz="1600" kern="100" dirty="0">
                    <a:effectLst/>
                    <a:latin typeface="Calibri" panose="020F0502020204030204" pitchFamily="34" charset="0"/>
                    <a:ea typeface="Times New Roman" panose="02020603050405020304" pitchFamily="18" charset="0"/>
                    <a:cs typeface="Nazanin" panose="00000400000000000000" pitchFamily="2" charset="-78"/>
                  </a:rPr>
                  <a:t>  </a:t>
                </a:r>
                <a:r>
                  <a:rPr lang="en-US" sz="1600" kern="100" dirty="0">
                    <a:effectLst/>
                    <a:latin typeface="Calibri" panose="020F0502020204030204" pitchFamily="34" charset="0"/>
                    <a:ea typeface="Times New Roman" panose="02020603050405020304" pitchFamily="18" charset="0"/>
                    <a:cs typeface="Nazanin" panose="00000400000000000000" pitchFamily="2" charset="-78"/>
                    <a:sym typeface="Wingdings" panose="05000000000000000000" pitchFamily="2" charset="2"/>
                  </a:rPr>
                  <a:t></a:t>
                </a:r>
                <a:r>
                  <a:rPr lang="en-US" sz="1600" kern="100" dirty="0">
                    <a:effectLst/>
                    <a:latin typeface="Calibri" panose="020F0502020204030204" pitchFamily="34" charset="0"/>
                    <a:ea typeface="Times New Roman" panose="02020603050405020304" pitchFamily="18" charset="0"/>
                    <a:cs typeface="Nazanin" panose="00000400000000000000" pitchFamily="2" charset="-78"/>
                  </a:rPr>
                  <a:t> </a:t>
                </a:r>
                <a14:m>
                  <m:oMath xmlns:m="http://schemas.openxmlformats.org/officeDocument/2006/math">
                    <m:f>
                      <m:fPr>
                        <m:ctrlPr>
                          <a:rPr lang="en-US" sz="1600" i="1" kern="100">
                            <a:latin typeface="Cambria Math" panose="02040503050406030204" pitchFamily="18" charset="0"/>
                            <a:ea typeface="Calibri" panose="020F0502020204030204" pitchFamily="34" charset="0"/>
                            <a:cs typeface="Nazanin" panose="00000400000000000000" pitchFamily="2" charset="-78"/>
                          </a:rPr>
                        </m:ctrlPr>
                      </m:fPr>
                      <m:num>
                        <m:sSub>
                          <m:sSubPr>
                            <m:ctrlPr>
                              <a:rPr lang="en-US" sz="1600" i="1" kern="100">
                                <a:latin typeface="Cambria Math" panose="02040503050406030204" pitchFamily="18" charset="0"/>
                                <a:ea typeface="Calibri" panose="020F0502020204030204" pitchFamily="34" charset="0"/>
                                <a:cs typeface="Nazanin" panose="00000400000000000000" pitchFamily="2" charset="-78"/>
                              </a:rPr>
                            </m:ctrlPr>
                          </m:sSubPr>
                          <m:e>
                            <m:r>
                              <a:rPr lang="en-US" sz="1600" i="1" kern="100">
                                <a:latin typeface="Cambria Math" panose="02040503050406030204" pitchFamily="18" charset="0"/>
                                <a:ea typeface="Calibri" panose="020F0502020204030204" pitchFamily="34" charset="0"/>
                                <a:cs typeface="Nazanin" panose="00000400000000000000" pitchFamily="2" charset="-78"/>
                              </a:rPr>
                              <m:t>𝑑𝑣</m:t>
                            </m:r>
                          </m:e>
                          <m:sub>
                            <m:r>
                              <a:rPr lang="en-US" sz="1600" i="1" kern="100">
                                <a:latin typeface="Cambria Math" panose="02040503050406030204" pitchFamily="18" charset="0"/>
                                <a:ea typeface="Calibri" panose="020F0502020204030204" pitchFamily="34" charset="0"/>
                                <a:cs typeface="Nazanin" panose="00000400000000000000" pitchFamily="2" charset="-78"/>
                              </a:rPr>
                              <m:t>𝑐</m:t>
                            </m:r>
                          </m:sub>
                        </m:sSub>
                      </m:num>
                      <m:den>
                        <m:r>
                          <a:rPr lang="en-US" sz="1600" i="1" kern="100">
                            <a:latin typeface="Cambria Math" panose="02040503050406030204" pitchFamily="18" charset="0"/>
                            <a:ea typeface="Calibri" panose="020F0502020204030204" pitchFamily="34" charset="0"/>
                            <a:cs typeface="Nazanin" panose="00000400000000000000" pitchFamily="2" charset="-78"/>
                          </a:rPr>
                          <m:t>𝑑𝑡</m:t>
                        </m:r>
                      </m:den>
                    </m:f>
                    <m:r>
                      <a:rPr lang="en-US" sz="1600" i="1" kern="100">
                        <a:latin typeface="Cambria Math" panose="02040503050406030204" pitchFamily="18" charset="0"/>
                        <a:ea typeface="Calibri" panose="020F0502020204030204" pitchFamily="34" charset="0"/>
                        <a:cs typeface="Nazanin" panose="00000400000000000000" pitchFamily="2" charset="-78"/>
                      </a:rPr>
                      <m:t>= </m:t>
                    </m:r>
                    <m:f>
                      <m:fPr>
                        <m:ctrlPr>
                          <a:rPr lang="en-US" sz="1600" i="1" kern="100">
                            <a:effectLst/>
                            <a:latin typeface="Cambria Math" panose="02040503050406030204" pitchFamily="18" charset="0"/>
                            <a:ea typeface="Times New Roman" panose="02020603050405020304" pitchFamily="18" charset="0"/>
                            <a:cs typeface="Nazanin" panose="00000400000000000000" pitchFamily="2" charset="-78"/>
                          </a:rPr>
                        </m:ctrlPr>
                      </m:fPr>
                      <m:num>
                        <m:r>
                          <a:rPr lang="en-US" sz="1600" i="1" kern="100">
                            <a:effectLst/>
                            <a:latin typeface="Cambria Math" panose="02040503050406030204" pitchFamily="18" charset="0"/>
                            <a:ea typeface="Times New Roman" panose="02020603050405020304" pitchFamily="18" charset="0"/>
                            <a:cs typeface="Nazanin" panose="00000400000000000000" pitchFamily="2" charset="-78"/>
                          </a:rPr>
                          <m:t>1</m:t>
                        </m:r>
                      </m:num>
                      <m:den>
                        <m:r>
                          <a:rPr lang="en-US" sz="1600" i="1" kern="100">
                            <a:effectLst/>
                            <a:latin typeface="Cambria Math" panose="02040503050406030204" pitchFamily="18" charset="0"/>
                            <a:ea typeface="Times New Roman" panose="02020603050405020304" pitchFamily="18" charset="0"/>
                            <a:cs typeface="Nazanin" panose="00000400000000000000" pitchFamily="2" charset="-78"/>
                          </a:rPr>
                          <m:t>𝐶</m:t>
                        </m:r>
                        <m:r>
                          <a:rPr lang="en-US" sz="1600" i="1" kern="100">
                            <a:effectLst/>
                            <a:latin typeface="Cambria Math" panose="02040503050406030204" pitchFamily="18" charset="0"/>
                            <a:ea typeface="Times New Roman" panose="02020603050405020304" pitchFamily="18" charset="0"/>
                            <a:cs typeface="Nazanin" panose="00000400000000000000" pitchFamily="2" charset="-78"/>
                          </a:rPr>
                          <m:t>∆</m:t>
                        </m:r>
                      </m:den>
                    </m:f>
                  </m:oMath>
                </a14:m>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276600" y="4587779"/>
                <a:ext cx="2530821" cy="500458"/>
              </a:xfrm>
              <a:prstGeom prst="rect">
                <a:avLst/>
              </a:prstGeom>
              <a:blipFill>
                <a:blip r:embed="rId10"/>
                <a:stretch>
                  <a:fillRect b="-36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28600" y="5059721"/>
                <a:ext cx="8716433" cy="1386342"/>
              </a:xfrm>
              <a:prstGeom prst="rect">
                <a:avLst/>
              </a:prstGeom>
            </p:spPr>
            <p:txBody>
              <a:bodyPr wrap="square">
                <a:spAutoFit/>
              </a:bodyPr>
              <a:lstStyle/>
              <a:p>
                <a:pPr algn="just" rtl="1"/>
                <a:r>
                  <a:rPr lang="fa-IR" sz="1600" dirty="0">
                    <a:latin typeface="Times New Roman" panose="02020603050405020304" pitchFamily="18" charset="0"/>
                    <a:ea typeface="Times New Roman" panose="02020603050405020304" pitchFamily="18" charset="0"/>
                    <a:cs typeface="B Nazanin" panose="00000400000000000000" pitchFamily="2" charset="-78"/>
                  </a:rPr>
                  <a:t>یعنی ولتاژ خازن با شیب </a:t>
                </a:r>
                <a14:m>
                  <m:oMath xmlns:m="http://schemas.openxmlformats.org/officeDocument/2006/math">
                    <m:f>
                      <m:fPr>
                        <m:ctrlPr>
                          <a:rPr lang="en-US" sz="1600" i="1">
                            <a:latin typeface="Cambria Math" panose="02040503050406030204" pitchFamily="18" charset="0"/>
                            <a:ea typeface="Times New Roman" panose="02020603050405020304" pitchFamily="18" charset="0"/>
                            <a:cs typeface="Nazanin" panose="00000400000000000000" pitchFamily="2" charset="-78"/>
                          </a:rPr>
                        </m:ctrlPr>
                      </m:fPr>
                      <m:num>
                        <m:r>
                          <a:rPr lang="en-US" sz="1600" i="1">
                            <a:latin typeface="Cambria Math" panose="02040503050406030204" pitchFamily="18" charset="0"/>
                            <a:ea typeface="Times New Roman" panose="02020603050405020304" pitchFamily="18" charset="0"/>
                            <a:cs typeface="Nazanin" panose="00000400000000000000" pitchFamily="2" charset="-78"/>
                          </a:rPr>
                          <m:t>1</m:t>
                        </m:r>
                      </m:num>
                      <m:den>
                        <m:r>
                          <a:rPr lang="en-US" sz="1600" i="1">
                            <a:latin typeface="Cambria Math" panose="02040503050406030204" pitchFamily="18" charset="0"/>
                            <a:ea typeface="Times New Roman" panose="02020603050405020304" pitchFamily="18" charset="0"/>
                            <a:cs typeface="Nazanin" panose="00000400000000000000" pitchFamily="2" charset="-78"/>
                          </a:rPr>
                          <m:t>𝐶</m:t>
                        </m:r>
                        <m:r>
                          <a:rPr lang="en-US" sz="1600" i="1">
                            <a:latin typeface="Cambria Math" panose="02040503050406030204" pitchFamily="18" charset="0"/>
                            <a:ea typeface="Times New Roman" panose="02020603050405020304" pitchFamily="18" charset="0"/>
                            <a:cs typeface="Nazanin" panose="00000400000000000000" pitchFamily="2" charset="-78"/>
                          </a:rPr>
                          <m:t>∆</m:t>
                        </m:r>
                      </m:den>
                    </m:f>
                  </m:oMath>
                </a14:m>
                <a:r>
                  <a:rPr lang="fa-IR" sz="1600" dirty="0">
                    <a:latin typeface="Times New Roman" panose="02020603050405020304" pitchFamily="18" charset="0"/>
                    <a:ea typeface="Times New Roman" panose="02020603050405020304" pitchFamily="18" charset="0"/>
                    <a:cs typeface="B Nazanin" panose="00000400000000000000" pitchFamily="2" charset="-78"/>
                  </a:rPr>
                  <a:t> شروع به افزایش </a:t>
                </a:r>
                <a:r>
                  <a:rPr lang="fa-IR" sz="1600" dirty="0" smtClean="0">
                    <a:latin typeface="Times New Roman" panose="02020603050405020304" pitchFamily="18" charset="0"/>
                    <a:ea typeface="Times New Roman" panose="02020603050405020304" pitchFamily="18" charset="0"/>
                    <a:cs typeface="B Nazanin" panose="00000400000000000000" pitchFamily="2" charset="-78"/>
                  </a:rPr>
                  <a:t>کرده </a:t>
                </a:r>
                <a:r>
                  <a:rPr lang="fa-IR" sz="1600" dirty="0">
                    <a:latin typeface="Times New Roman" panose="02020603050405020304" pitchFamily="18" charset="0"/>
                    <a:ea typeface="Times New Roman" panose="02020603050405020304" pitchFamily="18" charset="0"/>
                    <a:cs typeface="B Nazanin" panose="00000400000000000000" pitchFamily="2" charset="-78"/>
                  </a:rPr>
                  <a:t>و در لحظه </a:t>
                </a:r>
                <a14:m>
                  <m:oMath xmlns:m="http://schemas.openxmlformats.org/officeDocument/2006/math">
                    <m:r>
                      <a:rPr lang="en-US" sz="1600" i="1">
                        <a:latin typeface="Cambria Math" panose="02040503050406030204" pitchFamily="18" charset="0"/>
                        <a:ea typeface="Times New Roman" panose="02020603050405020304" pitchFamily="18" charset="0"/>
                        <a:cs typeface="Nazanin" panose="00000400000000000000" pitchFamily="2" charset="-78"/>
                      </a:rPr>
                      <m:t>𝑡</m:t>
                    </m:r>
                    <m:r>
                      <a:rPr lang="en-US" sz="1600" i="1">
                        <a:latin typeface="Cambria Math" panose="02040503050406030204" pitchFamily="18" charset="0"/>
                        <a:ea typeface="Times New Roman" panose="02020603050405020304" pitchFamily="18" charset="0"/>
                        <a:cs typeface="Nazanin" panose="00000400000000000000" pitchFamily="2" charset="-78"/>
                      </a:rPr>
                      <m:t>=∆</m:t>
                    </m:r>
                  </m:oMath>
                </a14:m>
                <a:r>
                  <a:rPr lang="fa-IR" sz="1600" dirty="0">
                    <a:latin typeface="Times New Roman" panose="02020603050405020304" pitchFamily="18" charset="0"/>
                    <a:ea typeface="Times New Roman" panose="02020603050405020304" pitchFamily="18" charset="0"/>
                    <a:cs typeface="B Nazanin" panose="00000400000000000000" pitchFamily="2" charset="-78"/>
                  </a:rPr>
                  <a:t> به مقدار </a:t>
                </a:r>
                <a14:m>
                  <m:oMath xmlns:m="http://schemas.openxmlformats.org/officeDocument/2006/math">
                    <m:f>
                      <m:fPr>
                        <m:ctrlPr>
                          <a:rPr lang="en-US" sz="1600" i="1">
                            <a:latin typeface="Cambria Math" panose="02040503050406030204" pitchFamily="18" charset="0"/>
                            <a:ea typeface="Times New Roman" panose="02020603050405020304" pitchFamily="18" charset="0"/>
                            <a:cs typeface="Nazanin" panose="00000400000000000000" pitchFamily="2" charset="-78"/>
                          </a:rPr>
                        </m:ctrlPr>
                      </m:fPr>
                      <m:num>
                        <m:r>
                          <a:rPr lang="en-US" sz="1600" i="1">
                            <a:latin typeface="Cambria Math" panose="02040503050406030204" pitchFamily="18" charset="0"/>
                            <a:ea typeface="Times New Roman" panose="02020603050405020304" pitchFamily="18" charset="0"/>
                            <a:cs typeface="Nazanin" panose="00000400000000000000" pitchFamily="2" charset="-78"/>
                          </a:rPr>
                          <m:t>1</m:t>
                        </m:r>
                      </m:num>
                      <m:den>
                        <m:r>
                          <a:rPr lang="en-US" sz="1600" i="1">
                            <a:latin typeface="Cambria Math" panose="02040503050406030204" pitchFamily="18" charset="0"/>
                            <a:ea typeface="Times New Roman" panose="02020603050405020304" pitchFamily="18" charset="0"/>
                            <a:cs typeface="Nazanin" panose="00000400000000000000" pitchFamily="2" charset="-78"/>
                          </a:rPr>
                          <m:t>𝐶</m:t>
                        </m:r>
                      </m:den>
                    </m:f>
                  </m:oMath>
                </a14:m>
                <a:r>
                  <a:rPr lang="fa-IR" sz="1600" dirty="0">
                    <a:latin typeface="Times New Roman" panose="02020603050405020304" pitchFamily="18" charset="0"/>
                    <a:ea typeface="Times New Roman" panose="02020603050405020304" pitchFamily="18" charset="0"/>
                    <a:cs typeface="B Nazanin" panose="00000400000000000000" pitchFamily="2" charset="-78"/>
                  </a:rPr>
                  <a:t> میرسد</a:t>
                </a:r>
                <a:r>
                  <a:rPr lang="fa-IR" sz="16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فرض این که در تمام فاصله زمانی </a:t>
                </a:r>
                <a:r>
                  <a:rPr lang="en-US" sz="1600" kern="100" dirty="0" smtClean="0">
                    <a:latin typeface="Times New Roman" panose="02020603050405020304" pitchFamily="18" charset="0"/>
                    <a:ea typeface="Times New Roman" panose="02020603050405020304" pitchFamily="18" charset="0"/>
                    <a:cs typeface="B Nazanin" panose="00000400000000000000" pitchFamily="2" charset="-78"/>
                  </a:rPr>
                  <a:t>0</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تا </a:t>
                </a:r>
                <a14:m>
                  <m:oMath xmlns:m="http://schemas.openxmlformats.org/officeDocument/2006/math">
                    <m:r>
                      <a:rPr lang="fa-IR" sz="1600" kern="100">
                        <a:latin typeface="Cambria Math" panose="02040503050406030204" pitchFamily="18" charset="0"/>
                        <a:ea typeface="Times New Roman" panose="02020603050405020304" pitchFamily="18" charset="0"/>
                        <a:cs typeface="Times New Roman" panose="02020603050405020304" pitchFamily="18" charset="0"/>
                      </a:rPr>
                      <m:t>∆</m:t>
                    </m:r>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همه جریان از خازن می‌گذرد درست نیست، زیرا با افزایش ولتاژ دو سر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خازن،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جریان از مقاومت و سلف هم می‌گذرد.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لکن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وقتی </a:t>
                </a:r>
                <a14:m>
                  <m:oMath xmlns:m="http://schemas.openxmlformats.org/officeDocument/2006/math">
                    <m:r>
                      <a:rPr lang="fa-IR" sz="1600" kern="100">
                        <a:latin typeface="Cambria Math" panose="02040503050406030204" pitchFamily="18" charset="0"/>
                        <a:ea typeface="Times New Roman" panose="02020603050405020304" pitchFamily="18" charset="0"/>
                        <a:cs typeface="Times New Roman" panose="02020603050405020304" pitchFamily="18" charset="0"/>
                      </a:rPr>
                      <m:t>∆</m:t>
                    </m:r>
                    <m:r>
                      <a:rPr lang="en-US" sz="1600" kern="100">
                        <a:latin typeface="Cambria Math" panose="02040503050406030204" pitchFamily="18" charset="0"/>
                        <a:ea typeface="Times New Roman" panose="02020603050405020304" pitchFamily="18" charset="0"/>
                        <a:cs typeface="Times New Roman" panose="02020603050405020304" pitchFamily="18" charset="0"/>
                      </a:rPr>
                      <m:t> →</m:t>
                    </m:r>
                    <m:r>
                      <a:rPr lang="en-US" sz="1600" kern="100">
                        <a:latin typeface="Cambria Math" panose="02040503050406030204" pitchFamily="18" charset="0"/>
                        <a:ea typeface="Times New Roman" panose="02020603050405020304" pitchFamily="18" charset="0"/>
                        <a:cs typeface="Times New Roman" panose="02020603050405020304" pitchFamily="18" charset="0"/>
                      </a:rPr>
                      <m:t>0</m:t>
                    </m:r>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ملاحظه می کنیم که شیب افزایش ولتاژ </a:t>
                </a:r>
                <a14:m>
                  <m:oMath xmlns:m="http://schemas.openxmlformats.org/officeDocument/2006/math">
                    <m:f>
                      <m:f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fPr>
                      <m:num>
                        <m:r>
                          <a:rPr lang="en-US" sz="1600" i="1" kern="100">
                            <a:latin typeface="Cambria Math" panose="02040503050406030204" pitchFamily="18" charset="0"/>
                            <a:ea typeface="Times New Roman" panose="02020603050405020304" pitchFamily="18" charset="0"/>
                            <a:cs typeface="Nazanin" panose="00000400000000000000" pitchFamily="2" charset="-78"/>
                          </a:rPr>
                          <m:t>1</m:t>
                        </m:r>
                      </m:num>
                      <m:den>
                        <m:r>
                          <a:rPr lang="en-US" sz="1600" i="1" kern="100">
                            <a:latin typeface="Cambria Math" panose="02040503050406030204" pitchFamily="18" charset="0"/>
                            <a:ea typeface="Times New Roman" panose="02020603050405020304" pitchFamily="18" charset="0"/>
                            <a:cs typeface="Nazanin" panose="00000400000000000000" pitchFamily="2" charset="-78"/>
                          </a:rPr>
                          <m:t>𝐶</m:t>
                        </m:r>
                        <m:r>
                          <a:rPr lang="en-US" sz="1600" i="1" kern="100">
                            <a:latin typeface="Cambria Math" panose="02040503050406030204" pitchFamily="18" charset="0"/>
                            <a:ea typeface="Times New Roman" panose="02020603050405020304" pitchFamily="18" charset="0"/>
                            <a:cs typeface="Nazanin" panose="00000400000000000000" pitchFamily="2" charset="-78"/>
                          </a:rPr>
                          <m:t>∆</m:t>
                        </m:r>
                      </m:den>
                    </m:f>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خازن بیشتر بوده و ولتاژ خازن در لحظه </a:t>
                </a:r>
                <a14:m>
                  <m:oMath xmlns:m="http://schemas.openxmlformats.org/officeDocument/2006/math">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r>
                      <a:rPr lang="en-US" sz="1600" i="1" kern="100">
                        <a:latin typeface="Cambria Math" panose="02040503050406030204" pitchFamily="18" charset="0"/>
                        <a:ea typeface="Times New Roman" panose="02020603050405020304" pitchFamily="18" charset="0"/>
                        <a:cs typeface="Nazanin" panose="00000400000000000000" pitchFamily="2" charset="-78"/>
                      </a:rPr>
                      <m:t>= ∆</m:t>
                    </m:r>
                  </m:oMath>
                </a14:m>
                <a:r>
                  <a:rPr lang="en-US" sz="1600" i="1" kern="100" dirty="0">
                    <a:latin typeface="Times New Roman" panose="02020603050405020304" pitchFamily="18" charset="0"/>
                    <a:ea typeface="Times New Roman" panose="02020603050405020304" pitchFamily="18" charset="0"/>
                    <a:cs typeface="B Nazanin" panose="00000400000000000000" pitchFamily="2" charset="-78"/>
                  </a:rPr>
                  <a:t> </a:t>
                </a:r>
                <a:r>
                  <a:rPr lang="fa-IR" sz="1600" i="1" kern="100" dirty="0">
                    <a:latin typeface="Times New Roman" panose="02020603050405020304" pitchFamily="18" charset="0"/>
                    <a:ea typeface="Times New Roman" panose="02020603050405020304" pitchFamily="18" charset="0"/>
                    <a:cs typeface="B Nazanin" panose="00000400000000000000" pitchFamily="2" charset="-78"/>
                  </a:rPr>
                  <a:t>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به مقدار </a:t>
                </a:r>
                <a14:m>
                  <m:oMath xmlns:m="http://schemas.openxmlformats.org/officeDocument/2006/math">
                    <m:r>
                      <a:rPr lang="fa-IR" sz="1600" i="1" kern="100">
                        <a:latin typeface="Cambria Math" panose="02040503050406030204" pitchFamily="18" charset="0"/>
                        <a:ea typeface="Times New Roman" panose="02020603050405020304" pitchFamily="18" charset="0"/>
                        <a:cs typeface="Cambria Math" panose="02040503050406030204" pitchFamily="18" charset="0"/>
                      </a:rPr>
                      <m:t> </m:t>
                    </m:r>
                    <m:f>
                      <m:f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fPr>
                      <m:num>
                        <m:r>
                          <a:rPr lang="en-US" sz="1600" i="1" kern="100">
                            <a:latin typeface="Cambria Math" panose="02040503050406030204" pitchFamily="18" charset="0"/>
                            <a:ea typeface="Times New Roman" panose="02020603050405020304" pitchFamily="18" charset="0"/>
                            <a:cs typeface="Nazanin" panose="00000400000000000000" pitchFamily="2" charset="-78"/>
                          </a:rPr>
                          <m:t>1</m:t>
                        </m:r>
                      </m:num>
                      <m:den>
                        <m:r>
                          <a:rPr lang="en-US" sz="1600" i="1" kern="100">
                            <a:latin typeface="Cambria Math" panose="02040503050406030204" pitchFamily="18" charset="0"/>
                            <a:ea typeface="Times New Roman" panose="02020603050405020304" pitchFamily="18" charset="0"/>
                            <a:cs typeface="Nazanin" panose="00000400000000000000" pitchFamily="2" charset="-78"/>
                          </a:rPr>
                          <m:t>𝐶</m:t>
                        </m:r>
                      </m:den>
                    </m:f>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می‌رسد. بنابراین برای </a:t>
                </a:r>
                <a14:m>
                  <m:oMath xmlns:m="http://schemas.openxmlformats.org/officeDocument/2006/math">
                    <m:r>
                      <a:rPr lang="fa-IR" sz="1600" kern="100">
                        <a:latin typeface="Cambria Math" panose="02040503050406030204" pitchFamily="18" charset="0"/>
                        <a:ea typeface="Times New Roman" panose="02020603050405020304" pitchFamily="18" charset="0"/>
                        <a:cs typeface="Times New Roman" panose="02020603050405020304" pitchFamily="18" charset="0"/>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 =</m:t>
                    </m:r>
                    <m:r>
                      <a:rPr lang="en-US" sz="1600" i="1" kern="100">
                        <a:latin typeface="Cambria Math" panose="02040503050406030204" pitchFamily="18" charset="0"/>
                        <a:ea typeface="Times New Roman" panose="02020603050405020304" pitchFamily="18" charset="0"/>
                        <a:cs typeface="Nazanin" panose="00000400000000000000" pitchFamily="2" charset="-78"/>
                      </a:rPr>
                      <m:t>0</m:t>
                    </m:r>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نیز ولتاژ خازن</a:t>
                </a:r>
                <a14:m>
                  <m:oMath xmlns:m="http://schemas.openxmlformats.org/officeDocument/2006/math">
                    <m:r>
                      <a:rPr lang="fa-IR" sz="1600" i="1" kern="100">
                        <a:latin typeface="Cambria Math" panose="02040503050406030204" pitchFamily="18" charset="0"/>
                        <a:ea typeface="Times New Roman" panose="02020603050405020304" pitchFamily="18" charset="0"/>
                        <a:cs typeface="Cambria Math" panose="02040503050406030204" pitchFamily="18" charset="0"/>
                      </a:rPr>
                      <m:t> </m:t>
                    </m:r>
                    <m:f>
                      <m:f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fPr>
                      <m:num>
                        <m:r>
                          <a:rPr lang="en-US" sz="1600" i="1" kern="100">
                            <a:latin typeface="Cambria Math" panose="02040503050406030204" pitchFamily="18" charset="0"/>
                            <a:ea typeface="Times New Roman" panose="02020603050405020304" pitchFamily="18" charset="0"/>
                            <a:cs typeface="Nazanin" panose="00000400000000000000" pitchFamily="2" charset="-78"/>
                          </a:rPr>
                          <m:t>1</m:t>
                        </m:r>
                      </m:num>
                      <m:den>
                        <m:r>
                          <a:rPr lang="en-US" sz="1600" i="1" kern="100">
                            <a:latin typeface="Cambria Math" panose="02040503050406030204" pitchFamily="18" charset="0"/>
                            <a:ea typeface="Times New Roman" panose="02020603050405020304" pitchFamily="18" charset="0"/>
                            <a:cs typeface="Nazanin" panose="00000400000000000000" pitchFamily="2" charset="-78"/>
                          </a:rPr>
                          <m:t>𝐶</m:t>
                        </m:r>
                      </m:den>
                    </m:f>
                    <m:r>
                      <a:rPr lang="en-US" sz="1600" i="1" kern="100">
                        <a:latin typeface="Cambria Math" panose="02040503050406030204" pitchFamily="18" charset="0"/>
                        <a:ea typeface="Times New Roman" panose="02020603050405020304" pitchFamily="18" charset="0"/>
                        <a:cs typeface="Nazanin" panose="00000400000000000000" pitchFamily="2" charset="-78"/>
                      </a:rPr>
                      <m:t> </m:t>
                    </m:r>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خواهد بود. یعنی اثر جریان ضربه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ورودی،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افزایش ولتاژ خازن از صفر به مقدار</a:t>
                </a:r>
                <a:r>
                  <a:rPr lang="fa-IR" sz="1600" i="1" kern="100" dirty="0">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r>
                      <a:rPr lang="fa-IR" sz="1600" i="1" kern="100">
                        <a:latin typeface="Cambria Math" panose="02040503050406030204" pitchFamily="18" charset="0"/>
                        <a:ea typeface="Times New Roman" panose="02020603050405020304" pitchFamily="18" charset="0"/>
                        <a:cs typeface="Cambria Math" panose="02040503050406030204" pitchFamily="18" charset="0"/>
                      </a:rPr>
                      <m:t> </m:t>
                    </m:r>
                    <m:f>
                      <m:f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fPr>
                      <m:num>
                        <m:r>
                          <a:rPr lang="en-US" sz="1600" i="1" kern="100">
                            <a:latin typeface="Cambria Math" panose="02040503050406030204" pitchFamily="18" charset="0"/>
                            <a:ea typeface="Times New Roman" panose="02020603050405020304" pitchFamily="18" charset="0"/>
                            <a:cs typeface="Nazanin" panose="00000400000000000000" pitchFamily="2" charset="-78"/>
                          </a:rPr>
                          <m:t>1</m:t>
                        </m:r>
                      </m:num>
                      <m:den>
                        <m:r>
                          <a:rPr lang="en-US" sz="1600" i="1" kern="100">
                            <a:latin typeface="Cambria Math" panose="02040503050406030204" pitchFamily="18" charset="0"/>
                            <a:ea typeface="Times New Roman" panose="02020603050405020304" pitchFamily="18" charset="0"/>
                            <a:cs typeface="Nazanin" panose="00000400000000000000" pitchFamily="2" charset="-78"/>
                          </a:rPr>
                          <m:t>𝐶</m:t>
                        </m:r>
                      </m:den>
                    </m:f>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است</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a:t>
                </a:r>
                <a:endParaRPr lang="en-US" sz="1600" dirty="0">
                  <a:latin typeface="Times New Roman" panose="02020603050405020304" pitchFamily="18" charset="0"/>
                  <a:cs typeface="B Nazanin" panose="00000400000000000000" pitchFamily="2" charset="-78"/>
                </a:endParaRPr>
              </a:p>
            </p:txBody>
          </p:sp>
        </mc:Choice>
        <mc:Fallback xmlns="">
          <p:sp>
            <p:nvSpPr>
              <p:cNvPr id="14" name="Rectangle 13"/>
              <p:cNvSpPr>
                <a:spLocks noRot="1" noChangeAspect="1" noMove="1" noResize="1" noEditPoints="1" noAdjustHandles="1" noChangeArrowheads="1" noChangeShapeType="1" noTextEdit="1"/>
              </p:cNvSpPr>
              <p:nvPr/>
            </p:nvSpPr>
            <p:spPr>
              <a:xfrm>
                <a:off x="228600" y="5059721"/>
                <a:ext cx="8716433" cy="1386342"/>
              </a:xfrm>
              <a:prstGeom prst="rect">
                <a:avLst/>
              </a:prstGeom>
              <a:blipFill>
                <a:blip r:embed="rId11"/>
                <a:stretch>
                  <a:fillRect l="-1050" r="-420" b="-3524"/>
                </a:stretch>
              </a:blipFill>
            </p:spPr>
            <p:txBody>
              <a:bodyPr/>
              <a:lstStyle/>
              <a:p>
                <a:r>
                  <a:rPr lang="en-US">
                    <a:noFill/>
                  </a:rPr>
                  <a:t> </a:t>
                </a:r>
              </a:p>
            </p:txBody>
          </p:sp>
        </mc:Fallback>
      </mc:AlternateContent>
    </p:spTree>
    <p:extLst>
      <p:ext uri="{BB962C8B-B14F-4D97-AF65-F5344CB8AC3E}">
        <p14:creationId xmlns:p14="http://schemas.microsoft.com/office/powerpoint/2010/main" val="4944649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59</a:t>
            </a:fld>
            <a:endParaRPr lang="en-US" dirty="0"/>
          </a:p>
        </p:txBody>
      </p:sp>
      <p:sp>
        <p:nvSpPr>
          <p:cNvPr id="3" name="Rectangle 2"/>
          <p:cNvSpPr/>
          <p:nvPr/>
        </p:nvSpPr>
        <p:spPr>
          <a:xfrm>
            <a:off x="3393016" y="228600"/>
            <a:ext cx="5575497" cy="923330"/>
          </a:xfrm>
          <a:prstGeom prst="rect">
            <a:avLst/>
          </a:prstGeom>
        </p:spPr>
        <p:txBody>
          <a:bodyPr wrap="square">
            <a:spAutoFit/>
          </a:bodyPr>
          <a:lstStyle/>
          <a:p>
            <a:pPr marL="285750" indent="-285750" algn="just" rtl="1">
              <a:buClr>
                <a:srgbClr val="FF0000"/>
              </a:buClr>
              <a:buFont typeface="Wingdings" panose="05000000000000000000" pitchFamily="2" charset="2"/>
              <a:buChar char="q"/>
            </a:pPr>
            <a:r>
              <a:rPr lang="ar-SA"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a:t>
            </a:r>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dirty="0" smtClean="0">
                <a:cs typeface="B Nazanin" panose="00000400000000000000" pitchFamily="2" charset="-78"/>
              </a:rPr>
              <a:t>الف) </a:t>
            </a:r>
            <a:r>
              <a:rPr lang="fa-IR" dirty="0">
                <a:cs typeface="B Nazanin" panose="00000400000000000000" pitchFamily="2" charset="-78"/>
              </a:rPr>
              <a:t>معادله دیفرانسیل </a:t>
            </a:r>
            <a:r>
              <a:rPr lang="fa-IR" dirty="0" smtClean="0">
                <a:cs typeface="B Nazanin" panose="00000400000000000000" pitchFamily="2" charset="-78"/>
              </a:rPr>
              <a:t>برحسب </a:t>
            </a:r>
            <a:r>
              <a:rPr lang="en-US" i="1" dirty="0" err="1">
                <a:latin typeface="Times New Roman" panose="02020603050405020304" pitchFamily="18" charset="0"/>
                <a:cs typeface="B Nazanin" panose="00000400000000000000" pitchFamily="2" charset="-78"/>
              </a:rPr>
              <a:t>v</a:t>
            </a:r>
            <a:r>
              <a:rPr lang="en-US" baseline="-25000" dirty="0" err="1">
                <a:cs typeface="B Nazanin" panose="00000400000000000000" pitchFamily="2" charset="-78"/>
              </a:rPr>
              <a:t>C</a:t>
            </a:r>
            <a:r>
              <a:rPr lang="fa-IR" dirty="0">
                <a:cs typeface="B Nazanin" panose="00000400000000000000" pitchFamily="2" charset="-78"/>
              </a:rPr>
              <a:t> را </a:t>
            </a:r>
            <a:r>
              <a:rPr lang="fa-IR" dirty="0" smtClean="0">
                <a:cs typeface="B Nazanin" panose="00000400000000000000" pitchFamily="2" charset="-78"/>
              </a:rPr>
              <a:t>به دست </a:t>
            </a:r>
            <a:r>
              <a:rPr lang="fa-IR" dirty="0">
                <a:cs typeface="B Nazanin" panose="00000400000000000000" pitchFamily="2" charset="-78"/>
              </a:rPr>
              <a:t>آورید</a:t>
            </a:r>
            <a:r>
              <a:rPr lang="fa-IR" dirty="0" smtClean="0">
                <a:cs typeface="B Nazanin" panose="00000400000000000000" pitchFamily="2" charset="-78"/>
              </a:rPr>
              <a:t>. ب) </a:t>
            </a:r>
            <a:r>
              <a:rPr lang="fa-IR" dirty="0">
                <a:cs typeface="B Nazanin" panose="00000400000000000000" pitchFamily="2" charset="-78"/>
              </a:rPr>
              <a:t>پاسخ پله و ضربه </a:t>
            </a:r>
            <a:r>
              <a:rPr lang="en-US" dirty="0">
                <a:cs typeface="B Nazanin" panose="00000400000000000000" pitchFamily="2" charset="-78"/>
              </a:rPr>
              <a:t> </a:t>
            </a:r>
            <a:r>
              <a:rPr lang="en-US" i="1" dirty="0" err="1">
                <a:latin typeface="Times New Roman" panose="02020603050405020304" pitchFamily="18" charset="0"/>
                <a:cs typeface="B Nazanin" panose="00000400000000000000" pitchFamily="2" charset="-78"/>
              </a:rPr>
              <a:t>v</a:t>
            </a:r>
            <a:r>
              <a:rPr lang="en-US" baseline="-25000" dirty="0" err="1">
                <a:cs typeface="B Nazanin" panose="00000400000000000000" pitchFamily="2" charset="-78"/>
              </a:rPr>
              <a:t>C</a:t>
            </a:r>
            <a:r>
              <a:rPr lang="en-US" baseline="-25000" dirty="0">
                <a:cs typeface="B Nazanin" panose="00000400000000000000" pitchFamily="2" charset="-78"/>
              </a:rPr>
              <a:t> </a:t>
            </a:r>
            <a:r>
              <a:rPr lang="fa-IR" dirty="0">
                <a:cs typeface="B Nazanin" panose="00000400000000000000" pitchFamily="2" charset="-78"/>
              </a:rPr>
              <a:t>را بدست آورید. </a:t>
            </a:r>
            <a:r>
              <a:rPr lang="fa-IR" dirty="0" smtClean="0">
                <a:cs typeface="B Nazanin" panose="00000400000000000000" pitchFamily="2" charset="-78"/>
              </a:rPr>
              <a:t>برای مقادیر اولیه ولتاژ خازن و جریان سلف، مقادیر ثابتی را در نظر بگیرید.  </a:t>
            </a:r>
            <a:endParaRPr lang="en-US" dirty="0">
              <a:cs typeface="B Nazanin" panose="00000400000000000000" pitchFamily="2" charset="-78"/>
            </a:endParaRPr>
          </a:p>
        </p:txBody>
      </p:sp>
      <p:sp>
        <p:nvSpPr>
          <p:cNvPr id="4" name="Rectangle 3"/>
          <p:cNvSpPr/>
          <p:nvPr/>
        </p:nvSpPr>
        <p:spPr>
          <a:xfrm>
            <a:off x="4039251" y="1173180"/>
            <a:ext cx="4907492" cy="369332"/>
          </a:xfrm>
          <a:prstGeom prst="rect">
            <a:avLst/>
          </a:prstGeom>
        </p:spPr>
        <p:txBody>
          <a:bodyPr wrap="square">
            <a:spAutoFit/>
          </a:bodyPr>
          <a:lstStyle/>
          <a:p>
            <a:pPr marL="285750" indent="-285750" algn="just" rtl="1">
              <a:buFont typeface="Times New Roman" panose="02020603050405020304" pitchFamily="18" charset="0"/>
              <a:buChar char="■"/>
            </a:pPr>
            <a:r>
              <a:rPr lang="ar-SA" b="1" dirty="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a:t>
            </a:r>
            <a:r>
              <a:rPr lang="fa-IR" dirty="0" smtClean="0">
                <a:latin typeface="Calibri" panose="020F0502020204030204" pitchFamily="34" charset="0"/>
                <a:ea typeface="Calibri" panose="020F0502020204030204" pitchFamily="34" charset="0"/>
                <a:cs typeface="B Nazanin" panose="00000400000000000000" pitchFamily="2" charset="-78"/>
              </a:rPr>
              <a:t>الف) به دست آوردن معادله دیفرانسیل به صورت زیر است:</a:t>
            </a:r>
            <a:endParaRPr lang="en-US" kern="100"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3063" y="-30480"/>
            <a:ext cx="3393128" cy="1950809"/>
          </a:xfrm>
          <a:prstGeom prst="rect">
            <a:avLst/>
          </a:prstGeom>
        </p:spPr>
      </p:pic>
      <p:pic>
        <p:nvPicPr>
          <p:cNvPr id="6" name="Picture 5"/>
          <p:cNvPicPr>
            <a:picLocks noChangeAspect="1"/>
          </p:cNvPicPr>
          <p:nvPr/>
        </p:nvPicPr>
        <p:blipFill>
          <a:blip r:embed="rId4"/>
          <a:stretch>
            <a:fillRect/>
          </a:stretch>
        </p:blipFill>
        <p:spPr>
          <a:xfrm>
            <a:off x="1459314" y="56257"/>
            <a:ext cx="1283886" cy="2012091"/>
          </a:xfrm>
          <a:prstGeom prst="rect">
            <a:avLst/>
          </a:prstGeom>
        </p:spPr>
      </p:pic>
      <p:sp>
        <p:nvSpPr>
          <p:cNvPr id="7" name="Rectangle 6"/>
          <p:cNvSpPr>
            <a:spLocks noChangeArrowheads="1"/>
          </p:cNvSpPr>
          <p:nvPr/>
        </p:nvSpPr>
        <p:spPr bwMode="auto">
          <a:xfrm>
            <a:off x="3219806" y="1758113"/>
            <a:ext cx="1317990"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en-US"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KCL:</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در گره 1</a:t>
            </a:r>
            <a:endParaRPr lang="en-US" altLang="en-US"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8" name="Rectangle 7"/>
              <p:cNvSpPr/>
              <p:nvPr/>
            </p:nvSpPr>
            <p:spPr>
              <a:xfrm>
                <a:off x="4456766" y="1438486"/>
                <a:ext cx="4664354" cy="9237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𝑜</m:t>
                          </m:r>
                        </m:sub>
                      </m:sSub>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𝐿</m:t>
                          </m:r>
                        </m:den>
                      </m:f>
                      <m:nary>
                        <m:naryPr>
                          <m:limLoc m:val="undOvr"/>
                          <m:grow m:val="on"/>
                          <m:ctrlPr>
                            <a:rPr lang="en-US" i="1">
                              <a:latin typeface="Cambria Math" panose="02040503050406030204" pitchFamily="18" charset="0"/>
                            </a:rPr>
                          </m:ctrlPr>
                        </m:naryPr>
                        <m:sub>
                          <m:r>
                            <a:rPr lang="en-US">
                              <a:latin typeface="Cambria Math" panose="02040503050406030204" pitchFamily="18" charset="0"/>
                            </a:rPr>
                            <m:t>0</m:t>
                          </m:r>
                        </m:sub>
                        <m:sup>
                          <m:r>
                            <a:rPr lang="en-US" i="1">
                              <a:latin typeface="Cambria Math" panose="02040503050406030204" pitchFamily="18" charset="0"/>
                            </a:rPr>
                            <m:t>𝑡</m:t>
                          </m:r>
                        </m:sup>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a:latin typeface="Cambria Math" panose="02040503050406030204" pitchFamily="18" charset="0"/>
                                </a:rPr>
                                <m:t>1</m:t>
                              </m:r>
                            </m:sub>
                          </m:sSub>
                        </m:e>
                      </m:nary>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m:t>
                          </m:r>
                        </m:sup>
                      </m:sSup>
                      <m:r>
                        <a:rPr lang="en-US">
                          <a:latin typeface="Cambria Math" panose="02040503050406030204" pitchFamily="18" charset="0"/>
                        </a:rPr>
                        <m:t>)=</m:t>
                      </m:r>
                      <m:r>
                        <a:rPr lang="en-US">
                          <a:latin typeface="Cambria Math" panose="02040503050406030204" pitchFamily="18" charset="0"/>
                        </a:rPr>
                        <m:t>0</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4456766" y="1438486"/>
                <a:ext cx="4664354" cy="923714"/>
              </a:xfrm>
              <a:prstGeom prst="rect">
                <a:avLst/>
              </a:prstGeom>
              <a:blipFill>
                <a:blip r:embed="rId5"/>
                <a:stretch>
                  <a:fillRect/>
                </a:stretch>
              </a:blipFill>
            </p:spPr>
            <p:txBody>
              <a:bodyPr/>
              <a:lstStyle/>
              <a:p>
                <a:r>
                  <a:rPr lang="en-US">
                    <a:noFill/>
                  </a:rPr>
                  <a:t> </a:t>
                </a:r>
              </a:p>
            </p:txBody>
          </p:sp>
        </mc:Fallback>
      </mc:AlternateContent>
      <p:sp>
        <p:nvSpPr>
          <p:cNvPr id="9" name="Rectangle 8"/>
          <p:cNvSpPr>
            <a:spLocks noChangeArrowheads="1"/>
          </p:cNvSpPr>
          <p:nvPr/>
        </p:nvSpPr>
        <p:spPr bwMode="auto">
          <a:xfrm>
            <a:off x="3236971" y="2224617"/>
            <a:ext cx="1346844"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en-US"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KCL:</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در گره </a:t>
            </a:r>
            <a:r>
              <a:rPr lang="fa-IR" altLang="en-US"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2</a:t>
            </a:r>
            <a:endParaRPr lang="en-US" altLang="en-US"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0" name="Rectangle 9"/>
              <p:cNvSpPr/>
              <p:nvPr/>
            </p:nvSpPr>
            <p:spPr>
              <a:xfrm>
                <a:off x="4473932" y="2048754"/>
                <a:ext cx="2422843"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a:latin typeface="Cambria Math" panose="02040503050406030204" pitchFamily="18" charset="0"/>
                            </a:rPr>
                            <m:t>1</m:t>
                          </m:r>
                        </m:sub>
                      </m:sSub>
                      <m:r>
                        <a:rPr lang="en-US">
                          <a:latin typeface="Cambria Math" panose="02040503050406030204" pitchFamily="18" charset="0"/>
                        </a:rPr>
                        <m:t>)+</m:t>
                      </m:r>
                      <m:r>
                        <a:rPr lang="en-US" i="1">
                          <a:latin typeface="Cambria Math" panose="02040503050406030204" pitchFamily="18" charset="0"/>
                        </a:rPr>
                        <m:t>𝐶</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a:latin typeface="Cambria Math" panose="02040503050406030204" pitchFamily="18" charset="0"/>
                                </a:rPr>
                                <m:t>2</m:t>
                              </m:r>
                            </m:sub>
                          </m:sSub>
                        </m:num>
                        <m:den>
                          <m:r>
                            <a:rPr lang="en-US" i="1">
                              <a:latin typeface="Cambria Math" panose="02040503050406030204" pitchFamily="18" charset="0"/>
                            </a:rPr>
                            <m:t>𝑑𝑡</m:t>
                          </m:r>
                        </m:den>
                      </m:f>
                      <m:r>
                        <a:rPr lang="en-US">
                          <a:latin typeface="Cambria Math" panose="02040503050406030204" pitchFamily="18" charset="0"/>
                        </a:rPr>
                        <m:t>=</m:t>
                      </m:r>
                      <m:r>
                        <a:rPr lang="en-US">
                          <a:latin typeface="Cambria Math" panose="02040503050406030204" pitchFamily="18" charset="0"/>
                        </a:rPr>
                        <m:t>0</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4473932" y="2048754"/>
                <a:ext cx="2422843" cy="618246"/>
              </a:xfrm>
              <a:prstGeom prst="rect">
                <a:avLst/>
              </a:prstGeom>
              <a:blipFill>
                <a:blip r:embed="rId6"/>
                <a:stretch>
                  <a:fillRect/>
                </a:stretch>
              </a:blipFill>
            </p:spPr>
            <p:txBody>
              <a:bodyPr/>
              <a:lstStyle/>
              <a:p>
                <a:r>
                  <a:rPr lang="en-US">
                    <a:noFill/>
                  </a:rPr>
                  <a:t> </a:t>
                </a:r>
              </a:p>
            </p:txBody>
          </p:sp>
        </mc:Fallback>
      </mc:AlternateContent>
      <p:sp>
        <p:nvSpPr>
          <p:cNvPr id="11" name="Rectangle 10"/>
          <p:cNvSpPr>
            <a:spLocks noChangeArrowheads="1"/>
          </p:cNvSpPr>
          <p:nvPr/>
        </p:nvSpPr>
        <p:spPr bwMode="auto">
          <a:xfrm>
            <a:off x="1890720" y="2582823"/>
            <a:ext cx="7029488"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dirty="0" smtClean="0">
                <a:latin typeface="Times New Roman" panose="02020603050405020304" pitchFamily="18" charset="0"/>
                <a:ea typeface="Calibri" panose="020F0502020204030204" pitchFamily="34" charset="0"/>
                <a:cs typeface="B Nazanin" panose="00000400000000000000" pitchFamily="2" charset="-78"/>
              </a:rPr>
              <a:t>از معادله دوم </a:t>
            </a:r>
            <a:r>
              <a:rPr lang="en-US" altLang="en-US" dirty="0" smtClean="0">
                <a:latin typeface="Times New Roman" panose="02020603050405020304" pitchFamily="18" charset="0"/>
                <a:ea typeface="Calibri" panose="020F0502020204030204" pitchFamily="34" charset="0"/>
                <a:cs typeface="B Nazanin" panose="00000400000000000000" pitchFamily="2" charset="-78"/>
              </a:rPr>
              <a:t>v</a:t>
            </a:r>
            <a:r>
              <a:rPr lang="en-US" altLang="en-US" baseline="-25000" dirty="0" smtClean="0">
                <a:latin typeface="Times New Roman" panose="02020603050405020304" pitchFamily="18" charset="0"/>
                <a:ea typeface="Calibri" panose="020F0502020204030204" pitchFamily="34" charset="0"/>
                <a:cs typeface="B Nazanin" panose="00000400000000000000" pitchFamily="2" charset="-78"/>
              </a:rPr>
              <a:t>1</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را بر حسب </a:t>
            </a:r>
            <a:r>
              <a:rPr lang="en-US" altLang="en-US" dirty="0" smtClean="0">
                <a:latin typeface="Times New Roman" panose="02020603050405020304" pitchFamily="18" charset="0"/>
                <a:ea typeface="Calibri" panose="020F0502020204030204" pitchFamily="34" charset="0"/>
                <a:cs typeface="B Nazanin" panose="00000400000000000000" pitchFamily="2" charset="-78"/>
              </a:rPr>
              <a:t>v</a:t>
            </a:r>
            <a:r>
              <a:rPr lang="en-US" altLang="en-US" baseline="-25000" dirty="0" smtClean="0">
                <a:latin typeface="Times New Roman" panose="02020603050405020304" pitchFamily="18" charset="0"/>
                <a:ea typeface="Calibri" panose="020F0502020204030204" pitchFamily="34" charset="0"/>
                <a:cs typeface="B Nazanin" panose="00000400000000000000" pitchFamily="2" charset="-78"/>
              </a:rPr>
              <a:t>2</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استخراج نموده و در معادله اول قرار داده و از آن مشتق می گیریم:</a:t>
            </a:r>
            <a:endParaRPr lang="en-US" altLang="en-US" dirty="0">
              <a:latin typeface="Times New Roman" panose="02020603050405020304" pitchFamily="18"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2" name="Rectangle 11"/>
              <p:cNvSpPr/>
              <p:nvPr/>
            </p:nvSpPr>
            <p:spPr>
              <a:xfrm>
                <a:off x="3261057" y="3002269"/>
                <a:ext cx="2848857"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2</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0">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2</m:t>
                              </m:r>
                            </m:sup>
                          </m:sSup>
                        </m:den>
                      </m:f>
                      <m:r>
                        <a:rPr lang="en-US" i="0">
                          <a:latin typeface="Cambria Math" panose="02040503050406030204" pitchFamily="18" charset="0"/>
                        </a:rPr>
                        <m:t>+</m:t>
                      </m:r>
                      <m:r>
                        <a:rPr lang="en-US" i="0">
                          <a:latin typeface="Cambria Math" panose="02040503050406030204" pitchFamily="18" charset="0"/>
                        </a:rPr>
                        <m:t>2</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num>
                        <m:den>
                          <m:r>
                            <a:rPr lang="en-US" i="1">
                              <a:latin typeface="Cambria Math" panose="02040503050406030204" pitchFamily="18" charset="0"/>
                            </a:rPr>
                            <m:t>𝑑𝑡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num>
                        <m:den>
                          <m:r>
                            <a:rPr lang="en-US" i="1">
                              <a:latin typeface="Cambria Math" panose="02040503050406030204" pitchFamily="18" charset="0"/>
                            </a:rPr>
                            <m:t>𝑑𝑡</m:t>
                          </m:r>
                        </m:den>
                      </m:f>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3261057" y="3002269"/>
                <a:ext cx="2848857" cy="648126"/>
              </a:xfrm>
              <a:prstGeom prst="rect">
                <a:avLst/>
              </a:prstGeom>
              <a:blipFill>
                <a:blip r:embed="rId7"/>
                <a:stretch>
                  <a:fillRect/>
                </a:stretch>
              </a:blipFill>
            </p:spPr>
            <p:txBody>
              <a:bodyPr/>
              <a:lstStyle/>
              <a:p>
                <a:r>
                  <a:rPr lang="en-US">
                    <a:noFill/>
                  </a:rPr>
                  <a:t> </a:t>
                </a:r>
              </a:p>
            </p:txBody>
          </p:sp>
        </mc:Fallback>
      </mc:AlternateContent>
      <p:sp>
        <p:nvSpPr>
          <p:cNvPr id="13" name="Rectangle 12"/>
          <p:cNvSpPr>
            <a:spLocks noChangeArrowheads="1"/>
          </p:cNvSpPr>
          <p:nvPr/>
        </p:nvSpPr>
        <p:spPr bwMode="auto">
          <a:xfrm>
            <a:off x="395381" y="3573680"/>
            <a:ext cx="8540857"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dirty="0" smtClean="0">
                <a:latin typeface="Times New Roman" panose="02020603050405020304" pitchFamily="18" charset="0"/>
                <a:ea typeface="Calibri" panose="020F0502020204030204" pitchFamily="34" charset="0"/>
                <a:cs typeface="B Nazanin" panose="00000400000000000000" pitchFamily="2" charset="-78"/>
              </a:rPr>
              <a:t>در تشکیل معادله </a:t>
            </a:r>
            <a:r>
              <a:rPr lang="fa-IR" altLang="en-US" dirty="0" err="1" smtClean="0">
                <a:latin typeface="Times New Roman" panose="02020603050405020304" pitchFamily="18" charset="0"/>
                <a:ea typeface="Calibri" panose="020F0502020204030204" pitchFamily="34" charset="0"/>
                <a:cs typeface="B Nazanin" panose="00000400000000000000" pitchFamily="2" charset="-78"/>
              </a:rPr>
              <a:t>دیفرانسیل</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باید شرایط اولیه معادله نیز مشخص شود. لذا با فرض پیوستگی ولتاژ اولیه خازن </a:t>
            </a:r>
            <a:r>
              <a:rPr lang="en-US" altLang="en-US" dirty="0" smtClean="0">
                <a:latin typeface="Times New Roman" panose="02020603050405020304" pitchFamily="18" charset="0"/>
                <a:ea typeface="Calibri" panose="020F0502020204030204" pitchFamily="34" charset="0"/>
                <a:cs typeface="B Nazanin" panose="00000400000000000000" pitchFamily="2" charset="-78"/>
              </a:rPr>
              <a:t>V</a:t>
            </a:r>
            <a:r>
              <a:rPr lang="en-US" altLang="en-US" baseline="-25000" dirty="0" smtClean="0">
                <a:latin typeface="Times New Roman" panose="02020603050405020304" pitchFamily="18" charset="0"/>
                <a:ea typeface="Calibri" panose="020F0502020204030204" pitchFamily="34" charset="0"/>
                <a:cs typeface="B Nazanin" panose="00000400000000000000" pitchFamily="2" charset="-78"/>
              </a:rPr>
              <a:t>o</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و جریان اولیه سلف </a:t>
            </a:r>
            <a:r>
              <a:rPr lang="en-US" altLang="en-US" dirty="0" smtClean="0">
                <a:latin typeface="Times New Roman" panose="02020603050405020304" pitchFamily="18" charset="0"/>
                <a:ea typeface="Calibri" panose="020F0502020204030204" pitchFamily="34" charset="0"/>
                <a:cs typeface="B Nazanin" panose="00000400000000000000" pitchFamily="2" charset="-78"/>
              </a:rPr>
              <a:t>I</a:t>
            </a:r>
            <a:r>
              <a:rPr lang="en-US" altLang="en-US" baseline="-25000" dirty="0" smtClean="0">
                <a:latin typeface="Times New Roman" panose="02020603050405020304" pitchFamily="18" charset="0"/>
                <a:ea typeface="Calibri" panose="020F0502020204030204" pitchFamily="34" charset="0"/>
                <a:cs typeface="B Nazanin" panose="00000400000000000000" pitchFamily="2" charset="-78"/>
              </a:rPr>
              <a:t>o</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داریم:</a:t>
            </a:r>
            <a:endParaRPr lang="en-US" altLang="en-US" dirty="0">
              <a:latin typeface="Times New Roman" panose="02020603050405020304" pitchFamily="18"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4" name="Rectangle 13"/>
              <p:cNvSpPr/>
              <p:nvPr/>
            </p:nvSpPr>
            <p:spPr>
              <a:xfrm>
                <a:off x="3889130" y="4011520"/>
                <a:ext cx="12924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𝑜</m:t>
                          </m:r>
                        </m:sub>
                      </m:sSub>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889130" y="4011520"/>
                <a:ext cx="1292470" cy="369332"/>
              </a:xfrm>
              <a:prstGeom prst="rect">
                <a:avLst/>
              </a:prstGeom>
              <a:blipFill>
                <a:blip r:embed="rId8"/>
                <a:stretch>
                  <a:fillRect b="-13115"/>
                </a:stretch>
              </a:blipFill>
            </p:spPr>
            <p:txBody>
              <a:bodyPr/>
              <a:lstStyle/>
              <a:p>
                <a:r>
                  <a:rPr lang="en-US">
                    <a:noFill/>
                  </a:rPr>
                  <a:t> </a:t>
                </a:r>
              </a:p>
            </p:txBody>
          </p:sp>
        </mc:Fallback>
      </mc:AlternateContent>
      <p:sp>
        <p:nvSpPr>
          <p:cNvPr id="15" name="Rectangle 14"/>
          <p:cNvSpPr>
            <a:spLocks noChangeArrowheads="1"/>
          </p:cNvSpPr>
          <p:nvPr/>
        </p:nvSpPr>
        <p:spPr bwMode="auto">
          <a:xfrm>
            <a:off x="2514600" y="4367362"/>
            <a:ext cx="6402715"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dirty="0" smtClean="0">
                <a:latin typeface="Times New Roman" panose="02020603050405020304" pitchFamily="18" charset="0"/>
                <a:ea typeface="Calibri" panose="020F0502020204030204" pitchFamily="34" charset="0"/>
                <a:cs typeface="B Nazanin" panose="00000400000000000000" pitchFamily="2" charset="-78"/>
              </a:rPr>
              <a:t>برای تعیین مشتق تغییرات </a:t>
            </a:r>
            <a:r>
              <a:rPr lang="en-US" altLang="en-US" dirty="0" smtClean="0">
                <a:latin typeface="Times New Roman" panose="02020603050405020304" pitchFamily="18" charset="0"/>
                <a:ea typeface="Calibri" panose="020F0502020204030204" pitchFamily="34" charset="0"/>
                <a:cs typeface="B Nazanin" panose="00000400000000000000" pitchFamily="2" charset="-78"/>
              </a:rPr>
              <a:t>v</a:t>
            </a:r>
            <a:r>
              <a:rPr lang="en-US" altLang="en-US" baseline="-25000" dirty="0" smtClean="0">
                <a:latin typeface="Times New Roman" panose="02020603050405020304" pitchFamily="18" charset="0"/>
                <a:ea typeface="Calibri" panose="020F0502020204030204" pitchFamily="34" charset="0"/>
                <a:cs typeface="B Nazanin" panose="00000400000000000000" pitchFamily="2" charset="-78"/>
              </a:rPr>
              <a:t>2</a:t>
            </a:r>
            <a:r>
              <a:rPr lang="fa-IR" altLang="en-US" baseline="-25000" dirty="0" smtClean="0">
                <a:latin typeface="Times New Roman" panose="02020603050405020304" pitchFamily="18" charset="0"/>
                <a:ea typeface="Calibri" panose="020F0502020204030204" pitchFamily="34" charset="0"/>
                <a:cs typeface="B Nazanin" panose="00000400000000000000" pitchFamily="2" charset="-78"/>
              </a:rPr>
              <a:t>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در لحظه صفر، از معادله اول و دوم </a:t>
            </a:r>
            <a:r>
              <a:rPr lang="en-US" altLang="en-US" dirty="0" smtClean="0">
                <a:latin typeface="Times New Roman" panose="02020603050405020304" pitchFamily="18" charset="0"/>
                <a:ea typeface="Calibri" panose="020F0502020204030204" pitchFamily="34" charset="0"/>
                <a:cs typeface="B Nazanin" panose="00000400000000000000" pitchFamily="2" charset="-78"/>
              </a:rPr>
              <a:t>KCL</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استفاده می شود:</a:t>
            </a:r>
            <a:endParaRPr lang="en-US" altLang="en-US" dirty="0">
              <a:latin typeface="Times New Roman" panose="02020603050405020304" pitchFamily="18"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6" name="Rectangle 15"/>
              <p:cNvSpPr/>
              <p:nvPr/>
            </p:nvSpPr>
            <p:spPr>
              <a:xfrm>
                <a:off x="1110372" y="5060207"/>
                <a:ext cx="2928879" cy="11937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d>
                                      <m:dPr>
                                        <m:ctrlPr>
                                          <a:rPr lang="en-US" i="1">
                                            <a:latin typeface="Cambria Math" panose="02040503050406030204" pitchFamily="18" charset="0"/>
                                          </a:rPr>
                                        </m:ctrlPr>
                                      </m:dPr>
                                      <m:e>
                                        <m:r>
                                          <a:rPr lang="en-US" i="0">
                                            <a:latin typeface="Cambria Math" panose="02040503050406030204" pitchFamily="18" charset="0"/>
                                          </a:rPr>
                                          <m:t>0</m:t>
                                        </m:r>
                                      </m:e>
                                    </m:d>
                                    <m:r>
                                      <a:rPr lang="en-US" i="0">
                                        <a:latin typeface="Cambria Math" panose="02040503050406030204" pitchFamily="18" charset="0"/>
                                      </a:rPr>
                                      <m:t>−</m:t>
                                    </m:r>
                                    <m:r>
                                      <a:rPr lang="en-US" i="1">
                                        <a:latin typeface="Cambria Math" panose="02040503050406030204" pitchFamily="18" charset="0"/>
                                      </a:rPr>
                                      <m:t>𝐼</m:t>
                                    </m:r>
                                    <m:r>
                                      <a:rPr lang="en-US" b="0" i="1" baseline="-25000" smtClean="0">
                                        <a:latin typeface="Cambria Math" panose="02040503050406030204" pitchFamily="18" charset="0"/>
                                      </a:rPr>
                                      <m:t>𝑜</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r>
                                      <a:rPr lang="en-US" i="0">
                                        <a:latin typeface="Cambria Math" panose="02040503050406030204" pitchFamily="18" charset="0"/>
                                      </a:rPr>
                                      <m:t>0</m:t>
                                    </m:r>
                                  </m:e>
                                </m:d>
                              </m:num>
                              <m:den>
                                <m:r>
                                  <a:rPr lang="en-US" i="0">
                                    <a:latin typeface="Cambria Math" panose="02040503050406030204" pitchFamily="18" charset="0"/>
                                  </a:rPr>
                                  <m:t>2</m:t>
                                </m:r>
                              </m:den>
                            </m:f>
                          </m:e>
                        </m:mr>
                        <m:mr>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a:latin typeface="Cambria Math" panose="02040503050406030204" pitchFamily="18" charset="0"/>
                                      </a:rPr>
                                      <m:t>2</m:t>
                                    </m:r>
                                  </m:sub>
                                </m:sSub>
                              </m:num>
                              <m:den>
                                <m:r>
                                  <a:rPr lang="en-US" i="1">
                                    <a:latin typeface="Cambria Math" panose="02040503050406030204" pitchFamily="18" charset="0"/>
                                  </a:rPr>
                                  <m:t>𝑑𝑡</m:t>
                                </m:r>
                              </m:den>
                            </m:f>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a:latin typeface="Cambria Math" panose="02040503050406030204" pitchFamily="18" charset="0"/>
                                  </a:rPr>
                                  <m:t>1</m:t>
                                </m:r>
                              </m:sub>
                            </m:sSub>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a:latin typeface="Cambria Math" panose="02040503050406030204" pitchFamily="18" charset="0"/>
                                  </a:rPr>
                                  <m:t>2</m:t>
                                </m:r>
                              </m:sub>
                            </m:sSub>
                            <m:r>
                              <a:rPr lang="en-US">
                                <a:latin typeface="Cambria Math" panose="02040503050406030204" pitchFamily="18" charset="0"/>
                              </a:rPr>
                              <m:t>(</m:t>
                            </m:r>
                            <m:r>
                              <a:rPr lang="en-US">
                                <a:latin typeface="Cambria Math" panose="02040503050406030204" pitchFamily="18" charset="0"/>
                              </a:rPr>
                              <m:t>0</m:t>
                            </m:r>
                            <m:r>
                              <a:rPr lang="fa-IR" b="0" i="0" smtClean="0">
                                <a:latin typeface="Cambria Math" panose="02040503050406030204" pitchFamily="18" charset="0"/>
                              </a:rPr>
                              <m:t>)</m:t>
                            </m:r>
                          </m:e>
                        </m:mr>
                      </m:m>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1110372" y="5060207"/>
                <a:ext cx="2928879" cy="1193788"/>
              </a:xfrm>
              <a:prstGeom prst="rect">
                <a:avLst/>
              </a:prstGeom>
              <a:blipFill>
                <a:blip r:embed="rId9"/>
                <a:stretch>
                  <a:fillRect/>
                </a:stretch>
              </a:blipFill>
            </p:spPr>
            <p:txBody>
              <a:bodyPr/>
              <a:lstStyle/>
              <a:p>
                <a:r>
                  <a:rPr lang="en-US">
                    <a:noFill/>
                  </a:rPr>
                  <a:t> </a:t>
                </a:r>
              </a:p>
            </p:txBody>
          </p:sp>
        </mc:Fallback>
      </mc:AlternateContent>
      <p:sp>
        <p:nvSpPr>
          <p:cNvPr id="17" name="Right Brace 16"/>
          <p:cNvSpPr/>
          <p:nvPr/>
        </p:nvSpPr>
        <p:spPr>
          <a:xfrm>
            <a:off x="4039251" y="5189987"/>
            <a:ext cx="266196" cy="1016958"/>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FF"/>
              </a:solidFill>
            </a:endParaRPr>
          </a:p>
        </p:txBody>
      </p:sp>
      <mc:AlternateContent xmlns:mc="http://schemas.openxmlformats.org/markup-compatibility/2006" xmlns:a14="http://schemas.microsoft.com/office/drawing/2010/main">
        <mc:Choice Requires="a14">
          <p:sp>
            <p:nvSpPr>
              <p:cNvPr id="18" name="Rectangle 17"/>
              <p:cNvSpPr/>
              <p:nvPr/>
            </p:nvSpPr>
            <p:spPr>
              <a:xfrm>
                <a:off x="4616320" y="5347144"/>
                <a:ext cx="2736903" cy="6199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num>
                        <m:den>
                          <m:r>
                            <a:rPr lang="en-US" i="1">
                              <a:latin typeface="Cambria Math" panose="02040503050406030204" pitchFamily="18" charset="0"/>
                            </a:rPr>
                            <m:t>𝑑𝑡</m:t>
                          </m:r>
                        </m:den>
                      </m:f>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𝑜</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𝑜</m:t>
                              </m:r>
                            </m:sub>
                          </m:sSub>
                        </m:num>
                        <m:den>
                          <m:r>
                            <a:rPr lang="en-US" i="0">
                              <a:latin typeface="Cambria Math" panose="02040503050406030204" pitchFamily="18" charset="0"/>
                            </a:rPr>
                            <m:t>2</m:t>
                          </m:r>
                        </m:den>
                      </m:f>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4616320" y="5347144"/>
                <a:ext cx="2736903" cy="61991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305447" y="5513800"/>
                <a:ext cx="510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solidFill>
                            <a:srgbClr val="0000FF"/>
                          </a:solidFill>
                          <a:latin typeface="Cambria Math" panose="02040503050406030204" pitchFamily="18" charset="0"/>
                        </a:rPr>
                        <m:t>⟹</m:t>
                      </m:r>
                    </m:oMath>
                  </m:oMathPara>
                </a14:m>
                <a:endParaRPr lang="en-US" b="1" dirty="0"/>
              </a:p>
            </p:txBody>
          </p:sp>
        </mc:Choice>
        <mc:Fallback xmlns="">
          <p:sp>
            <p:nvSpPr>
              <p:cNvPr id="19" name="Rectangle 18"/>
              <p:cNvSpPr>
                <a:spLocks noRot="1" noChangeAspect="1" noMove="1" noResize="1" noEditPoints="1" noAdjustHandles="1" noChangeArrowheads="1" noChangeShapeType="1" noTextEdit="1"/>
              </p:cNvSpPr>
              <p:nvPr/>
            </p:nvSpPr>
            <p:spPr>
              <a:xfrm>
                <a:off x="4305447" y="5513800"/>
                <a:ext cx="510076" cy="369332"/>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14241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dirty="0"/>
          </a:p>
        </p:txBody>
      </p:sp>
      <p:sp>
        <p:nvSpPr>
          <p:cNvPr id="4" name="Rectangle 3"/>
          <p:cNvSpPr/>
          <p:nvPr/>
        </p:nvSpPr>
        <p:spPr>
          <a:xfrm>
            <a:off x="6019800" y="304800"/>
            <a:ext cx="2882520" cy="369332"/>
          </a:xfrm>
          <a:prstGeom prst="rect">
            <a:avLst/>
          </a:prstGeom>
        </p:spPr>
        <p:txBody>
          <a:bodyPr wrap="none">
            <a:spAutoFit/>
          </a:bodyPr>
          <a:lstStyle/>
          <a:p>
            <a:pPr algn="r" rtl="1"/>
            <a:r>
              <a:rPr lang="ar-SA" dirty="0">
                <a:latin typeface="Times New Roman" panose="02020603050405020304" pitchFamily="18" charset="0"/>
                <a:ea typeface="Calibri" panose="020F0502020204030204" pitchFamily="34" charset="0"/>
                <a:cs typeface="B Nazanin" panose="00000400000000000000" pitchFamily="2" charset="-78"/>
              </a:rPr>
              <a:t>محاسبه انرژی تلف شده در </a:t>
            </a:r>
            <a:r>
              <a:rPr lang="ar-SA" dirty="0" smtClean="0">
                <a:latin typeface="Times New Roman" panose="02020603050405020304" pitchFamily="18" charset="0"/>
                <a:ea typeface="Calibri" panose="020F0502020204030204" pitchFamily="34" charset="0"/>
                <a:cs typeface="B Nazanin" panose="00000400000000000000" pitchFamily="2" charset="-78"/>
              </a:rPr>
              <a:t>مقاومت</a:t>
            </a:r>
            <a:r>
              <a:rPr lang="en-US" sz="1600" dirty="0" smtClean="0">
                <a:latin typeface="Times New Roman" panose="02020603050405020304" pitchFamily="18" charset="0"/>
                <a:ea typeface="Calibri" panose="020F0502020204030204" pitchFamily="34" charset="0"/>
              </a:rPr>
              <a:t>R</a:t>
            </a:r>
            <a:r>
              <a:rPr lang="en-US" dirty="0" smtClean="0">
                <a:latin typeface="B Nazanin" panose="00000400000000000000" pitchFamily="2" charset="-78"/>
                <a:ea typeface="Calibri" panose="020F0502020204030204" pitchFamily="34" charset="0"/>
              </a:rPr>
              <a:t> </a:t>
            </a:r>
            <a:r>
              <a:rPr lang="fa-IR" dirty="0" smtClean="0">
                <a:latin typeface="B Nazanin" panose="00000400000000000000" pitchFamily="2" charset="-78"/>
                <a:ea typeface="Calibri" panose="020F0502020204030204" pitchFamily="34" charset="0"/>
              </a:rPr>
              <a:t>:</a:t>
            </a:r>
            <a:endParaRPr lang="en-US" dirty="0"/>
          </a:p>
        </p:txBody>
      </p:sp>
      <p:pic>
        <p:nvPicPr>
          <p:cNvPr id="8" name="Picture 7"/>
          <p:cNvPicPr>
            <a:picLocks noChangeAspect="1"/>
          </p:cNvPicPr>
          <p:nvPr/>
        </p:nvPicPr>
        <p:blipFill>
          <a:blip r:embed="rId3"/>
          <a:stretch>
            <a:fillRect/>
          </a:stretch>
        </p:blipFill>
        <p:spPr>
          <a:xfrm>
            <a:off x="2667000" y="1302482"/>
            <a:ext cx="3706376" cy="743948"/>
          </a:xfrm>
          <a:prstGeom prst="rect">
            <a:avLst/>
          </a:prstGeom>
        </p:spPr>
      </p:pic>
      <p:pic>
        <p:nvPicPr>
          <p:cNvPr id="10" name="Picture 9"/>
          <p:cNvPicPr>
            <a:picLocks noChangeAspect="1"/>
          </p:cNvPicPr>
          <p:nvPr/>
        </p:nvPicPr>
        <p:blipFill>
          <a:blip r:embed="rId4"/>
          <a:stretch>
            <a:fillRect/>
          </a:stretch>
        </p:blipFill>
        <p:spPr>
          <a:xfrm>
            <a:off x="2133600" y="2157752"/>
            <a:ext cx="5127119" cy="683616"/>
          </a:xfrm>
          <a:prstGeom prst="rect">
            <a:avLst/>
          </a:prstGeom>
        </p:spPr>
      </p:pic>
      <p:sp>
        <p:nvSpPr>
          <p:cNvPr id="16" name="Rectangle 15"/>
          <p:cNvSpPr/>
          <p:nvPr/>
        </p:nvSpPr>
        <p:spPr>
          <a:xfrm>
            <a:off x="4191000" y="3224545"/>
            <a:ext cx="4694320" cy="1047979"/>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q"/>
            </a:pPr>
            <a:r>
              <a:rPr lang="ar-SA"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مثال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a:t>
            </a:r>
            <a:r>
              <a:rPr lang="fa-IR" kern="100" dirty="0" smtClean="0">
                <a:latin typeface="Calibri" panose="020F0502020204030204" pitchFamily="34" charset="0"/>
                <a:ea typeface="Calibri" panose="020F0502020204030204" pitchFamily="34" charset="0"/>
                <a:cs typeface="B Nazanin" panose="00000400000000000000" pitchFamily="2" charset="-78"/>
              </a:rPr>
              <a:t>در شکل زیر، کلید در لحظه صفر باز می شود. مطلوب است محاسبه انرژی ذخیره شده در خازن در لحظه ابتدایی بعد از باز شدن کلید. </a:t>
            </a:r>
            <a:endParaRPr lang="en-US" dirty="0">
              <a:cs typeface="B Nazanin" panose="00000400000000000000" pitchFamily="2" charset="-78"/>
            </a:endParaRPr>
          </a:p>
        </p:txBody>
      </p:sp>
      <p:sp>
        <p:nvSpPr>
          <p:cNvPr id="17" name="Rectangle 16"/>
          <p:cNvSpPr/>
          <p:nvPr/>
        </p:nvSpPr>
        <p:spPr>
          <a:xfrm>
            <a:off x="4191000" y="4258270"/>
            <a:ext cx="4694320" cy="923330"/>
          </a:xfrm>
          <a:prstGeom prst="rect">
            <a:avLst/>
          </a:prstGeom>
        </p:spPr>
        <p:txBody>
          <a:bodyPr wrap="square">
            <a:spAutoFit/>
          </a:bodyPr>
          <a:lstStyle/>
          <a:p>
            <a:pPr marL="285750" indent="-285750" algn="just" rtl="1">
              <a:buFont typeface="Times New Roman" panose="02020603050405020304" pitchFamily="18" charset="0"/>
              <a:buChar char="■"/>
            </a:pPr>
            <a:r>
              <a:rPr lang="ar-SA"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a:t>
            </a:r>
            <a:r>
              <a:rPr lang="fa-IR" dirty="0" smtClean="0">
                <a:latin typeface="Calibri" panose="020F0502020204030204" pitchFamily="34" charset="0"/>
                <a:ea typeface="Calibri" panose="020F0502020204030204" pitchFamily="34" charset="0"/>
                <a:cs typeface="B Nazanin" panose="00000400000000000000" pitchFamily="2" charset="-78"/>
              </a:rPr>
              <a:t>در لحظات قبل از باز شدن کلید، خازن شارژ و مدار باز شده است. مدار به صورت زیر بوده و می توان نوشت:</a:t>
            </a:r>
            <a:endParaRPr lang="en-US" dirty="0"/>
          </a:p>
          <a:p>
            <a:pPr algn="r" rtl="1"/>
            <a:endParaRPr lang="en-US" b="1" dirty="0">
              <a:solidFill>
                <a:srgbClr val="FF0000"/>
              </a:solidFill>
            </a:endParaRPr>
          </a:p>
        </p:txBody>
      </p:sp>
      <p:pic>
        <p:nvPicPr>
          <p:cNvPr id="19" name="Picture 18"/>
          <p:cNvPicPr>
            <a:picLocks noChangeAspect="1"/>
          </p:cNvPicPr>
          <p:nvPr/>
        </p:nvPicPr>
        <p:blipFill>
          <a:blip r:embed="rId5"/>
          <a:stretch>
            <a:fillRect/>
          </a:stretch>
        </p:blipFill>
        <p:spPr>
          <a:xfrm>
            <a:off x="4419600" y="6207003"/>
            <a:ext cx="3305724" cy="488346"/>
          </a:xfrm>
          <a:prstGeom prst="rect">
            <a:avLst/>
          </a:prstGeom>
        </p:spPr>
      </p:pic>
      <p:pic>
        <p:nvPicPr>
          <p:cNvPr id="22" name="Picture 21"/>
          <p:cNvPicPr>
            <a:picLocks noChangeAspect="1"/>
          </p:cNvPicPr>
          <p:nvPr/>
        </p:nvPicPr>
        <p:blipFill>
          <a:blip r:embed="rId6"/>
          <a:stretch>
            <a:fillRect/>
          </a:stretch>
        </p:blipFill>
        <p:spPr>
          <a:xfrm>
            <a:off x="4191000" y="4906749"/>
            <a:ext cx="3302736" cy="1265451"/>
          </a:xfrm>
          <a:prstGeom prst="rect">
            <a:avLst/>
          </a:prstGeom>
        </p:spPr>
      </p:pic>
      <p:sp>
        <p:nvSpPr>
          <p:cNvPr id="23" name="Rectangle 22"/>
          <p:cNvSpPr/>
          <p:nvPr/>
        </p:nvSpPr>
        <p:spPr>
          <a:xfrm>
            <a:off x="1473391" y="2888614"/>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
        <p:nvSpPr>
          <p:cNvPr id="25" name="Rectangle 24"/>
          <p:cNvSpPr/>
          <p:nvPr/>
        </p:nvSpPr>
        <p:spPr>
          <a:xfrm>
            <a:off x="1347212" y="770609"/>
            <a:ext cx="6434549" cy="369332"/>
          </a:xfrm>
          <a:prstGeom prst="rect">
            <a:avLst/>
          </a:prstGeom>
        </p:spPr>
        <p:txBody>
          <a:bodyPr wrap="square">
            <a:spAutoFit/>
          </a:bodyPr>
          <a:lstStyle/>
          <a:p>
            <a:pPr algn="ctr"/>
            <a:r>
              <a:rPr lang="en-US" dirty="0">
                <a:latin typeface="Cambria Math" panose="02040503050406030204" pitchFamily="18" charset="0"/>
                <a:ea typeface="Cambria Math" panose="02040503050406030204" pitchFamily="18" charset="0"/>
              </a:rPr>
              <a:t>p(t) = R i</a:t>
            </a:r>
            <a:r>
              <a:rPr lang="en-US" baseline="30000" dirty="0">
                <a:latin typeface="Cambria Math" panose="02040503050406030204" pitchFamily="18" charset="0"/>
                <a:ea typeface="Cambria Math" panose="02040503050406030204" pitchFamily="18" charset="0"/>
              </a:rPr>
              <a:t>2</a:t>
            </a:r>
            <a:r>
              <a:rPr lang="en-US" dirty="0">
                <a:latin typeface="Cambria Math" panose="02040503050406030204" pitchFamily="18" charset="0"/>
                <a:ea typeface="Cambria Math" panose="02040503050406030204" pitchFamily="18" charset="0"/>
              </a:rPr>
              <a:t>(t</a:t>
            </a:r>
            <a:r>
              <a:rPr lang="en-US" dirty="0" smtClean="0">
                <a:latin typeface="Cambria Math" panose="02040503050406030204" pitchFamily="18" charset="0"/>
                <a:ea typeface="Cambria Math" panose="02040503050406030204" pitchFamily="18" charset="0"/>
              </a:rPr>
              <a:t>)=R(</a:t>
            </a:r>
            <a:r>
              <a:rPr lang="en-US" dirty="0">
                <a:latin typeface="Cambria Math" panose="02040503050406030204" pitchFamily="18" charset="0"/>
                <a:ea typeface="Cambria Math" panose="02040503050406030204" pitchFamily="18" charset="0"/>
              </a:rPr>
              <a:t>(V</a:t>
            </a:r>
            <a:r>
              <a:rPr lang="en-US" baseline="-25000" dirty="0">
                <a:latin typeface="Cambria Math" panose="02040503050406030204" pitchFamily="18" charset="0"/>
                <a:ea typeface="Cambria Math" panose="02040503050406030204" pitchFamily="18" charset="0"/>
              </a:rPr>
              <a:t>0</a:t>
            </a:r>
            <a:r>
              <a:rPr lang="en-US" dirty="0">
                <a:latin typeface="Cambria Math" panose="02040503050406030204" pitchFamily="18" charset="0"/>
                <a:ea typeface="Cambria Math" panose="02040503050406030204" pitchFamily="18" charset="0"/>
              </a:rPr>
              <a:t>/R) </a:t>
            </a:r>
            <a:r>
              <a:rPr lang="en-US" dirty="0" smtClean="0">
                <a:latin typeface="Cambria Math" panose="02040503050406030204" pitchFamily="18" charset="0"/>
                <a:ea typeface="Cambria Math" panose="02040503050406030204" pitchFamily="18" charset="0"/>
              </a:rPr>
              <a:t>e</a:t>
            </a:r>
            <a:r>
              <a:rPr lang="en-US" baseline="30000" dirty="0" smtClean="0">
                <a:latin typeface="Cambria Math" panose="02040503050406030204" pitchFamily="18" charset="0"/>
                <a:ea typeface="Cambria Math" panose="02040503050406030204" pitchFamily="18" charset="0"/>
              </a:rPr>
              <a:t>-t/RC</a:t>
            </a:r>
            <a:r>
              <a:rPr lang="en-US" dirty="0" smtClean="0">
                <a:latin typeface="Cambria Math" panose="02040503050406030204" pitchFamily="18" charset="0"/>
                <a:ea typeface="Cambria Math" panose="02040503050406030204" pitchFamily="18" charset="0"/>
              </a:rPr>
              <a:t>)</a:t>
            </a:r>
            <a:r>
              <a:rPr lang="en-US" baseline="30000" dirty="0">
                <a:latin typeface="Cambria Math" panose="02040503050406030204" pitchFamily="18" charset="0"/>
                <a:ea typeface="Cambria Math" panose="02040503050406030204" pitchFamily="18" charset="0"/>
              </a:rPr>
              <a:t> </a:t>
            </a:r>
            <a:r>
              <a:rPr lang="en-US" baseline="30000" dirty="0" smtClean="0">
                <a:latin typeface="Cambria Math" panose="02040503050406030204" pitchFamily="18" charset="0"/>
                <a:ea typeface="Cambria Math" panose="02040503050406030204" pitchFamily="18" charset="0"/>
              </a:rPr>
              <a:t>2</a:t>
            </a:r>
            <a:r>
              <a:rPr lang="en-US" dirty="0" smtClean="0">
                <a:latin typeface="Cambria Math" panose="02040503050406030204" pitchFamily="18" charset="0"/>
                <a:ea typeface="Cambria Math" panose="02040503050406030204" pitchFamily="18" charset="0"/>
              </a:rPr>
              <a:t>=</a:t>
            </a:r>
            <a:r>
              <a:rPr lang="en-US" dirty="0">
                <a:latin typeface="Cambria Math" panose="02040503050406030204" pitchFamily="18" charset="0"/>
                <a:ea typeface="Cambria Math" panose="02040503050406030204" pitchFamily="18" charset="0"/>
              </a:rPr>
              <a:t> (</a:t>
            </a:r>
            <a:r>
              <a:rPr lang="en-US" dirty="0" smtClean="0">
                <a:latin typeface="Cambria Math" panose="02040503050406030204" pitchFamily="18" charset="0"/>
                <a:ea typeface="Cambria Math" panose="02040503050406030204" pitchFamily="18" charset="0"/>
              </a:rPr>
              <a:t>V</a:t>
            </a:r>
            <a:r>
              <a:rPr lang="en-US" baseline="-25000" dirty="0" smtClean="0">
                <a:latin typeface="Cambria Math" panose="02040503050406030204" pitchFamily="18" charset="0"/>
                <a:ea typeface="Cambria Math" panose="02040503050406030204" pitchFamily="18" charset="0"/>
              </a:rPr>
              <a:t>0</a:t>
            </a:r>
            <a:r>
              <a:rPr lang="en-US" baseline="30000" dirty="0">
                <a:latin typeface="Cambria Math" panose="02040503050406030204" pitchFamily="18" charset="0"/>
                <a:ea typeface="Cambria Math" panose="02040503050406030204" pitchFamily="18" charset="0"/>
              </a:rPr>
              <a:t>2</a:t>
            </a:r>
            <a:r>
              <a:rPr lang="en-US" dirty="0" smtClean="0">
                <a:latin typeface="Cambria Math" panose="02040503050406030204" pitchFamily="18" charset="0"/>
                <a:ea typeface="Cambria Math" panose="02040503050406030204" pitchFamily="18" charset="0"/>
              </a:rPr>
              <a:t>/R</a:t>
            </a:r>
            <a:r>
              <a:rPr lang="en-US" dirty="0">
                <a:latin typeface="Cambria Math" panose="02040503050406030204" pitchFamily="18" charset="0"/>
                <a:ea typeface="Cambria Math" panose="02040503050406030204" pitchFamily="18" charset="0"/>
              </a:rPr>
              <a:t>) e </a:t>
            </a:r>
            <a:r>
              <a:rPr lang="en-US" baseline="30000" dirty="0" smtClean="0">
                <a:latin typeface="Cambria Math" panose="02040503050406030204" pitchFamily="18" charset="0"/>
                <a:ea typeface="Cambria Math" panose="02040503050406030204" pitchFamily="18" charset="0"/>
              </a:rPr>
              <a:t>–2t/RC</a:t>
            </a:r>
            <a:endParaRPr lang="en-US" dirty="0" smtClean="0">
              <a:latin typeface="Cambria Math" panose="02040503050406030204" pitchFamily="18" charset="0"/>
              <a:ea typeface="Cambria Math" panose="02040503050406030204" pitchFamily="18" charset="0"/>
            </a:endParaRPr>
          </a:p>
        </p:txBody>
      </p:sp>
      <p:pic>
        <p:nvPicPr>
          <p:cNvPr id="9" name="Picture 8"/>
          <p:cNvPicPr>
            <a:picLocks noChangeAspect="1"/>
          </p:cNvPicPr>
          <p:nvPr/>
        </p:nvPicPr>
        <p:blipFill>
          <a:blip r:embed="rId7"/>
          <a:stretch>
            <a:fillRect/>
          </a:stretch>
        </p:blipFill>
        <p:spPr>
          <a:xfrm>
            <a:off x="442332" y="3690469"/>
            <a:ext cx="3429000" cy="1376580"/>
          </a:xfrm>
          <a:prstGeom prst="rect">
            <a:avLst/>
          </a:prstGeom>
        </p:spPr>
      </p:pic>
      <p:sp>
        <p:nvSpPr>
          <p:cNvPr id="11" name="Rectangle 10"/>
          <p:cNvSpPr/>
          <p:nvPr/>
        </p:nvSpPr>
        <p:spPr>
          <a:xfrm>
            <a:off x="3520139" y="288108"/>
            <a:ext cx="2501520" cy="369332"/>
          </a:xfrm>
          <a:prstGeom prst="rect">
            <a:avLst/>
          </a:prstGeom>
        </p:spPr>
        <p:txBody>
          <a:bodyPr wrap="square">
            <a:spAutoFit/>
          </a:bodyPr>
          <a:lstStyle/>
          <a:p>
            <a:r>
              <a:rPr lang="en-US" kern="100" dirty="0" smtClean="0">
                <a:latin typeface="Times New Roman" panose="02020603050405020304" pitchFamily="18" charset="0"/>
                <a:ea typeface="Calibri" panose="020F0502020204030204" pitchFamily="34" charset="0"/>
                <a:cs typeface="Times New Roman" panose="02020603050405020304" pitchFamily="18" charset="0"/>
              </a:rPr>
              <a:t>(Two Capacitor Paradox)</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1465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60</a:t>
            </a:fld>
            <a:endParaRPr lang="en-US" dirty="0"/>
          </a:p>
        </p:txBody>
      </p:sp>
      <p:sp>
        <p:nvSpPr>
          <p:cNvPr id="5" name="Rectangle 4"/>
          <p:cNvSpPr>
            <a:spLocks noChangeArrowheads="1"/>
          </p:cNvSpPr>
          <p:nvPr/>
        </p:nvSpPr>
        <p:spPr bwMode="auto">
          <a:xfrm>
            <a:off x="2838693" y="1341718"/>
            <a:ext cx="6147838"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dirty="0" smtClean="0">
                <a:ea typeface="Calibri" panose="020F0502020204030204" pitchFamily="34" charset="0"/>
                <a:cs typeface="B Nazanin" panose="00000400000000000000" pitchFamily="2" charset="-78"/>
              </a:rPr>
              <a:t>در هنگام اعمال ورودی پله واحد، پیوستگی ولتاژ خازن و جریان سلف حفظ می شود:  </a:t>
            </a:r>
            <a:endParaRPr lang="en-US" altLang="en-US" dirty="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6" name="Rectangle 5"/>
              <p:cNvSpPr/>
              <p:nvPr/>
            </p:nvSpPr>
            <p:spPr>
              <a:xfrm>
                <a:off x="2777861" y="2256322"/>
                <a:ext cx="3295646" cy="6392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num>
                        <m:den>
                          <m:r>
                            <a:rPr lang="en-US" i="1">
                              <a:latin typeface="Cambria Math" panose="02040503050406030204" pitchFamily="18" charset="0"/>
                            </a:rPr>
                            <m:t>𝑑𝑡</m:t>
                          </m:r>
                        </m:den>
                      </m:f>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0</m:t>
                          </m:r>
                        </m:e>
                        <m:sup>
                          <m:r>
                            <a:rPr lang="en-US" i="0">
                              <a:latin typeface="Cambria Math" panose="02040503050406030204" pitchFamily="18" charset="0"/>
                            </a:rPr>
                            <m:t>+</m:t>
                          </m:r>
                        </m:sup>
                      </m:sSup>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0</m:t>
                              </m:r>
                            </m:e>
                            <m:sup>
                              <m:r>
                                <a:rPr lang="en-US" i="0">
                                  <a:latin typeface="Cambria Math" panose="02040503050406030204" pitchFamily="18" charset="0"/>
                                </a:rPr>
                                <m:t>+</m:t>
                              </m:r>
                            </m:sup>
                          </m:sSup>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0</m:t>
                          </m:r>
                        </m:num>
                        <m:den>
                          <m:r>
                            <a:rPr lang="en-US" i="0">
                              <a:latin typeface="Cambria Math" panose="02040503050406030204" pitchFamily="18" charset="0"/>
                            </a:rPr>
                            <m:t>2</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777861" y="2256322"/>
                <a:ext cx="3295646" cy="63927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048000" y="1840468"/>
                <a:ext cx="283693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0</m:t>
                          </m:r>
                        </m:e>
                        <m:sup>
                          <m:r>
                            <a:rPr lang="en-US" i="0">
                              <a:latin typeface="Cambria Math" panose="02040503050406030204" pitchFamily="18" charset="0"/>
                            </a:rPr>
                            <m:t>+</m:t>
                          </m:r>
                        </m:sup>
                      </m:s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0</m:t>
                          </m:r>
                        </m:e>
                        <m:sup>
                          <m:r>
                            <a:rPr lang="en-US" i="0">
                              <a:latin typeface="Cambria Math" panose="02040503050406030204" pitchFamily="18" charset="0"/>
                            </a:rPr>
                            <m:t>−</m:t>
                          </m:r>
                        </m:sup>
                      </m:s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𝑜</m:t>
                          </m:r>
                        </m:sub>
                      </m:sSub>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048000" y="1840468"/>
                <a:ext cx="2836930" cy="369332"/>
              </a:xfrm>
              <a:prstGeom prst="rect">
                <a:avLst/>
              </a:prstGeom>
              <a:blipFill>
                <a:blip r:embed="rId4"/>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915592" y="2819400"/>
                <a:ext cx="2788456" cy="1608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a:latin typeface="Cambria Math" panose="02040503050406030204" pitchFamily="18" charset="0"/>
                                  </a:rPr>
                                  <m:t>2</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0">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2</m:t>
                                        </m:r>
                                      </m:sup>
                                    </m:sSup>
                                  </m:den>
                                </m:f>
                                <m:r>
                                  <a:rPr lang="en-US" i="0">
                                    <a:latin typeface="Cambria Math" panose="02040503050406030204" pitchFamily="18" charset="0"/>
                                  </a:rPr>
                                  <m:t>+</m:t>
                                </m:r>
                                <m:r>
                                  <a:rPr lang="en-US" i="0">
                                    <a:latin typeface="Cambria Math" panose="02040503050406030204" pitchFamily="18" charset="0"/>
                                  </a:rPr>
                                  <m:t>2</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num>
                                  <m:den>
                                    <m:r>
                                      <a:rPr lang="en-US" i="1">
                                        <a:latin typeface="Cambria Math" panose="02040503050406030204" pitchFamily="18" charset="0"/>
                                      </a:rPr>
                                      <m:t>𝑑𝑡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r>
                                  <a:rPr lang="en-US" i="0">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r>
                                  <a:rPr lang="en-US" i="0">
                                    <a:latin typeface="Cambria Math" panose="02040503050406030204" pitchFamily="18" charset="0"/>
                                  </a:rPr>
                                  <m:t>0</m:t>
                                </m:r>
                                <m:r>
                                  <a:rPr lang="fa-IR" b="0" i="1" baseline="30000" smtClean="0">
                                    <a:latin typeface="Cambria Math" panose="02040503050406030204" pitchFamily="18" charset="0"/>
                                  </a:rPr>
                                  <m:t>+</m:t>
                                </m:r>
                                <m:r>
                                  <a:rPr lang="fa-IR" b="0" i="1" smtClean="0">
                                    <a:latin typeface="Cambria Math" panose="02040503050406030204" pitchFamily="18" charset="0"/>
                                  </a:rPr>
                                  <m:t>)</m:t>
                                </m:r>
                                <m:r>
                                  <a:rPr lang="en-US" i="0">
                                    <a:latin typeface="Cambria Math" panose="02040503050406030204" pitchFamily="18" charset="0"/>
                                  </a:rPr>
                                  <m:t>=</m:t>
                                </m:r>
                                <m:r>
                                  <a:rPr lang="en-US" i="0">
                                    <a:latin typeface="Cambria Math" panose="02040503050406030204" pitchFamily="18" charset="0"/>
                                  </a:rPr>
                                  <m:t>0</m:t>
                                </m:r>
                                <m:r>
                                  <m:rPr>
                                    <m:nor/>
                                  </m:rPr>
                                  <a:rPr lang="en-US" i="1">
                                    <a:latin typeface="Cambria Math" panose="02040503050406030204" pitchFamily="18" charset="0"/>
                                  </a:rPr>
                                  <m:t>                           </m:t>
                                </m:r>
                              </m:e>
                            </m:mr>
                            <m:mr>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num>
                                  <m:den>
                                    <m:r>
                                      <a:rPr lang="en-US" i="1">
                                        <a:latin typeface="Cambria Math" panose="02040503050406030204" pitchFamily="18" charset="0"/>
                                      </a:rPr>
                                      <m:t>𝑑𝑡</m:t>
                                    </m:r>
                                  </m:den>
                                </m:f>
                                <m:r>
                                  <a:rPr lang="en-US" i="0">
                                    <a:latin typeface="Cambria Math" panose="02040503050406030204" pitchFamily="18" charset="0"/>
                                  </a:rPr>
                                  <m:t>(</m:t>
                                </m:r>
                                <m:r>
                                  <a:rPr lang="en-US" i="0">
                                    <a:latin typeface="Cambria Math" panose="02040503050406030204" pitchFamily="18" charset="0"/>
                                  </a:rPr>
                                  <m:t>0</m:t>
                                </m:r>
                                <m:r>
                                  <a:rPr lang="fa-IR" b="0" i="0" baseline="30000" smtClean="0">
                                    <a:latin typeface="Cambria Math" panose="02040503050406030204" pitchFamily="18" charset="0"/>
                                  </a:rPr>
                                  <m:t>+</m:t>
                                </m:r>
                                <m:r>
                                  <a:rPr lang="fa-IR" b="0" i="0" smtClean="0">
                                    <a:latin typeface="Cambria Math" panose="02040503050406030204" pitchFamily="18" charset="0"/>
                                  </a:rPr>
                                  <m:t>)</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r>
                                  <m:rPr>
                                    <m:nor/>
                                  </m:rPr>
                                  <a:rPr lang="en-US" i="1">
                                    <a:latin typeface="Cambria Math" panose="02040503050406030204" pitchFamily="18" charset="0"/>
                                  </a:rPr>
                                  <m:t>                      </m:t>
                                </m:r>
                              </m:e>
                            </m:mr>
                          </m:m>
                        </m:e>
                      </m:d>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915592" y="2819400"/>
                <a:ext cx="2788456" cy="1608838"/>
              </a:xfrm>
              <a:prstGeom prst="rect">
                <a:avLst/>
              </a:prstGeom>
              <a:blipFill>
                <a:blip r:embed="rId5"/>
                <a:stretch>
                  <a:fillRect/>
                </a:stretch>
              </a:blipFill>
            </p:spPr>
            <p:txBody>
              <a:bodyPr/>
              <a:lstStyle/>
              <a:p>
                <a:r>
                  <a:rPr lang="en-US">
                    <a:noFill/>
                  </a:rPr>
                  <a:t> </a:t>
                </a:r>
              </a:p>
            </p:txBody>
          </p:sp>
        </mc:Fallback>
      </mc:AlternateContent>
      <p:sp>
        <p:nvSpPr>
          <p:cNvPr id="9" name="Rectangle 8"/>
          <p:cNvSpPr>
            <a:spLocks noChangeArrowheads="1"/>
          </p:cNvSpPr>
          <p:nvPr/>
        </p:nvSpPr>
        <p:spPr bwMode="auto">
          <a:xfrm>
            <a:off x="67647" y="3391471"/>
            <a:ext cx="1007007"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en-US" altLang="en-US" sz="1600" b="1" dirty="0">
                <a:solidFill>
                  <a:srgbClr val="0000FF"/>
                </a:solidFill>
                <a:ea typeface="Calibri" panose="020F0502020204030204" pitchFamily="34" charset="0"/>
                <a:cs typeface="B Nazanin" panose="00000400000000000000" pitchFamily="2" charset="-78"/>
              </a:rPr>
              <a:t>:</a:t>
            </a:r>
            <a:r>
              <a:rPr lang="fa-IR" altLang="en-US" sz="1600" b="1" dirty="0" smtClean="0">
                <a:solidFill>
                  <a:srgbClr val="0000FF"/>
                </a:solidFill>
                <a:ea typeface="Calibri" panose="020F0502020204030204" pitchFamily="34" charset="0"/>
                <a:cs typeface="B Nazanin" panose="00000400000000000000" pitchFamily="2" charset="-78"/>
              </a:rPr>
              <a:t> ورودی پله</a:t>
            </a:r>
            <a:endParaRPr lang="en-US" altLang="en-US" sz="1600" b="1" dirty="0">
              <a:solidFill>
                <a:srgbClr val="0000FF"/>
              </a:solidFill>
              <a:ea typeface="Calibri" panose="020F0502020204030204" pitchFamily="34" charset="0"/>
              <a:cs typeface="B Nazanin" panose="00000400000000000000" pitchFamily="2" charset="-78"/>
            </a:endParaRPr>
          </a:p>
        </p:txBody>
      </p:sp>
      <p:sp>
        <p:nvSpPr>
          <p:cNvPr id="11" name="Rectangle 10"/>
          <p:cNvSpPr>
            <a:spLocks noChangeArrowheads="1"/>
          </p:cNvSpPr>
          <p:nvPr/>
        </p:nvSpPr>
        <p:spPr bwMode="auto">
          <a:xfrm>
            <a:off x="3799598" y="3030363"/>
            <a:ext cx="611065"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en-US" altLang="en-US" sz="1600" dirty="0" smtClean="0">
                <a:latin typeface="Cambria Math" panose="02040503050406030204" pitchFamily="18" charset="0"/>
                <a:ea typeface="Cambria Math" panose="02040503050406030204" pitchFamily="18" charset="0"/>
                <a:cs typeface="B Nazanin" panose="00000400000000000000" pitchFamily="2" charset="-78"/>
              </a:rPr>
              <a:t>t &gt; 0</a:t>
            </a:r>
            <a:endParaRPr lang="en-US" altLang="en-US" sz="1600" dirty="0">
              <a:latin typeface="Cambria Math" panose="02040503050406030204" pitchFamily="18" charset="0"/>
              <a:ea typeface="Cambria Math" panose="020405030504060302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2" name="Rectangle 11"/>
              <p:cNvSpPr/>
              <p:nvPr/>
            </p:nvSpPr>
            <p:spPr>
              <a:xfrm>
                <a:off x="4506211" y="3119458"/>
                <a:ext cx="4525598" cy="539443"/>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𝑆</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𝑗</m:t>
                        </m:r>
                      </m:num>
                      <m:den>
                        <m:r>
                          <a:rPr lang="en-US">
                            <a:latin typeface="Cambria Math" panose="02040503050406030204" pitchFamily="18" charset="0"/>
                          </a:rPr>
                          <m:t>2</m:t>
                        </m:r>
                      </m:den>
                    </m:f>
                    <m:r>
                      <m:rPr>
                        <m:nor/>
                      </m:rPr>
                      <a:rPr lang="en-US" i="1">
                        <a:latin typeface="Cambria Math" panose="02040503050406030204" pitchFamily="18" charset="0"/>
                      </a:rPr>
                      <m:t>  </m:t>
                    </m:r>
                    <m:r>
                      <a:rPr lang="en-US">
                        <a:latin typeface="Cambria Math" panose="02040503050406030204" pitchFamily="18" charset="0"/>
                      </a:rPr>
                      <m:t>→</m:t>
                    </m:r>
                    <m:r>
                      <m:rPr>
                        <m:nor/>
                      </m:rP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a:latin typeface="Cambria Math" panose="02040503050406030204" pitchFamily="18" charset="0"/>
                          </a:rPr>
                          <m:t>2</m:t>
                        </m:r>
                      </m:sub>
                    </m:sSub>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𝑘</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a:latin typeface="Cambria Math" panose="02040503050406030204" pitchFamily="18" charset="0"/>
                              </a:rPr>
                              <m:t>2</m:t>
                            </m:r>
                          </m:den>
                        </m:f>
                      </m:sup>
                    </m:sSup>
                    <m:r>
                      <m:rPr>
                        <m:sty m:val="p"/>
                      </m:rPr>
                      <a:rPr lang="en-US">
                        <a:latin typeface="Cambria Math" panose="02040503050406030204" pitchFamily="18" charset="0"/>
                      </a:rPr>
                      <m:t>sin</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a:latin typeface="Cambria Math" panose="02040503050406030204" pitchFamily="18" charset="0"/>
                          </a:rPr>
                          <m:t>2</m:t>
                        </m:r>
                      </m:den>
                    </m:f>
                    <m:r>
                      <a:rPr lang="en-US">
                        <a:latin typeface="Cambria Math" panose="02040503050406030204" pitchFamily="18" charset="0"/>
                      </a:rPr>
                      <m:t>+</m:t>
                    </m:r>
                    <m:r>
                      <a:rPr lang="en-US" i="1">
                        <a:latin typeface="Cambria Math" panose="02040503050406030204" pitchFamily="18" charset="0"/>
                      </a:rPr>
                      <m:t>𝜑</m:t>
                    </m:r>
                    <m:r>
                      <a:rPr lang="en-US">
                        <a:latin typeface="Cambria Math" panose="02040503050406030204" pitchFamily="18" charset="0"/>
                      </a:rPr>
                      <m:t>)</m:t>
                    </m:r>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𝑡</m:t>
                    </m:r>
                  </m:oMath>
                </a14:m>
                <a:r>
                  <a:rPr lang="en-US" dirty="0" smtClean="0"/>
                  <a:t>)</a:t>
                </a:r>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4506211" y="3119458"/>
                <a:ext cx="4525598" cy="539443"/>
              </a:xfrm>
              <a:prstGeom prst="rect">
                <a:avLst/>
              </a:prstGeom>
              <a:blipFill>
                <a:blip r:embed="rId6"/>
                <a:stretch>
                  <a:fillRect r="-269" b="-7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376021" y="4657364"/>
                <a:ext cx="2225546" cy="539443"/>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𝑆</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a:latin typeface="Cambria Math" panose="02040503050406030204" pitchFamily="18" charset="0"/>
                              </a:rPr>
                              <m:t>2</m:t>
                            </m:r>
                          </m:den>
                        </m:f>
                      </m:sup>
                    </m:sSup>
                    <m:r>
                      <m:rPr>
                        <m:sty m:val="p"/>
                      </m:rPr>
                      <a:rPr lang="en-US">
                        <a:latin typeface="Cambria Math" panose="02040503050406030204" pitchFamily="18" charset="0"/>
                      </a:rPr>
                      <m:t>sin</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a:latin typeface="Cambria Math" panose="02040503050406030204" pitchFamily="18" charset="0"/>
                          </a:rPr>
                          <m:t>2</m:t>
                        </m:r>
                      </m:den>
                    </m:f>
                    <m:r>
                      <a:rPr lang="en-US">
                        <a:latin typeface="Cambria Math" panose="02040503050406030204" pitchFamily="18" charset="0"/>
                      </a:rPr>
                      <m:t>)</m:t>
                    </m:r>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𝑡</m:t>
                    </m:r>
                  </m:oMath>
                </a14:m>
                <a:r>
                  <a:rPr lang="en-US" dirty="0" smtClean="0"/>
                  <a:t>)</a:t>
                </a:r>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3376021" y="4657364"/>
                <a:ext cx="2225546" cy="539443"/>
              </a:xfrm>
              <a:prstGeom prst="rect">
                <a:avLst/>
              </a:prstGeom>
              <a:blipFill>
                <a:blip r:embed="rId7"/>
                <a:stretch>
                  <a:fillRect r="-1370" b="-7955"/>
                </a:stretch>
              </a:blipFill>
            </p:spPr>
            <p:txBody>
              <a:bodyPr/>
              <a:lstStyle/>
              <a:p>
                <a:r>
                  <a:rPr lang="en-US">
                    <a:noFill/>
                  </a:rPr>
                  <a:t> </a:t>
                </a:r>
              </a:p>
            </p:txBody>
          </p:sp>
        </mc:Fallback>
      </mc:AlternateContent>
      <p:sp>
        <p:nvSpPr>
          <p:cNvPr id="14" name="Rectangle 13"/>
          <p:cNvSpPr>
            <a:spLocks noChangeArrowheads="1"/>
          </p:cNvSpPr>
          <p:nvPr/>
        </p:nvSpPr>
        <p:spPr bwMode="auto">
          <a:xfrm>
            <a:off x="1037256" y="4759261"/>
            <a:ext cx="2375971"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en-US" altLang="en-US" sz="1600" b="1" dirty="0" smtClean="0">
                <a:solidFill>
                  <a:srgbClr val="0000FF"/>
                </a:solidFill>
                <a:ea typeface="Calibri" panose="020F0502020204030204" pitchFamily="34" charset="0"/>
                <a:cs typeface="B Nazanin" panose="00000400000000000000" pitchFamily="2" charset="-78"/>
              </a:rPr>
              <a:t>:</a:t>
            </a:r>
            <a:r>
              <a:rPr lang="fa-IR" altLang="en-US" sz="1600" b="1" dirty="0" smtClean="0">
                <a:solidFill>
                  <a:srgbClr val="0000FF"/>
                </a:solidFill>
                <a:ea typeface="Calibri" panose="020F0502020204030204" pitchFamily="34" charset="0"/>
                <a:cs typeface="B Nazanin" panose="00000400000000000000" pitchFamily="2" charset="-78"/>
              </a:rPr>
              <a:t> بعد از جای گذاری مقادیر اولیه</a:t>
            </a:r>
            <a:endParaRPr lang="en-US" altLang="en-US" sz="1600" b="1" dirty="0">
              <a:solidFill>
                <a:srgbClr val="0000FF"/>
              </a:solidFill>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5" name="Rectangle 14"/>
              <p:cNvSpPr/>
              <p:nvPr/>
            </p:nvSpPr>
            <p:spPr>
              <a:xfrm>
                <a:off x="1182471" y="5232291"/>
                <a:ext cx="6970929" cy="540917"/>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h</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𝑑𝑆</m:t>
                        </m:r>
                      </m:num>
                      <m:den>
                        <m:r>
                          <a:rPr lang="en-US" i="1">
                            <a:latin typeface="Cambria Math" panose="02040503050406030204" pitchFamily="18" charset="0"/>
                          </a:rPr>
                          <m:t>𝑑𝑡</m:t>
                        </m:r>
                      </m:den>
                    </m:f>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𝑑𝑡</m:t>
                        </m:r>
                      </m:den>
                    </m:f>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a:latin typeface="Cambria Math" panose="02040503050406030204" pitchFamily="18" charset="0"/>
                              </a:rPr>
                              <m:t>2</m:t>
                            </m:r>
                          </m:den>
                        </m:f>
                      </m:sup>
                    </m:sSup>
                    <m:r>
                      <a:rPr lang="en-US">
                        <a:latin typeface="Cambria Math" panose="02040503050406030204" pitchFamily="18" charset="0"/>
                      </a:rPr>
                      <m:t>)</m:t>
                    </m:r>
                    <m:r>
                      <m:rPr>
                        <m:sty m:val="p"/>
                      </m:rPr>
                      <a:rPr lang="en-US">
                        <a:latin typeface="Cambria Math" panose="02040503050406030204" pitchFamily="18" charset="0"/>
                      </a:rPr>
                      <m:t>sin</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a:latin typeface="Cambria Math" panose="02040503050406030204" pitchFamily="18" charset="0"/>
                          </a:rPr>
                          <m:t>2</m:t>
                        </m:r>
                      </m:den>
                    </m:f>
                    <m:r>
                      <a:rPr lang="en-US">
                        <a:latin typeface="Cambria Math" panose="02040503050406030204" pitchFamily="18" charset="0"/>
                      </a:rPr>
                      <m:t>)</m:t>
                    </m:r>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a:latin typeface="Cambria Math" panose="02040503050406030204" pitchFamily="18" charset="0"/>
                              </a:rPr>
                              <m:t>2</m:t>
                            </m:r>
                          </m:den>
                        </m:f>
                      </m:sup>
                    </m:sSup>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𝑑𝑡</m:t>
                        </m:r>
                      </m:den>
                    </m:f>
                    <m:r>
                      <a:rPr lang="en-US">
                        <a:latin typeface="Cambria Math" panose="02040503050406030204" pitchFamily="18" charset="0"/>
                      </a:rPr>
                      <m:t>(</m:t>
                    </m:r>
                    <m:r>
                      <m:rPr>
                        <m:sty m:val="p"/>
                      </m:rPr>
                      <a:rPr lang="en-US">
                        <a:latin typeface="Cambria Math" panose="02040503050406030204" pitchFamily="18" charset="0"/>
                      </a:rPr>
                      <m:t>sin</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a:latin typeface="Cambria Math" panose="02040503050406030204" pitchFamily="18" charset="0"/>
                          </a:rPr>
                          <m:t>2</m:t>
                        </m:r>
                      </m:den>
                    </m:f>
                    <m:r>
                      <a:rPr lang="en-US">
                        <a:latin typeface="Cambria Math" panose="02040503050406030204" pitchFamily="18" charset="0"/>
                      </a:rPr>
                      <m:t>))</m:t>
                    </m:r>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a:latin typeface="Cambria Math" panose="02040503050406030204" pitchFamily="18" charset="0"/>
                              </a:rPr>
                              <m:t>2</m:t>
                            </m:r>
                          </m:den>
                        </m:f>
                      </m:sup>
                    </m:sSup>
                    <m:r>
                      <m:rPr>
                        <m:sty m:val="p"/>
                      </m:rPr>
                      <a:rPr lang="en-US">
                        <a:latin typeface="Cambria Math" panose="02040503050406030204" pitchFamily="18" charset="0"/>
                      </a:rPr>
                      <m:t>sin</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a:latin typeface="Cambria Math" panose="02040503050406030204" pitchFamily="18" charset="0"/>
                          </a:rPr>
                          <m:t>2</m:t>
                        </m:r>
                      </m:den>
                    </m:f>
                    <m:r>
                      <a:rPr lang="en-US">
                        <a:latin typeface="Cambria Math" panose="02040503050406030204" pitchFamily="18" charset="0"/>
                      </a:rPr>
                      <m:t>)</m:t>
                    </m:r>
                    <m:r>
                      <a:rPr lang="en-US" i="1">
                        <a:latin typeface="Cambria Math" panose="02040503050406030204" pitchFamily="18" charset="0"/>
                      </a:rPr>
                      <m:t>𝛿</m:t>
                    </m:r>
                    <m:r>
                      <a:rPr lang="en-US">
                        <a:latin typeface="Cambria Math" panose="02040503050406030204" pitchFamily="18" charset="0"/>
                      </a:rPr>
                      <m:t>(</m:t>
                    </m:r>
                    <m:r>
                      <a:rPr lang="en-US" i="1">
                        <a:latin typeface="Cambria Math" panose="02040503050406030204" pitchFamily="18" charset="0"/>
                      </a:rPr>
                      <m:t>𝑡</m:t>
                    </m:r>
                  </m:oMath>
                </a14:m>
                <a:r>
                  <a:rPr lang="fa-IR" dirty="0" smtClean="0"/>
                  <a:t>(</a:t>
                </a:r>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1182471" y="5232291"/>
                <a:ext cx="6970929" cy="540917"/>
              </a:xfrm>
              <a:prstGeom prst="rect">
                <a:avLst/>
              </a:prstGeom>
              <a:blipFill>
                <a:blip r:embed="rId8"/>
                <a:stretch>
                  <a:fillRect b="-5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182471" y="5808689"/>
                <a:ext cx="4377609" cy="539443"/>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h</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a:latin typeface="Cambria Math" panose="02040503050406030204" pitchFamily="18" charset="0"/>
                              </a:rPr>
                              <m:t>2</m:t>
                            </m:r>
                          </m:den>
                        </m:f>
                      </m:sup>
                    </m:sSup>
                    <m:r>
                      <m:rPr>
                        <m:sty m:val="p"/>
                      </m:rPr>
                      <a:rPr lang="en-US">
                        <a:latin typeface="Cambria Math" panose="02040503050406030204" pitchFamily="18" charset="0"/>
                      </a:rPr>
                      <m:t>sin</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a:latin typeface="Cambria Math" panose="02040503050406030204" pitchFamily="18" charset="0"/>
                          </a:rPr>
                          <m:t>2</m:t>
                        </m:r>
                      </m:den>
                    </m:f>
                    <m:r>
                      <a:rPr lang="en-US">
                        <a:latin typeface="Cambria Math" panose="02040503050406030204" pitchFamily="18" charset="0"/>
                      </a:rPr>
                      <m:t>)</m:t>
                    </m:r>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a:latin typeface="Cambria Math" panose="02040503050406030204" pitchFamily="18" charset="0"/>
                              </a:rPr>
                              <m:t>2</m:t>
                            </m:r>
                          </m:den>
                        </m:f>
                      </m:sup>
                    </m:sSup>
                    <m:r>
                      <m:rPr>
                        <m:sty m:val="p"/>
                      </m:rPr>
                      <a:rPr lang="en-US">
                        <a:latin typeface="Cambria Math" panose="02040503050406030204" pitchFamily="18" charset="0"/>
                      </a:rPr>
                      <m:t>cos</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a:latin typeface="Cambria Math" panose="02040503050406030204" pitchFamily="18" charset="0"/>
                          </a:rPr>
                          <m:t>2</m:t>
                        </m:r>
                      </m:den>
                    </m:f>
                    <m:r>
                      <a:rPr lang="en-US">
                        <a:latin typeface="Cambria Math" panose="02040503050406030204" pitchFamily="18" charset="0"/>
                      </a:rPr>
                      <m:t>)</m:t>
                    </m:r>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𝑡</m:t>
                    </m:r>
                  </m:oMath>
                </a14:m>
                <a:r>
                  <a:rPr lang="fa-IR" dirty="0" smtClean="0"/>
                  <a:t>(</a:t>
                </a:r>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1182471" y="5808689"/>
                <a:ext cx="4377609" cy="539443"/>
              </a:xfrm>
              <a:prstGeom prst="rect">
                <a:avLst/>
              </a:prstGeom>
              <a:blipFill>
                <a:blip r:embed="rId9"/>
                <a:stretch>
                  <a:fillRect r="-139"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885596" y="3238513"/>
                <a:ext cx="510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solidFill>
                            <a:srgbClr val="0000FF"/>
                          </a:solidFill>
                          <a:latin typeface="Cambria Math" panose="02040503050406030204" pitchFamily="18" charset="0"/>
                        </a:rPr>
                        <m:t>⟹</m:t>
                      </m:r>
                    </m:oMath>
                  </m:oMathPara>
                </a14:m>
                <a:endParaRPr lang="en-US" b="1" dirty="0"/>
              </a:p>
            </p:txBody>
          </p:sp>
        </mc:Choice>
        <mc:Fallback xmlns="">
          <p:sp>
            <p:nvSpPr>
              <p:cNvPr id="17" name="Rectangle 16"/>
              <p:cNvSpPr>
                <a:spLocks noRot="1" noChangeAspect="1" noMove="1" noResize="1" noEditPoints="1" noAdjustHandles="1" noChangeArrowheads="1" noChangeShapeType="1" noTextEdit="1"/>
              </p:cNvSpPr>
              <p:nvPr/>
            </p:nvSpPr>
            <p:spPr>
              <a:xfrm>
                <a:off x="3885596" y="3238513"/>
                <a:ext cx="510076" cy="369332"/>
              </a:xfrm>
              <a:prstGeom prst="rect">
                <a:avLst/>
              </a:prstGeom>
              <a:blipFill>
                <a:blip r:embed="rId10"/>
                <a:stretch>
                  <a:fillRect/>
                </a:stretch>
              </a:blipFill>
            </p:spPr>
            <p:txBody>
              <a:bodyPr/>
              <a:lstStyle/>
              <a:p>
                <a:r>
                  <a:rPr lang="en-US">
                    <a:noFill/>
                  </a:rPr>
                  <a:t> </a:t>
                </a:r>
              </a:p>
            </p:txBody>
          </p:sp>
        </mc:Fallback>
      </mc:AlternateContent>
      <p:sp>
        <p:nvSpPr>
          <p:cNvPr id="22" name="Rectangle 21"/>
          <p:cNvSpPr/>
          <p:nvPr/>
        </p:nvSpPr>
        <p:spPr>
          <a:xfrm>
            <a:off x="304800" y="239958"/>
            <a:ext cx="8696530" cy="923330"/>
          </a:xfrm>
          <a:prstGeom prst="rect">
            <a:avLst/>
          </a:prstGeom>
        </p:spPr>
        <p:txBody>
          <a:bodyPr wrap="square">
            <a:spAutoFit/>
          </a:bodyPr>
          <a:lstStyle/>
          <a:p>
            <a:pPr algn="just" rtl="1"/>
            <a:r>
              <a:rPr lang="fa-IR" dirty="0" smtClean="0">
                <a:latin typeface="Calibri" panose="020F0502020204030204" pitchFamily="34" charset="0"/>
                <a:ea typeface="Times New Roman" panose="02020603050405020304" pitchFamily="18" charset="0"/>
                <a:cs typeface="B Nazanin" panose="00000400000000000000" pitchFamily="2" charset="-78"/>
              </a:rPr>
              <a:t>ب) برای </a:t>
            </a:r>
            <a:r>
              <a:rPr lang="fa-IR" dirty="0">
                <a:latin typeface="Calibri" panose="020F0502020204030204" pitchFamily="34" charset="0"/>
                <a:ea typeface="Times New Roman" panose="02020603050405020304" pitchFamily="18" charset="0"/>
                <a:cs typeface="B Nazanin" panose="00000400000000000000" pitchFamily="2" charset="-78"/>
              </a:rPr>
              <a:t>محاسبه پاسخ پله شرایط اولیه را صفر گرفته و ورودی را پله واحد می </a:t>
            </a:r>
            <a:r>
              <a:rPr lang="fa-IR" dirty="0" smtClean="0">
                <a:latin typeface="Calibri" panose="020F0502020204030204" pitchFamily="34" charset="0"/>
                <a:ea typeface="Times New Roman" panose="02020603050405020304" pitchFamily="18" charset="0"/>
                <a:cs typeface="B Nazanin" panose="00000400000000000000" pitchFamily="2" charset="-78"/>
              </a:rPr>
              <a:t>گیریم و </a:t>
            </a:r>
            <a:r>
              <a:rPr lang="fa-IR" kern="100" dirty="0">
                <a:latin typeface="Calibri" panose="020F0502020204030204" pitchFamily="34" charset="0"/>
                <a:ea typeface="Times New Roman" panose="02020603050405020304" pitchFamily="18" charset="0"/>
                <a:cs typeface="B Nazanin" panose="00000400000000000000" pitchFamily="2" charset="-78"/>
              </a:rPr>
              <a:t>ملاحظه می شود که گرچه ما پاسخ پله را می خواستیم،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عملاً </a:t>
            </a:r>
            <a:r>
              <a:rPr lang="fa-IR" kern="100" dirty="0">
                <a:latin typeface="Calibri" panose="020F0502020204030204" pitchFamily="34" charset="0"/>
                <a:ea typeface="Times New Roman" panose="02020603050405020304" pitchFamily="18" charset="0"/>
                <a:cs typeface="B Nazanin" panose="00000400000000000000" pitchFamily="2" charset="-78"/>
              </a:rPr>
              <a:t>باید پاسخ ضربه معادله فوق را حساب کنیم.</a:t>
            </a:r>
            <a:endParaRPr lang="en-US" kern="100" dirty="0">
              <a:latin typeface="Calibri" panose="020F0502020204030204" pitchFamily="34" charset="0"/>
              <a:ea typeface="Calibri" panose="020F0502020204030204" pitchFamily="34" charset="0"/>
              <a:cs typeface="B Nazanin" panose="00000400000000000000" pitchFamily="2" charset="-78"/>
            </a:endParaRPr>
          </a:p>
          <a:p>
            <a:pPr algn="just" rtl="1"/>
            <a:r>
              <a:rPr lang="fa-IR" dirty="0" smtClean="0">
                <a:latin typeface="Calibri" panose="020F0502020204030204" pitchFamily="34" charset="0"/>
                <a:ea typeface="Times New Roman" panose="02020603050405020304" pitchFamily="18" charset="0"/>
                <a:cs typeface="B Nazanin" panose="00000400000000000000" pitchFamily="2" charset="-78"/>
              </a:rPr>
              <a:t> </a:t>
            </a:r>
            <a:endParaRPr lang="en-US" dirty="0">
              <a:cs typeface="B Nazanin" panose="00000400000000000000" pitchFamily="2" charset="-78"/>
            </a:endParaRPr>
          </a:p>
        </p:txBody>
      </p:sp>
      <mc:AlternateContent xmlns:mc="http://schemas.openxmlformats.org/markup-compatibility/2006" xmlns:a14="http://schemas.microsoft.com/office/drawing/2010/main">
        <mc:Choice Requires="a14">
          <p:sp>
            <p:nvSpPr>
              <p:cNvPr id="29" name="Rectangle 28"/>
              <p:cNvSpPr/>
              <p:nvPr/>
            </p:nvSpPr>
            <p:spPr>
              <a:xfrm>
                <a:off x="2319095" y="799609"/>
                <a:ext cx="3572068"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2</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a:latin typeface="Cambria Math" panose="02040503050406030204" pitchFamily="18" charset="0"/>
                                </a:rPr>
                                <m:t>2</m:t>
                              </m:r>
                            </m:sub>
                          </m:sSub>
                        </m:num>
                        <m:den>
                          <m:r>
                            <a:rPr lang="en-US">
                              <a:latin typeface="Cambria Math" panose="02040503050406030204" pitchFamily="18" charset="0"/>
                            </a:rPr>
                            <m:t>ⅆ</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2</m:t>
                              </m:r>
                            </m:sup>
                          </m:sSup>
                        </m:den>
                      </m:f>
                      <m:r>
                        <a:rPr lang="en-US">
                          <a:latin typeface="Cambria Math" panose="02040503050406030204" pitchFamily="18" charset="0"/>
                        </a:rPr>
                        <m:t>+</m:t>
                      </m:r>
                      <m:r>
                        <a:rPr lang="en-US">
                          <a:latin typeface="Cambria Math" panose="02040503050406030204" pitchFamily="18" charset="0"/>
                        </a:rPr>
                        <m:t>2</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a:latin typeface="Cambria Math" panose="02040503050406030204" pitchFamily="18" charset="0"/>
                                </a:rPr>
                                <m:t>2</m:t>
                              </m:r>
                            </m:sub>
                          </m:sSub>
                        </m:num>
                        <m:den>
                          <m:r>
                            <a:rPr lang="en-US" i="1">
                              <a:latin typeface="Cambria Math" panose="02040503050406030204" pitchFamily="18" charset="0"/>
                            </a:rPr>
                            <m:t>𝑑𝑡</m:t>
                          </m:r>
                        </m:den>
                      </m:f>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a:latin typeface="Cambria Math" panose="02040503050406030204" pitchFamily="18" charset="0"/>
                            </a:rPr>
                            <m:t>2</m:t>
                          </m:r>
                        </m:sub>
                      </m:sSub>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m:t>
                              </m:r>
                            </m:sub>
                          </m:sSub>
                        </m:num>
                        <m:den>
                          <m:r>
                            <a:rPr lang="en-US" i="1">
                              <a:latin typeface="Cambria Math" panose="02040503050406030204" pitchFamily="18" charset="0"/>
                            </a:rPr>
                            <m:t>𝑑𝑡</m:t>
                          </m:r>
                        </m:den>
                      </m:f>
                      <m:r>
                        <a:rPr lang="en-US">
                          <a:latin typeface="Cambria Math" panose="02040503050406030204" pitchFamily="18" charset="0"/>
                        </a:rPr>
                        <m:t>=</m:t>
                      </m:r>
                      <m:r>
                        <a:rPr lang="en-US" i="1">
                          <a:latin typeface="Cambria Math" panose="02040503050406030204" pitchFamily="18" charset="0"/>
                        </a:rPr>
                        <m:t>𝛿</m:t>
                      </m:r>
                      <m:r>
                        <a:rPr lang="en-US">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m:oMathPara>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2319095" y="799609"/>
                <a:ext cx="3572068" cy="64819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5393483" y="3778309"/>
                <a:ext cx="3607847" cy="5963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d>
                        <m:dPr>
                          <m:ctrlPr>
                            <a:rPr lang="en-US" i="1">
                              <a:latin typeface="Cambria Math" panose="02040503050406030204" pitchFamily="18" charset="0"/>
                            </a:rPr>
                          </m:ctrlPr>
                        </m:dPr>
                        <m:e>
                          <m:r>
                            <m:rPr>
                              <m:sty m:val="p"/>
                            </m:rPr>
                            <a:rPr lang="en-US" i="0">
                              <a:latin typeface="Cambria Math" panose="02040503050406030204" pitchFamily="18" charset="0"/>
                            </a:rPr>
                            <m:t>t</m:t>
                          </m:r>
                        </m:e>
                      </m:d>
                      <m:r>
                        <a:rPr lang="en-US" i="0">
                          <a:latin typeface="Cambria Math" panose="02040503050406030204" pitchFamily="18" charset="0"/>
                        </a:rPr>
                        <m:t>=</m:t>
                      </m:r>
                      <m:sSup>
                        <m:sSupPr>
                          <m:ctrlPr>
                            <a:rPr lang="en-US" i="1">
                              <a:latin typeface="Cambria Math" panose="02040503050406030204" pitchFamily="18" charset="0"/>
                            </a:rPr>
                          </m:ctrlPr>
                        </m:sSupPr>
                        <m:e>
                          <m:r>
                            <m:rPr>
                              <m:sty m:val="p"/>
                            </m:rPr>
                            <a:rPr lang="en-US" i="0">
                              <a:latin typeface="Cambria Math" panose="02040503050406030204" pitchFamily="18" charset="0"/>
                            </a:rPr>
                            <m:t>e</m:t>
                          </m:r>
                        </m:e>
                        <m:sup>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sup>
                      </m:sSup>
                      <m:r>
                        <a:rPr lang="en-US" i="0">
                          <a:latin typeface="Cambria Math" panose="02040503050406030204" pitchFamily="18" charset="0"/>
                        </a:rPr>
                        <m:t>(</m:t>
                      </m:r>
                      <m:r>
                        <a:rPr lang="en-US" i="1">
                          <a:latin typeface="Cambria Math" panose="02040503050406030204" pitchFamily="18" charset="0"/>
                        </a:rPr>
                        <m:t>𝐴</m:t>
                      </m:r>
                      <m:func>
                        <m:funcPr>
                          <m:ctrlPr>
                            <a:rPr lang="en-US" i="1">
                              <a:latin typeface="Cambria Math" panose="02040503050406030204" pitchFamily="18" charset="0"/>
                            </a:rPr>
                          </m:ctrlPr>
                        </m:funcPr>
                        <m:fName>
                          <m:r>
                            <m:rPr>
                              <m:sty m:val="p"/>
                            </m:rPr>
                            <a:rPr lang="en-US" i="0">
                              <a:latin typeface="Cambria Math" panose="02040503050406030204" pitchFamily="18" charset="0"/>
                            </a:rPr>
                            <m:t>cos</m:t>
                          </m:r>
                        </m:fName>
                        <m:e>
                          <m:f>
                            <m:fPr>
                              <m:ctrlPr>
                                <a:rPr lang="en-US" i="1">
                                  <a:latin typeface="Cambria Math" panose="02040503050406030204" pitchFamily="18" charset="0"/>
                                </a:rPr>
                              </m:ctrlPr>
                            </m:fPr>
                            <m:num>
                              <m:r>
                                <a:rPr lang="en-US" i="1">
                                  <a:latin typeface="Cambria Math" panose="02040503050406030204" pitchFamily="18" charset="0"/>
                                </a:rPr>
                                <m:t>𝑡</m:t>
                              </m:r>
                            </m:num>
                            <m:den>
                              <m:r>
                                <a:rPr lang="en-US" i="0">
                                  <a:latin typeface="Cambria Math" panose="02040503050406030204" pitchFamily="18" charset="0"/>
                                </a:rPr>
                                <m:t>2</m:t>
                              </m:r>
                            </m:den>
                          </m:f>
                          <m:r>
                            <a:rPr lang="en-US" i="0">
                              <a:latin typeface="Cambria Math" panose="02040503050406030204" pitchFamily="18" charset="0"/>
                            </a:rPr>
                            <m:t>+</m:t>
                          </m:r>
                          <m:r>
                            <a:rPr lang="en-US" i="1">
                              <a:latin typeface="Cambria Math" panose="02040503050406030204" pitchFamily="18" charset="0"/>
                            </a:rPr>
                            <m:t>𝐵</m:t>
                          </m:r>
                          <m:func>
                            <m:funcPr>
                              <m:ctrlPr>
                                <a:rPr lang="en-US" i="1">
                                  <a:latin typeface="Cambria Math" panose="02040503050406030204" pitchFamily="18" charset="0"/>
                                </a:rPr>
                              </m:ctrlPr>
                            </m:funcPr>
                            <m:fName>
                              <m:r>
                                <m:rPr>
                                  <m:sty m:val="p"/>
                                </m:rPr>
                                <a:rPr lang="en-US" i="0">
                                  <a:latin typeface="Cambria Math" panose="02040503050406030204" pitchFamily="18" charset="0"/>
                                </a:rPr>
                                <m:t>sin</m:t>
                              </m:r>
                            </m:fName>
                            <m:e>
                              <m:f>
                                <m:fPr>
                                  <m:ctrlPr>
                                    <a:rPr lang="en-US" i="1">
                                      <a:latin typeface="Cambria Math" panose="02040503050406030204" pitchFamily="18" charset="0"/>
                                    </a:rPr>
                                  </m:ctrlPr>
                                </m:fPr>
                                <m:num>
                                  <m:r>
                                    <a:rPr lang="en-US" i="1">
                                      <a:latin typeface="Cambria Math" panose="02040503050406030204" pitchFamily="18" charset="0"/>
                                    </a:rPr>
                                    <m:t>𝑡</m:t>
                                  </m:r>
                                </m:num>
                                <m:den>
                                  <m:r>
                                    <a:rPr lang="en-US">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func>
                        </m:e>
                      </m:func>
                    </m:oMath>
                  </m:oMathPara>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5393483" y="3778309"/>
                <a:ext cx="3607847" cy="596382"/>
              </a:xfrm>
              <a:prstGeom prst="rect">
                <a:avLst/>
              </a:prstGeom>
              <a:blipFill>
                <a:blip r:embed="rId12"/>
                <a:stretch>
                  <a:fillRect/>
                </a:stretch>
              </a:blipFill>
            </p:spPr>
            <p:txBody>
              <a:bodyPr/>
              <a:lstStyle/>
              <a:p>
                <a:r>
                  <a:rPr lang="en-US">
                    <a:noFill/>
                  </a:rPr>
                  <a:t> </a:t>
                </a:r>
              </a:p>
            </p:txBody>
          </p:sp>
        </mc:Fallback>
      </mc:AlternateContent>
      <p:sp>
        <p:nvSpPr>
          <p:cNvPr id="32" name="Rectangle 31"/>
          <p:cNvSpPr/>
          <p:nvPr/>
        </p:nvSpPr>
        <p:spPr>
          <a:xfrm>
            <a:off x="1447800" y="6460365"/>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24141185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61</a:t>
            </a:fld>
            <a:endParaRPr lang="en-US" dirty="0"/>
          </a:p>
        </p:txBody>
      </p:sp>
      <mc:AlternateContent xmlns:mc="http://schemas.openxmlformats.org/markup-compatibility/2006" xmlns:a14="http://schemas.microsoft.com/office/drawing/2010/main">
        <mc:Choice Requires="a14">
          <p:sp>
            <p:nvSpPr>
              <p:cNvPr id="3" name="Rectangle 2"/>
              <p:cNvSpPr/>
              <p:nvPr/>
            </p:nvSpPr>
            <p:spPr>
              <a:xfrm>
                <a:off x="5029200" y="228600"/>
                <a:ext cx="3939314" cy="584775"/>
              </a:xfrm>
              <a:prstGeom prst="rect">
                <a:avLst/>
              </a:prstGeom>
            </p:spPr>
            <p:txBody>
              <a:bodyPr wrap="square">
                <a:spAutoFit/>
              </a:bodyPr>
              <a:lstStyle/>
              <a:p>
                <a:pPr marL="285750" indent="-285750" algn="just" rtl="1">
                  <a:buFont typeface="Wingdings" panose="05000000000000000000" pitchFamily="2" charset="2"/>
                  <a:buChar char="q"/>
                </a:pPr>
                <a:r>
                  <a:rPr lang="ar-SA"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a:t>
                </a:r>
                <a:r>
                  <a:rPr lang="fa-IR"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sz="1600" dirty="0">
                    <a:latin typeface="Calibri" panose="020F0502020204030204" pitchFamily="34" charset="0"/>
                    <a:ea typeface="Times New Roman" panose="02020603050405020304" pitchFamily="18" charset="0"/>
                    <a:cs typeface="B Nazanin" panose="00000400000000000000" pitchFamily="2" charset="-78"/>
                  </a:rPr>
                  <a:t>معادله دیفرانسیل ارتباط </a:t>
                </a:r>
                <a:r>
                  <a:rPr lang="fa-IR" sz="1600" dirty="0" smtClean="0">
                    <a:latin typeface="Calibri" panose="020F0502020204030204" pitchFamily="34" charset="0"/>
                    <a:ea typeface="Times New Roman" panose="02020603050405020304" pitchFamily="18" charset="0"/>
                    <a:cs typeface="B Nazanin" panose="00000400000000000000" pitchFamily="2" charset="-78"/>
                  </a:rPr>
                  <a:t>دهنده</a:t>
                </a:r>
                <a14:m>
                  <m:oMath xmlns:m="http://schemas.openxmlformats.org/officeDocument/2006/math">
                    <m:r>
                      <a:rPr lang="fa-IR" sz="1600" b="0" i="0" smtClean="0">
                        <a:latin typeface="Cambria Math" panose="02040503050406030204" pitchFamily="18" charset="0"/>
                        <a:ea typeface="Times New Roman" panose="02020603050405020304" pitchFamily="18" charset="0"/>
                        <a:cs typeface="Nazanin" panose="00000400000000000000" pitchFamily="2" charset="-78"/>
                      </a:rPr>
                      <m:t> </m:t>
                    </m:r>
                    <m:sSub>
                      <m:sSubPr>
                        <m:ctrlPr>
                          <a:rPr lang="en-US" sz="1600" i="1">
                            <a:latin typeface="Cambria Math" panose="02040503050406030204" pitchFamily="18" charset="0"/>
                            <a:ea typeface="Times New Roman" panose="02020603050405020304" pitchFamily="18" charset="0"/>
                            <a:cs typeface="Nazanin" panose="00000400000000000000" pitchFamily="2" charset="-78"/>
                          </a:rPr>
                        </m:ctrlPr>
                      </m:sSubPr>
                      <m:e>
                        <m:r>
                          <a:rPr lang="en-US" sz="1600" i="1">
                            <a:latin typeface="Cambria Math" panose="02040503050406030204" pitchFamily="18" charset="0"/>
                            <a:ea typeface="Times New Roman" panose="02020603050405020304" pitchFamily="18" charset="0"/>
                            <a:cs typeface="Nazanin" panose="00000400000000000000" pitchFamily="2" charset="-78"/>
                          </a:rPr>
                          <m:t>𝑣</m:t>
                        </m:r>
                      </m:e>
                      <m:sub>
                        <m:r>
                          <m:rPr>
                            <m:sty m:val="p"/>
                          </m:rPr>
                          <a:rPr lang="en-US" sz="1600">
                            <a:latin typeface="Cambria Math" panose="02040503050406030204" pitchFamily="18" charset="0"/>
                            <a:ea typeface="Times New Roman" panose="02020603050405020304" pitchFamily="18" charset="0"/>
                            <a:cs typeface="Nazanin" panose="00000400000000000000" pitchFamily="2" charset="-78"/>
                          </a:rPr>
                          <m:t>o</m:t>
                        </m:r>
                      </m:sub>
                    </m:sSub>
                  </m:oMath>
                </a14:m>
                <a:r>
                  <a:rPr lang="en-US" sz="1600" dirty="0">
                    <a:latin typeface="Calibri" panose="020F0502020204030204" pitchFamily="34" charset="0"/>
                    <a:ea typeface="Times New Roman" panose="02020603050405020304" pitchFamily="18" charset="0"/>
                    <a:cs typeface="B Nazanin" panose="00000400000000000000" pitchFamily="2" charset="-78"/>
                  </a:rPr>
                  <a:t> </a:t>
                </a:r>
                <a:r>
                  <a:rPr lang="fa-IR" sz="1600" dirty="0">
                    <a:latin typeface="Calibri" panose="020F0502020204030204" pitchFamily="34" charset="0"/>
                    <a:ea typeface="Times New Roman" panose="02020603050405020304" pitchFamily="18" charset="0"/>
                    <a:cs typeface="B Nazanin" panose="00000400000000000000" pitchFamily="2" charset="-78"/>
                  </a:rPr>
                  <a:t>و </a:t>
                </a:r>
                <a14:m>
                  <m:oMath xmlns:m="http://schemas.openxmlformats.org/officeDocument/2006/math">
                    <m:sSub>
                      <m:sSubPr>
                        <m:ctrlPr>
                          <a:rPr lang="en-US" sz="1600" i="1">
                            <a:latin typeface="Cambria Math" panose="02040503050406030204" pitchFamily="18" charset="0"/>
                            <a:ea typeface="Times New Roman" panose="02020603050405020304" pitchFamily="18" charset="0"/>
                            <a:cs typeface="Nazanin" panose="00000400000000000000" pitchFamily="2" charset="-78"/>
                          </a:rPr>
                        </m:ctrlPr>
                      </m:sSubPr>
                      <m:e>
                        <m:r>
                          <a:rPr lang="en-US" sz="1600" i="1">
                            <a:latin typeface="Cambria Math" panose="02040503050406030204" pitchFamily="18" charset="0"/>
                            <a:ea typeface="Times New Roman" panose="02020603050405020304" pitchFamily="18" charset="0"/>
                            <a:cs typeface="Nazanin" panose="00000400000000000000" pitchFamily="2" charset="-78"/>
                          </a:rPr>
                          <m:t>𝑣</m:t>
                        </m:r>
                      </m:e>
                      <m:sub>
                        <m:r>
                          <m:rPr>
                            <m:sty m:val="p"/>
                          </m:rPr>
                          <a:rPr lang="en-US" sz="1600">
                            <a:latin typeface="Cambria Math" panose="02040503050406030204" pitchFamily="18" charset="0"/>
                            <a:ea typeface="Times New Roman" panose="02020603050405020304" pitchFamily="18" charset="0"/>
                            <a:cs typeface="Nazanin" panose="00000400000000000000" pitchFamily="2" charset="-78"/>
                          </a:rPr>
                          <m:t>S</m:t>
                        </m:r>
                      </m:sub>
                    </m:sSub>
                  </m:oMath>
                </a14:m>
                <a:r>
                  <a:rPr lang="fa-IR" sz="1600" dirty="0">
                    <a:latin typeface="Calibri" panose="020F0502020204030204" pitchFamily="34" charset="0"/>
                    <a:ea typeface="Times New Roman" panose="02020603050405020304" pitchFamily="18" charset="0"/>
                    <a:cs typeface="B Nazanin" panose="00000400000000000000" pitchFamily="2" charset="-78"/>
                  </a:rPr>
                  <a:t> را در مدار زیر </a:t>
                </a:r>
                <a:r>
                  <a:rPr lang="fa-IR" sz="1600" dirty="0" smtClean="0">
                    <a:latin typeface="Calibri" panose="020F0502020204030204" pitchFamily="34" charset="0"/>
                    <a:ea typeface="Times New Roman" panose="02020603050405020304" pitchFamily="18" charset="0"/>
                    <a:cs typeface="B Nazanin" panose="00000400000000000000" pitchFamily="2" charset="-78"/>
                  </a:rPr>
                  <a:t>به دست </a:t>
                </a:r>
                <a:r>
                  <a:rPr lang="fa-IR" sz="1600" dirty="0">
                    <a:latin typeface="Calibri" panose="020F0502020204030204" pitchFamily="34" charset="0"/>
                    <a:ea typeface="Times New Roman" panose="02020603050405020304" pitchFamily="18" charset="0"/>
                    <a:cs typeface="B Nazanin" panose="00000400000000000000" pitchFamily="2" charset="-78"/>
                  </a:rPr>
                  <a:t>آورده و پاسخ پله را تعیین کنید.</a:t>
                </a:r>
                <a:endParaRPr lang="en-US" sz="1600" dirty="0">
                  <a:cs typeface="B Nazanin" panose="00000400000000000000" pitchFamily="2"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5029200" y="228600"/>
                <a:ext cx="3939314" cy="584775"/>
              </a:xfrm>
              <a:prstGeom prst="rect">
                <a:avLst/>
              </a:prstGeom>
              <a:blipFill>
                <a:blip r:embed="rId3"/>
                <a:stretch>
                  <a:fillRect l="-2012" t="-5263" r="-774" b="-14737"/>
                </a:stretch>
              </a:blipFill>
            </p:spPr>
            <p:txBody>
              <a:bodyPr/>
              <a:lstStyle/>
              <a:p>
                <a:r>
                  <a:rPr lang="en-US">
                    <a:noFill/>
                  </a:rPr>
                  <a:t> </a:t>
                </a:r>
              </a:p>
            </p:txBody>
          </p:sp>
        </mc:Fallback>
      </mc:AlternateContent>
      <p:sp>
        <p:nvSpPr>
          <p:cNvPr id="4" name="Rectangle 3"/>
          <p:cNvSpPr/>
          <p:nvPr/>
        </p:nvSpPr>
        <p:spPr>
          <a:xfrm>
            <a:off x="5001689" y="1988223"/>
            <a:ext cx="3977746" cy="584775"/>
          </a:xfrm>
          <a:prstGeom prst="rect">
            <a:avLst/>
          </a:prstGeom>
        </p:spPr>
        <p:txBody>
          <a:bodyPr wrap="square">
            <a:spAutoFit/>
          </a:bodyPr>
          <a:lstStyle/>
          <a:p>
            <a:pPr marL="285750" indent="-285750" algn="just" rtl="1">
              <a:buFont typeface="Times New Roman" panose="02020603050405020304" pitchFamily="18" charset="0"/>
              <a:buChar char="■"/>
            </a:pPr>
            <a:r>
              <a:rPr lang="ar-SA" sz="1600" b="1" dirty="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sz="16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a:t>
            </a:r>
            <a:r>
              <a:rPr lang="fa-IR" sz="1600" dirty="0">
                <a:latin typeface="Calibri" panose="020F0502020204030204" pitchFamily="34" charset="0"/>
                <a:ea typeface="Times New Roman" panose="02020603050405020304" pitchFamily="18" charset="0"/>
                <a:cs typeface="B Nazanin" panose="00000400000000000000" pitchFamily="2" charset="-78"/>
              </a:rPr>
              <a:t>با توجه به متغیر مورد نظر بهتر </a:t>
            </a:r>
            <a:r>
              <a:rPr lang="fa-IR" sz="1600" dirty="0" smtClean="0">
                <a:latin typeface="Calibri" panose="020F0502020204030204" pitchFamily="34" charset="0"/>
                <a:ea typeface="Times New Roman" panose="02020603050405020304" pitchFamily="18" charset="0"/>
                <a:cs typeface="B Nazanin" panose="00000400000000000000" pitchFamily="2" charset="-78"/>
              </a:rPr>
              <a:t>است که </a:t>
            </a:r>
            <a:r>
              <a:rPr lang="fa-IR" sz="1600" dirty="0">
                <a:latin typeface="Calibri" panose="020F0502020204030204" pitchFamily="34" charset="0"/>
                <a:ea typeface="Times New Roman" panose="02020603050405020304" pitchFamily="18" charset="0"/>
                <a:cs typeface="B Nazanin" panose="00000400000000000000" pitchFamily="2" charset="-78"/>
              </a:rPr>
              <a:t>از روش تحلیل مش استفاده شود.</a:t>
            </a:r>
            <a:endParaRPr lang="en-US" sz="1600" dirty="0">
              <a:cs typeface="B Nazanin" panose="00000400000000000000" pitchFamily="2" charset="-78"/>
            </a:endParaRPr>
          </a:p>
        </p:txBody>
      </p:sp>
      <p:pic>
        <p:nvPicPr>
          <p:cNvPr id="7" name="Picture 6"/>
          <p:cNvPicPr>
            <a:picLocks noChangeAspect="1"/>
          </p:cNvPicPr>
          <p:nvPr/>
        </p:nvPicPr>
        <p:blipFill>
          <a:blip r:embed="rId4"/>
          <a:stretch>
            <a:fillRect/>
          </a:stretch>
        </p:blipFill>
        <p:spPr>
          <a:xfrm>
            <a:off x="0" y="78928"/>
            <a:ext cx="5072129" cy="2446365"/>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5026628" y="1108760"/>
                <a:ext cx="4075498" cy="761234"/>
              </a:xfrm>
              <a:prstGeom prst="rect">
                <a:avLst/>
              </a:prstGeom>
            </p:spPr>
            <p:txBody>
              <a:bodyPr wrap="square">
                <a:spAutoFit/>
              </a:bodyPr>
              <a:lstStyle/>
              <a:p>
                <a:pPr algn="ctr">
                  <a:lnSpc>
                    <a:spcPct val="115000"/>
                  </a:lnSpc>
                  <a:spcAft>
                    <a:spcPts val="800"/>
                  </a:spcAft>
                </a:pPr>
                <a14:m>
                  <m:oMath xmlns:m="http://schemas.openxmlformats.org/officeDocument/2006/math">
                    <m:sSub>
                      <m:sSubPr>
                        <m:ctrlPr>
                          <a:rPr lang="en-US" sz="1600" i="1" kern="100" smtClean="0">
                            <a:latin typeface="Cambria Math" panose="02040503050406030204" pitchFamily="18" charset="0"/>
                            <a:ea typeface="Times New Roman" panose="02020603050405020304" pitchFamily="18" charset="0"/>
                            <a:cs typeface="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Nazanin" panose="00000400000000000000" pitchFamily="2" charset="-78"/>
                          </a:rPr>
                          <m:t> </m:t>
                        </m:r>
                        <m:r>
                          <a:rPr lang="en-US" sz="1600" i="1" kern="100">
                            <a:latin typeface="Cambria Math" panose="02040503050406030204" pitchFamily="18" charset="0"/>
                            <a:ea typeface="Times New Roman" panose="02020603050405020304" pitchFamily="18" charset="0"/>
                            <a:cs typeface="Nazanin" panose="00000400000000000000" pitchFamily="2" charset="-78"/>
                          </a:rPr>
                          <m:t>𝑅</m:t>
                        </m:r>
                      </m:e>
                      <m:sub>
                        <m:r>
                          <m:rPr>
                            <m:sty m:val="p"/>
                          </m:rPr>
                          <a:rPr lang="en-US" sz="1600" kern="100">
                            <a:latin typeface="Cambria Math" panose="02040503050406030204" pitchFamily="18" charset="0"/>
                            <a:ea typeface="Times New Roman" panose="02020603050405020304" pitchFamily="18" charset="0"/>
                            <a:cs typeface="Nazanin" panose="00000400000000000000" pitchFamily="2" charset="-78"/>
                          </a:rPr>
                          <m:t>a</m:t>
                        </m:r>
                      </m:sub>
                    </m:sSub>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400</m:t>
                    </m:r>
                    <m:r>
                      <a:rPr lang="en-US" sz="1600" i="1" kern="100">
                        <a:latin typeface="Cambria Math" panose="02040503050406030204" pitchFamily="18" charset="0"/>
                        <a:ea typeface="Times New Roman" panose="02020603050405020304" pitchFamily="18" charset="0"/>
                        <a:cs typeface="Nazanin" panose="00000400000000000000" pitchFamily="2" charset="-78"/>
                      </a:rPr>
                      <m:t>𝑘</m:t>
                    </m:r>
                    <m:r>
                      <a:rPr lang="en-US" sz="1600" i="1" kern="100">
                        <a:latin typeface="Cambria Math" panose="02040503050406030204" pitchFamily="18" charset="0"/>
                        <a:ea typeface="Times New Roman" panose="02020603050405020304" pitchFamily="18" charset="0"/>
                        <a:cs typeface="Nazanin" panose="00000400000000000000" pitchFamily="2" charset="-78"/>
                      </a:rPr>
                      <m:t>𝛺</m:t>
                    </m:r>
                    <m:r>
                      <a:rPr lang="en-US" sz="1600" b="0" i="1" kern="100" smtClean="0">
                        <a:latin typeface="Cambria Math" panose="02040503050406030204" pitchFamily="18" charset="0"/>
                        <a:ea typeface="Times New Roman" panose="02020603050405020304" pitchFamily="18" charset="0"/>
                        <a:cs typeface="Nazanin" panose="00000400000000000000" pitchFamily="2" charset="-78"/>
                      </a:rPr>
                      <m:t>,</m:t>
                    </m:r>
                  </m:oMath>
                </a14:m>
                <a:r>
                  <a:rPr lang="en-US" sz="1600" kern="100" dirty="0">
                    <a:latin typeface="Calibri" panose="020F0502020204030204" pitchFamily="34" charset="0"/>
                    <a:ea typeface="Times New Roman" panose="02020603050405020304" pitchFamily="18" charset="0"/>
                    <a:cs typeface="Nazanin" panose="00000400000000000000" pitchFamily="2" charset="-78"/>
                  </a:rPr>
                  <a:t>  </a:t>
                </a:r>
                <a14:m>
                  <m:oMath xmlns:m="http://schemas.openxmlformats.org/officeDocument/2006/math">
                    <m:sSub>
                      <m:sSub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Nazanin" panose="00000400000000000000" pitchFamily="2" charset="-78"/>
                          </a:rPr>
                          <m:t>𝐶</m:t>
                        </m:r>
                      </m:e>
                      <m:sub>
                        <m:r>
                          <a:rPr lang="en-US" sz="1600" kern="100">
                            <a:latin typeface="Cambria Math" panose="02040503050406030204" pitchFamily="18" charset="0"/>
                            <a:ea typeface="Times New Roman" panose="02020603050405020304" pitchFamily="18" charset="0"/>
                            <a:cs typeface="Nazanin" panose="00000400000000000000" pitchFamily="2" charset="-78"/>
                          </a:rPr>
                          <m:t>1</m:t>
                        </m:r>
                      </m:sub>
                    </m:sSub>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0</m:t>
                    </m:r>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1</m:t>
                    </m:r>
                    <m:r>
                      <a:rPr lang="en-US" sz="1600" i="1" kern="100">
                        <a:latin typeface="Cambria Math" panose="02040503050406030204" pitchFamily="18" charset="0"/>
                        <a:ea typeface="Times New Roman" panose="02020603050405020304" pitchFamily="18" charset="0"/>
                        <a:cs typeface="Nazanin" panose="00000400000000000000" pitchFamily="2" charset="-78"/>
                      </a:rPr>
                      <m:t>𝜇</m:t>
                    </m:r>
                    <m:r>
                      <a:rPr lang="en-US" sz="1600" i="1" kern="100">
                        <a:latin typeface="Cambria Math" panose="02040503050406030204" pitchFamily="18" charset="0"/>
                        <a:ea typeface="Times New Roman" panose="02020603050405020304" pitchFamily="18" charset="0"/>
                        <a:cs typeface="Nazanin" panose="00000400000000000000" pitchFamily="2" charset="-78"/>
                      </a:rPr>
                      <m:t>𝐹</m:t>
                    </m:r>
                    <m:r>
                      <a:rPr lang="en-US" sz="1600" i="1" kern="100">
                        <a:latin typeface="Cambria Math" panose="02040503050406030204" pitchFamily="18" charset="0"/>
                        <a:ea typeface="Times New Roman" panose="02020603050405020304" pitchFamily="18" charset="0"/>
                        <a:cs typeface="Nazanin" panose="00000400000000000000" pitchFamily="2" charset="-78"/>
                      </a:rPr>
                      <m:t>,  </m:t>
                    </m:r>
                    <m:sSub>
                      <m:sSub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Nazanin" panose="00000400000000000000" pitchFamily="2" charset="-78"/>
                          </a:rPr>
                          <m:t>𝑅</m:t>
                        </m:r>
                      </m:e>
                      <m:sub>
                        <m:r>
                          <m:rPr>
                            <m:sty m:val="p"/>
                          </m:rPr>
                          <a:rPr lang="en-US" sz="1600" kern="100">
                            <a:latin typeface="Cambria Math" panose="02040503050406030204" pitchFamily="18" charset="0"/>
                            <a:ea typeface="Times New Roman" panose="02020603050405020304" pitchFamily="18" charset="0"/>
                            <a:cs typeface="Nazanin" panose="00000400000000000000" pitchFamily="2" charset="-78"/>
                          </a:rPr>
                          <m:t>b</m:t>
                        </m:r>
                      </m:sub>
                    </m:sSub>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25</m:t>
                    </m:r>
                    <m:r>
                      <a:rPr lang="en-US" sz="1600" i="1" kern="100">
                        <a:latin typeface="Cambria Math" panose="02040503050406030204" pitchFamily="18" charset="0"/>
                        <a:ea typeface="Times New Roman" panose="02020603050405020304" pitchFamily="18" charset="0"/>
                        <a:cs typeface="Nazanin" panose="00000400000000000000" pitchFamily="2" charset="-78"/>
                      </a:rPr>
                      <m:t>𝑘</m:t>
                    </m:r>
                    <m:r>
                      <a:rPr lang="en-US" sz="1600" i="1" kern="100">
                        <a:latin typeface="Cambria Math" panose="02040503050406030204" pitchFamily="18" charset="0"/>
                        <a:ea typeface="Times New Roman" panose="02020603050405020304" pitchFamily="18" charset="0"/>
                        <a:cs typeface="Nazanin" panose="00000400000000000000" pitchFamily="2" charset="-78"/>
                      </a:rPr>
                      <m:t>𝛺</m:t>
                    </m:r>
                    <m:r>
                      <a:rPr lang="en-US" sz="1600" b="0" i="1" kern="100" smtClean="0">
                        <a:latin typeface="Cambria Math" panose="02040503050406030204" pitchFamily="18" charset="0"/>
                        <a:ea typeface="Times New Roman" panose="02020603050405020304" pitchFamily="18" charset="0"/>
                        <a:cs typeface="Nazanin" panose="00000400000000000000" pitchFamily="2" charset="-78"/>
                      </a:rPr>
                      <m:t>, </m:t>
                    </m:r>
                  </m:oMath>
                </a14:m>
                <a:endParaRPr lang="en-US" sz="1600" kern="1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fa-IR" sz="1600" b="1" kern="100" dirty="0">
                    <a:latin typeface="Calibri" panose="020F0502020204030204" pitchFamily="34" charset="0"/>
                    <a:ea typeface="Times New Roman" panose="02020603050405020304" pitchFamily="18" charset="0"/>
                    <a:cs typeface="Nazanin" panose="00000400000000000000" pitchFamily="2" charset="-78"/>
                  </a:rPr>
                  <a:t>  </a:t>
                </a:r>
                <a14:m>
                  <m:oMath xmlns:m="http://schemas.openxmlformats.org/officeDocument/2006/math">
                    <m:sSub>
                      <m:sSub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Nazanin" panose="00000400000000000000" pitchFamily="2" charset="-78"/>
                          </a:rPr>
                          <m:t>𝑅</m:t>
                        </m:r>
                      </m:e>
                      <m:sub>
                        <m:r>
                          <a:rPr lang="en-US" sz="1600" kern="100">
                            <a:latin typeface="Cambria Math" panose="02040503050406030204" pitchFamily="18" charset="0"/>
                            <a:ea typeface="Times New Roman" panose="02020603050405020304" pitchFamily="18" charset="0"/>
                            <a:cs typeface="Nazanin" panose="00000400000000000000" pitchFamily="2" charset="-78"/>
                          </a:rPr>
                          <m:t>2</m:t>
                        </m:r>
                      </m:sub>
                    </m:sSub>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100</m:t>
                    </m:r>
                    <m:r>
                      <a:rPr lang="en-US" sz="1600" i="1" kern="100">
                        <a:latin typeface="Cambria Math" panose="02040503050406030204" pitchFamily="18" charset="0"/>
                        <a:ea typeface="Times New Roman" panose="02020603050405020304" pitchFamily="18" charset="0"/>
                        <a:cs typeface="Nazanin" panose="00000400000000000000" pitchFamily="2" charset="-78"/>
                      </a:rPr>
                      <m:t>𝑘</m:t>
                    </m:r>
                    <m:r>
                      <a:rPr lang="en-US" sz="1600" i="1" kern="100">
                        <a:latin typeface="Cambria Math" panose="02040503050406030204" pitchFamily="18" charset="0"/>
                        <a:ea typeface="Times New Roman" panose="02020603050405020304" pitchFamily="18" charset="0"/>
                        <a:cs typeface="Nazanin" panose="00000400000000000000" pitchFamily="2" charset="-78"/>
                      </a:rPr>
                      <m:t>𝛺</m:t>
                    </m:r>
                    <m:sSub>
                      <m:sSub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Nazanin" panose="00000400000000000000" pitchFamily="2" charset="-78"/>
                          </a:rPr>
                          <m:t>,  </m:t>
                        </m:r>
                        <m:r>
                          <a:rPr lang="en-US" sz="1600" i="1" kern="100">
                            <a:latin typeface="Cambria Math" panose="02040503050406030204" pitchFamily="18" charset="0"/>
                            <a:ea typeface="Times New Roman" panose="02020603050405020304" pitchFamily="18" charset="0"/>
                            <a:cs typeface="Nazanin" panose="00000400000000000000" pitchFamily="2" charset="-78"/>
                          </a:rPr>
                          <m:t>𝑅</m:t>
                        </m:r>
                      </m:e>
                      <m:sub>
                        <m:r>
                          <a:rPr lang="en-US" sz="1600" kern="100">
                            <a:latin typeface="Cambria Math" panose="02040503050406030204" pitchFamily="18" charset="0"/>
                            <a:ea typeface="Times New Roman" panose="02020603050405020304" pitchFamily="18" charset="0"/>
                            <a:cs typeface="Nazanin" panose="00000400000000000000" pitchFamily="2" charset="-78"/>
                          </a:rPr>
                          <m:t>1</m:t>
                        </m:r>
                      </m:sub>
                    </m:sSub>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500</m:t>
                    </m:r>
                    <m:r>
                      <a:rPr lang="en-US" sz="1600" i="1" kern="100">
                        <a:latin typeface="Cambria Math" panose="02040503050406030204" pitchFamily="18" charset="0"/>
                        <a:ea typeface="Times New Roman" panose="02020603050405020304" pitchFamily="18" charset="0"/>
                        <a:cs typeface="Nazanin" panose="00000400000000000000" pitchFamily="2" charset="-78"/>
                      </a:rPr>
                      <m:t>𝑘</m:t>
                    </m:r>
                    <m:r>
                      <a:rPr lang="en-US" sz="1600" i="1" kern="100">
                        <a:latin typeface="Cambria Math" panose="02040503050406030204" pitchFamily="18" charset="0"/>
                        <a:ea typeface="Times New Roman" panose="02020603050405020304" pitchFamily="18" charset="0"/>
                        <a:cs typeface="Nazanin" panose="00000400000000000000" pitchFamily="2" charset="-78"/>
                      </a:rPr>
                      <m:t>𝛺</m:t>
                    </m:r>
                    <m:r>
                      <a:rPr lang="en-US" sz="1600" b="0" i="1" kern="100" smtClean="0">
                        <a:latin typeface="Cambria Math" panose="02040503050406030204" pitchFamily="18" charset="0"/>
                        <a:ea typeface="Times New Roman" panose="02020603050405020304" pitchFamily="18" charset="0"/>
                        <a:cs typeface="Nazanin" panose="00000400000000000000" pitchFamily="2" charset="-78"/>
                      </a:rPr>
                      <m:t>,</m:t>
                    </m:r>
                  </m:oMath>
                </a14:m>
                <a:r>
                  <a:rPr lang="en-US" sz="1600" kern="100" dirty="0">
                    <a:latin typeface="Nazanin" panose="00000400000000000000" pitchFamily="2" charset="-78"/>
                    <a:ea typeface="Times New Roman" panose="02020603050405020304" pitchFamily="18" charset="0"/>
                    <a:cs typeface="Arial" panose="020B0604020202020204" pitchFamily="34" charset="0"/>
                  </a:rPr>
                  <a:t> </a:t>
                </a:r>
                <a14:m>
                  <m:oMath xmlns:m="http://schemas.openxmlformats.org/officeDocument/2006/math">
                    <m:sSub>
                      <m:sSub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Nazanin" panose="00000400000000000000" pitchFamily="2" charset="-78"/>
                          </a:rPr>
                          <m:t>𝐶</m:t>
                        </m:r>
                      </m:e>
                      <m:sub>
                        <m:r>
                          <a:rPr lang="en-US" sz="1600" kern="100">
                            <a:latin typeface="Cambria Math" panose="02040503050406030204" pitchFamily="18" charset="0"/>
                            <a:ea typeface="Times New Roman" panose="02020603050405020304" pitchFamily="18" charset="0"/>
                            <a:cs typeface="Nazanin" panose="00000400000000000000" pitchFamily="2" charset="-78"/>
                          </a:rPr>
                          <m:t>2</m:t>
                        </m:r>
                      </m:sub>
                    </m:sSub>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1</m:t>
                    </m:r>
                    <m:r>
                      <a:rPr lang="en-US" sz="1600" i="1" kern="100">
                        <a:latin typeface="Cambria Math" panose="02040503050406030204" pitchFamily="18" charset="0"/>
                        <a:ea typeface="Times New Roman" panose="02020603050405020304" pitchFamily="18" charset="0"/>
                        <a:cs typeface="Nazanin" panose="00000400000000000000" pitchFamily="2" charset="-78"/>
                      </a:rPr>
                      <m:t>𝜇</m:t>
                    </m:r>
                    <m:r>
                      <a:rPr lang="en-US" sz="1600" i="1" kern="100">
                        <a:latin typeface="Cambria Math" panose="02040503050406030204" pitchFamily="18" charset="0"/>
                        <a:ea typeface="Times New Roman" panose="02020603050405020304" pitchFamily="18" charset="0"/>
                        <a:cs typeface="Nazanin" panose="00000400000000000000" pitchFamily="2" charset="-78"/>
                      </a:rPr>
                      <m:t>𝐹</m:t>
                    </m:r>
                    <m:r>
                      <a:rPr lang="en-US" sz="1600" i="1" kern="100">
                        <a:latin typeface="Cambria Math" panose="02040503050406030204" pitchFamily="18" charset="0"/>
                        <a:ea typeface="Times New Roman" panose="02020603050405020304" pitchFamily="18" charset="0"/>
                        <a:cs typeface="Nazanin" panose="00000400000000000000" pitchFamily="2" charset="-78"/>
                      </a:rPr>
                      <m:t>  </m:t>
                    </m:r>
                  </m:oMath>
                </a14:m>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026628" y="1108760"/>
                <a:ext cx="4075498" cy="761234"/>
              </a:xfrm>
              <a:prstGeom prst="rect">
                <a:avLst/>
              </a:prstGeom>
              <a:blipFill>
                <a:blip r:embed="rId5"/>
                <a:stretch>
                  <a:fillRect l="-1048" b="-112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04800" y="2525293"/>
                <a:ext cx="3205045" cy="535211"/>
              </a:xfrm>
              <a:prstGeom prst="rect">
                <a:avLst/>
              </a:prstGeom>
            </p:spPr>
            <p:txBody>
              <a:bodyPr wrap="none">
                <a:spAutoFit/>
              </a:bodyPr>
              <a:lstStyle/>
              <a:p>
                <a:pPr rtl="1">
                  <a:lnSpc>
                    <a:spcPct val="115000"/>
                  </a:lnSpc>
                  <a:spcAft>
                    <a:spcPts val="800"/>
                  </a:spcAft>
                </a:pPr>
                <a:r>
                  <a:rPr lang="en-US" sz="1600" i="1" kern="100" dirty="0">
                    <a:latin typeface="Calibri" panose="020F0502020204030204" pitchFamily="34" charset="0"/>
                    <a:ea typeface="Times New Roman" panose="02020603050405020304" pitchFamily="18" charset="0"/>
                    <a:cs typeface="+mj-cs"/>
                  </a:rPr>
                  <a:t>KCL:  </a:t>
                </a:r>
                <a:r>
                  <a:rPr lang="en-US" sz="1600" kern="100" dirty="0">
                    <a:latin typeface="Calibri" panose="020F0502020204030204" pitchFamily="34" charset="0"/>
                    <a:ea typeface="Times New Roman" panose="02020603050405020304" pitchFamily="18" charset="0"/>
                    <a:cs typeface="+mj-cs"/>
                  </a:rPr>
                  <a:t>  </a:t>
                </a:r>
                <a14:m>
                  <m:oMath xmlns:m="http://schemas.openxmlformats.org/officeDocument/2006/math">
                    <m:f>
                      <m:fPr>
                        <m:ctrlPr>
                          <a:rPr lang="en-US" sz="1600" i="1" kern="100">
                            <a:latin typeface="Cambria Math" panose="02040503050406030204" pitchFamily="18" charset="0"/>
                            <a:ea typeface="Times New Roman" panose="02020603050405020304" pitchFamily="18" charset="0"/>
                            <a:cs typeface="+mj-cs"/>
                          </a:rPr>
                        </m:ctrlPr>
                      </m:fPr>
                      <m:num>
                        <m:sSub>
                          <m:sSubPr>
                            <m:ctrlPr>
                              <a:rPr lang="en-US" sz="1600" i="1" kern="100">
                                <a:latin typeface="Cambria Math" panose="02040503050406030204" pitchFamily="18" charset="0"/>
                                <a:ea typeface="Times New Roman" panose="02020603050405020304" pitchFamily="18" charset="0"/>
                                <a:cs typeface="+mj-cs"/>
                              </a:rPr>
                            </m:ctrlPr>
                          </m:sSubPr>
                          <m:e>
                            <m:r>
                              <a:rPr lang="en-US" sz="1600" i="1" kern="100">
                                <a:latin typeface="Cambria Math" panose="02040503050406030204" pitchFamily="18" charset="0"/>
                                <a:ea typeface="Times New Roman" panose="02020603050405020304" pitchFamily="18" charset="0"/>
                                <a:cs typeface="+mj-cs"/>
                              </a:rPr>
                              <m:t>𝑣</m:t>
                            </m:r>
                          </m:e>
                          <m:sub>
                            <m:r>
                              <a:rPr lang="en-US" sz="1600" i="1" kern="100">
                                <a:latin typeface="Cambria Math" panose="02040503050406030204" pitchFamily="18" charset="0"/>
                                <a:ea typeface="Times New Roman" panose="02020603050405020304" pitchFamily="18" charset="0"/>
                                <a:cs typeface="+mj-cs"/>
                              </a:rPr>
                              <m:t>𝑠</m:t>
                            </m:r>
                          </m:sub>
                        </m:sSub>
                      </m:num>
                      <m:den>
                        <m:sSub>
                          <m:sSubPr>
                            <m:ctrlPr>
                              <a:rPr lang="en-US" sz="1600" i="1" kern="100">
                                <a:latin typeface="Cambria Math" panose="02040503050406030204" pitchFamily="18" charset="0"/>
                                <a:ea typeface="Times New Roman" panose="02020603050405020304" pitchFamily="18" charset="0"/>
                                <a:cs typeface="+mj-cs"/>
                              </a:rPr>
                            </m:ctrlPr>
                          </m:sSubPr>
                          <m:e>
                            <m:r>
                              <a:rPr lang="en-US" sz="1600" i="1" kern="100">
                                <a:latin typeface="Cambria Math" panose="02040503050406030204" pitchFamily="18" charset="0"/>
                                <a:ea typeface="Times New Roman" panose="02020603050405020304" pitchFamily="18" charset="0"/>
                                <a:cs typeface="+mj-cs"/>
                              </a:rPr>
                              <m:t>𝑅</m:t>
                            </m:r>
                          </m:e>
                          <m:sub>
                            <m:r>
                              <a:rPr lang="en-US" sz="1600" i="1" kern="100">
                                <a:latin typeface="Cambria Math" panose="02040503050406030204" pitchFamily="18" charset="0"/>
                                <a:ea typeface="Times New Roman" panose="02020603050405020304" pitchFamily="18" charset="0"/>
                                <a:cs typeface="+mj-cs"/>
                              </a:rPr>
                              <m:t>𝑎</m:t>
                            </m:r>
                          </m:sub>
                        </m:sSub>
                      </m:den>
                    </m:f>
                    <m:r>
                      <a:rPr lang="en-US" sz="1600" i="1" kern="100">
                        <a:latin typeface="Cambria Math" panose="02040503050406030204" pitchFamily="18" charset="0"/>
                        <a:ea typeface="Times New Roman" panose="02020603050405020304" pitchFamily="18" charset="0"/>
                        <a:cs typeface="+mj-cs"/>
                      </a:rPr>
                      <m:t>+</m:t>
                    </m:r>
                    <m:f>
                      <m:fPr>
                        <m:ctrlPr>
                          <a:rPr lang="en-US" sz="1600" i="1" kern="100">
                            <a:latin typeface="Cambria Math" panose="02040503050406030204" pitchFamily="18" charset="0"/>
                            <a:ea typeface="Times New Roman" panose="02020603050405020304" pitchFamily="18" charset="0"/>
                            <a:cs typeface="+mj-cs"/>
                          </a:rPr>
                        </m:ctrlPr>
                      </m:fPr>
                      <m:num>
                        <m:sSub>
                          <m:sSubPr>
                            <m:ctrlPr>
                              <a:rPr lang="en-US" sz="1600" i="1" kern="100">
                                <a:latin typeface="Cambria Math" panose="02040503050406030204" pitchFamily="18" charset="0"/>
                                <a:ea typeface="Times New Roman" panose="02020603050405020304" pitchFamily="18" charset="0"/>
                                <a:cs typeface="+mj-cs"/>
                              </a:rPr>
                            </m:ctrlPr>
                          </m:sSubPr>
                          <m:e>
                            <m:r>
                              <a:rPr lang="en-US" sz="1600" i="1" kern="100">
                                <a:latin typeface="Cambria Math" panose="02040503050406030204" pitchFamily="18" charset="0"/>
                                <a:ea typeface="Times New Roman" panose="02020603050405020304" pitchFamily="18" charset="0"/>
                                <a:cs typeface="+mj-cs"/>
                              </a:rPr>
                              <m:t>𝑣</m:t>
                            </m:r>
                          </m:e>
                          <m:sub>
                            <m:r>
                              <a:rPr lang="en-US" sz="1600" i="1" kern="100">
                                <a:latin typeface="Cambria Math" panose="02040503050406030204" pitchFamily="18" charset="0"/>
                                <a:ea typeface="Times New Roman" panose="02020603050405020304" pitchFamily="18" charset="0"/>
                                <a:cs typeface="+mj-cs"/>
                              </a:rPr>
                              <m:t>1</m:t>
                            </m:r>
                          </m:sub>
                        </m:sSub>
                      </m:num>
                      <m:den>
                        <m:sSub>
                          <m:sSubPr>
                            <m:ctrlPr>
                              <a:rPr lang="en-US" sz="1600" i="1" kern="100">
                                <a:latin typeface="Cambria Math" panose="02040503050406030204" pitchFamily="18" charset="0"/>
                                <a:ea typeface="Times New Roman" panose="02020603050405020304" pitchFamily="18" charset="0"/>
                                <a:cs typeface="+mj-cs"/>
                              </a:rPr>
                            </m:ctrlPr>
                          </m:sSubPr>
                          <m:e>
                            <m:r>
                              <a:rPr lang="en-US" sz="1600" i="1" kern="100">
                                <a:latin typeface="Cambria Math" panose="02040503050406030204" pitchFamily="18" charset="0"/>
                                <a:ea typeface="Times New Roman" panose="02020603050405020304" pitchFamily="18" charset="0"/>
                                <a:cs typeface="+mj-cs"/>
                              </a:rPr>
                              <m:t>𝑅</m:t>
                            </m:r>
                          </m:e>
                          <m:sub>
                            <m:r>
                              <a:rPr lang="en-US" sz="1600" i="1" kern="100">
                                <a:latin typeface="Cambria Math" panose="02040503050406030204" pitchFamily="18" charset="0"/>
                                <a:ea typeface="Times New Roman" panose="02020603050405020304" pitchFamily="18" charset="0"/>
                                <a:cs typeface="+mj-cs"/>
                              </a:rPr>
                              <m:t>1</m:t>
                            </m:r>
                          </m:sub>
                        </m:sSub>
                      </m:den>
                    </m:f>
                    <m:r>
                      <a:rPr lang="en-US" sz="1600" i="1" kern="100">
                        <a:latin typeface="Cambria Math" panose="02040503050406030204" pitchFamily="18" charset="0"/>
                        <a:ea typeface="Times New Roman" panose="02020603050405020304" pitchFamily="18" charset="0"/>
                        <a:cs typeface="+mj-cs"/>
                      </a:rPr>
                      <m:t>+</m:t>
                    </m:r>
                    <m:sSub>
                      <m:sSubPr>
                        <m:ctrlPr>
                          <a:rPr lang="en-US" sz="1600" i="1" kern="100">
                            <a:latin typeface="Cambria Math" panose="02040503050406030204" pitchFamily="18" charset="0"/>
                            <a:ea typeface="Times New Roman" panose="02020603050405020304" pitchFamily="18" charset="0"/>
                            <a:cs typeface="+mj-cs"/>
                          </a:rPr>
                        </m:ctrlPr>
                      </m:sSubPr>
                      <m:e>
                        <m:r>
                          <a:rPr lang="en-US" sz="1600" i="1" kern="100">
                            <a:latin typeface="Cambria Math" panose="02040503050406030204" pitchFamily="18" charset="0"/>
                            <a:ea typeface="Times New Roman" panose="02020603050405020304" pitchFamily="18" charset="0"/>
                            <a:cs typeface="+mj-cs"/>
                          </a:rPr>
                          <m:t>𝐶</m:t>
                        </m:r>
                      </m:e>
                      <m:sub>
                        <m:r>
                          <a:rPr lang="en-US" sz="1600" i="1" kern="100">
                            <a:latin typeface="Cambria Math" panose="02040503050406030204" pitchFamily="18" charset="0"/>
                            <a:ea typeface="Times New Roman" panose="02020603050405020304" pitchFamily="18" charset="0"/>
                            <a:cs typeface="+mj-cs"/>
                          </a:rPr>
                          <m:t>1</m:t>
                        </m:r>
                      </m:sub>
                    </m:sSub>
                    <m:f>
                      <m:fPr>
                        <m:ctrlPr>
                          <a:rPr lang="en-US" sz="1600" i="1" kern="100">
                            <a:latin typeface="Cambria Math" panose="02040503050406030204" pitchFamily="18" charset="0"/>
                            <a:ea typeface="Times New Roman" panose="02020603050405020304" pitchFamily="18" charset="0"/>
                            <a:cs typeface="+mj-cs"/>
                          </a:rPr>
                        </m:ctrlPr>
                      </m:fPr>
                      <m:num>
                        <m:r>
                          <a:rPr lang="en-US" sz="1600" i="1" kern="100">
                            <a:latin typeface="Cambria Math" panose="02040503050406030204" pitchFamily="18" charset="0"/>
                            <a:ea typeface="Times New Roman" panose="02020603050405020304" pitchFamily="18" charset="0"/>
                            <a:cs typeface="+mj-cs"/>
                          </a:rPr>
                          <m:t>𝑑</m:t>
                        </m:r>
                        <m:sSub>
                          <m:sSubPr>
                            <m:ctrlPr>
                              <a:rPr lang="en-US" sz="1600" i="1" kern="100">
                                <a:latin typeface="Cambria Math" panose="02040503050406030204" pitchFamily="18" charset="0"/>
                                <a:ea typeface="Times New Roman" panose="02020603050405020304" pitchFamily="18" charset="0"/>
                                <a:cs typeface="+mj-cs"/>
                              </a:rPr>
                            </m:ctrlPr>
                          </m:sSubPr>
                          <m:e>
                            <m:r>
                              <a:rPr lang="en-US" sz="1600" i="1" kern="100">
                                <a:latin typeface="Cambria Math" panose="02040503050406030204" pitchFamily="18" charset="0"/>
                                <a:ea typeface="Times New Roman" panose="02020603050405020304" pitchFamily="18" charset="0"/>
                                <a:cs typeface="+mj-cs"/>
                              </a:rPr>
                              <m:t>𝑣</m:t>
                            </m:r>
                          </m:e>
                          <m:sub>
                            <m:r>
                              <a:rPr lang="en-US" sz="1600" kern="100">
                                <a:latin typeface="Cambria Math" panose="02040503050406030204" pitchFamily="18" charset="0"/>
                                <a:ea typeface="Times New Roman" panose="02020603050405020304" pitchFamily="18" charset="0"/>
                                <a:cs typeface="+mj-cs"/>
                              </a:rPr>
                              <m:t>1</m:t>
                            </m:r>
                          </m:sub>
                        </m:sSub>
                      </m:num>
                      <m:den>
                        <m:r>
                          <a:rPr lang="en-US" sz="1600" i="1" kern="100">
                            <a:latin typeface="Cambria Math" panose="02040503050406030204" pitchFamily="18" charset="0"/>
                            <a:ea typeface="Times New Roman" panose="02020603050405020304" pitchFamily="18" charset="0"/>
                            <a:cs typeface="+mj-cs"/>
                          </a:rPr>
                          <m:t>𝑑𝑡</m:t>
                        </m:r>
                      </m:den>
                    </m:f>
                    <m:r>
                      <a:rPr lang="en-US" sz="1600" i="1" kern="100">
                        <a:latin typeface="Cambria Math" panose="02040503050406030204" pitchFamily="18" charset="0"/>
                        <a:ea typeface="Times New Roman" panose="02020603050405020304" pitchFamily="18" charset="0"/>
                        <a:cs typeface="+mj-cs"/>
                      </a:rPr>
                      <m:t>=</m:t>
                    </m:r>
                    <m:r>
                      <a:rPr lang="en-US" sz="1600" i="1" kern="100">
                        <a:latin typeface="Cambria Math" panose="02040503050406030204" pitchFamily="18" charset="0"/>
                        <a:ea typeface="Times New Roman" panose="02020603050405020304" pitchFamily="18" charset="0"/>
                        <a:cs typeface="+mj-cs"/>
                      </a:rPr>
                      <m:t>0</m:t>
                    </m:r>
                  </m:oMath>
                </a14:m>
                <a:r>
                  <a:rPr lang="en-US" sz="1600" kern="100" dirty="0">
                    <a:latin typeface="Calibri" panose="020F0502020204030204" pitchFamily="34" charset="0"/>
                    <a:ea typeface="Times New Roman" panose="02020603050405020304" pitchFamily="18" charset="0"/>
                    <a:cs typeface="+mj-cs"/>
                  </a:rPr>
                  <a:t> </a:t>
                </a:r>
                <a:r>
                  <a:rPr lang="en-US" sz="1600" i="1" kern="100" dirty="0">
                    <a:latin typeface="Calibri" panose="020F0502020204030204" pitchFamily="34" charset="0"/>
                    <a:ea typeface="Times New Roman" panose="02020603050405020304" pitchFamily="18" charset="0"/>
                    <a:cs typeface="+mj-cs"/>
                  </a:rPr>
                  <a:t> </a:t>
                </a:r>
                <a:r>
                  <a:rPr lang="fa-IR" sz="1600" kern="100" dirty="0">
                    <a:latin typeface="Calibri" panose="020F0502020204030204" pitchFamily="34" charset="0"/>
                    <a:ea typeface="Times New Roman" panose="02020603050405020304" pitchFamily="18" charset="0"/>
                    <a:cs typeface="+mj-cs"/>
                  </a:rPr>
                  <a:t> در گره 1</a:t>
                </a:r>
                <a:endParaRPr lang="en-US" sz="1600" kern="100" dirty="0">
                  <a:effectLst/>
                  <a:latin typeface="Calibri" panose="020F0502020204030204" pitchFamily="34" charset="0"/>
                  <a:ea typeface="Calibri" panose="020F0502020204030204" pitchFamily="34" charset="0"/>
                  <a:cs typeface="+mj-cs"/>
                </a:endParaRPr>
              </a:p>
            </p:txBody>
          </p:sp>
        </mc:Choice>
        <mc:Fallback xmlns="">
          <p:sp>
            <p:nvSpPr>
              <p:cNvPr id="11" name="Rectangle 10"/>
              <p:cNvSpPr>
                <a:spLocks noRot="1" noChangeAspect="1" noMove="1" noResize="1" noEditPoints="1" noAdjustHandles="1" noChangeArrowheads="1" noChangeShapeType="1" noTextEdit="1"/>
              </p:cNvSpPr>
              <p:nvPr/>
            </p:nvSpPr>
            <p:spPr>
              <a:xfrm>
                <a:off x="304800" y="2525293"/>
                <a:ext cx="3205045" cy="535211"/>
              </a:xfrm>
              <a:prstGeom prst="rect">
                <a:avLst/>
              </a:prstGeom>
              <a:blipFill>
                <a:blip r:embed="rId6"/>
                <a:stretch>
                  <a:fillRect l="-7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04800" y="2931604"/>
                <a:ext cx="3215945" cy="536044"/>
              </a:xfrm>
              <a:prstGeom prst="rect">
                <a:avLst/>
              </a:prstGeom>
            </p:spPr>
            <p:txBody>
              <a:bodyPr wrap="none">
                <a:spAutoFit/>
              </a:bodyPr>
              <a:lstStyle/>
              <a:p>
                <a:pPr rtl="1">
                  <a:lnSpc>
                    <a:spcPct val="115000"/>
                  </a:lnSpc>
                  <a:spcAft>
                    <a:spcPts val="800"/>
                  </a:spcAft>
                </a:pPr>
                <a:r>
                  <a:rPr lang="en-US" sz="1600" i="1" kern="100" dirty="0">
                    <a:latin typeface="Calibri" panose="020F0502020204030204" pitchFamily="34" charset="0"/>
                    <a:ea typeface="Times New Roman" panose="02020603050405020304" pitchFamily="18" charset="0"/>
                    <a:cs typeface="+mj-cs"/>
                  </a:rPr>
                  <a:t>KCL:  </a:t>
                </a:r>
                <a:r>
                  <a:rPr lang="en-US" sz="1600" kern="100" dirty="0">
                    <a:latin typeface="Calibri" panose="020F0502020204030204" pitchFamily="34" charset="0"/>
                    <a:ea typeface="Times New Roman" panose="02020603050405020304" pitchFamily="18" charset="0"/>
                    <a:cs typeface="+mj-cs"/>
                  </a:rPr>
                  <a:t>  </a:t>
                </a:r>
                <a14:m>
                  <m:oMath xmlns:m="http://schemas.openxmlformats.org/officeDocument/2006/math">
                    <m:f>
                      <m:fPr>
                        <m:ctrlPr>
                          <a:rPr lang="en-US" sz="1600" i="1" kern="100">
                            <a:latin typeface="Cambria Math" panose="02040503050406030204" pitchFamily="18" charset="0"/>
                            <a:ea typeface="Times New Roman" panose="02020603050405020304" pitchFamily="18" charset="0"/>
                            <a:cs typeface="+mj-cs"/>
                          </a:rPr>
                        </m:ctrlPr>
                      </m:fPr>
                      <m:num>
                        <m:sSub>
                          <m:sSubPr>
                            <m:ctrlPr>
                              <a:rPr lang="en-US" sz="1600" i="1" kern="100">
                                <a:latin typeface="Cambria Math" panose="02040503050406030204" pitchFamily="18" charset="0"/>
                                <a:ea typeface="Times New Roman" panose="02020603050405020304" pitchFamily="18" charset="0"/>
                                <a:cs typeface="+mj-cs"/>
                              </a:rPr>
                            </m:ctrlPr>
                          </m:sSubPr>
                          <m:e>
                            <m:r>
                              <a:rPr lang="en-US" sz="1600" i="1" kern="100">
                                <a:latin typeface="Cambria Math" panose="02040503050406030204" pitchFamily="18" charset="0"/>
                                <a:ea typeface="Times New Roman" panose="02020603050405020304" pitchFamily="18" charset="0"/>
                                <a:cs typeface="+mj-cs"/>
                              </a:rPr>
                              <m:t>𝑣</m:t>
                            </m:r>
                          </m:e>
                          <m:sub>
                            <m:r>
                              <a:rPr lang="en-US" sz="1600" i="1" kern="100">
                                <a:latin typeface="Cambria Math" panose="02040503050406030204" pitchFamily="18" charset="0"/>
                                <a:ea typeface="Times New Roman" panose="02020603050405020304" pitchFamily="18" charset="0"/>
                                <a:cs typeface="+mj-cs"/>
                              </a:rPr>
                              <m:t>1</m:t>
                            </m:r>
                          </m:sub>
                        </m:sSub>
                      </m:num>
                      <m:den>
                        <m:sSub>
                          <m:sSubPr>
                            <m:ctrlPr>
                              <a:rPr lang="en-US" sz="1600" i="1" kern="100">
                                <a:latin typeface="Cambria Math" panose="02040503050406030204" pitchFamily="18" charset="0"/>
                                <a:ea typeface="Times New Roman" panose="02020603050405020304" pitchFamily="18" charset="0"/>
                                <a:cs typeface="+mj-cs"/>
                              </a:rPr>
                            </m:ctrlPr>
                          </m:sSubPr>
                          <m:e>
                            <m:r>
                              <a:rPr lang="en-US" sz="1600" i="1" kern="100">
                                <a:latin typeface="Cambria Math" panose="02040503050406030204" pitchFamily="18" charset="0"/>
                                <a:ea typeface="Times New Roman" panose="02020603050405020304" pitchFamily="18" charset="0"/>
                                <a:cs typeface="+mj-cs"/>
                              </a:rPr>
                              <m:t>𝑅</m:t>
                            </m:r>
                          </m:e>
                          <m:sub>
                            <m:r>
                              <a:rPr lang="en-US" sz="1600" i="1" kern="100">
                                <a:latin typeface="Cambria Math" panose="02040503050406030204" pitchFamily="18" charset="0"/>
                                <a:ea typeface="Times New Roman" panose="02020603050405020304" pitchFamily="18" charset="0"/>
                                <a:cs typeface="+mj-cs"/>
                              </a:rPr>
                              <m:t>𝑏</m:t>
                            </m:r>
                          </m:sub>
                        </m:sSub>
                      </m:den>
                    </m:f>
                    <m:r>
                      <a:rPr lang="en-US" sz="1600" i="1" kern="100">
                        <a:latin typeface="Cambria Math" panose="02040503050406030204" pitchFamily="18" charset="0"/>
                        <a:ea typeface="Times New Roman" panose="02020603050405020304" pitchFamily="18" charset="0"/>
                        <a:cs typeface="+mj-cs"/>
                      </a:rPr>
                      <m:t>+</m:t>
                    </m:r>
                    <m:f>
                      <m:fPr>
                        <m:ctrlPr>
                          <a:rPr lang="en-US" sz="1600" i="1" kern="100">
                            <a:latin typeface="Cambria Math" panose="02040503050406030204" pitchFamily="18" charset="0"/>
                            <a:ea typeface="Times New Roman" panose="02020603050405020304" pitchFamily="18" charset="0"/>
                            <a:cs typeface="+mj-cs"/>
                          </a:rPr>
                        </m:ctrlPr>
                      </m:fPr>
                      <m:num>
                        <m:sSub>
                          <m:sSubPr>
                            <m:ctrlPr>
                              <a:rPr lang="en-US" sz="1600" i="1" kern="100">
                                <a:latin typeface="Cambria Math" panose="02040503050406030204" pitchFamily="18" charset="0"/>
                                <a:ea typeface="Times New Roman" panose="02020603050405020304" pitchFamily="18" charset="0"/>
                                <a:cs typeface="+mj-cs"/>
                              </a:rPr>
                            </m:ctrlPr>
                          </m:sSubPr>
                          <m:e>
                            <m:r>
                              <a:rPr lang="en-US" sz="1600" i="1" kern="100">
                                <a:latin typeface="Cambria Math" panose="02040503050406030204" pitchFamily="18" charset="0"/>
                                <a:ea typeface="Times New Roman" panose="02020603050405020304" pitchFamily="18" charset="0"/>
                                <a:cs typeface="+mj-cs"/>
                              </a:rPr>
                              <m:t>𝑣</m:t>
                            </m:r>
                          </m:e>
                          <m:sub>
                            <m:r>
                              <a:rPr lang="en-US" sz="1600" i="1" kern="100">
                                <a:latin typeface="Cambria Math" panose="02040503050406030204" pitchFamily="18" charset="0"/>
                                <a:ea typeface="Times New Roman" panose="02020603050405020304" pitchFamily="18" charset="0"/>
                                <a:cs typeface="+mj-cs"/>
                              </a:rPr>
                              <m:t>𝑜</m:t>
                            </m:r>
                          </m:sub>
                        </m:sSub>
                      </m:num>
                      <m:den>
                        <m:sSub>
                          <m:sSubPr>
                            <m:ctrlPr>
                              <a:rPr lang="en-US" sz="1600" i="1" kern="100">
                                <a:latin typeface="Cambria Math" panose="02040503050406030204" pitchFamily="18" charset="0"/>
                                <a:ea typeface="Times New Roman" panose="02020603050405020304" pitchFamily="18" charset="0"/>
                                <a:cs typeface="+mj-cs"/>
                              </a:rPr>
                            </m:ctrlPr>
                          </m:sSubPr>
                          <m:e>
                            <m:r>
                              <a:rPr lang="en-US" sz="1600" i="1" kern="100">
                                <a:latin typeface="Cambria Math" panose="02040503050406030204" pitchFamily="18" charset="0"/>
                                <a:ea typeface="Times New Roman" panose="02020603050405020304" pitchFamily="18" charset="0"/>
                                <a:cs typeface="+mj-cs"/>
                              </a:rPr>
                              <m:t>𝑅</m:t>
                            </m:r>
                          </m:e>
                          <m:sub>
                            <m:r>
                              <a:rPr lang="en-US" sz="1600" i="1" kern="100">
                                <a:latin typeface="Cambria Math" panose="02040503050406030204" pitchFamily="18" charset="0"/>
                                <a:ea typeface="Times New Roman" panose="02020603050405020304" pitchFamily="18" charset="0"/>
                                <a:cs typeface="+mj-cs"/>
                              </a:rPr>
                              <m:t>2</m:t>
                            </m:r>
                          </m:sub>
                        </m:sSub>
                      </m:den>
                    </m:f>
                    <m:r>
                      <a:rPr lang="en-US" sz="1600" i="1" kern="100">
                        <a:latin typeface="Cambria Math" panose="02040503050406030204" pitchFamily="18" charset="0"/>
                        <a:ea typeface="Times New Roman" panose="02020603050405020304" pitchFamily="18" charset="0"/>
                        <a:cs typeface="+mj-cs"/>
                      </a:rPr>
                      <m:t>+</m:t>
                    </m:r>
                    <m:sSub>
                      <m:sSubPr>
                        <m:ctrlPr>
                          <a:rPr lang="en-US" sz="1600" i="1" kern="100">
                            <a:latin typeface="Cambria Math" panose="02040503050406030204" pitchFamily="18" charset="0"/>
                            <a:ea typeface="Times New Roman" panose="02020603050405020304" pitchFamily="18" charset="0"/>
                            <a:cs typeface="+mj-cs"/>
                          </a:rPr>
                        </m:ctrlPr>
                      </m:sSubPr>
                      <m:e>
                        <m:r>
                          <a:rPr lang="en-US" sz="1600" i="1" kern="100">
                            <a:latin typeface="Cambria Math" panose="02040503050406030204" pitchFamily="18" charset="0"/>
                            <a:ea typeface="Times New Roman" panose="02020603050405020304" pitchFamily="18" charset="0"/>
                            <a:cs typeface="+mj-cs"/>
                          </a:rPr>
                          <m:t>𝐶</m:t>
                        </m:r>
                      </m:e>
                      <m:sub>
                        <m:r>
                          <a:rPr lang="en-US" sz="1600" i="1" kern="100">
                            <a:latin typeface="Cambria Math" panose="02040503050406030204" pitchFamily="18" charset="0"/>
                            <a:ea typeface="Times New Roman" panose="02020603050405020304" pitchFamily="18" charset="0"/>
                            <a:cs typeface="+mj-cs"/>
                          </a:rPr>
                          <m:t>2</m:t>
                        </m:r>
                      </m:sub>
                    </m:sSub>
                    <m:f>
                      <m:fPr>
                        <m:ctrlPr>
                          <a:rPr lang="en-US" sz="1600" i="1" kern="100">
                            <a:latin typeface="Cambria Math" panose="02040503050406030204" pitchFamily="18" charset="0"/>
                            <a:ea typeface="Times New Roman" panose="02020603050405020304" pitchFamily="18" charset="0"/>
                            <a:cs typeface="+mj-cs"/>
                          </a:rPr>
                        </m:ctrlPr>
                      </m:fPr>
                      <m:num>
                        <m:r>
                          <a:rPr lang="en-US" sz="1600" i="1" kern="100">
                            <a:latin typeface="Cambria Math" panose="02040503050406030204" pitchFamily="18" charset="0"/>
                            <a:ea typeface="Times New Roman" panose="02020603050405020304" pitchFamily="18" charset="0"/>
                            <a:cs typeface="+mj-cs"/>
                          </a:rPr>
                          <m:t>𝑑</m:t>
                        </m:r>
                        <m:sSub>
                          <m:sSubPr>
                            <m:ctrlPr>
                              <a:rPr lang="en-US" sz="1600" i="1" kern="100">
                                <a:latin typeface="Cambria Math" panose="02040503050406030204" pitchFamily="18" charset="0"/>
                                <a:ea typeface="Times New Roman" panose="02020603050405020304" pitchFamily="18" charset="0"/>
                                <a:cs typeface="+mj-cs"/>
                              </a:rPr>
                            </m:ctrlPr>
                          </m:sSubPr>
                          <m:e>
                            <m:r>
                              <a:rPr lang="en-US" sz="1600" i="1" kern="100">
                                <a:latin typeface="Cambria Math" panose="02040503050406030204" pitchFamily="18" charset="0"/>
                                <a:ea typeface="Times New Roman" panose="02020603050405020304" pitchFamily="18" charset="0"/>
                                <a:cs typeface="+mj-cs"/>
                              </a:rPr>
                              <m:t>𝑣</m:t>
                            </m:r>
                          </m:e>
                          <m:sub>
                            <m:r>
                              <m:rPr>
                                <m:sty m:val="p"/>
                              </m:rPr>
                              <a:rPr lang="en-US" sz="1600" kern="100">
                                <a:latin typeface="Cambria Math" panose="02040503050406030204" pitchFamily="18" charset="0"/>
                                <a:ea typeface="Times New Roman" panose="02020603050405020304" pitchFamily="18" charset="0"/>
                                <a:cs typeface="+mj-cs"/>
                              </a:rPr>
                              <m:t>o</m:t>
                            </m:r>
                          </m:sub>
                        </m:sSub>
                      </m:num>
                      <m:den>
                        <m:r>
                          <a:rPr lang="en-US" sz="1600" i="1" kern="100">
                            <a:latin typeface="Cambria Math" panose="02040503050406030204" pitchFamily="18" charset="0"/>
                            <a:ea typeface="Times New Roman" panose="02020603050405020304" pitchFamily="18" charset="0"/>
                            <a:cs typeface="+mj-cs"/>
                          </a:rPr>
                          <m:t>𝑑𝑡</m:t>
                        </m:r>
                      </m:den>
                    </m:f>
                    <m:r>
                      <a:rPr lang="en-US" sz="1600" i="1" kern="100">
                        <a:latin typeface="Cambria Math" panose="02040503050406030204" pitchFamily="18" charset="0"/>
                        <a:ea typeface="Times New Roman" panose="02020603050405020304" pitchFamily="18" charset="0"/>
                        <a:cs typeface="+mj-cs"/>
                      </a:rPr>
                      <m:t>=</m:t>
                    </m:r>
                    <m:r>
                      <a:rPr lang="en-US" sz="1600" i="1" kern="100">
                        <a:latin typeface="Cambria Math" panose="02040503050406030204" pitchFamily="18" charset="0"/>
                        <a:ea typeface="Times New Roman" panose="02020603050405020304" pitchFamily="18" charset="0"/>
                        <a:cs typeface="+mj-cs"/>
                      </a:rPr>
                      <m:t>0</m:t>
                    </m:r>
                  </m:oMath>
                </a14:m>
                <a:r>
                  <a:rPr lang="en-US" sz="1600" kern="100" dirty="0">
                    <a:latin typeface="Calibri" panose="020F0502020204030204" pitchFamily="34" charset="0"/>
                    <a:ea typeface="Times New Roman" panose="02020603050405020304" pitchFamily="18" charset="0"/>
                    <a:cs typeface="+mj-cs"/>
                  </a:rPr>
                  <a:t> </a:t>
                </a:r>
                <a:r>
                  <a:rPr lang="en-US" sz="1600" i="1" kern="100" dirty="0">
                    <a:latin typeface="Calibri" panose="020F0502020204030204" pitchFamily="34" charset="0"/>
                    <a:ea typeface="Times New Roman" panose="02020603050405020304" pitchFamily="18" charset="0"/>
                    <a:cs typeface="+mj-cs"/>
                  </a:rPr>
                  <a:t> </a:t>
                </a:r>
                <a:r>
                  <a:rPr lang="fa-IR" sz="1600" kern="100" dirty="0">
                    <a:latin typeface="Calibri" panose="020F0502020204030204" pitchFamily="34" charset="0"/>
                    <a:ea typeface="Times New Roman" panose="02020603050405020304" pitchFamily="18" charset="0"/>
                    <a:cs typeface="+mj-cs"/>
                  </a:rPr>
                  <a:t> در گره </a:t>
                </a:r>
                <a:r>
                  <a:rPr lang="en-US" sz="1600" kern="100" dirty="0">
                    <a:latin typeface="Calibri" panose="020F0502020204030204" pitchFamily="34" charset="0"/>
                    <a:ea typeface="Times New Roman" panose="02020603050405020304" pitchFamily="18" charset="0"/>
                    <a:cs typeface="+mj-cs"/>
                  </a:rPr>
                  <a:t>2</a:t>
                </a:r>
                <a:endParaRPr lang="en-US" sz="1600" kern="100" dirty="0">
                  <a:effectLst/>
                  <a:latin typeface="Calibri" panose="020F0502020204030204" pitchFamily="34" charset="0"/>
                  <a:ea typeface="Calibri" panose="020F0502020204030204" pitchFamily="34" charset="0"/>
                  <a:cs typeface="+mj-cs"/>
                </a:endParaRPr>
              </a:p>
            </p:txBody>
          </p:sp>
        </mc:Choice>
        <mc:Fallback xmlns="">
          <p:sp>
            <p:nvSpPr>
              <p:cNvPr id="13" name="Rectangle 12"/>
              <p:cNvSpPr>
                <a:spLocks noRot="1" noChangeAspect="1" noMove="1" noResize="1" noEditPoints="1" noAdjustHandles="1" noChangeArrowheads="1" noChangeShapeType="1" noTextEdit="1"/>
              </p:cNvSpPr>
              <p:nvPr/>
            </p:nvSpPr>
            <p:spPr>
              <a:xfrm>
                <a:off x="304800" y="2931604"/>
                <a:ext cx="3215945" cy="536044"/>
              </a:xfrm>
              <a:prstGeom prst="rect">
                <a:avLst/>
              </a:prstGeom>
              <a:blipFill>
                <a:blip r:embed="rId7"/>
                <a:stretch>
                  <a:fillRect l="-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657600" y="2895600"/>
                <a:ext cx="2390398" cy="600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0">
                              <a:latin typeface="Cambria Math" panose="02040503050406030204" pitchFamily="18" charset="0"/>
                            </a:rPr>
                            <m:t>1</m:t>
                          </m:r>
                        </m:sub>
                      </m:sSub>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𝑏</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0">
                                  <a:latin typeface="Cambria Math" panose="02040503050406030204" pitchFamily="18" charset="0"/>
                                </a:rPr>
                                <m:t>2</m:t>
                              </m:r>
                            </m:sub>
                          </m:sSub>
                        </m:den>
                      </m:f>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𝑜</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𝑏</m:t>
                          </m:r>
                        </m:sub>
                      </m:sSub>
                      <m:sSub>
                        <m:sSubPr>
                          <m:ctrlPr>
                            <a:rPr lang="en-US" sz="1600" i="1">
                              <a:latin typeface="Cambria Math" panose="02040503050406030204" pitchFamily="18" charset="0"/>
                            </a:rPr>
                          </m:ctrlPr>
                        </m:sSubPr>
                        <m:e>
                          <m:r>
                            <a:rPr lang="en-US" sz="1600" i="1">
                              <a:latin typeface="Cambria Math" panose="02040503050406030204" pitchFamily="18" charset="0"/>
                            </a:rPr>
                            <m:t>𝐶</m:t>
                          </m:r>
                        </m:e>
                        <m:sub>
                          <m:r>
                            <a:rPr lang="en-US" sz="1600" i="0">
                              <a:latin typeface="Cambria Math" panose="02040503050406030204" pitchFamily="18" charset="0"/>
                            </a:rPr>
                            <m:t>2</m:t>
                          </m:r>
                        </m:sub>
                      </m:sSub>
                      <m:f>
                        <m:fPr>
                          <m:ctrlPr>
                            <a:rPr lang="en-US" sz="1600" i="1">
                              <a:latin typeface="Cambria Math" panose="02040503050406030204" pitchFamily="18" charset="0"/>
                            </a:rPr>
                          </m:ctrlPr>
                        </m:fPr>
                        <m:num>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m:rPr>
                                  <m:sty m:val="p"/>
                                </m:rPr>
                                <a:rPr lang="en-US" sz="1600" i="0">
                                  <a:latin typeface="Cambria Math" panose="02040503050406030204" pitchFamily="18" charset="0"/>
                                </a:rPr>
                                <m:t>o</m:t>
                              </m:r>
                            </m:sub>
                          </m:sSub>
                        </m:num>
                        <m:den>
                          <m:r>
                            <a:rPr lang="en-US" sz="1600" i="1">
                              <a:latin typeface="Cambria Math" panose="02040503050406030204" pitchFamily="18" charset="0"/>
                            </a:rPr>
                            <m:t>𝑑𝑡</m:t>
                          </m:r>
                        </m:den>
                      </m:f>
                    </m:oMath>
                  </m:oMathPara>
                </a14:m>
                <a:endParaRPr lang="en-US" sz="1600" dirty="0"/>
              </a:p>
            </p:txBody>
          </p:sp>
        </mc:Choice>
        <mc:Fallback xmlns="">
          <p:sp>
            <p:nvSpPr>
              <p:cNvPr id="15" name="Rectangle 14"/>
              <p:cNvSpPr>
                <a:spLocks noRot="1" noChangeAspect="1" noMove="1" noResize="1" noEditPoints="1" noAdjustHandles="1" noChangeArrowheads="1" noChangeShapeType="1" noTextEdit="1"/>
              </p:cNvSpPr>
              <p:nvPr/>
            </p:nvSpPr>
            <p:spPr>
              <a:xfrm>
                <a:off x="3657600" y="2895600"/>
                <a:ext cx="2390398" cy="60010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276600" y="3048000"/>
                <a:ext cx="510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solidFill>
                            <a:srgbClr val="0000FF"/>
                          </a:solidFill>
                          <a:latin typeface="Cambria Math" panose="02040503050406030204" pitchFamily="18" charset="0"/>
                        </a:rPr>
                        <m:t>⟹</m:t>
                      </m:r>
                    </m:oMath>
                  </m:oMathPara>
                </a14:m>
                <a:endParaRPr lang="en-US" b="1" dirty="0"/>
              </a:p>
            </p:txBody>
          </p:sp>
        </mc:Choice>
        <mc:Fallback xmlns="">
          <p:sp>
            <p:nvSpPr>
              <p:cNvPr id="16" name="Rectangle 15"/>
              <p:cNvSpPr>
                <a:spLocks noRot="1" noChangeAspect="1" noMove="1" noResize="1" noEditPoints="1" noAdjustHandles="1" noChangeArrowheads="1" noChangeShapeType="1" noTextEdit="1"/>
              </p:cNvSpPr>
              <p:nvPr/>
            </p:nvSpPr>
            <p:spPr>
              <a:xfrm>
                <a:off x="3276600" y="3048000"/>
                <a:ext cx="510076"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914400" y="3464237"/>
                <a:ext cx="7239000" cy="6505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𝑠</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𝑎</m:t>
                              </m:r>
                            </m:sub>
                          </m:sSub>
                        </m:den>
                      </m:f>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0">
                                  <a:latin typeface="Cambria Math" panose="02040503050406030204" pitchFamily="18" charset="0"/>
                                </a:rPr>
                                <m:t>1</m:t>
                              </m:r>
                            </m:sub>
                          </m:sSub>
                        </m:den>
                      </m:f>
                      <m:d>
                        <m:dPr>
                          <m:ctrlPr>
                            <a:rPr lang="en-US" sz="1600" i="1">
                              <a:latin typeface="Cambria Math" panose="02040503050406030204" pitchFamily="18" charset="0"/>
                            </a:rPr>
                          </m:ctrlPr>
                        </m:dPr>
                        <m:e>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𝑏</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0">
                                      <a:latin typeface="Cambria Math" panose="02040503050406030204" pitchFamily="18" charset="0"/>
                                    </a:rPr>
                                    <m:t>2</m:t>
                                  </m:r>
                                </m:sub>
                              </m:sSub>
                            </m:den>
                          </m:f>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𝑜</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𝑏</m:t>
                              </m:r>
                            </m:sub>
                          </m:sSub>
                          <m:sSub>
                            <m:sSubPr>
                              <m:ctrlPr>
                                <a:rPr lang="en-US" sz="1600" i="1">
                                  <a:latin typeface="Cambria Math" panose="02040503050406030204" pitchFamily="18" charset="0"/>
                                </a:rPr>
                              </m:ctrlPr>
                            </m:sSubPr>
                            <m:e>
                              <m:r>
                                <a:rPr lang="en-US" sz="1600" i="1">
                                  <a:latin typeface="Cambria Math" panose="02040503050406030204" pitchFamily="18" charset="0"/>
                                </a:rPr>
                                <m:t>𝐶</m:t>
                              </m:r>
                            </m:e>
                            <m:sub>
                              <m:r>
                                <a:rPr lang="en-US" sz="1600" i="0">
                                  <a:latin typeface="Cambria Math" panose="02040503050406030204" pitchFamily="18" charset="0"/>
                                </a:rPr>
                                <m:t>2</m:t>
                              </m:r>
                            </m:sub>
                          </m:sSub>
                          <m:f>
                            <m:fPr>
                              <m:ctrlPr>
                                <a:rPr lang="en-US" sz="1600" i="1">
                                  <a:latin typeface="Cambria Math" panose="02040503050406030204" pitchFamily="18" charset="0"/>
                                </a:rPr>
                              </m:ctrlPr>
                            </m:fPr>
                            <m:num>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m:rPr>
                                      <m:sty m:val="p"/>
                                    </m:rPr>
                                    <a:rPr lang="en-US" sz="1600" i="0">
                                      <a:latin typeface="Cambria Math" panose="02040503050406030204" pitchFamily="18" charset="0"/>
                                    </a:rPr>
                                    <m:t>o</m:t>
                                  </m:r>
                                </m:sub>
                              </m:sSub>
                            </m:num>
                            <m:den>
                              <m:r>
                                <a:rPr lang="en-US" sz="1600" i="1">
                                  <a:latin typeface="Cambria Math" panose="02040503050406030204" pitchFamily="18" charset="0"/>
                                </a:rPr>
                                <m:t>𝑑𝑡</m:t>
                              </m:r>
                            </m:den>
                          </m:f>
                        </m:e>
                      </m:d>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𝐶</m:t>
                          </m:r>
                        </m:e>
                        <m:sub>
                          <m:r>
                            <a:rPr lang="en-US" sz="1600" i="0">
                              <a:latin typeface="Cambria Math" panose="02040503050406030204" pitchFamily="18" charset="0"/>
                            </a:rPr>
                            <m:t>1</m:t>
                          </m:r>
                        </m:sub>
                      </m:sSub>
                      <m:d>
                        <m:dPr>
                          <m:ctrlPr>
                            <a:rPr lang="en-US" sz="1600" i="1">
                              <a:latin typeface="Cambria Math" panose="02040503050406030204" pitchFamily="18" charset="0"/>
                            </a:rPr>
                          </m:ctrlPr>
                        </m:dPr>
                        <m:e>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𝑏</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0">
                                      <a:latin typeface="Cambria Math" panose="02040503050406030204" pitchFamily="18" charset="0"/>
                                    </a:rPr>
                                    <m:t>2</m:t>
                                  </m:r>
                                </m:sub>
                              </m:sSub>
                            </m:den>
                          </m:f>
                          <m:f>
                            <m:fPr>
                              <m:ctrlPr>
                                <a:rPr lang="en-US" sz="1600" i="1">
                                  <a:latin typeface="Cambria Math" panose="02040503050406030204" pitchFamily="18" charset="0"/>
                                </a:rPr>
                              </m:ctrlPr>
                            </m:fPr>
                            <m:num>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m:rPr>
                                      <m:sty m:val="p"/>
                                    </m:rPr>
                                    <a:rPr lang="en-US" sz="1600" i="0">
                                      <a:latin typeface="Cambria Math" panose="02040503050406030204" pitchFamily="18" charset="0"/>
                                    </a:rPr>
                                    <m:t>o</m:t>
                                  </m:r>
                                </m:sub>
                              </m:sSub>
                            </m:num>
                            <m:den>
                              <m:r>
                                <a:rPr lang="en-US" sz="1600" i="1">
                                  <a:latin typeface="Cambria Math" panose="02040503050406030204" pitchFamily="18" charset="0"/>
                                </a:rPr>
                                <m:t>𝑑𝑡</m:t>
                              </m:r>
                            </m:den>
                          </m:f>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𝑏</m:t>
                              </m:r>
                            </m:sub>
                          </m:sSub>
                          <m:sSub>
                            <m:sSubPr>
                              <m:ctrlPr>
                                <a:rPr lang="en-US" sz="1600" i="1">
                                  <a:latin typeface="Cambria Math" panose="02040503050406030204" pitchFamily="18" charset="0"/>
                                </a:rPr>
                              </m:ctrlPr>
                            </m:sSubPr>
                            <m:e>
                              <m:r>
                                <a:rPr lang="en-US" sz="1600" i="1">
                                  <a:latin typeface="Cambria Math" panose="02040503050406030204" pitchFamily="18" charset="0"/>
                                </a:rPr>
                                <m:t>𝐶</m:t>
                              </m:r>
                            </m:e>
                            <m:sub>
                              <m:r>
                                <a:rPr lang="en-US" sz="1600" i="0">
                                  <a:latin typeface="Cambria Math" panose="02040503050406030204" pitchFamily="18" charset="0"/>
                                </a:rPr>
                                <m:t>2</m:t>
                              </m:r>
                            </m:sub>
                          </m:sSub>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𝑑</m:t>
                                  </m:r>
                                </m:e>
                                <m:sup>
                                  <m:r>
                                    <a:rPr lang="en-US" sz="1600" i="0">
                                      <a:latin typeface="Cambria Math" panose="02040503050406030204" pitchFamily="18" charset="0"/>
                                    </a:rPr>
                                    <m:t>2</m:t>
                                  </m:r>
                                </m:sup>
                              </m:sSup>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0">
                                      <a:latin typeface="Cambria Math" panose="02040503050406030204" pitchFamily="18" charset="0"/>
                                    </a:rPr>
                                    <m:t>0</m:t>
                                  </m:r>
                                </m:sub>
                              </m:sSub>
                            </m:num>
                            <m:den>
                              <m:r>
                                <a:rPr lang="en-US" sz="1600" i="0">
                                  <a:latin typeface="Cambria Math" panose="02040503050406030204" pitchFamily="18" charset="0"/>
                                </a:rPr>
                                <m:t>ⅆ</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2</m:t>
                                  </m:r>
                                </m:sup>
                              </m:sSup>
                            </m:den>
                          </m:f>
                        </m:e>
                      </m:d>
                      <m:r>
                        <a:rPr lang="en-US" sz="1600" i="0">
                          <a:latin typeface="Cambria Math" panose="02040503050406030204" pitchFamily="18" charset="0"/>
                        </a:rPr>
                        <m:t>=</m:t>
                      </m:r>
                      <m:r>
                        <a:rPr lang="en-US" sz="1600" i="0">
                          <a:latin typeface="Cambria Math" panose="02040503050406030204" pitchFamily="18" charset="0"/>
                        </a:rPr>
                        <m:t>0</m:t>
                      </m:r>
                    </m:oMath>
                  </m:oMathPara>
                </a14:m>
                <a:endParaRPr lang="en-US" sz="1600" dirty="0"/>
              </a:p>
            </p:txBody>
          </p:sp>
        </mc:Choice>
        <mc:Fallback xmlns="">
          <p:sp>
            <p:nvSpPr>
              <p:cNvPr id="18" name="Rectangle 17"/>
              <p:cNvSpPr>
                <a:spLocks noRot="1" noChangeAspect="1" noMove="1" noResize="1" noEditPoints="1" noAdjustHandles="1" noChangeArrowheads="1" noChangeShapeType="1" noTextEdit="1"/>
              </p:cNvSpPr>
              <p:nvPr/>
            </p:nvSpPr>
            <p:spPr>
              <a:xfrm>
                <a:off x="914400" y="3464237"/>
                <a:ext cx="7239000" cy="65056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66700" y="4114800"/>
                <a:ext cx="8534400" cy="7287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US" sz="1600" i="1">
                              <a:latin typeface="Cambria Math" panose="02040503050406030204" pitchFamily="18" charset="0"/>
                            </a:rPr>
                          </m:ctrlPr>
                        </m:dPr>
                        <m:e>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𝑑</m:t>
                                  </m:r>
                                </m:e>
                                <m:sup>
                                  <m:r>
                                    <a:rPr lang="en-US" sz="1600" i="0">
                                      <a:latin typeface="Cambria Math" panose="02040503050406030204" pitchFamily="18" charset="0"/>
                                    </a:rPr>
                                    <m:t>2</m:t>
                                  </m:r>
                                </m:sup>
                              </m:sSup>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0">
                                      <a:latin typeface="Cambria Math" panose="02040503050406030204" pitchFamily="18" charset="0"/>
                                    </a:rPr>
                                    <m:t>0</m:t>
                                  </m:r>
                                </m:sub>
                              </m:sSub>
                            </m:num>
                            <m:den>
                              <m:r>
                                <a:rPr lang="en-US" sz="1600" i="0">
                                  <a:latin typeface="Cambria Math" panose="02040503050406030204" pitchFamily="18" charset="0"/>
                                </a:rPr>
                                <m:t>ⅆ</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2</m:t>
                                  </m:r>
                                </m:sup>
                              </m:sSup>
                            </m:den>
                          </m:f>
                          <m:r>
                            <a:rPr lang="en-US" sz="1600" i="0">
                              <a:latin typeface="Cambria Math" panose="02040503050406030204" pitchFamily="18" charset="0"/>
                            </a:rPr>
                            <m:t>+</m:t>
                          </m:r>
                          <m:d>
                            <m:dPr>
                              <m:ctrlPr>
                                <a:rPr lang="en-US" sz="1600" i="1">
                                  <a:latin typeface="Cambria Math" panose="02040503050406030204" pitchFamily="18" charset="0"/>
                                </a:rPr>
                              </m:ctrlPr>
                            </m:dPr>
                            <m:e>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i="0">
                                          <a:latin typeface="Cambria Math" panose="02040503050406030204" pitchFamily="18" charset="0"/>
                                        </a:rPr>
                                        <m:t>1</m:t>
                                      </m:r>
                                    </m:num>
                                    <m:den>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0">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𝐶</m:t>
                                          </m:r>
                                        </m:e>
                                        <m:sub>
                                          <m:r>
                                            <a:rPr lang="en-US" sz="1600" i="0">
                                              <a:latin typeface="Cambria Math" panose="02040503050406030204" pitchFamily="18" charset="0"/>
                                            </a:rPr>
                                            <m:t>1</m:t>
                                          </m:r>
                                        </m:sub>
                                      </m:sSub>
                                    </m:den>
                                  </m:f>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0">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𝐶</m:t>
                                          </m:r>
                                        </m:e>
                                        <m:sub>
                                          <m:r>
                                            <a:rPr lang="en-US" sz="1600" i="0">
                                              <a:latin typeface="Cambria Math" panose="02040503050406030204" pitchFamily="18" charset="0"/>
                                            </a:rPr>
                                            <m:t>2</m:t>
                                          </m:r>
                                        </m:sub>
                                      </m:sSub>
                                    </m:den>
                                  </m:f>
                                </m:e>
                              </m:d>
                              <m:f>
                                <m:fPr>
                                  <m:ctrlPr>
                                    <a:rPr lang="en-US" sz="1600" i="1">
                                      <a:latin typeface="Cambria Math" panose="02040503050406030204" pitchFamily="18" charset="0"/>
                                    </a:rPr>
                                  </m:ctrlPr>
                                </m:fPr>
                                <m:num>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m:rPr>
                                          <m:sty m:val="p"/>
                                        </m:rPr>
                                        <a:rPr lang="en-US" sz="1600" i="0">
                                          <a:latin typeface="Cambria Math" panose="02040503050406030204" pitchFamily="18" charset="0"/>
                                        </a:rPr>
                                        <m:t>o</m:t>
                                      </m:r>
                                    </m:sub>
                                  </m:sSub>
                                </m:num>
                                <m:den>
                                  <m:r>
                                    <a:rPr lang="en-US" sz="1600" i="1">
                                      <a:latin typeface="Cambria Math" panose="02040503050406030204" pitchFamily="18" charset="0"/>
                                    </a:rPr>
                                    <m:t>𝑑𝑡</m:t>
                                  </m:r>
                                </m:den>
                              </m:f>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0">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𝐶</m:t>
                                          </m:r>
                                        </m:e>
                                        <m:sub>
                                          <m:r>
                                            <a:rPr lang="en-US" sz="1600" i="0">
                                              <a:latin typeface="Cambria Math" panose="02040503050406030204" pitchFamily="18" charset="0"/>
                                            </a:rPr>
                                            <m:t>1</m:t>
                                          </m:r>
                                        </m:sub>
                                      </m:sSub>
                                    </m:e>
                                  </m:d>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0">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𝐶</m:t>
                                          </m:r>
                                        </m:e>
                                        <m:sub>
                                          <m:r>
                                            <a:rPr lang="en-US" sz="1600" i="0">
                                              <a:latin typeface="Cambria Math" panose="02040503050406030204" pitchFamily="18" charset="0"/>
                                            </a:rPr>
                                            <m:t>2</m:t>
                                          </m:r>
                                        </m:sub>
                                      </m:sSub>
                                    </m:e>
                                  </m:d>
                                </m:den>
                              </m:f>
                            </m:e>
                          </m:d>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m:rPr>
                                  <m:sty m:val="p"/>
                                </m:rPr>
                                <a:rPr lang="en-US" sz="1600" i="0">
                                  <a:latin typeface="Cambria Math" panose="02040503050406030204" pitchFamily="18" charset="0"/>
                                </a:rPr>
                                <m:t>o</m:t>
                              </m:r>
                            </m:sub>
                          </m:sSub>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𝑎</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𝑏</m:t>
                                      </m:r>
                                    </m:sub>
                                  </m:sSub>
                                  <m:sSub>
                                    <m:sSubPr>
                                      <m:ctrlPr>
                                        <a:rPr lang="en-US" sz="1600" i="1">
                                          <a:latin typeface="Cambria Math" panose="02040503050406030204" pitchFamily="18" charset="0"/>
                                        </a:rPr>
                                      </m:ctrlPr>
                                    </m:sSubPr>
                                    <m:e>
                                      <m:r>
                                        <a:rPr lang="en-US" sz="1600" i="1">
                                          <a:latin typeface="Cambria Math" panose="02040503050406030204" pitchFamily="18" charset="0"/>
                                        </a:rPr>
                                        <m:t>𝐶</m:t>
                                      </m:r>
                                    </m:e>
                                    <m:sub>
                                      <m:r>
                                        <a:rPr lang="en-US" sz="1600" i="0">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𝐶</m:t>
                                      </m:r>
                                    </m:e>
                                    <m:sub>
                                      <m:r>
                                        <a:rPr lang="en-US" sz="1600" i="0">
                                          <a:latin typeface="Cambria Math" panose="02040503050406030204" pitchFamily="18" charset="0"/>
                                        </a:rPr>
                                        <m:t>2</m:t>
                                      </m:r>
                                    </m:sub>
                                  </m:sSub>
                                </m:e>
                              </m:d>
                            </m:den>
                          </m:f>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m:rPr>
                                  <m:sty m:val="p"/>
                                </m:rPr>
                                <a:rPr lang="en-US" sz="1600" i="0">
                                  <a:latin typeface="Cambria Math" panose="02040503050406030204" pitchFamily="18" charset="0"/>
                                </a:rPr>
                                <m:t>o</m:t>
                              </m:r>
                            </m:sub>
                          </m:sSub>
                          <m:r>
                            <a:rPr lang="en-US" sz="1600" i="0">
                              <a:latin typeface="Cambria Math" panose="02040503050406030204" pitchFamily="18" charset="0"/>
                            </a:rPr>
                            <m:t>(</m:t>
                          </m:r>
                          <m:r>
                            <a:rPr lang="en-US" sz="1600" i="1">
                              <a:latin typeface="Cambria Math" panose="02040503050406030204" pitchFamily="18" charset="0"/>
                            </a:rPr>
                            <m:t>𝑡</m:t>
                          </m:r>
                        </m:e>
                      </m:d>
                    </m:oMath>
                  </m:oMathPara>
                </a14:m>
                <a:endParaRPr lang="en-US" sz="1600" dirty="0"/>
              </a:p>
            </p:txBody>
          </p:sp>
        </mc:Choice>
        <mc:Fallback xmlns="">
          <p:sp>
            <p:nvSpPr>
              <p:cNvPr id="20" name="Rectangle 19"/>
              <p:cNvSpPr>
                <a:spLocks noRot="1" noChangeAspect="1" noMove="1" noResize="1" noEditPoints="1" noAdjustHandles="1" noChangeArrowheads="1" noChangeShapeType="1" noTextEdit="1"/>
              </p:cNvSpPr>
              <p:nvPr/>
            </p:nvSpPr>
            <p:spPr>
              <a:xfrm>
                <a:off x="266700" y="4114800"/>
                <a:ext cx="8534400" cy="72872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090124" y="3593068"/>
                <a:ext cx="510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solidFill>
                            <a:srgbClr val="0000FF"/>
                          </a:solidFill>
                          <a:latin typeface="Cambria Math" panose="02040503050406030204" pitchFamily="18" charset="0"/>
                        </a:rPr>
                        <m:t>⟹</m:t>
                      </m:r>
                    </m:oMath>
                  </m:oMathPara>
                </a14:m>
                <a:endParaRPr lang="en-US" b="1" dirty="0"/>
              </a:p>
            </p:txBody>
          </p:sp>
        </mc:Choice>
        <mc:Fallback xmlns="">
          <p:sp>
            <p:nvSpPr>
              <p:cNvPr id="21" name="Rectangle 20"/>
              <p:cNvSpPr>
                <a:spLocks noRot="1" noChangeAspect="1" noMove="1" noResize="1" noEditPoints="1" noAdjustHandles="1" noChangeArrowheads="1" noChangeShapeType="1" noTextEdit="1"/>
              </p:cNvSpPr>
              <p:nvPr/>
            </p:nvSpPr>
            <p:spPr>
              <a:xfrm>
                <a:off x="1090124" y="3593068"/>
                <a:ext cx="510076"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937724" y="4278868"/>
                <a:ext cx="510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solidFill>
                            <a:srgbClr val="0000FF"/>
                          </a:solidFill>
                          <a:latin typeface="Cambria Math" panose="02040503050406030204" pitchFamily="18" charset="0"/>
                        </a:rPr>
                        <m:t>⟹</m:t>
                      </m:r>
                    </m:oMath>
                  </m:oMathPara>
                </a14:m>
                <a:endParaRPr lang="en-US" b="1" dirty="0"/>
              </a:p>
            </p:txBody>
          </p:sp>
        </mc:Choice>
        <mc:Fallback xmlns="">
          <p:sp>
            <p:nvSpPr>
              <p:cNvPr id="22" name="Rectangle 21"/>
              <p:cNvSpPr>
                <a:spLocks noRot="1" noChangeAspect="1" noMove="1" noResize="1" noEditPoints="1" noAdjustHandles="1" noChangeArrowheads="1" noChangeShapeType="1" noTextEdit="1"/>
              </p:cNvSpPr>
              <p:nvPr/>
            </p:nvSpPr>
            <p:spPr>
              <a:xfrm>
                <a:off x="937724" y="4278868"/>
                <a:ext cx="510076" cy="369332"/>
              </a:xfrm>
              <a:prstGeom prst="rect">
                <a:avLst/>
              </a:prstGeom>
              <a:blipFill>
                <a:blip r:embed="rId13"/>
                <a:stretch>
                  <a:fillRect/>
                </a:stretch>
              </a:blipFill>
            </p:spPr>
            <p:txBody>
              <a:bodyPr/>
              <a:lstStyle/>
              <a:p>
                <a:r>
                  <a:rPr lang="en-US">
                    <a:noFill/>
                  </a:rPr>
                  <a:t> </a:t>
                </a:r>
              </a:p>
            </p:txBody>
          </p:sp>
        </mc:Fallback>
      </mc:AlternateContent>
      <p:sp>
        <p:nvSpPr>
          <p:cNvPr id="24" name="Rectangle 23"/>
          <p:cNvSpPr/>
          <p:nvPr/>
        </p:nvSpPr>
        <p:spPr>
          <a:xfrm>
            <a:off x="5925694" y="4767275"/>
            <a:ext cx="3042820" cy="375487"/>
          </a:xfrm>
          <a:prstGeom prst="rect">
            <a:avLst/>
          </a:prstGeom>
        </p:spPr>
        <p:txBody>
          <a:bodyPr wrap="none">
            <a:spAutoFit/>
          </a:bodyPr>
          <a:lstStyle/>
          <a:p>
            <a:pPr algn="r" rtl="1">
              <a:lnSpc>
                <a:spcPct val="115000"/>
              </a:lnSpc>
              <a:spcAft>
                <a:spcPts val="800"/>
              </a:spcAft>
            </a:pPr>
            <a:r>
              <a:rPr lang="fa-IR" sz="1600" kern="100" dirty="0">
                <a:latin typeface="Calibri" panose="020F0502020204030204" pitchFamily="34" charset="0"/>
                <a:ea typeface="Times New Roman" panose="02020603050405020304" pitchFamily="18" charset="0"/>
                <a:cs typeface="B Nazanin" panose="00000400000000000000" pitchFamily="2" charset="-78"/>
              </a:rPr>
              <a:t>با منظور کردن مقادیر عددی بدست می آوریم:</a:t>
            </a:r>
            <a:endParaRPr lang="en-US" sz="1600" kern="100" dirty="0">
              <a:effectLst/>
              <a:latin typeface="Calibri" panose="020F0502020204030204" pitchFamily="34"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26" name="Rectangle 25"/>
              <p:cNvSpPr/>
              <p:nvPr/>
            </p:nvSpPr>
            <p:spPr>
              <a:xfrm>
                <a:off x="2536064" y="4849540"/>
                <a:ext cx="2990306" cy="586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𝑑</m:t>
                              </m:r>
                            </m:e>
                            <m:sup>
                              <m:r>
                                <a:rPr lang="en-US" sz="1600" i="0">
                                  <a:latin typeface="Cambria Math" panose="02040503050406030204" pitchFamily="18" charset="0"/>
                                </a:rPr>
                                <m:t>2</m:t>
                              </m:r>
                            </m:sup>
                          </m:sSup>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b="0" i="1" smtClean="0">
                                  <a:latin typeface="Cambria Math" panose="02040503050406030204" pitchFamily="18" charset="0"/>
                                </a:rPr>
                                <m:t>𝑜</m:t>
                              </m:r>
                            </m:sub>
                          </m:sSub>
                        </m:num>
                        <m:den>
                          <m:r>
                            <a:rPr lang="en-US" sz="1600" i="0">
                              <a:latin typeface="Cambria Math" panose="02040503050406030204" pitchFamily="18" charset="0"/>
                            </a:rPr>
                            <m:t>ⅆ</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0">
                                  <a:latin typeface="Cambria Math" panose="02040503050406030204" pitchFamily="18" charset="0"/>
                                </a:rPr>
                                <m:t>2</m:t>
                              </m:r>
                            </m:sup>
                          </m:sSup>
                        </m:den>
                      </m:f>
                      <m:r>
                        <a:rPr lang="en-US" sz="1600" i="0">
                          <a:latin typeface="Cambria Math" panose="02040503050406030204" pitchFamily="18" charset="0"/>
                        </a:rPr>
                        <m:t>+</m:t>
                      </m:r>
                      <m:r>
                        <a:rPr lang="en-US" sz="1600" i="0">
                          <a:latin typeface="Cambria Math" panose="02040503050406030204" pitchFamily="18" charset="0"/>
                        </a:rPr>
                        <m:t>30</m:t>
                      </m:r>
                      <m:f>
                        <m:fPr>
                          <m:ctrlPr>
                            <a:rPr lang="en-US" sz="1600" i="1">
                              <a:latin typeface="Cambria Math" panose="02040503050406030204" pitchFamily="18" charset="0"/>
                            </a:rPr>
                          </m:ctrlPr>
                        </m:fPr>
                        <m:num>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m:rPr>
                                  <m:sty m:val="p"/>
                                </m:rPr>
                                <a:rPr lang="en-US" sz="1600" b="0" i="0" smtClean="0">
                                  <a:latin typeface="Cambria Math" panose="02040503050406030204" pitchFamily="18" charset="0"/>
                                </a:rPr>
                                <m:t>o</m:t>
                              </m:r>
                            </m:sub>
                          </m:sSub>
                        </m:num>
                        <m:den>
                          <m:r>
                            <a:rPr lang="en-US" sz="1600" i="1">
                              <a:latin typeface="Cambria Math" panose="02040503050406030204" pitchFamily="18" charset="0"/>
                            </a:rPr>
                            <m:t>𝑑𝑡</m:t>
                          </m:r>
                        </m:den>
                      </m:f>
                      <m:r>
                        <a:rPr lang="en-US" sz="1600" i="0">
                          <a:latin typeface="Cambria Math" panose="02040503050406030204" pitchFamily="18" charset="0"/>
                        </a:rPr>
                        <m:t>+</m:t>
                      </m:r>
                      <m:r>
                        <a:rPr lang="en-US" sz="1600" i="0">
                          <a:latin typeface="Cambria Math" panose="02040503050406030204" pitchFamily="18" charset="0"/>
                        </a:rPr>
                        <m:t>200</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m:rPr>
                              <m:sty m:val="p"/>
                            </m:rPr>
                            <a:rPr lang="en-US" sz="1600" b="0" i="0" smtClean="0">
                              <a:latin typeface="Cambria Math" panose="02040503050406030204" pitchFamily="18" charset="0"/>
                            </a:rPr>
                            <m:t>o</m:t>
                          </m:r>
                        </m:sub>
                      </m:sSub>
                      <m:r>
                        <a:rPr lang="en-US" sz="1600" i="0">
                          <a:latin typeface="Cambria Math" panose="02040503050406030204" pitchFamily="18" charset="0"/>
                        </a:rPr>
                        <m:t>=</m:t>
                      </m:r>
                      <m:r>
                        <a:rPr lang="en-US" sz="1600" i="0">
                          <a:latin typeface="Cambria Math" panose="02040503050406030204" pitchFamily="18" charset="0"/>
                        </a:rPr>
                        <m:t>1000</m:t>
                      </m:r>
                    </m:oMath>
                  </m:oMathPara>
                </a14:m>
                <a:endParaRPr lang="en-US" sz="1600" dirty="0"/>
              </a:p>
            </p:txBody>
          </p:sp>
        </mc:Choice>
        <mc:Fallback xmlns="">
          <p:sp>
            <p:nvSpPr>
              <p:cNvPr id="26" name="Rectangle 25"/>
              <p:cNvSpPr>
                <a:spLocks noRot="1" noChangeAspect="1" noMove="1" noResize="1" noEditPoints="1" noAdjustHandles="1" noChangeArrowheads="1" noChangeShapeType="1" noTextEdit="1"/>
              </p:cNvSpPr>
              <p:nvPr/>
            </p:nvSpPr>
            <p:spPr>
              <a:xfrm>
                <a:off x="2536064" y="4849540"/>
                <a:ext cx="2990306" cy="58644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304800" y="5462625"/>
                <a:ext cx="3617764" cy="863826"/>
              </a:xfrm>
              <a:prstGeom prst="rect">
                <a:avLst/>
              </a:prstGeom>
            </p:spPr>
            <p:txBody>
              <a:bodyPr wrap="square">
                <a:spAutoFit/>
              </a:bodyPr>
              <a:lstStyle/>
              <a:p>
                <a:pPr>
                  <a:lnSpc>
                    <a:spcPct val="115000"/>
                  </a:lnSpc>
                  <a:spcAft>
                    <a:spcPts val="800"/>
                  </a:spcAft>
                </a:pPr>
                <a14:m>
                  <m:oMathPara xmlns:m="http://schemas.openxmlformats.org/officeDocument/2006/math">
                    <m:oMathParaPr>
                      <m:jc m:val="centerGroup"/>
                    </m:oMathParaPr>
                    <m:oMath xmlns:m="http://schemas.openxmlformats.org/officeDocument/2006/math">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𝑠</m:t>
                          </m:r>
                        </m:e>
                        <m:sup>
                          <m:r>
                            <a:rPr lang="en-US" sz="1600" i="1" kern="100">
                              <a:latin typeface="Cambria Math" panose="02040503050406030204" pitchFamily="18" charset="0"/>
                              <a:ea typeface="Times New Roman" panose="02020603050405020304" pitchFamily="18" charset="0"/>
                              <a:cs typeface="Nazanin" panose="00000400000000000000" pitchFamily="2" charset="-78"/>
                            </a:rPr>
                            <m:t>2</m:t>
                          </m:r>
                        </m:sup>
                      </m:sSup>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30</m:t>
                      </m:r>
                      <m:r>
                        <a:rPr lang="en-US" sz="1600" i="1" kern="100">
                          <a:latin typeface="Cambria Math" panose="02040503050406030204" pitchFamily="18" charset="0"/>
                          <a:ea typeface="Times New Roman" panose="02020603050405020304" pitchFamily="18" charset="0"/>
                          <a:cs typeface="Nazanin" panose="00000400000000000000" pitchFamily="2" charset="-78"/>
                        </a:rPr>
                        <m:t>𝑠</m:t>
                      </m:r>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200</m:t>
                      </m:r>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0</m:t>
                      </m:r>
                    </m:oMath>
                  </m:oMathPara>
                </a14:m>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14:m>
                  <m:oMathPara xmlns:m="http://schemas.openxmlformats.org/officeDocument/2006/math">
                    <m:oMathParaPr>
                      <m:jc m:val="centerGroup"/>
                    </m:oMathParaPr>
                    <m:oMath xmlns:m="http://schemas.openxmlformats.org/officeDocument/2006/math">
                      <m:sSub>
                        <m:sSub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Nazanin" panose="00000400000000000000" pitchFamily="2" charset="-78"/>
                            </a:rPr>
                            <m:t>𝑠</m:t>
                          </m:r>
                        </m:e>
                        <m:sub>
                          <m:r>
                            <a:rPr lang="en-US" sz="1600" i="1" kern="100">
                              <a:latin typeface="Cambria Math" panose="02040503050406030204" pitchFamily="18" charset="0"/>
                              <a:ea typeface="Times New Roman" panose="02020603050405020304" pitchFamily="18" charset="0"/>
                              <a:cs typeface="Nazanin" panose="00000400000000000000" pitchFamily="2" charset="-78"/>
                            </a:rPr>
                            <m:t>1</m:t>
                          </m:r>
                        </m:sub>
                      </m:sSub>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10</m:t>
                      </m:r>
                      <m:r>
                        <a:rPr lang="en-US" sz="1600" i="1" kern="100">
                          <a:latin typeface="Cambria Math" panose="02040503050406030204" pitchFamily="18" charset="0"/>
                          <a:ea typeface="Times New Roman" panose="02020603050405020304" pitchFamily="18" charset="0"/>
                          <a:cs typeface="Nazanin" panose="00000400000000000000" pitchFamily="2" charset="-78"/>
                        </a:rPr>
                        <m:t>, </m:t>
                      </m:r>
                      <m:sSub>
                        <m:sSub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Nazanin" panose="00000400000000000000" pitchFamily="2" charset="-78"/>
                            </a:rPr>
                            <m:t>𝑠</m:t>
                          </m:r>
                        </m:e>
                        <m:sub>
                          <m:r>
                            <a:rPr lang="en-US" sz="1600" i="1" kern="100">
                              <a:latin typeface="Cambria Math" panose="02040503050406030204" pitchFamily="18" charset="0"/>
                              <a:ea typeface="Times New Roman" panose="02020603050405020304" pitchFamily="18" charset="0"/>
                              <a:cs typeface="Nazanin" panose="00000400000000000000" pitchFamily="2" charset="-78"/>
                            </a:rPr>
                            <m:t>2</m:t>
                          </m:r>
                        </m:sub>
                      </m:sSub>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20</m:t>
                      </m:r>
                    </m:oMath>
                  </m:oMathPara>
                </a14:m>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304800" y="5462625"/>
                <a:ext cx="3617764" cy="863826"/>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399323" y="5628975"/>
                <a:ext cx="325460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latin typeface="Cambria Math" panose="02040503050406030204" pitchFamily="18" charset="0"/>
                              <a:ea typeface="Times New Roman" panose="02020603050405020304" pitchFamily="18" charset="0"/>
                              <a:cs typeface="Nazanin" panose="00000400000000000000" pitchFamily="2" charset="-78"/>
                            </a:rPr>
                            <m:t>𝑣</m:t>
                          </m:r>
                        </m:e>
                        <m:sub>
                          <m:r>
                            <m:rPr>
                              <m:sty m:val="p"/>
                            </m:rPr>
                            <a:rPr lang="en-US" kern="100">
                              <a:latin typeface="Cambria Math" panose="02040503050406030204" pitchFamily="18" charset="0"/>
                              <a:ea typeface="Times New Roman" panose="02020603050405020304" pitchFamily="18" charset="0"/>
                              <a:cs typeface="Nazanin" panose="00000400000000000000" pitchFamily="2" charset="-78"/>
                            </a:rPr>
                            <m:t>o</m:t>
                          </m:r>
                        </m:sub>
                      </m:sSub>
                      <m:d>
                        <m:dPr>
                          <m:ctrlPr>
                            <a:rPr lang="en-US" i="1" kern="100">
                              <a:latin typeface="Cambria Math" panose="02040503050406030204" pitchFamily="18" charset="0"/>
                              <a:ea typeface="Times New Roman" panose="02020603050405020304" pitchFamily="18" charset="0"/>
                              <a:cs typeface="Nazanin" panose="00000400000000000000" pitchFamily="2" charset="-78"/>
                            </a:rPr>
                          </m:ctrlPr>
                        </m:dPr>
                        <m:e>
                          <m:r>
                            <a:rPr lang="en-US" i="1" kern="100">
                              <a:latin typeface="Cambria Math" panose="02040503050406030204" pitchFamily="18" charset="0"/>
                              <a:ea typeface="Times New Roman" panose="02020603050405020304" pitchFamily="18" charset="0"/>
                              <a:cs typeface="Nazanin" panose="00000400000000000000" pitchFamily="2" charset="-78"/>
                            </a:rPr>
                            <m:t>𝑡</m:t>
                          </m:r>
                        </m:e>
                      </m:d>
                      <m:r>
                        <a:rPr lang="en-US" i="1" kern="100">
                          <a:latin typeface="Cambria Math" panose="02040503050406030204" pitchFamily="18" charset="0"/>
                          <a:ea typeface="Times New Roman" panose="02020603050405020304" pitchFamily="18" charset="0"/>
                          <a:cs typeface="Nazanin" panose="00000400000000000000" pitchFamily="2" charset="-78"/>
                        </a:rPr>
                        <m:t>=</m:t>
                      </m:r>
                      <m:sSub>
                        <m:sSubPr>
                          <m:ctrlPr>
                            <a:rPr lang="en-US" i="1" kern="100">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latin typeface="Cambria Math" panose="02040503050406030204" pitchFamily="18" charset="0"/>
                              <a:ea typeface="Times New Roman" panose="02020603050405020304" pitchFamily="18" charset="0"/>
                              <a:cs typeface="Nazanin" panose="00000400000000000000" pitchFamily="2" charset="-78"/>
                            </a:rPr>
                            <m:t>𝑘</m:t>
                          </m:r>
                        </m:e>
                        <m:sub>
                          <m:r>
                            <a:rPr lang="en-US" kern="100">
                              <a:latin typeface="Cambria Math" panose="02040503050406030204" pitchFamily="18" charset="0"/>
                              <a:ea typeface="Times New Roman" panose="02020603050405020304" pitchFamily="18" charset="0"/>
                              <a:cs typeface="Nazanin" panose="00000400000000000000" pitchFamily="2" charset="-78"/>
                            </a:rPr>
                            <m:t>1</m:t>
                          </m:r>
                        </m:sub>
                      </m:sSub>
                      <m:sSup>
                        <m:sSupPr>
                          <m:ctrlPr>
                            <a:rPr lang="en-US" i="1" kern="100">
                              <a:latin typeface="Cambria Math" panose="02040503050406030204" pitchFamily="18" charset="0"/>
                              <a:ea typeface="Times New Roman" panose="02020603050405020304" pitchFamily="18" charset="0"/>
                              <a:cs typeface="Nazanin" panose="00000400000000000000" pitchFamily="2" charset="-78"/>
                            </a:rPr>
                          </m:ctrlPr>
                        </m:sSupPr>
                        <m:e>
                          <m:r>
                            <a:rPr lang="en-US" i="1" kern="100">
                              <a:latin typeface="Cambria Math" panose="02040503050406030204" pitchFamily="18" charset="0"/>
                              <a:ea typeface="Times New Roman" panose="02020603050405020304" pitchFamily="18" charset="0"/>
                              <a:cs typeface="Nazanin" panose="00000400000000000000" pitchFamily="2" charset="-78"/>
                            </a:rPr>
                            <m:t>𝑒</m:t>
                          </m:r>
                        </m:e>
                        <m:sup>
                          <m:r>
                            <a:rPr lang="en-US" i="1" kern="100">
                              <a:latin typeface="Cambria Math" panose="02040503050406030204" pitchFamily="18" charset="0"/>
                              <a:ea typeface="Times New Roman" panose="02020603050405020304" pitchFamily="18" charset="0"/>
                              <a:cs typeface="Nazanin" panose="00000400000000000000" pitchFamily="2" charset="-78"/>
                            </a:rPr>
                            <m:t>−</m:t>
                          </m:r>
                          <m:r>
                            <a:rPr lang="en-US" i="1" kern="100">
                              <a:latin typeface="Cambria Math" panose="02040503050406030204" pitchFamily="18" charset="0"/>
                              <a:ea typeface="Times New Roman" panose="02020603050405020304" pitchFamily="18" charset="0"/>
                              <a:cs typeface="Nazanin" panose="00000400000000000000" pitchFamily="2" charset="-78"/>
                            </a:rPr>
                            <m:t>10</m:t>
                          </m:r>
                          <m:r>
                            <a:rPr lang="en-US" i="1" kern="100">
                              <a:latin typeface="Cambria Math" panose="02040503050406030204" pitchFamily="18" charset="0"/>
                              <a:ea typeface="Times New Roman" panose="02020603050405020304" pitchFamily="18" charset="0"/>
                              <a:cs typeface="Nazanin" panose="00000400000000000000" pitchFamily="2" charset="-78"/>
                            </a:rPr>
                            <m:t>𝑡</m:t>
                          </m:r>
                        </m:sup>
                      </m:sSup>
                      <m:r>
                        <a:rPr lang="en-US" i="1" kern="100">
                          <a:latin typeface="Cambria Math" panose="02040503050406030204" pitchFamily="18" charset="0"/>
                          <a:ea typeface="Times New Roman" panose="02020603050405020304" pitchFamily="18" charset="0"/>
                          <a:cs typeface="Nazanin" panose="00000400000000000000" pitchFamily="2" charset="-78"/>
                        </a:rPr>
                        <m:t>+</m:t>
                      </m:r>
                      <m:sSub>
                        <m:sSubPr>
                          <m:ctrlPr>
                            <a:rPr lang="en-US" i="1" kern="100">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latin typeface="Cambria Math" panose="02040503050406030204" pitchFamily="18" charset="0"/>
                              <a:ea typeface="Times New Roman" panose="02020603050405020304" pitchFamily="18" charset="0"/>
                              <a:cs typeface="Nazanin" panose="00000400000000000000" pitchFamily="2" charset="-78"/>
                            </a:rPr>
                            <m:t>𝑘</m:t>
                          </m:r>
                        </m:e>
                        <m:sub>
                          <m:r>
                            <a:rPr lang="en-US" kern="100">
                              <a:latin typeface="Cambria Math" panose="02040503050406030204" pitchFamily="18" charset="0"/>
                              <a:ea typeface="Times New Roman" panose="02020603050405020304" pitchFamily="18" charset="0"/>
                              <a:cs typeface="Nazanin" panose="00000400000000000000" pitchFamily="2" charset="-78"/>
                            </a:rPr>
                            <m:t>2</m:t>
                          </m:r>
                        </m:sub>
                      </m:sSub>
                      <m:sSup>
                        <m:sSupPr>
                          <m:ctrlPr>
                            <a:rPr lang="en-US" i="1" kern="100">
                              <a:latin typeface="Cambria Math" panose="02040503050406030204" pitchFamily="18" charset="0"/>
                              <a:ea typeface="Times New Roman" panose="02020603050405020304" pitchFamily="18" charset="0"/>
                              <a:cs typeface="Nazanin" panose="00000400000000000000" pitchFamily="2" charset="-78"/>
                            </a:rPr>
                          </m:ctrlPr>
                        </m:sSupPr>
                        <m:e>
                          <m:r>
                            <a:rPr lang="en-US" i="1" kern="100">
                              <a:latin typeface="Cambria Math" panose="02040503050406030204" pitchFamily="18" charset="0"/>
                              <a:ea typeface="Times New Roman" panose="02020603050405020304" pitchFamily="18" charset="0"/>
                              <a:cs typeface="Nazanin" panose="00000400000000000000" pitchFamily="2" charset="-78"/>
                            </a:rPr>
                            <m:t>𝑒</m:t>
                          </m:r>
                        </m:e>
                        <m:sup>
                          <m:r>
                            <a:rPr lang="en-US" i="1" kern="100">
                              <a:latin typeface="Cambria Math" panose="02040503050406030204" pitchFamily="18" charset="0"/>
                              <a:ea typeface="Times New Roman" panose="02020603050405020304" pitchFamily="18" charset="0"/>
                              <a:cs typeface="Nazanin" panose="00000400000000000000" pitchFamily="2" charset="-78"/>
                            </a:rPr>
                            <m:t>−</m:t>
                          </m:r>
                          <m:r>
                            <a:rPr lang="en-US" i="1" kern="100">
                              <a:latin typeface="Cambria Math" panose="02040503050406030204" pitchFamily="18" charset="0"/>
                              <a:ea typeface="Times New Roman" panose="02020603050405020304" pitchFamily="18" charset="0"/>
                              <a:cs typeface="Nazanin" panose="00000400000000000000" pitchFamily="2" charset="-78"/>
                            </a:rPr>
                            <m:t>20</m:t>
                          </m:r>
                          <m:r>
                            <a:rPr lang="en-US" i="1" kern="100">
                              <a:latin typeface="Cambria Math" panose="02040503050406030204" pitchFamily="18" charset="0"/>
                              <a:ea typeface="Times New Roman" panose="02020603050405020304" pitchFamily="18" charset="0"/>
                              <a:cs typeface="Nazanin" panose="00000400000000000000" pitchFamily="2" charset="-78"/>
                            </a:rPr>
                            <m:t>𝑡</m:t>
                          </m:r>
                        </m:sup>
                      </m:sSup>
                      <m:r>
                        <a:rPr lang="en-US" i="1" kern="100">
                          <a:latin typeface="Cambria Math" panose="02040503050406030204" pitchFamily="18" charset="0"/>
                          <a:ea typeface="Times New Roman" panose="02020603050405020304" pitchFamily="18" charset="0"/>
                          <a:cs typeface="Nazanin" panose="00000400000000000000" pitchFamily="2" charset="-78"/>
                        </a:rPr>
                        <m:t>+</m:t>
                      </m:r>
                      <m:r>
                        <a:rPr lang="en-US" i="1" kern="100">
                          <a:latin typeface="Cambria Math" panose="02040503050406030204" pitchFamily="18" charset="0"/>
                          <a:ea typeface="Times New Roman" panose="02020603050405020304" pitchFamily="18" charset="0"/>
                          <a:cs typeface="Nazanin" panose="00000400000000000000" pitchFamily="2" charset="-78"/>
                        </a:rPr>
                        <m:t>5</m:t>
                      </m:r>
                    </m:oMath>
                  </m:oMathPara>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3399323" y="5628975"/>
                <a:ext cx="3254609"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2994780" y="5666402"/>
                <a:ext cx="510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solidFill>
                            <a:srgbClr val="0000FF"/>
                          </a:solidFill>
                          <a:latin typeface="Cambria Math" panose="02040503050406030204" pitchFamily="18" charset="0"/>
                        </a:rPr>
                        <m:t>⟹</m:t>
                      </m:r>
                    </m:oMath>
                  </m:oMathPara>
                </a14:m>
                <a:endParaRPr lang="en-US" b="1" dirty="0"/>
              </a:p>
            </p:txBody>
          </p:sp>
        </mc:Choice>
        <mc:Fallback xmlns="">
          <p:sp>
            <p:nvSpPr>
              <p:cNvPr id="30" name="Rectangle 29"/>
              <p:cNvSpPr>
                <a:spLocks noRot="1" noChangeAspect="1" noMove="1" noResize="1" noEditPoints="1" noAdjustHandles="1" noChangeArrowheads="1" noChangeShapeType="1" noTextEdit="1"/>
              </p:cNvSpPr>
              <p:nvPr/>
            </p:nvSpPr>
            <p:spPr>
              <a:xfrm>
                <a:off x="2994780" y="5666402"/>
                <a:ext cx="510076" cy="36933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3504574" y="5930992"/>
                <a:ext cx="5380523" cy="500202"/>
              </a:xfrm>
              <a:prstGeom prst="rect">
                <a:avLst/>
              </a:prstGeom>
            </p:spPr>
            <p:txBody>
              <a:bodyPr wrap="square">
                <a:spAutoFit/>
              </a:bodyPr>
              <a:lstStyle/>
              <a:p>
                <a:pPr algn="r" rtl="1">
                  <a:lnSpc>
                    <a:spcPct val="115000"/>
                  </a:lnSpc>
                  <a:spcAft>
                    <a:spcPts val="800"/>
                  </a:spcAft>
                </a:pP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با استفاده از شرایط اولیه صفر یعنی </a:t>
                </a:r>
                <a14:m>
                  <m:oMath xmlns:m="http://schemas.openxmlformats.org/officeDocument/2006/math">
                    <m:sSub>
                      <m:sSubPr>
                        <m:ctrlPr>
                          <a:rPr lang="en-US" sz="1600"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sz="1600" i="1" kern="100">
                            <a:effectLst/>
                            <a:latin typeface="Cambria Math" panose="02040503050406030204" pitchFamily="18" charset="0"/>
                            <a:ea typeface="Times New Roman" panose="02020603050405020304" pitchFamily="18" charset="0"/>
                            <a:cs typeface="Nazanin" panose="00000400000000000000" pitchFamily="2" charset="-78"/>
                          </a:rPr>
                          <m:t>𝑣</m:t>
                        </m:r>
                      </m:e>
                      <m:sub>
                        <m:r>
                          <m:rPr>
                            <m:sty m:val="p"/>
                          </m:rPr>
                          <a:rPr lang="en-US" sz="1600" kern="100">
                            <a:effectLst/>
                            <a:latin typeface="Cambria Math" panose="02040503050406030204" pitchFamily="18" charset="0"/>
                            <a:ea typeface="Times New Roman" panose="02020603050405020304" pitchFamily="18" charset="0"/>
                            <a:cs typeface="Nazanin" panose="00000400000000000000" pitchFamily="2" charset="-78"/>
                          </a:rPr>
                          <m:t>o</m:t>
                        </m:r>
                      </m:sub>
                    </m:sSub>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0</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0</m:t>
                    </m:r>
                  </m:oMath>
                </a14:m>
                <a:r>
                  <a:rPr lang="fa-IR" sz="1600" kern="100" dirty="0" smtClean="0">
                    <a:effectLst/>
                    <a:latin typeface="Calibri" panose="020F0502020204030204" pitchFamily="34" charset="0"/>
                    <a:ea typeface="Calibri" panose="020F0502020204030204" pitchFamily="34" charset="0"/>
                    <a:cs typeface="B Nazanin" panose="00000400000000000000" pitchFamily="2" charset="-78"/>
                  </a:rPr>
                  <a:t> و </a:t>
                </a:r>
                <a14:m>
                  <m:oMath xmlns:m="http://schemas.openxmlformats.org/officeDocument/2006/math">
                    <m:f>
                      <m:f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fPr>
                      <m:num>
                        <m:r>
                          <a:rPr lang="en-US" sz="1600" i="1" kern="100">
                            <a:latin typeface="Cambria Math" panose="02040503050406030204" pitchFamily="18" charset="0"/>
                            <a:ea typeface="Times New Roman" panose="02020603050405020304" pitchFamily="18" charset="0"/>
                            <a:cs typeface="Nazanin" panose="00000400000000000000" pitchFamily="2" charset="-78"/>
                          </a:rPr>
                          <m:t>𝑑</m:t>
                        </m:r>
                        <m:sSub>
                          <m:sSub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Nazanin" panose="00000400000000000000" pitchFamily="2" charset="-78"/>
                              </a:rPr>
                              <m:t>𝑣</m:t>
                            </m:r>
                          </m:e>
                          <m:sub>
                            <m:r>
                              <m:rPr>
                                <m:sty m:val="p"/>
                              </m:rPr>
                              <a:rPr lang="en-US" sz="1600" kern="100">
                                <a:latin typeface="Cambria Math" panose="02040503050406030204" pitchFamily="18" charset="0"/>
                                <a:ea typeface="Times New Roman" panose="02020603050405020304" pitchFamily="18" charset="0"/>
                                <a:cs typeface="Nazanin" panose="00000400000000000000" pitchFamily="2" charset="-78"/>
                              </a:rPr>
                              <m:t>o</m:t>
                            </m:r>
                          </m:sub>
                        </m:sSub>
                      </m:num>
                      <m:den>
                        <m:r>
                          <a:rPr lang="en-US" sz="1600" i="1" kern="100">
                            <a:latin typeface="Cambria Math" panose="02040503050406030204" pitchFamily="18" charset="0"/>
                            <a:ea typeface="Times New Roman" panose="02020603050405020304" pitchFamily="18" charset="0"/>
                            <a:cs typeface="Nazanin" panose="00000400000000000000" pitchFamily="2" charset="-78"/>
                          </a:rPr>
                          <m:t>𝑑𝑡</m:t>
                        </m:r>
                      </m:den>
                    </m:f>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0</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0</m:t>
                    </m:r>
                    <m:r>
                      <a:rPr lang="en-US" sz="1600" i="1" kern="100">
                        <a:latin typeface="Cambria Math" panose="02040503050406030204" pitchFamily="18" charset="0"/>
                        <a:ea typeface="Times New Roman" panose="02020603050405020304" pitchFamily="18" charset="0"/>
                        <a:cs typeface="Nazanin" panose="00000400000000000000" pitchFamily="2" charset="-78"/>
                      </a:rPr>
                      <m:t> </m:t>
                    </m:r>
                  </m:oMath>
                </a14:m>
                <a:r>
                  <a:rPr lang="fa-IR" sz="1600" kern="100" dirty="0" smtClean="0">
                    <a:effectLst/>
                    <a:latin typeface="Calibri" panose="020F0502020204030204" pitchFamily="34" charset="0"/>
                    <a:ea typeface="Calibri" panose="020F0502020204030204" pitchFamily="34" charset="0"/>
                    <a:cs typeface="B Nazanin" panose="00000400000000000000" pitchFamily="2" charset="-78"/>
                  </a:rPr>
                  <a:t> داریم:</a:t>
                </a:r>
                <a:endParaRPr lang="en-US" sz="1600" kern="100" dirty="0">
                  <a:effectLst/>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32" name="Rectangle 31"/>
              <p:cNvSpPr>
                <a:spLocks noRot="1" noChangeAspect="1" noMove="1" noResize="1" noEditPoints="1" noAdjustHandles="1" noChangeArrowheads="1" noChangeShapeType="1" noTextEdit="1"/>
              </p:cNvSpPr>
              <p:nvPr/>
            </p:nvSpPr>
            <p:spPr>
              <a:xfrm>
                <a:off x="3504574" y="5930992"/>
                <a:ext cx="5380523" cy="500202"/>
              </a:xfrm>
              <a:prstGeom prst="rect">
                <a:avLst/>
              </a:prstGeom>
              <a:blipFill>
                <a:blip r:embed="rId18"/>
                <a:stretch>
                  <a:fillRect r="-566" b="-109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2442866" y="6363878"/>
                <a:ext cx="31767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i="0">
                              <a:latin typeface="Cambria Math" panose="02040503050406030204" pitchFamily="18" charset="0"/>
                            </a:rPr>
                            <m:t>o</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r>
                        <a:rPr lang="en-US" i="0">
                          <a:latin typeface="Cambria Math" panose="02040503050406030204" pitchFamily="18" charset="0"/>
                        </a:rPr>
                        <m:t>5</m:t>
                      </m:r>
                      <m:r>
                        <a:rPr lang="en-US" i="0">
                          <a:latin typeface="Cambria Math" panose="02040503050406030204" pitchFamily="18" charset="0"/>
                        </a:rPr>
                        <m:t>−</m:t>
                      </m:r>
                      <m:r>
                        <a:rPr lang="en-US" i="0">
                          <a:latin typeface="Cambria Math" panose="02040503050406030204" pitchFamily="18" charset="0"/>
                        </a:rPr>
                        <m:t>10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0">
                              <a:latin typeface="Cambria Math" panose="02040503050406030204" pitchFamily="18" charset="0"/>
                            </a:rPr>
                            <m:t>10</m:t>
                          </m:r>
                          <m:r>
                            <a:rPr lang="en-US" i="1">
                              <a:latin typeface="Cambria Math" panose="02040503050406030204" pitchFamily="18" charset="0"/>
                            </a:rPr>
                            <m:t>𝑡</m:t>
                          </m:r>
                        </m:sup>
                      </m:sSup>
                      <m:r>
                        <a:rPr lang="en-US" i="0">
                          <a:latin typeface="Cambria Math" panose="02040503050406030204" pitchFamily="18" charset="0"/>
                        </a:rPr>
                        <m:t>+</m:t>
                      </m:r>
                      <m:r>
                        <a:rPr lang="en-US" i="0">
                          <a:latin typeface="Cambria Math" panose="02040503050406030204" pitchFamily="18" charset="0"/>
                        </a:rPr>
                        <m:t>5</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0">
                              <a:latin typeface="Cambria Math" panose="02040503050406030204" pitchFamily="18" charset="0"/>
                            </a:rPr>
                            <m:t>20</m:t>
                          </m:r>
                          <m:r>
                            <a:rPr lang="en-US" i="1">
                              <a:latin typeface="Cambria Math" panose="02040503050406030204" pitchFamily="18" charset="0"/>
                            </a:rPr>
                            <m:t>𝑡</m:t>
                          </m:r>
                        </m:sup>
                      </m:sSup>
                    </m:oMath>
                  </m:oMathPara>
                </a14:m>
                <a:endParaRPr 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2442866" y="6363878"/>
                <a:ext cx="3176702" cy="369332"/>
              </a:xfrm>
              <a:prstGeom prst="rect">
                <a:avLst/>
              </a:prstGeom>
              <a:blipFill>
                <a:blip r:embed="rId19"/>
                <a:stretch>
                  <a:fillRect/>
                </a:stretch>
              </a:blipFill>
            </p:spPr>
            <p:txBody>
              <a:bodyPr/>
              <a:lstStyle/>
              <a:p>
                <a:r>
                  <a:rPr lang="en-US">
                    <a:noFill/>
                  </a:rPr>
                  <a:t> </a:t>
                </a:r>
              </a:p>
            </p:txBody>
          </p:sp>
        </mc:Fallback>
      </mc:AlternateContent>
      <p:sp>
        <p:nvSpPr>
          <p:cNvPr id="35" name="Rectangle 34"/>
          <p:cNvSpPr/>
          <p:nvPr/>
        </p:nvSpPr>
        <p:spPr>
          <a:xfrm>
            <a:off x="1087442" y="6598355"/>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37201931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pic>
        <p:nvPicPr>
          <p:cNvPr id="6" name="Picture 5"/>
          <p:cNvPicPr>
            <a:picLocks noChangeAspect="1"/>
          </p:cNvPicPr>
          <p:nvPr/>
        </p:nvPicPr>
        <p:blipFill>
          <a:blip r:embed="rId2"/>
          <a:stretch>
            <a:fillRect/>
          </a:stretch>
        </p:blipFill>
        <p:spPr>
          <a:xfrm>
            <a:off x="152400" y="1066800"/>
            <a:ext cx="8790742" cy="4504426"/>
          </a:xfrm>
          <a:prstGeom prst="rect">
            <a:avLst/>
          </a:prstGeom>
        </p:spPr>
      </p:pic>
    </p:spTree>
    <p:extLst>
      <p:ext uri="{BB962C8B-B14F-4D97-AF65-F5344CB8AC3E}">
        <p14:creationId xmlns:p14="http://schemas.microsoft.com/office/powerpoint/2010/main" val="17210960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a:p>
        </p:txBody>
      </p:sp>
      <p:pic>
        <p:nvPicPr>
          <p:cNvPr id="5" name="Picture 4"/>
          <p:cNvPicPr>
            <a:picLocks noChangeAspect="1"/>
          </p:cNvPicPr>
          <p:nvPr/>
        </p:nvPicPr>
        <p:blipFill>
          <a:blip r:embed="rId2"/>
          <a:stretch>
            <a:fillRect/>
          </a:stretch>
        </p:blipFill>
        <p:spPr>
          <a:xfrm>
            <a:off x="179294" y="1676401"/>
            <a:ext cx="8821744" cy="3490822"/>
          </a:xfrm>
          <a:prstGeom prst="rect">
            <a:avLst/>
          </a:prstGeom>
        </p:spPr>
      </p:pic>
    </p:spTree>
    <p:extLst>
      <p:ext uri="{BB962C8B-B14F-4D97-AF65-F5344CB8AC3E}">
        <p14:creationId xmlns:p14="http://schemas.microsoft.com/office/powerpoint/2010/main" val="36172410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64</a:t>
            </a:fld>
            <a:endParaRPr lang="en-US" dirty="0"/>
          </a:p>
        </p:txBody>
      </p:sp>
      <p:sp>
        <p:nvSpPr>
          <p:cNvPr id="3" name="Rectangle 2"/>
          <p:cNvSpPr/>
          <p:nvPr/>
        </p:nvSpPr>
        <p:spPr>
          <a:xfrm>
            <a:off x="2894229" y="228600"/>
            <a:ext cx="5936241" cy="369332"/>
          </a:xfrm>
          <a:prstGeom prst="rect">
            <a:avLst/>
          </a:prstGeom>
        </p:spPr>
        <p:txBody>
          <a:bodyPr wrap="none">
            <a:spAutoFit/>
          </a:bodyPr>
          <a:lstStyle/>
          <a:p>
            <a:pPr algn="r" rtl="1"/>
            <a:r>
              <a:rPr lang="fa-IR"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 3-2-4- </a:t>
            </a:r>
            <a:r>
              <a:rPr lang="fa-IR"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تحلیل مدار مرتبه دوم </a:t>
            </a:r>
            <a:r>
              <a:rPr lang="fa-IR"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با </a:t>
            </a:r>
            <a:r>
              <a:rPr lang="fa-IR"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روش فضای حالت (</a:t>
            </a:r>
            <a:r>
              <a:rPr lang="en-US"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State Space</a:t>
            </a:r>
            <a:r>
              <a:rPr lang="fa-IR"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a:t>
            </a:r>
            <a:endParaRPr lang="en-US" dirty="0">
              <a:solidFill>
                <a:srgbClr val="00B050"/>
              </a:solidFill>
              <a:cs typeface="B Titr" panose="00000700000000000000" pitchFamily="2" charset="-78"/>
            </a:endParaRPr>
          </a:p>
        </p:txBody>
      </p:sp>
      <mc:AlternateContent xmlns:mc="http://schemas.openxmlformats.org/markup-compatibility/2006" xmlns:a14="http://schemas.microsoft.com/office/drawing/2010/main">
        <mc:Choice Requires="a14">
          <p:sp>
            <p:nvSpPr>
              <p:cNvPr id="4" name="Rectangle 3"/>
              <p:cNvSpPr/>
              <p:nvPr/>
            </p:nvSpPr>
            <p:spPr>
              <a:xfrm>
                <a:off x="228600" y="685800"/>
                <a:ext cx="8686800" cy="5054204"/>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q"/>
                </a:pP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در </a:t>
                </a:r>
                <a:r>
                  <a:rPr lang="fa-IR" kern="100" dirty="0">
                    <a:latin typeface="Times New Roman" panose="02020603050405020304" pitchFamily="18" charset="0"/>
                    <a:ea typeface="Times New Roman" panose="02020603050405020304" pitchFamily="18" charset="0"/>
                    <a:cs typeface="B Nazanin" panose="00000400000000000000" pitchFamily="2" charset="-78"/>
                  </a:rPr>
                  <a:t>تعیین پاسخ ورودی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صفر، </a:t>
                </a:r>
                <a:r>
                  <a:rPr lang="fa-IR" kern="100" dirty="0">
                    <a:latin typeface="Times New Roman" panose="02020603050405020304" pitchFamily="18" charset="0"/>
                    <a:ea typeface="Times New Roman" panose="02020603050405020304" pitchFamily="18" charset="0"/>
                    <a:cs typeface="B Nazanin" panose="00000400000000000000" pitchFamily="2" charset="-78"/>
                  </a:rPr>
                  <a:t>اگر </a:t>
                </a:r>
                <a14:m>
                  <m:oMath xmlns:m="http://schemas.openxmlformats.org/officeDocument/2006/math">
                    <m:sSub>
                      <m:sSubPr>
                        <m:ctrlPr>
                          <a:rPr lang="en-US"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effectLst/>
                            <a:latin typeface="Cambria Math" panose="02040503050406030204" pitchFamily="18" charset="0"/>
                            <a:ea typeface="Times New Roman" panose="02020603050405020304" pitchFamily="18" charset="0"/>
                            <a:cs typeface="Nazanin" panose="00000400000000000000" pitchFamily="2" charset="-78"/>
                          </a:rPr>
                          <m:t>𝑉</m:t>
                        </m:r>
                      </m:e>
                      <m:sub>
                        <m:r>
                          <a:rPr lang="en-US" i="1" kern="100">
                            <a:effectLst/>
                            <a:latin typeface="Cambria Math" panose="02040503050406030204" pitchFamily="18" charset="0"/>
                            <a:ea typeface="Times New Roman" panose="02020603050405020304" pitchFamily="18" charset="0"/>
                            <a:cs typeface="Nazanin" panose="00000400000000000000" pitchFamily="2" charset="-78"/>
                          </a:rPr>
                          <m:t>0</m:t>
                        </m:r>
                      </m:sub>
                    </m:sSub>
                  </m:oMath>
                </a14:m>
                <a:r>
                  <a:rPr lang="fa-IR" kern="100" dirty="0" smtClean="0">
                    <a:effectLst/>
                    <a:latin typeface="Times New Roman" panose="02020603050405020304" pitchFamily="18"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effectLst/>
                            <a:latin typeface="Cambria Math" panose="02040503050406030204" pitchFamily="18" charset="0"/>
                            <a:ea typeface="Times New Roman" panose="02020603050405020304" pitchFamily="18" charset="0"/>
                            <a:cs typeface="Nazanin" panose="00000400000000000000" pitchFamily="2" charset="-78"/>
                          </a:rPr>
                          <m:t>𝐼</m:t>
                        </m:r>
                      </m:e>
                      <m:sub>
                        <m:r>
                          <a:rPr lang="en-US" i="1" kern="100">
                            <a:effectLst/>
                            <a:latin typeface="Cambria Math" panose="02040503050406030204" pitchFamily="18" charset="0"/>
                            <a:ea typeface="Times New Roman" panose="02020603050405020304" pitchFamily="18" charset="0"/>
                            <a:cs typeface="Nazanin" panose="00000400000000000000" pitchFamily="2" charset="-78"/>
                          </a:rPr>
                          <m:t>0</m:t>
                        </m:r>
                      </m:sub>
                    </m:sSub>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معلوم باشند می‌توان </a:t>
                </a:r>
                <a14:m>
                  <m:oMath xmlns:m="http://schemas.openxmlformats.org/officeDocument/2006/math">
                    <m:sSub>
                      <m:sSubPr>
                        <m:ctrlPr>
                          <a:rPr lang="en-US"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effectLst/>
                            <a:latin typeface="Cambria Math" panose="02040503050406030204" pitchFamily="18" charset="0"/>
                            <a:ea typeface="Times New Roman" panose="02020603050405020304" pitchFamily="18" charset="0"/>
                            <a:cs typeface="Nazanin" panose="00000400000000000000" pitchFamily="2" charset="-78"/>
                          </a:rPr>
                          <m:t>𝑣</m:t>
                        </m:r>
                      </m:e>
                      <m:sub>
                        <m:r>
                          <a:rPr lang="en-US" i="1" kern="100">
                            <a:effectLst/>
                            <a:latin typeface="Cambria Math" panose="02040503050406030204" pitchFamily="18" charset="0"/>
                            <a:ea typeface="Times New Roman" panose="02020603050405020304" pitchFamily="18" charset="0"/>
                            <a:cs typeface="Nazanin" panose="00000400000000000000" pitchFamily="2" charset="-78"/>
                          </a:rPr>
                          <m:t>𝑐</m:t>
                        </m:r>
                      </m:sub>
                    </m:sSub>
                    <m:r>
                      <a:rPr lang="en-US" i="1" kern="100">
                        <a:effectLst/>
                        <a:latin typeface="Cambria Math" panose="02040503050406030204" pitchFamily="18" charset="0"/>
                        <a:ea typeface="Times New Roman" panose="02020603050405020304" pitchFamily="18" charset="0"/>
                        <a:cs typeface="Nazanin" panose="00000400000000000000" pitchFamily="2" charset="-78"/>
                      </a:rPr>
                      <m:t>(</m:t>
                    </m:r>
                    <m:r>
                      <a:rPr lang="en-US" i="1" kern="100">
                        <a:effectLst/>
                        <a:latin typeface="Cambria Math" panose="02040503050406030204" pitchFamily="18" charset="0"/>
                        <a:ea typeface="Times New Roman" panose="02020603050405020304" pitchFamily="18" charset="0"/>
                        <a:cs typeface="Nazanin" panose="00000400000000000000" pitchFamily="2" charset="-78"/>
                      </a:rPr>
                      <m:t>𝑡</m:t>
                    </m:r>
                    <m:r>
                      <a:rPr lang="en-US" i="1" kern="100">
                        <a:effectLst/>
                        <a:latin typeface="Cambria Math" panose="02040503050406030204" pitchFamily="18" charset="0"/>
                        <a:ea typeface="Times New Roman" panose="02020603050405020304" pitchFamily="18" charset="0"/>
                        <a:cs typeface="Nazanin" panose="00000400000000000000" pitchFamily="2" charset="-78"/>
                      </a:rPr>
                      <m:t>)</m:t>
                    </m:r>
                  </m:oMath>
                </a14:m>
                <a:r>
                  <a:rPr lang="en-US" kern="100" dirty="0">
                    <a:latin typeface="Times New Roman" panose="02020603050405020304" pitchFamily="18" charset="0"/>
                    <a:ea typeface="Times New Roman" panose="02020603050405020304" pitchFamily="18" charset="0"/>
                    <a:cs typeface="B Nazanin" panose="00000400000000000000" pitchFamily="2" charset="-78"/>
                  </a:rPr>
                  <a:t>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effectLst/>
                            <a:latin typeface="Cambria Math" panose="02040503050406030204" pitchFamily="18" charset="0"/>
                            <a:ea typeface="Times New Roman" panose="02020603050405020304" pitchFamily="18" charset="0"/>
                            <a:cs typeface="Nazanin" panose="00000400000000000000" pitchFamily="2" charset="-78"/>
                          </a:rPr>
                          <m:t>𝑖</m:t>
                        </m:r>
                      </m:e>
                      <m:sub>
                        <m:r>
                          <a:rPr lang="en-US" i="1" kern="100">
                            <a:effectLst/>
                            <a:latin typeface="Cambria Math" panose="02040503050406030204" pitchFamily="18" charset="0"/>
                            <a:ea typeface="Times New Roman" panose="02020603050405020304" pitchFamily="18" charset="0"/>
                            <a:cs typeface="Nazanin" panose="00000400000000000000" pitchFamily="2" charset="-78"/>
                          </a:rPr>
                          <m:t>𝐿</m:t>
                        </m:r>
                      </m:sub>
                    </m:sSub>
                    <m:r>
                      <a:rPr lang="en-US" i="1" kern="100">
                        <a:effectLst/>
                        <a:latin typeface="Cambria Math" panose="02040503050406030204" pitchFamily="18" charset="0"/>
                        <a:ea typeface="Times New Roman" panose="02020603050405020304" pitchFamily="18" charset="0"/>
                        <a:cs typeface="Nazanin" panose="00000400000000000000" pitchFamily="2" charset="-78"/>
                      </a:rPr>
                      <m:t>(</m:t>
                    </m:r>
                    <m:r>
                      <a:rPr lang="en-US" i="1" kern="100">
                        <a:effectLst/>
                        <a:latin typeface="Cambria Math" panose="02040503050406030204" pitchFamily="18" charset="0"/>
                        <a:ea typeface="Times New Roman" panose="02020603050405020304" pitchFamily="18" charset="0"/>
                        <a:cs typeface="Nazanin" panose="00000400000000000000" pitchFamily="2" charset="-78"/>
                      </a:rPr>
                      <m:t>𝑡</m:t>
                    </m:r>
                    <m:r>
                      <a:rPr lang="en-US" i="1" kern="100">
                        <a:effectLst/>
                        <a:latin typeface="Cambria Math" panose="02040503050406030204" pitchFamily="18" charset="0"/>
                        <a:ea typeface="Times New Roman" panose="02020603050405020304" pitchFamily="18" charset="0"/>
                        <a:cs typeface="Nazanin" panose="00000400000000000000" pitchFamily="2" charset="-78"/>
                      </a:rPr>
                      <m:t>)</m:t>
                    </m:r>
                  </m:oMath>
                </a14:m>
                <a:r>
                  <a:rPr lang="en-US" kern="100" dirty="0">
                    <a:latin typeface="Times New Roman" panose="02020603050405020304" pitchFamily="18" charset="0"/>
                    <a:ea typeface="Times New Roman" panose="02020603050405020304" pitchFamily="18" charset="0"/>
                    <a:cs typeface="B Nazanin" panose="00000400000000000000" pitchFamily="2" charset="-78"/>
                  </a:rPr>
                  <a:t>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 را </a:t>
                </a:r>
                <a:r>
                  <a:rPr lang="fa-IR" kern="100" dirty="0">
                    <a:latin typeface="Times New Roman" panose="02020603050405020304" pitchFamily="18" charset="0"/>
                    <a:ea typeface="Times New Roman" panose="02020603050405020304" pitchFamily="18" charset="0"/>
                    <a:cs typeface="B Nazanin" panose="00000400000000000000" pitchFamily="2" charset="-78"/>
                  </a:rPr>
                  <a:t>در هر زمان تعیین کرد</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 با </a:t>
                </a:r>
                <a:r>
                  <a:rPr lang="fa-IR" kern="100" dirty="0">
                    <a:latin typeface="Times New Roman" panose="02020603050405020304" pitchFamily="18" charset="0"/>
                    <a:ea typeface="Times New Roman" panose="02020603050405020304" pitchFamily="18" charset="0"/>
                    <a:cs typeface="B Nazanin" panose="00000400000000000000" pitchFamily="2" charset="-78"/>
                  </a:rPr>
                  <a:t>معلوم بودن حالت اولیه در لحظه </a:t>
                </a:r>
                <a14:m>
                  <m:oMath xmlns:m="http://schemas.openxmlformats.org/officeDocument/2006/math">
                    <m:r>
                      <a:rPr lang="en-US" i="1" kern="100">
                        <a:latin typeface="Cambria Math" panose="02040503050406030204" pitchFamily="18" charset="0"/>
                        <a:ea typeface="Times New Roman" panose="02020603050405020304" pitchFamily="18" charset="0"/>
                        <a:cs typeface="Nazanin" panose="00000400000000000000" pitchFamily="2" charset="-78"/>
                      </a:rPr>
                      <m:t>𝑡</m:t>
                    </m:r>
                    <m:r>
                      <a:rPr lang="en-US" i="1" kern="100">
                        <a:latin typeface="Cambria Math" panose="02040503050406030204" pitchFamily="18" charset="0"/>
                        <a:ea typeface="Times New Roman" panose="02020603050405020304" pitchFamily="18" charset="0"/>
                        <a:cs typeface="Nazanin" panose="00000400000000000000" pitchFamily="2" charset="-78"/>
                      </a:rPr>
                      <m:t>=</m:t>
                    </m:r>
                    <m:r>
                      <a:rPr lang="en-US" i="1" kern="100">
                        <a:latin typeface="Cambria Math" panose="02040503050406030204" pitchFamily="18" charset="0"/>
                        <a:ea typeface="Times New Roman" panose="02020603050405020304" pitchFamily="18" charset="0"/>
                        <a:cs typeface="Nazanin" panose="00000400000000000000" pitchFamily="2" charset="-78"/>
                      </a:rPr>
                      <m:t>0</m:t>
                    </m:r>
                  </m:oMath>
                </a14:m>
                <a:r>
                  <a:rPr lang="en-US" kern="100" dirty="0">
                    <a:latin typeface="Times New Roman" panose="02020603050405020304" pitchFamily="18" charset="0"/>
                    <a:ea typeface="Times New Roman" panose="02020603050405020304" pitchFamily="18" charset="0"/>
                    <a:cs typeface="B Nazanin" panose="00000400000000000000" pitchFamily="2" charset="-78"/>
                  </a:rPr>
                  <a:t>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 یعنی  </a:t>
                </a:r>
                <a14:m>
                  <m:oMath xmlns:m="http://schemas.openxmlformats.org/officeDocument/2006/math">
                    <m:sSub>
                      <m:sSubPr>
                        <m:ctrlPr>
                          <a:rPr lang="en-US"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effectLst/>
                            <a:latin typeface="Cambria Math" panose="02040503050406030204" pitchFamily="18" charset="0"/>
                            <a:ea typeface="Times New Roman" panose="02020603050405020304" pitchFamily="18" charset="0"/>
                            <a:cs typeface="Nazanin" panose="00000400000000000000" pitchFamily="2" charset="-78"/>
                          </a:rPr>
                          <m:t>𝑉</m:t>
                        </m:r>
                      </m:e>
                      <m:sub>
                        <m:r>
                          <a:rPr lang="en-US" i="1" kern="100">
                            <a:effectLst/>
                            <a:latin typeface="Cambria Math" panose="02040503050406030204" pitchFamily="18" charset="0"/>
                            <a:ea typeface="Times New Roman" panose="02020603050405020304" pitchFamily="18" charset="0"/>
                            <a:cs typeface="Nazanin" panose="00000400000000000000" pitchFamily="2" charset="-78"/>
                          </a:rPr>
                          <m:t>0</m:t>
                        </m:r>
                      </m:sub>
                    </m:sSub>
                  </m:oMath>
                </a14:m>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effectLst/>
                            <a:latin typeface="Cambria Math" panose="02040503050406030204" pitchFamily="18" charset="0"/>
                            <a:ea typeface="Times New Roman" panose="02020603050405020304" pitchFamily="18" charset="0"/>
                            <a:cs typeface="Nazanin" panose="00000400000000000000" pitchFamily="2" charset="-78"/>
                          </a:rPr>
                          <m:t>𝐼</m:t>
                        </m:r>
                      </m:e>
                      <m:sub>
                        <m:r>
                          <a:rPr lang="en-US" i="1" kern="100">
                            <a:effectLst/>
                            <a:latin typeface="Cambria Math" panose="02040503050406030204" pitchFamily="18" charset="0"/>
                            <a:ea typeface="Times New Roman" panose="02020603050405020304" pitchFamily="18" charset="0"/>
                            <a:cs typeface="Nazanin" panose="00000400000000000000" pitchFamily="2" charset="-78"/>
                          </a:rPr>
                          <m:t>0</m:t>
                        </m:r>
                      </m:sub>
                    </m:sSub>
                  </m:oMath>
                </a14:m>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 می‌توان </a:t>
                </a:r>
                <a:r>
                  <a:rPr lang="fa-IR" kern="100" dirty="0">
                    <a:latin typeface="Times New Roman" panose="02020603050405020304" pitchFamily="18" charset="0"/>
                    <a:ea typeface="Times New Roman" panose="02020603050405020304" pitchFamily="18" charset="0"/>
                    <a:cs typeface="B Nazanin" panose="00000400000000000000" pitchFamily="2" charset="-78"/>
                  </a:rPr>
                  <a:t>حالت در هر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لحظه</a:t>
                </a:r>
                <a:r>
                  <a:rPr lang="en-US" i="1" kern="100" dirty="0" smtClean="0">
                    <a:latin typeface="Cambria" panose="02040503050406030204" pitchFamily="18" charset="0"/>
                    <a:ea typeface="Cambria" panose="02040503050406030204" pitchFamily="18" charset="0"/>
                    <a:cs typeface="B Nazanin" panose="00000400000000000000" pitchFamily="2" charset="-78"/>
                  </a:rPr>
                  <a:t>t</a:t>
                </a:r>
                <a:r>
                  <a:rPr lang="en-US"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 یعنی </a:t>
                </a:r>
                <a14:m>
                  <m:oMath xmlns:m="http://schemas.openxmlformats.org/officeDocument/2006/math">
                    <m:sSub>
                      <m:sSubPr>
                        <m:ctrlPr>
                          <a:rPr lang="en-US"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effectLst/>
                            <a:latin typeface="Cambria Math" panose="02040503050406030204" pitchFamily="18" charset="0"/>
                            <a:ea typeface="Times New Roman" panose="02020603050405020304" pitchFamily="18" charset="0"/>
                            <a:cs typeface="Nazanin" panose="00000400000000000000" pitchFamily="2" charset="-78"/>
                          </a:rPr>
                          <m:t>𝑣</m:t>
                        </m:r>
                      </m:e>
                      <m:sub>
                        <m:r>
                          <a:rPr lang="en-US" i="1" kern="100">
                            <a:effectLst/>
                            <a:latin typeface="Cambria Math" panose="02040503050406030204" pitchFamily="18" charset="0"/>
                            <a:ea typeface="Times New Roman" panose="02020603050405020304" pitchFamily="18" charset="0"/>
                            <a:cs typeface="Nazanin" panose="00000400000000000000" pitchFamily="2" charset="-78"/>
                          </a:rPr>
                          <m:t>𝑐</m:t>
                        </m:r>
                      </m:sub>
                    </m:sSub>
                    <m:r>
                      <a:rPr lang="en-US" i="1" kern="100">
                        <a:effectLst/>
                        <a:latin typeface="Cambria Math" panose="02040503050406030204" pitchFamily="18" charset="0"/>
                        <a:ea typeface="Times New Roman" panose="02020603050405020304" pitchFamily="18" charset="0"/>
                        <a:cs typeface="Nazanin" panose="00000400000000000000" pitchFamily="2" charset="-78"/>
                      </a:rPr>
                      <m:t>(</m:t>
                    </m:r>
                    <m:r>
                      <a:rPr lang="en-US" i="1" kern="100">
                        <a:effectLst/>
                        <a:latin typeface="Cambria Math" panose="02040503050406030204" pitchFamily="18" charset="0"/>
                        <a:ea typeface="Times New Roman" panose="02020603050405020304" pitchFamily="18" charset="0"/>
                        <a:cs typeface="Nazanin" panose="00000400000000000000" pitchFamily="2" charset="-78"/>
                      </a:rPr>
                      <m:t>𝑡</m:t>
                    </m:r>
                    <m:r>
                      <a:rPr lang="en-US" i="1" kern="100">
                        <a:effectLst/>
                        <a:latin typeface="Cambria Math" panose="02040503050406030204" pitchFamily="18" charset="0"/>
                        <a:ea typeface="Times New Roman" panose="02020603050405020304" pitchFamily="18" charset="0"/>
                        <a:cs typeface="Nazanin" panose="00000400000000000000" pitchFamily="2" charset="-78"/>
                      </a:rPr>
                      <m:t>)</m:t>
                    </m:r>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effectLst/>
                            <a:latin typeface="Cambria Math" panose="02040503050406030204" pitchFamily="18" charset="0"/>
                            <a:ea typeface="Times New Roman" panose="02020603050405020304" pitchFamily="18" charset="0"/>
                            <a:cs typeface="Nazanin" panose="00000400000000000000" pitchFamily="2" charset="-78"/>
                          </a:rPr>
                          <m:t>𝑖</m:t>
                        </m:r>
                      </m:e>
                      <m:sub>
                        <m:r>
                          <a:rPr lang="en-US" i="1" kern="100">
                            <a:effectLst/>
                            <a:latin typeface="Cambria Math" panose="02040503050406030204" pitchFamily="18" charset="0"/>
                            <a:ea typeface="Times New Roman" panose="02020603050405020304" pitchFamily="18" charset="0"/>
                            <a:cs typeface="Nazanin" panose="00000400000000000000" pitchFamily="2" charset="-78"/>
                          </a:rPr>
                          <m:t>𝐿</m:t>
                        </m:r>
                      </m:sub>
                    </m:sSub>
                    <m:r>
                      <a:rPr lang="en-US" i="1" kern="100">
                        <a:effectLst/>
                        <a:latin typeface="Cambria Math" panose="02040503050406030204" pitchFamily="18" charset="0"/>
                        <a:ea typeface="Times New Roman" panose="02020603050405020304" pitchFamily="18" charset="0"/>
                        <a:cs typeface="Nazanin" panose="00000400000000000000" pitchFamily="2" charset="-78"/>
                      </a:rPr>
                      <m:t>(</m:t>
                    </m:r>
                    <m:r>
                      <a:rPr lang="en-US" i="1" kern="100">
                        <a:effectLst/>
                        <a:latin typeface="Cambria Math" panose="02040503050406030204" pitchFamily="18" charset="0"/>
                        <a:ea typeface="Times New Roman" panose="02020603050405020304" pitchFamily="18" charset="0"/>
                        <a:cs typeface="Nazanin" panose="00000400000000000000" pitchFamily="2" charset="-78"/>
                      </a:rPr>
                      <m:t>𝑡</m:t>
                    </m:r>
                    <m:r>
                      <a:rPr lang="en-US" i="1" kern="100">
                        <a:effectLst/>
                        <a:latin typeface="Cambria Math" panose="02040503050406030204" pitchFamily="18" charset="0"/>
                        <a:ea typeface="Times New Roman" panose="02020603050405020304" pitchFamily="18" charset="0"/>
                        <a:cs typeface="Nazanin" panose="00000400000000000000" pitchFamily="2" charset="-78"/>
                      </a:rPr>
                      <m:t>)</m:t>
                    </m:r>
                  </m:oMath>
                </a14:m>
                <a:r>
                  <a:rPr lang="en-US" kern="100" dirty="0">
                    <a:latin typeface="Times New Roman" panose="02020603050405020304" pitchFamily="18" charset="0"/>
                    <a:ea typeface="Times New Roman" panose="02020603050405020304" pitchFamily="18" charset="0"/>
                    <a:cs typeface="B Nazanin" panose="00000400000000000000" pitchFamily="2" charset="-78"/>
                  </a:rPr>
                  <a:t>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 را </a:t>
                </a:r>
                <a:r>
                  <a:rPr lang="fa-IR" kern="100" dirty="0">
                    <a:latin typeface="Times New Roman" panose="02020603050405020304" pitchFamily="18" charset="0"/>
                    <a:ea typeface="Times New Roman" panose="02020603050405020304" pitchFamily="18" charset="0"/>
                    <a:cs typeface="B Nazanin" panose="00000400000000000000" pitchFamily="2" charset="-78"/>
                  </a:rPr>
                  <a:t>تعیین کرد.</a:t>
                </a:r>
                <a:endParaRPr lang="en-US" kern="100" dirty="0">
                  <a:effectLst/>
                  <a:latin typeface="Times New Roman" panose="02020603050405020304" pitchFamily="18" charset="0"/>
                  <a:ea typeface="Calibri" panose="020F0502020204030204" pitchFamily="34" charset="0"/>
                  <a:cs typeface="B Nazanin" panose="00000400000000000000" pitchFamily="2" charset="-78"/>
                </a:endParaRPr>
              </a:p>
              <a:p>
                <a:pPr marL="285750" indent="-285750" algn="just" rtl="1">
                  <a:lnSpc>
                    <a:spcPct val="115000"/>
                  </a:lnSpc>
                  <a:spcAft>
                    <a:spcPts val="800"/>
                  </a:spcAft>
                  <a:buFont typeface="Wingdings" panose="05000000000000000000" pitchFamily="2" charset="2"/>
                  <a:buChar char="ü"/>
                </a:pPr>
                <a:r>
                  <a:rPr lang="fa-IR" kern="100" dirty="0">
                    <a:latin typeface="Times New Roman" panose="02020603050405020304" pitchFamily="18" charset="0"/>
                    <a:ea typeface="Times New Roman" panose="02020603050405020304" pitchFamily="18" charset="0"/>
                    <a:cs typeface="B Nazanin" panose="00000400000000000000" pitchFamily="2" charset="-78"/>
                  </a:rPr>
                  <a:t>مقادیر</a:t>
                </a:r>
                <a14:m>
                  <m:oMath xmlns:m="http://schemas.openxmlformats.org/officeDocument/2006/math">
                    <m:sSub>
                      <m:sSubPr>
                        <m:ctrlPr>
                          <a:rPr lang="en-US"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effectLst/>
                            <a:latin typeface="Cambria Math" panose="02040503050406030204" pitchFamily="18" charset="0"/>
                            <a:ea typeface="Times New Roman" panose="02020603050405020304" pitchFamily="18" charset="0"/>
                            <a:cs typeface="Nazanin" panose="00000400000000000000" pitchFamily="2" charset="-78"/>
                          </a:rPr>
                          <m:t>𝑣</m:t>
                        </m:r>
                      </m:e>
                      <m:sub>
                        <m:r>
                          <a:rPr lang="en-US" i="1" kern="100">
                            <a:effectLst/>
                            <a:latin typeface="Cambria Math" panose="02040503050406030204" pitchFamily="18" charset="0"/>
                            <a:ea typeface="Times New Roman" panose="02020603050405020304" pitchFamily="18" charset="0"/>
                            <a:cs typeface="Nazanin" panose="00000400000000000000" pitchFamily="2" charset="-78"/>
                          </a:rPr>
                          <m:t>𝑐</m:t>
                        </m:r>
                      </m:sub>
                    </m:sSub>
                    <m:r>
                      <a:rPr lang="en-US" i="1" kern="100">
                        <a:effectLst/>
                        <a:latin typeface="Cambria Math" panose="02040503050406030204" pitchFamily="18" charset="0"/>
                        <a:ea typeface="Times New Roman" panose="02020603050405020304" pitchFamily="18" charset="0"/>
                        <a:cs typeface="Nazanin" panose="00000400000000000000" pitchFamily="2" charset="-78"/>
                      </a:rPr>
                      <m:t>(</m:t>
                    </m:r>
                    <m:r>
                      <a:rPr lang="en-US" i="1" kern="100">
                        <a:effectLst/>
                        <a:latin typeface="Cambria Math" panose="02040503050406030204" pitchFamily="18" charset="0"/>
                        <a:ea typeface="Times New Roman" panose="02020603050405020304" pitchFamily="18" charset="0"/>
                        <a:cs typeface="Nazanin" panose="00000400000000000000" pitchFamily="2" charset="-78"/>
                      </a:rPr>
                      <m:t>𝑡</m:t>
                    </m:r>
                    <m:r>
                      <a:rPr lang="en-US" i="1" kern="100">
                        <a:effectLst/>
                        <a:latin typeface="Cambria Math" panose="02040503050406030204" pitchFamily="18" charset="0"/>
                        <a:ea typeface="Times New Roman" panose="02020603050405020304" pitchFamily="18" charset="0"/>
                        <a:cs typeface="Nazanin" panose="00000400000000000000" pitchFamily="2" charset="-78"/>
                      </a:rPr>
                      <m:t>)</m:t>
                    </m:r>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effectLst/>
                            <a:latin typeface="Cambria Math" panose="02040503050406030204" pitchFamily="18" charset="0"/>
                            <a:ea typeface="Times New Roman" panose="02020603050405020304" pitchFamily="18" charset="0"/>
                            <a:cs typeface="Nazanin" panose="00000400000000000000" pitchFamily="2" charset="-78"/>
                          </a:rPr>
                          <m:t>𝑖</m:t>
                        </m:r>
                      </m:e>
                      <m:sub>
                        <m:r>
                          <a:rPr lang="en-US" i="1" kern="100">
                            <a:effectLst/>
                            <a:latin typeface="Cambria Math" panose="02040503050406030204" pitchFamily="18" charset="0"/>
                            <a:ea typeface="Times New Roman" panose="02020603050405020304" pitchFamily="18" charset="0"/>
                            <a:cs typeface="Nazanin" panose="00000400000000000000" pitchFamily="2" charset="-78"/>
                          </a:rPr>
                          <m:t>𝐿</m:t>
                        </m:r>
                      </m:sub>
                    </m:sSub>
                    <m:r>
                      <a:rPr lang="en-US" i="1" kern="100">
                        <a:effectLst/>
                        <a:latin typeface="Cambria Math" panose="02040503050406030204" pitchFamily="18" charset="0"/>
                        <a:ea typeface="Times New Roman" panose="02020603050405020304" pitchFamily="18" charset="0"/>
                        <a:cs typeface="Nazanin" panose="00000400000000000000" pitchFamily="2" charset="-78"/>
                      </a:rPr>
                      <m:t>(</m:t>
                    </m:r>
                    <m:r>
                      <a:rPr lang="en-US" i="1" kern="100">
                        <a:effectLst/>
                        <a:latin typeface="Cambria Math" panose="02040503050406030204" pitchFamily="18" charset="0"/>
                        <a:ea typeface="Times New Roman" panose="02020603050405020304" pitchFamily="18" charset="0"/>
                        <a:cs typeface="Nazanin" panose="00000400000000000000" pitchFamily="2" charset="-78"/>
                      </a:rPr>
                      <m:t>𝑡</m:t>
                    </m:r>
                    <m:r>
                      <a:rPr lang="en-US" i="1" kern="100">
                        <a:effectLst/>
                        <a:latin typeface="Cambria Math" panose="02040503050406030204" pitchFamily="18" charset="0"/>
                        <a:ea typeface="Times New Roman" panose="02020603050405020304" pitchFamily="18" charset="0"/>
                        <a:cs typeface="Nazanin" panose="00000400000000000000" pitchFamily="2" charset="-78"/>
                      </a:rPr>
                      <m:t>)</m:t>
                    </m:r>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انرژی ذخیره شده در مدار را در هر لحظه تعیین می‌کنند.</a:t>
                </a:r>
                <a:endParaRPr lang="en-US" kern="100" dirty="0">
                  <a:effectLst/>
                  <a:latin typeface="Times New Roman" panose="02020603050405020304" pitchFamily="18" charset="0"/>
                  <a:ea typeface="Calibri" panose="020F0502020204030204" pitchFamily="34" charset="0"/>
                  <a:cs typeface="B Nazanin" panose="00000400000000000000" pitchFamily="2" charset="-78"/>
                </a:endParaRPr>
              </a:p>
              <a:p>
                <a:pPr marL="285750" indent="-285750" algn="just" rtl="1">
                  <a:lnSpc>
                    <a:spcPct val="115000"/>
                  </a:lnSpc>
                  <a:spcAft>
                    <a:spcPts val="800"/>
                  </a:spcAft>
                  <a:buFont typeface="Wingdings" panose="05000000000000000000" pitchFamily="2" charset="2"/>
                  <a:buChar char="ü"/>
                </a:pPr>
                <a:r>
                  <a:rPr lang="fa-IR" kern="100" dirty="0">
                    <a:latin typeface="Times New Roman" panose="02020603050405020304" pitchFamily="18" charset="0"/>
                    <a:ea typeface="Times New Roman" panose="02020603050405020304" pitchFamily="18" charset="0"/>
                    <a:cs typeface="B Nazanin" panose="00000400000000000000" pitchFamily="2" charset="-78"/>
                  </a:rPr>
                  <a:t>می‌توان مقادیر </a:t>
                </a:r>
                <a14:m>
                  <m:oMath xmlns:m="http://schemas.openxmlformats.org/officeDocument/2006/math">
                    <m:sSub>
                      <m:sSubPr>
                        <m:ctrlPr>
                          <a:rPr lang="en-US"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effectLst/>
                            <a:latin typeface="Cambria Math" panose="02040503050406030204" pitchFamily="18" charset="0"/>
                            <a:ea typeface="Times New Roman" panose="02020603050405020304" pitchFamily="18" charset="0"/>
                            <a:cs typeface="Nazanin" panose="00000400000000000000" pitchFamily="2" charset="-78"/>
                          </a:rPr>
                          <m:t>𝑣</m:t>
                        </m:r>
                      </m:e>
                      <m:sub>
                        <m:r>
                          <a:rPr lang="en-US" i="1" kern="100">
                            <a:effectLst/>
                            <a:latin typeface="Cambria Math" panose="02040503050406030204" pitchFamily="18" charset="0"/>
                            <a:ea typeface="Times New Roman" panose="02020603050405020304" pitchFamily="18" charset="0"/>
                            <a:cs typeface="Nazanin" panose="00000400000000000000" pitchFamily="2" charset="-78"/>
                          </a:rPr>
                          <m:t>𝑐</m:t>
                        </m:r>
                      </m:sub>
                    </m:sSub>
                    <m:r>
                      <a:rPr lang="en-US" i="1" kern="100">
                        <a:effectLst/>
                        <a:latin typeface="Cambria Math" panose="02040503050406030204" pitchFamily="18" charset="0"/>
                        <a:ea typeface="Times New Roman" panose="02020603050405020304" pitchFamily="18" charset="0"/>
                        <a:cs typeface="Nazanin" panose="00000400000000000000" pitchFamily="2" charset="-78"/>
                      </a:rPr>
                      <m:t>(</m:t>
                    </m:r>
                    <m:r>
                      <a:rPr lang="en-US" i="1" kern="100">
                        <a:effectLst/>
                        <a:latin typeface="Cambria Math" panose="02040503050406030204" pitchFamily="18" charset="0"/>
                        <a:ea typeface="Times New Roman" panose="02020603050405020304" pitchFamily="18" charset="0"/>
                        <a:cs typeface="Nazanin" panose="00000400000000000000" pitchFamily="2" charset="-78"/>
                      </a:rPr>
                      <m:t>𝑡</m:t>
                    </m:r>
                    <m:r>
                      <a:rPr lang="en-US" i="1" kern="100">
                        <a:effectLst/>
                        <a:latin typeface="Cambria Math" panose="02040503050406030204" pitchFamily="18" charset="0"/>
                        <a:ea typeface="Times New Roman" panose="02020603050405020304" pitchFamily="18" charset="0"/>
                        <a:cs typeface="Nazanin" panose="00000400000000000000" pitchFamily="2" charset="-78"/>
                      </a:rPr>
                      <m:t>)</m:t>
                    </m:r>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effectLst/>
                            <a:latin typeface="Cambria Math" panose="02040503050406030204" pitchFamily="18" charset="0"/>
                            <a:ea typeface="Times New Roman" panose="02020603050405020304" pitchFamily="18" charset="0"/>
                            <a:cs typeface="Nazanin" panose="00000400000000000000" pitchFamily="2" charset="-78"/>
                          </a:rPr>
                          <m:t>𝑖</m:t>
                        </m:r>
                      </m:e>
                      <m:sub>
                        <m:r>
                          <a:rPr lang="en-US" i="1" kern="100">
                            <a:effectLst/>
                            <a:latin typeface="Cambria Math" panose="02040503050406030204" pitchFamily="18" charset="0"/>
                            <a:ea typeface="Times New Roman" panose="02020603050405020304" pitchFamily="18" charset="0"/>
                            <a:cs typeface="Nazanin" panose="00000400000000000000" pitchFamily="2" charset="-78"/>
                          </a:rPr>
                          <m:t>𝐿</m:t>
                        </m:r>
                      </m:sub>
                    </m:sSub>
                    <m:r>
                      <a:rPr lang="en-US" i="1" kern="100">
                        <a:effectLst/>
                        <a:latin typeface="Cambria Math" panose="02040503050406030204" pitchFamily="18" charset="0"/>
                        <a:ea typeface="Times New Roman" panose="02020603050405020304" pitchFamily="18" charset="0"/>
                        <a:cs typeface="Nazanin" panose="00000400000000000000" pitchFamily="2" charset="-78"/>
                      </a:rPr>
                      <m:t>(</m:t>
                    </m:r>
                    <m:r>
                      <a:rPr lang="en-US" i="1" kern="100">
                        <a:effectLst/>
                        <a:latin typeface="Cambria Math" panose="02040503050406030204" pitchFamily="18" charset="0"/>
                        <a:ea typeface="Times New Roman" panose="02020603050405020304" pitchFamily="18" charset="0"/>
                        <a:cs typeface="Nazanin" panose="00000400000000000000" pitchFamily="2" charset="-78"/>
                      </a:rPr>
                      <m:t>𝑡</m:t>
                    </m:r>
                    <m:r>
                      <a:rPr lang="en-US" i="1" kern="100">
                        <a:effectLst/>
                        <a:latin typeface="Cambria Math" panose="02040503050406030204" pitchFamily="18" charset="0"/>
                        <a:ea typeface="Times New Roman" panose="02020603050405020304" pitchFamily="18" charset="0"/>
                        <a:cs typeface="Nazanin" panose="00000400000000000000" pitchFamily="2" charset="-78"/>
                      </a:rPr>
                      <m:t>)</m:t>
                    </m:r>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را در صفحه </a:t>
                </a:r>
                <a14:m>
                  <m:oMath xmlns:m="http://schemas.openxmlformats.org/officeDocument/2006/math">
                    <m:sSub>
                      <m:sSubPr>
                        <m:ctrlPr>
                          <a:rPr lang="en-US"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effectLst/>
                            <a:latin typeface="Cambria Math" panose="02040503050406030204" pitchFamily="18" charset="0"/>
                            <a:ea typeface="Times New Roman" panose="02020603050405020304" pitchFamily="18" charset="0"/>
                            <a:cs typeface="Nazanin" panose="00000400000000000000" pitchFamily="2" charset="-78"/>
                          </a:rPr>
                          <m:t>𝑣</m:t>
                        </m:r>
                      </m:e>
                      <m:sub>
                        <m:r>
                          <a:rPr lang="en-US" i="1" kern="100">
                            <a:effectLst/>
                            <a:latin typeface="Cambria Math" panose="02040503050406030204" pitchFamily="18" charset="0"/>
                            <a:ea typeface="Times New Roman" panose="02020603050405020304" pitchFamily="18" charset="0"/>
                            <a:cs typeface="Nazanin" panose="00000400000000000000" pitchFamily="2" charset="-78"/>
                          </a:rPr>
                          <m:t>𝑐</m:t>
                        </m:r>
                      </m:sub>
                    </m:sSub>
                    <m:r>
                      <a:rPr lang="en-US" i="1" kern="100">
                        <a:effectLst/>
                        <a:latin typeface="Cambria Math" panose="02040503050406030204" pitchFamily="18" charset="0"/>
                        <a:ea typeface="Times New Roman" panose="02020603050405020304" pitchFamily="18" charset="0"/>
                        <a:cs typeface="Nazanin" panose="00000400000000000000" pitchFamily="2" charset="-78"/>
                      </a:rPr>
                      <m:t>−</m:t>
                    </m:r>
                    <m:sSub>
                      <m:sSubPr>
                        <m:ctrlPr>
                          <a:rPr lang="en-US"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effectLst/>
                            <a:latin typeface="Cambria Math" panose="02040503050406030204" pitchFamily="18" charset="0"/>
                            <a:ea typeface="Times New Roman" panose="02020603050405020304" pitchFamily="18" charset="0"/>
                            <a:cs typeface="Nazanin" panose="00000400000000000000" pitchFamily="2" charset="-78"/>
                          </a:rPr>
                          <m:t>𝑖</m:t>
                        </m:r>
                      </m:e>
                      <m:sub>
                        <m:r>
                          <a:rPr lang="en-US" i="1" kern="100">
                            <a:effectLst/>
                            <a:latin typeface="Cambria Math" panose="02040503050406030204" pitchFamily="18" charset="0"/>
                            <a:ea typeface="Times New Roman" panose="02020603050405020304" pitchFamily="18" charset="0"/>
                            <a:cs typeface="Nazanin" panose="00000400000000000000" pitchFamily="2" charset="-78"/>
                          </a:rPr>
                          <m:t>𝐿</m:t>
                        </m:r>
                      </m:sub>
                    </m:sSub>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در تمام لحظه ها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به دست </a:t>
                </a:r>
                <a:r>
                  <a:rPr lang="fa-IR" kern="100" dirty="0">
                    <a:latin typeface="Times New Roman" panose="02020603050405020304" pitchFamily="18" charset="0"/>
                    <a:ea typeface="Times New Roman" panose="02020603050405020304" pitchFamily="18" charset="0"/>
                    <a:cs typeface="B Nazanin" panose="00000400000000000000" pitchFamily="2" charset="-78"/>
                  </a:rPr>
                  <a:t>آورد و مسیر فضای حالت را رسم کرد</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a:t>
                </a:r>
              </a:p>
              <a:p>
                <a:pPr marL="285750" indent="-285750" algn="just" rtl="1">
                  <a:lnSpc>
                    <a:spcPct val="115000"/>
                  </a:lnSpc>
                  <a:spcAft>
                    <a:spcPts val="800"/>
                  </a:spcAft>
                  <a:buFont typeface="Wingdings" panose="05000000000000000000" pitchFamily="2" charset="2"/>
                  <a:buChar char="ü"/>
                </a:pPr>
                <a:r>
                  <a:rPr lang="fa-IR" dirty="0">
                    <a:latin typeface="Times New Roman" panose="02020603050405020304" pitchFamily="18" charset="0"/>
                    <a:cs typeface="B Nazanin" panose="00000400000000000000" pitchFamily="2" charset="-78"/>
                  </a:rPr>
                  <a:t>در روش </a:t>
                </a:r>
                <a:r>
                  <a:rPr lang="fa-IR" dirty="0" smtClean="0">
                    <a:latin typeface="Times New Roman" panose="02020603050405020304" pitchFamily="18" charset="0"/>
                    <a:cs typeface="B Nazanin" panose="00000400000000000000" pitchFamily="2" charset="-78"/>
                  </a:rPr>
                  <a:t>فضای حالت</a:t>
                </a:r>
                <a:r>
                  <a:rPr lang="fa-IR" dirty="0">
                    <a:latin typeface="Times New Roman" panose="02020603050405020304" pitchFamily="18" charset="0"/>
                    <a:cs typeface="B Nazanin" panose="00000400000000000000" pitchFamily="2" charset="-78"/>
                  </a:rPr>
                  <a:t>، سعی </a:t>
                </a:r>
                <a:r>
                  <a:rPr lang="fa-IR" dirty="0" smtClean="0">
                    <a:latin typeface="Times New Roman" panose="02020603050405020304" pitchFamily="18" charset="0"/>
                    <a:cs typeface="B Nazanin" panose="00000400000000000000" pitchFamily="2" charset="-78"/>
                  </a:rPr>
                  <a:t>می شود </a:t>
                </a:r>
                <a:r>
                  <a:rPr lang="fa-IR" dirty="0">
                    <a:latin typeface="Times New Roman" panose="02020603050405020304" pitchFamily="18" charset="0"/>
                    <a:cs typeface="B Nazanin" panose="00000400000000000000" pitchFamily="2" charset="-78"/>
                  </a:rPr>
                  <a:t>که مشتق متغیرهای حالت بر حسب متغیرهای حالت و اثر منابع نوشته شود</a:t>
                </a:r>
                <a:r>
                  <a:rPr lang="fa-IR" dirty="0" smtClean="0">
                    <a:latin typeface="Times New Roman" panose="02020603050405020304" pitchFamily="18" charset="0"/>
                    <a:cs typeface="B Nazanin" panose="00000400000000000000" pitchFamily="2" charset="-78"/>
                  </a:rPr>
                  <a:t>.</a:t>
                </a:r>
              </a:p>
              <a:p>
                <a:pPr marL="285750" indent="-285750" algn="just" rtl="1">
                  <a:lnSpc>
                    <a:spcPct val="115000"/>
                  </a:lnSpc>
                  <a:spcAft>
                    <a:spcPts val="800"/>
                  </a:spcAft>
                  <a:buFont typeface="Wingdings" panose="05000000000000000000" pitchFamily="2" charset="2"/>
                  <a:buChar char="ü"/>
                </a:pPr>
                <a:endParaRPr lang="fa-IR" dirty="0">
                  <a:latin typeface="Times New Roman" panose="02020603050405020304" pitchFamily="18" charset="0"/>
                  <a:cs typeface="B Nazanin" panose="00000400000000000000" pitchFamily="2" charset="-78"/>
                </a:endParaRPr>
              </a:p>
              <a:p>
                <a:pPr marL="285750" indent="-285750" algn="just" rtl="1">
                  <a:lnSpc>
                    <a:spcPct val="115000"/>
                  </a:lnSpc>
                  <a:spcAft>
                    <a:spcPts val="800"/>
                  </a:spcAft>
                  <a:buFont typeface="Wingdings" panose="05000000000000000000" pitchFamily="2" charset="2"/>
                  <a:buChar char="q"/>
                </a:pPr>
                <a:r>
                  <a:rPr lang="fa-IR" b="1" kern="100"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مزایای </a:t>
                </a:r>
                <a:r>
                  <a:rPr lang="fa-IR" b="1" kern="100"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توصیف یک مدار در فضای </a:t>
                </a:r>
                <a:r>
                  <a:rPr lang="fa-IR" b="1" kern="100"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حالت:</a:t>
                </a:r>
                <a:endParaRPr lang="en-US" kern="100" dirty="0">
                  <a:solidFill>
                    <a:srgbClr val="FF0000"/>
                  </a:solidFill>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spcAft>
                    <a:spcPts val="800"/>
                  </a:spcAft>
                </a:pPr>
                <a:r>
                  <a:rPr lang="fa-IR" kern="100" dirty="0">
                    <a:latin typeface="Times New Roman" panose="02020603050405020304" pitchFamily="18" charset="0"/>
                    <a:ea typeface="Times New Roman" panose="02020603050405020304" pitchFamily="18" charset="0"/>
                    <a:cs typeface="B Nazanin" panose="00000400000000000000" pitchFamily="2" charset="-78"/>
                  </a:rPr>
                  <a:t>۱-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توصیف فضای حالت، </a:t>
                </a:r>
                <a:r>
                  <a:rPr lang="fa-IR" kern="100" dirty="0">
                    <a:latin typeface="Times New Roman" panose="02020603050405020304" pitchFamily="18" charset="0"/>
                    <a:ea typeface="Times New Roman" panose="02020603050405020304" pitchFamily="18" charset="0"/>
                    <a:cs typeface="B Nazanin" panose="00000400000000000000" pitchFamily="2" charset="-78"/>
                  </a:rPr>
                  <a:t>تصویری روشن از رفتار کامل مدار را به ما می‌دهد</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 زیرا </a:t>
                </a:r>
                <a:r>
                  <a:rPr lang="fa-IR" altLang="en-US" b="1" dirty="0" smtClean="0">
                    <a:latin typeface="Times New Roman" panose="02020603050405020304" pitchFamily="18" charset="0"/>
                    <a:ea typeface="Calibri" panose="020F0502020204030204" pitchFamily="34" charset="0"/>
                    <a:cs typeface="B Nazanin" panose="00000400000000000000" pitchFamily="2" charset="-78"/>
                  </a:rPr>
                  <a:t>توصیفی </a:t>
                </a:r>
                <a:r>
                  <a:rPr lang="fa-IR" altLang="en-US" b="1" dirty="0">
                    <a:latin typeface="Times New Roman" panose="02020603050405020304" pitchFamily="18" charset="0"/>
                    <a:ea typeface="Calibri" panose="020F0502020204030204" pitchFamily="34" charset="0"/>
                    <a:cs typeface="B Nazanin" panose="00000400000000000000" pitchFamily="2" charset="-78"/>
                  </a:rPr>
                  <a:t>به وسیله معادله دیفرانسیل مرتبه اول (از نوع برداری</a:t>
                </a:r>
                <a:r>
                  <a:rPr lang="fa-IR" altLang="en-US" b="1" dirty="0" smtClean="0">
                    <a:latin typeface="Times New Roman" panose="02020603050405020304" pitchFamily="18" charset="0"/>
                    <a:ea typeface="Calibri" panose="020F0502020204030204" pitchFamily="34" charset="0"/>
                    <a:cs typeface="B Nazanin" panose="00000400000000000000" pitchFamily="2" charset="-78"/>
                  </a:rPr>
                  <a:t>) از مدار می دهد.</a:t>
                </a:r>
                <a:endParaRPr lang="en-US" kern="1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spcAft>
                    <a:spcPts val="800"/>
                  </a:spcAft>
                </a:pPr>
                <a:r>
                  <a:rPr lang="en-US" kern="100" dirty="0">
                    <a:latin typeface="Times New Roman" panose="02020603050405020304" pitchFamily="18" charset="0"/>
                    <a:ea typeface="Times New Roman" panose="02020603050405020304" pitchFamily="18" charset="0"/>
                    <a:cs typeface="B Nazanin" panose="00000400000000000000" pitchFamily="2" charset="-78"/>
                  </a:rPr>
                  <a:t>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۲- </a:t>
                </a:r>
                <a:r>
                  <a:rPr lang="fa-IR" kern="100" dirty="0">
                    <a:latin typeface="Times New Roman" panose="02020603050405020304" pitchFamily="18" charset="0"/>
                    <a:ea typeface="Times New Roman" panose="02020603050405020304" pitchFamily="18" charset="0"/>
                    <a:cs typeface="B Nazanin" panose="00000400000000000000" pitchFamily="2" charset="-78"/>
                  </a:rPr>
                  <a:t>این روش تنها روش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مؤثر </a:t>
                </a:r>
                <a:r>
                  <a:rPr lang="fa-IR" kern="100" dirty="0">
                    <a:latin typeface="Times New Roman" panose="02020603050405020304" pitchFamily="18" charset="0"/>
                    <a:ea typeface="Times New Roman" panose="02020603050405020304" pitchFamily="18" charset="0"/>
                    <a:cs typeface="B Nazanin" panose="00000400000000000000" pitchFamily="2" charset="-78"/>
                  </a:rPr>
                  <a:t>در تجزیه و تحلیل مدارهای غیر خطی و تغییر پذیر با زمان است.</a:t>
                </a:r>
                <a:endParaRPr lang="en-US" kern="1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spcAft>
                    <a:spcPts val="800"/>
                  </a:spcAft>
                </a:pPr>
                <a:r>
                  <a:rPr lang="en-US" kern="100" dirty="0">
                    <a:latin typeface="Times New Roman" panose="02020603050405020304" pitchFamily="18" charset="0"/>
                    <a:ea typeface="Times New Roman" panose="02020603050405020304" pitchFamily="18" charset="0"/>
                    <a:cs typeface="B Nazanin" panose="00000400000000000000" pitchFamily="2" charset="-78"/>
                  </a:rPr>
                  <a:t>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۳- </a:t>
                </a:r>
                <a:r>
                  <a:rPr lang="fa-IR" kern="100" dirty="0">
                    <a:latin typeface="Times New Roman" panose="02020603050405020304" pitchFamily="18" charset="0"/>
                    <a:ea typeface="Times New Roman" panose="02020603050405020304" pitchFamily="18" charset="0"/>
                    <a:cs typeface="B Nazanin" panose="00000400000000000000" pitchFamily="2" charset="-78"/>
                  </a:rPr>
                  <a:t>سیستم معادلات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به دست </a:t>
                </a:r>
                <a:r>
                  <a:rPr lang="fa-IR" kern="100" dirty="0">
                    <a:latin typeface="Times New Roman" panose="02020603050405020304" pitchFamily="18" charset="0"/>
                    <a:ea typeface="Times New Roman" panose="02020603050405020304" pitchFamily="18" charset="0"/>
                    <a:cs typeface="B Nazanin" panose="00000400000000000000" pitchFamily="2" charset="-78"/>
                  </a:rPr>
                  <a:t>آمده از روش فضای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حالت، </a:t>
                </a:r>
                <a:r>
                  <a:rPr lang="fa-IR" kern="100" dirty="0">
                    <a:latin typeface="Times New Roman" panose="02020603050405020304" pitchFamily="18" charset="0"/>
                    <a:ea typeface="Times New Roman" panose="02020603050405020304" pitchFamily="18" charset="0"/>
                    <a:cs typeface="B Nazanin" panose="00000400000000000000" pitchFamily="2" charset="-78"/>
                  </a:rPr>
                  <a:t>از لحاظ محاسبه و حل عددی در کامپیوتر های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دیجیتال، </a:t>
                </a:r>
                <a:r>
                  <a:rPr lang="fa-IR" kern="100" dirty="0">
                    <a:latin typeface="Times New Roman" panose="02020603050405020304" pitchFamily="18" charset="0"/>
                    <a:ea typeface="Times New Roman" panose="02020603050405020304" pitchFamily="18" charset="0"/>
                    <a:cs typeface="B Nazanin" panose="00000400000000000000" pitchFamily="2" charset="-78"/>
                  </a:rPr>
                  <a:t>به سهولت قابل برنامه ریزی است (به خاطر شکل خاص معادلات</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a:t>
                </a:r>
                <a:endParaRPr lang="en-US" kern="100" dirty="0">
                  <a:effectLst/>
                  <a:latin typeface="Times New Roman" panose="02020603050405020304" pitchFamily="18" charset="0"/>
                  <a:ea typeface="Calibri" panose="020F0502020204030204" pitchFamily="34" charset="0"/>
                  <a:cs typeface="B Nazanin" panose="00000400000000000000" pitchFamily="2" charset="-78"/>
                </a:endParaRPr>
              </a:p>
            </p:txBody>
          </p:sp>
        </mc:Choice>
        <mc:Fallback xmlns="">
          <p:sp>
            <p:nvSpPr>
              <p:cNvPr id="4" name="Rectangle 3"/>
              <p:cNvSpPr>
                <a:spLocks noRot="1" noChangeAspect="1" noMove="1" noResize="1" noEditPoints="1" noAdjustHandles="1" noChangeArrowheads="1" noChangeShapeType="1" noTextEdit="1"/>
              </p:cNvSpPr>
              <p:nvPr/>
            </p:nvSpPr>
            <p:spPr>
              <a:xfrm>
                <a:off x="228600" y="685800"/>
                <a:ext cx="8686800" cy="5054204"/>
              </a:xfrm>
              <a:prstGeom prst="rect">
                <a:avLst/>
              </a:prstGeom>
              <a:blipFill>
                <a:blip r:embed="rId3"/>
                <a:stretch>
                  <a:fillRect l="-1263" r="-632" b="-1206"/>
                </a:stretch>
              </a:blipFill>
            </p:spPr>
            <p:txBody>
              <a:bodyPr/>
              <a:lstStyle/>
              <a:p>
                <a:r>
                  <a:rPr lang="en-US">
                    <a:noFill/>
                  </a:rPr>
                  <a:t> </a:t>
                </a:r>
              </a:p>
            </p:txBody>
          </p:sp>
        </mc:Fallback>
      </mc:AlternateContent>
    </p:spTree>
    <p:extLst>
      <p:ext uri="{BB962C8B-B14F-4D97-AF65-F5344CB8AC3E}">
        <p14:creationId xmlns:p14="http://schemas.microsoft.com/office/powerpoint/2010/main" val="1587857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65</a:t>
            </a:fld>
            <a:endParaRPr lang="en-US" dirty="0"/>
          </a:p>
        </p:txBody>
      </p:sp>
      <p:pic>
        <p:nvPicPr>
          <p:cNvPr id="3" name="Picture 2"/>
          <p:cNvPicPr>
            <a:picLocks noChangeAspect="1"/>
          </p:cNvPicPr>
          <p:nvPr/>
        </p:nvPicPr>
        <p:blipFill>
          <a:blip r:embed="rId3"/>
          <a:stretch>
            <a:fillRect/>
          </a:stretch>
        </p:blipFill>
        <p:spPr>
          <a:xfrm>
            <a:off x="164595" y="157336"/>
            <a:ext cx="2749871" cy="158803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6233247" y="979585"/>
                <a:ext cx="1691553" cy="708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a:latin typeface="Cambria Math" panose="02040503050406030204" pitchFamily="18" charset="0"/>
                        </a:rPr>
                        <m:t>𝑋</m:t>
                      </m:r>
                      <m:r>
                        <a:rPr lang="en-US" b="0" i="0">
                          <a:latin typeface="Cambria Math" panose="02040503050406030204" pitchFamily="18" charset="0"/>
                        </a:rPr>
                        <m:t>(</m:t>
                      </m:r>
                      <m:r>
                        <a:rPr lang="en-US" b="0" i="1">
                          <a:latin typeface="Cambria Math" panose="02040503050406030204" pitchFamily="18" charset="0"/>
                        </a:rPr>
                        <m:t>𝑡</m:t>
                      </m:r>
                      <m:r>
                        <a:rPr lang="en-US" b="0" i="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a:latin typeface="Cambria Math" panose="02040503050406030204" pitchFamily="18" charset="0"/>
                                          </a:rPr>
                                          <m:t>𝑣</m:t>
                                        </m:r>
                                      </m:e>
                                      <m:sub>
                                        <m:r>
                                          <a:rPr lang="en-US" b="0" i="1">
                                            <a:latin typeface="Cambria Math" panose="02040503050406030204" pitchFamily="18" charset="0"/>
                                          </a:rPr>
                                          <m:t>𝐶</m:t>
                                        </m:r>
                                      </m:sub>
                                    </m:sSub>
                                    <m:r>
                                      <a:rPr lang="en-US" b="0" i="0">
                                        <a:latin typeface="Cambria Math" panose="02040503050406030204" pitchFamily="18" charset="0"/>
                                      </a:rPr>
                                      <m:t>(</m:t>
                                    </m:r>
                                    <m:r>
                                      <a:rPr lang="en-US" b="0" i="1">
                                        <a:latin typeface="Cambria Math" panose="02040503050406030204" pitchFamily="18" charset="0"/>
                                      </a:rPr>
                                      <m:t>𝑡</m:t>
                                    </m:r>
                                  </m:e>
                                </m:d>
                              </m:e>
                            </m:mr>
                            <m:mr>
                              <m:e>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a:latin typeface="Cambria Math" panose="02040503050406030204" pitchFamily="18" charset="0"/>
                                          </a:rPr>
                                          <m:t>𝑖</m:t>
                                        </m:r>
                                      </m:e>
                                      <m:sub>
                                        <m:r>
                                          <a:rPr lang="en-US" b="0" i="1">
                                            <a:latin typeface="Cambria Math" panose="02040503050406030204" pitchFamily="18" charset="0"/>
                                          </a:rPr>
                                          <m:t>𝐿</m:t>
                                        </m:r>
                                      </m:sub>
                                    </m:sSub>
                                    <m:r>
                                      <a:rPr lang="en-US" b="0" i="0">
                                        <a:latin typeface="Cambria Math" panose="02040503050406030204" pitchFamily="18" charset="0"/>
                                      </a:rPr>
                                      <m:t>(</m:t>
                                    </m:r>
                                    <m:r>
                                      <a:rPr lang="en-US" b="0" i="1">
                                        <a:latin typeface="Cambria Math" panose="02040503050406030204" pitchFamily="18" charset="0"/>
                                      </a:rPr>
                                      <m:t>𝑡</m:t>
                                    </m:r>
                                  </m:e>
                                </m:d>
                              </m:e>
                            </m:mr>
                          </m:m>
                        </m:e>
                      </m:d>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6233247" y="979585"/>
                <a:ext cx="1691553" cy="708720"/>
              </a:xfrm>
              <a:prstGeom prst="rect">
                <a:avLst/>
              </a:prstGeom>
              <a:blipFill>
                <a:blip r:embed="rId4"/>
                <a:stretch>
                  <a:fillRect/>
                </a:stretch>
              </a:blipFill>
            </p:spPr>
            <p:txBody>
              <a:bodyPr/>
              <a:lstStyle/>
              <a:p>
                <a:r>
                  <a:rPr lang="en-US">
                    <a:noFill/>
                  </a:rPr>
                  <a:t> </a:t>
                </a:r>
              </a:p>
            </p:txBody>
          </p:sp>
        </mc:Fallback>
      </mc:AlternateContent>
      <p:sp>
        <p:nvSpPr>
          <p:cNvPr id="5" name="Rectangle 4"/>
          <p:cNvSpPr>
            <a:spLocks noChangeArrowheads="1"/>
          </p:cNvSpPr>
          <p:nvPr/>
        </p:nvSpPr>
        <p:spPr bwMode="auto">
          <a:xfrm>
            <a:off x="2883692" y="1121705"/>
            <a:ext cx="3530134"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en-US" altLang="en-US" dirty="0" smtClean="0">
                <a:solidFill>
                  <a:srgbClr val="0000FF"/>
                </a:solidFill>
                <a:ea typeface="Calibri" panose="020F0502020204030204" pitchFamily="34" charset="0"/>
                <a:cs typeface="B Nazanin" panose="00000400000000000000" pitchFamily="2" charset="-78"/>
              </a:rPr>
              <a:t>:</a:t>
            </a:r>
            <a:r>
              <a:rPr lang="fa-IR" altLang="en-US" b="1" dirty="0" smtClean="0">
                <a:solidFill>
                  <a:srgbClr val="0000FF"/>
                </a:solidFill>
                <a:ea typeface="Calibri" panose="020F0502020204030204" pitchFamily="34" charset="0"/>
                <a:cs typeface="B Nazanin" panose="00000400000000000000" pitchFamily="2" charset="-78"/>
              </a:rPr>
              <a:t>بردار حالت (هر درایه را متغیر حالت نامند)</a:t>
            </a:r>
            <a:endParaRPr lang="en-US" altLang="en-US" b="1" dirty="0">
              <a:solidFill>
                <a:srgbClr val="0000FF"/>
              </a:solidFill>
              <a:ea typeface="Calibri" panose="020F0502020204030204" pitchFamily="34" charset="0"/>
              <a:cs typeface="B Nazanin" panose="00000400000000000000" pitchFamily="2" charset="-78"/>
            </a:endParaRPr>
          </a:p>
        </p:txBody>
      </p:sp>
      <p:sp>
        <p:nvSpPr>
          <p:cNvPr id="6" name="Rectangle 5"/>
          <p:cNvSpPr>
            <a:spLocks noChangeArrowheads="1"/>
          </p:cNvSpPr>
          <p:nvPr/>
        </p:nvSpPr>
        <p:spPr bwMode="auto">
          <a:xfrm>
            <a:off x="3200400" y="192981"/>
            <a:ext cx="5875142"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1" eaLnBrk="1" hangingPunct="1">
              <a:lnSpc>
                <a:spcPct val="115000"/>
              </a:lnSpc>
              <a:spcAft>
                <a:spcPts val="1000"/>
              </a:spcAft>
              <a:buClr>
                <a:srgbClr val="FF0000"/>
              </a:buClr>
              <a:buFont typeface="Wingdings" panose="05000000000000000000" pitchFamily="2" charset="2"/>
              <a:buChar char="q"/>
            </a:pPr>
            <a:r>
              <a:rPr lang="fa-IR" alt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توصیف فضای حالت مدار </a:t>
            </a:r>
            <a:r>
              <a:rPr lang="en-US" alt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RLC</a:t>
            </a:r>
            <a:r>
              <a:rPr lang="fa-IR" alt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موازی</a:t>
            </a:r>
            <a:r>
              <a:rPr lang="en-US" alt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در مدار مرتبه 2 مقابل، ولتاژ خازن و جریان سلف به عنوان متغیرهای حالت انتخاب می شوند:</a:t>
            </a:r>
            <a:endParaRPr lang="en-US" altLang="en-US" dirty="0">
              <a:latin typeface="Times New Roman" panose="02020603050405020304" pitchFamily="18" charset="0"/>
              <a:ea typeface="Calibri" panose="020F0502020204030204" pitchFamily="34" charset="0"/>
              <a:cs typeface="B Nazanin" panose="00000400000000000000" pitchFamily="2" charset="-78"/>
            </a:endParaRPr>
          </a:p>
        </p:txBody>
      </p:sp>
      <p:sp>
        <p:nvSpPr>
          <p:cNvPr id="7" name="Rectangle 6"/>
          <p:cNvSpPr>
            <a:spLocks noChangeArrowheads="1"/>
          </p:cNvSpPr>
          <p:nvPr/>
        </p:nvSpPr>
        <p:spPr bwMode="auto">
          <a:xfrm>
            <a:off x="1387024" y="1818657"/>
            <a:ext cx="697627"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en-US" altLang="en-US" sz="16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KVL:</a:t>
            </a:r>
            <a:endParaRPr lang="en-US" altLang="en-US"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1994506" y="1635540"/>
                <a:ext cx="2724400"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𝑣</m:t>
                          </m:r>
                        </m:e>
                        <m:sub>
                          <m:r>
                            <a:rPr lang="en-US" b="0" i="1">
                              <a:latin typeface="Cambria Math" panose="02040503050406030204" pitchFamily="18" charset="0"/>
                            </a:rPr>
                            <m:t>𝐿</m:t>
                          </m:r>
                        </m:sub>
                      </m:sSub>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𝑣</m:t>
                          </m:r>
                        </m:e>
                        <m:sub>
                          <m:r>
                            <a:rPr lang="en-US" b="0" i="1">
                              <a:latin typeface="Cambria Math" panose="02040503050406030204" pitchFamily="18" charset="0"/>
                            </a:rPr>
                            <m:t>𝐶</m:t>
                          </m:r>
                        </m:sub>
                      </m:sSub>
                      <m:r>
                        <a:rPr lang="en-US" b="0" i="0">
                          <a:latin typeface="Cambria Math" panose="02040503050406030204" pitchFamily="18" charset="0"/>
                        </a:rPr>
                        <m:t>→</m:t>
                      </m:r>
                      <m:f>
                        <m:fPr>
                          <m:ctrlPr>
                            <a:rPr lang="en-US" i="1">
                              <a:latin typeface="Cambria Math" panose="02040503050406030204" pitchFamily="18" charset="0"/>
                            </a:rPr>
                          </m:ctrlPr>
                        </m:fPr>
                        <m:num>
                          <m:r>
                            <a:rPr lang="en-US" b="0" i="1">
                              <a:latin typeface="Cambria Math" panose="02040503050406030204" pitchFamily="18" charset="0"/>
                            </a:rPr>
                            <m:t>𝑑</m:t>
                          </m:r>
                          <m:sSub>
                            <m:sSubPr>
                              <m:ctrlPr>
                                <a:rPr lang="en-US" i="1">
                                  <a:latin typeface="Cambria Math" panose="02040503050406030204" pitchFamily="18" charset="0"/>
                                </a:rPr>
                              </m:ctrlPr>
                            </m:sSubPr>
                            <m:e>
                              <m:r>
                                <a:rPr lang="en-US" b="0" i="1">
                                  <a:latin typeface="Cambria Math" panose="02040503050406030204" pitchFamily="18" charset="0"/>
                                </a:rPr>
                                <m:t>𝑖</m:t>
                              </m:r>
                            </m:e>
                            <m:sub>
                              <m:r>
                                <a:rPr lang="en-US" b="0" i="1">
                                  <a:latin typeface="Cambria Math" panose="02040503050406030204" pitchFamily="18" charset="0"/>
                                </a:rPr>
                                <m:t>𝐿</m:t>
                              </m:r>
                            </m:sub>
                          </m:sSub>
                        </m:num>
                        <m:den>
                          <m:r>
                            <a:rPr lang="en-US" b="0" i="1">
                              <a:latin typeface="Cambria Math" panose="02040503050406030204" pitchFamily="18" charset="0"/>
                            </a:rPr>
                            <m:t>𝑑𝑡</m:t>
                          </m:r>
                        </m:den>
                      </m:f>
                      <m:r>
                        <a:rPr lang="en-US" b="0"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a:latin typeface="Cambria Math" panose="02040503050406030204" pitchFamily="18" charset="0"/>
                                </a:rPr>
                                <m:t>𝑣</m:t>
                              </m:r>
                            </m:e>
                            <m:sub>
                              <m:r>
                                <a:rPr lang="en-US" b="0" i="1">
                                  <a:latin typeface="Cambria Math" panose="02040503050406030204" pitchFamily="18" charset="0"/>
                                </a:rPr>
                                <m:t>𝐿</m:t>
                              </m:r>
                            </m:sub>
                          </m:sSub>
                        </m:num>
                        <m:den>
                          <m:r>
                            <a:rPr lang="en-US" b="0" i="1">
                              <a:latin typeface="Cambria Math" panose="02040503050406030204" pitchFamily="18" charset="0"/>
                            </a:rPr>
                            <m:t>𝐿</m:t>
                          </m:r>
                        </m:den>
                      </m:f>
                      <m:r>
                        <a:rPr lang="en-US" b="0"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a:latin typeface="Cambria Math" panose="02040503050406030204" pitchFamily="18" charset="0"/>
                                </a:rPr>
                                <m:t>𝑣</m:t>
                              </m:r>
                            </m:e>
                            <m:sub>
                              <m:r>
                                <a:rPr lang="en-US" b="0" i="1">
                                  <a:latin typeface="Cambria Math" panose="02040503050406030204" pitchFamily="18" charset="0"/>
                                </a:rPr>
                                <m:t>𝐶</m:t>
                              </m:r>
                            </m:sub>
                          </m:sSub>
                        </m:num>
                        <m:den>
                          <m:r>
                            <a:rPr lang="en-US" b="0" i="1">
                              <a:latin typeface="Cambria Math" panose="02040503050406030204" pitchFamily="18" charset="0"/>
                            </a:rPr>
                            <m:t>𝐿</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994506" y="1635540"/>
                <a:ext cx="2724400" cy="618246"/>
              </a:xfrm>
              <a:prstGeom prst="rect">
                <a:avLst/>
              </a:prstGeom>
              <a:blipFill>
                <a:blip r:embed="rId5"/>
                <a:stretch>
                  <a:fillRect/>
                </a:stretch>
              </a:blipFill>
            </p:spPr>
            <p:txBody>
              <a:bodyPr/>
              <a:lstStyle/>
              <a:p>
                <a:r>
                  <a:rPr lang="en-US">
                    <a:noFill/>
                  </a:rPr>
                  <a:t> </a:t>
                </a:r>
              </a:p>
            </p:txBody>
          </p:sp>
        </mc:Fallback>
      </mc:AlternateContent>
      <p:sp>
        <p:nvSpPr>
          <p:cNvPr id="9" name="Rectangle 8"/>
          <p:cNvSpPr>
            <a:spLocks noChangeArrowheads="1"/>
          </p:cNvSpPr>
          <p:nvPr/>
        </p:nvSpPr>
        <p:spPr bwMode="auto">
          <a:xfrm>
            <a:off x="1418069" y="2273219"/>
            <a:ext cx="697627"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en-US" altLang="en-US" sz="16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a:t>
            </a:r>
            <a:r>
              <a:rPr lang="en-US" altLang="en-US"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altLang="en-US" sz="16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a:t>
            </a:r>
            <a:endParaRPr lang="en-US" altLang="en-US"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7035128" y="3124200"/>
                <a:ext cx="2032672" cy="11711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m:t>
                      </m:r>
                      <m:r>
                        <a:rPr lang="en-US" b="0" i="1">
                          <a:latin typeface="Cambria Math" panose="02040503050406030204" pitchFamily="18" charset="0"/>
                        </a:rPr>
                        <m:t>𝐴</m:t>
                      </m:r>
                      <m:r>
                        <a:rPr lang="en-US" b="0" i="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b="0" i="0">
                                    <a:latin typeface="Cambria Math" panose="02040503050406030204" pitchFamily="18" charset="0"/>
                                  </a:rPr>
                                  <m:t>−</m:t>
                                </m:r>
                                <m:f>
                                  <m:fPr>
                                    <m:ctrlPr>
                                      <a:rPr lang="en-US" i="1">
                                        <a:latin typeface="Cambria Math" panose="02040503050406030204" pitchFamily="18" charset="0"/>
                                      </a:rPr>
                                    </m:ctrlPr>
                                  </m:fPr>
                                  <m:num>
                                    <m:r>
                                      <a:rPr lang="en-US" b="0" i="0">
                                        <a:latin typeface="Cambria Math" panose="02040503050406030204" pitchFamily="18" charset="0"/>
                                      </a:rPr>
                                      <m:t>1</m:t>
                                    </m:r>
                                  </m:num>
                                  <m:den>
                                    <m:r>
                                      <a:rPr lang="en-US" b="0" i="1">
                                        <a:latin typeface="Cambria Math" panose="02040503050406030204" pitchFamily="18" charset="0"/>
                                      </a:rPr>
                                      <m:t>𝑅𝐶</m:t>
                                    </m:r>
                                  </m:den>
                                </m:f>
                              </m:e>
                              <m:e>
                                <m:r>
                                  <a:rPr lang="en-US" b="0" i="0">
                                    <a:latin typeface="Cambria Math" panose="02040503050406030204" pitchFamily="18" charset="0"/>
                                  </a:rPr>
                                  <m:t>−</m:t>
                                </m:r>
                                <m:f>
                                  <m:fPr>
                                    <m:ctrlPr>
                                      <a:rPr lang="en-US" i="1">
                                        <a:latin typeface="Cambria Math" panose="02040503050406030204" pitchFamily="18" charset="0"/>
                                      </a:rPr>
                                    </m:ctrlPr>
                                  </m:fPr>
                                  <m:num>
                                    <m:r>
                                      <a:rPr lang="en-US" b="0" i="0">
                                        <a:latin typeface="Cambria Math" panose="02040503050406030204" pitchFamily="18" charset="0"/>
                                      </a:rPr>
                                      <m:t>1</m:t>
                                    </m:r>
                                  </m:num>
                                  <m:den>
                                    <m:r>
                                      <a:rPr lang="en-US" b="0" i="1">
                                        <a:latin typeface="Cambria Math" panose="02040503050406030204" pitchFamily="18" charset="0"/>
                                      </a:rPr>
                                      <m:t>𝐶</m:t>
                                    </m:r>
                                  </m:den>
                                </m:f>
                              </m:e>
                            </m:mr>
                            <m:mr>
                              <m:e>
                                <m:f>
                                  <m:fPr>
                                    <m:ctrlPr>
                                      <a:rPr lang="en-US" i="1">
                                        <a:latin typeface="Cambria Math" panose="02040503050406030204" pitchFamily="18" charset="0"/>
                                      </a:rPr>
                                    </m:ctrlPr>
                                  </m:fPr>
                                  <m:num>
                                    <m:r>
                                      <a:rPr lang="en-US" b="0" i="0">
                                        <a:latin typeface="Cambria Math" panose="02040503050406030204" pitchFamily="18" charset="0"/>
                                      </a:rPr>
                                      <m:t>1</m:t>
                                    </m:r>
                                  </m:num>
                                  <m:den>
                                    <m:r>
                                      <a:rPr lang="en-US" b="0" i="1">
                                        <a:latin typeface="Cambria Math" panose="02040503050406030204" pitchFamily="18" charset="0"/>
                                      </a:rPr>
                                      <m:t>𝐿</m:t>
                                    </m:r>
                                  </m:den>
                                </m:f>
                              </m:e>
                              <m:e>
                                <m:r>
                                  <a:rPr lang="en-US" b="0" i="0">
                                    <a:latin typeface="Cambria Math" panose="02040503050406030204" pitchFamily="18" charset="0"/>
                                  </a:rPr>
                                  <m:t>0</m:t>
                                </m:r>
                              </m:e>
                            </m:mr>
                          </m:m>
                        </m:e>
                      </m:d>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7035128" y="3124200"/>
                <a:ext cx="2032672" cy="117115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075758" y="2257204"/>
                <a:ext cx="17899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𝑖</m:t>
                          </m:r>
                        </m:e>
                        <m:sub>
                          <m:r>
                            <a:rPr lang="en-US" b="0" i="1">
                              <a:latin typeface="Cambria Math" panose="02040503050406030204" pitchFamily="18" charset="0"/>
                            </a:rPr>
                            <m:t>𝑅</m:t>
                          </m:r>
                        </m:sub>
                      </m:sSub>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𝑖</m:t>
                          </m:r>
                        </m:e>
                        <m:sub>
                          <m:r>
                            <a:rPr lang="en-US" b="0" i="1">
                              <a:latin typeface="Cambria Math" panose="02040503050406030204" pitchFamily="18" charset="0"/>
                            </a:rPr>
                            <m:t>𝐿</m:t>
                          </m:r>
                        </m:sub>
                      </m:sSub>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𝑖</m:t>
                          </m:r>
                        </m:e>
                        <m:sub>
                          <m:r>
                            <a:rPr lang="en-US" b="0" i="1">
                              <a:latin typeface="Cambria Math" panose="02040503050406030204" pitchFamily="18" charset="0"/>
                            </a:rPr>
                            <m:t>𝐶</m:t>
                          </m:r>
                        </m:sub>
                      </m:sSub>
                      <m:r>
                        <a:rPr lang="en-US" b="0" i="0">
                          <a:latin typeface="Cambria Math" panose="02040503050406030204" pitchFamily="18" charset="0"/>
                        </a:rPr>
                        <m:t>=</m:t>
                      </m:r>
                      <m:r>
                        <a:rPr lang="en-US" b="0" i="0">
                          <a:latin typeface="Cambria Math" panose="02040503050406030204" pitchFamily="18" charset="0"/>
                        </a:rPr>
                        <m:t>0</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2075758" y="2257204"/>
                <a:ext cx="1789977"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860109" y="2097525"/>
                <a:ext cx="2467277"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a:latin typeface="Cambria Math" panose="02040503050406030204" pitchFamily="18" charset="0"/>
                                </a:rPr>
                                <m:t>𝑣</m:t>
                              </m:r>
                            </m:e>
                            <m:sub>
                              <m:r>
                                <a:rPr lang="en-US" b="0" i="1">
                                  <a:latin typeface="Cambria Math" panose="02040503050406030204" pitchFamily="18" charset="0"/>
                                </a:rPr>
                                <m:t>𝐶</m:t>
                              </m:r>
                            </m:sub>
                          </m:sSub>
                        </m:num>
                        <m:den>
                          <m:r>
                            <a:rPr lang="en-US" b="0" i="1">
                              <a:latin typeface="Cambria Math" panose="02040503050406030204" pitchFamily="18" charset="0"/>
                            </a:rPr>
                            <m:t>𝑅</m:t>
                          </m:r>
                        </m:den>
                      </m:f>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𝑖</m:t>
                          </m:r>
                        </m:e>
                        <m:sub>
                          <m:r>
                            <a:rPr lang="en-US" b="0" i="1">
                              <a:latin typeface="Cambria Math" panose="02040503050406030204" pitchFamily="18" charset="0"/>
                            </a:rPr>
                            <m:t>𝐿</m:t>
                          </m:r>
                        </m:sub>
                      </m:sSub>
                      <m:r>
                        <a:rPr lang="en-US" b="0" i="0">
                          <a:latin typeface="Cambria Math" panose="02040503050406030204" pitchFamily="18" charset="0"/>
                        </a:rPr>
                        <m:t>+</m:t>
                      </m:r>
                      <m:r>
                        <a:rPr lang="en-US" b="0" i="1">
                          <a:latin typeface="Cambria Math" panose="02040503050406030204" pitchFamily="18" charset="0"/>
                        </a:rPr>
                        <m:t>𝐶</m:t>
                      </m:r>
                      <m:f>
                        <m:fPr>
                          <m:ctrlPr>
                            <a:rPr lang="en-US" i="1">
                              <a:latin typeface="Cambria Math" panose="02040503050406030204" pitchFamily="18" charset="0"/>
                            </a:rPr>
                          </m:ctrlPr>
                        </m:fPr>
                        <m:num>
                          <m:r>
                            <a:rPr lang="en-US" b="0" i="1">
                              <a:latin typeface="Cambria Math" panose="02040503050406030204" pitchFamily="18" charset="0"/>
                            </a:rPr>
                            <m:t>𝑑</m:t>
                          </m:r>
                          <m:sSub>
                            <m:sSubPr>
                              <m:ctrlPr>
                                <a:rPr lang="en-US" i="1">
                                  <a:latin typeface="Cambria Math" panose="02040503050406030204" pitchFamily="18" charset="0"/>
                                </a:rPr>
                              </m:ctrlPr>
                            </m:sSubPr>
                            <m:e>
                              <m:r>
                                <a:rPr lang="en-US" b="0" i="1">
                                  <a:latin typeface="Cambria Math" panose="02040503050406030204" pitchFamily="18" charset="0"/>
                                </a:rPr>
                                <m:t>𝑣</m:t>
                              </m:r>
                            </m:e>
                            <m:sub>
                              <m:r>
                                <a:rPr lang="en-US" b="0" i="1">
                                  <a:latin typeface="Cambria Math" panose="02040503050406030204" pitchFamily="18" charset="0"/>
                                </a:rPr>
                                <m:t>𝐶</m:t>
                              </m:r>
                            </m:sub>
                          </m:sSub>
                        </m:num>
                        <m:den>
                          <m:r>
                            <a:rPr lang="en-US" b="0" i="1">
                              <a:latin typeface="Cambria Math" panose="02040503050406030204" pitchFamily="18" charset="0"/>
                            </a:rPr>
                            <m:t>𝑑𝑡</m:t>
                          </m:r>
                        </m:den>
                      </m:f>
                      <m:r>
                        <a:rPr lang="en-US" b="0" i="0">
                          <a:latin typeface="Cambria Math" panose="02040503050406030204" pitchFamily="18" charset="0"/>
                        </a:rPr>
                        <m:t>=</m:t>
                      </m:r>
                      <m:r>
                        <a:rPr lang="en-US" b="0" i="0">
                          <a:latin typeface="Cambria Math" panose="02040503050406030204" pitchFamily="18" charset="0"/>
                        </a:rPr>
                        <m:t>0</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3860109" y="2097525"/>
                <a:ext cx="2467277" cy="61824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261716" y="2059782"/>
                <a:ext cx="2608855"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a:latin typeface="Cambria Math" panose="02040503050406030204" pitchFamily="18" charset="0"/>
                        </a:rPr>
                        <m:t>→</m:t>
                      </m:r>
                      <m:f>
                        <m:fPr>
                          <m:ctrlPr>
                            <a:rPr lang="en-US" i="1">
                              <a:latin typeface="Cambria Math" panose="02040503050406030204" pitchFamily="18" charset="0"/>
                            </a:rPr>
                          </m:ctrlPr>
                        </m:fPr>
                        <m:num>
                          <m:r>
                            <a:rPr lang="en-US" b="0" i="1">
                              <a:latin typeface="Cambria Math" panose="02040503050406030204" pitchFamily="18" charset="0"/>
                            </a:rPr>
                            <m:t>𝑑</m:t>
                          </m:r>
                          <m:sSub>
                            <m:sSubPr>
                              <m:ctrlPr>
                                <a:rPr lang="en-US" i="1">
                                  <a:latin typeface="Cambria Math" panose="02040503050406030204" pitchFamily="18" charset="0"/>
                                </a:rPr>
                              </m:ctrlPr>
                            </m:sSubPr>
                            <m:e>
                              <m:r>
                                <a:rPr lang="en-US" b="0" i="1">
                                  <a:latin typeface="Cambria Math" panose="02040503050406030204" pitchFamily="18" charset="0"/>
                                </a:rPr>
                                <m:t>𝑣</m:t>
                              </m:r>
                            </m:e>
                            <m:sub>
                              <m:r>
                                <a:rPr lang="en-US" b="0" i="1">
                                  <a:latin typeface="Cambria Math" panose="02040503050406030204" pitchFamily="18" charset="0"/>
                                </a:rPr>
                                <m:t>𝐶</m:t>
                              </m:r>
                            </m:sub>
                          </m:sSub>
                        </m:num>
                        <m:den>
                          <m:r>
                            <a:rPr lang="en-US" b="0" i="1">
                              <a:latin typeface="Cambria Math" panose="02040503050406030204" pitchFamily="18" charset="0"/>
                            </a:rPr>
                            <m:t>𝑑𝑡</m:t>
                          </m:r>
                        </m:den>
                      </m:f>
                      <m:r>
                        <a:rPr lang="en-US" b="0" i="0">
                          <a:latin typeface="Cambria Math" panose="02040503050406030204" pitchFamily="18" charset="0"/>
                        </a:rPr>
                        <m:t>=−</m:t>
                      </m:r>
                      <m:f>
                        <m:fPr>
                          <m:ctrlPr>
                            <a:rPr lang="en-US" i="1">
                              <a:latin typeface="Cambria Math" panose="02040503050406030204" pitchFamily="18" charset="0"/>
                            </a:rPr>
                          </m:ctrlPr>
                        </m:fPr>
                        <m:num>
                          <m:r>
                            <a:rPr lang="en-US" b="0" i="0">
                              <a:latin typeface="Cambria Math" panose="02040503050406030204" pitchFamily="18" charset="0"/>
                            </a:rPr>
                            <m:t>1</m:t>
                          </m:r>
                        </m:num>
                        <m:den>
                          <m:r>
                            <a:rPr lang="en-US" b="0" i="1">
                              <a:latin typeface="Cambria Math" panose="02040503050406030204" pitchFamily="18" charset="0"/>
                            </a:rPr>
                            <m:t>𝑅𝐶</m:t>
                          </m:r>
                        </m:den>
                      </m:f>
                      <m:sSub>
                        <m:sSubPr>
                          <m:ctrlPr>
                            <a:rPr lang="en-US" i="1">
                              <a:latin typeface="Cambria Math" panose="02040503050406030204" pitchFamily="18" charset="0"/>
                            </a:rPr>
                          </m:ctrlPr>
                        </m:sSubPr>
                        <m:e>
                          <m:r>
                            <a:rPr lang="en-US" b="0" i="1">
                              <a:latin typeface="Cambria Math" panose="02040503050406030204" pitchFamily="18" charset="0"/>
                            </a:rPr>
                            <m:t>𝑣</m:t>
                          </m:r>
                        </m:e>
                        <m:sub>
                          <m:r>
                            <a:rPr lang="en-US" b="0" i="1">
                              <a:latin typeface="Cambria Math" panose="02040503050406030204" pitchFamily="18" charset="0"/>
                            </a:rPr>
                            <m:t>𝐶</m:t>
                          </m:r>
                        </m:sub>
                      </m:sSub>
                      <m:r>
                        <a:rPr lang="en-US" b="0" i="0">
                          <a:latin typeface="Cambria Math" panose="02040503050406030204" pitchFamily="18" charset="0"/>
                        </a:rPr>
                        <m:t>−</m:t>
                      </m:r>
                      <m:f>
                        <m:fPr>
                          <m:ctrlPr>
                            <a:rPr lang="en-US" i="1">
                              <a:latin typeface="Cambria Math" panose="02040503050406030204" pitchFamily="18" charset="0"/>
                            </a:rPr>
                          </m:ctrlPr>
                        </m:fPr>
                        <m:num>
                          <m:r>
                            <a:rPr lang="en-US" b="0" i="0">
                              <a:latin typeface="Cambria Math" panose="02040503050406030204" pitchFamily="18" charset="0"/>
                            </a:rPr>
                            <m:t>1</m:t>
                          </m:r>
                        </m:num>
                        <m:den>
                          <m:r>
                            <a:rPr lang="en-US" b="0" i="1">
                              <a:latin typeface="Cambria Math" panose="02040503050406030204" pitchFamily="18" charset="0"/>
                            </a:rPr>
                            <m:t>𝐶</m:t>
                          </m:r>
                        </m:den>
                      </m:f>
                      <m:sSub>
                        <m:sSubPr>
                          <m:ctrlPr>
                            <a:rPr lang="en-US" i="1">
                              <a:latin typeface="Cambria Math" panose="02040503050406030204" pitchFamily="18" charset="0"/>
                            </a:rPr>
                          </m:ctrlPr>
                        </m:sSubPr>
                        <m:e>
                          <m:r>
                            <a:rPr lang="en-US" b="0" i="1">
                              <a:latin typeface="Cambria Math" panose="02040503050406030204" pitchFamily="18" charset="0"/>
                            </a:rPr>
                            <m:t>𝑖</m:t>
                          </m:r>
                        </m:e>
                        <m:sub>
                          <m:r>
                            <a:rPr lang="en-US" b="0" i="1">
                              <a:latin typeface="Cambria Math" panose="02040503050406030204" pitchFamily="18" charset="0"/>
                            </a:rPr>
                            <m:t>𝐿</m:t>
                          </m:r>
                        </m:sub>
                      </m:sSub>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6261716" y="2059782"/>
                <a:ext cx="2608855" cy="618246"/>
              </a:xfrm>
              <a:prstGeom prst="rect">
                <a:avLst/>
              </a:prstGeom>
              <a:blipFill>
                <a:blip r:embed="rId9"/>
                <a:stretch>
                  <a:fillRect/>
                </a:stretch>
              </a:blipFill>
            </p:spPr>
            <p:txBody>
              <a:bodyPr/>
              <a:lstStyle/>
              <a:p>
                <a:r>
                  <a:rPr lang="en-US">
                    <a:noFill/>
                  </a:rPr>
                  <a:t> </a:t>
                </a:r>
              </a:p>
            </p:txBody>
          </p:sp>
        </mc:Fallback>
      </mc:AlternateContent>
      <p:sp>
        <p:nvSpPr>
          <p:cNvPr id="14" name="Rectangle 13"/>
          <p:cNvSpPr>
            <a:spLocks noChangeArrowheads="1"/>
          </p:cNvSpPr>
          <p:nvPr/>
        </p:nvSpPr>
        <p:spPr bwMode="auto">
          <a:xfrm>
            <a:off x="4368477" y="2794164"/>
            <a:ext cx="4551246"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dirty="0" smtClean="0">
                <a:ea typeface="Calibri" panose="020F0502020204030204" pitchFamily="34" charset="0"/>
                <a:cs typeface="B Nazanin" panose="00000400000000000000" pitchFamily="2" charset="-78"/>
              </a:rPr>
              <a:t>سپس دستگاه معادلات حالت، به شکل مقابل تشکیل می شود: </a:t>
            </a:r>
            <a:endParaRPr lang="en-US" altLang="en-US" dirty="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5" name="Rectangle 14"/>
              <p:cNvSpPr/>
              <p:nvPr/>
            </p:nvSpPr>
            <p:spPr>
              <a:xfrm>
                <a:off x="102450" y="3137363"/>
                <a:ext cx="2945550" cy="11839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r>
                                      <a:rPr lang="en-US" b="0" i="1">
                                        <a:latin typeface="Cambria Math" panose="02040503050406030204" pitchFamily="18" charset="0"/>
                                      </a:rPr>
                                      <m:t>𝑑</m:t>
                                    </m:r>
                                    <m:sSub>
                                      <m:sSubPr>
                                        <m:ctrlPr>
                                          <a:rPr lang="en-US" i="1">
                                            <a:latin typeface="Cambria Math" panose="02040503050406030204" pitchFamily="18" charset="0"/>
                                          </a:rPr>
                                        </m:ctrlPr>
                                      </m:sSubPr>
                                      <m:e>
                                        <m:r>
                                          <a:rPr lang="en-US" b="0" i="1">
                                            <a:latin typeface="Cambria Math" panose="02040503050406030204" pitchFamily="18" charset="0"/>
                                          </a:rPr>
                                          <m:t>𝑣</m:t>
                                        </m:r>
                                      </m:e>
                                      <m:sub>
                                        <m:r>
                                          <a:rPr lang="en-US" b="0" i="1">
                                            <a:latin typeface="Cambria Math" panose="02040503050406030204" pitchFamily="18" charset="0"/>
                                          </a:rPr>
                                          <m:t>𝐶</m:t>
                                        </m:r>
                                      </m:sub>
                                    </m:sSub>
                                  </m:num>
                                  <m:den>
                                    <m:r>
                                      <a:rPr lang="en-US" b="0" i="1">
                                        <a:latin typeface="Cambria Math" panose="02040503050406030204" pitchFamily="18" charset="0"/>
                                      </a:rPr>
                                      <m:t>𝑑𝑡</m:t>
                                    </m:r>
                                  </m:den>
                                </m:f>
                              </m:e>
                            </m:mr>
                            <m:mr>
                              <m:e>
                                <m:f>
                                  <m:fPr>
                                    <m:ctrlPr>
                                      <a:rPr lang="en-US" i="1">
                                        <a:latin typeface="Cambria Math" panose="02040503050406030204" pitchFamily="18" charset="0"/>
                                      </a:rPr>
                                    </m:ctrlPr>
                                  </m:fPr>
                                  <m:num>
                                    <m:r>
                                      <a:rPr lang="en-US" b="0" i="1">
                                        <a:latin typeface="Cambria Math" panose="02040503050406030204" pitchFamily="18" charset="0"/>
                                      </a:rPr>
                                      <m:t>𝑑</m:t>
                                    </m:r>
                                    <m:sSub>
                                      <m:sSubPr>
                                        <m:ctrlPr>
                                          <a:rPr lang="en-US" i="1">
                                            <a:latin typeface="Cambria Math" panose="02040503050406030204" pitchFamily="18" charset="0"/>
                                          </a:rPr>
                                        </m:ctrlPr>
                                      </m:sSubPr>
                                      <m:e>
                                        <m:r>
                                          <a:rPr lang="en-US" b="0" i="1">
                                            <a:latin typeface="Cambria Math" panose="02040503050406030204" pitchFamily="18" charset="0"/>
                                          </a:rPr>
                                          <m:t>𝑖</m:t>
                                        </m:r>
                                      </m:e>
                                      <m:sub>
                                        <m:r>
                                          <a:rPr lang="en-US" b="0" i="1">
                                            <a:latin typeface="Cambria Math" panose="02040503050406030204" pitchFamily="18" charset="0"/>
                                          </a:rPr>
                                          <m:t>𝐿</m:t>
                                        </m:r>
                                      </m:sub>
                                    </m:sSub>
                                  </m:num>
                                  <m:den>
                                    <m:r>
                                      <a:rPr lang="en-US" b="0" i="1">
                                        <a:latin typeface="Cambria Math" panose="02040503050406030204" pitchFamily="18" charset="0"/>
                                      </a:rPr>
                                      <m:t>𝑑𝑡</m:t>
                                    </m:r>
                                  </m:den>
                                </m:f>
                              </m:e>
                            </m:mr>
                          </m:m>
                        </m:e>
                      </m:d>
                      <m:r>
                        <a:rPr lang="en-US" b="0" i="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b="0" i="0">
                                    <a:latin typeface="Cambria Math" panose="02040503050406030204" pitchFamily="18" charset="0"/>
                                  </a:rPr>
                                  <m:t>−</m:t>
                                </m:r>
                                <m:f>
                                  <m:fPr>
                                    <m:ctrlPr>
                                      <a:rPr lang="en-US" i="1">
                                        <a:latin typeface="Cambria Math" panose="02040503050406030204" pitchFamily="18" charset="0"/>
                                      </a:rPr>
                                    </m:ctrlPr>
                                  </m:fPr>
                                  <m:num>
                                    <m:r>
                                      <a:rPr lang="en-US" b="0" i="0">
                                        <a:latin typeface="Cambria Math" panose="02040503050406030204" pitchFamily="18" charset="0"/>
                                      </a:rPr>
                                      <m:t>1</m:t>
                                    </m:r>
                                  </m:num>
                                  <m:den>
                                    <m:r>
                                      <a:rPr lang="en-US" b="0" i="1">
                                        <a:latin typeface="Cambria Math" panose="02040503050406030204" pitchFamily="18" charset="0"/>
                                      </a:rPr>
                                      <m:t>𝑅𝐶</m:t>
                                    </m:r>
                                  </m:den>
                                </m:f>
                              </m:e>
                              <m:e>
                                <m:r>
                                  <a:rPr lang="en-US" b="0" i="0">
                                    <a:latin typeface="Cambria Math" panose="02040503050406030204" pitchFamily="18" charset="0"/>
                                  </a:rPr>
                                  <m:t>−</m:t>
                                </m:r>
                                <m:f>
                                  <m:fPr>
                                    <m:ctrlPr>
                                      <a:rPr lang="en-US" i="1">
                                        <a:latin typeface="Cambria Math" panose="02040503050406030204" pitchFamily="18" charset="0"/>
                                      </a:rPr>
                                    </m:ctrlPr>
                                  </m:fPr>
                                  <m:num>
                                    <m:r>
                                      <a:rPr lang="en-US" b="0" i="0">
                                        <a:latin typeface="Cambria Math" panose="02040503050406030204" pitchFamily="18" charset="0"/>
                                      </a:rPr>
                                      <m:t>1</m:t>
                                    </m:r>
                                  </m:num>
                                  <m:den>
                                    <m:r>
                                      <a:rPr lang="en-US" b="0" i="1">
                                        <a:latin typeface="Cambria Math" panose="02040503050406030204" pitchFamily="18" charset="0"/>
                                      </a:rPr>
                                      <m:t>𝐶</m:t>
                                    </m:r>
                                  </m:den>
                                </m:f>
                              </m:e>
                            </m:mr>
                            <m:mr>
                              <m:e>
                                <m:f>
                                  <m:fPr>
                                    <m:ctrlPr>
                                      <a:rPr lang="en-US" i="1">
                                        <a:latin typeface="Cambria Math" panose="02040503050406030204" pitchFamily="18" charset="0"/>
                                      </a:rPr>
                                    </m:ctrlPr>
                                  </m:fPr>
                                  <m:num>
                                    <m:r>
                                      <a:rPr lang="en-US" b="0" i="0">
                                        <a:latin typeface="Cambria Math" panose="02040503050406030204" pitchFamily="18" charset="0"/>
                                      </a:rPr>
                                      <m:t>1</m:t>
                                    </m:r>
                                  </m:num>
                                  <m:den>
                                    <m:r>
                                      <a:rPr lang="en-US" b="0" i="1">
                                        <a:latin typeface="Cambria Math" panose="02040503050406030204" pitchFamily="18" charset="0"/>
                                      </a:rPr>
                                      <m:t>𝐿</m:t>
                                    </m:r>
                                  </m:den>
                                </m:f>
                              </m:e>
                              <m:e>
                                <m:r>
                                  <a:rPr lang="en-US" b="0" i="0">
                                    <a:latin typeface="Cambria Math" panose="02040503050406030204" pitchFamily="18" charset="0"/>
                                  </a:rPr>
                                  <m:t>0</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a:latin typeface="Cambria Math" panose="02040503050406030204" pitchFamily="18" charset="0"/>
                                      </a:rPr>
                                      <m:t>𝑣</m:t>
                                    </m:r>
                                  </m:e>
                                  <m:sub>
                                    <m:r>
                                      <a:rPr lang="en-US" b="0" i="1">
                                        <a:latin typeface="Cambria Math" panose="02040503050406030204" pitchFamily="18" charset="0"/>
                                      </a:rPr>
                                      <m:t>𝐶</m:t>
                                    </m:r>
                                  </m:sub>
                                </m:sSub>
                              </m:e>
                            </m:mr>
                            <m:mr>
                              <m:e>
                                <m:sSub>
                                  <m:sSubPr>
                                    <m:ctrlPr>
                                      <a:rPr lang="en-US" i="1">
                                        <a:latin typeface="Cambria Math" panose="02040503050406030204" pitchFamily="18" charset="0"/>
                                      </a:rPr>
                                    </m:ctrlPr>
                                  </m:sSubPr>
                                  <m:e>
                                    <m:r>
                                      <a:rPr lang="en-US" b="0" i="1">
                                        <a:latin typeface="Cambria Math" panose="02040503050406030204" pitchFamily="18" charset="0"/>
                                      </a:rPr>
                                      <m:t>𝑖</m:t>
                                    </m:r>
                                  </m:e>
                                  <m:sub>
                                    <m:r>
                                      <a:rPr lang="en-US" b="0" i="1">
                                        <a:latin typeface="Cambria Math" panose="02040503050406030204" pitchFamily="18" charset="0"/>
                                      </a:rPr>
                                      <m:t>𝐿</m:t>
                                    </m:r>
                                  </m:sub>
                                </m:sSub>
                              </m:e>
                            </m:mr>
                          </m:m>
                        </m:e>
                      </m:d>
                      <m:r>
                        <m:rPr>
                          <m:nor/>
                        </m:rPr>
                        <a:rPr lang="en-US" i="1">
                          <a:latin typeface="Cambria Math" panose="02040503050406030204" pitchFamily="18" charset="0"/>
                        </a:rPr>
                        <m:t>   </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102450" y="3137363"/>
                <a:ext cx="2945550" cy="118397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826447" y="3136750"/>
                <a:ext cx="2690608" cy="11711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𝑜𝑟</m:t>
                      </m:r>
                      <m:r>
                        <m:rPr>
                          <m:nor/>
                        </m:rPr>
                        <a:rPr lang="fa-IR" b="0" i="1" smtClean="0">
                          <a:latin typeface="Cambria Math" panose="02040503050406030204" pitchFamily="18" charset="0"/>
                        </a:rPr>
                        <m:t>  </m:t>
                      </m:r>
                      <m:r>
                        <m:rPr>
                          <m:nor/>
                        </m:rPr>
                        <a:rPr lang="en-US" i="1">
                          <a:latin typeface="Cambria Math" panose="02040503050406030204" pitchFamily="18" charset="0"/>
                        </a:rPr>
                        <m:t>  </m:t>
                      </m:r>
                      <m:sSup>
                        <m:sSupPr>
                          <m:ctrlPr>
                            <a:rPr lang="en-US" i="1">
                              <a:latin typeface="Cambria Math" panose="02040503050406030204" pitchFamily="18" charset="0"/>
                            </a:rPr>
                          </m:ctrlPr>
                        </m:sSupPr>
                        <m:e>
                          <m:r>
                            <a:rPr lang="en-US" b="0" i="1">
                              <a:latin typeface="Cambria Math" panose="02040503050406030204" pitchFamily="18" charset="0"/>
                            </a:rPr>
                            <m:t>𝑋</m:t>
                          </m:r>
                        </m:e>
                        <m:sup>
                          <m:r>
                            <a:rPr lang="en-US" b="0" i="0">
                              <a:latin typeface="Cambria Math" panose="02040503050406030204" pitchFamily="18" charset="0"/>
                            </a:rPr>
                            <m:t>′</m:t>
                          </m:r>
                        </m:sup>
                      </m:sSup>
                      <m:r>
                        <a:rPr lang="en-US" b="0" i="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b="0" i="0">
                                    <a:latin typeface="Cambria Math" panose="02040503050406030204" pitchFamily="18" charset="0"/>
                                  </a:rPr>
                                  <m:t>−</m:t>
                                </m:r>
                                <m:f>
                                  <m:fPr>
                                    <m:ctrlPr>
                                      <a:rPr lang="en-US" i="1">
                                        <a:latin typeface="Cambria Math" panose="02040503050406030204" pitchFamily="18" charset="0"/>
                                      </a:rPr>
                                    </m:ctrlPr>
                                  </m:fPr>
                                  <m:num>
                                    <m:r>
                                      <a:rPr lang="en-US" b="0" i="0">
                                        <a:latin typeface="Cambria Math" panose="02040503050406030204" pitchFamily="18" charset="0"/>
                                      </a:rPr>
                                      <m:t>1</m:t>
                                    </m:r>
                                  </m:num>
                                  <m:den>
                                    <m:r>
                                      <a:rPr lang="en-US" b="0" i="1">
                                        <a:latin typeface="Cambria Math" panose="02040503050406030204" pitchFamily="18" charset="0"/>
                                      </a:rPr>
                                      <m:t>𝑅𝐶</m:t>
                                    </m:r>
                                  </m:den>
                                </m:f>
                              </m:e>
                              <m:e>
                                <m:r>
                                  <a:rPr lang="en-US" b="0" i="0">
                                    <a:latin typeface="Cambria Math" panose="02040503050406030204" pitchFamily="18" charset="0"/>
                                  </a:rPr>
                                  <m:t>−</m:t>
                                </m:r>
                                <m:f>
                                  <m:fPr>
                                    <m:ctrlPr>
                                      <a:rPr lang="en-US" i="1">
                                        <a:latin typeface="Cambria Math" panose="02040503050406030204" pitchFamily="18" charset="0"/>
                                      </a:rPr>
                                    </m:ctrlPr>
                                  </m:fPr>
                                  <m:num>
                                    <m:r>
                                      <a:rPr lang="en-US" b="0" i="0">
                                        <a:latin typeface="Cambria Math" panose="02040503050406030204" pitchFamily="18" charset="0"/>
                                      </a:rPr>
                                      <m:t>1</m:t>
                                    </m:r>
                                  </m:num>
                                  <m:den>
                                    <m:r>
                                      <a:rPr lang="en-US" b="0" i="1">
                                        <a:latin typeface="Cambria Math" panose="02040503050406030204" pitchFamily="18" charset="0"/>
                                      </a:rPr>
                                      <m:t>𝐶</m:t>
                                    </m:r>
                                  </m:den>
                                </m:f>
                              </m:e>
                            </m:mr>
                            <m:mr>
                              <m:e>
                                <m:f>
                                  <m:fPr>
                                    <m:ctrlPr>
                                      <a:rPr lang="en-US" i="1">
                                        <a:latin typeface="Cambria Math" panose="02040503050406030204" pitchFamily="18" charset="0"/>
                                      </a:rPr>
                                    </m:ctrlPr>
                                  </m:fPr>
                                  <m:num>
                                    <m:r>
                                      <a:rPr lang="en-US" b="0" i="0">
                                        <a:latin typeface="Cambria Math" panose="02040503050406030204" pitchFamily="18" charset="0"/>
                                      </a:rPr>
                                      <m:t>1</m:t>
                                    </m:r>
                                  </m:num>
                                  <m:den>
                                    <m:r>
                                      <a:rPr lang="en-US" b="0" i="1">
                                        <a:latin typeface="Cambria Math" panose="02040503050406030204" pitchFamily="18" charset="0"/>
                                      </a:rPr>
                                      <m:t>𝐿</m:t>
                                    </m:r>
                                  </m:den>
                                </m:f>
                              </m:e>
                              <m:e>
                                <m:r>
                                  <a:rPr lang="en-US" b="0" i="0">
                                    <a:latin typeface="Cambria Math" panose="02040503050406030204" pitchFamily="18" charset="0"/>
                                  </a:rPr>
                                  <m:t>0</m:t>
                                </m:r>
                              </m:e>
                            </m:mr>
                          </m:m>
                        </m:e>
                      </m:d>
                      <m:r>
                        <a:rPr lang="en-US" b="0" i="1">
                          <a:latin typeface="Cambria Math" panose="02040503050406030204" pitchFamily="18" charset="0"/>
                        </a:rPr>
                        <m:t>𝑋</m:t>
                      </m:r>
                      <m:r>
                        <m:rPr>
                          <m:nor/>
                        </m:rPr>
                        <a:rPr lang="en-US" i="1">
                          <a:latin typeface="Cambria Math" panose="02040503050406030204" pitchFamily="18" charset="0"/>
                        </a:rPr>
                        <m:t> </m:t>
                      </m:r>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2826447" y="3136750"/>
                <a:ext cx="2690608" cy="117115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483033" y="3525111"/>
                <a:ext cx="1834733" cy="3779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𝑜𝑟</m:t>
                      </m:r>
                      <m:r>
                        <m:rPr>
                          <m:nor/>
                        </m:rPr>
                        <a:rPr lang="en-US" i="1">
                          <a:latin typeface="Cambria Math" panose="02040503050406030204" pitchFamily="18" charset="0"/>
                        </a:rPr>
                        <m:t>  </m:t>
                      </m:r>
                      <m:sSup>
                        <m:sSupPr>
                          <m:ctrlPr>
                            <a:rPr lang="en-US" i="1">
                              <a:latin typeface="Cambria Math" panose="02040503050406030204" pitchFamily="18" charset="0"/>
                            </a:rPr>
                          </m:ctrlPr>
                        </m:sSupPr>
                        <m:e>
                          <m:r>
                            <a:rPr lang="en-US" b="0" i="1">
                              <a:latin typeface="Cambria Math" panose="02040503050406030204" pitchFamily="18" charset="0"/>
                            </a:rPr>
                            <m:t>𝑋</m:t>
                          </m:r>
                        </m:e>
                        <m:sup>
                          <m:r>
                            <a:rPr lang="en-US" b="0" i="0">
                              <a:latin typeface="Cambria Math" panose="02040503050406030204" pitchFamily="18" charset="0"/>
                            </a:rPr>
                            <m:t>′</m:t>
                          </m:r>
                        </m:sup>
                      </m:sSup>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𝑋</m:t>
                          </m:r>
                        </m:e>
                      </m:acc>
                      <m:r>
                        <a:rPr lang="en-US" b="0" i="1" smtClean="0">
                          <a:latin typeface="Cambria Math" panose="02040503050406030204" pitchFamily="18" charset="0"/>
                        </a:rPr>
                        <m:t>)</m:t>
                      </m:r>
                      <m:r>
                        <a:rPr lang="en-US" b="0" i="0">
                          <a:latin typeface="Cambria Math" panose="02040503050406030204" pitchFamily="18" charset="0"/>
                        </a:rPr>
                        <m:t>=</m:t>
                      </m:r>
                      <m:r>
                        <a:rPr lang="en-US" b="0" i="1">
                          <a:latin typeface="Cambria Math" panose="02040503050406030204" pitchFamily="18" charset="0"/>
                        </a:rPr>
                        <m:t>𝐴𝑋</m:t>
                      </m:r>
                      <m:r>
                        <m:rPr>
                          <m:nor/>
                        </m:rPr>
                        <a:rPr lang="en-US" i="1">
                          <a:latin typeface="Cambria Math" panose="02040503050406030204" pitchFamily="18" charset="0"/>
                        </a:rPr>
                        <m:t>   </m:t>
                      </m:r>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5483033" y="3525111"/>
                <a:ext cx="1834733" cy="377989"/>
              </a:xfrm>
              <a:prstGeom prst="rect">
                <a:avLst/>
              </a:prstGeom>
              <a:blipFill>
                <a:blip r:embed="rId12"/>
                <a:stretch>
                  <a:fillRect b="-14516"/>
                </a:stretch>
              </a:blipFill>
            </p:spPr>
            <p:txBody>
              <a:bodyPr/>
              <a:lstStyle/>
              <a:p>
                <a:r>
                  <a:rPr lang="en-US">
                    <a:noFill/>
                  </a:rPr>
                  <a:t> </a:t>
                </a:r>
              </a:p>
            </p:txBody>
          </p:sp>
        </mc:Fallback>
      </mc:AlternateContent>
      <p:sp>
        <p:nvSpPr>
          <p:cNvPr id="18" name="Rectangle 17"/>
          <p:cNvSpPr>
            <a:spLocks noChangeArrowheads="1"/>
          </p:cNvSpPr>
          <p:nvPr/>
        </p:nvSpPr>
        <p:spPr bwMode="auto">
          <a:xfrm>
            <a:off x="3269133" y="4321341"/>
            <a:ext cx="5557932"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dirty="0" smtClean="0">
                <a:ea typeface="Calibri" panose="020F0502020204030204" pitchFamily="34" charset="0"/>
                <a:cs typeface="B Nazanin" panose="00000400000000000000" pitchFamily="2" charset="-78"/>
              </a:rPr>
              <a:t>به </a:t>
            </a: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A</a:t>
            </a:r>
            <a:r>
              <a:rPr lang="fa-IR" altLang="en-US" dirty="0" smtClean="0">
                <a:ea typeface="Calibri" panose="020F0502020204030204" pitchFamily="34" charset="0"/>
                <a:cs typeface="B Nazanin" panose="00000400000000000000" pitchFamily="2" charset="-78"/>
              </a:rPr>
              <a:t> </a:t>
            </a:r>
            <a:r>
              <a:rPr lang="fa-IR" altLang="en-US" b="1" dirty="0" smtClean="0">
                <a:solidFill>
                  <a:srgbClr val="FF0000"/>
                </a:solidFill>
                <a:ea typeface="Calibri" panose="020F0502020204030204" pitchFamily="34" charset="0"/>
                <a:cs typeface="B Nazanin" panose="00000400000000000000" pitchFamily="2" charset="-78"/>
              </a:rPr>
              <a:t>ماتریس حالت </a:t>
            </a:r>
            <a:r>
              <a:rPr lang="fa-IR" altLang="en-US" dirty="0" smtClean="0">
                <a:ea typeface="Calibri" panose="020F0502020204030204" pitchFamily="34" charset="0"/>
                <a:cs typeface="B Nazanin" panose="00000400000000000000" pitchFamily="2" charset="-78"/>
              </a:rPr>
              <a:t>گفته می شود و به معادلات بالا </a:t>
            </a:r>
            <a:r>
              <a:rPr lang="fa-IR" altLang="en-US" b="1" dirty="0" smtClean="0">
                <a:solidFill>
                  <a:srgbClr val="FF0000"/>
                </a:solidFill>
                <a:ea typeface="Calibri" panose="020F0502020204030204" pitchFamily="34" charset="0"/>
                <a:cs typeface="B Nazanin" panose="00000400000000000000" pitchFamily="2" charset="-78"/>
              </a:rPr>
              <a:t>معادلات حالت </a:t>
            </a:r>
            <a:r>
              <a:rPr lang="fa-IR" altLang="en-US" dirty="0" smtClean="0">
                <a:ea typeface="Calibri" panose="020F0502020204030204" pitchFamily="34" charset="0"/>
                <a:cs typeface="B Nazanin" panose="00000400000000000000" pitchFamily="2" charset="-78"/>
              </a:rPr>
              <a:t>گویند. </a:t>
            </a:r>
            <a:endParaRPr lang="en-US" altLang="en-US" dirty="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20" name="Rectangle 19"/>
              <p:cNvSpPr/>
              <p:nvPr/>
            </p:nvSpPr>
            <p:spPr>
              <a:xfrm>
                <a:off x="304800" y="4656747"/>
                <a:ext cx="8522265" cy="1047979"/>
              </a:xfrm>
              <a:prstGeom prst="rect">
                <a:avLst/>
              </a:prstGeom>
            </p:spPr>
            <p:txBody>
              <a:bodyPr wrap="square">
                <a:spAutoFit/>
              </a:bodyPr>
              <a:lstStyle/>
              <a:p>
                <a:pPr algn="just" rtl="1">
                  <a:lnSpc>
                    <a:spcPct val="115000"/>
                  </a:lnSpc>
                  <a:spcAft>
                    <a:spcPts val="800"/>
                  </a:spcAft>
                </a:pPr>
                <a:r>
                  <a:rPr lang="fa-IR" kern="100" dirty="0">
                    <a:latin typeface="Calibri" panose="020F0502020204030204" pitchFamily="34" charset="0"/>
                    <a:ea typeface="Times New Roman" panose="02020603050405020304" pitchFamily="18" charset="0"/>
                    <a:cs typeface="B Nazanin" panose="00000400000000000000" pitchFamily="2" charset="-78"/>
                  </a:rPr>
                  <a:t>با داشتن حالت اولیه متغیرهای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latin typeface="Cambria Math" panose="02040503050406030204" pitchFamily="18" charset="0"/>
                            <a:ea typeface="Times New Roman" panose="02020603050405020304" pitchFamily="18" charset="0"/>
                            <a:cs typeface="Nazanin" panose="00000400000000000000" pitchFamily="2" charset="-78"/>
                          </a:rPr>
                          <m:t>𝑖</m:t>
                        </m:r>
                      </m:e>
                      <m:sub>
                        <m:r>
                          <a:rPr lang="en-US" i="1" kern="100">
                            <a:latin typeface="Cambria Math" panose="02040503050406030204" pitchFamily="18" charset="0"/>
                            <a:ea typeface="Times New Roman" panose="02020603050405020304" pitchFamily="18" charset="0"/>
                            <a:cs typeface="Nazanin" panose="00000400000000000000" pitchFamily="2" charset="-78"/>
                          </a:rPr>
                          <m:t>𝐿</m:t>
                        </m:r>
                      </m:sub>
                    </m:sSub>
                    <m:d>
                      <m:dPr>
                        <m:ctrlPr>
                          <a:rPr lang="en-US" i="1" kern="100">
                            <a:latin typeface="Cambria Math" panose="02040503050406030204" pitchFamily="18" charset="0"/>
                            <a:ea typeface="Times New Roman" panose="02020603050405020304" pitchFamily="18" charset="0"/>
                            <a:cs typeface="Nazanin" panose="00000400000000000000" pitchFamily="2" charset="-78"/>
                          </a:rPr>
                        </m:ctrlPr>
                      </m:dPr>
                      <m:e>
                        <m:r>
                          <a:rPr lang="en-US" i="1" kern="100">
                            <a:latin typeface="Cambria Math" panose="02040503050406030204" pitchFamily="18" charset="0"/>
                            <a:ea typeface="Times New Roman" panose="02020603050405020304" pitchFamily="18" charset="0"/>
                            <a:cs typeface="Nazanin" panose="00000400000000000000" pitchFamily="2" charset="-78"/>
                          </a:rPr>
                          <m:t>𝑡</m:t>
                        </m:r>
                      </m:e>
                    </m:d>
                    <m:r>
                      <a:rPr lang="en-US" i="1" kern="100">
                        <a:latin typeface="Cambria Math" panose="02040503050406030204" pitchFamily="18" charset="0"/>
                        <a:ea typeface="Times New Roman" panose="02020603050405020304" pitchFamily="18" charset="0"/>
                        <a:cs typeface="Nazanin" panose="00000400000000000000" pitchFamily="2" charset="-78"/>
                      </a:rPr>
                      <m:t>=</m:t>
                    </m:r>
                    <m:sSub>
                      <m:sSubPr>
                        <m:ctrlPr>
                          <a:rPr lang="en-US"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effectLst/>
                            <a:latin typeface="Cambria Math" panose="02040503050406030204" pitchFamily="18" charset="0"/>
                            <a:ea typeface="Times New Roman" panose="02020603050405020304" pitchFamily="18" charset="0"/>
                            <a:cs typeface="Nazanin" panose="00000400000000000000" pitchFamily="2" charset="-78"/>
                          </a:rPr>
                          <m:t>𝐼</m:t>
                        </m:r>
                      </m:e>
                      <m:sub>
                        <m:r>
                          <a:rPr lang="en-US" i="1" kern="100">
                            <a:effectLst/>
                            <a:latin typeface="Cambria Math" panose="02040503050406030204" pitchFamily="18" charset="0"/>
                            <a:ea typeface="Times New Roman" panose="02020603050405020304" pitchFamily="18" charset="0"/>
                            <a:cs typeface="Nazanin" panose="00000400000000000000" pitchFamily="2" charset="-78"/>
                          </a:rPr>
                          <m:t>𝑜</m:t>
                        </m:r>
                      </m:sub>
                    </m:sSub>
                  </m:oMath>
                </a14:m>
                <a:r>
                  <a:rPr lang="en-US" kern="100" dirty="0">
                    <a:latin typeface="Nazanin" panose="00000400000000000000" pitchFamily="2" charset="-78"/>
                    <a:ea typeface="Times New Roman" panose="02020603050405020304" pitchFamily="18" charset="0"/>
                    <a:cs typeface="B Nazanin" panose="00000400000000000000" pitchFamily="2" charset="-78"/>
                  </a:rPr>
                  <a:t> </a:t>
                </a:r>
                <a:r>
                  <a:rPr lang="fa-IR" kern="100" dirty="0" smtClean="0">
                    <a:latin typeface="Nazanin" panose="00000400000000000000" pitchFamily="2" charset="-78"/>
                    <a:ea typeface="Times New Roman" panose="02020603050405020304" pitchFamily="18" charset="0"/>
                    <a:cs typeface="B Nazanin" panose="00000400000000000000" pitchFamily="2" charset="-78"/>
                  </a:rPr>
                  <a:t> و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latin typeface="Cambria Math" panose="02040503050406030204" pitchFamily="18" charset="0"/>
                            <a:ea typeface="Times New Roman" panose="02020603050405020304" pitchFamily="18" charset="0"/>
                            <a:cs typeface="Nazanin" panose="00000400000000000000" pitchFamily="2" charset="-78"/>
                          </a:rPr>
                          <m:t>𝑣</m:t>
                        </m:r>
                      </m:e>
                      <m:sub>
                        <m:r>
                          <a:rPr lang="en-US" i="1" kern="100">
                            <a:latin typeface="Cambria Math" panose="02040503050406030204" pitchFamily="18" charset="0"/>
                            <a:ea typeface="Times New Roman" panose="02020603050405020304" pitchFamily="18" charset="0"/>
                            <a:cs typeface="Nazanin" panose="00000400000000000000" pitchFamily="2" charset="-78"/>
                          </a:rPr>
                          <m:t>𝑐</m:t>
                        </m:r>
                      </m:sub>
                    </m:sSub>
                    <m:d>
                      <m:dPr>
                        <m:ctrlPr>
                          <a:rPr lang="en-US" i="1" kern="100">
                            <a:latin typeface="Cambria Math" panose="02040503050406030204" pitchFamily="18" charset="0"/>
                            <a:ea typeface="Times New Roman" panose="02020603050405020304" pitchFamily="18" charset="0"/>
                            <a:cs typeface="Nazanin" panose="00000400000000000000" pitchFamily="2" charset="-78"/>
                          </a:rPr>
                        </m:ctrlPr>
                      </m:dPr>
                      <m:e>
                        <m:r>
                          <a:rPr lang="en-US" i="1" kern="100">
                            <a:latin typeface="Cambria Math" panose="02040503050406030204" pitchFamily="18" charset="0"/>
                            <a:ea typeface="Times New Roman" panose="02020603050405020304" pitchFamily="18" charset="0"/>
                            <a:cs typeface="Nazanin" panose="00000400000000000000" pitchFamily="2" charset="-78"/>
                          </a:rPr>
                          <m:t>𝑡</m:t>
                        </m:r>
                      </m:e>
                    </m:d>
                    <m:r>
                      <a:rPr lang="en-US" i="1" kern="100">
                        <a:latin typeface="Cambria Math" panose="02040503050406030204" pitchFamily="18" charset="0"/>
                        <a:ea typeface="Times New Roman" panose="02020603050405020304" pitchFamily="18" charset="0"/>
                        <a:cs typeface="Nazanin" panose="00000400000000000000" pitchFamily="2" charset="-78"/>
                      </a:rPr>
                      <m:t>=</m:t>
                    </m:r>
                    <m:sSub>
                      <m:sSubPr>
                        <m:ctrlPr>
                          <a:rPr lang="en-US"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effectLst/>
                            <a:latin typeface="Cambria Math" panose="02040503050406030204" pitchFamily="18" charset="0"/>
                            <a:ea typeface="Times New Roman" panose="02020603050405020304" pitchFamily="18" charset="0"/>
                            <a:cs typeface="Nazanin" panose="00000400000000000000" pitchFamily="2" charset="-78"/>
                          </a:rPr>
                          <m:t>𝑉</m:t>
                        </m:r>
                      </m:e>
                      <m:sub>
                        <m:r>
                          <a:rPr lang="en-US" i="1" kern="100">
                            <a:effectLst/>
                            <a:latin typeface="Cambria Math" panose="02040503050406030204" pitchFamily="18" charset="0"/>
                            <a:ea typeface="Times New Roman" panose="02020603050405020304" pitchFamily="18" charset="0"/>
                            <a:cs typeface="Nazanin" panose="00000400000000000000" pitchFamily="2" charset="-78"/>
                          </a:rPr>
                          <m:t>𝑜</m:t>
                        </m:r>
                      </m:sub>
                    </m:sSub>
                  </m:oMath>
                </a14:m>
                <a:r>
                  <a:rPr lang="en-US" kern="100" dirty="0">
                    <a:latin typeface="Nazanin" panose="00000400000000000000" pitchFamily="2" charset="-78"/>
                    <a:ea typeface="Times New Roman" panose="02020603050405020304" pitchFamily="18" charset="0"/>
                    <a:cs typeface="B Nazanin" panose="00000400000000000000" pitchFamily="2" charset="-78"/>
                  </a:rPr>
                  <a:t> </a:t>
                </a:r>
                <a:r>
                  <a:rPr lang="fa-IR" kern="100" dirty="0" smtClean="0">
                    <a:latin typeface="Nazanin" panose="00000400000000000000" pitchFamily="2" charset="-78"/>
                    <a:ea typeface="Times New Roman" panose="02020603050405020304" pitchFamily="18" charset="0"/>
                    <a:cs typeface="B Nazanin" panose="00000400000000000000" pitchFamily="2" charset="-78"/>
                  </a:rPr>
                  <a:t> می‌توان </a:t>
                </a:r>
                <a:r>
                  <a:rPr lang="fa-IR" kern="100" dirty="0">
                    <a:latin typeface="Nazanin" panose="00000400000000000000" pitchFamily="2" charset="-78"/>
                    <a:ea typeface="Times New Roman" panose="02020603050405020304" pitchFamily="18" charset="0"/>
                    <a:cs typeface="B Nazanin" panose="00000400000000000000" pitchFamily="2" charset="-78"/>
                  </a:rPr>
                  <a:t>هر لحظه را از معادلات فوق </a:t>
                </a:r>
                <a:r>
                  <a:rPr lang="fa-IR" kern="100" dirty="0" smtClean="0">
                    <a:latin typeface="Nazanin" panose="00000400000000000000" pitchFamily="2" charset="-78"/>
                    <a:ea typeface="Times New Roman" panose="02020603050405020304" pitchFamily="18" charset="0"/>
                    <a:cs typeface="B Nazanin" panose="00000400000000000000" pitchFamily="2" charset="-78"/>
                  </a:rPr>
                  <a:t>به دست </a:t>
                </a:r>
                <a:r>
                  <a:rPr lang="fa-IR" kern="100" dirty="0">
                    <a:latin typeface="Nazanin" panose="00000400000000000000" pitchFamily="2" charset="-78"/>
                    <a:ea typeface="Times New Roman" panose="02020603050405020304" pitchFamily="18" charset="0"/>
                    <a:cs typeface="B Nazanin" panose="00000400000000000000" pitchFamily="2" charset="-78"/>
                  </a:rPr>
                  <a:t>آورد</a:t>
                </a:r>
                <a:r>
                  <a:rPr lang="fa-IR" kern="100" dirty="0" smtClean="0">
                    <a:latin typeface="Nazanin" panose="00000400000000000000" pitchFamily="2" charset="-78"/>
                    <a:ea typeface="Times New Roman" panose="02020603050405020304" pitchFamily="18" charset="0"/>
                    <a:cs typeface="B Nazanin" panose="00000400000000000000" pitchFamily="2" charset="-78"/>
                  </a:rPr>
                  <a:t>. </a:t>
                </a:r>
                <a:r>
                  <a:rPr lang="fa-IR" dirty="0" smtClean="0">
                    <a:latin typeface="Calibri" panose="020F0502020204030204" pitchFamily="34" charset="0"/>
                    <a:ea typeface="Times New Roman" panose="02020603050405020304" pitchFamily="18" charset="0"/>
                    <a:cs typeface="B Nazanin" panose="00000400000000000000" pitchFamily="2" charset="-78"/>
                  </a:rPr>
                  <a:t>از </a:t>
                </a:r>
                <a:r>
                  <a:rPr lang="fa-IR" dirty="0">
                    <a:latin typeface="Calibri" panose="020F0502020204030204" pitchFamily="34" charset="0"/>
                    <a:ea typeface="Times New Roman" panose="02020603050405020304" pitchFamily="18" charset="0"/>
                    <a:cs typeface="B Nazanin" panose="00000400000000000000" pitchFamily="2" charset="-78"/>
                  </a:rPr>
                  <a:t>تئوری معادلات دیفرانسیل می‌دانیم که با داشتن حالت اولیه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a:effectLst/>
                            <a:latin typeface="Cambria Math" panose="02040503050406030204" pitchFamily="18" charset="0"/>
                            <a:ea typeface="Times New Roman" panose="02020603050405020304" pitchFamily="18" charset="0"/>
                            <a:cs typeface="Nazanin" panose="00000400000000000000" pitchFamily="2" charset="-78"/>
                          </a:rPr>
                          <m:t>𝐼</m:t>
                        </m:r>
                      </m:e>
                      <m:sub>
                        <m:r>
                          <a:rPr lang="en-US" i="1">
                            <a:effectLst/>
                            <a:latin typeface="Cambria Math" panose="02040503050406030204" pitchFamily="18" charset="0"/>
                            <a:ea typeface="Times New Roman" panose="02020603050405020304" pitchFamily="18" charset="0"/>
                            <a:cs typeface="Nazanin" panose="00000400000000000000" pitchFamily="2" charset="-78"/>
                          </a:rPr>
                          <m:t>𝑜</m:t>
                        </m:r>
                      </m:sub>
                    </m:sSub>
                  </m:oMath>
                </a14:m>
                <a:r>
                  <a:rPr lang="fa-IR" dirty="0">
                    <a:latin typeface="Calibri" panose="020F0502020204030204" pitchFamily="34"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a:effectLst/>
                            <a:latin typeface="Cambria Math" panose="02040503050406030204" pitchFamily="18" charset="0"/>
                            <a:ea typeface="Times New Roman" panose="02020603050405020304" pitchFamily="18" charset="0"/>
                            <a:cs typeface="Nazanin" panose="00000400000000000000" pitchFamily="2" charset="-78"/>
                          </a:rPr>
                          <m:t>𝑉</m:t>
                        </m:r>
                      </m:e>
                      <m:sub>
                        <m:r>
                          <a:rPr lang="en-US" i="1">
                            <a:effectLst/>
                            <a:latin typeface="Cambria Math" panose="02040503050406030204" pitchFamily="18" charset="0"/>
                            <a:ea typeface="Times New Roman" panose="02020603050405020304" pitchFamily="18" charset="0"/>
                            <a:cs typeface="Nazanin" panose="00000400000000000000" pitchFamily="2" charset="-78"/>
                          </a:rPr>
                          <m:t>𝑜</m:t>
                        </m:r>
                      </m:sub>
                    </m:sSub>
                  </m:oMath>
                </a14:m>
                <a:r>
                  <a:rPr lang="en-US" dirty="0">
                    <a:latin typeface="Nazanin" panose="00000400000000000000" pitchFamily="2" charset="-78"/>
                    <a:ea typeface="Times New Roman" panose="02020603050405020304" pitchFamily="18" charset="0"/>
                    <a:cs typeface="B Nazanin" panose="00000400000000000000" pitchFamily="2" charset="-78"/>
                  </a:rPr>
                  <a:t> </a:t>
                </a:r>
                <a:r>
                  <a:rPr lang="fa-IR" dirty="0" smtClean="0">
                    <a:latin typeface="Nazanin" panose="00000400000000000000" pitchFamily="2" charset="-78"/>
                    <a:ea typeface="Times New Roman" panose="02020603050405020304" pitchFamily="18" charset="0"/>
                    <a:cs typeface="B Nazanin" panose="00000400000000000000" pitchFamily="2" charset="-78"/>
                  </a:rPr>
                  <a:t> معادلات دیفرانسیل مدار، می‌توان </a:t>
                </a:r>
                <a:r>
                  <a:rPr lang="fa-IR" dirty="0">
                    <a:latin typeface="Nazanin" panose="00000400000000000000" pitchFamily="2" charset="-78"/>
                    <a:ea typeface="Times New Roman" panose="02020603050405020304" pitchFamily="18" charset="0"/>
                    <a:cs typeface="B Nazanin" panose="00000400000000000000" pitchFamily="2" charset="-78"/>
                  </a:rPr>
                  <a:t>حالت در هر زمان </a:t>
                </a:r>
                <a:r>
                  <a:rPr lang="en-US" i="1" dirty="0">
                    <a:latin typeface="Cambria Math" panose="02040503050406030204" pitchFamily="18" charset="0"/>
                    <a:ea typeface="Cambria Math" panose="02040503050406030204" pitchFamily="18" charset="0"/>
                    <a:cs typeface="B Nazanin" panose="00000400000000000000" pitchFamily="2" charset="-78"/>
                  </a:rPr>
                  <a:t>t</a:t>
                </a:r>
                <a:r>
                  <a:rPr lang="en-US" dirty="0">
                    <a:latin typeface="Cambria Math" panose="02040503050406030204" pitchFamily="18" charset="0"/>
                    <a:ea typeface="Cambria Math" panose="02040503050406030204" pitchFamily="18" charset="0"/>
                    <a:cs typeface="B Nazanin" panose="00000400000000000000" pitchFamily="2" charset="-78"/>
                  </a:rPr>
                  <a:t> </a:t>
                </a:r>
                <a:r>
                  <a:rPr lang="fa-IR" dirty="0" smtClean="0">
                    <a:latin typeface="Nazanin" panose="00000400000000000000" pitchFamily="2" charset="-78"/>
                    <a:ea typeface="Times New Roman" panose="02020603050405020304" pitchFamily="18" charset="0"/>
                    <a:cs typeface="B Nazanin" panose="00000400000000000000" pitchFamily="2" charset="-78"/>
                  </a:rPr>
                  <a:t> یعنی</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a:effectLst/>
                            <a:latin typeface="Cambria Math" panose="02040503050406030204" pitchFamily="18" charset="0"/>
                            <a:ea typeface="Times New Roman" panose="02020603050405020304" pitchFamily="18" charset="0"/>
                            <a:cs typeface="Nazanin" panose="00000400000000000000" pitchFamily="2" charset="-78"/>
                          </a:rPr>
                          <m:t>𝑖</m:t>
                        </m:r>
                      </m:e>
                      <m:sub>
                        <m:r>
                          <a:rPr lang="en-US" i="1">
                            <a:effectLst/>
                            <a:latin typeface="Cambria Math" panose="02040503050406030204" pitchFamily="18" charset="0"/>
                            <a:ea typeface="Times New Roman" panose="02020603050405020304" pitchFamily="18" charset="0"/>
                            <a:cs typeface="Nazanin" panose="00000400000000000000" pitchFamily="2" charset="-78"/>
                          </a:rPr>
                          <m:t>𝐿</m:t>
                        </m:r>
                      </m:sub>
                    </m:sSub>
                    <m:d>
                      <m:dPr>
                        <m:ctrlPr>
                          <a:rPr lang="en-US" i="1">
                            <a:effectLst/>
                            <a:latin typeface="Cambria Math" panose="02040503050406030204" pitchFamily="18" charset="0"/>
                            <a:ea typeface="Times New Roman" panose="02020603050405020304" pitchFamily="18" charset="0"/>
                            <a:cs typeface="Nazanin" panose="00000400000000000000" pitchFamily="2" charset="-78"/>
                          </a:rPr>
                        </m:ctrlPr>
                      </m:dPr>
                      <m:e>
                        <m:r>
                          <a:rPr lang="en-US" i="1">
                            <a:effectLst/>
                            <a:latin typeface="Cambria Math" panose="02040503050406030204" pitchFamily="18" charset="0"/>
                            <a:ea typeface="Times New Roman" panose="02020603050405020304" pitchFamily="18" charset="0"/>
                            <a:cs typeface="Nazanin" panose="00000400000000000000" pitchFamily="2" charset="-78"/>
                          </a:rPr>
                          <m:t>𝑡</m:t>
                        </m:r>
                      </m:e>
                    </m:d>
                  </m:oMath>
                </a14:m>
                <a:r>
                  <a:rPr lang="en-US" dirty="0">
                    <a:latin typeface="Nazanin" panose="00000400000000000000" pitchFamily="2" charset="-78"/>
                    <a:ea typeface="Times New Roman" panose="02020603050405020304" pitchFamily="18" charset="0"/>
                    <a:cs typeface="B Nazanin" panose="00000400000000000000" pitchFamily="2" charset="-78"/>
                  </a:rPr>
                  <a:t> </a:t>
                </a:r>
                <a:r>
                  <a:rPr lang="fa-IR" dirty="0" smtClean="0">
                    <a:latin typeface="Nazanin" panose="00000400000000000000" pitchFamily="2" charset="-78"/>
                    <a:ea typeface="Times New Roman" panose="02020603050405020304" pitchFamily="18" charset="0"/>
                    <a:cs typeface="B Nazanin" panose="00000400000000000000" pitchFamily="2" charset="-78"/>
                  </a:rPr>
                  <a:t> و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a:effectLst/>
                            <a:latin typeface="Cambria Math" panose="02040503050406030204" pitchFamily="18" charset="0"/>
                            <a:ea typeface="Times New Roman" panose="02020603050405020304" pitchFamily="18" charset="0"/>
                            <a:cs typeface="Nazanin" panose="00000400000000000000" pitchFamily="2" charset="-78"/>
                          </a:rPr>
                          <m:t>𝑣</m:t>
                        </m:r>
                      </m:e>
                      <m:sub>
                        <m:r>
                          <a:rPr lang="en-US" i="1">
                            <a:effectLst/>
                            <a:latin typeface="Cambria Math" panose="02040503050406030204" pitchFamily="18" charset="0"/>
                            <a:ea typeface="Times New Roman" panose="02020603050405020304" pitchFamily="18" charset="0"/>
                            <a:cs typeface="Nazanin" panose="00000400000000000000" pitchFamily="2" charset="-78"/>
                          </a:rPr>
                          <m:t>𝑐</m:t>
                        </m:r>
                      </m:sub>
                    </m:sSub>
                    <m:d>
                      <m:dPr>
                        <m:ctrlPr>
                          <a:rPr lang="en-US" i="1">
                            <a:effectLst/>
                            <a:latin typeface="Cambria Math" panose="02040503050406030204" pitchFamily="18" charset="0"/>
                            <a:ea typeface="Times New Roman" panose="02020603050405020304" pitchFamily="18" charset="0"/>
                            <a:cs typeface="Nazanin" panose="00000400000000000000" pitchFamily="2" charset="-78"/>
                          </a:rPr>
                        </m:ctrlPr>
                      </m:dPr>
                      <m:e>
                        <m:r>
                          <a:rPr lang="en-US" i="1">
                            <a:effectLst/>
                            <a:latin typeface="Cambria Math" panose="02040503050406030204" pitchFamily="18" charset="0"/>
                            <a:ea typeface="Times New Roman" panose="02020603050405020304" pitchFamily="18" charset="0"/>
                            <a:cs typeface="Nazanin" panose="00000400000000000000" pitchFamily="2" charset="-78"/>
                          </a:rPr>
                          <m:t>𝑡</m:t>
                        </m:r>
                      </m:e>
                    </m:d>
                  </m:oMath>
                </a14:m>
                <a:r>
                  <a:rPr lang="fa-IR" dirty="0">
                    <a:latin typeface="Calibri" panose="020F0502020204030204" pitchFamily="34" charset="0"/>
                    <a:ea typeface="Times New Roman" panose="02020603050405020304" pitchFamily="18" charset="0"/>
                    <a:cs typeface="B Nazanin" panose="00000400000000000000" pitchFamily="2" charset="-78"/>
                  </a:rPr>
                  <a:t> </a:t>
                </a:r>
                <a:r>
                  <a:rPr lang="fa-IR" dirty="0" smtClean="0">
                    <a:latin typeface="Calibri" panose="020F0502020204030204" pitchFamily="34" charset="0"/>
                    <a:ea typeface="Times New Roman" panose="02020603050405020304" pitchFamily="18" charset="0"/>
                    <a:cs typeface="B Nazanin" panose="00000400000000000000" pitchFamily="2" charset="-78"/>
                  </a:rPr>
                  <a:t>به صورت </a:t>
                </a:r>
                <a:r>
                  <a:rPr lang="fa-IR" dirty="0">
                    <a:latin typeface="Calibri" panose="020F0502020204030204" pitchFamily="34" charset="0"/>
                    <a:ea typeface="Times New Roman" panose="02020603050405020304" pitchFamily="18" charset="0"/>
                    <a:cs typeface="B Nazanin" panose="00000400000000000000" pitchFamily="2" charset="-78"/>
                  </a:rPr>
                  <a:t>یکتایی </a:t>
                </a:r>
                <a:r>
                  <a:rPr lang="fa-IR" dirty="0" smtClean="0">
                    <a:latin typeface="Calibri" panose="020F0502020204030204" pitchFamily="34" charset="0"/>
                    <a:ea typeface="Times New Roman" panose="02020603050405020304" pitchFamily="18" charset="0"/>
                    <a:cs typeface="B Nazanin" panose="00000400000000000000" pitchFamily="2" charset="-78"/>
                  </a:rPr>
                  <a:t>به دست </a:t>
                </a:r>
                <a:r>
                  <a:rPr lang="fa-IR" dirty="0">
                    <a:latin typeface="Calibri" panose="020F0502020204030204" pitchFamily="34" charset="0"/>
                    <a:ea typeface="Times New Roman" panose="02020603050405020304" pitchFamily="18" charset="0"/>
                    <a:cs typeface="B Nazanin" panose="00000400000000000000" pitchFamily="2" charset="-78"/>
                  </a:rPr>
                  <a:t>آورد.</a:t>
                </a:r>
                <a:endParaRPr lang="en-US" dirty="0">
                  <a:cs typeface="B Nazanin" panose="00000400000000000000" pitchFamily="2" charset="-78"/>
                </a:endParaRPr>
              </a:p>
            </p:txBody>
          </p:sp>
        </mc:Choice>
        <mc:Fallback xmlns="">
          <p:sp>
            <p:nvSpPr>
              <p:cNvPr id="20" name="Rectangle 19"/>
              <p:cNvSpPr>
                <a:spLocks noRot="1" noChangeAspect="1" noMove="1" noResize="1" noEditPoints="1" noAdjustHandles="1" noChangeArrowheads="1" noChangeShapeType="1" noTextEdit="1"/>
              </p:cNvSpPr>
              <p:nvPr/>
            </p:nvSpPr>
            <p:spPr>
              <a:xfrm>
                <a:off x="304800" y="4656747"/>
                <a:ext cx="8522265" cy="1047979"/>
              </a:xfrm>
              <a:prstGeom prst="rect">
                <a:avLst/>
              </a:prstGeom>
              <a:blipFill>
                <a:blip r:embed="rId13"/>
                <a:stretch>
                  <a:fillRect l="-1216" r="-572" b="-98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7182" y="5565646"/>
                <a:ext cx="8803283" cy="975845"/>
              </a:xfrm>
              <a:prstGeom prst="rect">
                <a:avLst/>
              </a:prstGeom>
            </p:spPr>
            <p:txBody>
              <a:bodyPr wrap="square">
                <a:spAutoFit/>
              </a:bodyPr>
              <a:lstStyle/>
              <a:p>
                <a:pPr algn="r" rtl="1">
                  <a:lnSpc>
                    <a:spcPct val="107000"/>
                  </a:lnSpc>
                  <a:spcAft>
                    <a:spcPts val="800"/>
                  </a:spcAft>
                </a:pPr>
                <a:r>
                  <a:rPr lang="fa-IR" kern="100" dirty="0">
                    <a:latin typeface="Calibri" panose="020F0502020204030204" pitchFamily="34" charset="0"/>
                    <a:ea typeface="Times New Roman" panose="02020603050405020304" pitchFamily="18" charset="0"/>
                    <a:cs typeface="B Nazanin" panose="00000400000000000000" pitchFamily="2" charset="-78"/>
                  </a:rPr>
                  <a:t>متغیرهای</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latin typeface="Cambria Math" panose="02040503050406030204" pitchFamily="18" charset="0"/>
                            <a:ea typeface="Times New Roman" panose="02020603050405020304" pitchFamily="18" charset="0"/>
                            <a:cs typeface="Nazanin" panose="00000400000000000000" pitchFamily="2" charset="-78"/>
                          </a:rPr>
                          <m:t>𝑖</m:t>
                        </m:r>
                      </m:e>
                      <m:sub>
                        <m:r>
                          <a:rPr lang="en-US" i="1" kern="100">
                            <a:latin typeface="Cambria Math" panose="02040503050406030204" pitchFamily="18" charset="0"/>
                            <a:ea typeface="Times New Roman" panose="02020603050405020304" pitchFamily="18" charset="0"/>
                            <a:cs typeface="Nazanin" panose="00000400000000000000" pitchFamily="2" charset="-78"/>
                          </a:rPr>
                          <m:t>𝐿</m:t>
                        </m:r>
                      </m:sub>
                    </m:sSub>
                    <m:d>
                      <m:dPr>
                        <m:ctrlPr>
                          <a:rPr lang="en-US" i="1" kern="100">
                            <a:latin typeface="Cambria Math" panose="02040503050406030204" pitchFamily="18" charset="0"/>
                            <a:ea typeface="Times New Roman" panose="02020603050405020304" pitchFamily="18" charset="0"/>
                            <a:cs typeface="Nazanin" panose="00000400000000000000" pitchFamily="2" charset="-78"/>
                          </a:rPr>
                        </m:ctrlPr>
                      </m:dPr>
                      <m:e>
                        <m:r>
                          <a:rPr lang="en-US" i="1" kern="100">
                            <a:latin typeface="Cambria Math" panose="02040503050406030204" pitchFamily="18" charset="0"/>
                            <a:ea typeface="Times New Roman" panose="02020603050405020304" pitchFamily="18" charset="0"/>
                            <a:cs typeface="Nazanin" panose="00000400000000000000" pitchFamily="2" charset="-78"/>
                          </a:rPr>
                          <m:t>𝑡</m:t>
                        </m:r>
                      </m:e>
                    </m:d>
                  </m:oMath>
                </a14:m>
                <a:r>
                  <a:rPr lang="en-US" kern="100" dirty="0">
                    <a:latin typeface="Nazanin" panose="00000400000000000000" pitchFamily="2" charset="-78"/>
                    <a:ea typeface="Times New Roman" panose="02020603050405020304" pitchFamily="18" charset="0"/>
                    <a:cs typeface="B Nazanin" panose="00000400000000000000" pitchFamily="2" charset="-78"/>
                  </a:rPr>
                  <a:t> </a:t>
                </a:r>
                <a:r>
                  <a:rPr lang="fa-IR" kern="100" dirty="0" smtClean="0">
                    <a:latin typeface="Nazanin" panose="00000400000000000000" pitchFamily="2" charset="-78"/>
                    <a:ea typeface="Times New Roman" panose="02020603050405020304" pitchFamily="18" charset="0"/>
                    <a:cs typeface="B Nazanin" panose="00000400000000000000" pitchFamily="2" charset="-78"/>
                  </a:rPr>
                  <a:t> و</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latin typeface="Cambria Math" panose="02040503050406030204" pitchFamily="18" charset="0"/>
                            <a:ea typeface="Times New Roman" panose="02020603050405020304" pitchFamily="18" charset="0"/>
                            <a:cs typeface="Nazanin" panose="00000400000000000000" pitchFamily="2" charset="-78"/>
                          </a:rPr>
                          <m:t>𝑣</m:t>
                        </m:r>
                      </m:e>
                      <m:sub>
                        <m:r>
                          <a:rPr lang="en-US" i="1" kern="100">
                            <a:latin typeface="Cambria Math" panose="02040503050406030204" pitchFamily="18" charset="0"/>
                            <a:ea typeface="Times New Roman" panose="02020603050405020304" pitchFamily="18" charset="0"/>
                            <a:cs typeface="Nazanin" panose="00000400000000000000" pitchFamily="2" charset="-78"/>
                          </a:rPr>
                          <m:t>𝑐</m:t>
                        </m:r>
                      </m:sub>
                    </m:sSub>
                    <m:d>
                      <m:dPr>
                        <m:ctrlPr>
                          <a:rPr lang="en-US" i="1" kern="100">
                            <a:latin typeface="Cambria Math" panose="02040503050406030204" pitchFamily="18" charset="0"/>
                            <a:ea typeface="Times New Roman" panose="02020603050405020304" pitchFamily="18" charset="0"/>
                            <a:cs typeface="Nazanin" panose="00000400000000000000" pitchFamily="2" charset="-78"/>
                          </a:rPr>
                        </m:ctrlPr>
                      </m:dPr>
                      <m:e>
                        <m:r>
                          <a:rPr lang="en-US" i="1" kern="100">
                            <a:latin typeface="Cambria Math" panose="02040503050406030204" pitchFamily="18" charset="0"/>
                            <a:ea typeface="Times New Roman" panose="02020603050405020304" pitchFamily="18" charset="0"/>
                            <a:cs typeface="Nazanin" panose="00000400000000000000" pitchFamily="2" charset="-78"/>
                          </a:rPr>
                          <m:t>𝑡</m:t>
                        </m:r>
                      </m:e>
                    </m:d>
                  </m:oMath>
                </a14:m>
                <a:r>
                  <a:rPr lang="en-US" kern="100" dirty="0">
                    <a:latin typeface="Nazanin" panose="00000400000000000000" pitchFamily="2" charset="-78"/>
                    <a:ea typeface="Times New Roman" panose="02020603050405020304" pitchFamily="18" charset="0"/>
                    <a:cs typeface="B Nazanin" panose="00000400000000000000" pitchFamily="2" charset="-78"/>
                  </a:rPr>
                  <a:t> </a:t>
                </a:r>
                <a:r>
                  <a:rPr lang="fa-IR" kern="100" dirty="0" smtClean="0">
                    <a:latin typeface="Nazanin" panose="00000400000000000000" pitchFamily="2" charset="-78"/>
                    <a:ea typeface="Times New Roman" panose="02020603050405020304" pitchFamily="18" charset="0"/>
                    <a:cs typeface="B Nazanin" panose="00000400000000000000" pitchFamily="2" charset="-78"/>
                  </a:rPr>
                  <a:t> را </a:t>
                </a:r>
                <a:r>
                  <a:rPr lang="fa-IR" b="1" kern="100" dirty="0">
                    <a:solidFill>
                      <a:srgbClr val="FF0000"/>
                    </a:solidFill>
                    <a:latin typeface="Nazanin" panose="00000400000000000000" pitchFamily="2" charset="-78"/>
                    <a:ea typeface="Times New Roman" panose="02020603050405020304" pitchFamily="18" charset="0"/>
                    <a:cs typeface="B Nazanin" panose="00000400000000000000" pitchFamily="2" charset="-78"/>
                  </a:rPr>
                  <a:t>متغیرهای حالت</a:t>
                </a:r>
                <a:r>
                  <a:rPr lang="fa-IR" kern="100" dirty="0">
                    <a:solidFill>
                      <a:srgbClr val="FF0000"/>
                    </a:solidFill>
                    <a:latin typeface="Nazanin" panose="00000400000000000000" pitchFamily="2" charset="-78"/>
                    <a:ea typeface="Times New Roman" panose="02020603050405020304" pitchFamily="18" charset="0"/>
                    <a:cs typeface="B Nazanin" panose="00000400000000000000" pitchFamily="2" charset="-78"/>
                  </a:rPr>
                  <a:t> </a:t>
                </a:r>
                <a:r>
                  <a:rPr lang="fa-IR" kern="100" dirty="0">
                    <a:latin typeface="Nazanin" panose="00000400000000000000" pitchFamily="2" charset="-78"/>
                    <a:ea typeface="Times New Roman" panose="02020603050405020304" pitchFamily="18" charset="0"/>
                    <a:cs typeface="B Nazanin" panose="00000400000000000000" pitchFamily="2" charset="-78"/>
                  </a:rPr>
                  <a:t>و بردار </a:t>
                </a:r>
                <a14:m>
                  <m:oMath xmlns:m="http://schemas.openxmlformats.org/officeDocument/2006/math">
                    <m:r>
                      <a:rPr lang="en-US" i="1" kern="100">
                        <a:latin typeface="Cambria Math" panose="02040503050406030204" pitchFamily="18" charset="0"/>
                        <a:ea typeface="Times New Roman" panose="02020603050405020304" pitchFamily="18" charset="0"/>
                        <a:cs typeface="Nazanin" panose="00000400000000000000" pitchFamily="2" charset="-78"/>
                      </a:rPr>
                      <m:t>𝑥</m:t>
                    </m:r>
                    <m:d>
                      <m:dPr>
                        <m:ctrlPr>
                          <a:rPr lang="en-US" i="1" kern="100">
                            <a:latin typeface="Cambria Math" panose="02040503050406030204" pitchFamily="18" charset="0"/>
                            <a:ea typeface="Times New Roman" panose="02020603050405020304" pitchFamily="18" charset="0"/>
                            <a:cs typeface="Nazanin" panose="00000400000000000000" pitchFamily="2" charset="-78"/>
                          </a:rPr>
                        </m:ctrlPr>
                      </m:dPr>
                      <m:e>
                        <m:r>
                          <a:rPr lang="en-US" i="1" kern="100">
                            <a:latin typeface="Cambria Math" panose="02040503050406030204" pitchFamily="18" charset="0"/>
                            <a:ea typeface="Times New Roman" panose="02020603050405020304" pitchFamily="18" charset="0"/>
                            <a:cs typeface="Nazanin" panose="00000400000000000000" pitchFamily="2" charset="-78"/>
                          </a:rPr>
                          <m:t>𝑡</m:t>
                        </m:r>
                      </m:e>
                    </m:d>
                    <m:r>
                      <a:rPr lang="en-US" i="1" kern="100">
                        <a:latin typeface="Cambria Math" panose="02040503050406030204" pitchFamily="18" charset="0"/>
                        <a:ea typeface="Times New Roman" panose="02020603050405020304" pitchFamily="18" charset="0"/>
                        <a:cs typeface="Nazanin" panose="00000400000000000000" pitchFamily="2" charset="-78"/>
                      </a:rPr>
                      <m:t>=</m:t>
                    </m:r>
                    <m:d>
                      <m:dPr>
                        <m:begChr m:val="["/>
                        <m:endChr m:val="]"/>
                        <m:ctrlPr>
                          <a:rPr lang="en-US" i="1" kern="100">
                            <a:latin typeface="Cambria Math" panose="02040503050406030204" pitchFamily="18" charset="0"/>
                            <a:ea typeface="Times New Roman" panose="02020603050405020304" pitchFamily="18" charset="0"/>
                            <a:cs typeface="Nazanin" panose="00000400000000000000" pitchFamily="2" charset="-78"/>
                          </a:rPr>
                        </m:ctrlPr>
                      </m:dPr>
                      <m:e>
                        <m:m>
                          <m:mPr>
                            <m:mcs>
                              <m:mc>
                                <m:mcPr>
                                  <m:count m:val="1"/>
                                  <m:mcJc m:val="center"/>
                                </m:mcPr>
                              </m:mc>
                            </m:mcs>
                            <m:ctrlPr>
                              <a:rPr lang="en-US" i="1" kern="100">
                                <a:latin typeface="Cambria Math" panose="02040503050406030204" pitchFamily="18" charset="0"/>
                                <a:ea typeface="Times New Roman" panose="02020603050405020304" pitchFamily="18" charset="0"/>
                                <a:cs typeface="Nazanin" panose="00000400000000000000" pitchFamily="2" charset="-78"/>
                              </a:rPr>
                            </m:ctrlPr>
                          </m:mPr>
                          <m:mr>
                            <m:e>
                              <m:sSub>
                                <m:sSubPr>
                                  <m:ctrlPr>
                                    <a:rPr lang="en-US" i="1" kern="100">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latin typeface="Cambria Math" panose="02040503050406030204" pitchFamily="18" charset="0"/>
                                      <a:ea typeface="Times New Roman" panose="02020603050405020304" pitchFamily="18" charset="0"/>
                                      <a:cs typeface="Nazanin" panose="00000400000000000000" pitchFamily="2" charset="-78"/>
                                    </a:rPr>
                                    <m:t>𝑖</m:t>
                                  </m:r>
                                </m:e>
                                <m:sub>
                                  <m:r>
                                    <a:rPr lang="en-US" i="1" kern="100">
                                      <a:latin typeface="Cambria Math" panose="02040503050406030204" pitchFamily="18" charset="0"/>
                                      <a:ea typeface="Times New Roman" panose="02020603050405020304" pitchFamily="18" charset="0"/>
                                      <a:cs typeface="Nazanin" panose="00000400000000000000" pitchFamily="2" charset="-78"/>
                                    </a:rPr>
                                    <m:t>𝐿</m:t>
                                  </m:r>
                                </m:sub>
                              </m:sSub>
                              <m:d>
                                <m:dPr>
                                  <m:ctrlPr>
                                    <a:rPr lang="en-US" i="1" kern="100">
                                      <a:latin typeface="Cambria Math" panose="02040503050406030204" pitchFamily="18" charset="0"/>
                                      <a:ea typeface="Times New Roman" panose="02020603050405020304" pitchFamily="18" charset="0"/>
                                      <a:cs typeface="Nazanin" panose="00000400000000000000" pitchFamily="2" charset="-78"/>
                                    </a:rPr>
                                  </m:ctrlPr>
                                </m:dPr>
                                <m:e>
                                  <m:r>
                                    <a:rPr lang="en-US" i="1" kern="100">
                                      <a:latin typeface="Cambria Math" panose="02040503050406030204" pitchFamily="18" charset="0"/>
                                      <a:ea typeface="Times New Roman" panose="02020603050405020304" pitchFamily="18" charset="0"/>
                                      <a:cs typeface="Nazanin" panose="00000400000000000000" pitchFamily="2" charset="-78"/>
                                    </a:rPr>
                                    <m:t>𝑡</m:t>
                                  </m:r>
                                </m:e>
                              </m:d>
                            </m:e>
                          </m:mr>
                          <m:mr>
                            <m:e>
                              <m:sSub>
                                <m:sSubPr>
                                  <m:ctrlPr>
                                    <a:rPr lang="en-US" i="1" kern="100">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latin typeface="Cambria Math" panose="02040503050406030204" pitchFamily="18" charset="0"/>
                                      <a:ea typeface="Times New Roman" panose="02020603050405020304" pitchFamily="18" charset="0"/>
                                      <a:cs typeface="Nazanin" panose="00000400000000000000" pitchFamily="2" charset="-78"/>
                                    </a:rPr>
                                    <m:t>𝑣</m:t>
                                  </m:r>
                                </m:e>
                                <m:sub>
                                  <m:r>
                                    <a:rPr lang="en-US" i="1" kern="100">
                                      <a:latin typeface="Cambria Math" panose="02040503050406030204" pitchFamily="18" charset="0"/>
                                      <a:ea typeface="Times New Roman" panose="02020603050405020304" pitchFamily="18" charset="0"/>
                                      <a:cs typeface="Nazanin" panose="00000400000000000000" pitchFamily="2" charset="-78"/>
                                    </a:rPr>
                                    <m:t>𝑐</m:t>
                                  </m:r>
                                </m:sub>
                              </m:sSub>
                              <m:d>
                                <m:dPr>
                                  <m:ctrlPr>
                                    <a:rPr lang="en-US" i="1" kern="100">
                                      <a:latin typeface="Cambria Math" panose="02040503050406030204" pitchFamily="18" charset="0"/>
                                      <a:ea typeface="Times New Roman" panose="02020603050405020304" pitchFamily="18" charset="0"/>
                                      <a:cs typeface="Nazanin" panose="00000400000000000000" pitchFamily="2" charset="-78"/>
                                    </a:rPr>
                                  </m:ctrlPr>
                                </m:dPr>
                                <m:e>
                                  <m:r>
                                    <a:rPr lang="en-US" i="1" kern="100">
                                      <a:latin typeface="Cambria Math" panose="02040503050406030204" pitchFamily="18" charset="0"/>
                                      <a:ea typeface="Times New Roman" panose="02020603050405020304" pitchFamily="18" charset="0"/>
                                      <a:cs typeface="Nazanin" panose="00000400000000000000" pitchFamily="2" charset="-78"/>
                                    </a:rPr>
                                    <m:t>𝑡</m:t>
                                  </m:r>
                                </m:e>
                              </m:d>
                            </m:e>
                          </m:mr>
                        </m:m>
                      </m:e>
                    </m:d>
                  </m:oMath>
                </a14:m>
                <a:r>
                  <a:rPr lang="fa-IR" kern="100" dirty="0">
                    <a:latin typeface="Calibri" panose="020F0502020204030204" pitchFamily="34" charset="0"/>
                    <a:ea typeface="Times New Roman" panose="02020603050405020304" pitchFamily="18" charset="0"/>
                    <a:cs typeface="B Nazanin" panose="00000400000000000000" pitchFamily="2" charset="-78"/>
                  </a:rPr>
                  <a:t> را </a:t>
                </a:r>
                <a:r>
                  <a:rPr lang="fa-IR" b="1" kern="100" dirty="0">
                    <a:solidFill>
                      <a:srgbClr val="FF0000"/>
                    </a:solidFill>
                    <a:latin typeface="Calibri" panose="020F0502020204030204" pitchFamily="34" charset="0"/>
                    <a:ea typeface="Times New Roman" panose="02020603050405020304" pitchFamily="18" charset="0"/>
                    <a:cs typeface="B Nazanin" panose="00000400000000000000" pitchFamily="2" charset="-78"/>
                  </a:rPr>
                  <a:t>بردار حالت</a:t>
                </a:r>
                <a:r>
                  <a:rPr lang="fa-IR" kern="100" dirty="0">
                    <a:solidFill>
                      <a:srgbClr val="FF0000"/>
                    </a:solidFill>
                    <a:latin typeface="Calibri" panose="020F0502020204030204" pitchFamily="34" charset="0"/>
                    <a:ea typeface="Times New Roman" panose="02020603050405020304" pitchFamily="18" charset="0"/>
                    <a:cs typeface="B Nazanin" panose="00000400000000000000" pitchFamily="2" charset="-78"/>
                  </a:rPr>
                  <a:t> </a:t>
                </a:r>
                <a:r>
                  <a:rPr lang="fa-IR" kern="100" dirty="0">
                    <a:latin typeface="Calibri" panose="020F0502020204030204" pitchFamily="34" charset="0"/>
                    <a:ea typeface="Times New Roman" panose="02020603050405020304" pitchFamily="18" charset="0"/>
                    <a:cs typeface="B Nazanin" panose="00000400000000000000" pitchFamily="2" charset="-78"/>
                  </a:rPr>
                  <a:t>گویند</a:t>
                </a:r>
                <a:r>
                  <a:rPr lang="fa-IR" kern="100" dirty="0" smtClean="0">
                    <a:latin typeface="Calibri" panose="020F0502020204030204" pitchFamily="34" charset="0"/>
                    <a:ea typeface="Times New Roman" panose="02020603050405020304" pitchFamily="18" charset="0"/>
                    <a:cs typeface="B Nazanin" panose="00000400000000000000" pitchFamily="2" charset="-78"/>
                  </a:rPr>
                  <a:t>. </a:t>
                </a:r>
                <a:r>
                  <a:rPr lang="fa-IR" kern="100" dirty="0">
                    <a:latin typeface="Calibri" panose="020F0502020204030204" pitchFamily="34" charset="0"/>
                    <a:ea typeface="Times New Roman" panose="02020603050405020304" pitchFamily="18" charset="0"/>
                    <a:cs typeface="B Nazanin" panose="00000400000000000000" pitchFamily="2" charset="-78"/>
                  </a:rPr>
                  <a:t>بردار </a:t>
                </a:r>
                <a14:m>
                  <m:oMath xmlns:m="http://schemas.openxmlformats.org/officeDocument/2006/math">
                    <m:r>
                      <a:rPr lang="en-US" i="1" kern="100">
                        <a:latin typeface="Cambria Math" panose="02040503050406030204" pitchFamily="18" charset="0"/>
                        <a:ea typeface="Times New Roman" panose="02020603050405020304" pitchFamily="18" charset="0"/>
                        <a:cs typeface="Nazanin" panose="00000400000000000000" pitchFamily="2" charset="-78"/>
                      </a:rPr>
                      <m:t>𝑥</m:t>
                    </m:r>
                    <m:d>
                      <m:dPr>
                        <m:ctrlPr>
                          <a:rPr lang="en-US" i="1" kern="100">
                            <a:latin typeface="Cambria Math" panose="02040503050406030204" pitchFamily="18" charset="0"/>
                            <a:ea typeface="Times New Roman" panose="02020603050405020304" pitchFamily="18" charset="0"/>
                            <a:cs typeface="Nazanin" panose="00000400000000000000" pitchFamily="2" charset="-78"/>
                          </a:rPr>
                        </m:ctrlPr>
                      </m:dPr>
                      <m:e>
                        <m:r>
                          <a:rPr lang="en-US" i="1" kern="100">
                            <a:latin typeface="Cambria Math" panose="02040503050406030204" pitchFamily="18" charset="0"/>
                            <a:ea typeface="Times New Roman" panose="02020603050405020304" pitchFamily="18" charset="0"/>
                            <a:cs typeface="Nazanin" panose="00000400000000000000" pitchFamily="2" charset="-78"/>
                          </a:rPr>
                          <m:t>0</m:t>
                        </m:r>
                      </m:e>
                    </m:d>
                    <m:r>
                      <a:rPr lang="en-US" i="1" kern="100">
                        <a:latin typeface="Cambria Math" panose="02040503050406030204" pitchFamily="18" charset="0"/>
                        <a:ea typeface="Times New Roman" panose="02020603050405020304" pitchFamily="18" charset="0"/>
                        <a:cs typeface="Nazanin" panose="00000400000000000000" pitchFamily="2" charset="-78"/>
                      </a:rPr>
                      <m:t>=</m:t>
                    </m:r>
                    <m:d>
                      <m:dPr>
                        <m:begChr m:val="["/>
                        <m:endChr m:val="]"/>
                        <m:ctrlPr>
                          <a:rPr lang="en-US" i="1" kern="100">
                            <a:latin typeface="Cambria Math" panose="02040503050406030204" pitchFamily="18" charset="0"/>
                            <a:ea typeface="Times New Roman" panose="02020603050405020304" pitchFamily="18" charset="0"/>
                            <a:cs typeface="Nazanin" panose="00000400000000000000" pitchFamily="2" charset="-78"/>
                          </a:rPr>
                        </m:ctrlPr>
                      </m:dPr>
                      <m:e>
                        <m:m>
                          <m:mPr>
                            <m:mcs>
                              <m:mc>
                                <m:mcPr>
                                  <m:count m:val="1"/>
                                  <m:mcJc m:val="center"/>
                                </m:mcPr>
                              </m:mc>
                            </m:mcs>
                            <m:ctrlPr>
                              <a:rPr lang="en-US" i="1" kern="100">
                                <a:latin typeface="Cambria Math" panose="02040503050406030204" pitchFamily="18" charset="0"/>
                                <a:ea typeface="Times New Roman" panose="02020603050405020304" pitchFamily="18" charset="0"/>
                                <a:cs typeface="Nazanin" panose="00000400000000000000" pitchFamily="2" charset="-78"/>
                              </a:rPr>
                            </m:ctrlPr>
                          </m:mPr>
                          <m:mr>
                            <m:e>
                              <m:sSub>
                                <m:sSubPr>
                                  <m:ctrlPr>
                                    <a:rPr lang="en-US" i="1" kern="100">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latin typeface="Cambria Math" panose="02040503050406030204" pitchFamily="18" charset="0"/>
                                      <a:ea typeface="Times New Roman" panose="02020603050405020304" pitchFamily="18" charset="0"/>
                                      <a:cs typeface="Nazanin" panose="00000400000000000000" pitchFamily="2" charset="-78"/>
                                    </a:rPr>
                                    <m:t>𝐼</m:t>
                                  </m:r>
                                </m:e>
                                <m:sub>
                                  <m:r>
                                    <a:rPr lang="en-US" i="1" kern="100">
                                      <a:latin typeface="Cambria Math" panose="02040503050406030204" pitchFamily="18" charset="0"/>
                                      <a:ea typeface="Times New Roman" panose="02020603050405020304" pitchFamily="18" charset="0"/>
                                      <a:cs typeface="Nazanin" panose="00000400000000000000" pitchFamily="2" charset="-78"/>
                                    </a:rPr>
                                    <m:t>𝑜</m:t>
                                  </m:r>
                                </m:sub>
                              </m:sSub>
                            </m:e>
                          </m:mr>
                          <m:mr>
                            <m:e>
                              <m:sSub>
                                <m:sSubPr>
                                  <m:ctrlPr>
                                    <a:rPr lang="en-US" i="1" kern="100">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latin typeface="Cambria Math" panose="02040503050406030204" pitchFamily="18" charset="0"/>
                                      <a:ea typeface="Times New Roman" panose="02020603050405020304" pitchFamily="18" charset="0"/>
                                      <a:cs typeface="Nazanin" panose="00000400000000000000" pitchFamily="2" charset="-78"/>
                                    </a:rPr>
                                    <m:t>𝑉</m:t>
                                  </m:r>
                                </m:e>
                                <m:sub>
                                  <m:r>
                                    <a:rPr lang="en-US" i="1" kern="100">
                                      <a:latin typeface="Cambria Math" panose="02040503050406030204" pitchFamily="18" charset="0"/>
                                      <a:ea typeface="Times New Roman" panose="02020603050405020304" pitchFamily="18" charset="0"/>
                                      <a:cs typeface="Nazanin" panose="00000400000000000000" pitchFamily="2" charset="-78"/>
                                    </a:rPr>
                                    <m:t>𝑜</m:t>
                                  </m:r>
                                </m:sub>
                              </m:sSub>
                            </m:e>
                          </m:mr>
                        </m:m>
                      </m:e>
                    </m:d>
                  </m:oMath>
                </a14:m>
                <a:r>
                  <a:rPr lang="fa-IR" kern="100" dirty="0">
                    <a:latin typeface="Calibri" panose="020F0502020204030204" pitchFamily="34" charset="0"/>
                    <a:ea typeface="Times New Roman" panose="02020603050405020304" pitchFamily="18" charset="0"/>
                    <a:cs typeface="B Nazanin" panose="00000400000000000000" pitchFamily="2" charset="-78"/>
                  </a:rPr>
                  <a:t> را </a:t>
                </a:r>
                <a:r>
                  <a:rPr lang="fa-IR" b="1" kern="100" dirty="0">
                    <a:latin typeface="Calibri" panose="020F0502020204030204" pitchFamily="34" charset="0"/>
                    <a:ea typeface="Times New Roman" panose="02020603050405020304" pitchFamily="18" charset="0"/>
                    <a:cs typeface="B Nazanin" panose="00000400000000000000" pitchFamily="2" charset="-78"/>
                  </a:rPr>
                  <a:t>بردار حالت اولیه</a:t>
                </a:r>
                <a:r>
                  <a:rPr lang="fa-IR" kern="100" dirty="0">
                    <a:latin typeface="Calibri" panose="020F0502020204030204" pitchFamily="34" charset="0"/>
                    <a:ea typeface="Times New Roman" panose="02020603050405020304" pitchFamily="18" charset="0"/>
                    <a:cs typeface="B Nazanin" panose="00000400000000000000" pitchFamily="2" charset="-78"/>
                  </a:rPr>
                  <a:t> گویند</a:t>
                </a:r>
                <a:r>
                  <a:rPr lang="fa-IR" kern="100" dirty="0" smtClean="0">
                    <a:latin typeface="Calibri" panose="020F0502020204030204" pitchFamily="34" charset="0"/>
                    <a:ea typeface="Times New Roman" panose="02020603050405020304" pitchFamily="18" charset="0"/>
                    <a:cs typeface="B Nazanin" panose="00000400000000000000" pitchFamily="2" charset="-78"/>
                  </a:rPr>
                  <a:t>.</a:t>
                </a:r>
                <a:endParaRPr lang="en-US" kern="100" dirty="0">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19" name="Rectangle 18"/>
              <p:cNvSpPr>
                <a:spLocks noRot="1" noChangeAspect="1" noMove="1" noResize="1" noEditPoints="1" noAdjustHandles="1" noChangeArrowheads="1" noChangeShapeType="1" noTextEdit="1"/>
              </p:cNvSpPr>
              <p:nvPr/>
            </p:nvSpPr>
            <p:spPr>
              <a:xfrm>
                <a:off x="17182" y="5565646"/>
                <a:ext cx="8803283" cy="975845"/>
              </a:xfrm>
              <a:prstGeom prst="rect">
                <a:avLst/>
              </a:prstGeom>
              <a:blipFill>
                <a:blip r:embed="rId14"/>
                <a:stretch>
                  <a:fillRect r="-554" b="-10625"/>
                </a:stretch>
              </a:blipFill>
            </p:spPr>
            <p:txBody>
              <a:bodyPr/>
              <a:lstStyle/>
              <a:p>
                <a:r>
                  <a:rPr lang="en-US">
                    <a:noFill/>
                  </a:rPr>
                  <a:t> </a:t>
                </a:r>
              </a:p>
            </p:txBody>
          </p:sp>
        </mc:Fallback>
      </mc:AlternateContent>
    </p:spTree>
    <p:extLst>
      <p:ext uri="{BB962C8B-B14F-4D97-AF65-F5344CB8AC3E}">
        <p14:creationId xmlns:p14="http://schemas.microsoft.com/office/powerpoint/2010/main" val="6821357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66</a:t>
            </a:fld>
            <a:endParaRPr lang="en-US" dirty="0"/>
          </a:p>
        </p:txBody>
      </p:sp>
      <mc:AlternateContent xmlns:mc="http://schemas.openxmlformats.org/markup-compatibility/2006" xmlns:a14="http://schemas.microsoft.com/office/drawing/2010/main">
        <mc:Choice Requires="a14">
          <p:sp>
            <p:nvSpPr>
              <p:cNvPr id="4" name="Rectangle 3"/>
              <p:cNvSpPr/>
              <p:nvPr/>
            </p:nvSpPr>
            <p:spPr>
              <a:xfrm>
                <a:off x="304800" y="157472"/>
                <a:ext cx="8654320" cy="1366528"/>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q"/>
                </a:pPr>
                <a:r>
                  <a:rPr lang="fa-IR" b="1" kern="100" dirty="0">
                    <a:solidFill>
                      <a:srgbClr val="FF0000"/>
                    </a:solidFill>
                    <a:latin typeface="Cambria Math" panose="02040503050406030204" pitchFamily="18" charset="0"/>
                    <a:ea typeface="Times New Roman" panose="02020603050405020304" pitchFamily="18" charset="0"/>
                    <a:cs typeface="B Nazanin" panose="00000400000000000000" pitchFamily="2" charset="-78"/>
                  </a:rPr>
                  <a:t>مسیر فضای </a:t>
                </a:r>
                <a:r>
                  <a:rPr lang="fa-IR" b="1"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حالت: </a:t>
                </a:r>
                <a:r>
                  <a:rPr lang="fa-IR" kern="100" dirty="0" smtClean="0">
                    <a:latin typeface="Cambria Math" panose="02040503050406030204" pitchFamily="18" charset="0"/>
                    <a:ea typeface="Times New Roman" panose="02020603050405020304" pitchFamily="18" charset="0"/>
                    <a:cs typeface="B Nazanin" panose="00000400000000000000" pitchFamily="2" charset="-78"/>
                  </a:rPr>
                  <a:t>با </a:t>
                </a:r>
                <a:r>
                  <a:rPr lang="fa-IR" kern="100" dirty="0">
                    <a:latin typeface="Cambria Math" panose="02040503050406030204" pitchFamily="18" charset="0"/>
                    <a:ea typeface="Times New Roman" panose="02020603050405020304" pitchFamily="18" charset="0"/>
                    <a:cs typeface="B Nazanin" panose="00000400000000000000" pitchFamily="2" charset="-78"/>
                  </a:rPr>
                  <a:t>داشتن حالت اولیه </a:t>
                </a:r>
                <a14:m>
                  <m:oMath xmlns:m="http://schemas.openxmlformats.org/officeDocument/2006/math">
                    <m:sSub>
                      <m:sSubPr>
                        <m:ctrlPr>
                          <a:rPr lang="en-US"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effectLst/>
                            <a:latin typeface="Cambria Math" panose="02040503050406030204" pitchFamily="18" charset="0"/>
                            <a:ea typeface="Times New Roman" panose="02020603050405020304" pitchFamily="18" charset="0"/>
                            <a:cs typeface="Nazanin" panose="00000400000000000000" pitchFamily="2" charset="-78"/>
                          </a:rPr>
                          <m:t>𝐼</m:t>
                        </m:r>
                      </m:e>
                      <m:sub>
                        <m:r>
                          <a:rPr lang="en-US" i="1" kern="100">
                            <a:effectLst/>
                            <a:latin typeface="Cambria Math" panose="02040503050406030204" pitchFamily="18" charset="0"/>
                            <a:ea typeface="Times New Roman" panose="02020603050405020304" pitchFamily="18" charset="0"/>
                            <a:cs typeface="Nazanin" panose="00000400000000000000" pitchFamily="2" charset="-78"/>
                          </a:rPr>
                          <m:t>𝑜</m:t>
                        </m:r>
                      </m:sub>
                    </m:sSub>
                  </m:oMath>
                </a14:m>
                <a:r>
                  <a:rPr lang="fa-IR" kern="100" dirty="0">
                    <a:latin typeface="Cambria Math" panose="02040503050406030204" pitchFamily="18"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effectLst/>
                            <a:latin typeface="Cambria Math" panose="02040503050406030204" pitchFamily="18" charset="0"/>
                            <a:ea typeface="Times New Roman" panose="02020603050405020304" pitchFamily="18" charset="0"/>
                            <a:cs typeface="Nazanin" panose="00000400000000000000" pitchFamily="2" charset="-78"/>
                          </a:rPr>
                          <m:t>𝑉</m:t>
                        </m:r>
                      </m:e>
                      <m:sub>
                        <m:r>
                          <a:rPr lang="en-US" i="1" kern="100">
                            <a:effectLst/>
                            <a:latin typeface="Cambria Math" panose="02040503050406030204" pitchFamily="18" charset="0"/>
                            <a:ea typeface="Times New Roman" panose="02020603050405020304" pitchFamily="18" charset="0"/>
                            <a:cs typeface="Nazanin" panose="00000400000000000000" pitchFamily="2" charset="-78"/>
                          </a:rPr>
                          <m:t>𝑜</m:t>
                        </m:r>
                      </m:sub>
                    </m:sSub>
                  </m:oMath>
                </a14:m>
                <a:r>
                  <a:rPr lang="fa-IR" kern="100" dirty="0">
                    <a:latin typeface="Cambria Math" panose="02040503050406030204" pitchFamily="18" charset="0"/>
                    <a:ea typeface="Times New Roman" panose="02020603050405020304" pitchFamily="18" charset="0"/>
                    <a:cs typeface="B Nazanin" panose="00000400000000000000" pitchFamily="2" charset="-78"/>
                  </a:rPr>
                  <a:t> </a:t>
                </a:r>
                <a:r>
                  <a:rPr lang="fa-IR" kern="100" dirty="0" smtClean="0">
                    <a:latin typeface="Cambria Math" panose="02040503050406030204" pitchFamily="18" charset="0"/>
                    <a:ea typeface="Times New Roman" panose="02020603050405020304" pitchFamily="18" charset="0"/>
                    <a:cs typeface="B Nazanin" panose="00000400000000000000" pitchFamily="2" charset="-78"/>
                  </a:rPr>
                  <a:t>و محاسبه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latin typeface="Cambria Math" panose="02040503050406030204" pitchFamily="18" charset="0"/>
                            <a:ea typeface="Times New Roman" panose="02020603050405020304" pitchFamily="18" charset="0"/>
                            <a:cs typeface="Nazanin" panose="00000400000000000000" pitchFamily="2" charset="-78"/>
                          </a:rPr>
                          <m:t>𝑖</m:t>
                        </m:r>
                      </m:e>
                      <m:sub>
                        <m:r>
                          <a:rPr lang="en-US" i="1" kern="100">
                            <a:latin typeface="Cambria Math" panose="02040503050406030204" pitchFamily="18" charset="0"/>
                            <a:ea typeface="Times New Roman" panose="02020603050405020304" pitchFamily="18" charset="0"/>
                            <a:cs typeface="Nazanin" panose="00000400000000000000" pitchFamily="2" charset="-78"/>
                          </a:rPr>
                          <m:t>𝐿</m:t>
                        </m:r>
                      </m:sub>
                    </m:sSub>
                    <m:d>
                      <m:dPr>
                        <m:ctrlPr>
                          <a:rPr lang="en-US" i="1" kern="100">
                            <a:latin typeface="Cambria Math" panose="02040503050406030204" pitchFamily="18" charset="0"/>
                            <a:ea typeface="Times New Roman" panose="02020603050405020304" pitchFamily="18" charset="0"/>
                            <a:cs typeface="Nazanin" panose="00000400000000000000" pitchFamily="2" charset="-78"/>
                          </a:rPr>
                        </m:ctrlPr>
                      </m:dPr>
                      <m:e>
                        <m:r>
                          <a:rPr lang="en-US" i="1" kern="100">
                            <a:latin typeface="Cambria Math" panose="02040503050406030204" pitchFamily="18" charset="0"/>
                            <a:ea typeface="Times New Roman" panose="02020603050405020304" pitchFamily="18" charset="0"/>
                            <a:cs typeface="Nazanin" panose="00000400000000000000" pitchFamily="2" charset="-78"/>
                          </a:rPr>
                          <m:t>𝑡</m:t>
                        </m:r>
                      </m:e>
                    </m:d>
                  </m:oMath>
                </a14:m>
                <a:r>
                  <a:rPr lang="fa-IR" kern="100" dirty="0">
                    <a:latin typeface="Cambria Math" panose="02040503050406030204" pitchFamily="18"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latin typeface="Cambria Math" panose="02040503050406030204" pitchFamily="18" charset="0"/>
                            <a:ea typeface="Times New Roman" panose="02020603050405020304" pitchFamily="18" charset="0"/>
                            <a:cs typeface="Nazanin" panose="00000400000000000000" pitchFamily="2" charset="-78"/>
                          </a:rPr>
                          <m:t>𝑣</m:t>
                        </m:r>
                      </m:e>
                      <m:sub>
                        <m:r>
                          <a:rPr lang="en-US" i="1" kern="100">
                            <a:latin typeface="Cambria Math" panose="02040503050406030204" pitchFamily="18" charset="0"/>
                            <a:ea typeface="Times New Roman" panose="02020603050405020304" pitchFamily="18" charset="0"/>
                            <a:cs typeface="Nazanin" panose="00000400000000000000" pitchFamily="2" charset="-78"/>
                          </a:rPr>
                          <m:t>𝑐</m:t>
                        </m:r>
                      </m:sub>
                    </m:sSub>
                    <m:d>
                      <m:dPr>
                        <m:ctrlPr>
                          <a:rPr lang="en-US" i="1" kern="100">
                            <a:latin typeface="Cambria Math" panose="02040503050406030204" pitchFamily="18" charset="0"/>
                            <a:ea typeface="Times New Roman" panose="02020603050405020304" pitchFamily="18" charset="0"/>
                            <a:cs typeface="Nazanin" panose="00000400000000000000" pitchFamily="2" charset="-78"/>
                          </a:rPr>
                        </m:ctrlPr>
                      </m:dPr>
                      <m:e>
                        <m:r>
                          <a:rPr lang="en-US" i="1" kern="100">
                            <a:latin typeface="Cambria Math" panose="02040503050406030204" pitchFamily="18" charset="0"/>
                            <a:ea typeface="Times New Roman" panose="02020603050405020304" pitchFamily="18" charset="0"/>
                            <a:cs typeface="Nazanin" panose="00000400000000000000" pitchFamily="2" charset="-78"/>
                          </a:rPr>
                          <m:t>𝑡</m:t>
                        </m:r>
                      </m:e>
                    </m:d>
                  </m:oMath>
                </a14:m>
                <a:r>
                  <a:rPr lang="fa-IR" kern="100" dirty="0">
                    <a:latin typeface="Cambria Math" panose="02040503050406030204" pitchFamily="18" charset="0"/>
                    <a:ea typeface="Times New Roman" panose="02020603050405020304" pitchFamily="18" charset="0"/>
                    <a:cs typeface="B Nazanin" panose="00000400000000000000" pitchFamily="2" charset="-78"/>
                  </a:rPr>
                  <a:t> برای تمام </a:t>
                </a:r>
                <a:r>
                  <a:rPr lang="en-US" i="1" kern="100" dirty="0">
                    <a:latin typeface="Cambria Math" panose="02040503050406030204" pitchFamily="18" charset="0"/>
                    <a:ea typeface="Cambria Math" panose="02040503050406030204" pitchFamily="18" charset="0"/>
                    <a:cs typeface="B Nazanin" panose="00000400000000000000" pitchFamily="2" charset="-78"/>
                  </a:rPr>
                  <a:t>t</a:t>
                </a:r>
                <a:r>
                  <a:rPr lang="fa-IR" kern="100" dirty="0">
                    <a:latin typeface="Cambria Math" panose="02040503050406030204" pitchFamily="18" charset="0"/>
                    <a:ea typeface="Times New Roman" panose="02020603050405020304" pitchFamily="18" charset="0"/>
                    <a:cs typeface="B Nazanin" panose="00000400000000000000" pitchFamily="2" charset="-78"/>
                  </a:rPr>
                  <a:t>، می‌توان حالت در هر لحظه را به عنوان مختصات نقطه ای در صفحه </a:t>
                </a:r>
                <a14:m>
                  <m:oMath xmlns:m="http://schemas.openxmlformats.org/officeDocument/2006/math">
                    <m:sSub>
                      <m:sSubPr>
                        <m:ctrlPr>
                          <a:rPr lang="en-US"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effectLst/>
                            <a:latin typeface="Cambria Math" panose="02040503050406030204" pitchFamily="18" charset="0"/>
                            <a:ea typeface="Times New Roman" panose="02020603050405020304" pitchFamily="18" charset="0"/>
                            <a:cs typeface="Nazanin" panose="00000400000000000000" pitchFamily="2" charset="-78"/>
                          </a:rPr>
                          <m:t>𝑣</m:t>
                        </m:r>
                      </m:e>
                      <m:sub>
                        <m:r>
                          <a:rPr lang="en-US" i="1" kern="100">
                            <a:effectLst/>
                            <a:latin typeface="Cambria Math" panose="02040503050406030204" pitchFamily="18" charset="0"/>
                            <a:ea typeface="Times New Roman" panose="02020603050405020304" pitchFamily="18" charset="0"/>
                            <a:cs typeface="Nazanin" panose="00000400000000000000" pitchFamily="2" charset="-78"/>
                          </a:rPr>
                          <m:t>𝑐</m:t>
                        </m:r>
                      </m:sub>
                    </m:sSub>
                    <m:r>
                      <a:rPr lang="en-US" i="1" kern="100">
                        <a:effectLst/>
                        <a:latin typeface="Cambria Math" panose="02040503050406030204" pitchFamily="18" charset="0"/>
                        <a:ea typeface="Times New Roman" panose="02020603050405020304" pitchFamily="18" charset="0"/>
                        <a:cs typeface="Nazanin" panose="00000400000000000000" pitchFamily="2" charset="-78"/>
                      </a:rPr>
                      <m:t>−</m:t>
                    </m:r>
                    <m:sSub>
                      <m:sSubPr>
                        <m:ctrlPr>
                          <a:rPr lang="en-US"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effectLst/>
                            <a:latin typeface="Cambria Math" panose="02040503050406030204" pitchFamily="18" charset="0"/>
                            <a:ea typeface="Times New Roman" panose="02020603050405020304" pitchFamily="18" charset="0"/>
                            <a:cs typeface="Nazanin" panose="00000400000000000000" pitchFamily="2" charset="-78"/>
                          </a:rPr>
                          <m:t>𝑖</m:t>
                        </m:r>
                      </m:e>
                      <m:sub>
                        <m:r>
                          <a:rPr lang="en-US" i="1" kern="100">
                            <a:effectLst/>
                            <a:latin typeface="Cambria Math" panose="02040503050406030204" pitchFamily="18" charset="0"/>
                            <a:ea typeface="Times New Roman" panose="02020603050405020304" pitchFamily="18" charset="0"/>
                            <a:cs typeface="Nazanin" panose="00000400000000000000" pitchFamily="2" charset="-78"/>
                          </a:rPr>
                          <m:t>𝐿</m:t>
                        </m:r>
                      </m:sub>
                    </m:sSub>
                  </m:oMath>
                </a14:m>
                <a:r>
                  <a:rPr lang="fa-IR" kern="100" dirty="0">
                    <a:latin typeface="Cambria Math" panose="02040503050406030204" pitchFamily="18" charset="0"/>
                    <a:ea typeface="Times New Roman" panose="02020603050405020304" pitchFamily="18" charset="0"/>
                    <a:cs typeface="B Nazanin" panose="00000400000000000000" pitchFamily="2" charset="-78"/>
                  </a:rPr>
                  <a:t> در نظر گرفت</a:t>
                </a:r>
                <a:r>
                  <a:rPr lang="fa-IR" kern="100" dirty="0" smtClean="0">
                    <a:latin typeface="Cambria Math" panose="02040503050406030204" pitchFamily="18" charset="0"/>
                    <a:ea typeface="Times New Roman" panose="02020603050405020304" pitchFamily="18" charset="0"/>
                    <a:cs typeface="B Nazanin" panose="00000400000000000000" pitchFamily="2" charset="-78"/>
                  </a:rPr>
                  <a:t>. با </a:t>
                </a:r>
                <a:r>
                  <a:rPr lang="fa-IR" kern="100" dirty="0">
                    <a:latin typeface="Cambria Math" panose="02040503050406030204" pitchFamily="18" charset="0"/>
                    <a:ea typeface="Times New Roman" panose="02020603050405020304" pitchFamily="18" charset="0"/>
                    <a:cs typeface="B Nazanin" panose="00000400000000000000" pitchFamily="2" charset="-78"/>
                  </a:rPr>
                  <a:t>تغییر </a:t>
                </a:r>
                <a:r>
                  <a:rPr lang="en-US" i="1" kern="100" dirty="0" smtClean="0">
                    <a:latin typeface="Cambria Math" panose="02040503050406030204" pitchFamily="18" charset="0"/>
                    <a:ea typeface="Cambria Math" panose="02040503050406030204" pitchFamily="18" charset="0"/>
                    <a:cs typeface="B Nazanin" panose="00000400000000000000" pitchFamily="2" charset="-78"/>
                  </a:rPr>
                  <a:t>t</a:t>
                </a:r>
                <a:r>
                  <a:rPr lang="fa-IR" kern="100" dirty="0" smtClean="0">
                    <a:latin typeface="Cambria Math" panose="02040503050406030204" pitchFamily="18" charset="0"/>
                    <a:ea typeface="Times New Roman" panose="02020603050405020304" pitchFamily="18" charset="0"/>
                    <a:cs typeface="B Nazanin" panose="00000400000000000000" pitchFamily="2" charset="-78"/>
                  </a:rPr>
                  <a:t>، نقطه</a:t>
                </a:r>
                <a:r>
                  <a:rPr lang="en-US" kern="100" dirty="0" smtClean="0">
                    <a:latin typeface="Cambria Math" panose="02040503050406030204" pitchFamily="18" charset="0"/>
                    <a:ea typeface="Times New Roman" panose="02020603050405020304" pitchFamily="18" charset="0"/>
                    <a:cs typeface="B Nazanin" panose="00000400000000000000" pitchFamily="2" charset="-78"/>
                  </a:rPr>
                  <a:t>(</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latin typeface="Cambria Math" panose="02040503050406030204" pitchFamily="18" charset="0"/>
                            <a:ea typeface="Times New Roman" panose="02020603050405020304" pitchFamily="18" charset="0"/>
                            <a:cs typeface="Nazanin" panose="00000400000000000000" pitchFamily="2" charset="-78"/>
                          </a:rPr>
                          <m:t>𝑖</m:t>
                        </m:r>
                      </m:e>
                      <m:sub>
                        <m:r>
                          <a:rPr lang="en-US" i="1" kern="100">
                            <a:latin typeface="Cambria Math" panose="02040503050406030204" pitchFamily="18" charset="0"/>
                            <a:ea typeface="Times New Roman" panose="02020603050405020304" pitchFamily="18" charset="0"/>
                            <a:cs typeface="Nazanin" panose="00000400000000000000" pitchFamily="2" charset="-78"/>
                          </a:rPr>
                          <m:t>𝐿</m:t>
                        </m:r>
                      </m:sub>
                    </m:sSub>
                    <m:d>
                      <m:dPr>
                        <m:ctrlPr>
                          <a:rPr lang="en-US" i="1" kern="100">
                            <a:latin typeface="Cambria Math" panose="02040503050406030204" pitchFamily="18" charset="0"/>
                            <a:ea typeface="Times New Roman" panose="02020603050405020304" pitchFamily="18" charset="0"/>
                            <a:cs typeface="Nazanin" panose="00000400000000000000" pitchFamily="2" charset="-78"/>
                          </a:rPr>
                        </m:ctrlPr>
                      </m:dPr>
                      <m:e>
                        <m:r>
                          <a:rPr lang="en-US" i="1" kern="100">
                            <a:latin typeface="Cambria Math" panose="02040503050406030204" pitchFamily="18" charset="0"/>
                            <a:ea typeface="Times New Roman" panose="02020603050405020304" pitchFamily="18" charset="0"/>
                            <a:cs typeface="Nazanin" panose="00000400000000000000" pitchFamily="2" charset="-78"/>
                          </a:rPr>
                          <m:t>𝑡</m:t>
                        </m:r>
                      </m:e>
                    </m:d>
                    <m:r>
                      <a:rPr lang="en-US" i="1" kern="100">
                        <a:latin typeface="Cambria Math" panose="02040503050406030204" pitchFamily="18" charset="0"/>
                        <a:ea typeface="Times New Roman" panose="02020603050405020304" pitchFamily="18" charset="0"/>
                        <a:cs typeface="Nazanin" panose="00000400000000000000" pitchFamily="2" charset="-78"/>
                      </a:rPr>
                      <m:t>, </m:t>
                    </m:r>
                    <m:sSub>
                      <m:sSubPr>
                        <m:ctrlPr>
                          <a:rPr lang="en-US" i="1" kern="100">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latin typeface="Cambria Math" panose="02040503050406030204" pitchFamily="18" charset="0"/>
                            <a:ea typeface="Times New Roman" panose="02020603050405020304" pitchFamily="18" charset="0"/>
                            <a:cs typeface="Nazanin" panose="00000400000000000000" pitchFamily="2" charset="-78"/>
                          </a:rPr>
                          <m:t>𝑣</m:t>
                        </m:r>
                      </m:e>
                      <m:sub>
                        <m:r>
                          <a:rPr lang="en-US" i="1" kern="100">
                            <a:latin typeface="Cambria Math" panose="02040503050406030204" pitchFamily="18" charset="0"/>
                            <a:ea typeface="Times New Roman" panose="02020603050405020304" pitchFamily="18" charset="0"/>
                            <a:cs typeface="Nazanin" panose="00000400000000000000" pitchFamily="2" charset="-78"/>
                          </a:rPr>
                          <m:t>𝑐</m:t>
                        </m:r>
                      </m:sub>
                    </m:sSub>
                    <m:d>
                      <m:dPr>
                        <m:ctrlPr>
                          <a:rPr lang="en-US" i="1" kern="100">
                            <a:latin typeface="Cambria Math" panose="02040503050406030204" pitchFamily="18" charset="0"/>
                            <a:ea typeface="Times New Roman" panose="02020603050405020304" pitchFamily="18" charset="0"/>
                            <a:cs typeface="Nazanin" panose="00000400000000000000" pitchFamily="2" charset="-78"/>
                          </a:rPr>
                        </m:ctrlPr>
                      </m:dPr>
                      <m:e>
                        <m:r>
                          <a:rPr lang="en-US" i="1" kern="100">
                            <a:latin typeface="Cambria Math" panose="02040503050406030204" pitchFamily="18" charset="0"/>
                            <a:ea typeface="Times New Roman" panose="02020603050405020304" pitchFamily="18" charset="0"/>
                            <a:cs typeface="Nazanin" panose="00000400000000000000" pitchFamily="2" charset="-78"/>
                          </a:rPr>
                          <m:t>𝑡</m:t>
                        </m:r>
                      </m:e>
                    </m:d>
                  </m:oMath>
                </a14:m>
                <a:r>
                  <a:rPr lang="en-US" kern="100" dirty="0">
                    <a:latin typeface="Cambria Math" panose="02040503050406030204" pitchFamily="18" charset="0"/>
                    <a:ea typeface="Times New Roman" panose="02020603050405020304" pitchFamily="18" charset="0"/>
                    <a:cs typeface="B Nazanin" panose="00000400000000000000" pitchFamily="2" charset="-78"/>
                  </a:rPr>
                  <a:t>) </a:t>
                </a:r>
                <a:r>
                  <a:rPr lang="fa-IR" kern="100" dirty="0" smtClean="0">
                    <a:latin typeface="Cambria Math" panose="02040503050406030204" pitchFamily="18" charset="0"/>
                    <a:ea typeface="Times New Roman" panose="02020603050405020304" pitchFamily="18" charset="0"/>
                    <a:cs typeface="B Nazanin" panose="00000400000000000000" pitchFamily="2" charset="-78"/>
                  </a:rPr>
                  <a:t> یک </a:t>
                </a:r>
                <a:r>
                  <a:rPr lang="fa-IR" kern="100" dirty="0">
                    <a:latin typeface="Cambria Math" panose="02040503050406030204" pitchFamily="18" charset="0"/>
                    <a:ea typeface="Times New Roman" panose="02020603050405020304" pitchFamily="18" charset="0"/>
                    <a:cs typeface="B Nazanin" panose="00000400000000000000" pitchFamily="2" charset="-78"/>
                  </a:rPr>
                  <a:t>منحنی را طی می‌کند که از حالت اولیه </a:t>
                </a:r>
                <a:r>
                  <a:rPr lang="en-US" kern="100" dirty="0">
                    <a:latin typeface="Cambria Math" panose="02040503050406030204" pitchFamily="18" charset="0"/>
                    <a:ea typeface="Times New Roman" panose="02020603050405020304" pitchFamily="18" charset="0"/>
                    <a:cs typeface="B Nazanin" panose="00000400000000000000" pitchFamily="2" charset="-78"/>
                  </a:rPr>
                  <a:t>(</a:t>
                </a:r>
                <a14:m>
                  <m:oMath xmlns:m="http://schemas.openxmlformats.org/officeDocument/2006/math">
                    <m:sSub>
                      <m:sSubPr>
                        <m:ctrlPr>
                          <a:rPr lang="en-US"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effectLst/>
                            <a:latin typeface="Cambria Math" panose="02040503050406030204" pitchFamily="18" charset="0"/>
                            <a:ea typeface="Times New Roman" panose="02020603050405020304" pitchFamily="18" charset="0"/>
                            <a:cs typeface="Nazanin" panose="00000400000000000000" pitchFamily="2" charset="-78"/>
                          </a:rPr>
                          <m:t>𝐼</m:t>
                        </m:r>
                      </m:e>
                      <m:sub>
                        <m:r>
                          <a:rPr lang="en-US" i="1" kern="100">
                            <a:effectLst/>
                            <a:latin typeface="Cambria Math" panose="02040503050406030204" pitchFamily="18" charset="0"/>
                            <a:ea typeface="Times New Roman" panose="02020603050405020304" pitchFamily="18" charset="0"/>
                            <a:cs typeface="Nazanin" panose="00000400000000000000" pitchFamily="2" charset="-78"/>
                          </a:rPr>
                          <m:t>𝑜</m:t>
                        </m:r>
                      </m:sub>
                    </m:sSub>
                  </m:oMath>
                </a14:m>
                <a:r>
                  <a:rPr lang="en-US" kern="100" dirty="0">
                    <a:effectLst/>
                    <a:latin typeface="Cambria Math" panose="02040503050406030204" pitchFamily="18" charset="0"/>
                    <a:ea typeface="Times New Roman" panose="02020603050405020304" pitchFamily="18" charset="0"/>
                    <a:cs typeface="B Nazanin" panose="00000400000000000000" pitchFamily="2" charset="-78"/>
                  </a:rPr>
                  <a:t>, </a:t>
                </a:r>
                <a14:m>
                  <m:oMath xmlns:m="http://schemas.openxmlformats.org/officeDocument/2006/math">
                    <m:sSub>
                      <m:sSubPr>
                        <m:ctrlPr>
                          <a:rPr lang="en-US"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i="1" kern="100">
                            <a:effectLst/>
                            <a:latin typeface="Cambria Math" panose="02040503050406030204" pitchFamily="18" charset="0"/>
                            <a:ea typeface="Times New Roman" panose="02020603050405020304" pitchFamily="18" charset="0"/>
                            <a:cs typeface="Nazanin" panose="00000400000000000000" pitchFamily="2" charset="-78"/>
                          </a:rPr>
                          <m:t>𝑉</m:t>
                        </m:r>
                      </m:e>
                      <m:sub>
                        <m:r>
                          <a:rPr lang="en-US" i="1" kern="100">
                            <a:effectLst/>
                            <a:latin typeface="Cambria Math" panose="02040503050406030204" pitchFamily="18" charset="0"/>
                            <a:ea typeface="Times New Roman" panose="02020603050405020304" pitchFamily="18" charset="0"/>
                            <a:cs typeface="Nazanin" panose="00000400000000000000" pitchFamily="2" charset="-78"/>
                          </a:rPr>
                          <m:t>𝑜</m:t>
                        </m:r>
                      </m:sub>
                    </m:sSub>
                  </m:oMath>
                </a14:m>
                <a:r>
                  <a:rPr lang="en-US" kern="100" dirty="0">
                    <a:latin typeface="Cambria Math" panose="02040503050406030204" pitchFamily="18" charset="0"/>
                    <a:ea typeface="Times New Roman" panose="02020603050405020304" pitchFamily="18" charset="0"/>
                    <a:cs typeface="B Nazanin" panose="00000400000000000000" pitchFamily="2" charset="-78"/>
                  </a:rPr>
                  <a:t>)</a:t>
                </a:r>
                <a:r>
                  <a:rPr lang="fa-IR" kern="100" dirty="0">
                    <a:latin typeface="Cambria Math" panose="02040503050406030204" pitchFamily="18" charset="0"/>
                    <a:ea typeface="Times New Roman" panose="02020603050405020304" pitchFamily="18" charset="0"/>
                    <a:cs typeface="B Nazanin" panose="00000400000000000000" pitchFamily="2" charset="-78"/>
                  </a:rPr>
                  <a:t> شروع می‌شود. این منحنی را </a:t>
                </a:r>
                <a:r>
                  <a:rPr lang="fa-IR" b="1" kern="100" dirty="0">
                    <a:latin typeface="Cambria Math" panose="02040503050406030204" pitchFamily="18" charset="0"/>
                    <a:ea typeface="Times New Roman" panose="02020603050405020304" pitchFamily="18" charset="0"/>
                    <a:cs typeface="B Nazanin" panose="00000400000000000000" pitchFamily="2" charset="-78"/>
                  </a:rPr>
                  <a:t>مسیر فضای حالت</a:t>
                </a:r>
                <a:r>
                  <a:rPr lang="fa-IR" kern="100" dirty="0">
                    <a:latin typeface="Cambria Math" panose="02040503050406030204" pitchFamily="18" charset="0"/>
                    <a:ea typeface="Times New Roman" panose="02020603050405020304" pitchFamily="18" charset="0"/>
                    <a:cs typeface="B Nazanin" panose="00000400000000000000" pitchFamily="2" charset="-78"/>
                  </a:rPr>
                  <a:t> گویند</a:t>
                </a:r>
                <a:r>
                  <a:rPr lang="fa-IR" kern="100" dirty="0" smtClean="0">
                    <a:latin typeface="Cambria Math" panose="02040503050406030204" pitchFamily="18" charset="0"/>
                    <a:ea typeface="Times New Roman" panose="02020603050405020304" pitchFamily="18" charset="0"/>
                    <a:cs typeface="B Nazanin" panose="00000400000000000000" pitchFamily="2" charset="-78"/>
                  </a:rPr>
                  <a:t>. </a:t>
                </a:r>
                <a:r>
                  <a:rPr lang="fa-IR" b="1" kern="100" dirty="0" smtClean="0">
                    <a:latin typeface="Cambria Math" panose="02040503050406030204" pitchFamily="18" charset="0"/>
                    <a:ea typeface="Times New Roman" panose="02020603050405020304" pitchFamily="18" charset="0"/>
                    <a:cs typeface="B Nazanin" panose="00000400000000000000" pitchFamily="2" charset="-78"/>
                  </a:rPr>
                  <a:t>صفحه </a:t>
                </a:r>
                <a14:m>
                  <m:oMath xmlns:m="http://schemas.openxmlformats.org/officeDocument/2006/math">
                    <m:sSub>
                      <m:sSubPr>
                        <m:ctrlPr>
                          <a:rPr lang="en-US" b="1"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b="1" i="1" kern="100">
                            <a:effectLst/>
                            <a:latin typeface="Cambria Math" panose="02040503050406030204" pitchFamily="18" charset="0"/>
                            <a:ea typeface="Times New Roman" panose="02020603050405020304" pitchFamily="18" charset="0"/>
                            <a:cs typeface="Nazanin" panose="00000400000000000000" pitchFamily="2" charset="-78"/>
                          </a:rPr>
                          <m:t>𝒗</m:t>
                        </m:r>
                      </m:e>
                      <m:sub>
                        <m:r>
                          <a:rPr lang="en-US" b="1" i="1" kern="100">
                            <a:effectLst/>
                            <a:latin typeface="Cambria Math" panose="02040503050406030204" pitchFamily="18" charset="0"/>
                            <a:ea typeface="Times New Roman" panose="02020603050405020304" pitchFamily="18" charset="0"/>
                            <a:cs typeface="Nazanin" panose="00000400000000000000" pitchFamily="2" charset="-78"/>
                          </a:rPr>
                          <m:t>𝒄</m:t>
                        </m:r>
                      </m:sub>
                    </m:sSub>
                    <m:r>
                      <a:rPr lang="en-US" b="1" i="1" kern="100">
                        <a:effectLst/>
                        <a:latin typeface="Cambria Math" panose="02040503050406030204" pitchFamily="18" charset="0"/>
                        <a:ea typeface="Times New Roman" panose="02020603050405020304" pitchFamily="18" charset="0"/>
                        <a:cs typeface="Nazanin" panose="00000400000000000000" pitchFamily="2" charset="-78"/>
                      </a:rPr>
                      <m:t>−</m:t>
                    </m:r>
                    <m:sSub>
                      <m:sSubPr>
                        <m:ctrlPr>
                          <a:rPr lang="en-US" b="1" i="1" kern="100">
                            <a:effectLst/>
                            <a:latin typeface="Cambria Math" panose="02040503050406030204" pitchFamily="18" charset="0"/>
                            <a:ea typeface="Times New Roman" panose="02020603050405020304" pitchFamily="18" charset="0"/>
                            <a:cs typeface="Nazanin" panose="00000400000000000000" pitchFamily="2" charset="-78"/>
                          </a:rPr>
                        </m:ctrlPr>
                      </m:sSubPr>
                      <m:e>
                        <m:r>
                          <a:rPr lang="en-US" b="1" i="1" kern="100">
                            <a:effectLst/>
                            <a:latin typeface="Cambria Math" panose="02040503050406030204" pitchFamily="18" charset="0"/>
                            <a:ea typeface="Times New Roman" panose="02020603050405020304" pitchFamily="18" charset="0"/>
                            <a:cs typeface="Nazanin" panose="00000400000000000000" pitchFamily="2" charset="-78"/>
                          </a:rPr>
                          <m:t>𝒊</m:t>
                        </m:r>
                      </m:e>
                      <m:sub>
                        <m:r>
                          <a:rPr lang="en-US" b="1" i="1" kern="100">
                            <a:effectLst/>
                            <a:latin typeface="Cambria Math" panose="02040503050406030204" pitchFamily="18" charset="0"/>
                            <a:ea typeface="Times New Roman" panose="02020603050405020304" pitchFamily="18" charset="0"/>
                            <a:cs typeface="Nazanin" panose="00000400000000000000" pitchFamily="2" charset="-78"/>
                          </a:rPr>
                          <m:t>𝑳</m:t>
                        </m:r>
                      </m:sub>
                    </m:sSub>
                  </m:oMath>
                </a14:m>
                <a:r>
                  <a:rPr lang="fa-IR" b="1" kern="100" dirty="0">
                    <a:latin typeface="Cambria Math" panose="02040503050406030204" pitchFamily="18" charset="0"/>
                    <a:ea typeface="Times New Roman" panose="02020603050405020304" pitchFamily="18" charset="0"/>
                    <a:cs typeface="B Nazanin" panose="00000400000000000000" pitchFamily="2" charset="-78"/>
                  </a:rPr>
                  <a:t> را فضای حالت گویند.</a:t>
                </a:r>
                <a:endParaRPr lang="en-US" b="1" kern="100" dirty="0">
                  <a:effectLst/>
                  <a:latin typeface="Cambria Math" panose="02040503050406030204" pitchFamily="18" charset="0"/>
                  <a:ea typeface="Calibri" panose="020F0502020204030204" pitchFamily="34" charset="0"/>
                  <a:cs typeface="B Nazanin" panose="00000400000000000000" pitchFamily="2" charset="-78"/>
                </a:endParaRPr>
              </a:p>
            </p:txBody>
          </p:sp>
        </mc:Choice>
        <mc:Fallback xmlns="">
          <p:sp>
            <p:nvSpPr>
              <p:cNvPr id="4" name="Rectangle 3"/>
              <p:cNvSpPr>
                <a:spLocks noRot="1" noChangeAspect="1" noMove="1" noResize="1" noEditPoints="1" noAdjustHandles="1" noChangeArrowheads="1" noChangeShapeType="1" noTextEdit="1"/>
              </p:cNvSpPr>
              <p:nvPr/>
            </p:nvSpPr>
            <p:spPr>
              <a:xfrm>
                <a:off x="304800" y="157472"/>
                <a:ext cx="8654320" cy="1366528"/>
              </a:xfrm>
              <a:prstGeom prst="rect">
                <a:avLst/>
              </a:prstGeom>
              <a:blipFill>
                <a:blip r:embed="rId3"/>
                <a:stretch>
                  <a:fillRect l="-1127" t="-2232" r="-493" b="-7589"/>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175690" y="4384597"/>
            <a:ext cx="1719914" cy="1774685"/>
          </a:xfrm>
          <a:prstGeom prst="rect">
            <a:avLst/>
          </a:prstGeom>
        </p:spPr>
      </p:pic>
      <p:sp>
        <p:nvSpPr>
          <p:cNvPr id="9" name="Rectangle 8"/>
          <p:cNvSpPr>
            <a:spLocks noChangeArrowheads="1"/>
          </p:cNvSpPr>
          <p:nvPr/>
        </p:nvSpPr>
        <p:spPr bwMode="auto">
          <a:xfrm>
            <a:off x="990600" y="1476051"/>
            <a:ext cx="8029762"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1" eaLnBrk="1" hangingPunct="1">
              <a:lnSpc>
                <a:spcPct val="115000"/>
              </a:lnSpc>
              <a:spcAft>
                <a:spcPts val="1000"/>
              </a:spcAft>
              <a:buClr>
                <a:srgbClr val="FF0000"/>
              </a:buClr>
              <a:buFont typeface="Wingdings" panose="05000000000000000000" pitchFamily="2" charset="2"/>
              <a:buChar char="ü"/>
            </a:pPr>
            <a:r>
              <a:rPr lang="fa-IR" altLang="en-US" b="1" dirty="0" smtClean="0">
                <a:ea typeface="Calibri" panose="020F0502020204030204" pitchFamily="34" charset="0"/>
                <a:cs typeface="B Nazanin" panose="00000400000000000000" pitchFamily="2" charset="-78"/>
              </a:rPr>
              <a:t>در روش عددی حل معادلات و ترسیم فضای حالت</a:t>
            </a:r>
            <a:r>
              <a:rPr lang="fa-IR" altLang="en-US" dirty="0" smtClean="0">
                <a:ea typeface="Calibri" panose="020F0502020204030204" pitchFamily="34" charset="0"/>
                <a:cs typeface="B Nazanin" panose="00000400000000000000" pitchFamily="2" charset="-78"/>
              </a:rPr>
              <a:t>، از اتصال مقادیر حالت، مسیر حالت به دست می آید. </a:t>
            </a:r>
            <a:endParaRPr lang="en-US" altLang="en-US" dirty="0">
              <a:ea typeface="Calibri" panose="020F0502020204030204" pitchFamily="34" charset="0"/>
              <a:cs typeface="B Nazanin" panose="00000400000000000000" pitchFamily="2" charset="-78"/>
            </a:endParaRPr>
          </a:p>
        </p:txBody>
      </p:sp>
      <p:sp>
        <p:nvSpPr>
          <p:cNvPr id="11" name="Rectangle 10"/>
          <p:cNvSpPr>
            <a:spLocks noChangeArrowheads="1"/>
          </p:cNvSpPr>
          <p:nvPr/>
        </p:nvSpPr>
        <p:spPr bwMode="auto">
          <a:xfrm>
            <a:off x="1810024" y="1894024"/>
            <a:ext cx="7185212" cy="104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457200" indent="-457200" algn="just" rtl="1">
              <a:lnSpc>
                <a:spcPct val="115000"/>
              </a:lnSpc>
              <a:spcAft>
                <a:spcPts val="1000"/>
              </a:spcAft>
              <a:buClr>
                <a:srgbClr val="FF0000"/>
              </a:buClr>
              <a:buFont typeface="Wingdings" panose="05000000000000000000" pitchFamily="2" charset="2"/>
              <a:buChar char="ü"/>
            </a:pPr>
            <a:r>
              <a:rPr lang="fa-IR" altLang="en-US" b="1" dirty="0" smtClean="0">
                <a:latin typeface="Cambria Math" panose="02040503050406030204" pitchFamily="18" charset="0"/>
                <a:ea typeface="Calibri" panose="020F0502020204030204" pitchFamily="34" charset="0"/>
                <a:cs typeface="B Nazanin" panose="00000400000000000000" pitchFamily="2" charset="-78"/>
              </a:rPr>
              <a:t>در </a:t>
            </a:r>
            <a:r>
              <a:rPr lang="fa-IR" altLang="en-US" b="1" dirty="0">
                <a:latin typeface="Cambria Math" panose="02040503050406030204" pitchFamily="18" charset="0"/>
                <a:ea typeface="Calibri" panose="020F0502020204030204" pitchFamily="34" charset="0"/>
                <a:cs typeface="B Nazanin" panose="00000400000000000000" pitchFamily="2" charset="-78"/>
              </a:rPr>
              <a:t>روش تحلیلی حل معادلات و ترسیم فضای حالت، </a:t>
            </a:r>
            <a:r>
              <a:rPr lang="fa-IR" altLang="en-US" dirty="0" smtClean="0">
                <a:latin typeface="Cambria Math" panose="02040503050406030204" pitchFamily="18" charset="0"/>
                <a:ea typeface="Calibri" panose="020F0502020204030204" pitchFamily="34" charset="0"/>
                <a:cs typeface="B Nazanin" panose="00000400000000000000" pitchFamily="2" charset="-78"/>
              </a:rPr>
              <a:t>معادله بین متغیرهای حالت، با حذف متغیر اولیه به دست آمده و مسیر ترسیم می شود. مثلاً در معادلات حالت زیر، </a:t>
            </a:r>
            <a:r>
              <a:rPr lang="fa-IR" altLang="en-US" dirty="0">
                <a:latin typeface="Cambria Math" panose="02040503050406030204" pitchFamily="18" charset="0"/>
                <a:ea typeface="Calibri" panose="020F0502020204030204" pitchFamily="34" charset="0"/>
                <a:cs typeface="B Nazanin" panose="00000400000000000000" pitchFamily="2" charset="-78"/>
              </a:rPr>
              <a:t>روابط </a:t>
            </a:r>
            <a:r>
              <a:rPr lang="en-US" altLang="en-US" dirty="0" err="1">
                <a:latin typeface="Cambria Math" panose="02040503050406030204" pitchFamily="18" charset="0"/>
                <a:ea typeface="Calibri" panose="020F0502020204030204" pitchFamily="34" charset="0"/>
                <a:cs typeface="B Nazanin" panose="00000400000000000000" pitchFamily="2" charset="-78"/>
              </a:rPr>
              <a:t>i</a:t>
            </a:r>
            <a:r>
              <a:rPr lang="en-US" altLang="en-US" baseline="-25000" dirty="0" err="1">
                <a:latin typeface="Cambria Math" panose="02040503050406030204" pitchFamily="18" charset="0"/>
                <a:ea typeface="Calibri" panose="020F0502020204030204" pitchFamily="34" charset="0"/>
                <a:cs typeface="B Nazanin" panose="00000400000000000000" pitchFamily="2" charset="-78"/>
              </a:rPr>
              <a:t>L</a:t>
            </a:r>
            <a:r>
              <a:rPr lang="en-US" altLang="en-US" dirty="0">
                <a:latin typeface="Cambria Math" panose="02040503050406030204" pitchFamily="18" charset="0"/>
                <a:ea typeface="Calibri" panose="020F0502020204030204" pitchFamily="34" charset="0"/>
                <a:cs typeface="B Nazanin" panose="00000400000000000000" pitchFamily="2" charset="-78"/>
              </a:rPr>
              <a:t>(t)</a:t>
            </a:r>
            <a:r>
              <a:rPr lang="fa-IR" altLang="en-US" dirty="0">
                <a:latin typeface="Cambria Math" panose="02040503050406030204" pitchFamily="18" charset="0"/>
                <a:ea typeface="Calibri" panose="020F0502020204030204" pitchFamily="34" charset="0"/>
                <a:cs typeface="B Nazanin" panose="00000400000000000000" pitchFamily="2" charset="-78"/>
              </a:rPr>
              <a:t> و  </a:t>
            </a:r>
            <a:r>
              <a:rPr lang="en-US" altLang="en-US" dirty="0" err="1">
                <a:latin typeface="Cambria Math" panose="02040503050406030204" pitchFamily="18" charset="0"/>
                <a:ea typeface="Calibri" panose="020F0502020204030204" pitchFamily="34" charset="0"/>
                <a:cs typeface="B Nazanin" panose="00000400000000000000" pitchFamily="2" charset="-78"/>
              </a:rPr>
              <a:t>v</a:t>
            </a:r>
            <a:r>
              <a:rPr lang="en-US" altLang="en-US" baseline="-25000" dirty="0" err="1">
                <a:latin typeface="Cambria Math" panose="02040503050406030204" pitchFamily="18" charset="0"/>
                <a:ea typeface="Calibri" panose="020F0502020204030204" pitchFamily="34" charset="0"/>
                <a:cs typeface="B Nazanin" panose="00000400000000000000" pitchFamily="2" charset="-78"/>
              </a:rPr>
              <a:t>C</a:t>
            </a:r>
            <a:r>
              <a:rPr lang="en-US" altLang="en-US" dirty="0">
                <a:latin typeface="Cambria Math" panose="02040503050406030204" pitchFamily="18" charset="0"/>
                <a:ea typeface="Calibri" panose="020F0502020204030204" pitchFamily="34" charset="0"/>
                <a:cs typeface="B Nazanin" panose="00000400000000000000" pitchFamily="2" charset="-78"/>
              </a:rPr>
              <a:t>(t)</a:t>
            </a:r>
            <a:r>
              <a:rPr lang="fa-IR" altLang="en-US" dirty="0">
                <a:latin typeface="Cambria Math" panose="02040503050406030204" pitchFamily="18" charset="0"/>
                <a:ea typeface="Calibri" panose="020F0502020204030204" pitchFamily="34" charset="0"/>
                <a:cs typeface="B Nazanin" panose="00000400000000000000" pitchFamily="2" charset="-78"/>
              </a:rPr>
              <a:t> نوشته شده و سپس متغیر </a:t>
            </a:r>
            <a:r>
              <a:rPr lang="en-US" altLang="en-US" i="1" dirty="0">
                <a:latin typeface="Cambria Math" panose="02040503050406030204" pitchFamily="18" charset="0"/>
                <a:ea typeface="Calibri" panose="020F0502020204030204" pitchFamily="34" charset="0"/>
                <a:cs typeface="B Nazanin" panose="00000400000000000000" pitchFamily="2" charset="-78"/>
              </a:rPr>
              <a:t>t</a:t>
            </a:r>
            <a:r>
              <a:rPr lang="fa-IR" altLang="en-US" dirty="0">
                <a:latin typeface="Cambria Math" panose="02040503050406030204" pitchFamily="18" charset="0"/>
                <a:ea typeface="Calibri" panose="020F0502020204030204" pitchFamily="34" charset="0"/>
                <a:cs typeface="B Nazanin" panose="00000400000000000000" pitchFamily="2" charset="-78"/>
              </a:rPr>
              <a:t> بین آنها حذف </a:t>
            </a:r>
            <a:r>
              <a:rPr lang="fa-IR" altLang="en-US" dirty="0" smtClean="0">
                <a:latin typeface="Cambria Math" panose="02040503050406030204" pitchFamily="18" charset="0"/>
                <a:ea typeface="Calibri" panose="020F0502020204030204" pitchFamily="34" charset="0"/>
                <a:cs typeface="B Nazanin" panose="00000400000000000000" pitchFamily="2" charset="-78"/>
              </a:rPr>
              <a:t>می شود </a:t>
            </a:r>
            <a:r>
              <a:rPr lang="fa-IR" altLang="en-US" dirty="0">
                <a:latin typeface="Cambria Math" panose="02040503050406030204" pitchFamily="18" charset="0"/>
                <a:ea typeface="Calibri" panose="020F0502020204030204" pitchFamily="34" charset="0"/>
                <a:cs typeface="B Nazanin" panose="00000400000000000000" pitchFamily="2" charset="-78"/>
              </a:rPr>
              <a:t>تا معادله مسیر حالت </a:t>
            </a:r>
            <a:r>
              <a:rPr lang="fa-IR" altLang="en-US" dirty="0" smtClean="0">
                <a:latin typeface="Cambria Math" panose="02040503050406030204" pitchFamily="18" charset="0"/>
                <a:ea typeface="Calibri" panose="020F0502020204030204" pitchFamily="34" charset="0"/>
                <a:cs typeface="B Nazanin" panose="00000400000000000000" pitchFamily="2" charset="-78"/>
              </a:rPr>
              <a:t>به دست آید.</a:t>
            </a:r>
            <a:endParaRPr lang="en-US" altLang="en-US" dirty="0">
              <a:latin typeface="Cambria Math" panose="02040503050406030204" pitchFamily="18" charset="0"/>
              <a:ea typeface="Calibri" panose="020F0502020204030204" pitchFamily="34" charset="0"/>
              <a:cs typeface="B Nazanin" panose="00000400000000000000" pitchFamily="2" charset="-78"/>
            </a:endParaRPr>
          </a:p>
        </p:txBody>
      </p:sp>
      <p:pic>
        <p:nvPicPr>
          <p:cNvPr id="13" name="Picture 12"/>
          <p:cNvPicPr>
            <a:picLocks noChangeAspect="1"/>
          </p:cNvPicPr>
          <p:nvPr/>
        </p:nvPicPr>
        <p:blipFill>
          <a:blip r:embed="rId5"/>
          <a:stretch>
            <a:fillRect/>
          </a:stretch>
        </p:blipFill>
        <p:spPr>
          <a:xfrm>
            <a:off x="-14393" y="1870725"/>
            <a:ext cx="1709014" cy="1427545"/>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1292880" y="3144678"/>
                <a:ext cx="1902892" cy="6551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a:latin typeface="Cambria Math" panose="02040503050406030204" pitchFamily="18" charset="0"/>
                        </a:rPr>
                        <m:t>𝐿𝐶</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b="0" i="1">
                                  <a:latin typeface="Cambria Math" panose="02040503050406030204" pitchFamily="18" charset="0"/>
                                </a:rPr>
                                <m:t>𝑑</m:t>
                              </m:r>
                            </m:e>
                            <m:sup>
                              <m:r>
                                <a:rPr lang="en-US" b="0" i="0">
                                  <a:latin typeface="Cambria Math" panose="02040503050406030204" pitchFamily="18" charset="0"/>
                                </a:rPr>
                                <m:t>2</m:t>
                              </m:r>
                            </m:sup>
                          </m:sSup>
                          <m:sSub>
                            <m:sSubPr>
                              <m:ctrlPr>
                                <a:rPr lang="en-US" i="1">
                                  <a:latin typeface="Cambria Math" panose="02040503050406030204" pitchFamily="18" charset="0"/>
                                </a:rPr>
                              </m:ctrlPr>
                            </m:sSubPr>
                            <m:e>
                              <m:r>
                                <a:rPr lang="en-US" b="0" i="1">
                                  <a:latin typeface="Cambria Math" panose="02040503050406030204" pitchFamily="18" charset="0"/>
                                </a:rPr>
                                <m:t>𝑖</m:t>
                              </m:r>
                            </m:e>
                            <m:sub>
                              <m:r>
                                <a:rPr lang="en-US" b="0" i="1">
                                  <a:latin typeface="Cambria Math" panose="02040503050406030204" pitchFamily="18" charset="0"/>
                                </a:rPr>
                                <m:t>𝐿</m:t>
                              </m:r>
                            </m:sub>
                          </m:sSub>
                        </m:num>
                        <m:den>
                          <m:r>
                            <a:rPr lang="en-US" b="0" i="1">
                              <a:latin typeface="Cambria Math" panose="02040503050406030204" pitchFamily="18" charset="0"/>
                            </a:rPr>
                            <m:t>𝑑</m:t>
                          </m:r>
                          <m:sSup>
                            <m:sSupPr>
                              <m:ctrlPr>
                                <a:rPr lang="en-US" i="1">
                                  <a:latin typeface="Cambria Math" panose="02040503050406030204" pitchFamily="18" charset="0"/>
                                </a:rPr>
                              </m:ctrlPr>
                            </m:sSupPr>
                            <m:e>
                              <m:r>
                                <a:rPr lang="en-US" b="0" i="1">
                                  <a:latin typeface="Cambria Math" panose="02040503050406030204" pitchFamily="18" charset="0"/>
                                </a:rPr>
                                <m:t>𝑡</m:t>
                              </m:r>
                            </m:e>
                            <m:sup>
                              <m:r>
                                <a:rPr lang="en-US" b="0" i="0">
                                  <a:latin typeface="Cambria Math" panose="02040503050406030204" pitchFamily="18" charset="0"/>
                                </a:rPr>
                                <m:t>2</m:t>
                              </m:r>
                            </m:sup>
                          </m:sSup>
                        </m:den>
                      </m:f>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𝑖</m:t>
                          </m:r>
                        </m:e>
                        <m:sub>
                          <m:r>
                            <a:rPr lang="en-US" b="0" i="1">
                              <a:latin typeface="Cambria Math" panose="02040503050406030204" pitchFamily="18" charset="0"/>
                            </a:rPr>
                            <m:t>𝐿</m:t>
                          </m:r>
                        </m:sub>
                      </m:sSub>
                      <m:r>
                        <a:rPr lang="en-US" b="0" i="0">
                          <a:latin typeface="Cambria Math" panose="02040503050406030204" pitchFamily="18" charset="0"/>
                        </a:rPr>
                        <m:t>=</m:t>
                      </m:r>
                      <m:r>
                        <a:rPr lang="en-US" b="0" i="0">
                          <a:latin typeface="Cambria Math" panose="02040503050406030204" pitchFamily="18" charset="0"/>
                        </a:rPr>
                        <m:t>0</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292880" y="3144678"/>
                <a:ext cx="1902892" cy="65517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940177" y="3312414"/>
                <a:ext cx="28018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r>
                            <a:rPr lang="en-US" b="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𝑖</m:t>
                              </m:r>
                            </m:e>
                            <m:sub>
                              <m:r>
                                <a:rPr lang="en-US" b="0" i="1">
                                  <a:latin typeface="Cambria Math" panose="02040503050406030204" pitchFamily="18" charset="0"/>
                                </a:rPr>
                                <m:t>𝐿</m:t>
                              </m:r>
                            </m:sub>
                          </m:sSub>
                          <m:r>
                            <a:rPr lang="en-US" b="0" i="0">
                              <a:latin typeface="Cambria Math" panose="02040503050406030204" pitchFamily="18" charset="0"/>
                            </a:rPr>
                            <m:t>(</m:t>
                          </m:r>
                          <m:r>
                            <a:rPr lang="en-US" b="0" i="1">
                              <a:latin typeface="Cambria Math" panose="02040503050406030204" pitchFamily="18" charset="0"/>
                            </a:rPr>
                            <m:t>𝑡</m:t>
                          </m:r>
                          <m:r>
                            <a:rPr lang="en-US" b="0" i="0">
                              <a:latin typeface="Cambria Math" panose="02040503050406030204" pitchFamily="18" charset="0"/>
                            </a:rPr>
                            <m:t>)=</m:t>
                          </m:r>
                          <m:r>
                            <a:rPr lang="en-US" b="0" i="1">
                              <a:latin typeface="Cambria Math" panose="02040503050406030204" pitchFamily="18" charset="0"/>
                            </a:rPr>
                            <m:t>𝑘</m:t>
                          </m:r>
                          <m:r>
                            <m:rPr>
                              <m:sty m:val="p"/>
                            </m:rPr>
                            <a:rPr lang="en-US" b="0" i="0">
                              <a:latin typeface="Cambria Math" panose="02040503050406030204" pitchFamily="18" charset="0"/>
                            </a:rPr>
                            <m:t>cos</m:t>
                          </m:r>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𝜔</m:t>
                              </m:r>
                            </m:e>
                            <m:sub>
                              <m:r>
                                <a:rPr lang="en-US" b="0" i="1">
                                  <a:latin typeface="Cambria Math" panose="02040503050406030204" pitchFamily="18" charset="0"/>
                                </a:rPr>
                                <m:t>𝑜</m:t>
                              </m:r>
                            </m:sub>
                          </m:sSub>
                          <m:r>
                            <a:rPr lang="en-US" b="0" i="1">
                              <a:latin typeface="Cambria Math" panose="02040503050406030204" pitchFamily="18" charset="0"/>
                            </a:rPr>
                            <m:t>𝑡</m:t>
                          </m:r>
                          <m:r>
                            <a:rPr lang="en-US" b="0" i="0">
                              <a:latin typeface="Cambria Math" panose="02040503050406030204" pitchFamily="18" charset="0"/>
                            </a:rPr>
                            <m:t>+</m:t>
                          </m:r>
                          <m:r>
                            <a:rPr lang="en-US" b="0" i="1">
                              <a:latin typeface="Cambria Math" panose="02040503050406030204" pitchFamily="18" charset="0"/>
                            </a:rPr>
                            <m:t>𝜑</m:t>
                          </m:r>
                        </m:e>
                      </m:d>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940177" y="3312414"/>
                <a:ext cx="2801857" cy="369332"/>
              </a:xfrm>
              <a:prstGeom prst="rect">
                <a:avLst/>
              </a:prstGeom>
              <a:blipFill>
                <a:blip r:embed="rId7"/>
                <a:stretch>
                  <a:fillRect t="-119672" r="-16304" b="-183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940177" y="3706723"/>
                <a:ext cx="31736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a:latin typeface="Cambria Math" panose="02040503050406030204" pitchFamily="18" charset="0"/>
                                </a:rPr>
                                <m:t>𝑣</m:t>
                              </m:r>
                            </m:e>
                            <m:sub>
                              <m:r>
                                <a:rPr lang="en-US" b="0" i="1">
                                  <a:latin typeface="Cambria Math" panose="02040503050406030204" pitchFamily="18" charset="0"/>
                                </a:rPr>
                                <m:t>𝐶</m:t>
                              </m:r>
                            </m:sub>
                          </m:sSub>
                          <m:r>
                            <a:rPr lang="en-US" b="0" i="0">
                              <a:latin typeface="Cambria Math" panose="02040503050406030204" pitchFamily="18" charset="0"/>
                            </a:rPr>
                            <m:t>(</m:t>
                          </m:r>
                          <m:r>
                            <a:rPr lang="en-US" b="0" i="1">
                              <a:latin typeface="Cambria Math" panose="02040503050406030204" pitchFamily="18" charset="0"/>
                            </a:rPr>
                            <m:t>𝑡</m:t>
                          </m:r>
                          <m:r>
                            <a:rPr lang="en-US" b="0" i="0">
                              <a:latin typeface="Cambria Math" panose="02040503050406030204" pitchFamily="18" charset="0"/>
                            </a:rPr>
                            <m:t>)=−</m:t>
                          </m:r>
                          <m:r>
                            <a:rPr lang="en-US" b="0" i="1">
                              <a:latin typeface="Cambria Math" panose="02040503050406030204" pitchFamily="18" charset="0"/>
                            </a:rPr>
                            <m:t>𝑘𝐿</m:t>
                          </m:r>
                          <m:sSub>
                            <m:sSubPr>
                              <m:ctrlPr>
                                <a:rPr lang="en-US" i="1">
                                  <a:latin typeface="Cambria Math" panose="02040503050406030204" pitchFamily="18" charset="0"/>
                                </a:rPr>
                              </m:ctrlPr>
                            </m:sSubPr>
                            <m:e>
                              <m:r>
                                <a:rPr lang="en-US" b="0" i="1">
                                  <a:latin typeface="Cambria Math" panose="02040503050406030204" pitchFamily="18" charset="0"/>
                                </a:rPr>
                                <m:t>𝜔</m:t>
                              </m:r>
                            </m:e>
                            <m:sub>
                              <m:r>
                                <a:rPr lang="en-US" b="0" i="1">
                                  <a:latin typeface="Cambria Math" panose="02040503050406030204" pitchFamily="18" charset="0"/>
                                </a:rPr>
                                <m:t>𝑜</m:t>
                              </m:r>
                            </m:sub>
                          </m:sSub>
                          <m:r>
                            <m:rPr>
                              <m:sty m:val="p"/>
                            </m:rPr>
                            <a:rPr lang="en-US" b="0" i="0">
                              <a:latin typeface="Cambria Math" panose="02040503050406030204" pitchFamily="18" charset="0"/>
                            </a:rPr>
                            <m:t>sin</m:t>
                          </m:r>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𝜔</m:t>
                              </m:r>
                            </m:e>
                            <m:sub>
                              <m:r>
                                <a:rPr lang="en-US" b="0" i="1">
                                  <a:latin typeface="Cambria Math" panose="02040503050406030204" pitchFamily="18" charset="0"/>
                                </a:rPr>
                                <m:t>𝑜</m:t>
                              </m:r>
                            </m:sub>
                          </m:sSub>
                          <m:r>
                            <a:rPr lang="en-US" b="0" i="1">
                              <a:latin typeface="Cambria Math" panose="02040503050406030204" pitchFamily="18" charset="0"/>
                            </a:rPr>
                            <m:t>𝑡</m:t>
                          </m:r>
                          <m:r>
                            <a:rPr lang="en-US" b="0" i="0">
                              <a:latin typeface="Cambria Math" panose="02040503050406030204" pitchFamily="18" charset="0"/>
                            </a:rPr>
                            <m:t>+</m:t>
                          </m:r>
                          <m:r>
                            <a:rPr lang="en-US" b="0" i="1">
                              <a:latin typeface="Cambria Math" panose="02040503050406030204" pitchFamily="18" charset="0"/>
                            </a:rPr>
                            <m:t>𝜑</m:t>
                          </m:r>
                        </m:e>
                      </m:d>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2940177" y="3706723"/>
                <a:ext cx="3173689" cy="369332"/>
              </a:xfrm>
              <a:prstGeom prst="rect">
                <a:avLst/>
              </a:prstGeom>
              <a:blipFill>
                <a:blip r:embed="rId8"/>
                <a:stretch>
                  <a:fillRect t="-119672" r="-13820" b="-183607"/>
                </a:stretch>
              </a:blipFill>
            </p:spPr>
            <p:txBody>
              <a:bodyPr/>
              <a:lstStyle/>
              <a:p>
                <a:r>
                  <a:rPr lang="en-US">
                    <a:noFill/>
                  </a:rPr>
                  <a:t> </a:t>
                </a:r>
              </a:p>
            </p:txBody>
          </p:sp>
        </mc:Fallback>
      </mc:AlternateContent>
      <p:sp>
        <p:nvSpPr>
          <p:cNvPr id="17" name="Right Brace 16"/>
          <p:cNvSpPr/>
          <p:nvPr/>
        </p:nvSpPr>
        <p:spPr>
          <a:xfrm>
            <a:off x="6062187" y="3185772"/>
            <a:ext cx="367990" cy="1041508"/>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FF"/>
              </a:solidFill>
            </a:endParaRPr>
          </a:p>
        </p:txBody>
      </p:sp>
      <mc:AlternateContent xmlns:mc="http://schemas.openxmlformats.org/markup-compatibility/2006" xmlns:a14="http://schemas.microsoft.com/office/drawing/2010/main">
        <mc:Choice Requires="a14">
          <p:sp>
            <p:nvSpPr>
              <p:cNvPr id="18" name="Rectangle 17"/>
              <p:cNvSpPr/>
              <p:nvPr/>
            </p:nvSpPr>
            <p:spPr>
              <a:xfrm>
                <a:off x="6460897" y="3293531"/>
                <a:ext cx="2454903" cy="7764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a:latin typeface="Cambria Math" panose="02040503050406030204" pitchFamily="18" charset="0"/>
                                        </a:rPr>
                                        <m:t>𝑖</m:t>
                                      </m:r>
                                    </m:e>
                                    <m:sub>
                                      <m:r>
                                        <a:rPr lang="en-US" b="0" i="1">
                                          <a:latin typeface="Cambria Math" panose="02040503050406030204" pitchFamily="18" charset="0"/>
                                        </a:rPr>
                                        <m:t>𝐿</m:t>
                                      </m:r>
                                    </m:sub>
                                  </m:sSub>
                                </m:num>
                                <m:den>
                                  <m:r>
                                    <a:rPr lang="en-US" b="0" i="1">
                                      <a:latin typeface="Cambria Math" panose="02040503050406030204" pitchFamily="18" charset="0"/>
                                    </a:rPr>
                                    <m:t>𝑘</m:t>
                                  </m:r>
                                </m:den>
                              </m:f>
                            </m:e>
                          </m:d>
                        </m:e>
                        <m:sup>
                          <m:r>
                            <a:rPr lang="en-US" b="0" i="0">
                              <a:latin typeface="Cambria Math" panose="02040503050406030204" pitchFamily="18" charset="0"/>
                            </a:rPr>
                            <m:t>2</m:t>
                          </m:r>
                        </m:sup>
                      </m:sSup>
                      <m:r>
                        <a:rPr lang="en-US" b="0" i="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a:latin typeface="Cambria Math" panose="02040503050406030204" pitchFamily="18" charset="0"/>
                                        </a:rPr>
                                        <m:t>𝑣</m:t>
                                      </m:r>
                                    </m:e>
                                    <m:sub>
                                      <m:r>
                                        <a:rPr lang="en-US" b="0" i="1">
                                          <a:latin typeface="Cambria Math" panose="02040503050406030204" pitchFamily="18" charset="0"/>
                                        </a:rPr>
                                        <m:t>𝐶</m:t>
                                      </m:r>
                                    </m:sub>
                                  </m:sSub>
                                </m:num>
                                <m:den>
                                  <m:r>
                                    <a:rPr lang="en-US" b="0" i="1">
                                      <a:latin typeface="Cambria Math" panose="02040503050406030204" pitchFamily="18" charset="0"/>
                                    </a:rPr>
                                    <m:t>𝑘𝐿</m:t>
                                  </m:r>
                                  <m:sSub>
                                    <m:sSubPr>
                                      <m:ctrlPr>
                                        <a:rPr lang="en-US" i="1">
                                          <a:latin typeface="Cambria Math" panose="02040503050406030204" pitchFamily="18" charset="0"/>
                                        </a:rPr>
                                      </m:ctrlPr>
                                    </m:sSubPr>
                                    <m:e>
                                      <m:r>
                                        <a:rPr lang="en-US" b="0" i="1">
                                          <a:latin typeface="Cambria Math" panose="02040503050406030204" pitchFamily="18" charset="0"/>
                                        </a:rPr>
                                        <m:t>𝜔</m:t>
                                      </m:r>
                                    </m:e>
                                    <m:sub>
                                      <m:r>
                                        <a:rPr lang="en-US" b="0" i="1">
                                          <a:latin typeface="Cambria Math" panose="02040503050406030204" pitchFamily="18" charset="0"/>
                                        </a:rPr>
                                        <m:t>𝑜</m:t>
                                      </m:r>
                                    </m:sub>
                                  </m:sSub>
                                </m:den>
                              </m:f>
                            </m:e>
                          </m:d>
                        </m:e>
                        <m:sup>
                          <m:r>
                            <a:rPr lang="en-US" b="0" i="0">
                              <a:latin typeface="Cambria Math" panose="02040503050406030204" pitchFamily="18" charset="0"/>
                            </a:rPr>
                            <m:t>2</m:t>
                          </m:r>
                        </m:sup>
                      </m:sSup>
                      <m:r>
                        <a:rPr lang="en-US" b="0" i="0">
                          <a:latin typeface="Cambria Math" panose="02040503050406030204" pitchFamily="18" charset="0"/>
                        </a:rPr>
                        <m:t>=</m:t>
                      </m:r>
                      <m:r>
                        <a:rPr lang="en-US" b="0" i="0">
                          <a:latin typeface="Cambria Math" panose="02040503050406030204" pitchFamily="18" charset="0"/>
                        </a:rPr>
                        <m:t>1</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6460897" y="3293531"/>
                <a:ext cx="2454903" cy="776431"/>
              </a:xfrm>
              <a:prstGeom prst="rect">
                <a:avLst/>
              </a:prstGeom>
              <a:blipFill>
                <a:blip r:embed="rId9"/>
                <a:stretch>
                  <a:fillRect/>
                </a:stretch>
              </a:blipFill>
            </p:spPr>
            <p:txBody>
              <a:bodyPr/>
              <a:lstStyle/>
              <a:p>
                <a:r>
                  <a:rPr lang="en-US">
                    <a:noFill/>
                  </a:rPr>
                  <a:t> </a:t>
                </a:r>
              </a:p>
            </p:txBody>
          </p:sp>
        </mc:Fallback>
      </mc:AlternateContent>
      <p:pic>
        <p:nvPicPr>
          <p:cNvPr id="19" name="Picture 18"/>
          <p:cNvPicPr>
            <a:picLocks noChangeAspect="1"/>
          </p:cNvPicPr>
          <p:nvPr/>
        </p:nvPicPr>
        <p:blipFill rotWithShape="1">
          <a:blip r:embed="rId10"/>
          <a:srcRect b="8294"/>
          <a:stretch/>
        </p:blipFill>
        <p:spPr>
          <a:xfrm>
            <a:off x="6113866" y="4343400"/>
            <a:ext cx="1824577" cy="2051166"/>
          </a:xfrm>
          <a:prstGeom prst="rect">
            <a:avLst/>
          </a:prstGeom>
        </p:spPr>
      </p:pic>
      <p:pic>
        <p:nvPicPr>
          <p:cNvPr id="20" name="Picture 19"/>
          <p:cNvPicPr>
            <a:picLocks noChangeAspect="1"/>
          </p:cNvPicPr>
          <p:nvPr/>
        </p:nvPicPr>
        <p:blipFill>
          <a:blip r:embed="rId11"/>
          <a:stretch>
            <a:fillRect/>
          </a:stretch>
        </p:blipFill>
        <p:spPr>
          <a:xfrm>
            <a:off x="4232609" y="4384597"/>
            <a:ext cx="1725840" cy="1869840"/>
          </a:xfrm>
          <a:prstGeom prst="rect">
            <a:avLst/>
          </a:prstGeom>
        </p:spPr>
      </p:pic>
      <p:pic>
        <p:nvPicPr>
          <p:cNvPr id="21" name="Picture 20"/>
          <p:cNvPicPr>
            <a:picLocks noChangeAspect="1"/>
          </p:cNvPicPr>
          <p:nvPr/>
        </p:nvPicPr>
        <p:blipFill>
          <a:blip r:embed="rId12"/>
          <a:stretch>
            <a:fillRect/>
          </a:stretch>
        </p:blipFill>
        <p:spPr>
          <a:xfrm>
            <a:off x="2235247" y="4384597"/>
            <a:ext cx="1725840" cy="1869840"/>
          </a:xfrm>
          <a:prstGeom prst="rect">
            <a:avLst/>
          </a:prstGeom>
        </p:spPr>
      </p:pic>
      <p:sp>
        <p:nvSpPr>
          <p:cNvPr id="3" name="Rectangle 2"/>
          <p:cNvSpPr/>
          <p:nvPr/>
        </p:nvSpPr>
        <p:spPr>
          <a:xfrm>
            <a:off x="1895604" y="6332830"/>
            <a:ext cx="1627369" cy="369332"/>
          </a:xfrm>
          <a:prstGeom prst="rect">
            <a:avLst/>
          </a:prstGeom>
        </p:spPr>
        <p:txBody>
          <a:bodyPr wrap="none">
            <a:spAutoFit/>
          </a:bodyPr>
          <a:lstStyle/>
          <a:p>
            <a:r>
              <a:rPr lang="fa-IR" altLang="en-US" b="1" dirty="0" smtClean="0">
                <a:solidFill>
                  <a:srgbClr val="0000FF"/>
                </a:solidFill>
                <a:ea typeface="Calibri" panose="020F0502020204030204" pitchFamily="34" charset="0"/>
                <a:cs typeface="B Nazanin" panose="00000400000000000000" pitchFamily="2" charset="-78"/>
              </a:rPr>
              <a:t>حالت میرای شدید</a:t>
            </a:r>
            <a:endParaRPr lang="en-US" dirty="0">
              <a:solidFill>
                <a:srgbClr val="0000FF"/>
              </a:solidFill>
            </a:endParaRPr>
          </a:p>
        </p:txBody>
      </p:sp>
      <p:sp>
        <p:nvSpPr>
          <p:cNvPr id="22" name="Rectangle 21"/>
          <p:cNvSpPr/>
          <p:nvPr/>
        </p:nvSpPr>
        <p:spPr>
          <a:xfrm>
            <a:off x="3961087" y="6311289"/>
            <a:ext cx="1670650" cy="369332"/>
          </a:xfrm>
          <a:prstGeom prst="rect">
            <a:avLst/>
          </a:prstGeom>
        </p:spPr>
        <p:txBody>
          <a:bodyPr wrap="none">
            <a:spAutoFit/>
          </a:bodyPr>
          <a:lstStyle/>
          <a:p>
            <a:r>
              <a:rPr lang="fa-IR" altLang="en-US" b="1" dirty="0" smtClean="0">
                <a:solidFill>
                  <a:srgbClr val="0000FF"/>
                </a:solidFill>
                <a:ea typeface="Calibri" panose="020F0502020204030204" pitchFamily="34" charset="0"/>
                <a:cs typeface="B Nazanin" panose="00000400000000000000" pitchFamily="2" charset="-78"/>
              </a:rPr>
              <a:t>حالت میرای ضعیف</a:t>
            </a:r>
            <a:endParaRPr lang="en-US" dirty="0">
              <a:solidFill>
                <a:srgbClr val="0000FF"/>
              </a:solidFill>
            </a:endParaRPr>
          </a:p>
        </p:txBody>
      </p:sp>
      <p:sp>
        <p:nvSpPr>
          <p:cNvPr id="23" name="Rectangle 22"/>
          <p:cNvSpPr/>
          <p:nvPr/>
        </p:nvSpPr>
        <p:spPr>
          <a:xfrm>
            <a:off x="5749054" y="6309971"/>
            <a:ext cx="2129109" cy="369332"/>
          </a:xfrm>
          <a:prstGeom prst="rect">
            <a:avLst/>
          </a:prstGeom>
        </p:spPr>
        <p:txBody>
          <a:bodyPr wrap="none">
            <a:spAutoFit/>
          </a:bodyPr>
          <a:lstStyle/>
          <a:p>
            <a:r>
              <a:rPr lang="fa-IR" altLang="en-US" b="1" dirty="0" smtClean="0">
                <a:solidFill>
                  <a:srgbClr val="0000FF"/>
                </a:solidFill>
                <a:ea typeface="Calibri" panose="020F0502020204030204" pitchFamily="34" charset="0"/>
                <a:cs typeface="B Nazanin" panose="00000400000000000000" pitchFamily="2" charset="-78"/>
              </a:rPr>
              <a:t>حالت نوسانی بدون اتلاف</a:t>
            </a:r>
            <a:endParaRPr lang="en-US" dirty="0">
              <a:solidFill>
                <a:srgbClr val="0000FF"/>
              </a:solidFill>
            </a:endParaRPr>
          </a:p>
        </p:txBody>
      </p:sp>
    </p:spTree>
    <p:extLst>
      <p:ext uri="{BB962C8B-B14F-4D97-AF65-F5344CB8AC3E}">
        <p14:creationId xmlns:p14="http://schemas.microsoft.com/office/powerpoint/2010/main" val="41521257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67</a:t>
            </a:fld>
            <a:endParaRPr lang="en-US" dirty="0"/>
          </a:p>
        </p:txBody>
      </p:sp>
      <p:sp>
        <p:nvSpPr>
          <p:cNvPr id="3" name="Rectangle 2"/>
          <p:cNvSpPr>
            <a:spLocks noChangeArrowheads="1"/>
          </p:cNvSpPr>
          <p:nvPr/>
        </p:nvSpPr>
        <p:spPr bwMode="auto">
          <a:xfrm>
            <a:off x="5943600" y="1371600"/>
            <a:ext cx="2929007"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1" eaLnBrk="1" hangingPunct="1">
              <a:lnSpc>
                <a:spcPct val="115000"/>
              </a:lnSpc>
              <a:spcAft>
                <a:spcPts val="1000"/>
              </a:spcAft>
              <a:buClr>
                <a:srgbClr val="FF0000"/>
              </a:buClr>
              <a:buFont typeface="Wingdings" panose="05000000000000000000" pitchFamily="2" charset="2"/>
              <a:buChar char="q"/>
            </a:pPr>
            <a:r>
              <a:rPr lang="fa-IR" altLang="en-US" b="1" dirty="0" smtClean="0">
                <a:solidFill>
                  <a:srgbClr val="FF0000"/>
                </a:solidFill>
                <a:ea typeface="Calibri" panose="020F0502020204030204" pitchFamily="34" charset="0"/>
                <a:cs typeface="B Nazanin" panose="00000400000000000000" pitchFamily="2" charset="-78"/>
              </a:rPr>
              <a:t>روش عددی حل </a:t>
            </a:r>
            <a:r>
              <a:rPr lang="fa-IR" altLang="en-US" b="1" dirty="0" err="1" smtClean="0">
                <a:solidFill>
                  <a:srgbClr val="FF0000"/>
                </a:solidFill>
                <a:ea typeface="Calibri" panose="020F0502020204030204" pitchFamily="34" charset="0"/>
                <a:cs typeface="B Nazanin" panose="00000400000000000000" pitchFamily="2" charset="-78"/>
              </a:rPr>
              <a:t>معادلات</a:t>
            </a:r>
            <a:r>
              <a:rPr lang="fa-IR" altLang="en-US" b="1" dirty="0" smtClean="0">
                <a:solidFill>
                  <a:srgbClr val="FF0000"/>
                </a:solidFill>
                <a:ea typeface="Calibri" panose="020F0502020204030204" pitchFamily="34" charset="0"/>
                <a:cs typeface="B Nazanin" panose="00000400000000000000" pitchFamily="2" charset="-78"/>
              </a:rPr>
              <a:t> حالت:</a:t>
            </a:r>
            <a:endParaRPr lang="en-US" altLang="en-US" b="1" dirty="0">
              <a:solidFill>
                <a:srgbClr val="FF0000"/>
              </a:solidFill>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4" name="Rectangle 3"/>
              <p:cNvSpPr/>
              <p:nvPr/>
            </p:nvSpPr>
            <p:spPr>
              <a:xfrm>
                <a:off x="3050778" y="1577041"/>
                <a:ext cx="2045881" cy="7101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p>
                                  <m:sSupPr>
                                    <m:ctrlPr>
                                      <a:rPr lang="en-US" i="1">
                                        <a:latin typeface="Cambria Math" panose="02040503050406030204" pitchFamily="18" charset="0"/>
                                      </a:rPr>
                                    </m:ctrlPr>
                                  </m:sSupPr>
                                  <m:e>
                                    <m:r>
                                      <a:rPr lang="en-US" b="0" i="1">
                                        <a:latin typeface="Cambria Math" panose="02040503050406030204" pitchFamily="18" charset="0"/>
                                      </a:rPr>
                                      <m:t>𝑋</m:t>
                                    </m:r>
                                  </m:e>
                                  <m:sup>
                                    <m:r>
                                      <a:rPr lang="en-US" b="0" i="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0">
                                    <a:latin typeface="Cambria Math" panose="02040503050406030204" pitchFamily="18" charset="0"/>
                                  </a:rPr>
                                  <m:t>=</m:t>
                                </m:r>
                                <m:r>
                                  <a:rPr lang="en-US" b="0" i="1">
                                    <a:latin typeface="Cambria Math" panose="02040503050406030204" pitchFamily="18" charset="0"/>
                                  </a:rPr>
                                  <m:t>𝐴𝑋</m:t>
                                </m:r>
                                <m:r>
                                  <m:rPr>
                                    <m:nor/>
                                  </m:rPr>
                                  <a:rPr lang="en-US" smtClean="0">
                                    <a:latin typeface="Cambria Math" panose="02040503050406030204" pitchFamily="18" charset="0"/>
                                  </a:rPr>
                                  <m:t>(</m:t>
                                </m:r>
                                <m:r>
                                  <m:rPr>
                                    <m:nor/>
                                  </m:rPr>
                                  <a:rPr lang="en-US" smtClean="0">
                                    <a:latin typeface="Cambria Math" panose="02040503050406030204" pitchFamily="18" charset="0"/>
                                  </a:rPr>
                                  <m:t>t</m:t>
                                </m:r>
                                <m:r>
                                  <m:rPr>
                                    <m:nor/>
                                  </m:rPr>
                                  <a:rPr lang="en-US" smtClean="0">
                                    <a:latin typeface="Cambria Math" panose="02040503050406030204" pitchFamily="18" charset="0"/>
                                  </a:rPr>
                                  <m:t>)</m:t>
                                </m:r>
                                <m:r>
                                  <m:rPr>
                                    <m:nor/>
                                  </m:rPr>
                                  <a:rPr lang="en-US" i="1">
                                    <a:latin typeface="Cambria Math" panose="02040503050406030204" pitchFamily="18" charset="0"/>
                                  </a:rPr>
                                  <m:t>   </m:t>
                                </m:r>
                              </m:e>
                            </m:mr>
                            <m:mr>
                              <m:e>
                                <m:r>
                                  <a:rPr lang="en-US" b="0" i="1">
                                    <a:latin typeface="Cambria Math" panose="02040503050406030204" pitchFamily="18" charset="0"/>
                                  </a:rPr>
                                  <m:t>𝑋</m:t>
                                </m:r>
                                <m:d>
                                  <m:dPr>
                                    <m:ctrlPr>
                                      <a:rPr lang="en-US" i="1">
                                        <a:latin typeface="Cambria Math" panose="02040503050406030204" pitchFamily="18" charset="0"/>
                                      </a:rPr>
                                    </m:ctrlPr>
                                  </m:dPr>
                                  <m:e>
                                    <m:r>
                                      <a:rPr lang="en-US" b="0" i="0">
                                        <a:latin typeface="Cambria Math" panose="02040503050406030204" pitchFamily="18" charset="0"/>
                                      </a:rPr>
                                      <m:t>0</m:t>
                                    </m:r>
                                  </m:e>
                                </m:d>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𝑋</m:t>
                                    </m:r>
                                  </m:e>
                                  <m:sub>
                                    <m:r>
                                      <a:rPr lang="en-US" b="0" i="1">
                                        <a:latin typeface="Cambria Math" panose="02040503050406030204" pitchFamily="18" charset="0"/>
                                      </a:rPr>
                                      <m:t>𝑜</m:t>
                                    </m:r>
                                  </m:sub>
                                </m:sSub>
                                <m:r>
                                  <a:rPr lang="en-US" b="0" i="1" smtClean="0">
                                    <a:latin typeface="Cambria Math" panose="02040503050406030204" pitchFamily="18" charset="0"/>
                                  </a:rPr>
                                  <m:t>       </m:t>
                                </m:r>
                              </m:e>
                            </m:mr>
                          </m:m>
                        </m:e>
                      </m:d>
                      <m:r>
                        <m:rPr>
                          <m:nor/>
                        </m:rPr>
                        <a:rPr lang="en-US" i="1">
                          <a:latin typeface="Cambria Math" panose="02040503050406030204" pitchFamily="18" charset="0"/>
                        </a:rPr>
                        <m:t>   </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050778" y="1577041"/>
                <a:ext cx="2045881" cy="710194"/>
              </a:xfrm>
              <a:prstGeom prst="rect">
                <a:avLst/>
              </a:prstGeom>
              <a:blipFill>
                <a:blip r:embed="rId3"/>
                <a:stretch>
                  <a:fillRect/>
                </a:stretch>
              </a:blipFill>
            </p:spPr>
            <p:txBody>
              <a:bodyPr/>
              <a:lstStyle/>
              <a:p>
                <a:r>
                  <a:rPr lang="en-US">
                    <a:noFill/>
                  </a:rPr>
                  <a:t> </a:t>
                </a:r>
              </a:p>
            </p:txBody>
          </p:sp>
        </mc:Fallback>
      </mc:AlternateContent>
      <p:sp>
        <p:nvSpPr>
          <p:cNvPr id="5" name="Rectangle 4"/>
          <p:cNvSpPr>
            <a:spLocks noChangeArrowheads="1"/>
          </p:cNvSpPr>
          <p:nvPr/>
        </p:nvSpPr>
        <p:spPr bwMode="auto">
          <a:xfrm>
            <a:off x="2569278" y="2212602"/>
            <a:ext cx="6303329"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dirty="0" smtClean="0">
                <a:latin typeface="Cambria Math" panose="02040503050406030204" pitchFamily="18" charset="0"/>
                <a:ea typeface="Calibri" panose="020F0502020204030204" pitchFamily="34" charset="0"/>
                <a:cs typeface="B Nazanin" panose="00000400000000000000" pitchFamily="2" charset="-78"/>
              </a:rPr>
              <a:t>با فرض اینکه گام زمانی حل </a:t>
            </a:r>
            <a:r>
              <a:rPr lang="fa-IR" altLang="en-US" dirty="0" err="1" smtClean="0">
                <a:latin typeface="Cambria Math" panose="02040503050406030204" pitchFamily="18" charset="0"/>
                <a:ea typeface="Calibri" panose="020F0502020204030204" pitchFamily="34" charset="0"/>
                <a:cs typeface="B Nazanin" panose="00000400000000000000" pitchFamily="2" charset="-78"/>
              </a:rPr>
              <a:t>معادلات</a:t>
            </a:r>
            <a:r>
              <a:rPr lang="fa-IR" altLang="en-US" dirty="0" smtClean="0">
                <a:latin typeface="Cambria Math" panose="02040503050406030204" pitchFamily="18" charset="0"/>
                <a:ea typeface="Calibri" panose="020F0502020204030204" pitchFamily="34" charset="0"/>
                <a:cs typeface="B Nazanin" panose="00000400000000000000" pitchFamily="2" charset="-78"/>
              </a:rPr>
              <a:t>، </a:t>
            </a:r>
            <a:r>
              <a:rPr lang="el-GR" altLang="en-US" dirty="0" smtClean="0">
                <a:latin typeface="Cambria Math" panose="02040503050406030204" pitchFamily="18" charset="0"/>
                <a:ea typeface="Calibri" panose="020F0502020204030204" pitchFamily="34" charset="0"/>
                <a:cs typeface="B Nazanin" panose="00000400000000000000" pitchFamily="2" charset="-78"/>
              </a:rPr>
              <a:t>Δ</a:t>
            </a:r>
            <a:r>
              <a:rPr lang="en-US" altLang="en-US" dirty="0" smtClean="0">
                <a:latin typeface="Cambria Math" panose="02040503050406030204" pitchFamily="18" charset="0"/>
                <a:ea typeface="Calibri" panose="020F0502020204030204" pitchFamily="34" charset="0"/>
                <a:cs typeface="B Nazanin" panose="00000400000000000000" pitchFamily="2" charset="-78"/>
              </a:rPr>
              <a:t>t</a:t>
            </a:r>
            <a:r>
              <a:rPr lang="fa-IR" altLang="en-US" dirty="0" smtClean="0">
                <a:latin typeface="Cambria Math" panose="02040503050406030204" pitchFamily="18" charset="0"/>
                <a:ea typeface="Calibri" panose="020F0502020204030204" pitchFamily="34" charset="0"/>
                <a:cs typeface="B Nazanin" panose="00000400000000000000" pitchFamily="2" charset="-78"/>
              </a:rPr>
              <a:t> است، حل عددی به صورت زیر انجام می شود:</a:t>
            </a:r>
            <a:endParaRPr lang="en-US" altLang="en-US" dirty="0">
              <a:latin typeface="Cambria Math" panose="02040503050406030204" pitchFamily="18"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6" name="Rectangle 5"/>
              <p:cNvSpPr/>
              <p:nvPr/>
            </p:nvSpPr>
            <p:spPr>
              <a:xfrm>
                <a:off x="446763" y="2648742"/>
                <a:ext cx="3725251"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b="0" i="1">
                              <a:latin typeface="Cambria Math" panose="02040503050406030204" pitchFamily="18" charset="0"/>
                            </a:rPr>
                            <m:t>𝑋</m:t>
                          </m:r>
                        </m:e>
                        <m:sup>
                          <m:r>
                            <a:rPr lang="en-US" b="0" i="0">
                              <a:latin typeface="Cambria Math" panose="02040503050406030204" pitchFamily="18" charset="0"/>
                            </a:rPr>
                            <m:t>′</m:t>
                          </m:r>
                        </m:sup>
                      </m:sSup>
                      <m:r>
                        <a:rPr lang="en-US" b="0" i="0">
                          <a:latin typeface="Cambria Math" panose="02040503050406030204" pitchFamily="18" charset="0"/>
                        </a:rPr>
                        <m:t>(</m:t>
                      </m:r>
                      <m:r>
                        <a:rPr lang="en-US" b="0" i="1">
                          <a:latin typeface="Cambria Math" panose="02040503050406030204" pitchFamily="18" charset="0"/>
                        </a:rPr>
                        <m:t>𝑘</m:t>
                      </m:r>
                      <m:r>
                        <a:rPr lang="en-US" b="0" i="1">
                          <a:latin typeface="Cambria Math" panose="02040503050406030204" pitchFamily="18" charset="0"/>
                        </a:rPr>
                        <m:t>𝛥</m:t>
                      </m:r>
                      <m:r>
                        <a:rPr lang="en-US" b="0" i="1">
                          <a:latin typeface="Cambria Math" panose="02040503050406030204" pitchFamily="18" charset="0"/>
                        </a:rPr>
                        <m:t>𝑡</m:t>
                      </m:r>
                      <m:r>
                        <a:rPr lang="en-US" b="0" i="0">
                          <a:latin typeface="Cambria Math" panose="02040503050406030204" pitchFamily="18" charset="0"/>
                        </a:rPr>
                        <m:t>)≃</m:t>
                      </m:r>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b="0" i="1">
                                  <a:latin typeface="Cambria Math" panose="02040503050406030204" pitchFamily="18" charset="0"/>
                                </a:rPr>
                                <m:t>𝑋</m:t>
                              </m:r>
                              <m:r>
                                <a:rPr lang="en-US" b="0" i="0">
                                  <a:latin typeface="Cambria Math" panose="02040503050406030204" pitchFamily="18" charset="0"/>
                                </a:rPr>
                                <m:t>((</m:t>
                              </m:r>
                              <m:r>
                                <a:rPr lang="en-US" b="0" i="1">
                                  <a:latin typeface="Cambria Math" panose="02040503050406030204" pitchFamily="18" charset="0"/>
                                </a:rPr>
                                <m:t>𝑘</m:t>
                              </m:r>
                              <m:r>
                                <a:rPr lang="en-US" b="0" i="0">
                                  <a:latin typeface="Cambria Math" panose="02040503050406030204" pitchFamily="18" charset="0"/>
                                </a:rPr>
                                <m:t>+</m:t>
                              </m:r>
                              <m:r>
                                <a:rPr lang="en-US" b="0" i="0">
                                  <a:latin typeface="Cambria Math" panose="02040503050406030204" pitchFamily="18" charset="0"/>
                                </a:rPr>
                                <m:t>1</m:t>
                              </m:r>
                              <m:r>
                                <a:rPr lang="en-US" b="0" i="0">
                                  <a:latin typeface="Cambria Math" panose="02040503050406030204" pitchFamily="18" charset="0"/>
                                </a:rPr>
                                <m:t>)</m:t>
                              </m:r>
                              <m:r>
                                <a:rPr lang="en-US" b="0" i="1">
                                  <a:latin typeface="Cambria Math" panose="02040503050406030204" pitchFamily="18" charset="0"/>
                                </a:rPr>
                                <m:t>𝛥</m:t>
                              </m:r>
                              <m:r>
                                <a:rPr lang="en-US" b="0" i="1">
                                  <a:latin typeface="Cambria Math" panose="02040503050406030204" pitchFamily="18" charset="0"/>
                                </a:rPr>
                                <m:t>𝑡</m:t>
                              </m:r>
                              <m:r>
                                <a:rPr lang="en-US" b="0" i="0">
                                  <a:latin typeface="Cambria Math" panose="02040503050406030204" pitchFamily="18" charset="0"/>
                                </a:rPr>
                                <m:t>)−</m:t>
                              </m:r>
                              <m:r>
                                <a:rPr lang="en-US" b="0" i="1">
                                  <a:latin typeface="Cambria Math" panose="02040503050406030204" pitchFamily="18" charset="0"/>
                                </a:rPr>
                                <m:t>𝑋</m:t>
                              </m:r>
                              <m:r>
                                <a:rPr lang="en-US" b="0" i="0">
                                  <a:latin typeface="Cambria Math" panose="02040503050406030204" pitchFamily="18" charset="0"/>
                                </a:rPr>
                                <m:t>(</m:t>
                              </m:r>
                              <m:r>
                                <a:rPr lang="en-US" b="0" i="1">
                                  <a:latin typeface="Cambria Math" panose="02040503050406030204" pitchFamily="18" charset="0"/>
                                </a:rPr>
                                <m:t>𝑘</m:t>
                              </m:r>
                              <m:r>
                                <a:rPr lang="en-US" b="0" i="1">
                                  <a:latin typeface="Cambria Math" panose="02040503050406030204" pitchFamily="18" charset="0"/>
                                </a:rPr>
                                <m:t>𝛥</m:t>
                              </m:r>
                              <m:r>
                                <a:rPr lang="en-US" b="0" i="1">
                                  <a:latin typeface="Cambria Math" panose="02040503050406030204" pitchFamily="18" charset="0"/>
                                </a:rPr>
                                <m:t>𝑡</m:t>
                              </m:r>
                            </m:e>
                          </m:d>
                        </m:num>
                        <m:den>
                          <m:r>
                            <a:rPr lang="en-US" b="0" i="1">
                              <a:latin typeface="Cambria Math" panose="02040503050406030204" pitchFamily="18" charset="0"/>
                            </a:rPr>
                            <m:t>𝛥</m:t>
                          </m:r>
                          <m:r>
                            <a:rPr lang="en-US" b="0" i="1">
                              <a:latin typeface="Cambria Math" panose="02040503050406030204" pitchFamily="18" charset="0"/>
                            </a:rPr>
                            <m:t>𝑡</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46763" y="2648742"/>
                <a:ext cx="3725251" cy="6298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385332" y="2779002"/>
                <a:ext cx="38650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r>
                            <a:rPr lang="en-US" b="0" i="1">
                              <a:latin typeface="Cambria Math" panose="02040503050406030204" pitchFamily="18" charset="0"/>
                            </a:rPr>
                            <m:t>𝑋</m:t>
                          </m:r>
                          <m:r>
                            <a:rPr lang="en-US" b="0" i="0">
                              <a:latin typeface="Cambria Math" panose="02040503050406030204" pitchFamily="18" charset="0"/>
                            </a:rPr>
                            <m:t>((</m:t>
                          </m:r>
                          <m:r>
                            <a:rPr lang="en-US" b="0" i="1">
                              <a:latin typeface="Cambria Math" panose="02040503050406030204" pitchFamily="18" charset="0"/>
                            </a:rPr>
                            <m:t>𝑘</m:t>
                          </m:r>
                          <m:r>
                            <a:rPr lang="en-US" b="0" i="0">
                              <a:latin typeface="Cambria Math" panose="02040503050406030204" pitchFamily="18" charset="0"/>
                            </a:rPr>
                            <m:t>+</m:t>
                          </m:r>
                          <m:r>
                            <a:rPr lang="en-US" b="0" i="0">
                              <a:latin typeface="Cambria Math" panose="02040503050406030204" pitchFamily="18" charset="0"/>
                            </a:rPr>
                            <m:t>1</m:t>
                          </m:r>
                          <m:r>
                            <a:rPr lang="en-US" b="0" i="0">
                              <a:latin typeface="Cambria Math" panose="02040503050406030204" pitchFamily="18" charset="0"/>
                            </a:rPr>
                            <m:t>)</m:t>
                          </m:r>
                          <m:r>
                            <a:rPr lang="en-US" b="0" i="1">
                              <a:latin typeface="Cambria Math" panose="02040503050406030204" pitchFamily="18" charset="0"/>
                            </a:rPr>
                            <m:t>𝛥</m:t>
                          </m:r>
                          <m:r>
                            <a:rPr lang="en-US" b="0" i="1">
                              <a:latin typeface="Cambria Math" panose="02040503050406030204" pitchFamily="18" charset="0"/>
                            </a:rPr>
                            <m:t>𝑡</m:t>
                          </m:r>
                          <m:r>
                            <a:rPr lang="en-US" b="0" i="0">
                              <a:latin typeface="Cambria Math" panose="02040503050406030204" pitchFamily="18" charset="0"/>
                            </a:rPr>
                            <m:t>)≃</m:t>
                          </m:r>
                          <m:sSup>
                            <m:sSupPr>
                              <m:ctrlPr>
                                <a:rPr lang="en-US" i="1">
                                  <a:latin typeface="Cambria Math" panose="02040503050406030204" pitchFamily="18" charset="0"/>
                                </a:rPr>
                              </m:ctrlPr>
                            </m:sSupPr>
                            <m:e>
                              <m:r>
                                <a:rPr lang="en-US" b="0" i="1">
                                  <a:latin typeface="Cambria Math" panose="02040503050406030204" pitchFamily="18" charset="0"/>
                                </a:rPr>
                                <m:t>𝑋</m:t>
                              </m:r>
                            </m:e>
                            <m:sup>
                              <m:r>
                                <a:rPr lang="en-US" b="0" i="0">
                                  <a:latin typeface="Cambria Math" panose="02040503050406030204" pitchFamily="18" charset="0"/>
                                </a:rPr>
                                <m:t>′</m:t>
                              </m:r>
                            </m:sup>
                          </m:sSup>
                          <m:r>
                            <a:rPr lang="en-US" b="0" i="0">
                              <a:latin typeface="Cambria Math" panose="02040503050406030204" pitchFamily="18" charset="0"/>
                            </a:rPr>
                            <m:t>(</m:t>
                          </m:r>
                          <m:r>
                            <a:rPr lang="en-US" b="0" i="1">
                              <a:latin typeface="Cambria Math" panose="02040503050406030204" pitchFamily="18" charset="0"/>
                            </a:rPr>
                            <m:t>𝑘</m:t>
                          </m:r>
                          <m:r>
                            <a:rPr lang="en-US" b="0" i="1">
                              <a:latin typeface="Cambria Math" panose="02040503050406030204" pitchFamily="18" charset="0"/>
                            </a:rPr>
                            <m:t>𝛥</m:t>
                          </m:r>
                          <m:r>
                            <a:rPr lang="en-US" b="0" i="1">
                              <a:latin typeface="Cambria Math" panose="02040503050406030204" pitchFamily="18" charset="0"/>
                            </a:rPr>
                            <m:t>𝑡</m:t>
                          </m:r>
                          <m:r>
                            <a:rPr lang="en-US" b="0" i="0">
                              <a:latin typeface="Cambria Math" panose="02040503050406030204" pitchFamily="18" charset="0"/>
                            </a:rPr>
                            <m:t>)</m:t>
                          </m:r>
                          <m:r>
                            <a:rPr lang="en-US" b="0" i="1">
                              <a:latin typeface="Cambria Math" panose="02040503050406030204" pitchFamily="18" charset="0"/>
                            </a:rPr>
                            <m:t>𝛥</m:t>
                          </m:r>
                          <m:r>
                            <a:rPr lang="en-US" b="0" i="1">
                              <a:latin typeface="Cambria Math" panose="02040503050406030204" pitchFamily="18" charset="0"/>
                            </a:rPr>
                            <m:t>𝑡</m:t>
                          </m:r>
                          <m:r>
                            <a:rPr lang="en-US" b="0" i="0">
                              <a:latin typeface="Cambria Math" panose="02040503050406030204" pitchFamily="18" charset="0"/>
                            </a:rPr>
                            <m:t>+</m:t>
                          </m:r>
                          <m:r>
                            <a:rPr lang="en-US" b="0" i="1">
                              <a:latin typeface="Cambria Math" panose="02040503050406030204" pitchFamily="18" charset="0"/>
                            </a:rPr>
                            <m:t>𝑋</m:t>
                          </m:r>
                          <m:r>
                            <a:rPr lang="en-US" b="0" i="0">
                              <a:latin typeface="Cambria Math" panose="02040503050406030204" pitchFamily="18" charset="0"/>
                            </a:rPr>
                            <m:t>(</m:t>
                          </m:r>
                          <m:r>
                            <a:rPr lang="en-US" b="0" i="1">
                              <a:latin typeface="Cambria Math" panose="02040503050406030204" pitchFamily="18" charset="0"/>
                            </a:rPr>
                            <m:t>𝑘</m:t>
                          </m:r>
                          <m:r>
                            <a:rPr lang="en-US" b="0" i="1">
                              <a:latin typeface="Cambria Math" panose="02040503050406030204" pitchFamily="18" charset="0"/>
                            </a:rPr>
                            <m:t>𝛥</m:t>
                          </m:r>
                          <m:r>
                            <a:rPr lang="en-US" b="0" i="1">
                              <a:latin typeface="Cambria Math" panose="02040503050406030204" pitchFamily="18" charset="0"/>
                            </a:rPr>
                            <m:t>𝑡</m:t>
                          </m:r>
                        </m:e>
                      </m:d>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385332" y="2779002"/>
                <a:ext cx="3865032" cy="369332"/>
              </a:xfrm>
              <a:prstGeom prst="rect">
                <a:avLst/>
              </a:prstGeom>
              <a:blipFill>
                <a:blip r:embed="rId5"/>
                <a:stretch>
                  <a:fillRect t="-121667" r="-12934" b="-18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027417" y="3270818"/>
                <a:ext cx="7767383" cy="4049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d>
                        <m:dPr>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𝑘</m:t>
                              </m:r>
                              <m:r>
                                <a:rPr lang="en-US">
                                  <a:latin typeface="Cambria Math" panose="02040503050406030204" pitchFamily="18" charset="0"/>
                                </a:rPr>
                                <m:t>+</m:t>
                              </m:r>
                              <m:r>
                                <a:rPr lang="en-US">
                                  <a:latin typeface="Cambria Math" panose="02040503050406030204" pitchFamily="18" charset="0"/>
                                </a:rPr>
                                <m:t>1</m:t>
                              </m:r>
                            </m:e>
                          </m:d>
                          <m:r>
                            <a:rPr lang="en-US" i="1">
                              <a:latin typeface="Cambria Math" panose="02040503050406030204" pitchFamily="18" charset="0"/>
                            </a:rPr>
                            <m:t>𝛥</m:t>
                          </m:r>
                          <m:r>
                            <a:rPr lang="en-US" i="1">
                              <a:latin typeface="Cambria Math" panose="02040503050406030204" pitchFamily="18" charset="0"/>
                            </a:rPr>
                            <m:t>𝑡</m:t>
                          </m:r>
                        </m:e>
                      </m:d>
                      <m:r>
                        <a:rPr lang="en-US">
                          <a:latin typeface="Cambria Math" panose="02040503050406030204" pitchFamily="18" charset="0"/>
                        </a:rPr>
                        <m:t>≃</m:t>
                      </m:r>
                      <m:r>
                        <a:rPr lang="en-US" i="1">
                          <a:latin typeface="Cambria Math" panose="02040503050406030204" pitchFamily="18" charset="0"/>
                        </a:rPr>
                        <m:t>𝐴𝑋</m:t>
                      </m:r>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𝛥</m:t>
                          </m:r>
                          <m:r>
                            <a:rPr lang="en-US" i="1">
                              <a:latin typeface="Cambria Math" panose="02040503050406030204" pitchFamily="18" charset="0"/>
                            </a:rPr>
                            <m:t>𝑡</m:t>
                          </m:r>
                        </m:e>
                      </m:d>
                      <m:r>
                        <a:rPr lang="en-US" i="1">
                          <a:latin typeface="Cambria Math" panose="02040503050406030204" pitchFamily="18" charset="0"/>
                        </a:rPr>
                        <m:t>𝛥</m:t>
                      </m:r>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𝛥</m:t>
                          </m:r>
                          <m:r>
                            <a:rPr lang="en-US" i="1">
                              <a:latin typeface="Cambria Math" panose="02040503050406030204" pitchFamily="18" charset="0"/>
                            </a:rPr>
                            <m:t>𝑡</m:t>
                          </m:r>
                        </m:e>
                      </m:d>
                      <m:r>
                        <a:rPr lang="en-US">
                          <a:latin typeface="Cambria Math" panose="02040503050406030204" pitchFamily="18" charset="0"/>
                        </a:rPr>
                        <m:t>⇒</m:t>
                      </m:r>
                      <m:r>
                        <a:rPr lang="en-US" b="1" i="1" smtClean="0">
                          <a:solidFill>
                            <a:srgbClr val="0000FF"/>
                          </a:solidFill>
                          <a:latin typeface="Cambria Math" panose="02040503050406030204" pitchFamily="18" charset="0"/>
                        </a:rPr>
                        <m:t>𝑿</m:t>
                      </m:r>
                      <m:d>
                        <m:dPr>
                          <m:ctrlPr>
                            <a:rPr lang="en-US" b="1" i="1">
                              <a:solidFill>
                                <a:srgbClr val="0000FF"/>
                              </a:solidFill>
                              <a:latin typeface="Cambria Math" panose="02040503050406030204" pitchFamily="18" charset="0"/>
                            </a:rPr>
                          </m:ctrlPr>
                        </m:dPr>
                        <m:e>
                          <m:d>
                            <m:dPr>
                              <m:ctrlPr>
                                <a:rPr lang="en-US" b="1" i="1">
                                  <a:solidFill>
                                    <a:srgbClr val="0000FF"/>
                                  </a:solidFill>
                                  <a:latin typeface="Cambria Math" panose="02040503050406030204" pitchFamily="18" charset="0"/>
                                </a:rPr>
                              </m:ctrlPr>
                            </m:dPr>
                            <m:e>
                              <m:r>
                                <a:rPr lang="en-US" b="1" i="1">
                                  <a:solidFill>
                                    <a:srgbClr val="0000FF"/>
                                  </a:solidFill>
                                  <a:latin typeface="Cambria Math" panose="02040503050406030204" pitchFamily="18" charset="0"/>
                                </a:rPr>
                                <m:t>𝒌</m:t>
                              </m:r>
                              <m:r>
                                <a:rPr lang="en-US" b="1">
                                  <a:solidFill>
                                    <a:srgbClr val="0000FF"/>
                                  </a:solidFill>
                                  <a:latin typeface="Cambria Math" panose="02040503050406030204" pitchFamily="18" charset="0"/>
                                </a:rPr>
                                <m:t>+</m:t>
                              </m:r>
                              <m:r>
                                <a:rPr lang="en-US" b="1" i="1">
                                  <a:solidFill>
                                    <a:srgbClr val="0000FF"/>
                                  </a:solidFill>
                                  <a:latin typeface="Cambria Math" panose="02040503050406030204" pitchFamily="18" charset="0"/>
                                </a:rPr>
                                <m:t>𝟏</m:t>
                              </m:r>
                            </m:e>
                          </m:d>
                          <m:r>
                            <a:rPr lang="en-US" b="1" i="1">
                              <a:solidFill>
                                <a:srgbClr val="0000FF"/>
                              </a:solidFill>
                              <a:latin typeface="Cambria Math" panose="02040503050406030204" pitchFamily="18" charset="0"/>
                            </a:rPr>
                            <m:t>𝜟</m:t>
                          </m:r>
                          <m:r>
                            <a:rPr lang="en-US" b="1" i="1">
                              <a:solidFill>
                                <a:srgbClr val="0000FF"/>
                              </a:solidFill>
                              <a:latin typeface="Cambria Math" panose="02040503050406030204" pitchFamily="18" charset="0"/>
                            </a:rPr>
                            <m:t>𝒕</m:t>
                          </m:r>
                        </m:e>
                      </m:d>
                      <m:r>
                        <a:rPr lang="fa-IR" b="1">
                          <a:solidFill>
                            <a:srgbClr val="0000FF"/>
                          </a:solidFill>
                          <a:latin typeface="Cambria Math" panose="02040503050406030204" pitchFamily="18" charset="0"/>
                        </a:rPr>
                        <m:t>=</m:t>
                      </m:r>
                      <m:r>
                        <a:rPr lang="en-US" b="1">
                          <a:solidFill>
                            <a:srgbClr val="0000FF"/>
                          </a:solidFill>
                          <a:latin typeface="Cambria Math" panose="02040503050406030204" pitchFamily="18" charset="0"/>
                        </a:rPr>
                        <m:t>(</m:t>
                      </m:r>
                      <m:r>
                        <a:rPr lang="en-US" b="1" i="1">
                          <a:solidFill>
                            <a:srgbClr val="0000FF"/>
                          </a:solidFill>
                          <a:latin typeface="Cambria Math" panose="02040503050406030204" pitchFamily="18" charset="0"/>
                        </a:rPr>
                        <m:t>𝑨</m:t>
                      </m:r>
                      <m:r>
                        <a:rPr lang="en-US" b="1" i="1">
                          <a:solidFill>
                            <a:srgbClr val="0000FF"/>
                          </a:solidFill>
                          <a:latin typeface="Cambria Math" panose="02040503050406030204" pitchFamily="18" charset="0"/>
                        </a:rPr>
                        <m:t>𝜟</m:t>
                      </m:r>
                      <m:r>
                        <a:rPr lang="en-US" b="1" i="1">
                          <a:solidFill>
                            <a:srgbClr val="0000FF"/>
                          </a:solidFill>
                          <a:latin typeface="Cambria Math" panose="02040503050406030204" pitchFamily="18" charset="0"/>
                        </a:rPr>
                        <m:t>𝒕</m:t>
                      </m:r>
                      <m:r>
                        <a:rPr lang="en-US" b="1">
                          <a:solidFill>
                            <a:srgbClr val="0000FF"/>
                          </a:solidFill>
                          <a:latin typeface="Cambria Math" panose="02040503050406030204" pitchFamily="18" charset="0"/>
                        </a:rPr>
                        <m:t>+</m:t>
                      </m:r>
                      <m:r>
                        <a:rPr lang="en-US" b="1" i="1">
                          <a:solidFill>
                            <a:srgbClr val="0000FF"/>
                          </a:solidFill>
                          <a:latin typeface="Cambria Math" panose="02040503050406030204" pitchFamily="18" charset="0"/>
                        </a:rPr>
                        <m:t>𝑰</m:t>
                      </m:r>
                      <m:r>
                        <a:rPr lang="en-US" b="1">
                          <a:solidFill>
                            <a:srgbClr val="0000FF"/>
                          </a:solidFill>
                          <a:latin typeface="Cambria Math" panose="02040503050406030204" pitchFamily="18" charset="0"/>
                        </a:rPr>
                        <m:t>)</m:t>
                      </m:r>
                      <m:r>
                        <a:rPr lang="en-US" b="1" i="1">
                          <a:solidFill>
                            <a:srgbClr val="0000FF"/>
                          </a:solidFill>
                          <a:latin typeface="Cambria Math" panose="02040503050406030204" pitchFamily="18" charset="0"/>
                        </a:rPr>
                        <m:t>𝑿</m:t>
                      </m:r>
                      <m:r>
                        <a:rPr lang="en-US" b="1">
                          <a:solidFill>
                            <a:srgbClr val="0000FF"/>
                          </a:solidFill>
                          <a:latin typeface="Cambria Math" panose="02040503050406030204" pitchFamily="18" charset="0"/>
                        </a:rPr>
                        <m:t>(</m:t>
                      </m:r>
                      <m:r>
                        <a:rPr lang="en-US" b="1" i="1">
                          <a:solidFill>
                            <a:srgbClr val="0000FF"/>
                          </a:solidFill>
                          <a:latin typeface="Cambria Math" panose="02040503050406030204" pitchFamily="18" charset="0"/>
                        </a:rPr>
                        <m:t>𝒌</m:t>
                      </m:r>
                      <m:r>
                        <a:rPr lang="en-US" b="1" i="1">
                          <a:solidFill>
                            <a:srgbClr val="0000FF"/>
                          </a:solidFill>
                          <a:latin typeface="Cambria Math" panose="02040503050406030204" pitchFamily="18" charset="0"/>
                        </a:rPr>
                        <m:t>𝜟</m:t>
                      </m:r>
                      <m:r>
                        <a:rPr lang="en-US" b="1" i="1">
                          <a:solidFill>
                            <a:srgbClr val="0000FF"/>
                          </a:solidFill>
                          <a:latin typeface="Cambria Math" panose="02040503050406030204" pitchFamily="18" charset="0"/>
                        </a:rPr>
                        <m:t>𝒕</m:t>
                      </m:r>
                      <m:r>
                        <a:rPr lang="en-US" b="1" i="1">
                          <a:solidFill>
                            <a:srgbClr val="0000FF"/>
                          </a:solidFill>
                          <a:latin typeface="Cambria Math" panose="02040503050406030204" pitchFamily="18" charset="0"/>
                        </a:rPr>
                        <m:t>)</m:t>
                      </m:r>
                    </m:oMath>
                  </m:oMathPara>
                </a14:m>
                <a:endParaRPr lang="en-US" dirty="0">
                  <a:solidFill>
                    <a:srgbClr val="0000FF"/>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027417" y="3270818"/>
                <a:ext cx="7767383" cy="404983"/>
              </a:xfrm>
              <a:prstGeom prst="rect">
                <a:avLst/>
              </a:prstGeom>
              <a:blipFill>
                <a:blip r:embed="rId6"/>
                <a:stretch>
                  <a:fillRect b="-9091"/>
                </a:stretch>
              </a:blipFill>
            </p:spPr>
            <p:txBody>
              <a:bodyPr/>
              <a:lstStyle/>
              <a:p>
                <a:r>
                  <a:rPr lang="en-US">
                    <a:noFill/>
                  </a:rPr>
                  <a:t> </a:t>
                </a:r>
              </a:p>
            </p:txBody>
          </p:sp>
        </mc:Fallback>
      </mc:AlternateContent>
      <p:sp>
        <p:nvSpPr>
          <p:cNvPr id="10" name="Rectangle 9"/>
          <p:cNvSpPr>
            <a:spLocks noChangeArrowheads="1"/>
          </p:cNvSpPr>
          <p:nvPr/>
        </p:nvSpPr>
        <p:spPr bwMode="auto">
          <a:xfrm>
            <a:off x="4915429" y="3728018"/>
            <a:ext cx="3961341"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dirty="0" smtClean="0">
                <a:ea typeface="Calibri" panose="020F0502020204030204" pitchFamily="34" charset="0"/>
                <a:cs typeface="B Nazanin" panose="00000400000000000000" pitchFamily="2" charset="-78"/>
              </a:rPr>
              <a:t>به ماتریس زیر، </a:t>
            </a:r>
            <a:r>
              <a:rPr lang="fa-IR" altLang="en-US" b="1" dirty="0" smtClean="0">
                <a:solidFill>
                  <a:srgbClr val="FF0000"/>
                </a:solidFill>
                <a:ea typeface="Calibri" panose="020F0502020204030204" pitchFamily="34" charset="0"/>
                <a:cs typeface="B Nazanin" panose="00000400000000000000" pitchFamily="2" charset="-78"/>
              </a:rPr>
              <a:t>ماتریس انتقال حالت </a:t>
            </a:r>
            <a:r>
              <a:rPr lang="fa-IR" altLang="en-US" dirty="0" smtClean="0">
                <a:ea typeface="Calibri" panose="020F0502020204030204" pitchFamily="34" charset="0"/>
                <a:cs typeface="B Nazanin" panose="00000400000000000000" pitchFamily="2" charset="-78"/>
              </a:rPr>
              <a:t>گفته می شود. </a:t>
            </a:r>
            <a:endParaRPr lang="en-US" altLang="en-US" dirty="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1" name="Rectangle 10"/>
              <p:cNvSpPr/>
              <p:nvPr/>
            </p:nvSpPr>
            <p:spPr>
              <a:xfrm>
                <a:off x="3888978" y="3956618"/>
                <a:ext cx="10182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0000FF"/>
                          </a:solidFill>
                          <a:latin typeface="Cambria Math" panose="02040503050406030204" pitchFamily="18" charset="0"/>
                        </a:rPr>
                        <m:t>𝑨</m:t>
                      </m:r>
                      <m:r>
                        <a:rPr lang="en-US" b="1" i="1" smtClean="0">
                          <a:solidFill>
                            <a:srgbClr val="0000FF"/>
                          </a:solidFill>
                          <a:latin typeface="Cambria Math" panose="02040503050406030204" pitchFamily="18" charset="0"/>
                        </a:rPr>
                        <m:t>𝜟</m:t>
                      </m:r>
                      <m:r>
                        <a:rPr lang="en-US" b="1" i="1" smtClean="0">
                          <a:solidFill>
                            <a:srgbClr val="0000FF"/>
                          </a:solidFill>
                          <a:latin typeface="Cambria Math" panose="02040503050406030204" pitchFamily="18" charset="0"/>
                        </a:rPr>
                        <m:t>𝒕</m:t>
                      </m:r>
                      <m:r>
                        <a:rPr lang="en-US" b="1">
                          <a:solidFill>
                            <a:srgbClr val="0000FF"/>
                          </a:solidFill>
                          <a:latin typeface="Cambria Math" panose="02040503050406030204" pitchFamily="18" charset="0"/>
                        </a:rPr>
                        <m:t>+</m:t>
                      </m:r>
                      <m:r>
                        <a:rPr lang="en-US" b="1" i="1">
                          <a:solidFill>
                            <a:srgbClr val="0000FF"/>
                          </a:solidFill>
                          <a:latin typeface="Cambria Math" panose="02040503050406030204" pitchFamily="18" charset="0"/>
                        </a:rPr>
                        <m:t>𝑰</m:t>
                      </m:r>
                    </m:oMath>
                  </m:oMathPara>
                </a14:m>
                <a:endParaRPr lang="en-US" b="1" dirty="0">
                  <a:solidFill>
                    <a:srgbClr val="0000FF"/>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3888978" y="3956618"/>
                <a:ext cx="1018227"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067480" y="2804260"/>
                <a:ext cx="510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solidFill>
                            <a:srgbClr val="0000FF"/>
                          </a:solidFill>
                          <a:latin typeface="Cambria Math" panose="02040503050406030204" pitchFamily="18" charset="0"/>
                        </a:rPr>
                        <m:t>⟹</m:t>
                      </m:r>
                    </m:oMath>
                  </m:oMathPara>
                </a14:m>
                <a:endParaRPr lang="en-US" b="1" dirty="0"/>
              </a:p>
            </p:txBody>
          </p:sp>
        </mc:Choice>
        <mc:Fallback xmlns="">
          <p:sp>
            <p:nvSpPr>
              <p:cNvPr id="12" name="Rectangle 11"/>
              <p:cNvSpPr>
                <a:spLocks noRot="1" noChangeAspect="1" noMove="1" noResize="1" noEditPoints="1" noAdjustHandles="1" noChangeArrowheads="1" noChangeShapeType="1" noTextEdit="1"/>
              </p:cNvSpPr>
              <p:nvPr/>
            </p:nvSpPr>
            <p:spPr>
              <a:xfrm>
                <a:off x="4067480" y="2804260"/>
                <a:ext cx="510076" cy="369332"/>
              </a:xfrm>
              <a:prstGeom prst="rect">
                <a:avLst/>
              </a:prstGeom>
              <a:blipFill>
                <a:blip r:embed="rId8"/>
                <a:stretch>
                  <a:fillRect/>
                </a:stretch>
              </a:blipFill>
            </p:spPr>
            <p:txBody>
              <a:bodyPr/>
              <a:lstStyle/>
              <a:p>
                <a:r>
                  <a:rPr lang="en-US">
                    <a:noFill/>
                  </a:rPr>
                  <a:t> </a:t>
                </a:r>
              </a:p>
            </p:txBody>
          </p:sp>
        </mc:Fallback>
      </mc:AlternateContent>
      <p:sp>
        <p:nvSpPr>
          <p:cNvPr id="13" name="Rectangle 12"/>
          <p:cNvSpPr/>
          <p:nvPr/>
        </p:nvSpPr>
        <p:spPr>
          <a:xfrm>
            <a:off x="363145" y="4537155"/>
            <a:ext cx="8534400" cy="1469120"/>
          </a:xfrm>
          <a:prstGeom prst="rect">
            <a:avLst/>
          </a:prstGeom>
        </p:spPr>
        <p:txBody>
          <a:bodyPr wrap="square">
            <a:spAutoFit/>
          </a:bodyPr>
          <a:lstStyle/>
          <a:p>
            <a:pPr algn="just" rtl="1">
              <a:lnSpc>
                <a:spcPct val="115000"/>
              </a:lnSpc>
              <a:spcAft>
                <a:spcPts val="800"/>
              </a:spcAft>
            </a:pPr>
            <a:r>
              <a:rPr lang="ar-SA" kern="100" dirty="0">
                <a:solidFill>
                  <a:srgbClr val="404040"/>
                </a:solidFill>
                <a:latin typeface="Cambria Math" panose="02040503050406030204" pitchFamily="18" charset="0"/>
                <a:ea typeface="Times New Roman" panose="02020603050405020304" pitchFamily="18" charset="0"/>
                <a:cs typeface="B Nazanin" panose="00000400000000000000" pitchFamily="2" charset="-78"/>
              </a:rPr>
              <a:t>می‌توان با انتخاب </a:t>
            </a:r>
            <a:r>
              <a:rPr lang="ar-SA" b="1" kern="100" dirty="0">
                <a:latin typeface="Cambria Math" panose="02040503050406030204" pitchFamily="18" charset="0"/>
                <a:ea typeface="Calibri" panose="020F0502020204030204" pitchFamily="34" charset="0"/>
                <a:cs typeface="B Nazanin" panose="00000400000000000000" pitchFamily="2" charset="-78"/>
              </a:rPr>
              <a:t>بردار حالت </a:t>
            </a:r>
            <a:r>
              <a:rPr lang="en-US" b="1" kern="100" dirty="0">
                <a:latin typeface="Cambria Math" panose="02040503050406030204" pitchFamily="18" charset="0"/>
                <a:ea typeface="Calibri" panose="020F0502020204030204" pitchFamily="34" charset="0"/>
                <a:cs typeface="B Nazanin" panose="00000400000000000000" pitchFamily="2" charset="-78"/>
              </a:rPr>
              <a:t> </a:t>
            </a:r>
            <a:r>
              <a:rPr lang="en-US" b="1" kern="100" dirty="0">
                <a:latin typeface="Cambria Math" panose="02040503050406030204" pitchFamily="18" charset="0"/>
                <a:ea typeface="Calibri" panose="020F0502020204030204" pitchFamily="34" charset="0"/>
                <a:cs typeface="Times New Roman" panose="02020603050405020304" pitchFamily="18" charset="0"/>
              </a:rPr>
              <a:t>x</a:t>
            </a:r>
            <a:r>
              <a:rPr lang="ar-SA" kern="100" dirty="0">
                <a:solidFill>
                  <a:srgbClr val="404040"/>
                </a:solidFill>
                <a:latin typeface="Cambria Math" panose="02040503050406030204" pitchFamily="18" charset="0"/>
                <a:ea typeface="Times New Roman" panose="02020603050405020304" pitchFamily="18" charset="0"/>
                <a:cs typeface="B Nazanin" panose="00000400000000000000" pitchFamily="2" charset="-78"/>
              </a:rPr>
              <a:t>متشکل از ولتاژ تمام خازن‌های مستقل از هم و جریان تمام سلف‌های مستقل از هم، معادلات حالت مدار را به صورت معادله دیفرانسیل برداری زیر نوشت</a:t>
            </a:r>
            <a:r>
              <a:rPr lang="en-US" kern="100" dirty="0">
                <a:solidFill>
                  <a:srgbClr val="404040"/>
                </a:solidFill>
                <a:latin typeface="Cambria Math" panose="02040503050406030204" pitchFamily="18" charset="0"/>
                <a:ea typeface="Times New Roman" panose="02020603050405020304" pitchFamily="18" charset="0"/>
                <a:cs typeface="B Nazanin" panose="00000400000000000000" pitchFamily="2" charset="-78"/>
              </a:rPr>
              <a:t>.</a:t>
            </a:r>
            <a:endParaRPr lang="en-US" kern="100" dirty="0">
              <a:latin typeface="Cambria Math" panose="02040503050406030204" pitchFamily="18" charset="0"/>
              <a:ea typeface="Calibri" panose="020F0502020204030204" pitchFamily="34" charset="0"/>
              <a:cs typeface="B Nazanin" panose="00000400000000000000" pitchFamily="2" charset="-78"/>
            </a:endParaRPr>
          </a:p>
          <a:p>
            <a:pPr>
              <a:lnSpc>
                <a:spcPct val="115000"/>
              </a:lnSpc>
            </a:pPr>
            <a:r>
              <a:rPr lang="en-US" b="1" kern="10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x=</a:t>
            </a:r>
            <a:r>
              <a:rPr lang="en-US" b="1" kern="100" dirty="0" err="1">
                <a:solidFill>
                  <a:srgbClr val="FF0000"/>
                </a:solidFill>
                <a:latin typeface="Cambria Math" panose="02040503050406030204" pitchFamily="18" charset="0"/>
                <a:ea typeface="Cambria Math" panose="02040503050406030204" pitchFamily="18" charset="0"/>
                <a:cs typeface="B Nazanin" panose="00000400000000000000" pitchFamily="2" charset="-78"/>
              </a:rPr>
              <a:t>Ax+bw</a:t>
            </a:r>
            <a:endParaRPr lang="en-US" b="1" kern="100" dirty="0">
              <a:solidFill>
                <a:srgbClr val="FF0000"/>
              </a:solidFill>
              <a:latin typeface="Cambria Math" panose="02040503050406030204" pitchFamily="18" charset="0"/>
              <a:ea typeface="Cambria Math" panose="02040503050406030204" pitchFamily="18" charset="0"/>
              <a:cs typeface="B Nazanin" panose="00000400000000000000" pitchFamily="2" charset="-78"/>
            </a:endParaRPr>
          </a:p>
          <a:p>
            <a:pPr algn="r" rtl="1">
              <a:lnSpc>
                <a:spcPct val="115000"/>
              </a:lnSpc>
            </a:pPr>
            <a:r>
              <a:rPr lang="ar-SA" kern="100" dirty="0">
                <a:solidFill>
                  <a:srgbClr val="404040"/>
                </a:solidFill>
                <a:latin typeface="Cambria Math" panose="02040503050406030204" pitchFamily="18" charset="0"/>
                <a:ea typeface="Times New Roman" panose="02020603050405020304" pitchFamily="18" charset="0"/>
                <a:cs typeface="B Nazanin" panose="00000400000000000000" pitchFamily="2" charset="-78"/>
              </a:rPr>
              <a:t>که در آن</a:t>
            </a:r>
            <a:r>
              <a:rPr lang="ar-SA" i="1" kern="100" dirty="0">
                <a:solidFill>
                  <a:srgbClr val="404040"/>
                </a:solidFill>
                <a:latin typeface="Cambria Math" panose="02040503050406030204" pitchFamily="18" charset="0"/>
                <a:ea typeface="Times New Roman" panose="02020603050405020304" pitchFamily="18" charset="0"/>
                <a:cs typeface="B Nazanin" panose="00000400000000000000" pitchFamily="2" charset="-78"/>
              </a:rPr>
              <a:t>  </a:t>
            </a:r>
            <a:r>
              <a:rPr lang="en-US" kern="100" dirty="0">
                <a:solidFill>
                  <a:srgbClr val="404040"/>
                </a:solidFill>
                <a:latin typeface="Cambria Math" panose="02040503050406030204" pitchFamily="18" charset="0"/>
                <a:ea typeface="Times New Roman" panose="02020603050405020304" pitchFamily="18" charset="0"/>
                <a:cs typeface="B Nazanin" panose="00000400000000000000" pitchFamily="2" charset="-78"/>
              </a:rPr>
              <a:t> x</a:t>
            </a:r>
            <a:r>
              <a:rPr lang="ar-SA" kern="100" dirty="0">
                <a:solidFill>
                  <a:srgbClr val="404040"/>
                </a:solidFill>
                <a:latin typeface="Cambria Math" panose="02040503050406030204" pitchFamily="18" charset="0"/>
                <a:ea typeface="Times New Roman" panose="02020603050405020304" pitchFamily="18" charset="0"/>
                <a:cs typeface="B Nazanin" panose="00000400000000000000" pitchFamily="2" charset="-78"/>
              </a:rPr>
              <a:t>بردار </a:t>
            </a:r>
            <a:r>
              <a:rPr lang="ar-SA" kern="100" dirty="0" smtClean="0">
                <a:solidFill>
                  <a:srgbClr val="404040"/>
                </a:solidFill>
                <a:latin typeface="Cambria Math" panose="02040503050406030204" pitchFamily="18" charset="0"/>
                <a:ea typeface="Times New Roman" panose="02020603050405020304" pitchFamily="18" charset="0"/>
                <a:cs typeface="B Nazanin" panose="00000400000000000000" pitchFamily="2" charset="-78"/>
              </a:rPr>
              <a:t>حالت،</a:t>
            </a:r>
            <a:r>
              <a:rPr lang="en-US" kern="100" dirty="0" smtClean="0">
                <a:solidFill>
                  <a:srgbClr val="404040"/>
                </a:solidFill>
                <a:latin typeface="Cambria Math" panose="02040503050406030204" pitchFamily="18" charset="0"/>
                <a:ea typeface="Times New Roman" panose="02020603050405020304" pitchFamily="18" charset="0"/>
                <a:cs typeface="B Nazanin" panose="00000400000000000000" pitchFamily="2" charset="-78"/>
              </a:rPr>
              <a:t>w</a:t>
            </a:r>
            <a:r>
              <a:rPr lang="en-US" kern="100" dirty="0">
                <a:solidFill>
                  <a:srgbClr val="404040"/>
                </a:solidFill>
                <a:latin typeface="Cambria Math" panose="02040503050406030204" pitchFamily="18" charset="0"/>
                <a:ea typeface="Times New Roman" panose="02020603050405020304" pitchFamily="18" charset="0"/>
                <a:cs typeface="B Nazanin" panose="00000400000000000000" pitchFamily="2" charset="-78"/>
              </a:rPr>
              <a:t> </a:t>
            </a:r>
            <a:r>
              <a:rPr lang="fa-IR" kern="100" dirty="0" smtClean="0">
                <a:solidFill>
                  <a:srgbClr val="404040"/>
                </a:solidFill>
                <a:latin typeface="Cambria Math" panose="02040503050406030204" pitchFamily="18" charset="0"/>
                <a:ea typeface="Times New Roman" panose="02020603050405020304" pitchFamily="18" charset="0"/>
                <a:cs typeface="B Nazanin" panose="00000400000000000000" pitchFamily="2" charset="-78"/>
              </a:rPr>
              <a:t> </a:t>
            </a:r>
            <a:r>
              <a:rPr lang="ar-SA" kern="100" dirty="0" smtClean="0">
                <a:solidFill>
                  <a:srgbClr val="404040"/>
                </a:solidFill>
                <a:latin typeface="Cambria Math" panose="02040503050406030204" pitchFamily="18" charset="0"/>
                <a:ea typeface="Times New Roman" panose="02020603050405020304" pitchFamily="18" charset="0"/>
                <a:cs typeface="B Nazanin" panose="00000400000000000000" pitchFamily="2" charset="-78"/>
              </a:rPr>
              <a:t>ورودی،</a:t>
            </a:r>
            <a:r>
              <a:rPr lang="en-US" kern="100" dirty="0" smtClean="0">
                <a:solidFill>
                  <a:srgbClr val="404040"/>
                </a:solidFill>
                <a:latin typeface="Cambria Math" panose="02040503050406030204" pitchFamily="18" charset="0"/>
                <a:ea typeface="Times New Roman" panose="02020603050405020304" pitchFamily="18" charset="0"/>
                <a:cs typeface="B Nazanin" panose="00000400000000000000" pitchFamily="2" charset="-78"/>
              </a:rPr>
              <a:t>A</a:t>
            </a:r>
            <a:r>
              <a:rPr lang="en-US" kern="100" dirty="0">
                <a:solidFill>
                  <a:srgbClr val="404040"/>
                </a:solidFill>
                <a:latin typeface="Cambria Math" panose="02040503050406030204" pitchFamily="18" charset="0"/>
                <a:ea typeface="Times New Roman" panose="02020603050405020304" pitchFamily="18" charset="0"/>
                <a:cs typeface="B Nazanin" panose="00000400000000000000" pitchFamily="2" charset="-78"/>
              </a:rPr>
              <a:t> </a:t>
            </a:r>
            <a:r>
              <a:rPr lang="fa-IR" kern="100" dirty="0" smtClean="0">
                <a:solidFill>
                  <a:srgbClr val="404040"/>
                </a:solidFill>
                <a:latin typeface="Cambria Math" panose="02040503050406030204" pitchFamily="18" charset="0"/>
                <a:ea typeface="Times New Roman" panose="02020603050405020304" pitchFamily="18" charset="0"/>
                <a:cs typeface="B Nazanin" panose="00000400000000000000" pitchFamily="2" charset="-78"/>
              </a:rPr>
              <a:t> </a:t>
            </a:r>
            <a:r>
              <a:rPr lang="ar-SA" kern="100" dirty="0" smtClean="0">
                <a:solidFill>
                  <a:srgbClr val="404040"/>
                </a:solidFill>
                <a:latin typeface="Cambria Math" panose="02040503050406030204" pitchFamily="18" charset="0"/>
                <a:ea typeface="Times New Roman" panose="02020603050405020304" pitchFamily="18" charset="0"/>
                <a:cs typeface="B Nazanin" panose="00000400000000000000" pitchFamily="2" charset="-78"/>
              </a:rPr>
              <a:t>یک </a:t>
            </a:r>
            <a:r>
              <a:rPr lang="ar-SA" kern="100" dirty="0">
                <a:solidFill>
                  <a:srgbClr val="404040"/>
                </a:solidFill>
                <a:latin typeface="Cambria Math" panose="02040503050406030204" pitchFamily="18" charset="0"/>
                <a:ea typeface="Times New Roman" panose="02020603050405020304" pitchFamily="18" charset="0"/>
                <a:cs typeface="B Nazanin" panose="00000400000000000000" pitchFamily="2" charset="-78"/>
              </a:rPr>
              <a:t>ماتریس </a:t>
            </a:r>
            <a:r>
              <a:rPr lang="ar-SA" kern="100" dirty="0" smtClean="0">
                <a:solidFill>
                  <a:srgbClr val="404040"/>
                </a:solidFill>
                <a:latin typeface="Cambria Math" panose="02040503050406030204" pitchFamily="18" charset="0"/>
                <a:ea typeface="Times New Roman" panose="02020603050405020304" pitchFamily="18" charset="0"/>
                <a:cs typeface="B Nazanin" panose="00000400000000000000" pitchFamily="2" charset="-78"/>
              </a:rPr>
              <a:t>و</a:t>
            </a:r>
            <a:r>
              <a:rPr lang="en-US" kern="100" dirty="0" smtClean="0">
                <a:solidFill>
                  <a:srgbClr val="404040"/>
                </a:solidFill>
                <a:latin typeface="Cambria Math" panose="02040503050406030204" pitchFamily="18" charset="0"/>
                <a:ea typeface="Times New Roman" panose="02020603050405020304" pitchFamily="18" charset="0"/>
                <a:cs typeface="B Nazanin" panose="00000400000000000000" pitchFamily="2" charset="-78"/>
              </a:rPr>
              <a:t>b</a:t>
            </a:r>
            <a:r>
              <a:rPr lang="en-US" kern="100" dirty="0">
                <a:solidFill>
                  <a:srgbClr val="404040"/>
                </a:solidFill>
                <a:latin typeface="Cambria Math" panose="02040503050406030204" pitchFamily="18" charset="0"/>
                <a:ea typeface="Times New Roman" panose="02020603050405020304" pitchFamily="18" charset="0"/>
                <a:cs typeface="B Nazanin" panose="00000400000000000000" pitchFamily="2" charset="-78"/>
              </a:rPr>
              <a:t> </a:t>
            </a:r>
            <a:r>
              <a:rPr lang="fa-IR" kern="100" dirty="0" smtClean="0">
                <a:solidFill>
                  <a:srgbClr val="404040"/>
                </a:solidFill>
                <a:latin typeface="Cambria Math" panose="02040503050406030204" pitchFamily="18" charset="0"/>
                <a:ea typeface="Times New Roman" panose="02020603050405020304" pitchFamily="18" charset="0"/>
                <a:cs typeface="B Nazanin" panose="00000400000000000000" pitchFamily="2" charset="-78"/>
              </a:rPr>
              <a:t> </a:t>
            </a:r>
            <a:r>
              <a:rPr lang="ar-SA" kern="100" dirty="0" smtClean="0">
                <a:solidFill>
                  <a:srgbClr val="404040"/>
                </a:solidFill>
                <a:latin typeface="Cambria Math" panose="02040503050406030204" pitchFamily="18" charset="0"/>
                <a:ea typeface="Times New Roman" panose="02020603050405020304" pitchFamily="18" charset="0"/>
                <a:cs typeface="B Nazanin" panose="00000400000000000000" pitchFamily="2" charset="-78"/>
              </a:rPr>
              <a:t>یک </a:t>
            </a:r>
            <a:r>
              <a:rPr lang="ar-SA" kern="100" dirty="0">
                <a:solidFill>
                  <a:srgbClr val="404040"/>
                </a:solidFill>
                <a:latin typeface="Cambria Math" panose="02040503050406030204" pitchFamily="18" charset="0"/>
                <a:ea typeface="Times New Roman" panose="02020603050405020304" pitchFamily="18" charset="0"/>
                <a:cs typeface="B Nazanin" panose="00000400000000000000" pitchFamily="2" charset="-78"/>
              </a:rPr>
              <a:t>بردار اس</a:t>
            </a:r>
            <a:r>
              <a:rPr lang="fa-IR" kern="100" dirty="0">
                <a:solidFill>
                  <a:srgbClr val="404040"/>
                </a:solidFill>
                <a:latin typeface="Cambria Math" panose="02040503050406030204" pitchFamily="18" charset="0"/>
                <a:ea typeface="Times New Roman" panose="02020603050405020304" pitchFamily="18" charset="0"/>
                <a:cs typeface="B Nazanin" panose="00000400000000000000" pitchFamily="2" charset="-78"/>
              </a:rPr>
              <a:t>ت.</a:t>
            </a:r>
            <a:endParaRPr lang="en-US" kern="100" dirty="0">
              <a:effectLst/>
              <a:latin typeface="Cambria Math" panose="02040503050406030204" pitchFamily="18"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4" name="Rectangle 13"/>
              <p:cNvSpPr/>
              <p:nvPr/>
            </p:nvSpPr>
            <p:spPr>
              <a:xfrm>
                <a:off x="228600" y="235207"/>
                <a:ext cx="8712916" cy="729430"/>
              </a:xfrm>
              <a:prstGeom prst="rect">
                <a:avLst/>
              </a:prstGeom>
            </p:spPr>
            <p:txBody>
              <a:bodyPr wrap="square">
                <a:spAutoFit/>
              </a:bodyPr>
              <a:lstStyle/>
              <a:p>
                <a:pPr marL="285750" indent="-285750" algn="r" rtl="1">
                  <a:lnSpc>
                    <a:spcPct val="115000"/>
                  </a:lnSpc>
                  <a:spcAft>
                    <a:spcPts val="800"/>
                  </a:spcAft>
                  <a:buFont typeface="Wingdings" panose="05000000000000000000" pitchFamily="2" charset="2"/>
                  <a:buChar char="v"/>
                </a:pPr>
                <a:r>
                  <a:rPr lang="fa-IR" b="1"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مفهوم پایدار مجانبی: </a:t>
                </a:r>
                <a:r>
                  <a:rPr lang="fa-IR" kern="100" dirty="0">
                    <a:latin typeface="Cambria Math" panose="02040503050406030204" pitchFamily="18" charset="0"/>
                    <a:ea typeface="Times New Roman" panose="02020603050405020304" pitchFamily="18" charset="0"/>
                    <a:cs typeface="B Nazanin" panose="00000400000000000000" pitchFamily="2" charset="-78"/>
                  </a:rPr>
                  <a:t>اگر مسیر فضای حالت برای هر حالت اولیه و برای ورودی صفر کراندار بماند و وقتی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𝑡</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m:t>
                    </m:r>
                  </m:oMath>
                </a14:m>
                <a:r>
                  <a:rPr lang="fa-IR" kern="100" dirty="0">
                    <a:latin typeface="Cambria Math" panose="02040503050406030204" pitchFamily="18" charset="0"/>
                    <a:ea typeface="Times New Roman" panose="02020603050405020304" pitchFamily="18" charset="0"/>
                    <a:cs typeface="B Nazanin" panose="00000400000000000000" pitchFamily="2" charset="-78"/>
                  </a:rPr>
                  <a:t> مسیر به سوی مبدأ میل </a:t>
                </a:r>
                <a:r>
                  <a:rPr lang="fa-IR" kern="100" dirty="0" smtClean="0">
                    <a:latin typeface="Cambria Math" panose="02040503050406030204" pitchFamily="18" charset="0"/>
                    <a:ea typeface="Times New Roman" panose="02020603050405020304" pitchFamily="18" charset="0"/>
                    <a:cs typeface="B Nazanin" panose="00000400000000000000" pitchFamily="2" charset="-78"/>
                  </a:rPr>
                  <a:t>کند، </a:t>
                </a:r>
                <a:r>
                  <a:rPr lang="fa-IR" kern="100" dirty="0">
                    <a:latin typeface="Cambria Math" panose="02040503050406030204" pitchFamily="18" charset="0"/>
                    <a:ea typeface="Times New Roman" panose="02020603050405020304" pitchFamily="18" charset="0"/>
                    <a:cs typeface="B Nazanin" panose="00000400000000000000" pitchFamily="2" charset="-78"/>
                  </a:rPr>
                  <a:t>مدار را پایدار مجانبی </a:t>
                </a:r>
                <a:r>
                  <a:rPr lang="fa-IR" kern="100" dirty="0" smtClean="0">
                    <a:latin typeface="Cambria Math" panose="02040503050406030204" pitchFamily="18" charset="0"/>
                    <a:ea typeface="Times New Roman" panose="02020603050405020304" pitchFamily="18" charset="0"/>
                    <a:cs typeface="B Nazanin" panose="00000400000000000000" pitchFamily="2" charset="-78"/>
                  </a:rPr>
                  <a:t>نامند.</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28600" y="235207"/>
                <a:ext cx="8712916" cy="729430"/>
              </a:xfrm>
              <a:prstGeom prst="rect">
                <a:avLst/>
              </a:prstGeom>
              <a:blipFill>
                <a:blip r:embed="rId9"/>
                <a:stretch>
                  <a:fillRect r="-490" b="-15126"/>
                </a:stretch>
              </a:blipFill>
            </p:spPr>
            <p:txBody>
              <a:bodyPr/>
              <a:lstStyle/>
              <a:p>
                <a:r>
                  <a:rPr lang="en-US">
                    <a:noFill/>
                  </a:rPr>
                  <a:t> </a:t>
                </a:r>
              </a:p>
            </p:txBody>
          </p:sp>
        </mc:Fallback>
      </mc:AlternateContent>
    </p:spTree>
    <p:extLst>
      <p:ext uri="{BB962C8B-B14F-4D97-AF65-F5344CB8AC3E}">
        <p14:creationId xmlns:p14="http://schemas.microsoft.com/office/powerpoint/2010/main" val="24701830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68</a:t>
            </a:fld>
            <a:endParaRPr lang="en-US" dirty="0"/>
          </a:p>
        </p:txBody>
      </p:sp>
      <p:sp>
        <p:nvSpPr>
          <p:cNvPr id="17" name="Rectangle 16"/>
          <p:cNvSpPr/>
          <p:nvPr/>
        </p:nvSpPr>
        <p:spPr>
          <a:xfrm>
            <a:off x="3577449" y="304800"/>
            <a:ext cx="5296643" cy="646331"/>
          </a:xfrm>
          <a:prstGeom prst="rect">
            <a:avLst/>
          </a:prstGeom>
        </p:spPr>
        <p:txBody>
          <a:bodyPr wrap="none">
            <a:spAutoFit/>
          </a:bodyPr>
          <a:lstStyle/>
          <a:p>
            <a:pPr marL="285750" indent="-285750" algn="just" rtl="1">
              <a:buFont typeface="Wingdings" panose="05000000000000000000" pitchFamily="2" charset="2"/>
              <a:buChar char="q"/>
            </a:pPr>
            <a:r>
              <a:rPr lang="fa-IR" altLang="en-US" b="1" dirty="0" smtClean="0">
                <a:solidFill>
                  <a:srgbClr val="FF0000"/>
                </a:solidFill>
                <a:latin typeface="Cambria Math" panose="02040503050406030204" pitchFamily="18" charset="0"/>
                <a:ea typeface="Calibri" panose="020F0502020204030204" pitchFamily="34" charset="0"/>
                <a:cs typeface="B Nazanin" panose="00000400000000000000" pitchFamily="2" charset="-78"/>
              </a:rPr>
              <a:t>مثال) </a:t>
            </a:r>
            <a:r>
              <a:rPr lang="fa-IR" dirty="0" smtClean="0">
                <a:latin typeface="Cambria Math" panose="02040503050406030204" pitchFamily="18" charset="0"/>
                <a:cs typeface="B Nazanin" panose="00000400000000000000" pitchFamily="2" charset="-78"/>
              </a:rPr>
              <a:t>الف) </a:t>
            </a:r>
            <a:r>
              <a:rPr lang="fa-IR" dirty="0">
                <a:latin typeface="Cambria Math" panose="02040503050406030204" pitchFamily="18" charset="0"/>
                <a:cs typeface="B Nazanin" panose="00000400000000000000" pitchFamily="2" charset="-78"/>
              </a:rPr>
              <a:t>معادلات حالت مدار مقابل را بنویسید (</a:t>
            </a:r>
            <a:r>
              <a:rPr lang="en-US" dirty="0">
                <a:latin typeface="Cambria Math" panose="02040503050406030204" pitchFamily="18" charset="0"/>
                <a:cs typeface="B Nazanin" panose="00000400000000000000" pitchFamily="2" charset="-78"/>
              </a:rPr>
              <a:t>V</a:t>
            </a:r>
            <a:r>
              <a:rPr lang="en-US" baseline="-25000" dirty="0">
                <a:latin typeface="Cambria Math" panose="02040503050406030204" pitchFamily="18" charset="0"/>
                <a:cs typeface="B Nazanin" panose="00000400000000000000" pitchFamily="2" charset="-78"/>
              </a:rPr>
              <a:t>o</a:t>
            </a:r>
            <a:r>
              <a:rPr lang="en-US" dirty="0">
                <a:latin typeface="Cambria Math" panose="02040503050406030204" pitchFamily="18" charset="0"/>
                <a:cs typeface="B Nazanin" panose="00000400000000000000" pitchFamily="2" charset="-78"/>
              </a:rPr>
              <a:t>=2</a:t>
            </a:r>
            <a:r>
              <a:rPr lang="fa-IR" dirty="0">
                <a:latin typeface="Cambria Math" panose="02040503050406030204" pitchFamily="18" charset="0"/>
                <a:cs typeface="B Nazanin" panose="00000400000000000000" pitchFamily="2" charset="-78"/>
              </a:rPr>
              <a:t>و </a:t>
            </a:r>
            <a:r>
              <a:rPr lang="en-US" dirty="0">
                <a:latin typeface="Cambria Math" panose="02040503050406030204" pitchFamily="18" charset="0"/>
                <a:cs typeface="B Nazanin" panose="00000400000000000000" pitchFamily="2" charset="-78"/>
              </a:rPr>
              <a:t>I</a:t>
            </a:r>
            <a:r>
              <a:rPr lang="en-US" baseline="-25000" dirty="0">
                <a:latin typeface="Cambria Math" panose="02040503050406030204" pitchFamily="18" charset="0"/>
                <a:cs typeface="B Nazanin" panose="00000400000000000000" pitchFamily="2" charset="-78"/>
              </a:rPr>
              <a:t>o</a:t>
            </a:r>
            <a:r>
              <a:rPr lang="en-US" dirty="0">
                <a:latin typeface="Cambria Math" panose="02040503050406030204" pitchFamily="18" charset="0"/>
                <a:cs typeface="B Nazanin" panose="00000400000000000000" pitchFamily="2" charset="-78"/>
              </a:rPr>
              <a:t>=1</a:t>
            </a:r>
            <a:r>
              <a:rPr lang="fa-IR" dirty="0">
                <a:latin typeface="Cambria Math" panose="02040503050406030204" pitchFamily="18" charset="0"/>
                <a:cs typeface="B Nazanin" panose="00000400000000000000" pitchFamily="2" charset="-78"/>
              </a:rPr>
              <a:t>).</a:t>
            </a:r>
            <a:endParaRPr lang="fa-IR" dirty="0">
              <a:solidFill>
                <a:srgbClr val="FF0000"/>
              </a:solidFill>
              <a:latin typeface="Cambria Math" panose="02040503050406030204" pitchFamily="18" charset="0"/>
              <a:cs typeface="B Nazanin" panose="00000400000000000000" pitchFamily="2" charset="-78"/>
            </a:endParaRPr>
          </a:p>
          <a:p>
            <a:pPr algn="just" rtl="1"/>
            <a:r>
              <a:rPr lang="fa-IR" dirty="0" smtClean="0">
                <a:latin typeface="Cambria Math" panose="02040503050406030204" pitchFamily="18" charset="0"/>
                <a:cs typeface="B Nazanin" panose="00000400000000000000" pitchFamily="2" charset="-78"/>
              </a:rPr>
              <a:t>ب) </a:t>
            </a:r>
            <a:r>
              <a:rPr lang="fa-IR" dirty="0">
                <a:latin typeface="Cambria Math" panose="02040503050406030204" pitchFamily="18" charset="0"/>
                <a:cs typeface="B Nazanin" panose="00000400000000000000" pitchFamily="2" charset="-78"/>
              </a:rPr>
              <a:t>مسیر حالت را به روش عددی تا سه نقطه مشخص کنید (</a:t>
            </a:r>
            <a:r>
              <a:rPr lang="en-US" dirty="0" err="1">
                <a:latin typeface="Cambria Math" panose="02040503050406030204" pitchFamily="18" charset="0"/>
                <a:cs typeface="B Nazanin" panose="00000400000000000000" pitchFamily="2" charset="-78"/>
              </a:rPr>
              <a:t>Δt</a:t>
            </a:r>
            <a:r>
              <a:rPr lang="en-US" dirty="0">
                <a:latin typeface="Cambria Math" panose="02040503050406030204" pitchFamily="18" charset="0"/>
                <a:cs typeface="B Nazanin" panose="00000400000000000000" pitchFamily="2" charset="-78"/>
              </a:rPr>
              <a:t>=0.2</a:t>
            </a:r>
            <a:r>
              <a:rPr lang="fa-IR" dirty="0">
                <a:latin typeface="Cambria Math" panose="02040503050406030204" pitchFamily="18" charset="0"/>
                <a:cs typeface="B Nazanin" panose="00000400000000000000" pitchFamily="2" charset="-78"/>
              </a:rPr>
              <a:t>). </a:t>
            </a:r>
            <a:endParaRPr lang="en-US" dirty="0">
              <a:latin typeface="Cambria Math" panose="02040503050406030204" pitchFamily="18" charset="0"/>
              <a:cs typeface="B Nazanin" panose="00000400000000000000" pitchFamily="2" charset="-78"/>
            </a:endParaRPr>
          </a:p>
        </p:txBody>
      </p:sp>
      <p:pic>
        <p:nvPicPr>
          <p:cNvPr id="18" name="Picture 17"/>
          <p:cNvPicPr>
            <a:picLocks noChangeAspect="1"/>
          </p:cNvPicPr>
          <p:nvPr/>
        </p:nvPicPr>
        <p:blipFill>
          <a:blip r:embed="rId3"/>
          <a:stretch>
            <a:fillRect/>
          </a:stretch>
        </p:blipFill>
        <p:spPr>
          <a:xfrm>
            <a:off x="304800" y="120659"/>
            <a:ext cx="3085120" cy="2135767"/>
          </a:xfrm>
          <a:prstGeom prst="rect">
            <a:avLst/>
          </a:prstGeom>
        </p:spPr>
      </p:pic>
      <p:sp>
        <p:nvSpPr>
          <p:cNvPr id="19" name="Rectangle 18"/>
          <p:cNvSpPr>
            <a:spLocks noChangeArrowheads="1"/>
          </p:cNvSpPr>
          <p:nvPr/>
        </p:nvSpPr>
        <p:spPr bwMode="auto">
          <a:xfrm>
            <a:off x="3332767" y="1328180"/>
            <a:ext cx="1673856"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en-US"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KCL:</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در گره </a:t>
            </a:r>
            <a:r>
              <a:rPr lang="fa-IR" altLang="en-US" sz="1600" b="1" dirty="0" err="1"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خازنی</a:t>
            </a:r>
            <a:endParaRPr lang="en-US" altLang="en-US"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endParaRPr>
          </a:p>
        </p:txBody>
      </p:sp>
      <p:sp>
        <p:nvSpPr>
          <p:cNvPr id="20" name="Rectangle 19"/>
          <p:cNvSpPr>
            <a:spLocks noChangeArrowheads="1"/>
          </p:cNvSpPr>
          <p:nvPr/>
        </p:nvSpPr>
        <p:spPr bwMode="auto">
          <a:xfrm>
            <a:off x="3306574" y="1976295"/>
            <a:ext cx="1689886"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en-US"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KVL:</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در </a:t>
            </a:r>
            <a:r>
              <a:rPr lang="fa-IR" altLang="en-US" sz="1600" b="1" dirty="0" err="1"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مش</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راست</a:t>
            </a:r>
            <a:endParaRPr lang="en-US" altLang="en-US"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21" name="Rectangle 20"/>
              <p:cNvSpPr/>
              <p:nvPr/>
            </p:nvSpPr>
            <p:spPr>
              <a:xfrm>
                <a:off x="4838211" y="1222248"/>
                <a:ext cx="1833322" cy="5653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𝐶</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0">
                              <a:latin typeface="Cambria Math" panose="02040503050406030204" pitchFamily="18" charset="0"/>
                            </a:rPr>
                            <m:t>2</m:t>
                          </m:r>
                        </m:den>
                      </m:f>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4838211" y="1222248"/>
                <a:ext cx="1833322" cy="56534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6692670" y="1168990"/>
                <a:ext cx="2111219"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0">
                              <a:latin typeface="Cambria Math" panose="02040503050406030204" pitchFamily="18" charset="0"/>
                            </a:rPr>
                            <m:t>2</m:t>
                          </m:r>
                        </m:den>
                      </m:f>
                      <m:r>
                        <a:rPr lang="en-US" i="0">
                          <a:latin typeface="Cambria Math" panose="02040503050406030204" pitchFamily="18" charset="0"/>
                        </a:rPr>
                        <m:t>−</m:t>
                      </m:r>
                      <m:r>
                        <a:rPr lang="en-US" i="1">
                          <a:latin typeface="Cambria Math" panose="02040503050406030204" pitchFamily="18" charset="0"/>
                        </a:rPr>
                        <m:t>𝑖</m:t>
                      </m:r>
                      <m:r>
                        <a:rPr lang="en-US" b="0" i="1" baseline="-25000" smtClean="0">
                          <a:latin typeface="Cambria Math" panose="02040503050406030204" pitchFamily="18" charset="0"/>
                        </a:rPr>
                        <m:t>𝐿</m:t>
                      </m:r>
                    </m:oMath>
                  </m:oMathPara>
                </a14:m>
                <a:endParaRPr lang="en-US" baseline="-25000" dirty="0"/>
              </a:p>
            </p:txBody>
          </p:sp>
        </mc:Choice>
        <mc:Fallback xmlns="">
          <p:sp>
            <p:nvSpPr>
              <p:cNvPr id="22" name="Rectangle 21"/>
              <p:cNvSpPr>
                <a:spLocks noRot="1" noChangeAspect="1" noMove="1" noResize="1" noEditPoints="1" noAdjustHandles="1" noChangeArrowheads="1" noChangeShapeType="1" noTextEdit="1"/>
              </p:cNvSpPr>
              <p:nvPr/>
            </p:nvSpPr>
            <p:spPr>
              <a:xfrm>
                <a:off x="6692670" y="1168990"/>
                <a:ext cx="2111219" cy="61824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863960" y="1946950"/>
                <a:ext cx="1879489" cy="369332"/>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𝐿</m:t>
                        </m:r>
                      </m:sub>
                    </m:sSub>
                    <m:r>
                      <a:rPr lang="en-US" i="0">
                        <a:latin typeface="Cambria Math" panose="02040503050406030204" pitchFamily="18" charset="0"/>
                      </a:rPr>
                      <m:t>+</m:t>
                    </m:r>
                    <m:r>
                      <a:rPr lang="en-US" i="0">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fa-IR"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a:latin typeface="Cambria Math" panose="02040503050406030204" pitchFamily="18" charset="0"/>
                      </a:rPr>
                      <m:t>=</m:t>
                    </m:r>
                  </m:oMath>
                </a14:m>
                <a:r>
                  <a:rPr lang="fa-IR" dirty="0" smtClean="0"/>
                  <a:t>0</a:t>
                </a:r>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4863960" y="1946950"/>
                <a:ext cx="1879489" cy="369332"/>
              </a:xfrm>
              <a:prstGeom prst="rect">
                <a:avLst/>
              </a:prstGeom>
              <a:blipFill>
                <a:blip r:embed="rId6"/>
                <a:stretch>
                  <a:fillRect t="-9836" r="-1948" b="-22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759412" y="1782112"/>
                <a:ext cx="1941942"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num>
                        <m:den>
                          <m:r>
                            <a:rPr lang="en-US" i="1">
                              <a:latin typeface="Cambria Math" panose="02040503050406030204" pitchFamily="18" charset="0"/>
                            </a:rPr>
                            <m:t>𝑑𝑡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r>
                        <a:rPr lang="en-US" i="0">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oMath>
                  </m:oMathPara>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6759412" y="1782112"/>
                <a:ext cx="1941942" cy="61824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20394" y="2740815"/>
                <a:ext cx="1400255" cy="5976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e>
                            </m:mr>
                          </m:m>
                        </m:e>
                      </m:d>
                    </m:oMath>
                  </m:oMathPara>
                </a14:m>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420394" y="2740815"/>
                <a:ext cx="1400255" cy="5976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2081100" y="2456553"/>
                <a:ext cx="3954672" cy="11839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num>
                                  <m:den>
                                    <m:r>
                                      <a:rPr lang="en-US" i="1">
                                        <a:latin typeface="Cambria Math" panose="02040503050406030204" pitchFamily="18" charset="0"/>
                                      </a:rPr>
                                      <m:t>𝑑𝑡</m:t>
                                    </m:r>
                                  </m:den>
                                </m:f>
                              </m:e>
                            </m:mr>
                            <m:mr>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𝑑𝑡</m:t>
                                    </m:r>
                                  </m:den>
                                </m:f>
                              </m:e>
                            </m:mr>
                          </m:m>
                        </m:e>
                      </m:d>
                      <m:r>
                        <a:rPr lang="en-US" i="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i="0">
                                    <a:latin typeface="Cambria Math" panose="02040503050406030204" pitchFamily="18" charset="0"/>
                                  </a:rPr>
                                  <m:t>−</m:t>
                                </m:r>
                                <m:r>
                                  <a:rPr lang="en-US" i="0">
                                    <a:latin typeface="Cambria Math" panose="02040503050406030204" pitchFamily="18" charset="0"/>
                                  </a:rPr>
                                  <m:t>3</m:t>
                                </m:r>
                              </m:e>
                              <m:e>
                                <m:r>
                                  <a:rPr lang="en-US" i="0">
                                    <a:latin typeface="Cambria Math" panose="02040503050406030204" pitchFamily="18" charset="0"/>
                                  </a:rPr>
                                  <m:t>+</m:t>
                                </m:r>
                                <m:r>
                                  <a:rPr lang="en-US" i="0">
                                    <a:latin typeface="Cambria Math" panose="02040503050406030204" pitchFamily="18" charset="0"/>
                                  </a:rPr>
                                  <m:t>1</m:t>
                                </m:r>
                              </m:e>
                            </m:mr>
                            <m:mr>
                              <m:e>
                                <m:r>
                                  <a:rPr lang="en-US" i="0">
                                    <a:latin typeface="Cambria Math" panose="02040503050406030204" pitchFamily="18" charset="0"/>
                                  </a:rPr>
                                  <m:t>−</m:t>
                                </m:r>
                                <m:r>
                                  <a:rPr lang="en-US" i="0">
                                    <a:latin typeface="Cambria Math" panose="02040503050406030204" pitchFamily="18" charset="0"/>
                                  </a:rPr>
                                  <m:t>1</m:t>
                                </m:r>
                              </m:e>
                              <m:e>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e>
                            </m:mr>
                          </m:m>
                        </m:e>
                      </m:d>
                      <m:r>
                        <m:rPr>
                          <m:nor/>
                        </m:rPr>
                        <a:rPr lang="en-US" i="1">
                          <a:latin typeface="Cambria Math" panose="02040503050406030204" pitchFamily="18" charset="0"/>
                        </a:rPr>
                        <m:t>      </m:t>
                      </m:r>
                      <m:r>
                        <a:rPr lang="en-US" i="0">
                          <a:latin typeface="Cambria Math" panose="02040503050406030204" pitchFamily="18" charset="0"/>
                        </a:rPr>
                        <m:t>,</m:t>
                      </m:r>
                      <m:r>
                        <m:rPr>
                          <m:nor/>
                        </m:rP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𝑜</m:t>
                          </m:r>
                        </m:sub>
                      </m:sSub>
                      <m:r>
                        <a:rPr lang="en-US" i="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0">
                                    <a:latin typeface="Cambria Math" panose="02040503050406030204" pitchFamily="18" charset="0"/>
                                  </a:rPr>
                                  <m:t>1</m:t>
                                </m:r>
                              </m:e>
                            </m:mr>
                            <m:mr>
                              <m:e>
                                <m:r>
                                  <a:rPr lang="en-US" i="0">
                                    <a:latin typeface="Cambria Math" panose="02040503050406030204" pitchFamily="18" charset="0"/>
                                  </a:rPr>
                                  <m:t>2</m:t>
                                </m:r>
                              </m:e>
                            </m:mr>
                          </m:m>
                        </m:e>
                      </m:d>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2081100" y="2456553"/>
                <a:ext cx="3954672" cy="118397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695837" y="2822872"/>
                <a:ext cx="510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solidFill>
                            <a:srgbClr val="0000FF"/>
                          </a:solidFill>
                          <a:latin typeface="Cambria Math" panose="02040503050406030204" pitchFamily="18" charset="0"/>
                        </a:rPr>
                        <m:t>⟹</m:t>
                      </m:r>
                    </m:oMath>
                  </m:oMathPara>
                </a14:m>
                <a:endParaRPr lang="en-US" b="1" dirty="0"/>
              </a:p>
            </p:txBody>
          </p:sp>
        </mc:Choice>
        <mc:Fallback xmlns="">
          <p:sp>
            <p:nvSpPr>
              <p:cNvPr id="27" name="Rectangle 26"/>
              <p:cNvSpPr>
                <a:spLocks noRot="1" noChangeAspect="1" noMove="1" noResize="1" noEditPoints="1" noAdjustHandles="1" noChangeArrowheads="1" noChangeShapeType="1" noTextEdit="1"/>
              </p:cNvSpPr>
              <p:nvPr/>
            </p:nvSpPr>
            <p:spPr>
              <a:xfrm>
                <a:off x="1695837" y="2822872"/>
                <a:ext cx="510076" cy="369332"/>
              </a:xfrm>
              <a:prstGeom prst="rect">
                <a:avLst/>
              </a:prstGeom>
              <a:blipFill>
                <a:blip r:embed="rId10"/>
                <a:stretch>
                  <a:fillRect/>
                </a:stretch>
              </a:blipFill>
            </p:spPr>
            <p:txBody>
              <a:bodyPr/>
              <a:lstStyle/>
              <a:p>
                <a:r>
                  <a:rPr lang="en-US">
                    <a:noFill/>
                  </a:rPr>
                  <a:t> </a:t>
                </a:r>
              </a:p>
            </p:txBody>
          </p:sp>
        </mc:Fallback>
      </mc:AlternateContent>
      <p:sp>
        <p:nvSpPr>
          <p:cNvPr id="28" name="Rectangle 27"/>
          <p:cNvSpPr>
            <a:spLocks noChangeArrowheads="1"/>
          </p:cNvSpPr>
          <p:nvPr/>
        </p:nvSpPr>
        <p:spPr bwMode="auto">
          <a:xfrm>
            <a:off x="4855644" y="2475636"/>
            <a:ext cx="4019049"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dirty="0" smtClean="0">
                <a:ea typeface="Calibri" panose="020F0502020204030204" pitchFamily="34" charset="0"/>
                <a:cs typeface="B Nazanin" panose="00000400000000000000" pitchFamily="2" charset="-78"/>
              </a:rPr>
              <a:t>بنابراین دستگاه </a:t>
            </a:r>
            <a:r>
              <a:rPr lang="fa-IR" altLang="en-US" sz="1600" dirty="0" err="1" smtClean="0">
                <a:ea typeface="Calibri" panose="020F0502020204030204" pitchFamily="34" charset="0"/>
                <a:cs typeface="B Nazanin" panose="00000400000000000000" pitchFamily="2" charset="-78"/>
              </a:rPr>
              <a:t>معادلات</a:t>
            </a:r>
            <a:r>
              <a:rPr lang="fa-IR" altLang="en-US" sz="1600" dirty="0" smtClean="0">
                <a:ea typeface="Calibri" panose="020F0502020204030204" pitchFamily="34" charset="0"/>
                <a:cs typeface="B Nazanin" panose="00000400000000000000" pitchFamily="2" charset="-78"/>
              </a:rPr>
              <a:t> حالت به شکل مقابل تشکیل میشود: </a:t>
            </a:r>
            <a:endParaRPr lang="en-US" altLang="en-US" sz="1600" dirty="0">
              <a:ea typeface="Calibri" panose="020F0502020204030204" pitchFamily="34" charset="0"/>
              <a:cs typeface="B Nazanin" panose="00000400000000000000" pitchFamily="2" charset="-78"/>
            </a:endParaRPr>
          </a:p>
        </p:txBody>
      </p:sp>
      <p:sp>
        <p:nvSpPr>
          <p:cNvPr id="29" name="Rectangle 28"/>
          <p:cNvSpPr/>
          <p:nvPr/>
        </p:nvSpPr>
        <p:spPr>
          <a:xfrm>
            <a:off x="8311240" y="986165"/>
            <a:ext cx="537327" cy="369332"/>
          </a:xfrm>
          <a:prstGeom prst="rect">
            <a:avLst/>
          </a:prstGeom>
        </p:spPr>
        <p:txBody>
          <a:bodyPr wrap="none">
            <a:spAutoFit/>
          </a:bodyPr>
          <a:lstStyle/>
          <a:p>
            <a:r>
              <a:rPr lang="fa-IR" altLang="en-US" b="1" dirty="0" smtClean="0">
                <a:solidFill>
                  <a:srgbClr val="FF0000"/>
                </a:solidFill>
                <a:ea typeface="Calibri" panose="020F0502020204030204" pitchFamily="34" charset="0"/>
                <a:cs typeface="B Nazanin" panose="00000400000000000000" pitchFamily="2" charset="-78"/>
              </a:rPr>
              <a:t>حل)</a:t>
            </a:r>
            <a:endParaRPr lang="en-US" dirty="0"/>
          </a:p>
        </p:txBody>
      </p:sp>
      <p:sp>
        <p:nvSpPr>
          <p:cNvPr id="30" name="Rectangle 29"/>
          <p:cNvSpPr>
            <a:spLocks noChangeArrowheads="1"/>
          </p:cNvSpPr>
          <p:nvPr/>
        </p:nvSpPr>
        <p:spPr bwMode="auto">
          <a:xfrm>
            <a:off x="4502807" y="3640240"/>
            <a:ext cx="4379725"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dirty="0" smtClean="0">
                <a:ea typeface="Calibri" panose="020F0502020204030204" pitchFamily="34" charset="0"/>
                <a:cs typeface="B Nazanin" panose="00000400000000000000" pitchFamily="2" charset="-78"/>
              </a:rPr>
              <a:t>ماتریس انتقال حالت و مسیر حالت به صورت زیر استخراج می شود: </a:t>
            </a:r>
            <a:endParaRPr lang="en-US" altLang="en-US" sz="1600" dirty="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31" name="Rectangle 30"/>
              <p:cNvSpPr/>
              <p:nvPr/>
            </p:nvSpPr>
            <p:spPr>
              <a:xfrm>
                <a:off x="1820649" y="4300762"/>
                <a:ext cx="5510483"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𝛥</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𝐼</m:t>
                      </m:r>
                      <m:r>
                        <a:rPr lang="en-US" i="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i="0">
                                    <a:latin typeface="Cambria Math" panose="02040503050406030204" pitchFamily="18" charset="0"/>
                                  </a:rPr>
                                  <m:t>−</m:t>
                                </m:r>
                                <m:r>
                                  <a:rPr lang="en-US" i="0">
                                    <a:latin typeface="Cambria Math" panose="02040503050406030204" pitchFamily="18" charset="0"/>
                                  </a:rPr>
                                  <m:t>3</m:t>
                                </m:r>
                                <m:r>
                                  <a:rPr lang="en-US" i="1">
                                    <a:latin typeface="Cambria Math" panose="02040503050406030204" pitchFamily="18" charset="0"/>
                                  </a:rPr>
                                  <m:t>𝛥</m:t>
                                </m:r>
                                <m:r>
                                  <a:rPr lang="en-US" i="1">
                                    <a:latin typeface="Cambria Math" panose="02040503050406030204" pitchFamily="18" charset="0"/>
                                  </a:rPr>
                                  <m:t>𝑡</m:t>
                                </m:r>
                              </m:e>
                              <m:e>
                                <m:r>
                                  <a:rPr lang="en-US" i="0">
                                    <a:latin typeface="Cambria Math" panose="02040503050406030204" pitchFamily="18" charset="0"/>
                                  </a:rPr>
                                  <m:t>+</m:t>
                                </m:r>
                                <m:r>
                                  <a:rPr lang="en-US" i="1">
                                    <a:latin typeface="Cambria Math" panose="02040503050406030204" pitchFamily="18" charset="0"/>
                                  </a:rPr>
                                  <m:t>𝛥</m:t>
                                </m:r>
                                <m:r>
                                  <a:rPr lang="en-US" i="1">
                                    <a:latin typeface="Cambria Math" panose="02040503050406030204" pitchFamily="18" charset="0"/>
                                  </a:rPr>
                                  <m:t>𝑡</m:t>
                                </m:r>
                              </m:e>
                            </m:mr>
                            <m:mr>
                              <m:e>
                                <m:r>
                                  <a:rPr lang="en-US" i="0">
                                    <a:latin typeface="Cambria Math" panose="02040503050406030204" pitchFamily="18" charset="0"/>
                                  </a:rPr>
                                  <m:t>−</m:t>
                                </m:r>
                                <m:r>
                                  <a:rPr lang="en-US" i="1">
                                    <a:latin typeface="Cambria Math" panose="02040503050406030204" pitchFamily="18" charset="0"/>
                                  </a:rPr>
                                  <m:t>𝛥</m:t>
                                </m:r>
                                <m:r>
                                  <a:rPr lang="en-US" i="1">
                                    <a:latin typeface="Cambria Math" panose="02040503050406030204" pitchFamily="18" charset="0"/>
                                  </a:rPr>
                                  <m:t>𝑡</m:t>
                                </m:r>
                              </m:e>
                              <m:e>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r>
                                  <a:rPr lang="en-US" i="1">
                                    <a:latin typeface="Cambria Math" panose="02040503050406030204" pitchFamily="18" charset="0"/>
                                  </a:rPr>
                                  <m:t>𝛥</m:t>
                                </m:r>
                                <m:r>
                                  <a:rPr lang="en-US" i="1">
                                    <a:latin typeface="Cambria Math" panose="02040503050406030204" pitchFamily="18" charset="0"/>
                                  </a:rPr>
                                  <m:t>𝑡</m:t>
                                </m:r>
                              </m:e>
                            </m:mr>
                          </m:m>
                        </m:e>
                      </m:d>
                      <m:r>
                        <a:rPr lang="en-US" i="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i="0">
                                    <a:latin typeface="Cambria Math" panose="02040503050406030204" pitchFamily="18" charset="0"/>
                                  </a:rPr>
                                  <m:t>1</m:t>
                                </m:r>
                              </m:e>
                              <m:e>
                                <m:r>
                                  <a:rPr lang="en-US" i="0">
                                    <a:latin typeface="Cambria Math" panose="02040503050406030204" pitchFamily="18" charset="0"/>
                                  </a:rPr>
                                  <m:t>0</m:t>
                                </m:r>
                              </m:e>
                            </m:mr>
                            <m:mr>
                              <m:e>
                                <m:r>
                                  <a:rPr lang="en-US" i="0">
                                    <a:latin typeface="Cambria Math" panose="02040503050406030204" pitchFamily="18" charset="0"/>
                                  </a:rPr>
                                  <m:t>0</m:t>
                                </m:r>
                              </m:e>
                              <m:e>
                                <m:r>
                                  <a:rPr lang="en-US" i="0">
                                    <a:latin typeface="Cambria Math" panose="02040503050406030204" pitchFamily="18" charset="0"/>
                                  </a:rPr>
                                  <m:t>1</m:t>
                                </m:r>
                              </m:e>
                            </m:mr>
                          </m:m>
                        </m:e>
                      </m:d>
                      <m:r>
                        <m:rPr>
                          <m:nor/>
                        </m:rPr>
                        <a:rPr lang="en-US" i="1">
                          <a:latin typeface="Cambria Math" panose="02040503050406030204" pitchFamily="18" charset="0"/>
                        </a:rPr>
                        <m:t> </m:t>
                      </m:r>
                      <m:r>
                        <a:rPr lang="en-US" i="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4</m:t>
                                </m:r>
                              </m:e>
                              <m:e>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2</m:t>
                                </m:r>
                              </m:e>
                            </m:mr>
                            <m:mr>
                              <m:e>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2</m:t>
                                </m:r>
                              </m:e>
                              <m:e>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9</m:t>
                                </m:r>
                              </m:e>
                            </m:mr>
                          </m:m>
                        </m:e>
                      </m:d>
                      <m:r>
                        <m:rPr>
                          <m:nor/>
                        </m:rPr>
                        <a:rPr lang="en-US" i="1">
                          <a:latin typeface="Cambria Math" panose="02040503050406030204" pitchFamily="18" charset="0"/>
                        </a:rPr>
                        <m:t>   </m:t>
                      </m:r>
                    </m:oMath>
                  </m:oMathPara>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1820649" y="4300762"/>
                <a:ext cx="5510483" cy="84664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1899594" y="5263105"/>
                <a:ext cx="5206425" cy="554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2</m:t>
                      </m:r>
                      <m:r>
                        <a:rPr lang="en-US" i="0">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𝛥</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𝐼</m:t>
                      </m:r>
                      <m:r>
                        <a:rPr lang="en-US" i="0">
                          <a:latin typeface="Cambria Math" panose="02040503050406030204" pitchFamily="18" charset="0"/>
                        </a:rPr>
                        <m:t>)</m:t>
                      </m:r>
                      <m:r>
                        <a:rPr lang="en-US" i="1">
                          <a:latin typeface="Cambria Math" panose="02040503050406030204" pitchFamily="18" charset="0"/>
                        </a:rPr>
                        <m:t>𝑋</m:t>
                      </m:r>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4</m:t>
                                </m:r>
                              </m:e>
                              <m:e>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2</m:t>
                                </m:r>
                              </m:e>
                            </m:mr>
                            <m:mr>
                              <m:e>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2</m:t>
                                </m:r>
                              </m:e>
                              <m:e>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9</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0">
                                    <a:latin typeface="Cambria Math" panose="02040503050406030204" pitchFamily="18" charset="0"/>
                                  </a:rPr>
                                  <m:t>1</m:t>
                                </m:r>
                              </m:e>
                            </m:mr>
                            <m:mr>
                              <m:e>
                                <m:r>
                                  <a:rPr lang="en-US" i="0">
                                    <a:latin typeface="Cambria Math" panose="02040503050406030204" pitchFamily="18" charset="0"/>
                                  </a:rPr>
                                  <m:t>2</m:t>
                                </m:r>
                              </m:e>
                            </m:mr>
                          </m:m>
                        </m:e>
                      </m:d>
                      <m:r>
                        <a:rPr lang="en-US" i="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8</m:t>
                                </m:r>
                              </m:e>
                            </m:mr>
                            <m:mr>
                              <m:e>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6</m:t>
                                </m:r>
                              </m:e>
                            </m:mr>
                          </m:m>
                        </m:e>
                      </m:d>
                    </m:oMath>
                  </m:oMathPara>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1899594" y="5263105"/>
                <a:ext cx="5206425" cy="55425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1853565" y="5871122"/>
                <a:ext cx="5687326" cy="554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4</m:t>
                      </m:r>
                      <m:r>
                        <a:rPr lang="en-US" i="0">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𝛥</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𝐼</m:t>
                      </m:r>
                      <m:r>
                        <a:rPr lang="en-US" i="0">
                          <a:latin typeface="Cambria Math" panose="02040503050406030204" pitchFamily="18" charset="0"/>
                        </a:rPr>
                        <m:t>)</m:t>
                      </m:r>
                      <m:r>
                        <a:rPr lang="en-US" i="1">
                          <a:latin typeface="Cambria Math" panose="02040503050406030204" pitchFamily="18" charset="0"/>
                        </a:rPr>
                        <m:t>𝑋</m:t>
                      </m:r>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2</m:t>
                      </m:r>
                      <m:r>
                        <a:rPr lang="en-US" i="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4</m:t>
                                </m:r>
                              </m:e>
                              <m:e>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2</m:t>
                                </m:r>
                              </m:e>
                            </m:mr>
                            <m:mr>
                              <m:e>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2</m:t>
                                </m:r>
                              </m:e>
                              <m:e>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9</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8</m:t>
                                </m:r>
                              </m:e>
                            </m:mr>
                            <m:mr>
                              <m:e>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6</m:t>
                                </m:r>
                              </m:e>
                            </m:mr>
                          </m:m>
                        </m:e>
                      </m:d>
                      <m:r>
                        <a:rPr lang="en-US" i="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64</m:t>
                                </m:r>
                              </m:e>
                            </m:mr>
                            <m:mr>
                              <m:e>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28</m:t>
                                </m:r>
                              </m:e>
                            </m:mr>
                          </m:m>
                        </m:e>
                      </m:d>
                    </m:oMath>
                  </m:oMathPara>
                </a14:m>
                <a:endParaRPr lang="en-US" dirty="0"/>
              </a:p>
            </p:txBody>
          </p:sp>
        </mc:Choice>
        <mc:Fallback xmlns="">
          <p:sp>
            <p:nvSpPr>
              <p:cNvPr id="33" name="Rectangle 32"/>
              <p:cNvSpPr>
                <a:spLocks noRot="1" noChangeAspect="1" noMove="1" noResize="1" noEditPoints="1" noAdjustHandles="1" noChangeArrowheads="1" noChangeShapeType="1" noTextEdit="1"/>
              </p:cNvSpPr>
              <p:nvPr/>
            </p:nvSpPr>
            <p:spPr>
              <a:xfrm>
                <a:off x="1853565" y="5871122"/>
                <a:ext cx="5687326" cy="554254"/>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033677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69</a:t>
            </a:fld>
            <a:endParaRPr lang="en-US" dirty="0"/>
          </a:p>
        </p:txBody>
      </p:sp>
      <p:sp>
        <p:nvSpPr>
          <p:cNvPr id="3" name="Rectangle 2"/>
          <p:cNvSpPr/>
          <p:nvPr/>
        </p:nvSpPr>
        <p:spPr>
          <a:xfrm>
            <a:off x="5120458" y="304800"/>
            <a:ext cx="3879587" cy="369332"/>
          </a:xfrm>
          <a:prstGeom prst="rect">
            <a:avLst/>
          </a:prstGeom>
        </p:spPr>
        <p:txBody>
          <a:bodyPr wrap="none">
            <a:spAutoFit/>
          </a:bodyPr>
          <a:lstStyle/>
          <a:p>
            <a:pPr marL="285750" indent="-285750" algn="r" rtl="1">
              <a:buFont typeface="Wingdings" panose="05000000000000000000" pitchFamily="2" charset="2"/>
              <a:buChar char="q"/>
            </a:pPr>
            <a:r>
              <a:rPr lang="fa-IR" altLang="en-US" b="1" dirty="0" smtClean="0">
                <a:solidFill>
                  <a:srgbClr val="FF0000"/>
                </a:solidFill>
                <a:ea typeface="Calibri" panose="020F0502020204030204" pitchFamily="34" charset="0"/>
                <a:cs typeface="B Nazanin" panose="00000400000000000000" pitchFamily="2" charset="-78"/>
              </a:rPr>
              <a:t>مثال) </a:t>
            </a:r>
            <a:r>
              <a:rPr lang="fa-IR" dirty="0">
                <a:cs typeface="B Nazanin" panose="00000400000000000000" pitchFamily="2" charset="-78"/>
              </a:rPr>
              <a:t>در مدار مقابل، معادلات حالت را بنویسید. </a:t>
            </a:r>
            <a:endParaRPr lang="en-US" dirty="0">
              <a:cs typeface="B Nazanin" panose="00000400000000000000" pitchFamily="2" charset="-78"/>
            </a:endParaRPr>
          </a:p>
        </p:txBody>
      </p:sp>
      <p:sp>
        <p:nvSpPr>
          <p:cNvPr id="4" name="Rectangle 3"/>
          <p:cNvSpPr/>
          <p:nvPr/>
        </p:nvSpPr>
        <p:spPr>
          <a:xfrm>
            <a:off x="8174178" y="733248"/>
            <a:ext cx="825867" cy="369332"/>
          </a:xfrm>
          <a:prstGeom prst="rect">
            <a:avLst/>
          </a:prstGeom>
        </p:spPr>
        <p:txBody>
          <a:bodyPr wrap="none">
            <a:spAutoFit/>
          </a:bodyPr>
          <a:lstStyle/>
          <a:p>
            <a:pPr marL="285750" indent="-285750" algn="r" rtl="1">
              <a:buFont typeface="Times New Roman" panose="02020603050405020304" pitchFamily="18" charset="0"/>
              <a:buChar char="■"/>
            </a:pPr>
            <a:r>
              <a:rPr lang="fa-IR" altLang="en-US" b="1" dirty="0" smtClean="0">
                <a:solidFill>
                  <a:srgbClr val="FF0000"/>
                </a:solidFill>
                <a:ea typeface="Calibri" panose="020F0502020204030204" pitchFamily="34" charset="0"/>
                <a:cs typeface="B Nazanin" panose="00000400000000000000" pitchFamily="2" charset="-78"/>
              </a:rPr>
              <a:t>حل)</a:t>
            </a:r>
            <a:endParaRPr lang="en-US" dirty="0"/>
          </a:p>
        </p:txBody>
      </p:sp>
      <p:sp>
        <p:nvSpPr>
          <p:cNvPr id="6" name="Rectangle 5"/>
          <p:cNvSpPr>
            <a:spLocks noChangeArrowheads="1"/>
          </p:cNvSpPr>
          <p:nvPr/>
        </p:nvSpPr>
        <p:spPr bwMode="auto">
          <a:xfrm>
            <a:off x="3657600" y="1368165"/>
            <a:ext cx="1527983"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en-US"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KVL:</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در </a:t>
            </a:r>
            <a:r>
              <a:rPr lang="fa-IR" altLang="en-US" sz="1600" b="1" dirty="0" err="1"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مش</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آبی</a:t>
            </a:r>
            <a:endParaRPr lang="en-US" altLang="en-US"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7" name="Rectangle 6"/>
              <p:cNvSpPr/>
              <p:nvPr/>
            </p:nvSpPr>
            <p:spPr>
              <a:xfrm>
                <a:off x="5024705" y="1360848"/>
                <a:ext cx="19140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𝐿</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𝑥</m:t>
                          </m:r>
                        </m:sub>
                      </m:sSub>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5024705" y="1360848"/>
                <a:ext cx="1914049"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859439" y="1209092"/>
                <a:ext cx="2208361"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𝑑𝑖</m:t>
                          </m:r>
                          <m:r>
                            <a:rPr lang="en-US" i="1" baseline="-25000">
                              <a:latin typeface="Cambria Math" panose="02040503050406030204" pitchFamily="18" charset="0"/>
                            </a:rPr>
                            <m:t>𝐿</m:t>
                          </m:r>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𝐿</m:t>
                          </m:r>
                        </m:den>
                      </m:f>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𝐿</m:t>
                          </m:r>
                        </m:den>
                      </m:f>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𝑥</m:t>
                          </m:r>
                        </m:sub>
                      </m:sSub>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6859439" y="1209092"/>
                <a:ext cx="2208361" cy="618246"/>
              </a:xfrm>
              <a:prstGeom prst="rect">
                <a:avLst/>
              </a:prstGeom>
              <a:blipFill>
                <a:blip r:embed="rId4"/>
                <a:stretch>
                  <a:fillRect/>
                </a:stretch>
              </a:blipFill>
            </p:spPr>
            <p:txBody>
              <a:bodyPr/>
              <a:lstStyle/>
              <a:p>
                <a:r>
                  <a:rPr lang="en-US">
                    <a:noFill/>
                  </a:rPr>
                  <a:t> </a:t>
                </a:r>
              </a:p>
            </p:txBody>
          </p:sp>
        </mc:Fallback>
      </mc:AlternateContent>
      <p:sp>
        <p:nvSpPr>
          <p:cNvPr id="9" name="Rectangle 8"/>
          <p:cNvSpPr>
            <a:spLocks noChangeArrowheads="1"/>
          </p:cNvSpPr>
          <p:nvPr/>
        </p:nvSpPr>
        <p:spPr bwMode="auto">
          <a:xfrm>
            <a:off x="3691243" y="2120861"/>
            <a:ext cx="14568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spcAft>
                <a:spcPts val="0"/>
              </a:spcAft>
              <a:buClr>
                <a:srgbClr val="FF0000"/>
              </a:buClr>
            </a:pPr>
            <a:r>
              <a:rPr lang="en-US"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KCL:</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در</a:t>
            </a:r>
            <a:r>
              <a:rPr lang="en-US"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گره  1</a:t>
            </a:r>
            <a:endParaRPr lang="en-US" altLang="en-US"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0" name="Rectangle 9"/>
              <p:cNvSpPr/>
              <p:nvPr/>
            </p:nvSpPr>
            <p:spPr>
              <a:xfrm>
                <a:off x="5024705" y="2046302"/>
                <a:ext cx="13742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𝐶</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5024705" y="2046302"/>
                <a:ext cx="1374222"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442355" y="1917878"/>
                <a:ext cx="2406235"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𝐶</m:t>
                          </m:r>
                        </m:den>
                      </m:f>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𝐶</m:t>
                          </m:r>
                        </m:den>
                      </m:f>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6442355" y="1917878"/>
                <a:ext cx="2406235" cy="618246"/>
              </a:xfrm>
              <a:prstGeom prst="rect">
                <a:avLst/>
              </a:prstGeom>
              <a:blipFill>
                <a:blip r:embed="rId6"/>
                <a:stretch>
                  <a:fillRect/>
                </a:stretch>
              </a:blipFill>
            </p:spPr>
            <p:txBody>
              <a:bodyPr/>
              <a:lstStyle/>
              <a:p>
                <a:r>
                  <a:rPr lang="en-US">
                    <a:noFill/>
                  </a:rPr>
                  <a:t> </a:t>
                </a:r>
              </a:p>
            </p:txBody>
          </p:sp>
        </mc:Fallback>
      </mc:AlternateContent>
      <p:pic>
        <p:nvPicPr>
          <p:cNvPr id="17" name="Picture 16"/>
          <p:cNvPicPr>
            <a:picLocks noChangeAspect="1"/>
          </p:cNvPicPr>
          <p:nvPr/>
        </p:nvPicPr>
        <p:blipFill>
          <a:blip r:embed="rId7"/>
          <a:stretch>
            <a:fillRect/>
          </a:stretch>
        </p:blipFill>
        <p:spPr>
          <a:xfrm>
            <a:off x="165432" y="0"/>
            <a:ext cx="3197881" cy="3358081"/>
          </a:xfrm>
          <a:prstGeom prst="rect">
            <a:avLst/>
          </a:prstGeom>
        </p:spPr>
      </p:pic>
      <p:pic>
        <p:nvPicPr>
          <p:cNvPr id="18" name="Picture 17"/>
          <p:cNvPicPr>
            <a:picLocks noChangeAspect="1"/>
          </p:cNvPicPr>
          <p:nvPr/>
        </p:nvPicPr>
        <p:blipFill>
          <a:blip r:embed="rId8"/>
          <a:stretch>
            <a:fillRect/>
          </a:stretch>
        </p:blipFill>
        <p:spPr>
          <a:xfrm>
            <a:off x="2255198" y="1074389"/>
            <a:ext cx="824850" cy="864960"/>
          </a:xfrm>
          <a:prstGeom prst="rect">
            <a:avLst/>
          </a:prstGeom>
        </p:spPr>
      </p:pic>
      <p:pic>
        <p:nvPicPr>
          <p:cNvPr id="19" name="Picture 18"/>
          <p:cNvPicPr>
            <a:picLocks noChangeAspect="1"/>
          </p:cNvPicPr>
          <p:nvPr/>
        </p:nvPicPr>
        <p:blipFill>
          <a:blip r:embed="rId9"/>
          <a:stretch>
            <a:fillRect/>
          </a:stretch>
        </p:blipFill>
        <p:spPr>
          <a:xfrm>
            <a:off x="1775523" y="152237"/>
            <a:ext cx="431460" cy="559680"/>
          </a:xfrm>
          <a:prstGeom prst="rect">
            <a:avLst/>
          </a:prstGeom>
        </p:spPr>
      </p:pic>
      <p:pic>
        <p:nvPicPr>
          <p:cNvPr id="20" name="Picture 19"/>
          <p:cNvPicPr>
            <a:picLocks noChangeAspect="1"/>
          </p:cNvPicPr>
          <p:nvPr/>
        </p:nvPicPr>
        <p:blipFill>
          <a:blip r:embed="rId10"/>
          <a:stretch>
            <a:fillRect/>
          </a:stretch>
        </p:blipFill>
        <p:spPr>
          <a:xfrm>
            <a:off x="3405754" y="2043958"/>
            <a:ext cx="355320" cy="432480"/>
          </a:xfrm>
          <a:prstGeom prst="rect">
            <a:avLst/>
          </a:prstGeom>
        </p:spPr>
      </p:pic>
      <p:pic>
        <p:nvPicPr>
          <p:cNvPr id="21" name="Picture 20"/>
          <p:cNvPicPr>
            <a:picLocks noChangeAspect="1"/>
          </p:cNvPicPr>
          <p:nvPr/>
        </p:nvPicPr>
        <p:blipFill>
          <a:blip r:embed="rId11"/>
          <a:stretch>
            <a:fillRect/>
          </a:stretch>
        </p:blipFill>
        <p:spPr>
          <a:xfrm>
            <a:off x="1642827" y="2220863"/>
            <a:ext cx="355320" cy="432480"/>
          </a:xfrm>
          <a:prstGeom prst="rect">
            <a:avLst/>
          </a:prstGeom>
        </p:spPr>
      </p:pic>
      <p:sp>
        <p:nvSpPr>
          <p:cNvPr id="22" name="Rectangle 21"/>
          <p:cNvSpPr>
            <a:spLocks noChangeArrowheads="1"/>
          </p:cNvSpPr>
          <p:nvPr/>
        </p:nvSpPr>
        <p:spPr bwMode="auto">
          <a:xfrm>
            <a:off x="3505201" y="2689463"/>
            <a:ext cx="5562600"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dirty="0" smtClean="0">
                <a:latin typeface="Times New Roman" panose="02020603050405020304" pitchFamily="18" charset="0"/>
                <a:ea typeface="Calibri" panose="020F0502020204030204" pitchFamily="34" charset="0"/>
                <a:cs typeface="B Nazanin" panose="00000400000000000000" pitchFamily="2" charset="-78"/>
              </a:rPr>
              <a:t>به دلیل حضور دو متغیر غیر حالت </a:t>
            </a:r>
            <a:r>
              <a:rPr lang="en-US" altLang="en-US" dirty="0" smtClean="0">
                <a:latin typeface="Times New Roman" panose="02020603050405020304" pitchFamily="18" charset="0"/>
                <a:ea typeface="Calibri" panose="020F0502020204030204" pitchFamily="34" charset="0"/>
                <a:cs typeface="B Nazanin" panose="00000400000000000000" pitchFamily="2" charset="-78"/>
              </a:rPr>
              <a:t>i</a:t>
            </a:r>
            <a:r>
              <a:rPr lang="en-US" altLang="en-US" baseline="-25000" dirty="0" smtClean="0">
                <a:latin typeface="Times New Roman" panose="02020603050405020304" pitchFamily="18" charset="0"/>
                <a:ea typeface="Calibri" panose="020F0502020204030204" pitchFamily="34" charset="0"/>
                <a:cs typeface="B Nazanin" panose="00000400000000000000" pitchFamily="2" charset="-78"/>
              </a:rPr>
              <a:t>x</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و </a:t>
            </a:r>
            <a:r>
              <a:rPr lang="en-US" altLang="en-US" dirty="0" err="1" smtClean="0">
                <a:latin typeface="Times New Roman" panose="02020603050405020304" pitchFamily="18" charset="0"/>
                <a:ea typeface="Calibri" panose="020F0502020204030204" pitchFamily="34" charset="0"/>
                <a:cs typeface="B Nazanin" panose="00000400000000000000" pitchFamily="2" charset="-78"/>
              </a:rPr>
              <a:t>v</a:t>
            </a:r>
            <a:r>
              <a:rPr lang="en-US" altLang="en-US" baseline="-25000" dirty="0" err="1" smtClean="0">
                <a:latin typeface="Times New Roman" panose="02020603050405020304" pitchFamily="18" charset="0"/>
                <a:ea typeface="Calibri" panose="020F0502020204030204" pitchFamily="34" charset="0"/>
                <a:cs typeface="B Nazanin" panose="00000400000000000000" pitchFamily="2" charset="-78"/>
              </a:rPr>
              <a:t>x</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باید دو معادله جدید نوشته شود.</a:t>
            </a:r>
            <a:endParaRPr lang="en-US" altLang="en-US" dirty="0">
              <a:latin typeface="Times New Roman" panose="02020603050405020304" pitchFamily="18" charset="0"/>
              <a:ea typeface="Calibri" panose="020F0502020204030204" pitchFamily="34" charset="0"/>
              <a:cs typeface="B Nazanin" panose="00000400000000000000" pitchFamily="2" charset="-78"/>
            </a:endParaRPr>
          </a:p>
        </p:txBody>
      </p:sp>
      <p:sp>
        <p:nvSpPr>
          <p:cNvPr id="23" name="Rectangle 22"/>
          <p:cNvSpPr>
            <a:spLocks noChangeArrowheads="1"/>
          </p:cNvSpPr>
          <p:nvPr/>
        </p:nvSpPr>
        <p:spPr bwMode="auto">
          <a:xfrm>
            <a:off x="2057400" y="3295027"/>
            <a:ext cx="1739579"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en-US"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KVL:</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در </a:t>
            </a:r>
            <a:r>
              <a:rPr lang="fa-IR" altLang="en-US" sz="1600" b="1" dirty="0" err="1"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مش</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بیرونی</a:t>
            </a:r>
            <a:endParaRPr lang="en-US" altLang="en-US"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24" name="Rectangle 23"/>
              <p:cNvSpPr/>
              <p:nvPr/>
            </p:nvSpPr>
            <p:spPr>
              <a:xfrm>
                <a:off x="3691243" y="3313370"/>
                <a:ext cx="20012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𝑥</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3691243" y="3313370"/>
                <a:ext cx="2001252" cy="369332"/>
              </a:xfrm>
              <a:prstGeom prst="rect">
                <a:avLst/>
              </a:prstGeom>
              <a:blipFill>
                <a:blip r:embed="rId12"/>
                <a:stretch>
                  <a:fillRect/>
                </a:stretch>
              </a:blipFill>
            </p:spPr>
            <p:txBody>
              <a:bodyPr/>
              <a:lstStyle/>
              <a:p>
                <a:r>
                  <a:rPr lang="en-US">
                    <a:noFill/>
                  </a:rPr>
                  <a:t> </a:t>
                </a:r>
              </a:p>
            </p:txBody>
          </p:sp>
        </mc:Fallback>
      </mc:AlternateContent>
      <p:sp>
        <p:nvSpPr>
          <p:cNvPr id="25" name="Rectangle 24"/>
          <p:cNvSpPr>
            <a:spLocks noChangeArrowheads="1"/>
          </p:cNvSpPr>
          <p:nvPr/>
        </p:nvSpPr>
        <p:spPr bwMode="auto">
          <a:xfrm>
            <a:off x="2403761" y="3865196"/>
            <a:ext cx="13917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spcAft>
                <a:spcPts val="0"/>
              </a:spcAft>
              <a:buClr>
                <a:srgbClr val="FF0000"/>
              </a:buClr>
            </a:pPr>
            <a:r>
              <a:rPr lang="en-US"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KCL:</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در گره  2</a:t>
            </a:r>
          </a:p>
        </p:txBody>
      </p:sp>
      <mc:AlternateContent xmlns:mc="http://schemas.openxmlformats.org/markup-compatibility/2006" xmlns:a14="http://schemas.microsoft.com/office/drawing/2010/main">
        <mc:Choice Requires="a14">
          <p:sp>
            <p:nvSpPr>
              <p:cNvPr id="26" name="Rectangle 25"/>
              <p:cNvSpPr/>
              <p:nvPr/>
            </p:nvSpPr>
            <p:spPr>
              <a:xfrm>
                <a:off x="3621905" y="3756482"/>
                <a:ext cx="2111219" cy="5653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b="0" i="0" smtClean="0">
                          <a:latin typeface="Cambria Math" panose="02040503050406030204" pitchFamily="18" charset="0"/>
                        </a:rPr>
                        <m:t>−</m:t>
                      </m:r>
                      <m:r>
                        <a:rPr lang="en-US">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r>
                        <a:rPr lang="fa-IR" b="0" i="0"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𝑥</m:t>
                              </m:r>
                            </m:sub>
                          </m:sSub>
                        </m:num>
                        <m:den>
                          <m:r>
                            <a:rPr lang="en-US" i="0">
                              <a:latin typeface="Cambria Math" panose="02040503050406030204" pitchFamily="18" charset="0"/>
                            </a:rPr>
                            <m:t>2</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fa-IR" b="0" i="1" smtClean="0">
                          <a:latin typeface="Cambria Math" panose="02040503050406030204" pitchFamily="18" charset="0"/>
                        </a:rPr>
                        <m:t>=</m:t>
                      </m:r>
                      <m:r>
                        <a:rPr lang="fa-IR" b="0" i="1" smtClean="0">
                          <a:latin typeface="Cambria Math" panose="02040503050406030204" pitchFamily="18" charset="0"/>
                        </a:rPr>
                        <m:t>0</m:t>
                      </m:r>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3621905" y="3756482"/>
                <a:ext cx="2111219" cy="565348"/>
              </a:xfrm>
              <a:prstGeom prst="rect">
                <a:avLst/>
              </a:prstGeom>
              <a:blipFill>
                <a:blip r:embed="rId13"/>
                <a:stretch>
                  <a:fillRect/>
                </a:stretch>
              </a:blipFill>
            </p:spPr>
            <p:txBody>
              <a:bodyPr/>
              <a:lstStyle/>
              <a:p>
                <a:r>
                  <a:rPr lang="en-US">
                    <a:noFill/>
                  </a:rPr>
                  <a:t> </a:t>
                </a:r>
              </a:p>
            </p:txBody>
          </p:sp>
        </mc:Fallback>
      </mc:AlternateContent>
      <p:sp>
        <p:nvSpPr>
          <p:cNvPr id="27" name="Right Brace 26"/>
          <p:cNvSpPr/>
          <p:nvPr/>
        </p:nvSpPr>
        <p:spPr>
          <a:xfrm>
            <a:off x="5692495" y="3330365"/>
            <a:ext cx="205047" cy="991465"/>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Rectangle 27"/>
              <p:cNvSpPr/>
              <p:nvPr/>
            </p:nvSpPr>
            <p:spPr>
              <a:xfrm>
                <a:off x="6057836" y="3124200"/>
                <a:ext cx="1756699"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4</m:t>
                          </m:r>
                        </m:num>
                        <m:den>
                          <m:r>
                            <a:rPr lang="en-US" i="0">
                              <a:latin typeface="Cambria Math" panose="02040503050406030204" pitchFamily="18" charset="0"/>
                            </a:rPr>
                            <m:t>9</m:t>
                          </m:r>
                        </m:den>
                      </m:f>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9</m:t>
                          </m:r>
                        </m:den>
                      </m:f>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oMath>
                  </m:oMathPara>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6057836" y="3124200"/>
                <a:ext cx="1756699" cy="6127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6055251" y="3736932"/>
                <a:ext cx="2006062"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𝑥</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m:t>
                          </m:r>
                        </m:num>
                        <m:den>
                          <m:r>
                            <a:rPr lang="en-US" i="0">
                              <a:latin typeface="Cambria Math" panose="02040503050406030204" pitchFamily="18" charset="0"/>
                            </a:rPr>
                            <m:t>9</m:t>
                          </m:r>
                        </m:den>
                      </m:f>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4</m:t>
                          </m:r>
                        </m:num>
                        <m:den>
                          <m:r>
                            <a:rPr lang="en-US" i="0">
                              <a:latin typeface="Cambria Math" panose="02040503050406030204" pitchFamily="18" charset="0"/>
                            </a:rPr>
                            <m:t>9</m:t>
                          </m:r>
                        </m:den>
                      </m:f>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oMath>
                  </m:oMathPara>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6055251" y="3736932"/>
                <a:ext cx="2006062" cy="612732"/>
              </a:xfrm>
              <a:prstGeom prst="rect">
                <a:avLst/>
              </a:prstGeom>
              <a:blipFill>
                <a:blip r:embed="rId15"/>
                <a:stretch>
                  <a:fillRect/>
                </a:stretch>
              </a:blipFill>
            </p:spPr>
            <p:txBody>
              <a:bodyPr/>
              <a:lstStyle/>
              <a:p>
                <a:r>
                  <a:rPr lang="en-US">
                    <a:noFill/>
                  </a:rPr>
                  <a:t> </a:t>
                </a:r>
              </a:p>
            </p:txBody>
          </p:sp>
        </mc:Fallback>
      </mc:AlternateContent>
      <p:sp>
        <p:nvSpPr>
          <p:cNvPr id="30" name="Rectangle 29"/>
          <p:cNvSpPr>
            <a:spLocks noChangeArrowheads="1"/>
          </p:cNvSpPr>
          <p:nvPr/>
        </p:nvSpPr>
        <p:spPr bwMode="auto">
          <a:xfrm>
            <a:off x="4981277" y="4499551"/>
            <a:ext cx="3898560"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dirty="0" smtClean="0">
                <a:latin typeface="Times New Roman" panose="02020603050405020304" pitchFamily="18" charset="0"/>
                <a:ea typeface="Calibri" panose="020F0502020204030204" pitchFamily="34" charset="0"/>
                <a:cs typeface="B Nazanin" panose="00000400000000000000" pitchFamily="2" charset="-78"/>
              </a:rPr>
              <a:t>با جای گذاری </a:t>
            </a:r>
            <a:r>
              <a:rPr lang="en-US" altLang="en-US" dirty="0">
                <a:latin typeface="Times New Roman" panose="02020603050405020304" pitchFamily="18" charset="0"/>
                <a:ea typeface="Calibri" panose="020F0502020204030204" pitchFamily="34" charset="0"/>
                <a:cs typeface="B Nazanin" panose="00000400000000000000" pitchFamily="2" charset="-78"/>
              </a:rPr>
              <a:t>i</a:t>
            </a:r>
            <a:r>
              <a:rPr lang="en-US" altLang="en-US" baseline="-25000" dirty="0">
                <a:latin typeface="Times New Roman" panose="02020603050405020304" pitchFamily="18" charset="0"/>
                <a:ea typeface="Calibri" panose="020F0502020204030204" pitchFamily="34" charset="0"/>
                <a:cs typeface="B Nazanin" panose="00000400000000000000" pitchFamily="2" charset="-78"/>
              </a:rPr>
              <a:t>x</a:t>
            </a:r>
            <a:r>
              <a:rPr lang="fa-IR" altLang="en-US" dirty="0">
                <a:latin typeface="Times New Roman" panose="02020603050405020304" pitchFamily="18" charset="0"/>
                <a:ea typeface="Calibri" panose="020F0502020204030204" pitchFamily="34" charset="0"/>
                <a:cs typeface="B Nazanin" panose="00000400000000000000" pitchFamily="2" charset="-78"/>
              </a:rPr>
              <a:t> و </a:t>
            </a:r>
            <a:r>
              <a:rPr lang="en-US" altLang="en-US" dirty="0" err="1" smtClean="0">
                <a:latin typeface="Times New Roman" panose="02020603050405020304" pitchFamily="18" charset="0"/>
                <a:ea typeface="Calibri" panose="020F0502020204030204" pitchFamily="34" charset="0"/>
                <a:cs typeface="B Nazanin" panose="00000400000000000000" pitchFamily="2" charset="-78"/>
              </a:rPr>
              <a:t>v</a:t>
            </a:r>
            <a:r>
              <a:rPr lang="en-US" altLang="en-US" baseline="-25000" dirty="0" err="1" smtClean="0">
                <a:latin typeface="Times New Roman" panose="02020603050405020304" pitchFamily="18" charset="0"/>
                <a:ea typeface="Calibri" panose="020F0502020204030204" pitchFamily="34" charset="0"/>
                <a:cs typeface="B Nazanin" panose="00000400000000000000" pitchFamily="2" charset="-78"/>
              </a:rPr>
              <a:t>x</a:t>
            </a:r>
            <a:r>
              <a:rPr lang="fa-IR" altLang="en-US" dirty="0">
                <a:latin typeface="Times New Roman" panose="02020603050405020304" pitchFamily="18" charset="0"/>
                <a:ea typeface="Calibri" panose="020F0502020204030204" pitchFamily="34" charset="0"/>
                <a:cs typeface="B Nazanin" panose="00000400000000000000" pitchFamily="2" charset="-78"/>
              </a:rPr>
              <a:t>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در معادلات بالا داریم:</a:t>
            </a:r>
            <a:endParaRPr lang="en-US" altLang="en-US" dirty="0">
              <a:latin typeface="Times New Roman" panose="02020603050405020304" pitchFamily="18"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31" name="Rectangle 30"/>
              <p:cNvSpPr/>
              <p:nvPr/>
            </p:nvSpPr>
            <p:spPr>
              <a:xfrm>
                <a:off x="2880473" y="4747947"/>
                <a:ext cx="2617768" cy="13408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m:t>
                                    </m:r>
                                  </m:num>
                                  <m:den>
                                    <m:r>
                                      <a:rPr lang="en-US" i="0">
                                        <a:latin typeface="Cambria Math" panose="02040503050406030204" pitchFamily="18" charset="0"/>
                                      </a:rPr>
                                      <m:t>9</m:t>
                                    </m:r>
                                    <m:r>
                                      <a:rPr lang="en-US" i="1">
                                        <a:latin typeface="Cambria Math" panose="02040503050406030204" pitchFamily="18" charset="0"/>
                                      </a:rPr>
                                      <m:t>𝐿</m:t>
                                    </m:r>
                                  </m:den>
                                </m:f>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5</m:t>
                                    </m:r>
                                  </m:num>
                                  <m:den>
                                    <m:r>
                                      <a:rPr lang="en-US" i="0">
                                        <a:latin typeface="Cambria Math" panose="02040503050406030204" pitchFamily="18" charset="0"/>
                                      </a:rPr>
                                      <m:t>9</m:t>
                                    </m:r>
                                    <m:r>
                                      <a:rPr lang="en-US" i="1">
                                        <a:latin typeface="Cambria Math" panose="02040503050406030204" pitchFamily="18" charset="0"/>
                                      </a:rPr>
                                      <m:t>𝐿</m:t>
                                    </m:r>
                                  </m:den>
                                </m:f>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e>
                            </m:mr>
                            <m:mr>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5</m:t>
                                    </m:r>
                                  </m:num>
                                  <m:den>
                                    <m:r>
                                      <a:rPr lang="en-US" i="0">
                                        <a:latin typeface="Cambria Math" panose="02040503050406030204" pitchFamily="18" charset="0"/>
                                      </a:rPr>
                                      <m:t>9</m:t>
                                    </m:r>
                                    <m:r>
                                      <a:rPr lang="en-US" i="1">
                                        <a:latin typeface="Cambria Math" panose="02040503050406030204" pitchFamily="18" charset="0"/>
                                      </a:rPr>
                                      <m:t>𝐶</m:t>
                                    </m:r>
                                  </m:den>
                                </m:f>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9</m:t>
                                    </m:r>
                                    <m:r>
                                      <a:rPr lang="en-US" i="1">
                                        <a:latin typeface="Cambria Math" panose="02040503050406030204" pitchFamily="18" charset="0"/>
                                      </a:rPr>
                                      <m:t>𝐶</m:t>
                                    </m:r>
                                  </m:den>
                                </m:f>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e>
                            </m:mr>
                          </m:m>
                        </m:e>
                      </m:d>
                    </m:oMath>
                  </m:oMathPara>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2880473" y="4747947"/>
                <a:ext cx="2617768" cy="1340880"/>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58958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dirty="0"/>
          </a:p>
        </p:txBody>
      </p:sp>
      <p:sp>
        <p:nvSpPr>
          <p:cNvPr id="5" name="Rectangle 4"/>
          <p:cNvSpPr/>
          <p:nvPr/>
        </p:nvSpPr>
        <p:spPr>
          <a:xfrm>
            <a:off x="228600" y="171936"/>
            <a:ext cx="8774438" cy="646331"/>
          </a:xfrm>
          <a:prstGeom prst="rect">
            <a:avLst/>
          </a:prstGeom>
        </p:spPr>
        <p:txBody>
          <a:bodyPr wrap="square">
            <a:spAutoFit/>
          </a:bodyPr>
          <a:lstStyle/>
          <a:p>
            <a:pPr algn="just" rtl="1"/>
            <a:r>
              <a:rPr lang="fa-IR" dirty="0" smtClean="0">
                <a:latin typeface="Times New Roman" panose="02020603050405020304" pitchFamily="18" charset="0"/>
                <a:ea typeface="Calibri" panose="020F0502020204030204" pitchFamily="34" charset="0"/>
                <a:cs typeface="B Nazanin" panose="00000400000000000000" pitchFamily="2" charset="-78"/>
              </a:rPr>
              <a:t>با توجه به اصل پیوستگی ولتاژ خازن، ولتاژها در لحظه قبل و بعد از صفر برابر هستند. همچنین، مدار جدیدی به وجود آمده که باید </a:t>
            </a:r>
            <a:r>
              <a:rPr lang="en-US" dirty="0" smtClean="0">
                <a:latin typeface="Times New Roman" panose="02020603050405020304" pitchFamily="18" charset="0"/>
                <a:ea typeface="Calibri" panose="020F0502020204030204" pitchFamily="34" charset="0"/>
                <a:cs typeface="B Nazanin" panose="00000400000000000000" pitchFamily="2" charset="-78"/>
              </a:rPr>
              <a:t>RC</a:t>
            </a:r>
            <a:r>
              <a:rPr lang="fa-IR" dirty="0" smtClean="0">
                <a:latin typeface="Times New Roman" panose="02020603050405020304" pitchFamily="18" charset="0"/>
                <a:ea typeface="Calibri" panose="020F0502020204030204" pitchFamily="34" charset="0"/>
                <a:cs typeface="B Nazanin" panose="00000400000000000000" pitchFamily="2" charset="-78"/>
              </a:rPr>
              <a:t> آن محاسبه شود. پس:</a:t>
            </a:r>
            <a:endParaRPr lang="en-US" b="1" dirty="0">
              <a:solidFill>
                <a:srgbClr val="FF0000"/>
              </a:solidFill>
              <a:latin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996151" y="1064124"/>
            <a:ext cx="1720635" cy="430159"/>
          </a:xfrm>
          <a:prstGeom prst="rect">
            <a:avLst/>
          </a:prstGeom>
        </p:spPr>
      </p:pic>
      <p:pic>
        <p:nvPicPr>
          <p:cNvPr id="7" name="Picture 6"/>
          <p:cNvPicPr>
            <a:picLocks noChangeAspect="1"/>
          </p:cNvPicPr>
          <p:nvPr/>
        </p:nvPicPr>
        <p:blipFill>
          <a:blip r:embed="rId4"/>
          <a:stretch>
            <a:fillRect/>
          </a:stretch>
        </p:blipFill>
        <p:spPr>
          <a:xfrm>
            <a:off x="74963" y="720026"/>
            <a:ext cx="2843232" cy="1437068"/>
          </a:xfrm>
          <a:prstGeom prst="rect">
            <a:avLst/>
          </a:prstGeom>
        </p:spPr>
      </p:pic>
      <p:pic>
        <p:nvPicPr>
          <p:cNvPr id="8" name="Picture 7"/>
          <p:cNvPicPr>
            <a:picLocks noChangeAspect="1"/>
          </p:cNvPicPr>
          <p:nvPr/>
        </p:nvPicPr>
        <p:blipFill>
          <a:blip r:embed="rId5"/>
          <a:stretch>
            <a:fillRect/>
          </a:stretch>
        </p:blipFill>
        <p:spPr>
          <a:xfrm>
            <a:off x="2901468" y="1594927"/>
            <a:ext cx="1909999" cy="38200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4836953" y="1359939"/>
                <a:ext cx="473206" cy="369332"/>
              </a:xfrm>
              <a:prstGeom prst="rect">
                <a:avLst/>
              </a:prstGeom>
            </p:spPr>
            <p:txBody>
              <a:bodyPr wrap="none">
                <a:spAutoFit/>
              </a:bodyPr>
              <a:lstStyle/>
              <a:p>
                <a14:m>
                  <m:oMath xmlns:m="http://schemas.openxmlformats.org/officeDocument/2006/math">
                    <m:r>
                      <a:rPr lang="en-US" b="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4836953" y="1359939"/>
                <a:ext cx="473206" cy="369332"/>
              </a:xfrm>
              <a:prstGeom prst="rect">
                <a:avLst/>
              </a:prstGeom>
              <a:blipFill>
                <a:blip r:embed="rId6"/>
                <a:stretch>
                  <a:fillRect t="-8197" r="-10256" b="-24590"/>
                </a:stretch>
              </a:blipFill>
            </p:spPr>
            <p:txBody>
              <a:bodyPr/>
              <a:lstStyle/>
              <a:p>
                <a:r>
                  <a:rPr lang="en-US">
                    <a:noFill/>
                  </a:rPr>
                  <a:t> </a:t>
                </a:r>
              </a:p>
            </p:txBody>
          </p:sp>
        </mc:Fallback>
      </mc:AlternateContent>
      <p:sp>
        <p:nvSpPr>
          <p:cNvPr id="11" name="Rectangle 10"/>
          <p:cNvSpPr/>
          <p:nvPr/>
        </p:nvSpPr>
        <p:spPr>
          <a:xfrm>
            <a:off x="4225479" y="2165766"/>
            <a:ext cx="4655442" cy="369332"/>
          </a:xfrm>
          <a:prstGeom prst="rect">
            <a:avLst/>
          </a:prstGeom>
        </p:spPr>
        <p:txBody>
          <a:bodyPr wrap="none">
            <a:spAutoFit/>
          </a:bodyPr>
          <a:lstStyle/>
          <a:p>
            <a:r>
              <a:rPr lang="fa-IR" dirty="0" smtClean="0">
                <a:latin typeface="Calibri" panose="020F0502020204030204" pitchFamily="34" charset="0"/>
                <a:ea typeface="Calibri" panose="020F0502020204030204" pitchFamily="34" charset="0"/>
                <a:cs typeface="B Nazanin" panose="00000400000000000000" pitchFamily="2" charset="-78"/>
              </a:rPr>
              <a:t>رابطه ولتاژ برای مدار ورودی صفر خازنی به صورت زیر است. پس:</a:t>
            </a:r>
            <a:endParaRPr lang="en-US" dirty="0"/>
          </a:p>
        </p:txBody>
      </p:sp>
      <p:pic>
        <p:nvPicPr>
          <p:cNvPr id="12" name="Picture 11"/>
          <p:cNvPicPr>
            <a:picLocks noChangeAspect="1"/>
          </p:cNvPicPr>
          <p:nvPr/>
        </p:nvPicPr>
        <p:blipFill>
          <a:blip r:embed="rId7"/>
          <a:stretch>
            <a:fillRect/>
          </a:stretch>
        </p:blipFill>
        <p:spPr>
          <a:xfrm>
            <a:off x="2771741" y="2641711"/>
            <a:ext cx="3017048" cy="447843"/>
          </a:xfrm>
          <a:prstGeom prst="rect">
            <a:avLst/>
          </a:prstGeom>
        </p:spPr>
      </p:pic>
      <p:sp>
        <p:nvSpPr>
          <p:cNvPr id="13" name="Rectangle 12"/>
          <p:cNvSpPr/>
          <p:nvPr/>
        </p:nvSpPr>
        <p:spPr>
          <a:xfrm>
            <a:off x="5547957" y="3038642"/>
            <a:ext cx="3332964" cy="369332"/>
          </a:xfrm>
          <a:prstGeom prst="rect">
            <a:avLst/>
          </a:prstGeom>
        </p:spPr>
        <p:txBody>
          <a:bodyPr wrap="none">
            <a:spAutoFit/>
          </a:bodyPr>
          <a:lstStyle/>
          <a:p>
            <a:pPr algn="r" rtl="1"/>
            <a:r>
              <a:rPr lang="fa-IR" dirty="0" smtClean="0">
                <a:latin typeface="Calibri" panose="020F0502020204030204" pitchFamily="34" charset="0"/>
                <a:ea typeface="Calibri" panose="020F0502020204030204" pitchFamily="34" charset="0"/>
                <a:cs typeface="B Nazanin" panose="00000400000000000000" pitchFamily="2" charset="-78"/>
              </a:rPr>
              <a:t>انرژی ذخیره شده در خازن برابر خواهد بود با:</a:t>
            </a:r>
            <a:endParaRPr lang="en-US" dirty="0"/>
          </a:p>
        </p:txBody>
      </p:sp>
      <p:pic>
        <p:nvPicPr>
          <p:cNvPr id="14" name="Picture 13"/>
          <p:cNvPicPr>
            <a:picLocks noChangeAspect="1"/>
          </p:cNvPicPr>
          <p:nvPr/>
        </p:nvPicPr>
        <p:blipFill>
          <a:blip r:embed="rId8"/>
          <a:stretch>
            <a:fillRect/>
          </a:stretch>
        </p:blipFill>
        <p:spPr>
          <a:xfrm>
            <a:off x="1953447" y="3502077"/>
            <a:ext cx="5049026" cy="568015"/>
          </a:xfrm>
          <a:prstGeom prst="rect">
            <a:avLst/>
          </a:prstGeom>
        </p:spPr>
      </p:pic>
      <p:pic>
        <p:nvPicPr>
          <p:cNvPr id="15" name="Picture 14"/>
          <p:cNvPicPr>
            <a:picLocks noChangeAspect="1"/>
          </p:cNvPicPr>
          <p:nvPr/>
        </p:nvPicPr>
        <p:blipFill>
          <a:blip r:embed="rId9"/>
          <a:stretch>
            <a:fillRect/>
          </a:stretch>
        </p:blipFill>
        <p:spPr>
          <a:xfrm>
            <a:off x="6261461" y="2590381"/>
            <a:ext cx="1512115" cy="378028"/>
          </a:xfrm>
          <a:prstGeom prst="rect">
            <a:avLst/>
          </a:prstGeom>
        </p:spPr>
      </p:pic>
      <mc:AlternateContent xmlns:mc="http://schemas.openxmlformats.org/markup-compatibility/2006" xmlns:a14="http://schemas.microsoft.com/office/drawing/2010/main">
        <mc:Choice Requires="a14">
          <p:sp>
            <p:nvSpPr>
              <p:cNvPr id="16" name="Rectangle 15"/>
              <p:cNvSpPr/>
              <p:nvPr/>
            </p:nvSpPr>
            <p:spPr>
              <a:xfrm>
                <a:off x="5788256" y="2641869"/>
                <a:ext cx="473206" cy="369332"/>
              </a:xfrm>
              <a:prstGeom prst="rect">
                <a:avLst/>
              </a:prstGeom>
            </p:spPr>
            <p:txBody>
              <a:bodyPr wrap="none">
                <a:spAutoFit/>
              </a:bodyPr>
              <a:lstStyle/>
              <a:p>
                <a14:m>
                  <m:oMath xmlns:m="http://schemas.openxmlformats.org/officeDocument/2006/math">
                    <m:r>
                      <a:rPr lang="en-US" b="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5788256" y="2641869"/>
                <a:ext cx="473206" cy="369332"/>
              </a:xfrm>
              <a:prstGeom prst="rect">
                <a:avLst/>
              </a:prstGeom>
              <a:blipFill>
                <a:blip r:embed="rId11"/>
                <a:stretch>
                  <a:fillRect t="-8197" r="-10390" b="-24590"/>
                </a:stretch>
              </a:blipFill>
            </p:spPr>
            <p:txBody>
              <a:bodyPr/>
              <a:lstStyle/>
              <a:p>
                <a:r>
                  <a:rPr lang="en-US">
                    <a:noFill/>
                  </a:rPr>
                  <a:t> </a:t>
                </a:r>
              </a:p>
            </p:txBody>
          </p:sp>
        </mc:Fallback>
      </mc:AlternateContent>
      <p:sp>
        <p:nvSpPr>
          <p:cNvPr id="17" name="Rectangle 16"/>
          <p:cNvSpPr/>
          <p:nvPr/>
        </p:nvSpPr>
        <p:spPr>
          <a:xfrm>
            <a:off x="609600" y="4182907"/>
            <a:ext cx="8305800" cy="2095445"/>
          </a:xfrm>
          <a:prstGeom prst="rect">
            <a:avLst/>
          </a:prstGeom>
        </p:spPr>
        <p:txBody>
          <a:bodyPr wrap="square">
            <a:spAutoFit/>
          </a:bodyPr>
          <a:lstStyle/>
          <a:p>
            <a:pPr marL="285750" indent="-285750" algn="r" rtl="1">
              <a:lnSpc>
                <a:spcPct val="115000"/>
              </a:lnSpc>
              <a:spcAft>
                <a:spcPts val="800"/>
              </a:spcAft>
              <a:buFont typeface="Wingdings" panose="05000000000000000000" pitchFamily="2" charset="2"/>
              <a:buChar char="q"/>
            </a:pPr>
            <a:r>
              <a:rPr lang="fa-IR" b="1"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نکات مهم در خصوص پاسخ ورودی صفر در مدارهای </a:t>
            </a:r>
            <a:r>
              <a:rPr lang="en-US" b="1" kern="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LTI</a:t>
            </a:r>
            <a:r>
              <a:rPr lang="fa-IR" b="1"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مرتبه اول:</a:t>
            </a:r>
          </a:p>
          <a:p>
            <a:pPr marL="285750" indent="-285750" algn="r" rtl="1">
              <a:lnSpc>
                <a:spcPct val="115000"/>
              </a:lnSpc>
              <a:spcAft>
                <a:spcPts val="800"/>
              </a:spcAft>
              <a:buFont typeface="Wingdings" panose="05000000000000000000" pitchFamily="2" charset="2"/>
              <a:buChar char="ü"/>
            </a:pPr>
            <a:r>
              <a:rPr lang="ar-SA" kern="100" dirty="0" smtClean="0">
                <a:latin typeface="Calibri" panose="020F0502020204030204" pitchFamily="34" charset="0"/>
                <a:ea typeface="Calibri" panose="020F0502020204030204" pitchFamily="34" charset="0"/>
                <a:cs typeface="B Nazanin" panose="00000400000000000000" pitchFamily="2" charset="-78"/>
              </a:rPr>
              <a:t>پاسخ </a:t>
            </a:r>
            <a:r>
              <a:rPr lang="ar-SA" kern="100" dirty="0">
                <a:latin typeface="Calibri" panose="020F0502020204030204" pitchFamily="34" charset="0"/>
                <a:ea typeface="Calibri" panose="020F0502020204030204" pitchFamily="34" charset="0"/>
                <a:cs typeface="B Nazanin" panose="00000400000000000000" pitchFamily="2" charset="-78"/>
              </a:rPr>
              <a:t>ورودی صفر تابعی از حالت اولیه است.</a:t>
            </a:r>
            <a:endParaRPr lang="en-US" kern="100" dirty="0">
              <a:latin typeface="Calibri" panose="020F0502020204030204" pitchFamily="34" charset="0"/>
              <a:ea typeface="Calibri" panose="020F0502020204030204" pitchFamily="34" charset="0"/>
              <a:cs typeface="Arial" panose="020B0604020202020204" pitchFamily="34" charset="0"/>
            </a:endParaRPr>
          </a:p>
          <a:p>
            <a:pPr marL="285750" indent="-285750" algn="r" rtl="1">
              <a:lnSpc>
                <a:spcPct val="115000"/>
              </a:lnSpc>
              <a:spcAft>
                <a:spcPts val="800"/>
              </a:spcAft>
              <a:buFont typeface="Wingdings" panose="05000000000000000000" pitchFamily="2" charset="2"/>
              <a:buChar char="ü"/>
            </a:pPr>
            <a:r>
              <a:rPr lang="ar-SA" kern="100" dirty="0" smtClean="0">
                <a:latin typeface="Calibri" panose="020F0502020204030204" pitchFamily="34" charset="0"/>
                <a:ea typeface="Calibri" panose="020F0502020204030204" pitchFamily="34" charset="0"/>
                <a:cs typeface="B Nazanin" panose="00000400000000000000" pitchFamily="2" charset="-78"/>
              </a:rPr>
              <a:t>پاسخ </a:t>
            </a:r>
            <a:r>
              <a:rPr lang="ar-SA" kern="100" dirty="0">
                <a:latin typeface="Calibri" panose="020F0502020204030204" pitchFamily="34" charset="0"/>
                <a:ea typeface="Calibri" panose="020F0502020204030204" pitchFamily="34" charset="0"/>
                <a:cs typeface="B Nazanin" panose="00000400000000000000" pitchFamily="2" charset="-78"/>
              </a:rPr>
              <a:t>ورودی صفر در شرایط همگنی و جمع پذیری صدق می </a:t>
            </a:r>
            <a:r>
              <a:rPr lang="ar-SA" kern="100" dirty="0" smtClean="0">
                <a:latin typeface="Calibri" panose="020F0502020204030204" pitchFamily="34" charset="0"/>
                <a:ea typeface="Calibri" panose="020F0502020204030204" pitchFamily="34" charset="0"/>
                <a:cs typeface="B Nazanin" panose="00000400000000000000" pitchFamily="2" charset="-78"/>
              </a:rPr>
              <a:t>کند</a:t>
            </a:r>
            <a:r>
              <a:rPr lang="fa-IR" kern="100" dirty="0" smtClean="0">
                <a:latin typeface="Calibri" panose="020F0502020204030204" pitchFamily="34" charset="0"/>
                <a:ea typeface="Calibri" panose="020F0502020204030204" pitchFamily="34" charset="0"/>
                <a:cs typeface="B Nazanin" panose="00000400000000000000" pitchFamily="2" charset="-78"/>
              </a:rPr>
              <a:t> یعنی:</a:t>
            </a:r>
            <a:endParaRPr lang="en-US" kern="1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fa-IR" kern="100" dirty="0" smtClean="0">
                <a:latin typeface="Calibri" panose="020F0502020204030204" pitchFamily="34" charset="0"/>
                <a:ea typeface="Calibri" panose="020F0502020204030204" pitchFamily="34" charset="0"/>
                <a:cs typeface="B Nazanin" panose="00000400000000000000" pitchFamily="2" charset="-78"/>
              </a:rPr>
              <a:t>1- </a:t>
            </a:r>
            <a:r>
              <a:rPr lang="ar-SA" kern="100" dirty="0" smtClean="0">
                <a:latin typeface="Calibri" panose="020F0502020204030204" pitchFamily="34" charset="0"/>
                <a:ea typeface="Calibri" panose="020F0502020204030204" pitchFamily="34" charset="0"/>
                <a:cs typeface="B Nazanin" panose="00000400000000000000" pitchFamily="2" charset="-78"/>
              </a:rPr>
              <a:t>اگر </a:t>
            </a:r>
            <a:r>
              <a:rPr lang="ar-SA" kern="100" dirty="0">
                <a:latin typeface="Calibri" panose="020F0502020204030204" pitchFamily="34" charset="0"/>
                <a:ea typeface="Calibri" panose="020F0502020204030204" pitchFamily="34" charset="0"/>
                <a:cs typeface="B Nazanin" panose="00000400000000000000" pitchFamily="2" charset="-78"/>
              </a:rPr>
              <a:t>ولتاژ اولیه خازن</a:t>
            </a:r>
            <a:r>
              <a:rPr lang="ar-SA"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latin typeface="Times New Roman" panose="02020603050405020304" pitchFamily="18" charset="0"/>
                <a:ea typeface="Calibri" panose="020F0502020204030204" pitchFamily="34" charset="0"/>
                <a:cs typeface="Arial" panose="020B0604020202020204" pitchFamily="34" charset="0"/>
              </a:rPr>
              <a:t>KV</a:t>
            </a:r>
            <a:r>
              <a:rPr lang="en-US" kern="100" baseline="-25000" dirty="0">
                <a:latin typeface="Times New Roman" panose="02020603050405020304" pitchFamily="18" charset="0"/>
                <a:ea typeface="Calibri" panose="020F0502020204030204" pitchFamily="34" charset="0"/>
                <a:cs typeface="Arial" panose="020B0604020202020204" pitchFamily="34" charset="0"/>
              </a:rPr>
              <a:t>0</a:t>
            </a:r>
            <a:r>
              <a:rPr lang="en-US" kern="100" dirty="0">
                <a:latin typeface="Times New Roman" panose="02020603050405020304" pitchFamily="18" charset="0"/>
                <a:ea typeface="Calibri" panose="020F0502020204030204" pitchFamily="34" charset="0"/>
                <a:cs typeface="Arial" panose="020B0604020202020204" pitchFamily="34" charset="0"/>
              </a:rPr>
              <a:t> </a:t>
            </a:r>
            <a:r>
              <a:rPr lang="ar-SA" kern="100" dirty="0">
                <a:latin typeface="Calibri" panose="020F0502020204030204" pitchFamily="34" charset="0"/>
                <a:ea typeface="Calibri" panose="020F0502020204030204" pitchFamily="34" charset="0"/>
                <a:cs typeface="B Nazanin" panose="00000400000000000000" pitchFamily="2" charset="-78"/>
              </a:rPr>
              <a:t> </a:t>
            </a:r>
            <a:r>
              <a:rPr lang="ar-SA" kern="100" dirty="0" smtClean="0">
                <a:latin typeface="Calibri" panose="020F0502020204030204" pitchFamily="34" charset="0"/>
                <a:ea typeface="Calibri" panose="020F0502020204030204" pitchFamily="34" charset="0"/>
                <a:cs typeface="B Nazanin" panose="00000400000000000000" pitchFamily="2" charset="-78"/>
              </a:rPr>
              <a:t>باشد</a:t>
            </a:r>
            <a:r>
              <a:rPr lang="fa-IR" kern="100" dirty="0" smtClean="0">
                <a:latin typeface="Calibri" panose="020F0502020204030204" pitchFamily="34" charset="0"/>
                <a:ea typeface="Calibri" panose="020F0502020204030204" pitchFamily="34" charset="0"/>
                <a:cs typeface="B Nazanin" panose="00000400000000000000" pitchFamily="2" charset="-78"/>
              </a:rPr>
              <a:t>،</a:t>
            </a:r>
            <a:r>
              <a:rPr lang="ar-SA" kern="100" dirty="0" smtClean="0">
                <a:latin typeface="Calibri" panose="020F0502020204030204" pitchFamily="34" charset="0"/>
                <a:ea typeface="Calibri" panose="020F0502020204030204" pitchFamily="34" charset="0"/>
                <a:cs typeface="B Nazanin" panose="00000400000000000000" pitchFamily="2" charset="-78"/>
              </a:rPr>
              <a:t> </a:t>
            </a:r>
            <a:r>
              <a:rPr lang="ar-SA" kern="100" dirty="0">
                <a:latin typeface="Calibri" panose="020F0502020204030204" pitchFamily="34" charset="0"/>
                <a:ea typeface="Calibri" panose="020F0502020204030204" pitchFamily="34" charset="0"/>
                <a:cs typeface="B Nazanin" panose="00000400000000000000" pitchFamily="2" charset="-78"/>
              </a:rPr>
              <a:t>ورودی صفر </a:t>
            </a:r>
            <a:r>
              <a:rPr lang="en-US" kern="100" dirty="0">
                <a:latin typeface="Times New Roman" panose="02020603050405020304" pitchFamily="18" charset="0"/>
                <a:ea typeface="Calibri" panose="020F0502020204030204" pitchFamily="34" charset="0"/>
                <a:cs typeface="Arial" panose="020B0604020202020204" pitchFamily="34" charset="0"/>
              </a:rPr>
              <a:t>KV</a:t>
            </a:r>
            <a:r>
              <a:rPr lang="en-US" kern="100" baseline="-25000" dirty="0">
                <a:latin typeface="Times New Roman" panose="02020603050405020304" pitchFamily="18" charset="0"/>
                <a:ea typeface="Calibri" panose="020F0502020204030204" pitchFamily="34" charset="0"/>
                <a:cs typeface="Arial" panose="020B0604020202020204" pitchFamily="34" charset="0"/>
              </a:rPr>
              <a:t>0 </a:t>
            </a:r>
            <a:r>
              <a:rPr lang="en-US" kern="100" dirty="0">
                <a:latin typeface="Times New Roman" panose="02020603050405020304" pitchFamily="18" charset="0"/>
                <a:ea typeface="Calibri" panose="020F0502020204030204" pitchFamily="34" charset="0"/>
                <a:cs typeface="Arial" panose="020B0604020202020204" pitchFamily="34" charset="0"/>
              </a:rPr>
              <a:t>e</a:t>
            </a:r>
            <a:r>
              <a:rPr lang="en-US" kern="100" baseline="30000" dirty="0">
                <a:latin typeface="Times New Roman" panose="02020603050405020304" pitchFamily="18" charset="0"/>
                <a:ea typeface="Calibri" panose="020F0502020204030204" pitchFamily="34" charset="0"/>
                <a:cs typeface="Arial" panose="020B0604020202020204" pitchFamily="34" charset="0"/>
              </a:rPr>
              <a:t>-t/RC</a:t>
            </a:r>
            <a:r>
              <a:rPr lang="en-US" kern="100" baseline="-25000" dirty="0">
                <a:latin typeface="Times New Roman" panose="02020603050405020304" pitchFamily="18" charset="0"/>
                <a:ea typeface="Calibri" panose="020F0502020204030204" pitchFamily="34" charset="0"/>
                <a:cs typeface="Arial" panose="020B0604020202020204" pitchFamily="34" charset="0"/>
              </a:rPr>
              <a:t> </a:t>
            </a:r>
            <a:r>
              <a:rPr lang="fa-IR" kern="100" baseline="-25000" dirty="0" smtClean="0">
                <a:latin typeface="Times New Roman" panose="02020603050405020304" pitchFamily="18" charset="0"/>
                <a:ea typeface="Calibri" panose="020F0502020204030204" pitchFamily="34" charset="0"/>
                <a:cs typeface="Arial" panose="020B0604020202020204" pitchFamily="34" charset="0"/>
              </a:rPr>
              <a:t> </a:t>
            </a:r>
            <a:r>
              <a:rPr lang="ar-SA" kern="100" dirty="0" smtClean="0">
                <a:latin typeface="Calibri" panose="020F0502020204030204" pitchFamily="34" charset="0"/>
                <a:ea typeface="Calibri" panose="020F0502020204030204" pitchFamily="34" charset="0"/>
                <a:cs typeface="B Nazanin" panose="00000400000000000000" pitchFamily="2" charset="-78"/>
              </a:rPr>
              <a:t>خواهد </a:t>
            </a:r>
            <a:r>
              <a:rPr lang="ar-SA" kern="100" dirty="0">
                <a:latin typeface="Calibri" panose="020F0502020204030204" pitchFamily="34" charset="0"/>
                <a:ea typeface="Calibri" panose="020F0502020204030204" pitchFamily="34" charset="0"/>
                <a:cs typeface="B Nazanin" panose="00000400000000000000" pitchFamily="2" charset="-78"/>
              </a:rPr>
              <a:t>بود.</a:t>
            </a:r>
            <a:endParaRPr lang="en-US" kern="1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fa-IR" kern="100" dirty="0" smtClean="0">
                <a:latin typeface="Calibri" panose="020F0502020204030204" pitchFamily="34" charset="0"/>
                <a:ea typeface="Calibri" panose="020F0502020204030204" pitchFamily="34" charset="0"/>
                <a:cs typeface="B Nazanin" panose="00000400000000000000" pitchFamily="2" charset="-78"/>
              </a:rPr>
              <a:t>2- </a:t>
            </a:r>
            <a:r>
              <a:rPr lang="ar-SA" kern="100" dirty="0" smtClean="0">
                <a:latin typeface="Calibri" panose="020F0502020204030204" pitchFamily="34" charset="0"/>
                <a:ea typeface="Calibri" panose="020F0502020204030204" pitchFamily="34" charset="0"/>
                <a:cs typeface="B Nazanin" panose="00000400000000000000" pitchFamily="2" charset="-78"/>
              </a:rPr>
              <a:t>اگر </a:t>
            </a:r>
            <a:r>
              <a:rPr lang="ar-SA" kern="100" dirty="0">
                <a:latin typeface="Calibri" panose="020F0502020204030204" pitchFamily="34" charset="0"/>
                <a:ea typeface="Calibri" panose="020F0502020204030204" pitchFamily="34" charset="0"/>
                <a:cs typeface="B Nazanin" panose="00000400000000000000" pitchFamily="2" charset="-78"/>
              </a:rPr>
              <a:t>ولتاژ اولیه خازن به صورت</a:t>
            </a:r>
            <a:r>
              <a:rPr lang="ar-SA"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latin typeface="Times New Roman" panose="02020603050405020304" pitchFamily="18" charset="0"/>
                <a:ea typeface="Calibri" panose="020F0502020204030204" pitchFamily="34" charset="0"/>
                <a:cs typeface="Arial" panose="020B0604020202020204" pitchFamily="34" charset="0"/>
              </a:rPr>
              <a:t>V</a:t>
            </a:r>
            <a:r>
              <a:rPr lang="en-US" kern="100" baseline="-25000" dirty="0">
                <a:latin typeface="Times New Roman" panose="02020603050405020304" pitchFamily="18" charset="0"/>
                <a:ea typeface="Calibri" panose="020F0502020204030204" pitchFamily="34" charset="0"/>
                <a:cs typeface="Arial" panose="020B0604020202020204" pitchFamily="34" charset="0"/>
              </a:rPr>
              <a:t>0</a:t>
            </a:r>
            <a:r>
              <a:rPr lang="en-US" kern="100" dirty="0">
                <a:latin typeface="Times New Roman" panose="02020603050405020304" pitchFamily="18" charset="0"/>
                <a:ea typeface="Calibri" panose="020F0502020204030204" pitchFamily="34" charset="0"/>
                <a:cs typeface="Arial" panose="020B0604020202020204" pitchFamily="34" charset="0"/>
              </a:rPr>
              <a:t>' +V</a:t>
            </a:r>
            <a:r>
              <a:rPr lang="en-US" kern="100" baseline="-25000" dirty="0">
                <a:latin typeface="Times New Roman" panose="02020603050405020304" pitchFamily="18" charset="0"/>
                <a:ea typeface="Calibri" panose="020F0502020204030204" pitchFamily="34" charset="0"/>
                <a:cs typeface="Arial" panose="020B0604020202020204" pitchFamily="34" charset="0"/>
              </a:rPr>
              <a:t>0 </a:t>
            </a:r>
            <a:r>
              <a:rPr lang="en-US" kern="100" dirty="0">
                <a:latin typeface="Times New Roman" panose="02020603050405020304" pitchFamily="18" charset="0"/>
                <a:ea typeface="Calibri" panose="020F0502020204030204" pitchFamily="34" charset="0"/>
                <a:cs typeface="Arial" panose="020B0604020202020204" pitchFamily="34" charset="0"/>
              </a:rPr>
              <a:t>"</a:t>
            </a:r>
            <a:r>
              <a:rPr lang="ar-SA" kern="100" dirty="0">
                <a:latin typeface="Calibri" panose="020F0502020204030204" pitchFamily="34" charset="0"/>
                <a:ea typeface="Calibri" panose="020F0502020204030204" pitchFamily="34" charset="0"/>
                <a:cs typeface="B Nazanin" panose="00000400000000000000" pitchFamily="2" charset="-78"/>
              </a:rPr>
              <a:t> </a:t>
            </a:r>
            <a:r>
              <a:rPr lang="ar-SA" kern="100" dirty="0" smtClean="0">
                <a:latin typeface="Calibri" panose="020F0502020204030204" pitchFamily="34" charset="0"/>
                <a:ea typeface="Calibri" panose="020F0502020204030204" pitchFamily="34" charset="0"/>
                <a:cs typeface="B Nazanin" panose="00000400000000000000" pitchFamily="2" charset="-78"/>
              </a:rPr>
              <a:t>باشد</a:t>
            </a:r>
            <a:r>
              <a:rPr lang="fa-IR" kern="100" dirty="0" smtClean="0">
                <a:latin typeface="Calibri" panose="020F0502020204030204" pitchFamily="34" charset="0"/>
                <a:ea typeface="Calibri" panose="020F0502020204030204" pitchFamily="34" charset="0"/>
                <a:cs typeface="B Nazanin" panose="00000400000000000000" pitchFamily="2" charset="-78"/>
              </a:rPr>
              <a:t>؛</a:t>
            </a:r>
            <a:r>
              <a:rPr lang="ar-SA" kern="100" dirty="0" smtClean="0">
                <a:latin typeface="Calibri" panose="020F0502020204030204" pitchFamily="34" charset="0"/>
                <a:ea typeface="Calibri" panose="020F0502020204030204" pitchFamily="34" charset="0"/>
                <a:cs typeface="B Nazanin" panose="00000400000000000000" pitchFamily="2" charset="-78"/>
              </a:rPr>
              <a:t> </a:t>
            </a:r>
            <a:r>
              <a:rPr lang="ar-SA" kern="100" dirty="0">
                <a:latin typeface="Calibri" panose="020F0502020204030204" pitchFamily="34" charset="0"/>
                <a:ea typeface="Calibri" panose="020F0502020204030204" pitchFamily="34" charset="0"/>
                <a:cs typeface="B Nazanin" panose="00000400000000000000" pitchFamily="2" charset="-78"/>
              </a:rPr>
              <a:t>پاسخ ورودی صفر به صورت زیر خواهد بود. </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3016741" y="6391116"/>
            <a:ext cx="2160207" cy="390684"/>
          </a:xfrm>
          <a:prstGeom prst="rect">
            <a:avLst/>
          </a:prstGeom>
        </p:spPr>
        <p:txBody>
          <a:bodyPr wrap="none">
            <a:spAutoFit/>
          </a:bodyPr>
          <a:lstStyle/>
          <a:p>
            <a:pPr algn="ctr" rtl="1">
              <a:lnSpc>
                <a:spcPct val="115000"/>
              </a:lnSpc>
              <a:spcAft>
                <a:spcPts val="800"/>
              </a:spcAft>
            </a:pPr>
            <a:r>
              <a:rPr lang="en-US" kern="100" dirty="0" smtClean="0">
                <a:latin typeface="Times New Roman" panose="02020603050405020304" pitchFamily="18" charset="0"/>
                <a:ea typeface="Calibri" panose="020F0502020204030204" pitchFamily="34" charset="0"/>
                <a:cs typeface="Arial" panose="020B0604020202020204" pitchFamily="34" charset="0"/>
              </a:rPr>
              <a:t>V</a:t>
            </a:r>
            <a:r>
              <a:rPr lang="en-US" kern="100" baseline="-25000" dirty="0" smtClean="0">
                <a:latin typeface="Times New Roman" panose="02020603050405020304" pitchFamily="18" charset="0"/>
                <a:ea typeface="Calibri" panose="020F0502020204030204" pitchFamily="34" charset="0"/>
                <a:cs typeface="Arial" panose="020B0604020202020204" pitchFamily="34" charset="0"/>
              </a:rPr>
              <a:t>0</a:t>
            </a:r>
            <a:r>
              <a:rPr lang="en-US" kern="100" dirty="0" smtClean="0">
                <a:latin typeface="Times New Roman" panose="02020603050405020304" pitchFamily="18" charset="0"/>
                <a:ea typeface="Calibri" panose="020F0502020204030204" pitchFamily="34" charset="0"/>
                <a:cs typeface="Arial" panose="020B0604020202020204" pitchFamily="34" charset="0"/>
              </a:rPr>
              <a:t>' </a:t>
            </a:r>
            <a:r>
              <a:rPr lang="en-US" kern="100" dirty="0">
                <a:latin typeface="Times New Roman" panose="02020603050405020304" pitchFamily="18" charset="0"/>
                <a:ea typeface="Calibri" panose="020F0502020204030204" pitchFamily="34" charset="0"/>
                <a:cs typeface="Arial" panose="020B0604020202020204" pitchFamily="34" charset="0"/>
              </a:rPr>
              <a:t>e</a:t>
            </a:r>
            <a:r>
              <a:rPr lang="en-US" kern="100" baseline="30000" dirty="0">
                <a:latin typeface="Times New Roman" panose="02020603050405020304" pitchFamily="18" charset="0"/>
                <a:ea typeface="Calibri" panose="020F0502020204030204" pitchFamily="34" charset="0"/>
                <a:cs typeface="Arial" panose="020B0604020202020204" pitchFamily="34" charset="0"/>
              </a:rPr>
              <a:t>-t/RC</a:t>
            </a:r>
            <a:r>
              <a:rPr lang="en-US" kern="100" dirty="0">
                <a:latin typeface="Times New Roman" panose="02020603050405020304" pitchFamily="18" charset="0"/>
                <a:ea typeface="Calibri" panose="020F0502020204030204" pitchFamily="34" charset="0"/>
                <a:cs typeface="Arial" panose="020B0604020202020204" pitchFamily="34" charset="0"/>
              </a:rPr>
              <a:t> + </a:t>
            </a:r>
            <a:r>
              <a:rPr lang="en-US" kern="100" dirty="0" smtClean="0">
                <a:latin typeface="Times New Roman" panose="02020603050405020304" pitchFamily="18" charset="0"/>
                <a:ea typeface="Calibri" panose="020F0502020204030204" pitchFamily="34" charset="0"/>
                <a:cs typeface="Arial" panose="020B0604020202020204" pitchFamily="34" charset="0"/>
              </a:rPr>
              <a:t>V</a:t>
            </a:r>
            <a:r>
              <a:rPr lang="en-US" kern="100" baseline="-25000" dirty="0" smtClean="0">
                <a:latin typeface="Times New Roman" panose="02020603050405020304" pitchFamily="18" charset="0"/>
                <a:ea typeface="Calibri" panose="020F0502020204030204" pitchFamily="34" charset="0"/>
                <a:cs typeface="Arial" panose="020B0604020202020204" pitchFamily="34" charset="0"/>
              </a:rPr>
              <a:t>0</a:t>
            </a:r>
            <a:r>
              <a:rPr lang="en-US" kern="100" dirty="0" smtClean="0">
                <a:latin typeface="Times New Roman" panose="02020603050405020304" pitchFamily="18" charset="0"/>
                <a:ea typeface="Calibri" panose="020F0502020204030204" pitchFamily="34" charset="0"/>
                <a:cs typeface="Arial" panose="020B0604020202020204" pitchFamily="34" charset="0"/>
              </a:rPr>
              <a:t>'' </a:t>
            </a:r>
            <a:r>
              <a:rPr lang="en-US" kern="100" dirty="0">
                <a:latin typeface="Times New Roman" panose="02020603050405020304" pitchFamily="18" charset="0"/>
                <a:ea typeface="Calibri" panose="020F0502020204030204" pitchFamily="34" charset="0"/>
                <a:cs typeface="Arial" panose="020B0604020202020204" pitchFamily="34" charset="0"/>
              </a:rPr>
              <a:t>e</a:t>
            </a:r>
            <a:r>
              <a:rPr lang="en-US" kern="100" baseline="30000" dirty="0">
                <a:latin typeface="Times New Roman" panose="02020603050405020304" pitchFamily="18" charset="0"/>
                <a:ea typeface="Calibri" panose="020F0502020204030204" pitchFamily="34" charset="0"/>
                <a:cs typeface="Arial" panose="020B0604020202020204" pitchFamily="34" charset="0"/>
              </a:rPr>
              <a:t>-t/RC</a:t>
            </a:r>
            <a:r>
              <a:rPr lang="en-US" kern="100" dirty="0">
                <a:latin typeface="Times New Roman" panose="02020603050405020304" pitchFamily="18" charset="0"/>
                <a:ea typeface="Calibri" panose="020F0502020204030204" pitchFamily="34" charset="0"/>
                <a:cs typeface="Arial" panose="020B0604020202020204" pitchFamily="34" charset="0"/>
              </a:rPr>
              <a:t> </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Rectangle 18"/>
          <p:cNvSpPr/>
          <p:nvPr/>
        </p:nvSpPr>
        <p:spPr>
          <a:xfrm>
            <a:off x="1241019" y="3998190"/>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pic>
        <p:nvPicPr>
          <p:cNvPr id="3" name="Picture 2"/>
          <p:cNvPicPr>
            <a:picLocks noChangeAspect="1"/>
          </p:cNvPicPr>
          <p:nvPr/>
        </p:nvPicPr>
        <p:blipFill>
          <a:blip r:embed="rId12"/>
          <a:stretch>
            <a:fillRect/>
          </a:stretch>
        </p:blipFill>
        <p:spPr>
          <a:xfrm>
            <a:off x="5335645" y="1391426"/>
            <a:ext cx="3351155" cy="345588"/>
          </a:xfrm>
          <a:prstGeom prst="rect">
            <a:avLst/>
          </a:prstGeom>
        </p:spPr>
      </p:pic>
    </p:spTree>
    <p:extLst>
      <p:ext uri="{BB962C8B-B14F-4D97-AF65-F5344CB8AC3E}">
        <p14:creationId xmlns:p14="http://schemas.microsoft.com/office/powerpoint/2010/main" val="4766282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70</a:t>
            </a:fld>
            <a:endParaRPr lang="en-US" dirty="0"/>
          </a:p>
        </p:txBody>
      </p:sp>
      <mc:AlternateContent xmlns:mc="http://schemas.openxmlformats.org/markup-compatibility/2006" xmlns:a14="http://schemas.microsoft.com/office/drawing/2010/main">
        <mc:Choice Requires="a14">
          <p:sp>
            <p:nvSpPr>
              <p:cNvPr id="4" name="Rectangle 3"/>
              <p:cNvSpPr/>
              <p:nvPr/>
            </p:nvSpPr>
            <p:spPr>
              <a:xfrm>
                <a:off x="3742637" y="152400"/>
                <a:ext cx="5172763" cy="410882"/>
              </a:xfrm>
              <a:prstGeom prst="rect">
                <a:avLst/>
              </a:prstGeom>
            </p:spPr>
            <p:txBody>
              <a:bodyPr wrap="none">
                <a:spAutoFit/>
              </a:bodyPr>
              <a:lstStyle/>
              <a:p>
                <a:pPr marL="285750" indent="-285750" algn="r" rtl="1">
                  <a:lnSpc>
                    <a:spcPct val="115000"/>
                  </a:lnSpc>
                  <a:spcAft>
                    <a:spcPts val="800"/>
                  </a:spcAft>
                  <a:buFont typeface="Wingdings" panose="05000000000000000000" pitchFamily="2" charset="2"/>
                  <a:buChar char="q"/>
                </a:pPr>
                <a:r>
                  <a:rPr lang="ar-SA" b="1" kern="1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حل مستقیم معادلات حالت</a:t>
                </a:r>
                <a:r>
                  <a:rPr lang="fa-IR" b="1" kern="1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14:m>
                  <m:oMath xmlns:m="http://schemas.openxmlformats.org/officeDocument/2006/math">
                    <m:acc>
                      <m:accPr>
                        <m:chr m:val="̇"/>
                        <m:ctrlPr>
                          <a:rPr lang="en-US" i="1" kern="100">
                            <a:latin typeface="Cambria Math" panose="02040503050406030204" pitchFamily="18" charset="0"/>
                            <a:ea typeface="Cambria Math" panose="02040503050406030204" pitchFamily="18" charset="0"/>
                            <a:cs typeface="Times New Roman" panose="02020603050405020304" pitchFamily="18" charset="0"/>
                          </a:rPr>
                        </m:ctrlPr>
                      </m:accPr>
                      <m:e>
                        <m:r>
                          <a:rPr lang="en-US" i="1" kern="100">
                            <a:latin typeface="Cambria Math" panose="02040503050406030204" pitchFamily="18" charset="0"/>
                            <a:ea typeface="Cambria Math" panose="02040503050406030204" pitchFamily="18" charset="0"/>
                            <a:cs typeface="Times New Roman" panose="02020603050405020304" pitchFamily="18" charset="0"/>
                          </a:rPr>
                          <m:t>𝑥</m:t>
                        </m:r>
                      </m:e>
                    </m:acc>
                  </m:oMath>
                </a14:m>
                <a:r>
                  <a:rPr lang="en-US" kern="100" dirty="0" smtClean="0">
                    <a:latin typeface="Cambria Math" panose="02040503050406030204" pitchFamily="18" charset="0"/>
                    <a:ea typeface="Cambria Math" panose="02040503050406030204" pitchFamily="18" charset="0"/>
                    <a:cs typeface="Arial" panose="020B0604020202020204" pitchFamily="34" charset="0"/>
                  </a:rPr>
                  <a:t>=A</a:t>
                </a:r>
                <a14:m>
                  <m:oMath xmlns:m="http://schemas.openxmlformats.org/officeDocument/2006/math">
                    <m:r>
                      <a:rPr lang="en-US" i="1" kern="100">
                        <a:latin typeface="Cambria Math" panose="02040503050406030204" pitchFamily="18" charset="0"/>
                        <a:ea typeface="Cambria Math" panose="02040503050406030204" pitchFamily="18" charset="0"/>
                        <a:cs typeface="Times New Roman" panose="02020603050405020304" pitchFamily="18" charset="0"/>
                      </a:rPr>
                      <m:t>𝑥</m:t>
                    </m:r>
                  </m:oMath>
                </a14:m>
                <a:r>
                  <a:rPr lang="fa-IR" b="1" kern="1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با استفاده از مقادیر ویژه</a:t>
                </a:r>
                <a:endParaRPr lang="en-US" kern="100" dirty="0">
                  <a:solidFill>
                    <a:srgbClr val="FF0000"/>
                  </a:solidFill>
                  <a:effectLst/>
                  <a:latin typeface="Times New Roman" panose="02020603050405020304" pitchFamily="18" charset="0"/>
                  <a:ea typeface="Calibri" panose="020F0502020204030204" pitchFamily="34" charset="0"/>
                  <a:cs typeface="B Nazanin" panose="00000400000000000000" pitchFamily="2" charset="-78"/>
                </a:endParaRPr>
              </a:p>
            </p:txBody>
          </p:sp>
        </mc:Choice>
        <mc:Fallback xmlns="">
          <p:sp>
            <p:nvSpPr>
              <p:cNvPr id="4" name="Rectangle 3"/>
              <p:cNvSpPr>
                <a:spLocks noRot="1" noChangeAspect="1" noMove="1" noResize="1" noEditPoints="1" noAdjustHandles="1" noChangeArrowheads="1" noChangeShapeType="1" noTextEdit="1"/>
              </p:cNvSpPr>
              <p:nvPr/>
            </p:nvSpPr>
            <p:spPr>
              <a:xfrm>
                <a:off x="3742637" y="152400"/>
                <a:ext cx="5172763" cy="410882"/>
              </a:xfrm>
              <a:prstGeom prst="rect">
                <a:avLst/>
              </a:prstGeom>
              <a:blipFill>
                <a:blip r:embed="rId3"/>
                <a:stretch>
                  <a:fillRect t="-5970" r="-824" b="-26866"/>
                </a:stretch>
              </a:blipFill>
            </p:spPr>
            <p:txBody>
              <a:bodyPr/>
              <a:lstStyle/>
              <a:p>
                <a:r>
                  <a:rPr lang="en-US">
                    <a:noFill/>
                  </a:rPr>
                  <a:t> </a:t>
                </a:r>
              </a:p>
            </p:txBody>
          </p:sp>
        </mc:Fallback>
      </mc:AlternateContent>
      <p:sp>
        <p:nvSpPr>
          <p:cNvPr id="8" name="Rectangle 7"/>
          <p:cNvSpPr/>
          <p:nvPr/>
        </p:nvSpPr>
        <p:spPr>
          <a:xfrm>
            <a:off x="319819" y="533400"/>
            <a:ext cx="8595581" cy="729430"/>
          </a:xfrm>
          <a:prstGeom prst="rect">
            <a:avLst/>
          </a:prstGeom>
        </p:spPr>
        <p:txBody>
          <a:bodyPr wrap="square">
            <a:spAutoFit/>
          </a:bodyPr>
          <a:lstStyle/>
          <a:p>
            <a:pPr marL="285750" indent="-285750" algn="just" rtl="1">
              <a:lnSpc>
                <a:spcPct val="115000"/>
              </a:lnSpc>
              <a:spcAft>
                <a:spcPts val="800"/>
              </a:spcAft>
              <a:buClr>
                <a:srgbClr val="FF0000"/>
              </a:buClr>
              <a:buFont typeface="Wingdings" panose="05000000000000000000" pitchFamily="2" charset="2"/>
              <a:buChar char="ü"/>
            </a:pPr>
            <a:r>
              <a:rPr lang="ar-SA" b="1" kern="100" dirty="0">
                <a:latin typeface="Times New Roman" panose="02020603050405020304" pitchFamily="18" charset="0"/>
                <a:ea typeface="Calibri" panose="020F0502020204030204" pitchFamily="34" charset="0"/>
                <a:cs typeface="B Nazanin" panose="00000400000000000000" pitchFamily="2" charset="-78"/>
              </a:rPr>
              <a:t>یاداوری مقادیر ویژه و بردار های ویژه یک </a:t>
            </a:r>
            <a:r>
              <a:rPr lang="ar-SA" b="1" kern="100" dirty="0" smtClean="0">
                <a:latin typeface="Times New Roman" panose="02020603050405020304" pitchFamily="18" charset="0"/>
                <a:ea typeface="Calibri" panose="020F0502020204030204" pitchFamily="34" charset="0"/>
                <a:cs typeface="B Nazanin" panose="00000400000000000000" pitchFamily="2" charset="-78"/>
              </a:rPr>
              <a:t>ماتریس</a:t>
            </a:r>
            <a:r>
              <a:rPr lang="fa-IR" b="1" kern="100" dirty="0" smtClean="0">
                <a:latin typeface="Times New Roman" panose="02020603050405020304" pitchFamily="18" charset="0"/>
                <a:ea typeface="Calibri" panose="020F0502020204030204" pitchFamily="34" charset="0"/>
                <a:cs typeface="B Nazanin" panose="00000400000000000000" pitchFamily="2" charset="-78"/>
              </a:rPr>
              <a:t>: </a:t>
            </a:r>
            <a:r>
              <a:rPr lang="fa-IR" kern="100" dirty="0">
                <a:latin typeface="Times New Roman" panose="02020603050405020304" pitchFamily="18" charset="0"/>
                <a:ea typeface="Times New Roman" panose="02020603050405020304" pitchFamily="18" charset="0"/>
                <a:cs typeface="B Nazanin" panose="00000400000000000000" pitchFamily="2" charset="-78"/>
              </a:rPr>
              <a:t>برای یک ماتریس </a:t>
            </a:r>
            <a:r>
              <a:rPr lang="en-US" kern="100" dirty="0">
                <a:latin typeface="Times New Roman" panose="02020603050405020304" pitchFamily="18" charset="0"/>
                <a:ea typeface="Times New Roman" panose="02020603050405020304" pitchFamily="18" charset="0"/>
                <a:cs typeface="B Nazanin" panose="00000400000000000000" pitchFamily="2" charset="-78"/>
              </a:rPr>
              <a:t>A</a:t>
            </a:r>
            <a:r>
              <a:rPr lang="fa-IR" kern="100" dirty="0">
                <a:latin typeface="Times New Roman" panose="02020603050405020304" pitchFamily="18" charset="0"/>
                <a:ea typeface="Times New Roman" panose="02020603050405020304" pitchFamily="18" charset="0"/>
                <a:cs typeface="B Nazanin" panose="00000400000000000000" pitchFamily="2" charset="-78"/>
              </a:rPr>
              <a:t> اگر بتوان ثابتی مانند λ و بردار غیرصفری مانند </a:t>
            </a:r>
            <a:r>
              <a:rPr lang="en-US" kern="100" dirty="0">
                <a:latin typeface="Times New Roman" panose="02020603050405020304" pitchFamily="18" charset="0"/>
                <a:ea typeface="Times New Roman" panose="02020603050405020304" pitchFamily="18" charset="0"/>
                <a:cs typeface="B Nazanin" panose="00000400000000000000" pitchFamily="2" charset="-78"/>
              </a:rPr>
              <a:t>u</a:t>
            </a:r>
            <a:r>
              <a:rPr lang="fa-IR" kern="100" dirty="0">
                <a:latin typeface="Times New Roman" panose="02020603050405020304" pitchFamily="18" charset="0"/>
                <a:ea typeface="Times New Roman" panose="02020603050405020304" pitchFamily="18" charset="0"/>
                <a:cs typeface="B Nazanin" panose="00000400000000000000" pitchFamily="2" charset="-78"/>
              </a:rPr>
              <a:t> چنان پیدا کرد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که:</a:t>
            </a:r>
            <a:r>
              <a:rPr lang="fa-IR" b="1" kern="100" dirty="0" smtClean="0">
                <a:latin typeface="Times New Roman" panose="02020603050405020304" pitchFamily="18" charset="0"/>
                <a:ea typeface="Calibri" panose="020F0502020204030204" pitchFamily="34" charset="0"/>
                <a:cs typeface="B Nazanin" panose="00000400000000000000" pitchFamily="2" charset="-78"/>
              </a:rPr>
              <a:t> </a:t>
            </a:r>
            <a:r>
              <a:rPr lang="ar-SA" b="1" kern="100" dirty="0" smtClean="0">
                <a:latin typeface="Times New Roman" panose="02020603050405020304" pitchFamily="18" charset="0"/>
                <a:ea typeface="Calibri" panose="020F0502020204030204" pitchFamily="34" charset="0"/>
                <a:cs typeface="B Nazanin" panose="00000400000000000000" pitchFamily="2" charset="-78"/>
              </a:rPr>
              <a:t> </a:t>
            </a:r>
            <a:endParaRPr lang="en-US" kern="1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12" name="Rectangle 11"/>
          <p:cNvSpPr/>
          <p:nvPr/>
        </p:nvSpPr>
        <p:spPr>
          <a:xfrm>
            <a:off x="2660946" y="1676400"/>
            <a:ext cx="881973" cy="400110"/>
          </a:xfrm>
          <a:prstGeom prst="rect">
            <a:avLst/>
          </a:prstGeom>
        </p:spPr>
        <p:txBody>
          <a:bodyPr wrap="none">
            <a:spAutoFit/>
          </a:bodyPr>
          <a:lstStyle/>
          <a:p>
            <a:r>
              <a:rPr lang="en-US" dirty="0" smtClean="0">
                <a:latin typeface="Times New Roman" panose="02020603050405020304" pitchFamily="18" charset="0"/>
                <a:ea typeface="Times New Roman" panose="02020603050405020304" pitchFamily="18" charset="0"/>
              </a:rPr>
              <a:t>Au=</a:t>
            </a:r>
            <a:r>
              <a:rPr lang="fa-IR" dirty="0" smtClean="0">
                <a:latin typeface="Times New Roman" panose="02020603050405020304" pitchFamily="18" charset="0"/>
                <a:ea typeface="Times New Roman" panose="02020603050405020304" pitchFamily="18" charset="0"/>
              </a:rPr>
              <a:t>λ</a:t>
            </a:r>
            <a:r>
              <a:rPr lang="en-US" dirty="0">
                <a:latin typeface="Times New Roman" panose="02020603050405020304" pitchFamily="18" charset="0"/>
                <a:ea typeface="Times New Roman" panose="02020603050405020304" pitchFamily="18" charset="0"/>
              </a:rPr>
              <a:t>u</a:t>
            </a:r>
            <a:r>
              <a:rPr lang="en-US" sz="2000" dirty="0">
                <a:latin typeface="Calibri" panose="020F0502020204030204" pitchFamily="34" charset="0"/>
                <a:ea typeface="Times New Roman" panose="02020603050405020304" pitchFamily="18" charset="0"/>
              </a:rPr>
              <a:t> </a:t>
            </a:r>
            <a:endParaRPr lang="en-US" dirty="0"/>
          </a:p>
        </p:txBody>
      </p:sp>
      <p:sp>
        <p:nvSpPr>
          <p:cNvPr id="14" name="Rectangle 13"/>
          <p:cNvSpPr/>
          <p:nvPr/>
        </p:nvSpPr>
        <p:spPr>
          <a:xfrm>
            <a:off x="2546144" y="1401009"/>
            <a:ext cx="6315048" cy="369332"/>
          </a:xfrm>
          <a:prstGeom prst="rect">
            <a:avLst/>
          </a:prstGeom>
        </p:spPr>
        <p:txBody>
          <a:bodyPr wrap="square">
            <a:spAutoFit/>
          </a:bodyPr>
          <a:lstStyle/>
          <a:p>
            <a:pPr algn="r" rtl="1"/>
            <a:r>
              <a:rPr lang="fa-IR" dirty="0">
                <a:latin typeface="Times New Roman" panose="02020603050405020304" pitchFamily="18" charset="0"/>
                <a:ea typeface="Times New Roman" panose="02020603050405020304" pitchFamily="18" charset="0"/>
                <a:cs typeface="B Nazanin" panose="00000400000000000000" pitchFamily="2" charset="-78"/>
              </a:rPr>
              <a:t>در این صورت λ را </a:t>
            </a:r>
            <a:r>
              <a:rPr lang="ar-SA" b="1" dirty="0">
                <a:latin typeface="Times New Roman" panose="02020603050405020304" pitchFamily="18" charset="0"/>
                <a:ea typeface="Calibri" panose="020F0502020204030204" pitchFamily="34" charset="0"/>
                <a:cs typeface="B Nazanin" panose="00000400000000000000" pitchFamily="2" charset="-78"/>
              </a:rPr>
              <a:t>مقدار ویژه</a:t>
            </a:r>
            <a:r>
              <a:rPr lang="fa-IR" dirty="0">
                <a:latin typeface="Times New Roman" panose="02020603050405020304" pitchFamily="18" charset="0"/>
                <a:ea typeface="Times New Roman" panose="02020603050405020304" pitchFamily="18" charset="0"/>
                <a:cs typeface="B Nazanin" panose="00000400000000000000" pitchFamily="2" charset="-78"/>
              </a:rPr>
              <a:t> و </a:t>
            </a:r>
            <a:r>
              <a:rPr lang="en-US" dirty="0">
                <a:latin typeface="Times New Roman" panose="02020603050405020304" pitchFamily="18" charset="0"/>
                <a:ea typeface="Times New Roman" panose="02020603050405020304" pitchFamily="18" charset="0"/>
                <a:cs typeface="B Nazanin" panose="00000400000000000000" pitchFamily="2" charset="-78"/>
              </a:rPr>
              <a:t>u</a:t>
            </a:r>
            <a:r>
              <a:rPr lang="fa-IR" dirty="0">
                <a:latin typeface="Times New Roman" panose="02020603050405020304" pitchFamily="18" charset="0"/>
                <a:ea typeface="Times New Roman" panose="02020603050405020304" pitchFamily="18" charset="0"/>
                <a:cs typeface="B Nazanin" panose="00000400000000000000" pitchFamily="2" charset="-78"/>
              </a:rPr>
              <a:t> را </a:t>
            </a:r>
            <a:r>
              <a:rPr lang="ar-SA" b="1" dirty="0">
                <a:latin typeface="Times New Roman" panose="02020603050405020304" pitchFamily="18" charset="0"/>
                <a:ea typeface="Calibri" panose="020F0502020204030204" pitchFamily="34" charset="0"/>
                <a:cs typeface="B Nazanin" panose="00000400000000000000" pitchFamily="2" charset="-78"/>
              </a:rPr>
              <a:t>بردار ویژه</a:t>
            </a:r>
            <a:r>
              <a:rPr lang="fa-IR" dirty="0">
                <a:latin typeface="Times New Roman" panose="02020603050405020304" pitchFamily="18" charset="0"/>
                <a:ea typeface="Times New Roman" panose="02020603050405020304" pitchFamily="18" charset="0"/>
                <a:cs typeface="B Nazanin" panose="00000400000000000000" pitchFamily="2" charset="-78"/>
              </a:rPr>
              <a:t> </a:t>
            </a:r>
            <a:r>
              <a:rPr lang="fa-IR" dirty="0" smtClean="0">
                <a:latin typeface="Times New Roman" panose="02020603050405020304" pitchFamily="18" charset="0"/>
                <a:ea typeface="Times New Roman" panose="02020603050405020304" pitchFamily="18" charset="0"/>
                <a:cs typeface="B Nazanin" panose="00000400000000000000" pitchFamily="2" charset="-78"/>
              </a:rPr>
              <a:t>ماتریس</a:t>
            </a:r>
            <a:r>
              <a:rPr lang="en-US" dirty="0" smtClean="0">
                <a:latin typeface="Times New Roman" panose="02020603050405020304" pitchFamily="18" charset="0"/>
                <a:ea typeface="Times New Roman" panose="02020603050405020304" pitchFamily="18" charset="0"/>
                <a:cs typeface="B Nazanin" panose="00000400000000000000" pitchFamily="2" charset="-78"/>
              </a:rPr>
              <a:t>A </a:t>
            </a:r>
            <a:r>
              <a:rPr lang="fa-IR" dirty="0" smtClean="0">
                <a:latin typeface="Times New Roman" panose="02020603050405020304" pitchFamily="18" charset="0"/>
                <a:ea typeface="Times New Roman" panose="02020603050405020304" pitchFamily="18" charset="0"/>
                <a:cs typeface="B Nazanin" panose="00000400000000000000" pitchFamily="2" charset="-78"/>
              </a:rPr>
              <a:t> گویند. </a:t>
            </a:r>
            <a:endParaRPr lang="en-US" dirty="0">
              <a:latin typeface="Times New Roman" panose="02020603050405020304" pitchFamily="18" charset="0"/>
              <a:cs typeface="B Nazanin" panose="00000400000000000000" pitchFamily="2" charset="-78"/>
            </a:endParaRPr>
          </a:p>
        </p:txBody>
      </p:sp>
      <p:sp>
        <p:nvSpPr>
          <p:cNvPr id="16" name="Rectangle 15"/>
          <p:cNvSpPr/>
          <p:nvPr/>
        </p:nvSpPr>
        <p:spPr>
          <a:xfrm>
            <a:off x="3810000" y="1685497"/>
            <a:ext cx="1132041" cy="410882"/>
          </a:xfrm>
          <a:prstGeom prst="rect">
            <a:avLst/>
          </a:prstGeom>
        </p:spPr>
        <p:txBody>
          <a:bodyPr wrap="none">
            <a:spAutoFit/>
          </a:bodyPr>
          <a:lstStyle/>
          <a:p>
            <a:pPr>
              <a:lnSpc>
                <a:spcPct val="115000"/>
              </a:lnSpc>
              <a:spcAft>
                <a:spcPts val="800"/>
              </a:spcAft>
            </a:pPr>
            <a:r>
              <a:rPr lang="en-US" kern="100" dirty="0">
                <a:latin typeface="Times New Roman" panose="02020603050405020304" pitchFamily="18" charset="0"/>
                <a:ea typeface="Times New Roman" panose="02020603050405020304" pitchFamily="18" charset="0"/>
                <a:cs typeface="Arial" panose="020B0604020202020204" pitchFamily="34" charset="0"/>
              </a:rPr>
              <a:t>(A-</a:t>
            </a:r>
            <a:r>
              <a:rPr lang="fa-IR" kern="100" dirty="0">
                <a:latin typeface="Times New Roman" panose="02020603050405020304" pitchFamily="18" charset="0"/>
                <a:ea typeface="Times New Roman" panose="02020603050405020304" pitchFamily="18" charset="0"/>
              </a:rPr>
              <a:t>λ</a:t>
            </a:r>
            <a:r>
              <a:rPr lang="en-US" kern="100" dirty="0">
                <a:latin typeface="Times New Roman" panose="02020603050405020304" pitchFamily="18" charset="0"/>
                <a:ea typeface="Times New Roman" panose="02020603050405020304" pitchFamily="18" charset="0"/>
                <a:cs typeface="Arial" panose="020B0604020202020204" pitchFamily="34" charset="0"/>
              </a:rPr>
              <a:t>I)u=0</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3391254" y="1716275"/>
                <a:ext cx="510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solidFill>
                            <a:srgbClr val="0000FF"/>
                          </a:solidFill>
                          <a:latin typeface="Cambria Math" panose="02040503050406030204" pitchFamily="18" charset="0"/>
                        </a:rPr>
                        <m:t>⟹</m:t>
                      </m:r>
                    </m:oMath>
                  </m:oMathPara>
                </a14:m>
                <a:endParaRPr lang="en-US" b="1" dirty="0"/>
              </a:p>
            </p:txBody>
          </p:sp>
        </mc:Choice>
        <mc:Fallback xmlns="">
          <p:sp>
            <p:nvSpPr>
              <p:cNvPr id="17" name="Rectangle 16"/>
              <p:cNvSpPr>
                <a:spLocks noRot="1" noChangeAspect="1" noMove="1" noResize="1" noEditPoints="1" noAdjustHandles="1" noChangeArrowheads="1" noChangeShapeType="1" noTextEdit="1"/>
              </p:cNvSpPr>
              <p:nvPr/>
            </p:nvSpPr>
            <p:spPr>
              <a:xfrm>
                <a:off x="3391254" y="1716275"/>
                <a:ext cx="510076" cy="369332"/>
              </a:xfrm>
              <a:prstGeom prst="rect">
                <a:avLst/>
              </a:prstGeom>
              <a:blipFill>
                <a:blip r:embed="rId4"/>
                <a:stretch>
                  <a:fillRect/>
                </a:stretch>
              </a:blipFill>
            </p:spPr>
            <p:txBody>
              <a:bodyPr/>
              <a:lstStyle/>
              <a:p>
                <a:r>
                  <a:rPr lang="en-US">
                    <a:noFill/>
                  </a:rPr>
                  <a:t> </a:t>
                </a:r>
              </a:p>
            </p:txBody>
          </p:sp>
        </mc:Fallback>
      </mc:AlternateContent>
      <p:sp>
        <p:nvSpPr>
          <p:cNvPr id="19" name="Rectangle 18"/>
          <p:cNvSpPr/>
          <p:nvPr/>
        </p:nvSpPr>
        <p:spPr>
          <a:xfrm>
            <a:off x="990600" y="2064714"/>
            <a:ext cx="7870592" cy="369332"/>
          </a:xfrm>
          <a:prstGeom prst="rect">
            <a:avLst/>
          </a:prstGeom>
        </p:spPr>
        <p:txBody>
          <a:bodyPr wrap="square">
            <a:spAutoFit/>
          </a:bodyPr>
          <a:lstStyle/>
          <a:p>
            <a:pPr algn="r" rtl="1"/>
            <a:r>
              <a:rPr lang="fa-IR" dirty="0">
                <a:latin typeface="Calibri" panose="020F0502020204030204" pitchFamily="34" charset="0"/>
                <a:ea typeface="Times New Roman" panose="02020603050405020304" pitchFamily="18" charset="0"/>
                <a:cs typeface="B Nazanin" panose="00000400000000000000" pitchFamily="2" charset="-78"/>
              </a:rPr>
              <a:t>چون طرف راست این معادله صفر </a:t>
            </a:r>
            <a:r>
              <a:rPr lang="fa-IR" dirty="0" smtClean="0">
                <a:latin typeface="Calibri" panose="020F0502020204030204" pitchFamily="34" charset="0"/>
                <a:ea typeface="Times New Roman" panose="02020603050405020304" pitchFamily="18" charset="0"/>
                <a:cs typeface="B Nazanin" panose="00000400000000000000" pitchFamily="2" charset="-78"/>
              </a:rPr>
              <a:t>است، </a:t>
            </a:r>
            <a:r>
              <a:rPr lang="fa-IR" dirty="0">
                <a:latin typeface="Calibri" panose="020F0502020204030204" pitchFamily="34" charset="0"/>
                <a:ea typeface="Times New Roman" panose="02020603050405020304" pitchFamily="18" charset="0"/>
                <a:cs typeface="B Nazanin" panose="00000400000000000000" pitchFamily="2" charset="-78"/>
              </a:rPr>
              <a:t>برای </a:t>
            </a:r>
            <a:r>
              <a:rPr lang="fa-IR" dirty="0" smtClean="0">
                <a:latin typeface="Calibri" panose="020F0502020204030204" pitchFamily="34" charset="0"/>
                <a:ea typeface="Times New Roman" panose="02020603050405020304" pitchFamily="18" charset="0"/>
                <a:cs typeface="B Nazanin" panose="00000400000000000000" pitchFamily="2" charset="-78"/>
              </a:rPr>
              <a:t>این که </a:t>
            </a:r>
            <a:r>
              <a:rPr lang="fa-IR" dirty="0">
                <a:latin typeface="Calibri" panose="020F0502020204030204" pitchFamily="34" charset="0"/>
                <a:ea typeface="Times New Roman" panose="02020603050405020304" pitchFamily="18" charset="0"/>
                <a:cs typeface="B Nazanin" panose="00000400000000000000" pitchFamily="2" charset="-78"/>
              </a:rPr>
              <a:t>معادله جوابی غیرصفر داشته </a:t>
            </a:r>
            <a:r>
              <a:rPr lang="fa-IR" dirty="0" smtClean="0">
                <a:latin typeface="Calibri" panose="020F0502020204030204" pitchFamily="34" charset="0"/>
                <a:ea typeface="Times New Roman" panose="02020603050405020304" pitchFamily="18" charset="0"/>
                <a:cs typeface="B Nazanin" panose="00000400000000000000" pitchFamily="2" charset="-78"/>
              </a:rPr>
              <a:t>باشد، </a:t>
            </a:r>
            <a:r>
              <a:rPr lang="fa-IR" dirty="0">
                <a:latin typeface="Calibri" panose="020F0502020204030204" pitchFamily="34" charset="0"/>
                <a:ea typeface="Times New Roman" panose="02020603050405020304" pitchFamily="18" charset="0"/>
                <a:cs typeface="B Nazanin" panose="00000400000000000000" pitchFamily="2" charset="-78"/>
              </a:rPr>
              <a:t>لازم </a:t>
            </a:r>
            <a:r>
              <a:rPr lang="fa-IR" dirty="0" smtClean="0">
                <a:latin typeface="Calibri" panose="020F0502020204030204" pitchFamily="34" charset="0"/>
                <a:ea typeface="Times New Roman" panose="02020603050405020304" pitchFamily="18" charset="0"/>
                <a:cs typeface="B Nazanin" panose="00000400000000000000" pitchFamily="2" charset="-78"/>
              </a:rPr>
              <a:t>است: </a:t>
            </a:r>
            <a:endParaRPr lang="en-US" dirty="0">
              <a:cs typeface="B Nazanin" panose="00000400000000000000" pitchFamily="2" charset="-78"/>
            </a:endParaRPr>
          </a:p>
        </p:txBody>
      </p:sp>
      <p:sp>
        <p:nvSpPr>
          <p:cNvPr id="21" name="Rectangle 20"/>
          <p:cNvSpPr/>
          <p:nvPr/>
        </p:nvSpPr>
        <p:spPr>
          <a:xfrm>
            <a:off x="3200400" y="2383188"/>
            <a:ext cx="2042547" cy="390684"/>
          </a:xfrm>
          <a:prstGeom prst="rect">
            <a:avLst/>
          </a:prstGeom>
        </p:spPr>
        <p:txBody>
          <a:bodyPr wrap="none">
            <a:spAutoFit/>
          </a:bodyPr>
          <a:lstStyle/>
          <a:p>
            <a:pPr marL="685800" marR="0">
              <a:lnSpc>
                <a:spcPct val="115000"/>
              </a:lnSpc>
              <a:spcBef>
                <a:spcPts val="0"/>
              </a:spcBef>
              <a:spcAft>
                <a:spcPts val="800"/>
              </a:spcAft>
            </a:pPr>
            <a:r>
              <a:rPr lang="en-US" kern="100" dirty="0" err="1">
                <a:latin typeface="Times New Roman" panose="02020603050405020304" pitchFamily="18" charset="0"/>
                <a:ea typeface="Times New Roman" panose="02020603050405020304" pitchFamily="18" charset="0"/>
                <a:cs typeface="Arial" panose="020B0604020202020204" pitchFamily="34" charset="0"/>
              </a:rPr>
              <a:t>Det</a:t>
            </a:r>
            <a:r>
              <a:rPr lang="en-US" kern="100" dirty="0">
                <a:latin typeface="Times New Roman" panose="02020603050405020304" pitchFamily="18" charset="0"/>
                <a:ea typeface="Times New Roman" panose="02020603050405020304" pitchFamily="18" charset="0"/>
                <a:cs typeface="Arial" panose="020B0604020202020204" pitchFamily="34" charset="0"/>
              </a:rPr>
              <a:t>(A-</a:t>
            </a:r>
            <a:r>
              <a:rPr lang="fa-IR" kern="100" dirty="0">
                <a:latin typeface="Times New Roman" panose="02020603050405020304" pitchFamily="18" charset="0"/>
                <a:ea typeface="Times New Roman" panose="02020603050405020304" pitchFamily="18" charset="0"/>
              </a:rPr>
              <a:t>λ</a:t>
            </a:r>
            <a:r>
              <a:rPr lang="en-US" kern="100" dirty="0">
                <a:latin typeface="Times New Roman" panose="02020603050405020304" pitchFamily="18" charset="0"/>
                <a:ea typeface="Times New Roman" panose="02020603050405020304" pitchFamily="18" charset="0"/>
                <a:cs typeface="Arial" panose="020B0604020202020204" pitchFamily="34" charset="0"/>
              </a:rPr>
              <a:t>I)=0</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3" name="Rectangle 22"/>
          <p:cNvSpPr/>
          <p:nvPr/>
        </p:nvSpPr>
        <p:spPr>
          <a:xfrm>
            <a:off x="152400" y="2667000"/>
            <a:ext cx="8732741" cy="410882"/>
          </a:xfrm>
          <a:prstGeom prst="rect">
            <a:avLst/>
          </a:prstGeom>
        </p:spPr>
        <p:txBody>
          <a:bodyPr wrap="square">
            <a:spAutoFit/>
          </a:bodyPr>
          <a:lstStyle/>
          <a:p>
            <a:pPr algn="r" rtl="1">
              <a:lnSpc>
                <a:spcPct val="115000"/>
              </a:lnSpc>
              <a:spcAft>
                <a:spcPts val="800"/>
              </a:spcAft>
            </a:pPr>
            <a:r>
              <a:rPr lang="fa-IR" kern="100" dirty="0">
                <a:latin typeface="Times New Roman" panose="02020603050405020304" pitchFamily="18" charset="0"/>
                <a:ea typeface="Times New Roman" panose="02020603050405020304" pitchFamily="18" charset="0"/>
                <a:cs typeface="B Nazanin" panose="00000400000000000000" pitchFamily="2" charset="-78"/>
              </a:rPr>
              <a:t>از این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رابطه، </a:t>
            </a:r>
            <a:r>
              <a:rPr lang="fa-IR" kern="100" dirty="0">
                <a:latin typeface="Times New Roman" panose="02020603050405020304" pitchFamily="18" charset="0"/>
                <a:ea typeface="Times New Roman" panose="02020603050405020304" pitchFamily="18" charset="0"/>
                <a:cs typeface="B Nazanin" panose="00000400000000000000" pitchFamily="2" charset="-78"/>
              </a:rPr>
              <a:t>مقادیر ویژه λ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به دست </a:t>
            </a:r>
            <a:r>
              <a:rPr lang="fa-IR" kern="100" dirty="0">
                <a:latin typeface="Times New Roman" panose="02020603050405020304" pitchFamily="18" charset="0"/>
                <a:ea typeface="Times New Roman" panose="02020603050405020304" pitchFamily="18" charset="0"/>
                <a:cs typeface="B Nazanin" panose="00000400000000000000" pitchFamily="2" charset="-78"/>
              </a:rPr>
              <a:t>می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آید </a:t>
            </a:r>
            <a:r>
              <a:rPr lang="fa-IR" kern="100" dirty="0">
                <a:latin typeface="Times New Roman" panose="02020603050405020304" pitchFamily="18" charset="0"/>
                <a:ea typeface="Times New Roman" panose="02020603050405020304" pitchFamily="18" charset="0"/>
                <a:cs typeface="B Nazanin" panose="00000400000000000000" pitchFamily="2" charset="-78"/>
              </a:rPr>
              <a:t>که با قرار دادن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آن </a:t>
            </a:r>
            <a:r>
              <a:rPr lang="fa-IR" kern="100" dirty="0">
                <a:latin typeface="Times New Roman" panose="02020603050405020304" pitchFamily="18" charset="0"/>
                <a:ea typeface="Times New Roman" panose="02020603050405020304" pitchFamily="18" charset="0"/>
                <a:cs typeface="B Nazanin" panose="00000400000000000000" pitchFamily="2" charset="-78"/>
              </a:rPr>
              <a:t>در رابطه (1) بردار های ویژه متناظر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آن به دست </a:t>
            </a:r>
            <a:r>
              <a:rPr lang="fa-IR" kern="100" dirty="0">
                <a:latin typeface="Times New Roman" panose="02020603050405020304" pitchFamily="18" charset="0"/>
                <a:ea typeface="Times New Roman" panose="02020603050405020304" pitchFamily="18" charset="0"/>
                <a:cs typeface="B Nazanin" panose="00000400000000000000" pitchFamily="2" charset="-78"/>
              </a:rPr>
              <a:t>خواهد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آمد</a:t>
            </a:r>
            <a:r>
              <a:rPr lang="fa-IR" kern="100" dirty="0">
                <a:latin typeface="Times New Roman" panose="02020603050405020304" pitchFamily="18" charset="0"/>
                <a:ea typeface="Times New Roman" panose="02020603050405020304" pitchFamily="18" charset="0"/>
                <a:cs typeface="B Nazanin" panose="00000400000000000000" pitchFamily="2" charset="-78"/>
              </a:rPr>
              <a:t>.</a:t>
            </a:r>
            <a:endParaRPr lang="en-US" kern="1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24" name="Rectangle 23"/>
          <p:cNvSpPr/>
          <p:nvPr/>
        </p:nvSpPr>
        <p:spPr>
          <a:xfrm>
            <a:off x="3810000" y="990600"/>
            <a:ext cx="881973" cy="400110"/>
          </a:xfrm>
          <a:prstGeom prst="rect">
            <a:avLst/>
          </a:prstGeom>
        </p:spPr>
        <p:txBody>
          <a:bodyPr wrap="none">
            <a:spAutoFit/>
          </a:bodyPr>
          <a:lstStyle/>
          <a:p>
            <a:r>
              <a:rPr lang="en-US" dirty="0" smtClean="0">
                <a:latin typeface="Times New Roman" panose="02020603050405020304" pitchFamily="18" charset="0"/>
                <a:ea typeface="Times New Roman" panose="02020603050405020304" pitchFamily="18" charset="0"/>
              </a:rPr>
              <a:t>Au=</a:t>
            </a:r>
            <a:r>
              <a:rPr lang="fa-IR" dirty="0" smtClean="0">
                <a:latin typeface="Times New Roman" panose="02020603050405020304" pitchFamily="18" charset="0"/>
                <a:ea typeface="Times New Roman" panose="02020603050405020304" pitchFamily="18" charset="0"/>
              </a:rPr>
              <a:t>λ</a:t>
            </a:r>
            <a:r>
              <a:rPr lang="en-US" dirty="0">
                <a:latin typeface="Times New Roman" panose="02020603050405020304" pitchFamily="18" charset="0"/>
                <a:ea typeface="Times New Roman" panose="02020603050405020304" pitchFamily="18" charset="0"/>
              </a:rPr>
              <a:t>u</a:t>
            </a:r>
            <a:r>
              <a:rPr lang="en-US" sz="2000" dirty="0">
                <a:latin typeface="Calibri" panose="020F0502020204030204" pitchFamily="34" charset="0"/>
                <a:ea typeface="Times New Roman" panose="02020603050405020304" pitchFamily="18" charset="0"/>
              </a:rPr>
              <a:t> </a:t>
            </a:r>
            <a:endParaRPr lang="en-US" dirty="0"/>
          </a:p>
        </p:txBody>
      </p:sp>
      <p:sp>
        <p:nvSpPr>
          <p:cNvPr id="25" name="Rectangle 24"/>
          <p:cNvSpPr/>
          <p:nvPr/>
        </p:nvSpPr>
        <p:spPr>
          <a:xfrm>
            <a:off x="5209346" y="1009088"/>
            <a:ext cx="481222" cy="369332"/>
          </a:xfrm>
          <a:prstGeom prst="rect">
            <a:avLst/>
          </a:prstGeom>
        </p:spPr>
        <p:txBody>
          <a:bodyPr wrap="none">
            <a:spAutoFit/>
          </a:bodyPr>
          <a:lstStyle/>
          <a:p>
            <a:r>
              <a:rPr lang="fa-IR" kern="100" dirty="0">
                <a:latin typeface="Calibri" panose="020F0502020204030204" pitchFamily="34" charset="0"/>
                <a:ea typeface="Times New Roman" panose="02020603050405020304" pitchFamily="18" charset="0"/>
                <a:cs typeface="B Nazanin" panose="00000400000000000000" pitchFamily="2" charset="-78"/>
              </a:rPr>
              <a:t>(1) </a:t>
            </a:r>
            <a:endParaRPr lang="en-US" dirty="0"/>
          </a:p>
        </p:txBody>
      </p:sp>
      <p:sp>
        <p:nvSpPr>
          <p:cNvPr id="39" name="Rectangle 38"/>
          <p:cNvSpPr/>
          <p:nvPr/>
        </p:nvSpPr>
        <p:spPr>
          <a:xfrm>
            <a:off x="304800" y="3048000"/>
            <a:ext cx="8610600" cy="646331"/>
          </a:xfrm>
          <a:prstGeom prst="rect">
            <a:avLst/>
          </a:prstGeom>
        </p:spPr>
        <p:txBody>
          <a:bodyPr wrap="square">
            <a:spAutoFit/>
          </a:bodyPr>
          <a:lstStyle/>
          <a:p>
            <a:pPr marL="285750" indent="-285750" algn="just" rtl="1">
              <a:buClr>
                <a:srgbClr val="FF0000"/>
              </a:buClr>
              <a:buFont typeface="Wingdings" panose="05000000000000000000" pitchFamily="2" charset="2"/>
              <a:buChar char="ü"/>
            </a:pPr>
            <a:r>
              <a:rPr lang="fa-IR" dirty="0">
                <a:latin typeface="Times New Roman" panose="02020603050405020304" pitchFamily="18" charset="0"/>
                <a:ea typeface="Times New Roman" panose="02020603050405020304" pitchFamily="18" charset="0"/>
                <a:cs typeface="B Nazanin" panose="00000400000000000000" pitchFamily="2" charset="-78"/>
              </a:rPr>
              <a:t>اگر </a:t>
            </a:r>
            <a:r>
              <a:rPr lang="fa-IR" sz="1600" baseline="-25000" dirty="0">
                <a:latin typeface="Times New Roman" panose="02020603050405020304" pitchFamily="18" charset="0"/>
                <a:ea typeface="Times New Roman" panose="02020603050405020304" pitchFamily="18" charset="0"/>
                <a:cs typeface="Times New Roman" panose="02020603050405020304" pitchFamily="18" charset="0"/>
              </a:rPr>
              <a:t>1</a:t>
            </a:r>
            <a:r>
              <a:rPr lang="fa-IR" sz="1600" dirty="0" smtClean="0">
                <a:latin typeface="Times New Roman" panose="02020603050405020304" pitchFamily="18" charset="0"/>
                <a:ea typeface="Times New Roman" panose="02020603050405020304" pitchFamily="18" charset="0"/>
                <a:cs typeface="Times New Roman" panose="02020603050405020304" pitchFamily="18" charset="0"/>
              </a:rPr>
              <a:t>λ </a:t>
            </a:r>
            <a:r>
              <a:rPr lang="fa-IR" sz="1600" dirty="0">
                <a:latin typeface="Times New Roman" panose="02020603050405020304" pitchFamily="18" charset="0"/>
                <a:ea typeface="Times New Roman" panose="02020603050405020304" pitchFamily="18" charset="0"/>
                <a:cs typeface="Times New Roman" panose="02020603050405020304" pitchFamily="18" charset="0"/>
              </a:rPr>
              <a:t>و </a:t>
            </a:r>
            <a:r>
              <a:rPr lang="fa-IR" sz="16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fa-IR" sz="1600" dirty="0" smtClean="0">
                <a:latin typeface="Times New Roman" panose="02020603050405020304" pitchFamily="18" charset="0"/>
                <a:ea typeface="Times New Roman" panose="02020603050405020304" pitchFamily="18" charset="0"/>
                <a:cs typeface="Times New Roman" panose="02020603050405020304" pitchFamily="18" charset="0"/>
              </a:rPr>
              <a:t>λ</a:t>
            </a:r>
            <a:r>
              <a:rPr lang="fa-IR" dirty="0" smtClean="0">
                <a:latin typeface="Times New Roman" panose="02020603050405020304" pitchFamily="18" charset="0"/>
                <a:ea typeface="Times New Roman" panose="02020603050405020304" pitchFamily="18" charset="0"/>
                <a:cs typeface="Calibri" panose="020F0502020204030204" pitchFamily="34" charset="0"/>
              </a:rPr>
              <a:t> </a:t>
            </a:r>
            <a:r>
              <a:rPr lang="fa-IR" dirty="0">
                <a:latin typeface="Times New Roman" panose="02020603050405020304" pitchFamily="18" charset="0"/>
                <a:ea typeface="Times New Roman" panose="02020603050405020304" pitchFamily="18" charset="0"/>
                <a:cs typeface="B Nazanin" panose="00000400000000000000" pitchFamily="2" charset="-78"/>
              </a:rPr>
              <a:t>مقادیر ویژه ماتریس </a:t>
            </a:r>
            <a:r>
              <a:rPr lang="en-US" dirty="0">
                <a:latin typeface="Times New Roman" panose="02020603050405020304" pitchFamily="18" charset="0"/>
                <a:ea typeface="Calibri" panose="020F0502020204030204" pitchFamily="34" charset="0"/>
                <a:cs typeface="Arial" panose="020B0604020202020204" pitchFamily="34" charset="0"/>
              </a:rPr>
              <a:t>A </a:t>
            </a:r>
            <a:r>
              <a:rPr lang="fa-IR" dirty="0" smtClean="0">
                <a:latin typeface="Times New Roman" panose="02020603050405020304" pitchFamily="18" charset="0"/>
                <a:ea typeface="Calibri" panose="020F0502020204030204" pitchFamily="34" charset="0"/>
                <a:cs typeface="B Nazanin" panose="00000400000000000000" pitchFamily="2" charset="-78"/>
              </a:rPr>
              <a:t> بوده</a:t>
            </a:r>
            <a:r>
              <a:rPr lang="fa-IR" dirty="0" smtClean="0">
                <a:latin typeface="Times New Roman" panose="02020603050405020304" pitchFamily="18" charset="0"/>
                <a:ea typeface="Calibri" panose="020F0502020204030204" pitchFamily="34" charset="0"/>
              </a:rPr>
              <a:t> </a:t>
            </a:r>
            <a:r>
              <a:rPr lang="ar-SA" dirty="0" smtClean="0">
                <a:latin typeface="Times New Roman" panose="02020603050405020304" pitchFamily="18" charset="0"/>
                <a:ea typeface="Calibri" panose="020F0502020204030204" pitchFamily="34" charset="0"/>
                <a:cs typeface="B Nazanin" panose="00000400000000000000" pitchFamily="2" charset="-78"/>
              </a:rPr>
              <a:t>و</a:t>
            </a:r>
            <a:r>
              <a:rPr lang="ar-SA" dirty="0" smtClean="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u</a:t>
            </a:r>
            <a:r>
              <a:rPr lang="en-US" baseline="-25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a:t>
            </a:r>
            <a:r>
              <a:rPr lang="fa-IR" dirty="0" smtClean="0">
                <a:latin typeface="Times New Roman" panose="02020603050405020304" pitchFamily="18" charset="0"/>
                <a:ea typeface="Calibri" panose="020F0502020204030204" pitchFamily="34" charset="0"/>
                <a:cs typeface="Arial" panose="020B0604020202020204" pitchFamily="34" charset="0"/>
              </a:rPr>
              <a:t> </a:t>
            </a:r>
            <a:r>
              <a:rPr lang="fa-IR" dirty="0" smtClean="0">
                <a:latin typeface="Times New Roman" panose="02020603050405020304" pitchFamily="18" charset="0"/>
                <a:ea typeface="Calibri" panose="020F0502020204030204" pitchFamily="34" charset="0"/>
                <a:cs typeface="B Nazanin" panose="00000400000000000000" pitchFamily="2" charset="-78"/>
              </a:rPr>
              <a:t>و </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u</a:t>
            </a:r>
            <a:r>
              <a:rPr lang="en-US" baseline="-25000" dirty="0">
                <a:latin typeface="Times New Roman" panose="02020603050405020304" pitchFamily="18" charset="0"/>
                <a:ea typeface="Calibri" panose="020F0502020204030204" pitchFamily="34" charset="0"/>
                <a:cs typeface="Arial" panose="020B0604020202020204" pitchFamily="34" charset="0"/>
              </a:rPr>
              <a:t>2</a:t>
            </a:r>
            <a:r>
              <a:rPr lang="fa-IR" dirty="0">
                <a:latin typeface="Times New Roman" panose="02020603050405020304" pitchFamily="18" charset="0"/>
                <a:ea typeface="Times New Roman" panose="02020603050405020304" pitchFamily="18" charset="0"/>
                <a:cs typeface="B Nazanin" panose="00000400000000000000" pitchFamily="2" charset="-78"/>
              </a:rPr>
              <a:t> بردارهای ویژه متناظر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آن ها باشند، </a:t>
            </a:r>
            <a:r>
              <a:rPr lang="fa-IR" dirty="0">
                <a:latin typeface="Times New Roman" panose="02020603050405020304" pitchFamily="18" charset="0"/>
                <a:ea typeface="Times New Roman" panose="02020603050405020304" pitchFamily="18" charset="0"/>
                <a:cs typeface="B Nazanin" panose="00000400000000000000" pitchFamily="2" charset="-78"/>
              </a:rPr>
              <a:t>جواب این معادله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به صورت </a:t>
            </a:r>
            <a:r>
              <a:rPr lang="fa-IR" dirty="0">
                <a:latin typeface="Times New Roman" panose="02020603050405020304" pitchFamily="18" charset="0"/>
                <a:ea typeface="Times New Roman" panose="02020603050405020304" pitchFamily="18" charset="0"/>
                <a:cs typeface="B Nazanin" panose="00000400000000000000" pitchFamily="2" charset="-78"/>
              </a:rPr>
              <a:t>کلی زیر نوشته </a:t>
            </a:r>
            <a:r>
              <a:rPr lang="fa-IR" dirty="0" smtClean="0">
                <a:latin typeface="Times New Roman" panose="02020603050405020304" pitchFamily="18" charset="0"/>
                <a:ea typeface="Times New Roman" panose="02020603050405020304" pitchFamily="18" charset="0"/>
                <a:cs typeface="B Nazanin" panose="00000400000000000000" pitchFamily="2" charset="-78"/>
              </a:rPr>
              <a:t>می شود: </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Rectangle 39"/>
              <p:cNvSpPr/>
              <p:nvPr/>
            </p:nvSpPr>
            <p:spPr>
              <a:xfrm>
                <a:off x="3402218" y="3429000"/>
                <a:ext cx="2666692" cy="394723"/>
              </a:xfrm>
              <a:prstGeom prst="rect">
                <a:avLst/>
              </a:prstGeom>
            </p:spPr>
            <p:txBody>
              <a:bodyPr wrap="none">
                <a:spAutoFit/>
              </a:bodyPr>
              <a:lstStyle/>
              <a:p>
                <a:pPr>
                  <a:lnSpc>
                    <a:spcPct val="115000"/>
                  </a:lnSpc>
                  <a:spcAft>
                    <a:spcPts val="800"/>
                  </a:spcAft>
                </a:pPr>
                <a:r>
                  <a:rPr lang="en-US" kern="100" dirty="0">
                    <a:latin typeface="Cambria Math" panose="02040503050406030204" pitchFamily="18" charset="0"/>
                    <a:ea typeface="Cambria Math" panose="02040503050406030204" pitchFamily="18" charset="0"/>
                    <a:cs typeface="Arial" panose="020B0604020202020204" pitchFamily="34" charset="0"/>
                  </a:rPr>
                  <a:t>X(t)=k</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1</a:t>
                </a:r>
                <a:r>
                  <a:rPr lang="en-US" kern="100" dirty="0">
                    <a:latin typeface="Cambria Math" panose="02040503050406030204" pitchFamily="18" charset="0"/>
                    <a:ea typeface="Cambria Math" panose="02040503050406030204" pitchFamily="18" charset="0"/>
                    <a:cs typeface="Arial" panose="020B0604020202020204" pitchFamily="34" charset="0"/>
                  </a:rPr>
                  <a:t>u</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1</a:t>
                </a:r>
                <a14:m>
                  <m:oMath xmlns:m="http://schemas.openxmlformats.org/officeDocument/2006/math">
                    <m:sSup>
                      <m:sSup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i="1" kern="100">
                            <a:latin typeface="Cambria Math" panose="02040503050406030204" pitchFamily="18" charset="0"/>
                            <a:ea typeface="Cambria Math" panose="02040503050406030204" pitchFamily="18" charset="0"/>
                            <a:cs typeface="Times New Roman" panose="02020603050405020304" pitchFamily="18" charset="0"/>
                          </a:rPr>
                          <m:t> </m:t>
                        </m:r>
                        <m:r>
                          <a:rPr lang="en-US" i="1" kern="100">
                            <a:latin typeface="Cambria Math" panose="02040503050406030204" pitchFamily="18" charset="0"/>
                            <a:ea typeface="Cambria Math" panose="02040503050406030204" pitchFamily="18" charset="0"/>
                            <a:cs typeface="Times New Roman" panose="02020603050405020304" pitchFamily="18" charset="0"/>
                          </a:rPr>
                          <m:t>𝑒</m:t>
                        </m:r>
                      </m:e>
                      <m:sup>
                        <m:r>
                          <m:rPr>
                            <m:sty m:val="p"/>
                          </m:rPr>
                          <a:rPr lang="fa-IR" kern="100">
                            <a:latin typeface="Cambria Math" panose="02040503050406030204" pitchFamily="18" charset="0"/>
                            <a:ea typeface="Cambria Math" panose="02040503050406030204" pitchFamily="18" charset="0"/>
                            <a:cs typeface="Times New Roman" panose="02020603050405020304" pitchFamily="18" charset="0"/>
                          </a:rPr>
                          <m:t>λ</m:t>
                        </m:r>
                        <m:r>
                          <a:rPr lang="en-US" kern="100">
                            <a:latin typeface="Cambria Math" panose="02040503050406030204" pitchFamily="18" charset="0"/>
                            <a:ea typeface="Cambria Math" panose="02040503050406030204" pitchFamily="18" charset="0"/>
                            <a:cs typeface="Times New Roman" panose="02020603050405020304" pitchFamily="18" charset="0"/>
                          </a:rPr>
                          <m:t>1</m:t>
                        </m:r>
                        <m:r>
                          <m:rPr>
                            <m:sty m:val="p"/>
                          </m:rPr>
                          <a:rPr lang="en-US" kern="100">
                            <a:latin typeface="Cambria Math" panose="02040503050406030204" pitchFamily="18" charset="0"/>
                            <a:ea typeface="Cambria Math" panose="02040503050406030204" pitchFamily="18" charset="0"/>
                            <a:cs typeface="Times New Roman" panose="02020603050405020304" pitchFamily="18" charset="0"/>
                          </a:rPr>
                          <m:t>t</m:t>
                        </m:r>
                      </m:sup>
                    </m:sSup>
                  </m:oMath>
                </a14:m>
                <a:r>
                  <a:rPr lang="en-US" kern="100" dirty="0">
                    <a:latin typeface="Cambria Math" panose="02040503050406030204" pitchFamily="18" charset="0"/>
                    <a:ea typeface="Cambria Math" panose="02040503050406030204" pitchFamily="18" charset="0"/>
                    <a:cs typeface="Arial" panose="020B0604020202020204" pitchFamily="34" charset="0"/>
                  </a:rPr>
                  <a:t>+k</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2</a:t>
                </a:r>
                <a:r>
                  <a:rPr lang="en-US" kern="100" dirty="0">
                    <a:latin typeface="Cambria Math" panose="02040503050406030204" pitchFamily="18" charset="0"/>
                    <a:ea typeface="Cambria Math" panose="02040503050406030204" pitchFamily="18" charset="0"/>
                    <a:cs typeface="Arial" panose="020B0604020202020204" pitchFamily="34" charset="0"/>
                  </a:rPr>
                  <a:t>u</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2</a:t>
                </a:r>
                <a14:m>
                  <m:oMath xmlns:m="http://schemas.openxmlformats.org/officeDocument/2006/math">
                    <m:r>
                      <a:rPr lang="en-US" i="1" kern="100">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i="1" kern="100">
                            <a:latin typeface="Cambria Math" panose="02040503050406030204" pitchFamily="18" charset="0"/>
                            <a:ea typeface="Cambria Math" panose="02040503050406030204" pitchFamily="18" charset="0"/>
                            <a:cs typeface="Times New Roman" panose="02020603050405020304" pitchFamily="18" charset="0"/>
                          </a:rPr>
                          <m:t>𝑒</m:t>
                        </m:r>
                      </m:e>
                      <m:sup>
                        <m:r>
                          <m:rPr>
                            <m:sty m:val="p"/>
                          </m:rPr>
                          <a:rPr lang="fa-IR" kern="100">
                            <a:latin typeface="Cambria Math" panose="02040503050406030204" pitchFamily="18" charset="0"/>
                            <a:ea typeface="Cambria Math" panose="02040503050406030204" pitchFamily="18" charset="0"/>
                            <a:cs typeface="Times New Roman" panose="02020603050405020304" pitchFamily="18" charset="0"/>
                          </a:rPr>
                          <m:t>λ</m:t>
                        </m:r>
                        <m:r>
                          <a:rPr lang="en-US" kern="10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n-US" kern="100">
                            <a:latin typeface="Cambria Math" panose="02040503050406030204" pitchFamily="18" charset="0"/>
                            <a:ea typeface="Cambria Math" panose="02040503050406030204" pitchFamily="18" charset="0"/>
                            <a:cs typeface="Times New Roman" panose="02020603050405020304" pitchFamily="18" charset="0"/>
                          </a:rPr>
                          <m:t>t</m:t>
                        </m:r>
                      </m:sup>
                    </m:sSup>
                  </m:oMath>
                </a14:m>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3402218" y="3429000"/>
                <a:ext cx="2666692" cy="394723"/>
              </a:xfrm>
              <a:prstGeom prst="rect">
                <a:avLst/>
              </a:prstGeom>
              <a:blipFill>
                <a:blip r:embed="rId5"/>
                <a:stretch>
                  <a:fillRect l="-1826" t="-3125" b="-23438"/>
                </a:stretch>
              </a:blipFill>
            </p:spPr>
            <p:txBody>
              <a:bodyPr/>
              <a:lstStyle/>
              <a:p>
                <a:r>
                  <a:rPr lang="en-US">
                    <a:noFill/>
                  </a:rPr>
                  <a:t> </a:t>
                </a:r>
              </a:p>
            </p:txBody>
          </p:sp>
        </mc:Fallback>
      </mc:AlternateContent>
      <p:sp>
        <p:nvSpPr>
          <p:cNvPr id="41" name="Rectangle 40"/>
          <p:cNvSpPr/>
          <p:nvPr/>
        </p:nvSpPr>
        <p:spPr>
          <a:xfrm>
            <a:off x="3581400" y="3815014"/>
            <a:ext cx="5334000" cy="410882"/>
          </a:xfrm>
          <a:prstGeom prst="rect">
            <a:avLst/>
          </a:prstGeom>
        </p:spPr>
        <p:txBody>
          <a:bodyPr wrap="square">
            <a:spAutoFit/>
          </a:bodyPr>
          <a:lstStyle/>
          <a:p>
            <a:pPr algn="r" rtl="1">
              <a:lnSpc>
                <a:spcPct val="115000"/>
              </a:lnSpc>
              <a:spcAft>
                <a:spcPts val="800"/>
              </a:spcAft>
            </a:pPr>
            <a:r>
              <a:rPr lang="fa-IR" kern="100" dirty="0" smtClean="0">
                <a:latin typeface="Calibri" panose="020F0502020204030204" pitchFamily="34" charset="0"/>
                <a:ea typeface="Times New Roman" panose="02020603050405020304" pitchFamily="18" charset="0"/>
                <a:cs typeface="B Nazanin" panose="00000400000000000000" pitchFamily="2" charset="-78"/>
              </a:rPr>
              <a:t>و می توان بررسی </a:t>
            </a:r>
            <a:r>
              <a:rPr lang="fa-IR" kern="100" dirty="0">
                <a:latin typeface="Calibri" panose="020F0502020204030204" pitchFamily="34" charset="0"/>
                <a:ea typeface="Times New Roman" panose="02020603050405020304" pitchFamily="18" charset="0"/>
                <a:cs typeface="B Nazanin" panose="00000400000000000000" pitchFamily="2" charset="-78"/>
              </a:rPr>
              <a:t>کرد که این جواب در </a:t>
            </a:r>
            <a:r>
              <a:rPr lang="fa-IR" kern="100" dirty="0" smtClean="0">
                <a:latin typeface="Calibri" panose="020F0502020204030204" pitchFamily="34" charset="0"/>
                <a:ea typeface="Times New Roman" panose="02020603050405020304" pitchFamily="18" charset="0"/>
                <a:cs typeface="B Nazanin" panose="00000400000000000000" pitchFamily="2" charset="-78"/>
              </a:rPr>
              <a:t>معادله (</a:t>
            </a:r>
            <a:r>
              <a:rPr lang="fa-IR" kern="100" dirty="0">
                <a:latin typeface="Calibri" panose="020F0502020204030204" pitchFamily="34" charset="0"/>
                <a:ea typeface="Times New Roman" panose="02020603050405020304" pitchFamily="18" charset="0"/>
                <a:cs typeface="B Nazanin" panose="00000400000000000000" pitchFamily="2" charset="-78"/>
              </a:rPr>
              <a:t>1) صدق </a:t>
            </a:r>
            <a:r>
              <a:rPr lang="fa-IR" kern="100" dirty="0" smtClean="0">
                <a:latin typeface="Calibri" panose="020F0502020204030204" pitchFamily="34" charset="0"/>
                <a:ea typeface="Times New Roman" panose="02020603050405020304" pitchFamily="18" charset="0"/>
                <a:cs typeface="B Nazanin" panose="00000400000000000000" pitchFamily="2" charset="-78"/>
              </a:rPr>
              <a:t>می کند:</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2" name="Rectangle 41"/>
              <p:cNvSpPr/>
              <p:nvPr/>
            </p:nvSpPr>
            <p:spPr>
              <a:xfrm>
                <a:off x="2949788" y="4191000"/>
                <a:ext cx="3265189" cy="394723"/>
              </a:xfrm>
              <a:prstGeom prst="rect">
                <a:avLst/>
              </a:prstGeom>
            </p:spPr>
            <p:txBody>
              <a:bodyPr wrap="none">
                <a:spAutoFit/>
              </a:bodyPr>
              <a:lstStyle/>
              <a:p>
                <a:pPr>
                  <a:lnSpc>
                    <a:spcPct val="115000"/>
                  </a:lnSpc>
                  <a:spcAft>
                    <a:spcPts val="800"/>
                  </a:spcAft>
                </a:pPr>
                <a14:m>
                  <m:oMath xmlns:m="http://schemas.openxmlformats.org/officeDocument/2006/math">
                    <m:acc>
                      <m:accPr>
                        <m:chr m:val="̇"/>
                        <m:ctrlPr>
                          <a:rPr lang="en-US" i="1" kern="100">
                            <a:latin typeface="Cambria Math" panose="02040503050406030204" pitchFamily="18" charset="0"/>
                            <a:ea typeface="Cambria Math" panose="02040503050406030204" pitchFamily="18" charset="0"/>
                            <a:cs typeface="Times New Roman" panose="02020603050405020304" pitchFamily="18" charset="0"/>
                          </a:rPr>
                        </m:ctrlPr>
                      </m:accPr>
                      <m:e>
                        <m:r>
                          <a:rPr lang="en-US" i="1" kern="100">
                            <a:latin typeface="Cambria Math" panose="02040503050406030204" pitchFamily="18" charset="0"/>
                            <a:ea typeface="Cambria Math" panose="02040503050406030204" pitchFamily="18" charset="0"/>
                            <a:cs typeface="Times New Roman" panose="02020603050405020304" pitchFamily="18" charset="0"/>
                          </a:rPr>
                          <m:t>𝑥</m:t>
                        </m:r>
                      </m:e>
                    </m:acc>
                  </m:oMath>
                </a14:m>
                <a:r>
                  <a:rPr lang="en-US" kern="100" dirty="0">
                    <a:latin typeface="Cambria Math" panose="02040503050406030204" pitchFamily="18" charset="0"/>
                    <a:ea typeface="Cambria Math" panose="02040503050406030204" pitchFamily="18" charset="0"/>
                    <a:cs typeface="Arial" panose="020B0604020202020204" pitchFamily="34" charset="0"/>
                  </a:rPr>
                  <a:t>(t)= k</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1 </a:t>
                </a:r>
                <a:r>
                  <a:rPr lang="fa-IR" kern="100" dirty="0">
                    <a:latin typeface="Cambria Math" panose="02040503050406030204" pitchFamily="18" charset="0"/>
                    <a:ea typeface="Cambria Math" panose="02040503050406030204" pitchFamily="18" charset="0"/>
                  </a:rPr>
                  <a:t>λ</a:t>
                </a:r>
                <a:r>
                  <a:rPr lang="fa-IR" kern="100" baseline="-25000" dirty="0">
                    <a:latin typeface="Cambria Math" panose="02040503050406030204" pitchFamily="18" charset="0"/>
                    <a:ea typeface="Cambria Math" panose="02040503050406030204" pitchFamily="18" charset="0"/>
                  </a:rPr>
                  <a:t>1 </a:t>
                </a:r>
                <a:r>
                  <a:rPr lang="en-US" kern="100" dirty="0">
                    <a:latin typeface="Cambria Math" panose="02040503050406030204" pitchFamily="18" charset="0"/>
                    <a:ea typeface="Cambria Math" panose="02040503050406030204" pitchFamily="18" charset="0"/>
                    <a:cs typeface="Arial" panose="020B0604020202020204" pitchFamily="34" charset="0"/>
                  </a:rPr>
                  <a:t>u</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1</a:t>
                </a:r>
                <a14:m>
                  <m:oMath xmlns:m="http://schemas.openxmlformats.org/officeDocument/2006/math">
                    <m:sSup>
                      <m:sSup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i="1" kern="100">
                            <a:latin typeface="Cambria Math" panose="02040503050406030204" pitchFamily="18" charset="0"/>
                            <a:ea typeface="Cambria Math" panose="02040503050406030204" pitchFamily="18" charset="0"/>
                            <a:cs typeface="Times New Roman" panose="02020603050405020304" pitchFamily="18" charset="0"/>
                          </a:rPr>
                          <m:t> </m:t>
                        </m:r>
                        <m:r>
                          <a:rPr lang="en-US" i="1" kern="100">
                            <a:latin typeface="Cambria Math" panose="02040503050406030204" pitchFamily="18" charset="0"/>
                            <a:ea typeface="Cambria Math" panose="02040503050406030204" pitchFamily="18" charset="0"/>
                            <a:cs typeface="Times New Roman" panose="02020603050405020304" pitchFamily="18" charset="0"/>
                          </a:rPr>
                          <m:t>𝑒</m:t>
                        </m:r>
                      </m:e>
                      <m:sup>
                        <m:r>
                          <m:rPr>
                            <m:sty m:val="p"/>
                          </m:rPr>
                          <a:rPr lang="fa-IR" kern="100">
                            <a:latin typeface="Cambria Math" panose="02040503050406030204" pitchFamily="18" charset="0"/>
                            <a:ea typeface="Cambria Math" panose="02040503050406030204" pitchFamily="18" charset="0"/>
                            <a:cs typeface="Times New Roman" panose="02020603050405020304" pitchFamily="18" charset="0"/>
                          </a:rPr>
                          <m:t>λ</m:t>
                        </m:r>
                        <m:r>
                          <a:rPr lang="en-US" kern="100">
                            <a:latin typeface="Cambria Math" panose="02040503050406030204" pitchFamily="18" charset="0"/>
                            <a:ea typeface="Cambria Math" panose="02040503050406030204" pitchFamily="18" charset="0"/>
                            <a:cs typeface="Times New Roman" panose="02020603050405020304" pitchFamily="18" charset="0"/>
                          </a:rPr>
                          <m:t>1</m:t>
                        </m:r>
                        <m:r>
                          <m:rPr>
                            <m:sty m:val="p"/>
                          </m:rPr>
                          <a:rPr lang="en-US" kern="100">
                            <a:latin typeface="Cambria Math" panose="02040503050406030204" pitchFamily="18" charset="0"/>
                            <a:ea typeface="Cambria Math" panose="02040503050406030204" pitchFamily="18" charset="0"/>
                            <a:cs typeface="Times New Roman" panose="02020603050405020304" pitchFamily="18" charset="0"/>
                          </a:rPr>
                          <m:t>t</m:t>
                        </m:r>
                      </m:sup>
                    </m:sSup>
                  </m:oMath>
                </a14:m>
                <a:r>
                  <a:rPr lang="en-US" kern="100" dirty="0">
                    <a:latin typeface="Cambria Math" panose="02040503050406030204" pitchFamily="18" charset="0"/>
                    <a:ea typeface="Cambria Math" panose="02040503050406030204" pitchFamily="18" charset="0"/>
                    <a:cs typeface="Arial" panose="020B0604020202020204" pitchFamily="34" charset="0"/>
                  </a:rPr>
                  <a:t>+k</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2 </a:t>
                </a:r>
                <a:r>
                  <a:rPr lang="fa-IR" kern="100" dirty="0">
                    <a:latin typeface="Cambria Math" panose="02040503050406030204" pitchFamily="18" charset="0"/>
                    <a:ea typeface="Cambria Math" panose="02040503050406030204" pitchFamily="18" charset="0"/>
                  </a:rPr>
                  <a:t>λ</a:t>
                </a:r>
                <a:r>
                  <a:rPr lang="fa-IR" kern="100" baseline="-25000" dirty="0">
                    <a:latin typeface="Cambria Math" panose="02040503050406030204" pitchFamily="18" charset="0"/>
                    <a:ea typeface="Cambria Math" panose="02040503050406030204" pitchFamily="18" charset="0"/>
                  </a:rPr>
                  <a:t>2 </a:t>
                </a:r>
                <a:r>
                  <a:rPr lang="en-US" kern="100" dirty="0">
                    <a:latin typeface="Cambria Math" panose="02040503050406030204" pitchFamily="18" charset="0"/>
                    <a:ea typeface="Cambria Math" panose="02040503050406030204" pitchFamily="18" charset="0"/>
                    <a:cs typeface="Arial" panose="020B0604020202020204" pitchFamily="34" charset="0"/>
                  </a:rPr>
                  <a:t>u</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2</a:t>
                </a:r>
                <a14:m>
                  <m:oMath xmlns:m="http://schemas.openxmlformats.org/officeDocument/2006/math">
                    <m:r>
                      <a:rPr lang="en-US" i="1" kern="100">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i="1" kern="100">
                            <a:latin typeface="Cambria Math" panose="02040503050406030204" pitchFamily="18" charset="0"/>
                            <a:ea typeface="Cambria Math" panose="02040503050406030204" pitchFamily="18" charset="0"/>
                            <a:cs typeface="Times New Roman" panose="02020603050405020304" pitchFamily="18" charset="0"/>
                          </a:rPr>
                          <m:t>𝑒</m:t>
                        </m:r>
                      </m:e>
                      <m:sup>
                        <m:r>
                          <m:rPr>
                            <m:sty m:val="p"/>
                          </m:rPr>
                          <a:rPr lang="fa-IR" kern="100">
                            <a:latin typeface="Cambria Math" panose="02040503050406030204" pitchFamily="18" charset="0"/>
                            <a:ea typeface="Cambria Math" panose="02040503050406030204" pitchFamily="18" charset="0"/>
                            <a:cs typeface="Times New Roman" panose="02020603050405020304" pitchFamily="18" charset="0"/>
                          </a:rPr>
                          <m:t>λ</m:t>
                        </m:r>
                        <m:r>
                          <a:rPr lang="en-US" kern="10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n-US" kern="100">
                            <a:latin typeface="Cambria Math" panose="02040503050406030204" pitchFamily="18" charset="0"/>
                            <a:ea typeface="Cambria Math" panose="02040503050406030204" pitchFamily="18" charset="0"/>
                            <a:cs typeface="Times New Roman" panose="02020603050405020304" pitchFamily="18" charset="0"/>
                          </a:rPr>
                          <m:t>t</m:t>
                        </m:r>
                      </m:sup>
                    </m:sSup>
                  </m:oMath>
                </a14:m>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2949788" y="4191000"/>
                <a:ext cx="3265189" cy="394723"/>
              </a:xfrm>
              <a:prstGeom prst="rect">
                <a:avLst/>
              </a:prstGeom>
              <a:blipFill>
                <a:blip r:embed="rId6"/>
                <a:stretch>
                  <a:fillRect t="-3125" b="-23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1632246" y="4627311"/>
                <a:ext cx="3191451" cy="394723"/>
              </a:xfrm>
              <a:prstGeom prst="rect">
                <a:avLst/>
              </a:prstGeom>
            </p:spPr>
            <p:txBody>
              <a:bodyPr wrap="none">
                <a:spAutoFit/>
              </a:bodyPr>
              <a:lstStyle/>
              <a:p>
                <a:pPr>
                  <a:lnSpc>
                    <a:spcPct val="115000"/>
                  </a:lnSpc>
                  <a:spcAft>
                    <a:spcPts val="800"/>
                  </a:spcAft>
                </a:pPr>
                <a14:m>
                  <m:oMath xmlns:m="http://schemas.openxmlformats.org/officeDocument/2006/math">
                    <m:acc>
                      <m:accPr>
                        <m:chr m:val="̇"/>
                        <m:ctrlPr>
                          <a:rPr lang="en-US" i="1" kern="100">
                            <a:latin typeface="Cambria Math" panose="02040503050406030204" pitchFamily="18" charset="0"/>
                            <a:ea typeface="Cambria Math" panose="02040503050406030204" pitchFamily="18" charset="0"/>
                            <a:cs typeface="Times New Roman" panose="02020603050405020304" pitchFamily="18" charset="0"/>
                          </a:rPr>
                        </m:ctrlPr>
                      </m:accPr>
                      <m:e>
                        <m:r>
                          <a:rPr lang="en-US" i="1" kern="100">
                            <a:latin typeface="Cambria Math" panose="02040503050406030204" pitchFamily="18" charset="0"/>
                            <a:ea typeface="Cambria Math" panose="02040503050406030204" pitchFamily="18" charset="0"/>
                            <a:cs typeface="Times New Roman" panose="02020603050405020304" pitchFamily="18" charset="0"/>
                          </a:rPr>
                          <m:t>𝑥</m:t>
                        </m:r>
                      </m:e>
                    </m:acc>
                  </m:oMath>
                </a14:m>
                <a:r>
                  <a:rPr lang="en-US" kern="100" dirty="0">
                    <a:latin typeface="Cambria Math" panose="02040503050406030204" pitchFamily="18" charset="0"/>
                    <a:ea typeface="Cambria Math" panose="02040503050406030204" pitchFamily="18" charset="0"/>
                    <a:cs typeface="Arial" panose="020B0604020202020204" pitchFamily="34" charset="0"/>
                  </a:rPr>
                  <a:t>(t)= k</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1 </a:t>
                </a:r>
                <a:r>
                  <a:rPr lang="en-US" kern="100" dirty="0">
                    <a:latin typeface="Cambria Math" panose="02040503050406030204" pitchFamily="18" charset="0"/>
                    <a:ea typeface="Cambria Math" panose="02040503050406030204" pitchFamily="18" charset="0"/>
                    <a:cs typeface="Arial" panose="020B0604020202020204" pitchFamily="34" charset="0"/>
                  </a:rPr>
                  <a:t>A</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 </a:t>
                </a:r>
                <a:r>
                  <a:rPr lang="en-US" kern="100" dirty="0">
                    <a:latin typeface="Cambria Math" panose="02040503050406030204" pitchFamily="18" charset="0"/>
                    <a:ea typeface="Cambria Math" panose="02040503050406030204" pitchFamily="18" charset="0"/>
                    <a:cs typeface="Arial" panose="020B0604020202020204" pitchFamily="34" charset="0"/>
                  </a:rPr>
                  <a:t>u</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1</a:t>
                </a:r>
                <a14:m>
                  <m:oMath xmlns:m="http://schemas.openxmlformats.org/officeDocument/2006/math">
                    <m:sSup>
                      <m:sSup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i="1" kern="100">
                            <a:latin typeface="Cambria Math" panose="02040503050406030204" pitchFamily="18" charset="0"/>
                            <a:ea typeface="Cambria Math" panose="02040503050406030204" pitchFamily="18" charset="0"/>
                            <a:cs typeface="Times New Roman" panose="02020603050405020304" pitchFamily="18" charset="0"/>
                          </a:rPr>
                          <m:t> </m:t>
                        </m:r>
                        <m:r>
                          <a:rPr lang="en-US" i="1" kern="100">
                            <a:latin typeface="Cambria Math" panose="02040503050406030204" pitchFamily="18" charset="0"/>
                            <a:ea typeface="Cambria Math" panose="02040503050406030204" pitchFamily="18" charset="0"/>
                            <a:cs typeface="Times New Roman" panose="02020603050405020304" pitchFamily="18" charset="0"/>
                          </a:rPr>
                          <m:t>𝑒</m:t>
                        </m:r>
                      </m:e>
                      <m:sup>
                        <m:r>
                          <m:rPr>
                            <m:sty m:val="p"/>
                          </m:rPr>
                          <a:rPr lang="fa-IR" kern="100">
                            <a:latin typeface="Cambria Math" panose="02040503050406030204" pitchFamily="18" charset="0"/>
                            <a:ea typeface="Cambria Math" panose="02040503050406030204" pitchFamily="18" charset="0"/>
                            <a:cs typeface="Times New Roman" panose="02020603050405020304" pitchFamily="18" charset="0"/>
                          </a:rPr>
                          <m:t>λ</m:t>
                        </m:r>
                        <m:r>
                          <a:rPr lang="en-US" kern="100">
                            <a:latin typeface="Cambria Math" panose="02040503050406030204" pitchFamily="18" charset="0"/>
                            <a:ea typeface="Cambria Math" panose="02040503050406030204" pitchFamily="18" charset="0"/>
                            <a:cs typeface="Times New Roman" panose="02020603050405020304" pitchFamily="18" charset="0"/>
                          </a:rPr>
                          <m:t>1</m:t>
                        </m:r>
                        <m:r>
                          <m:rPr>
                            <m:sty m:val="p"/>
                          </m:rPr>
                          <a:rPr lang="en-US" kern="100">
                            <a:latin typeface="Cambria Math" panose="02040503050406030204" pitchFamily="18" charset="0"/>
                            <a:ea typeface="Cambria Math" panose="02040503050406030204" pitchFamily="18" charset="0"/>
                            <a:cs typeface="Times New Roman" panose="02020603050405020304" pitchFamily="18" charset="0"/>
                          </a:rPr>
                          <m:t>t</m:t>
                        </m:r>
                      </m:sup>
                    </m:sSup>
                  </m:oMath>
                </a14:m>
                <a:r>
                  <a:rPr lang="en-US" kern="100" dirty="0">
                    <a:latin typeface="Cambria Math" panose="02040503050406030204" pitchFamily="18" charset="0"/>
                    <a:ea typeface="Cambria Math" panose="02040503050406030204" pitchFamily="18" charset="0"/>
                    <a:cs typeface="Arial" panose="020B0604020202020204" pitchFamily="34" charset="0"/>
                  </a:rPr>
                  <a:t>+k</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2 </a:t>
                </a:r>
                <a:r>
                  <a:rPr lang="en-US" kern="100" dirty="0">
                    <a:latin typeface="Cambria Math" panose="02040503050406030204" pitchFamily="18" charset="0"/>
                    <a:ea typeface="Cambria Math" panose="02040503050406030204" pitchFamily="18" charset="0"/>
                    <a:cs typeface="Arial" panose="020B0604020202020204" pitchFamily="34" charset="0"/>
                  </a:rPr>
                  <a:t>A</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 </a:t>
                </a:r>
                <a:r>
                  <a:rPr lang="en-US" kern="100" dirty="0">
                    <a:latin typeface="Cambria Math" panose="02040503050406030204" pitchFamily="18" charset="0"/>
                    <a:ea typeface="Cambria Math" panose="02040503050406030204" pitchFamily="18" charset="0"/>
                    <a:cs typeface="Arial" panose="020B0604020202020204" pitchFamily="34" charset="0"/>
                  </a:rPr>
                  <a:t>u</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2</a:t>
                </a:r>
                <a14:m>
                  <m:oMath xmlns:m="http://schemas.openxmlformats.org/officeDocument/2006/math">
                    <m:r>
                      <a:rPr lang="en-US" i="1" kern="100">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i="1" kern="100">
                            <a:latin typeface="Cambria Math" panose="02040503050406030204" pitchFamily="18" charset="0"/>
                            <a:ea typeface="Cambria Math" panose="02040503050406030204" pitchFamily="18" charset="0"/>
                            <a:cs typeface="Times New Roman" panose="02020603050405020304" pitchFamily="18" charset="0"/>
                          </a:rPr>
                          <m:t>𝑒</m:t>
                        </m:r>
                      </m:e>
                      <m:sup>
                        <m:r>
                          <m:rPr>
                            <m:sty m:val="p"/>
                          </m:rPr>
                          <a:rPr lang="fa-IR" kern="100">
                            <a:latin typeface="Cambria Math" panose="02040503050406030204" pitchFamily="18" charset="0"/>
                            <a:ea typeface="Cambria Math" panose="02040503050406030204" pitchFamily="18" charset="0"/>
                            <a:cs typeface="Times New Roman" panose="02020603050405020304" pitchFamily="18" charset="0"/>
                          </a:rPr>
                          <m:t>λ</m:t>
                        </m:r>
                        <m:r>
                          <a:rPr lang="en-US" kern="10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n-US" kern="100">
                            <a:latin typeface="Cambria Math" panose="02040503050406030204" pitchFamily="18" charset="0"/>
                            <a:ea typeface="Cambria Math" panose="02040503050406030204" pitchFamily="18" charset="0"/>
                            <a:cs typeface="Times New Roman" panose="02020603050405020304" pitchFamily="18" charset="0"/>
                          </a:rPr>
                          <m:t>t</m:t>
                        </m:r>
                      </m:sup>
                    </m:sSup>
                  </m:oMath>
                </a14:m>
                <a:r>
                  <a:rPr lang="en-US" kern="100" dirty="0">
                    <a:latin typeface="Cambria Math" panose="02040503050406030204" pitchFamily="18" charset="0"/>
                    <a:ea typeface="Cambria Math" panose="02040503050406030204" pitchFamily="18" charset="0"/>
                    <a:cs typeface="Arial" panose="020B0604020202020204" pitchFamily="34" charset="0"/>
                  </a:rPr>
                  <a:t> </a:t>
                </a:r>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1632246" y="4627311"/>
                <a:ext cx="3191451" cy="394723"/>
              </a:xfrm>
              <a:prstGeom prst="rect">
                <a:avLst/>
              </a:prstGeom>
              <a:blipFill>
                <a:blip r:embed="rId7"/>
                <a:stretch>
                  <a:fillRect t="-1538"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476691" y="4631665"/>
                <a:ext cx="3404073" cy="394723"/>
              </a:xfrm>
              <a:prstGeom prst="rect">
                <a:avLst/>
              </a:prstGeom>
            </p:spPr>
            <p:txBody>
              <a:bodyPr wrap="none">
                <a:spAutoFit/>
              </a:bodyPr>
              <a:lstStyle/>
              <a:p>
                <a:pPr>
                  <a:lnSpc>
                    <a:spcPct val="115000"/>
                  </a:lnSpc>
                  <a:spcAft>
                    <a:spcPts val="800"/>
                  </a:spcAft>
                </a:pPr>
                <a:r>
                  <a:rPr lang="en-US" kern="100" dirty="0">
                    <a:latin typeface="Cambria Math" panose="02040503050406030204" pitchFamily="18" charset="0"/>
                    <a:ea typeface="Cambria Math" panose="02040503050406030204" pitchFamily="18" charset="0"/>
                    <a:cs typeface="Arial" panose="020B0604020202020204" pitchFamily="34" charset="0"/>
                  </a:rPr>
                  <a:t>= A(k</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1</a:t>
                </a:r>
                <a:r>
                  <a:rPr lang="en-US" kern="100" dirty="0">
                    <a:latin typeface="Cambria Math" panose="02040503050406030204" pitchFamily="18" charset="0"/>
                    <a:ea typeface="Cambria Math" panose="02040503050406030204" pitchFamily="18" charset="0"/>
                    <a:cs typeface="Arial" panose="020B0604020202020204" pitchFamily="34" charset="0"/>
                  </a:rPr>
                  <a:t>u</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1</a:t>
                </a:r>
                <a14:m>
                  <m:oMath xmlns:m="http://schemas.openxmlformats.org/officeDocument/2006/math">
                    <m:sSup>
                      <m:sSup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i="1" kern="100">
                            <a:latin typeface="Cambria Math" panose="02040503050406030204" pitchFamily="18" charset="0"/>
                            <a:ea typeface="Cambria Math" panose="02040503050406030204" pitchFamily="18" charset="0"/>
                            <a:cs typeface="Times New Roman" panose="02020603050405020304" pitchFamily="18" charset="0"/>
                          </a:rPr>
                          <m:t> </m:t>
                        </m:r>
                        <m:r>
                          <a:rPr lang="en-US" i="1" kern="100">
                            <a:latin typeface="Cambria Math" panose="02040503050406030204" pitchFamily="18" charset="0"/>
                            <a:ea typeface="Cambria Math" panose="02040503050406030204" pitchFamily="18" charset="0"/>
                            <a:cs typeface="Times New Roman" panose="02020603050405020304" pitchFamily="18" charset="0"/>
                          </a:rPr>
                          <m:t>𝑒</m:t>
                        </m:r>
                      </m:e>
                      <m:sup>
                        <m:r>
                          <m:rPr>
                            <m:sty m:val="p"/>
                          </m:rPr>
                          <a:rPr lang="fa-IR" kern="100">
                            <a:latin typeface="Cambria Math" panose="02040503050406030204" pitchFamily="18" charset="0"/>
                            <a:ea typeface="Cambria Math" panose="02040503050406030204" pitchFamily="18" charset="0"/>
                            <a:cs typeface="Times New Roman" panose="02020603050405020304" pitchFamily="18" charset="0"/>
                          </a:rPr>
                          <m:t>λ</m:t>
                        </m:r>
                        <m:r>
                          <a:rPr lang="en-US" kern="100">
                            <a:latin typeface="Cambria Math" panose="02040503050406030204" pitchFamily="18" charset="0"/>
                            <a:ea typeface="Cambria Math" panose="02040503050406030204" pitchFamily="18" charset="0"/>
                            <a:cs typeface="Times New Roman" panose="02020603050405020304" pitchFamily="18" charset="0"/>
                          </a:rPr>
                          <m:t>1</m:t>
                        </m:r>
                        <m:r>
                          <m:rPr>
                            <m:sty m:val="p"/>
                          </m:rPr>
                          <a:rPr lang="en-US" kern="100">
                            <a:latin typeface="Cambria Math" panose="02040503050406030204" pitchFamily="18" charset="0"/>
                            <a:ea typeface="Cambria Math" panose="02040503050406030204" pitchFamily="18" charset="0"/>
                            <a:cs typeface="Times New Roman" panose="02020603050405020304" pitchFamily="18" charset="0"/>
                          </a:rPr>
                          <m:t>t</m:t>
                        </m:r>
                      </m:sup>
                    </m:sSup>
                  </m:oMath>
                </a14:m>
                <a:r>
                  <a:rPr lang="en-US" kern="100" dirty="0">
                    <a:latin typeface="Cambria Math" panose="02040503050406030204" pitchFamily="18" charset="0"/>
                    <a:ea typeface="Cambria Math" panose="02040503050406030204" pitchFamily="18" charset="0"/>
                    <a:cs typeface="Arial" panose="020B0604020202020204" pitchFamily="34" charset="0"/>
                  </a:rPr>
                  <a:t>+k</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2</a:t>
                </a:r>
                <a:r>
                  <a:rPr lang="en-US" kern="100" dirty="0">
                    <a:latin typeface="Cambria Math" panose="02040503050406030204" pitchFamily="18" charset="0"/>
                    <a:ea typeface="Cambria Math" panose="02040503050406030204" pitchFamily="18" charset="0"/>
                    <a:cs typeface="Arial" panose="020B0604020202020204" pitchFamily="34" charset="0"/>
                  </a:rPr>
                  <a:t>u</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2</a:t>
                </a:r>
                <a14:m>
                  <m:oMath xmlns:m="http://schemas.openxmlformats.org/officeDocument/2006/math">
                    <m:r>
                      <a:rPr lang="en-US" i="1" kern="100">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i="1" kern="100">
                            <a:latin typeface="Cambria Math" panose="02040503050406030204" pitchFamily="18" charset="0"/>
                            <a:ea typeface="Cambria Math" panose="02040503050406030204" pitchFamily="18" charset="0"/>
                            <a:cs typeface="Times New Roman" panose="02020603050405020304" pitchFamily="18" charset="0"/>
                          </a:rPr>
                          <m:t>𝑒</m:t>
                        </m:r>
                      </m:e>
                      <m:sup>
                        <m:r>
                          <m:rPr>
                            <m:sty m:val="p"/>
                          </m:rPr>
                          <a:rPr lang="fa-IR" kern="100">
                            <a:latin typeface="Cambria Math" panose="02040503050406030204" pitchFamily="18" charset="0"/>
                            <a:ea typeface="Cambria Math" panose="02040503050406030204" pitchFamily="18" charset="0"/>
                            <a:cs typeface="Times New Roman" panose="02020603050405020304" pitchFamily="18" charset="0"/>
                          </a:rPr>
                          <m:t>λ</m:t>
                        </m:r>
                        <m:r>
                          <a:rPr lang="en-US" kern="100">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n-US" kern="100">
                            <a:latin typeface="Cambria Math" panose="02040503050406030204" pitchFamily="18" charset="0"/>
                            <a:ea typeface="Cambria Math" panose="02040503050406030204" pitchFamily="18" charset="0"/>
                            <a:cs typeface="Times New Roman" panose="02020603050405020304" pitchFamily="18" charset="0"/>
                          </a:rPr>
                          <m:t>t</m:t>
                        </m:r>
                      </m:sup>
                    </m:sSup>
                  </m:oMath>
                </a14:m>
                <a:r>
                  <a:rPr lang="en-US" kern="100" dirty="0">
                    <a:latin typeface="Cambria Math" panose="02040503050406030204" pitchFamily="18" charset="0"/>
                    <a:ea typeface="Cambria Math" panose="02040503050406030204" pitchFamily="18" charset="0"/>
                    <a:cs typeface="Arial" panose="020B0604020202020204" pitchFamily="34" charset="0"/>
                  </a:rPr>
                  <a:t>) =Ax(t)</a:t>
                </a:r>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4476691" y="4631665"/>
                <a:ext cx="3404073" cy="394723"/>
              </a:xfrm>
              <a:prstGeom prst="rect">
                <a:avLst/>
              </a:prstGeom>
              <a:blipFill>
                <a:blip r:embed="rId8"/>
                <a:stretch>
                  <a:fillRect l="-1431" t="-3077" r="-894" b="-23077"/>
                </a:stretch>
              </a:blipFill>
            </p:spPr>
            <p:txBody>
              <a:bodyPr/>
              <a:lstStyle/>
              <a:p>
                <a:r>
                  <a:rPr lang="en-US">
                    <a:noFill/>
                  </a:rPr>
                  <a:t> </a:t>
                </a:r>
              </a:p>
            </p:txBody>
          </p:sp>
        </mc:Fallback>
      </mc:AlternateContent>
      <p:sp>
        <p:nvSpPr>
          <p:cNvPr id="45" name="Rectangle 44"/>
          <p:cNvSpPr/>
          <p:nvPr/>
        </p:nvSpPr>
        <p:spPr>
          <a:xfrm>
            <a:off x="304800" y="5029200"/>
            <a:ext cx="8610600" cy="646331"/>
          </a:xfrm>
          <a:prstGeom prst="rect">
            <a:avLst/>
          </a:prstGeom>
        </p:spPr>
        <p:txBody>
          <a:bodyPr wrap="square">
            <a:spAutoFit/>
          </a:bodyPr>
          <a:lstStyle/>
          <a:p>
            <a:pPr marL="285750" indent="-285750" algn="just" rtl="1">
              <a:buFont typeface="Wingdings" panose="05000000000000000000" pitchFamily="2" charset="2"/>
              <a:buChar char="v"/>
            </a:pPr>
            <a:r>
              <a:rPr lang="fa-IR" altLang="en-US"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ریشه های </a:t>
            </a:r>
            <a:r>
              <a:rPr lang="en-US" altLang="en-US" sz="1600" dirty="0" err="1">
                <a:solidFill>
                  <a:srgbClr val="0000FF"/>
                </a:solidFill>
                <a:latin typeface="Times New Roman" panose="02020603050405020304" pitchFamily="18" charset="0"/>
                <a:ea typeface="Calibri" panose="020F0502020204030204" pitchFamily="34" charset="0"/>
                <a:cs typeface="B Nazanin" panose="00000400000000000000" pitchFamily="2" charset="-78"/>
              </a:rPr>
              <a:t>det</a:t>
            </a:r>
            <a:r>
              <a:rPr lang="en-US" altLang="en-US" sz="16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(A-</a:t>
            </a:r>
            <a:r>
              <a:rPr lang="el-GR" altLang="en-US" sz="16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λ</a:t>
            </a:r>
            <a:r>
              <a:rPr lang="en-US" altLang="en-US" sz="16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I)=0</a:t>
            </a:r>
            <a:r>
              <a:rPr lang="fa-IR" altLang="en-US" sz="16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 </a:t>
            </a:r>
            <a:r>
              <a:rPr lang="fa-IR" altLang="en-US" dirty="0">
                <a:solidFill>
                  <a:srgbClr val="0000FF"/>
                </a:solidFill>
                <a:latin typeface="Times New Roman" panose="02020603050405020304" pitchFamily="18" charset="0"/>
                <a:ea typeface="Calibri" panose="020F0502020204030204" pitchFamily="34" charset="0"/>
                <a:cs typeface="B Nazanin" panose="00000400000000000000" pitchFamily="2" charset="-78"/>
              </a:rPr>
              <a:t>همان </a:t>
            </a:r>
            <a:r>
              <a:rPr lang="fa-IR" altLang="en-US"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فرکانس</a:t>
            </a:r>
            <a:r>
              <a:rPr lang="en-US" altLang="en-US"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a:t>
            </a:r>
            <a:r>
              <a:rPr lang="fa-IR" altLang="en-US"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های </a:t>
            </a:r>
            <a:r>
              <a:rPr lang="fa-IR" altLang="en-US"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طبیعی مدار </a:t>
            </a:r>
            <a:r>
              <a:rPr lang="fa-IR" altLang="en-US"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می</a:t>
            </a:r>
            <a:r>
              <a:rPr lang="en-US" altLang="en-US"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a:t>
            </a:r>
            <a:r>
              <a:rPr lang="fa-IR" altLang="en-US"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باشند </a:t>
            </a:r>
            <a:r>
              <a:rPr lang="fa-IR" altLang="en-US" dirty="0">
                <a:solidFill>
                  <a:srgbClr val="0000FF"/>
                </a:solidFill>
                <a:latin typeface="Times New Roman" panose="02020603050405020304" pitchFamily="18" charset="0"/>
                <a:ea typeface="Calibri" panose="020F0502020204030204" pitchFamily="34" charset="0"/>
                <a:cs typeface="B Nazanin" panose="00000400000000000000" pitchFamily="2" charset="-78"/>
              </a:rPr>
              <a:t>(</a:t>
            </a:r>
            <a:r>
              <a:rPr lang="fa-IR" altLang="en-US"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به عبارتی فرکانس های طبیعی، </a:t>
            </a:r>
            <a:r>
              <a:rPr lang="fa-IR" altLang="en-US" dirty="0">
                <a:solidFill>
                  <a:srgbClr val="0000FF"/>
                </a:solidFill>
                <a:latin typeface="Times New Roman" panose="02020603050405020304" pitchFamily="18" charset="0"/>
                <a:ea typeface="Calibri" panose="020F0502020204030204" pitchFamily="34" charset="0"/>
                <a:cs typeface="B Nazanin" panose="00000400000000000000" pitchFamily="2" charset="-78"/>
              </a:rPr>
              <a:t>مدار با مقادیر ویژه ماتریس </a:t>
            </a:r>
            <a:r>
              <a:rPr lang="en-US" altLang="en-US" dirty="0">
                <a:solidFill>
                  <a:srgbClr val="0000FF"/>
                </a:solidFill>
                <a:latin typeface="Times New Roman" panose="02020603050405020304" pitchFamily="18" charset="0"/>
                <a:ea typeface="Calibri" panose="020F0502020204030204" pitchFamily="34" charset="0"/>
                <a:cs typeface="B Nazanin" panose="00000400000000000000" pitchFamily="2" charset="-78"/>
              </a:rPr>
              <a:t>A</a:t>
            </a:r>
            <a:r>
              <a:rPr lang="fa-IR" altLang="en-US" dirty="0">
                <a:solidFill>
                  <a:srgbClr val="0000FF"/>
                </a:solidFill>
                <a:latin typeface="Times New Roman" panose="02020603050405020304" pitchFamily="18" charset="0"/>
                <a:ea typeface="Calibri" panose="020F0502020204030204" pitchFamily="34" charset="0"/>
                <a:cs typeface="B Nazanin" panose="00000400000000000000" pitchFamily="2" charset="-78"/>
              </a:rPr>
              <a:t> یکی هستند). </a:t>
            </a:r>
            <a:endParaRPr lang="en-US" dirty="0">
              <a:solidFill>
                <a:srgbClr val="0000FF"/>
              </a:solidFill>
              <a:latin typeface="Times New Roman" panose="02020603050405020304" pitchFamily="18" charset="0"/>
              <a:cs typeface="B Nazanin" panose="00000400000000000000" pitchFamily="2" charset="-78"/>
            </a:endParaRPr>
          </a:p>
        </p:txBody>
      </p:sp>
      <p:sp>
        <p:nvSpPr>
          <p:cNvPr id="46" name="Rectangle 45"/>
          <p:cNvSpPr/>
          <p:nvPr/>
        </p:nvSpPr>
        <p:spPr>
          <a:xfrm>
            <a:off x="3025988" y="5562600"/>
            <a:ext cx="5965612" cy="410882"/>
          </a:xfrm>
          <a:prstGeom prst="rect">
            <a:avLst/>
          </a:prstGeom>
        </p:spPr>
        <p:txBody>
          <a:bodyPr wrap="square">
            <a:spAutoFit/>
          </a:bodyPr>
          <a:lstStyle/>
          <a:p>
            <a:pPr algn="r" rtl="1">
              <a:lnSpc>
                <a:spcPct val="115000"/>
              </a:lnSpc>
              <a:spcAft>
                <a:spcPts val="800"/>
              </a:spcAft>
            </a:pPr>
            <a:r>
              <a:rPr lang="en-US" sz="1600" kern="100" dirty="0" smtClean="0">
                <a:latin typeface="Times New Roman" panose="02020603050405020304" pitchFamily="18" charset="0"/>
                <a:ea typeface="Times New Roman" panose="02020603050405020304" pitchFamily="18" charset="0"/>
                <a:cs typeface="Arial" panose="020B0604020202020204" pitchFamily="34" charset="0"/>
              </a:rPr>
              <a:t>k</a:t>
            </a:r>
            <a:r>
              <a:rPr lang="en-US" sz="1600" kern="100" baseline="-25000" dirty="0" smtClean="0">
                <a:latin typeface="Times New Roman" panose="02020603050405020304" pitchFamily="18" charset="0"/>
                <a:ea typeface="Times New Roman" panose="02020603050405020304" pitchFamily="18" charset="0"/>
                <a:cs typeface="Arial" panose="020B0604020202020204" pitchFamily="34" charset="0"/>
              </a:rPr>
              <a:t>1</a:t>
            </a:r>
            <a:r>
              <a:rPr lang="fa-IR" sz="1600" kern="100" baseline="-25000" dirty="0" smtClean="0">
                <a:latin typeface="Times New Roman" panose="02020603050405020304" pitchFamily="18" charset="0"/>
                <a:ea typeface="Times New Roman" panose="02020603050405020304" pitchFamily="18" charset="0"/>
                <a:cs typeface="Arial" panose="020B0604020202020204" pitchFamily="34" charset="0"/>
              </a:rPr>
              <a:t> </a:t>
            </a:r>
            <a:r>
              <a:rPr lang="fa-IR" sz="1600" kern="100" dirty="0" smtClean="0">
                <a:latin typeface="Times New Roman" panose="02020603050405020304" pitchFamily="18" charset="0"/>
                <a:ea typeface="Times New Roman" panose="02020603050405020304" pitchFamily="18" charset="0"/>
                <a:cs typeface="Times New Roman" panose="02020603050405020304" pitchFamily="18" charset="0"/>
              </a:rPr>
              <a:t>و</a:t>
            </a:r>
            <a:r>
              <a:rPr lang="fa-IR" sz="1600" kern="100" baseline="-25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600" kern="100" dirty="0" smtClean="0">
                <a:latin typeface="Times New Roman" panose="02020603050405020304" pitchFamily="18" charset="0"/>
                <a:ea typeface="Times New Roman" panose="02020603050405020304" pitchFamily="18" charset="0"/>
                <a:cs typeface="Arial" panose="020B0604020202020204" pitchFamily="34" charset="0"/>
              </a:rPr>
              <a:t> </a:t>
            </a:r>
            <a:r>
              <a:rPr lang="en-US" sz="1600" kern="100" dirty="0">
                <a:latin typeface="Times New Roman" panose="02020603050405020304" pitchFamily="18" charset="0"/>
                <a:ea typeface="Times New Roman" panose="02020603050405020304" pitchFamily="18" charset="0"/>
                <a:cs typeface="Arial" panose="020B0604020202020204" pitchFamily="34" charset="0"/>
              </a:rPr>
              <a:t>k</a:t>
            </a:r>
            <a:r>
              <a:rPr lang="en-US" sz="1600" kern="100" baseline="-25000" dirty="0">
                <a:latin typeface="Times New Roman" panose="02020603050405020304" pitchFamily="18" charset="0"/>
                <a:ea typeface="Times New Roman" panose="02020603050405020304" pitchFamily="18" charset="0"/>
                <a:cs typeface="Arial" panose="020B0604020202020204" pitchFamily="34" charset="0"/>
              </a:rPr>
              <a:t>2</a:t>
            </a:r>
            <a:r>
              <a:rPr lang="fa-IR" kern="100" dirty="0">
                <a:latin typeface="Times New Roman" panose="02020603050405020304" pitchFamily="18" charset="0"/>
                <a:ea typeface="Times New Roman" panose="02020603050405020304" pitchFamily="18" charset="0"/>
                <a:cs typeface="B Nazanin" panose="00000400000000000000" pitchFamily="2" charset="-78"/>
              </a:rPr>
              <a:t>چنان انتخاب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می شوند </a:t>
            </a:r>
            <a:r>
              <a:rPr lang="fa-IR" kern="100" dirty="0">
                <a:latin typeface="Times New Roman" panose="02020603050405020304" pitchFamily="18" charset="0"/>
                <a:ea typeface="Times New Roman" panose="02020603050405020304" pitchFamily="18" charset="0"/>
                <a:cs typeface="B Nazanin" panose="00000400000000000000" pitchFamily="2" charset="-78"/>
              </a:rPr>
              <a:t>که شرط اولیه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معادلات حالت برآورده شود. یعنی:</a:t>
            </a:r>
            <a:endParaRPr lang="en-US" sz="1400" kern="1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7" name="Rectangle 46"/>
          <p:cNvSpPr/>
          <p:nvPr/>
        </p:nvSpPr>
        <p:spPr>
          <a:xfrm>
            <a:off x="1149604" y="6097278"/>
            <a:ext cx="1643399" cy="400110"/>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X</a:t>
            </a:r>
            <a:r>
              <a:rPr lang="en-US" baseline="-25000" dirty="0">
                <a:latin typeface="Cambria Math" panose="02040503050406030204" pitchFamily="18" charset="0"/>
                <a:ea typeface="Cambria Math" panose="02040503050406030204" pitchFamily="18" charset="0"/>
              </a:rPr>
              <a:t>0</a:t>
            </a:r>
            <a:r>
              <a:rPr lang="en-US" dirty="0">
                <a:latin typeface="Cambria Math" panose="02040503050406030204" pitchFamily="18" charset="0"/>
                <a:ea typeface="Cambria Math" panose="02040503050406030204" pitchFamily="18" charset="0"/>
              </a:rPr>
              <a:t>=k</a:t>
            </a:r>
            <a:r>
              <a:rPr lang="en-US" baseline="-25000" dirty="0">
                <a:latin typeface="Cambria Math" panose="02040503050406030204" pitchFamily="18" charset="0"/>
                <a:ea typeface="Cambria Math" panose="02040503050406030204" pitchFamily="18" charset="0"/>
              </a:rPr>
              <a:t>1</a:t>
            </a:r>
            <a:r>
              <a:rPr lang="en-US" dirty="0">
                <a:latin typeface="Cambria Math" panose="02040503050406030204" pitchFamily="18" charset="0"/>
                <a:ea typeface="Cambria Math" panose="02040503050406030204" pitchFamily="18" charset="0"/>
              </a:rPr>
              <a:t>u</a:t>
            </a:r>
            <a:r>
              <a:rPr lang="en-US" baseline="-25000" dirty="0">
                <a:latin typeface="Cambria Math" panose="02040503050406030204" pitchFamily="18" charset="0"/>
                <a:ea typeface="Cambria Math" panose="02040503050406030204" pitchFamily="18" charset="0"/>
              </a:rPr>
              <a:t>1</a:t>
            </a:r>
            <a:r>
              <a:rPr lang="en-US" dirty="0">
                <a:latin typeface="Cambria Math" panose="02040503050406030204" pitchFamily="18" charset="0"/>
                <a:ea typeface="Cambria Math" panose="02040503050406030204" pitchFamily="18" charset="0"/>
              </a:rPr>
              <a:t>+k</a:t>
            </a:r>
            <a:r>
              <a:rPr lang="en-US" baseline="-25000" dirty="0">
                <a:latin typeface="Cambria Math" panose="02040503050406030204" pitchFamily="18" charset="0"/>
                <a:ea typeface="Cambria Math" panose="02040503050406030204" pitchFamily="18" charset="0"/>
              </a:rPr>
              <a:t>2</a:t>
            </a:r>
            <a:r>
              <a:rPr lang="en-US" dirty="0">
                <a:latin typeface="Cambria Math" panose="02040503050406030204" pitchFamily="18" charset="0"/>
                <a:ea typeface="Cambria Math" panose="02040503050406030204" pitchFamily="18" charset="0"/>
              </a:rPr>
              <a:t>u</a:t>
            </a:r>
            <a:r>
              <a:rPr lang="en-US" baseline="-25000" dirty="0">
                <a:latin typeface="Cambria Math" panose="02040503050406030204" pitchFamily="18" charset="0"/>
                <a:ea typeface="Cambria Math" panose="02040503050406030204" pitchFamily="18" charset="0"/>
              </a:rPr>
              <a:t>2</a:t>
            </a:r>
            <a:r>
              <a:rPr lang="en-US" sz="2000" dirty="0">
                <a:latin typeface="Cambria Math" panose="02040503050406030204" pitchFamily="18" charset="0"/>
                <a:ea typeface="Cambria Math" panose="02040503050406030204" pitchFamily="18" charset="0"/>
                <a:cs typeface="B Nazanin" panose="00000400000000000000" pitchFamily="2" charset="-78"/>
              </a:rPr>
              <a:t> </a:t>
            </a:r>
            <a:endParaRPr lang="en-US"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48" name="Rectangle 47"/>
              <p:cNvSpPr/>
              <p:nvPr/>
            </p:nvSpPr>
            <p:spPr>
              <a:xfrm>
                <a:off x="2870212" y="5987142"/>
                <a:ext cx="2652906" cy="624723"/>
              </a:xfrm>
              <a:prstGeom prst="rect">
                <a:avLst/>
              </a:prstGeom>
            </p:spPr>
            <p:txBody>
              <a:bodyPr wrap="none">
                <a:spAutoFit/>
              </a:bodyPr>
              <a:lstStyle/>
              <a:p>
                <a:pPr>
                  <a:lnSpc>
                    <a:spcPct val="115000"/>
                  </a:lnSpc>
                  <a:spcAft>
                    <a:spcPts val="800"/>
                  </a:spcAft>
                </a:pPr>
                <a14:m>
                  <m:oMath xmlns:m="http://schemas.openxmlformats.org/officeDocument/2006/math">
                    <m:d>
                      <m:dPr>
                        <m:begChr m:val="["/>
                        <m:endChr m:val="]"/>
                        <m:ctrlPr>
                          <a:rPr lang="en-US" i="1" kern="100">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1"/>
                                  <m:mcJc m:val="center"/>
                                </m:mcPr>
                              </m:mc>
                            </m:mcs>
                            <m:ctrlPr>
                              <a:rPr lang="en-US" i="1" kern="100">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𝑥</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01</m:t>
                                  </m:r>
                                </m:sub>
                              </m:sSub>
                            </m:e>
                          </m:mr>
                          <m:mr>
                            <m:e>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𝑥</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02</m:t>
                                  </m:r>
                                </m:sub>
                              </m:sSub>
                            </m:e>
                          </m:mr>
                        </m:m>
                      </m:e>
                    </m:d>
                  </m:oMath>
                </a14:m>
                <a:r>
                  <a:rPr lang="en-US" kern="100" dirty="0">
                    <a:latin typeface="Cambria Math" panose="02040503050406030204" pitchFamily="18" charset="0"/>
                    <a:ea typeface="Cambria Math" panose="02040503050406030204" pitchFamily="18" charset="0"/>
                    <a:cs typeface="Arial" panose="020B0604020202020204" pitchFamily="34" charset="0"/>
                  </a:rPr>
                  <a:t>= k</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1</a:t>
                </a:r>
                <a14:m>
                  <m:oMath xmlns:m="http://schemas.openxmlformats.org/officeDocument/2006/math">
                    <m:d>
                      <m:dPr>
                        <m:begChr m:val="["/>
                        <m:endChr m:val="]"/>
                        <m:ctrlPr>
                          <a:rPr lang="en-US" i="1" kern="100">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1"/>
                                  <m:mcJc m:val="center"/>
                                </m:mcPr>
                              </m:mc>
                            </m:mcs>
                            <m:ctrlPr>
                              <a:rPr lang="en-US" i="1" kern="100">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𝑢</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11</m:t>
                                  </m:r>
                                </m:sub>
                              </m:sSub>
                            </m:e>
                          </m:mr>
                          <m:mr>
                            <m:e>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𝑢</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12</m:t>
                                  </m:r>
                                </m:sub>
                              </m:sSub>
                            </m:e>
                          </m:mr>
                        </m:m>
                      </m:e>
                    </m:d>
                  </m:oMath>
                </a14:m>
                <a:r>
                  <a:rPr lang="en-US" kern="100" dirty="0">
                    <a:latin typeface="Cambria Math" panose="02040503050406030204" pitchFamily="18" charset="0"/>
                    <a:ea typeface="Cambria Math" panose="02040503050406030204" pitchFamily="18" charset="0"/>
                    <a:cs typeface="Arial" panose="020B0604020202020204" pitchFamily="34" charset="0"/>
                  </a:rPr>
                  <a:t> + k</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2</a:t>
                </a:r>
                <a:r>
                  <a:rPr lang="en-US" kern="100" dirty="0">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d>
                      <m:dPr>
                        <m:begChr m:val="["/>
                        <m:endChr m:val="]"/>
                        <m:ctrlPr>
                          <a:rPr lang="en-US" i="1" kern="100">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1"/>
                                  <m:mcJc m:val="center"/>
                                </m:mcPr>
                              </m:mc>
                            </m:mcs>
                            <m:ctrlPr>
                              <a:rPr lang="en-US" i="1" kern="100">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𝑢</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21</m:t>
                                  </m:r>
                                </m:sub>
                              </m:sSub>
                            </m:e>
                          </m:mr>
                          <m:mr>
                            <m:e>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𝑢</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22</m:t>
                                  </m:r>
                                </m:sub>
                              </m:sSub>
                            </m:e>
                          </m:mr>
                        </m:m>
                      </m:e>
                    </m:d>
                  </m:oMath>
                </a14:m>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8" name="Rectangle 47"/>
              <p:cNvSpPr>
                <a:spLocks noRot="1" noChangeAspect="1" noMove="1" noResize="1" noEditPoints="1" noAdjustHandles="1" noChangeArrowheads="1" noChangeShapeType="1" noTextEdit="1"/>
              </p:cNvSpPr>
              <p:nvPr/>
            </p:nvSpPr>
            <p:spPr>
              <a:xfrm>
                <a:off x="2870212" y="5987142"/>
                <a:ext cx="2652906" cy="62472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2481969" y="6140787"/>
                <a:ext cx="510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solidFill>
                            <a:srgbClr val="0000FF"/>
                          </a:solidFill>
                          <a:latin typeface="Cambria Math" panose="02040503050406030204" pitchFamily="18" charset="0"/>
                          <a:ea typeface="Cambria Math" panose="02040503050406030204" pitchFamily="18" charset="0"/>
                        </a:rPr>
                        <m:t>⟹</m:t>
                      </m:r>
                    </m:oMath>
                  </m:oMathPara>
                </a14:m>
                <a:endParaRPr lang="en-US" b="1" dirty="0">
                  <a:latin typeface="Cambria Math" panose="02040503050406030204" pitchFamily="18" charset="0"/>
                  <a:ea typeface="Cambria Math" panose="02040503050406030204" pitchFamily="18" charset="0"/>
                </a:endParaRPr>
              </a:p>
            </p:txBody>
          </p:sp>
        </mc:Choice>
        <mc:Fallback xmlns="">
          <p:sp>
            <p:nvSpPr>
              <p:cNvPr id="49" name="Rectangle 48"/>
              <p:cNvSpPr>
                <a:spLocks noRot="1" noChangeAspect="1" noMove="1" noResize="1" noEditPoints="1" noAdjustHandles="1" noChangeArrowheads="1" noChangeShapeType="1" noTextEdit="1"/>
              </p:cNvSpPr>
              <p:nvPr/>
            </p:nvSpPr>
            <p:spPr>
              <a:xfrm>
                <a:off x="2481969" y="6140787"/>
                <a:ext cx="510076" cy="369332"/>
              </a:xfrm>
              <a:prstGeom prst="rect">
                <a:avLst/>
              </a:prstGeom>
              <a:blipFill>
                <a:blip r:embed="rId10"/>
                <a:stretch>
                  <a:fillRect/>
                </a:stretch>
              </a:blipFill>
            </p:spPr>
            <p:txBody>
              <a:bodyPr/>
              <a:lstStyle/>
              <a:p>
                <a:r>
                  <a:rPr lang="en-US">
                    <a:noFill/>
                  </a:rPr>
                  <a:t> </a:t>
                </a:r>
              </a:p>
            </p:txBody>
          </p:sp>
        </mc:Fallback>
      </mc:AlternateContent>
      <p:sp>
        <p:nvSpPr>
          <p:cNvPr id="50" name="Rectangle 49"/>
          <p:cNvSpPr/>
          <p:nvPr/>
        </p:nvSpPr>
        <p:spPr>
          <a:xfrm>
            <a:off x="5638800" y="5943600"/>
            <a:ext cx="1981200" cy="832023"/>
          </a:xfrm>
          <a:prstGeom prst="rect">
            <a:avLst/>
          </a:prstGeom>
        </p:spPr>
        <p:txBody>
          <a:bodyPr wrap="square">
            <a:spAutoFit/>
          </a:bodyPr>
          <a:lstStyle/>
          <a:p>
            <a:pPr>
              <a:lnSpc>
                <a:spcPct val="115000"/>
              </a:lnSpc>
              <a:spcAft>
                <a:spcPts val="800"/>
              </a:spcAft>
            </a:pPr>
            <a:r>
              <a:rPr lang="en-US" kern="100" dirty="0" smtClean="0">
                <a:latin typeface="Cambria Math" panose="02040503050406030204" pitchFamily="18" charset="0"/>
                <a:ea typeface="Cambria Math" panose="02040503050406030204" pitchFamily="18" charset="0"/>
                <a:cs typeface="Arial" panose="020B0604020202020204" pitchFamily="34" charset="0"/>
              </a:rPr>
              <a:t>k</a:t>
            </a:r>
            <a:r>
              <a:rPr lang="en-US" kern="100" baseline="-25000" dirty="0" smtClean="0">
                <a:latin typeface="Cambria Math" panose="02040503050406030204" pitchFamily="18" charset="0"/>
                <a:ea typeface="Cambria Math" panose="02040503050406030204" pitchFamily="18" charset="0"/>
                <a:cs typeface="Arial" panose="020B0604020202020204" pitchFamily="34" charset="0"/>
              </a:rPr>
              <a:t>1</a:t>
            </a:r>
            <a:r>
              <a:rPr lang="en-US" kern="100" dirty="0" smtClean="0">
                <a:latin typeface="Cambria Math" panose="02040503050406030204" pitchFamily="18" charset="0"/>
                <a:ea typeface="Cambria Math" panose="02040503050406030204" pitchFamily="18" charset="0"/>
                <a:cs typeface="Arial" panose="020B0604020202020204" pitchFamily="34" charset="0"/>
              </a:rPr>
              <a:t>u</a:t>
            </a:r>
            <a:r>
              <a:rPr lang="en-US" kern="100" baseline="-25000" dirty="0" smtClean="0">
                <a:latin typeface="Cambria Math" panose="02040503050406030204" pitchFamily="18" charset="0"/>
                <a:ea typeface="Cambria Math" panose="02040503050406030204" pitchFamily="18" charset="0"/>
                <a:cs typeface="Arial" panose="020B0604020202020204" pitchFamily="34" charset="0"/>
              </a:rPr>
              <a:t>11</a:t>
            </a:r>
            <a:r>
              <a:rPr lang="en-US" kern="100" dirty="0" smtClean="0">
                <a:latin typeface="Cambria Math" panose="02040503050406030204" pitchFamily="18" charset="0"/>
                <a:ea typeface="Cambria Math" panose="02040503050406030204" pitchFamily="18" charset="0"/>
                <a:cs typeface="Arial" panose="020B0604020202020204" pitchFamily="34" charset="0"/>
              </a:rPr>
              <a:t>+k</a:t>
            </a:r>
            <a:r>
              <a:rPr lang="en-US" kern="100" baseline="-25000" dirty="0" smtClean="0">
                <a:latin typeface="Cambria Math" panose="02040503050406030204" pitchFamily="18" charset="0"/>
                <a:ea typeface="Cambria Math" panose="02040503050406030204" pitchFamily="18" charset="0"/>
                <a:cs typeface="Arial" panose="020B0604020202020204" pitchFamily="34" charset="0"/>
              </a:rPr>
              <a:t>2</a:t>
            </a:r>
            <a:r>
              <a:rPr lang="en-US" kern="100" dirty="0" smtClean="0">
                <a:latin typeface="Cambria Math" panose="02040503050406030204" pitchFamily="18" charset="0"/>
                <a:ea typeface="Cambria Math" panose="02040503050406030204" pitchFamily="18" charset="0"/>
                <a:cs typeface="Arial" panose="020B0604020202020204" pitchFamily="34" charset="0"/>
              </a:rPr>
              <a:t>u</a:t>
            </a:r>
            <a:r>
              <a:rPr lang="en-US" kern="100" baseline="-25000" dirty="0" smtClean="0">
                <a:latin typeface="Cambria Math" panose="02040503050406030204" pitchFamily="18" charset="0"/>
                <a:ea typeface="Cambria Math" panose="02040503050406030204" pitchFamily="18" charset="0"/>
                <a:cs typeface="Arial" panose="020B0604020202020204" pitchFamily="34" charset="0"/>
              </a:rPr>
              <a:t>12</a:t>
            </a:r>
            <a:r>
              <a:rPr lang="en-US" kern="100" dirty="0" smtClean="0">
                <a:latin typeface="Cambria Math" panose="02040503050406030204" pitchFamily="18" charset="0"/>
                <a:ea typeface="Cambria Math" panose="02040503050406030204" pitchFamily="18" charset="0"/>
                <a:cs typeface="Arial" panose="020B0604020202020204" pitchFamily="34" charset="0"/>
              </a:rPr>
              <a:t>=x</a:t>
            </a:r>
            <a:r>
              <a:rPr lang="en-US" kern="100" baseline="-25000" dirty="0" smtClean="0">
                <a:latin typeface="Cambria Math" panose="02040503050406030204" pitchFamily="18" charset="0"/>
                <a:ea typeface="Cambria Math" panose="02040503050406030204" pitchFamily="18" charset="0"/>
                <a:cs typeface="Arial" panose="020B0604020202020204" pitchFamily="34" charset="0"/>
              </a:rPr>
              <a:t>01</a:t>
            </a:r>
            <a:endParaRPr lang="en-US" sz="1600" kern="100" dirty="0">
              <a:latin typeface="Cambria Math" panose="02040503050406030204" pitchFamily="18" charset="0"/>
              <a:ea typeface="Cambria Math" panose="02040503050406030204" pitchFamily="18" charset="0"/>
              <a:cs typeface="Arial" panose="020B0604020202020204" pitchFamily="34" charset="0"/>
            </a:endParaRPr>
          </a:p>
          <a:p>
            <a:pPr>
              <a:lnSpc>
                <a:spcPct val="115000"/>
              </a:lnSpc>
              <a:spcAft>
                <a:spcPts val="800"/>
              </a:spcAft>
            </a:pPr>
            <a:r>
              <a:rPr lang="en-US" kern="100" dirty="0" smtClean="0">
                <a:latin typeface="Cambria Math" panose="02040503050406030204" pitchFamily="18" charset="0"/>
                <a:ea typeface="Cambria Math" panose="02040503050406030204" pitchFamily="18" charset="0"/>
                <a:cs typeface="Arial" panose="020B0604020202020204" pitchFamily="34" charset="0"/>
              </a:rPr>
              <a:t>k</a:t>
            </a:r>
            <a:r>
              <a:rPr lang="en-US" kern="100" baseline="-25000" dirty="0" smtClean="0">
                <a:latin typeface="Cambria Math" panose="02040503050406030204" pitchFamily="18" charset="0"/>
                <a:ea typeface="Cambria Math" panose="02040503050406030204" pitchFamily="18" charset="0"/>
                <a:cs typeface="Arial" panose="020B0604020202020204" pitchFamily="34" charset="0"/>
              </a:rPr>
              <a:t>1</a:t>
            </a:r>
            <a:r>
              <a:rPr lang="en-US" kern="100" dirty="0" smtClean="0">
                <a:latin typeface="Cambria Math" panose="02040503050406030204" pitchFamily="18" charset="0"/>
                <a:ea typeface="Cambria Math" panose="02040503050406030204" pitchFamily="18" charset="0"/>
                <a:cs typeface="Arial" panose="020B0604020202020204" pitchFamily="34" charset="0"/>
              </a:rPr>
              <a:t>u</a:t>
            </a:r>
            <a:r>
              <a:rPr lang="en-US" kern="100" baseline="-25000" dirty="0" smtClean="0">
                <a:latin typeface="Cambria Math" panose="02040503050406030204" pitchFamily="18" charset="0"/>
                <a:ea typeface="Cambria Math" panose="02040503050406030204" pitchFamily="18" charset="0"/>
                <a:cs typeface="Arial" panose="020B0604020202020204" pitchFamily="34" charset="0"/>
              </a:rPr>
              <a:t>12</a:t>
            </a:r>
            <a:r>
              <a:rPr lang="en-US" kern="100" dirty="0" smtClean="0">
                <a:latin typeface="Cambria Math" panose="02040503050406030204" pitchFamily="18" charset="0"/>
                <a:ea typeface="Cambria Math" panose="02040503050406030204" pitchFamily="18" charset="0"/>
                <a:cs typeface="Arial" panose="020B0604020202020204" pitchFamily="34" charset="0"/>
              </a:rPr>
              <a:t>+k</a:t>
            </a:r>
            <a:r>
              <a:rPr lang="en-US" kern="100" baseline="-25000" dirty="0" smtClean="0">
                <a:latin typeface="Cambria Math" panose="02040503050406030204" pitchFamily="18" charset="0"/>
                <a:ea typeface="Cambria Math" panose="02040503050406030204" pitchFamily="18" charset="0"/>
                <a:cs typeface="Arial" panose="020B0604020202020204" pitchFamily="34" charset="0"/>
              </a:rPr>
              <a:t>2</a:t>
            </a:r>
            <a:r>
              <a:rPr lang="en-US" kern="100" dirty="0" smtClean="0">
                <a:latin typeface="Cambria Math" panose="02040503050406030204" pitchFamily="18" charset="0"/>
                <a:ea typeface="Cambria Math" panose="02040503050406030204" pitchFamily="18" charset="0"/>
                <a:cs typeface="Arial" panose="020B0604020202020204" pitchFamily="34" charset="0"/>
              </a:rPr>
              <a:t>u</a:t>
            </a:r>
            <a:r>
              <a:rPr lang="en-US" kern="100" baseline="-25000" dirty="0" smtClean="0">
                <a:latin typeface="Cambria Math" panose="02040503050406030204" pitchFamily="18" charset="0"/>
                <a:ea typeface="Cambria Math" panose="02040503050406030204" pitchFamily="18" charset="0"/>
                <a:cs typeface="Arial" panose="020B0604020202020204" pitchFamily="34" charset="0"/>
              </a:rPr>
              <a:t>22</a:t>
            </a:r>
            <a:r>
              <a:rPr lang="en-US" kern="100" dirty="0" smtClean="0">
                <a:latin typeface="Cambria Math" panose="02040503050406030204" pitchFamily="18" charset="0"/>
                <a:ea typeface="Cambria Math" panose="02040503050406030204" pitchFamily="18" charset="0"/>
                <a:cs typeface="Arial" panose="020B0604020202020204" pitchFamily="34" charset="0"/>
              </a:rPr>
              <a:t>=x</a:t>
            </a:r>
            <a:r>
              <a:rPr lang="en-US" kern="100" baseline="-25000" dirty="0" smtClean="0">
                <a:latin typeface="Cambria Math" panose="02040503050406030204" pitchFamily="18" charset="0"/>
                <a:ea typeface="Cambria Math" panose="02040503050406030204" pitchFamily="18" charset="0"/>
                <a:cs typeface="Arial" panose="020B0604020202020204" pitchFamily="34" charset="0"/>
              </a:rPr>
              <a:t>02</a:t>
            </a:r>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51" name="Rectangle 50"/>
              <p:cNvSpPr/>
              <p:nvPr/>
            </p:nvSpPr>
            <p:spPr>
              <a:xfrm>
                <a:off x="5281037" y="6137566"/>
                <a:ext cx="510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solidFill>
                            <a:srgbClr val="0000FF"/>
                          </a:solidFill>
                          <a:latin typeface="Cambria Math" panose="02040503050406030204" pitchFamily="18" charset="0"/>
                          <a:ea typeface="Cambria Math" panose="02040503050406030204" pitchFamily="18" charset="0"/>
                        </a:rPr>
                        <m:t>⟹</m:t>
                      </m:r>
                    </m:oMath>
                  </m:oMathPara>
                </a14:m>
                <a:endParaRPr lang="en-US" b="1" dirty="0">
                  <a:latin typeface="Cambria Math" panose="02040503050406030204" pitchFamily="18" charset="0"/>
                  <a:ea typeface="Cambria Math" panose="02040503050406030204" pitchFamily="18"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5281037" y="6137566"/>
                <a:ext cx="510076" cy="369332"/>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598851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71</a:t>
            </a:fld>
            <a:endParaRPr lang="en-US" dirty="0"/>
          </a:p>
        </p:txBody>
      </p:sp>
      <mc:AlternateContent xmlns:mc="http://schemas.openxmlformats.org/markup-compatibility/2006" xmlns:a14="http://schemas.microsoft.com/office/drawing/2010/main">
        <mc:Choice Requires="a14">
          <p:sp>
            <p:nvSpPr>
              <p:cNvPr id="3" name="Rectangle 2"/>
              <p:cNvSpPr/>
              <p:nvPr/>
            </p:nvSpPr>
            <p:spPr>
              <a:xfrm>
                <a:off x="3130118" y="168913"/>
                <a:ext cx="5760941" cy="564578"/>
              </a:xfrm>
              <a:prstGeom prst="rect">
                <a:avLst/>
              </a:prstGeom>
            </p:spPr>
            <p:txBody>
              <a:bodyPr wrap="square">
                <a:spAutoFit/>
              </a:bodyPr>
              <a:lstStyle/>
              <a:p>
                <a:pPr marL="285750" indent="-285750" algn="r" rtl="1">
                  <a:lnSpc>
                    <a:spcPct val="115000"/>
                  </a:lnSpc>
                  <a:spcAft>
                    <a:spcPts val="800"/>
                  </a:spcAft>
                  <a:buFont typeface="Wingdings" panose="05000000000000000000" pitchFamily="2" charset="2"/>
                  <a:buChar char="q"/>
                </a:pPr>
                <a:r>
                  <a:rPr lang="ar-SA" b="1"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مثال</a:t>
                </a:r>
                <a:r>
                  <a:rPr lang="fa-IR" b="1"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a:t>
                </a:r>
                <a:r>
                  <a:rPr lang="fa-IR" kern="100" dirty="0" smtClean="0">
                    <a:latin typeface="Calibri" panose="020F0502020204030204" pitchFamily="34" charset="0"/>
                    <a:ea typeface="Times New Roman" panose="02020603050405020304" pitchFamily="18" charset="0"/>
                    <a:cs typeface="B Nazanin" panose="00000400000000000000" pitchFamily="2" charset="-78"/>
                  </a:rPr>
                  <a:t>مقدار </a:t>
                </a:r>
                <a:r>
                  <a:rPr lang="fa-IR" kern="100" dirty="0">
                    <a:latin typeface="Calibri" panose="020F0502020204030204" pitchFamily="34" charset="0"/>
                    <a:ea typeface="Times New Roman" panose="02020603050405020304" pitchFamily="18" charset="0"/>
                    <a:cs typeface="B Nazanin" panose="00000400000000000000" pitchFamily="2" charset="-78"/>
                  </a:rPr>
                  <a:t>ویژه و بردار های ویژه ماتریس</a:t>
                </a:r>
                <a:r>
                  <a:rPr lang="fa-IR" sz="1600" kern="100" dirty="0">
                    <a:effectLst/>
                    <a:latin typeface="Calibri" panose="020F0502020204030204" pitchFamily="34" charset="0"/>
                    <a:ea typeface="Times New Roman" panose="02020603050405020304" pitchFamily="18" charset="0"/>
                    <a:cs typeface="B Nazanin" panose="00000400000000000000" pitchFamily="2" charset="-78"/>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ctrlPr>
                      </m:dPr>
                      <m:e>
                        <m:m>
                          <m:mPr>
                            <m:plcHide m:val="on"/>
                            <m:mcs>
                              <m:mc>
                                <m:mcPr>
                                  <m:count m:val="2"/>
                                  <m:mcJc m:val="center"/>
                                </m:mcPr>
                              </m:mc>
                            </m:mcs>
                            <m:ctrlP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t>1</m:t>
                              </m:r>
                            </m:e>
                            <m:e>
                              <m: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t>2</m:t>
                              </m:r>
                            </m:e>
                          </m:mr>
                          <m:mr>
                            <m:e>
                              <m: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t>3</m:t>
                              </m:r>
                            </m:e>
                            <m:e>
                              <m: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t>4</m:t>
                              </m:r>
                            </m:e>
                          </m:mr>
                        </m:m>
                      </m:e>
                    </m:d>
                  </m:oMath>
                </a14:m>
                <a:r>
                  <a:rPr lang="fa-IR" kern="100" dirty="0">
                    <a:latin typeface="Calibri" panose="020F0502020204030204" pitchFamily="34" charset="0"/>
                    <a:ea typeface="Times New Roman" panose="02020603050405020304" pitchFamily="18" charset="0"/>
                    <a:cs typeface="B Nazanin" panose="00000400000000000000" pitchFamily="2" charset="-78"/>
                  </a:rPr>
                  <a:t>  را تعیین کنید.</a:t>
                </a:r>
                <a:endParaRPr lang="en-US" sz="1400" kern="100" dirty="0">
                  <a:effectLst/>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3130118" y="168913"/>
                <a:ext cx="5760941" cy="564578"/>
              </a:xfrm>
              <a:prstGeom prst="rect">
                <a:avLst/>
              </a:prstGeom>
              <a:blipFill>
                <a:blip r:embed="rId3"/>
                <a:stretch>
                  <a:fillRect r="-740" b="-10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371600" y="843894"/>
                <a:ext cx="6553200" cy="630044"/>
              </a:xfrm>
              <a:prstGeom prst="rect">
                <a:avLst/>
              </a:prstGeom>
            </p:spPr>
            <p:txBody>
              <a:bodyPr wrap="square">
                <a:spAutoFit/>
              </a:bodyPr>
              <a:lstStyle/>
              <a:p>
                <a:pPr>
                  <a:lnSpc>
                    <a:spcPct val="115000"/>
                  </a:lnSpc>
                  <a:spcAft>
                    <a:spcPts val="800"/>
                  </a:spcAft>
                </a:pPr>
                <a:r>
                  <a:rPr lang="en-US" kern="100" dirty="0" err="1">
                    <a:latin typeface="Cambria Math" panose="02040503050406030204" pitchFamily="18" charset="0"/>
                    <a:ea typeface="Cambria Math" panose="02040503050406030204" pitchFamily="18" charset="0"/>
                    <a:cs typeface="Arial" panose="020B0604020202020204" pitchFamily="34" charset="0"/>
                  </a:rPr>
                  <a:t>Det</a:t>
                </a:r>
                <a:r>
                  <a:rPr lang="en-US" kern="100" dirty="0">
                    <a:latin typeface="Cambria Math" panose="02040503050406030204" pitchFamily="18" charset="0"/>
                    <a:ea typeface="Cambria Math" panose="02040503050406030204" pitchFamily="18" charset="0"/>
                    <a:cs typeface="Arial" panose="020B0604020202020204" pitchFamily="34" charset="0"/>
                  </a:rPr>
                  <a:t>(A-</a:t>
                </a:r>
                <a:r>
                  <a:rPr lang="fa-IR" kern="100" dirty="0">
                    <a:latin typeface="Cambria Math" panose="02040503050406030204" pitchFamily="18" charset="0"/>
                    <a:ea typeface="Cambria Math" panose="02040503050406030204" pitchFamily="18" charset="0"/>
                  </a:rPr>
                  <a:t>λ</a:t>
                </a:r>
                <a:r>
                  <a:rPr lang="en-US" kern="100" dirty="0">
                    <a:latin typeface="Cambria Math" panose="02040503050406030204" pitchFamily="18" charset="0"/>
                    <a:ea typeface="Cambria Math" panose="02040503050406030204" pitchFamily="18" charset="0"/>
                    <a:cs typeface="Arial" panose="020B0604020202020204" pitchFamily="34" charset="0"/>
                  </a:rPr>
                  <a:t>I)=</a:t>
                </a:r>
                <a14:m>
                  <m:oMath xmlns:m="http://schemas.openxmlformats.org/officeDocument/2006/math">
                    <m:d>
                      <m:dPr>
                        <m:begChr m:val="|"/>
                        <m:endChr m:val="|"/>
                        <m:ctrlPr>
                          <a:rPr lang="en-US" i="1" kern="100">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2"/>
                                  <m:mcJc m:val="center"/>
                                </m:mcPr>
                              </m:mc>
                            </m:mcs>
                            <m:ctrlPr>
                              <a:rPr lang="en-US" i="1" kern="100">
                                <a:latin typeface="Cambria Math" panose="02040503050406030204" pitchFamily="18" charset="0"/>
                                <a:ea typeface="Cambria Math" panose="02040503050406030204" pitchFamily="18" charset="0"/>
                                <a:cs typeface="Times New Roman" panose="02020603050405020304" pitchFamily="18" charset="0"/>
                              </a:rPr>
                            </m:ctrlPr>
                          </m:mPr>
                          <m:mr>
                            <m:e>
                              <m:r>
                                <a:rPr lang="en-US" i="1" kern="100">
                                  <a:latin typeface="Cambria Math" panose="02040503050406030204" pitchFamily="18" charset="0"/>
                                  <a:ea typeface="Cambria Math" panose="02040503050406030204" pitchFamily="18" charset="0"/>
                                  <a:cs typeface="Times New Roman" panose="02020603050405020304" pitchFamily="18" charset="0"/>
                                </a:rPr>
                                <m:t>1</m:t>
                              </m:r>
                              <m:r>
                                <a:rPr lang="en-US" i="1" kern="100">
                                  <a:latin typeface="Cambria Math" panose="02040503050406030204" pitchFamily="18" charset="0"/>
                                  <a:ea typeface="Cambria Math" panose="02040503050406030204" pitchFamily="18" charset="0"/>
                                  <a:cs typeface="Times New Roman" panose="02020603050405020304" pitchFamily="18" charset="0"/>
                                </a:rPr>
                                <m:t>−</m:t>
                              </m:r>
                              <m:r>
                                <m:rPr>
                                  <m:sty m:val="p"/>
                                </m:rPr>
                                <a:rPr lang="fa-IR" kern="100">
                                  <a:latin typeface="Cambria Math" panose="02040503050406030204" pitchFamily="18" charset="0"/>
                                  <a:ea typeface="Cambria Math" panose="02040503050406030204" pitchFamily="18" charset="0"/>
                                  <a:cs typeface="Times New Roman" panose="02020603050405020304" pitchFamily="18" charset="0"/>
                                </a:rPr>
                                <m:t>λ</m:t>
                              </m:r>
                              <m:r>
                                <a:rPr lang="fa-IR" kern="100">
                                  <a:latin typeface="Cambria Math" panose="02040503050406030204" pitchFamily="18" charset="0"/>
                                  <a:ea typeface="Cambria Math" panose="02040503050406030204" pitchFamily="18" charset="0"/>
                                  <a:cs typeface="Times New Roman" panose="02020603050405020304" pitchFamily="18" charset="0"/>
                                </a:rPr>
                                <m:t> </m:t>
                              </m:r>
                            </m:e>
                            <m:e>
                              <m:r>
                                <a:rPr lang="en-US" i="1" kern="100">
                                  <a:latin typeface="Cambria Math" panose="02040503050406030204" pitchFamily="18" charset="0"/>
                                  <a:ea typeface="Cambria Math" panose="02040503050406030204" pitchFamily="18" charset="0"/>
                                  <a:cs typeface="Times New Roman" panose="02020603050405020304" pitchFamily="18" charset="0"/>
                                </a:rPr>
                                <m:t>2</m:t>
                              </m:r>
                            </m:e>
                          </m:mr>
                          <m:mr>
                            <m:e>
                              <m:r>
                                <a:rPr lang="en-US" i="1" kern="100">
                                  <a:latin typeface="Cambria Math" panose="02040503050406030204" pitchFamily="18" charset="0"/>
                                  <a:ea typeface="Cambria Math" panose="02040503050406030204" pitchFamily="18" charset="0"/>
                                  <a:cs typeface="Times New Roman" panose="02020603050405020304" pitchFamily="18" charset="0"/>
                                </a:rPr>
                                <m:t>3</m:t>
                              </m:r>
                            </m:e>
                            <m:e>
                              <m:r>
                                <a:rPr lang="en-US" i="1" kern="100">
                                  <a:latin typeface="Cambria Math" panose="02040503050406030204" pitchFamily="18" charset="0"/>
                                  <a:ea typeface="Cambria Math" panose="02040503050406030204" pitchFamily="18" charset="0"/>
                                  <a:cs typeface="Times New Roman" panose="02020603050405020304" pitchFamily="18" charset="0"/>
                                </a:rPr>
                                <m:t>−</m:t>
                              </m:r>
                              <m:r>
                                <a:rPr lang="en-US" i="1" kern="100">
                                  <a:latin typeface="Cambria Math" panose="02040503050406030204" pitchFamily="18" charset="0"/>
                                  <a:ea typeface="Cambria Math" panose="02040503050406030204" pitchFamily="18" charset="0"/>
                                  <a:cs typeface="Times New Roman" panose="02020603050405020304" pitchFamily="18" charset="0"/>
                                </a:rPr>
                                <m:t>4</m:t>
                              </m:r>
                              <m:r>
                                <a:rPr lang="en-US" i="1" kern="100">
                                  <a:latin typeface="Cambria Math" panose="02040503050406030204" pitchFamily="18" charset="0"/>
                                  <a:ea typeface="Cambria Math" panose="02040503050406030204" pitchFamily="18" charset="0"/>
                                  <a:cs typeface="Times New Roman" panose="02020603050405020304" pitchFamily="18" charset="0"/>
                                </a:rPr>
                                <m:t>−</m:t>
                              </m:r>
                              <m:r>
                                <m:rPr>
                                  <m:sty m:val="p"/>
                                </m:rPr>
                                <a:rPr lang="fa-IR" kern="100">
                                  <a:latin typeface="Cambria Math" panose="02040503050406030204" pitchFamily="18" charset="0"/>
                                  <a:ea typeface="Cambria Math" panose="02040503050406030204" pitchFamily="18" charset="0"/>
                                  <a:cs typeface="Times New Roman" panose="02020603050405020304" pitchFamily="18" charset="0"/>
                                </a:rPr>
                                <m:t>λ</m:t>
                              </m:r>
                              <m:r>
                                <a:rPr lang="fa-IR" kern="100">
                                  <a:latin typeface="Cambria Math" panose="02040503050406030204" pitchFamily="18" charset="0"/>
                                  <a:ea typeface="Cambria Math" panose="02040503050406030204" pitchFamily="18" charset="0"/>
                                  <a:cs typeface="Times New Roman" panose="02020603050405020304" pitchFamily="18" charset="0"/>
                                </a:rPr>
                                <m:t> </m:t>
                              </m:r>
                            </m:e>
                          </m:mr>
                        </m:m>
                      </m:e>
                    </m:d>
                  </m:oMath>
                </a14:m>
                <a:r>
                  <a:rPr lang="en-US" kern="100" dirty="0">
                    <a:latin typeface="Cambria Math" panose="02040503050406030204" pitchFamily="18" charset="0"/>
                    <a:ea typeface="Cambria Math" panose="02040503050406030204" pitchFamily="18" charset="0"/>
                    <a:cs typeface="Arial" panose="020B0604020202020204" pitchFamily="34" charset="0"/>
                  </a:rPr>
                  <a:t>=0 </a:t>
                </a:r>
                <a:r>
                  <a:rPr lang="en-US" kern="100" dirty="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a:t></a:t>
                </a:r>
                <a:r>
                  <a:rPr lang="fa-IR" kern="100" dirty="0">
                    <a:latin typeface="Cambria Math" panose="02040503050406030204" pitchFamily="18" charset="0"/>
                    <a:ea typeface="Cambria Math" panose="02040503050406030204" pitchFamily="18" charset="0"/>
                    <a:cs typeface="Times New Roman" panose="02020603050405020304" pitchFamily="18" charset="0"/>
                  </a:rPr>
                  <a:t>λ</a:t>
                </a:r>
                <a:r>
                  <a:rPr lang="en-US" kern="100" baseline="30000" dirty="0">
                    <a:latin typeface="Cambria Math" panose="02040503050406030204" pitchFamily="18" charset="0"/>
                    <a:ea typeface="Cambria Math" panose="02040503050406030204" pitchFamily="18" charset="0"/>
                    <a:cs typeface="Arial" panose="020B0604020202020204" pitchFamily="34" charset="0"/>
                  </a:rPr>
                  <a:t>2</a:t>
                </a:r>
                <a:r>
                  <a:rPr lang="en-US" kern="100" dirty="0">
                    <a:latin typeface="Cambria Math" panose="02040503050406030204" pitchFamily="18" charset="0"/>
                    <a:ea typeface="Cambria Math" panose="02040503050406030204" pitchFamily="18" charset="0"/>
                    <a:cs typeface="Arial" panose="020B0604020202020204" pitchFamily="34" charset="0"/>
                  </a:rPr>
                  <a:t> +3</a:t>
                </a:r>
                <a:r>
                  <a:rPr lang="fa-IR" kern="100" dirty="0">
                    <a:latin typeface="Cambria Math" panose="02040503050406030204" pitchFamily="18" charset="0"/>
                    <a:ea typeface="Cambria Math" panose="02040503050406030204" pitchFamily="18" charset="0"/>
                  </a:rPr>
                  <a:t> λ</a:t>
                </a:r>
                <a:r>
                  <a:rPr lang="en-US" kern="100" dirty="0">
                    <a:latin typeface="Cambria Math" panose="02040503050406030204" pitchFamily="18" charset="0"/>
                    <a:ea typeface="Cambria Math" panose="02040503050406030204" pitchFamily="18" charset="0"/>
                    <a:cs typeface="Arial" panose="020B0604020202020204" pitchFamily="34" charset="0"/>
                  </a:rPr>
                  <a:t>-10=0 </a:t>
                </a:r>
                <a:r>
                  <a:rPr lang="en-US" kern="100" dirty="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a:t></a:t>
                </a:r>
                <a:r>
                  <a:rPr lang="fa-IR" kern="100" dirty="0">
                    <a:latin typeface="Cambria Math" panose="02040503050406030204" pitchFamily="18" charset="0"/>
                    <a:ea typeface="Cambria Math" panose="02040503050406030204" pitchFamily="18" charset="0"/>
                    <a:cs typeface="Times New Roman" panose="02020603050405020304" pitchFamily="18" charset="0"/>
                  </a:rPr>
                  <a:t> λ</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1</a:t>
                </a:r>
                <a:r>
                  <a:rPr lang="en-US" kern="100" dirty="0">
                    <a:latin typeface="Cambria Math" panose="02040503050406030204" pitchFamily="18" charset="0"/>
                    <a:ea typeface="Cambria Math" panose="02040503050406030204" pitchFamily="18" charset="0"/>
                    <a:cs typeface="Arial" panose="020B0604020202020204" pitchFamily="34" charset="0"/>
                  </a:rPr>
                  <a:t>=2 , </a:t>
                </a:r>
                <a:r>
                  <a:rPr lang="fa-IR" kern="100" dirty="0">
                    <a:latin typeface="Cambria Math" panose="02040503050406030204" pitchFamily="18" charset="0"/>
                    <a:ea typeface="Cambria Math" panose="02040503050406030204" pitchFamily="18" charset="0"/>
                  </a:rPr>
                  <a:t>λ</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2</a:t>
                </a:r>
                <a:r>
                  <a:rPr lang="en-US" kern="100" dirty="0">
                    <a:latin typeface="Cambria Math" panose="02040503050406030204" pitchFamily="18" charset="0"/>
                    <a:ea typeface="Cambria Math" panose="02040503050406030204" pitchFamily="18" charset="0"/>
                    <a:cs typeface="Arial" panose="020B0604020202020204" pitchFamily="34" charset="0"/>
                  </a:rPr>
                  <a:t>=-5</a:t>
                </a:r>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371600" y="843894"/>
                <a:ext cx="6553200" cy="630044"/>
              </a:xfrm>
              <a:prstGeom prst="rect">
                <a:avLst/>
              </a:prstGeom>
              <a:blipFill>
                <a:blip r:embed="rId4"/>
                <a:stretch>
                  <a:fillRect l="-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838200" y="1524000"/>
                <a:ext cx="7924800" cy="623569"/>
              </a:xfrm>
              <a:prstGeom prst="rect">
                <a:avLst/>
              </a:prstGeom>
            </p:spPr>
            <p:txBody>
              <a:bodyPr wrap="square">
                <a:spAutoFit/>
              </a:bodyPr>
              <a:lstStyle/>
              <a:p>
                <a:pPr>
                  <a:lnSpc>
                    <a:spcPct val="115000"/>
                  </a:lnSpc>
                  <a:spcAft>
                    <a:spcPts val="800"/>
                  </a:spcAft>
                </a:pPr>
                <a:r>
                  <a:rPr lang="en-US" kern="100" dirty="0">
                    <a:latin typeface="Cambria Math" panose="02040503050406030204" pitchFamily="18" charset="0"/>
                    <a:ea typeface="Cambria Math" panose="02040503050406030204" pitchFamily="18" charset="0"/>
                    <a:cs typeface="Arial" panose="020B0604020202020204" pitchFamily="34" charset="0"/>
                  </a:rPr>
                  <a:t>Au</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1</a:t>
                </a:r>
                <a:r>
                  <a:rPr lang="en-US" kern="100" dirty="0">
                    <a:latin typeface="Cambria Math" panose="02040503050406030204" pitchFamily="18" charset="0"/>
                    <a:ea typeface="Cambria Math" panose="02040503050406030204" pitchFamily="18" charset="0"/>
                    <a:cs typeface="Arial" panose="020B0604020202020204" pitchFamily="34" charset="0"/>
                  </a:rPr>
                  <a:t>=</a:t>
                </a:r>
                <a:r>
                  <a:rPr lang="fa-IR" kern="100" dirty="0">
                    <a:latin typeface="Cambria Math" panose="02040503050406030204" pitchFamily="18" charset="0"/>
                    <a:ea typeface="Cambria Math" panose="02040503050406030204" pitchFamily="18" charset="0"/>
                  </a:rPr>
                  <a:t> λ</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1</a:t>
                </a:r>
                <a:r>
                  <a:rPr lang="en-US" kern="100" dirty="0">
                    <a:latin typeface="Cambria Math" panose="02040503050406030204" pitchFamily="18" charset="0"/>
                    <a:ea typeface="Cambria Math" panose="02040503050406030204" pitchFamily="18" charset="0"/>
                    <a:cs typeface="Arial" panose="020B0604020202020204" pitchFamily="34" charset="0"/>
                  </a:rPr>
                  <a:t>u</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1 </a:t>
                </a:r>
                <a:r>
                  <a:rPr lang="en-US" kern="100" dirty="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a:t></a:t>
                </a:r>
                <a14:m>
                  <m:oMath xmlns:m="http://schemas.openxmlformats.org/officeDocument/2006/math">
                    <m:d>
                      <m:dPr>
                        <m:begChr m:val="["/>
                        <m:endChr m:val="]"/>
                        <m:ctrlPr>
                          <a:rPr lang="en-US" i="1" kern="100">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2"/>
                                  <m:mcJc m:val="center"/>
                                </m:mcPr>
                              </m:mc>
                            </m:mcs>
                            <m:ctrlPr>
                              <a:rPr lang="en-US" i="1" kern="100">
                                <a:latin typeface="Cambria Math" panose="02040503050406030204" pitchFamily="18" charset="0"/>
                                <a:ea typeface="Cambria Math" panose="02040503050406030204" pitchFamily="18" charset="0"/>
                                <a:cs typeface="Times New Roman" panose="02020603050405020304" pitchFamily="18" charset="0"/>
                              </a:rPr>
                            </m:ctrlPr>
                          </m:mPr>
                          <m:mr>
                            <m:e>
                              <m:r>
                                <a:rPr lang="en-US" i="1" kern="100">
                                  <a:latin typeface="Cambria Math" panose="02040503050406030204" pitchFamily="18" charset="0"/>
                                  <a:ea typeface="Cambria Math" panose="02040503050406030204" pitchFamily="18" charset="0"/>
                                  <a:cs typeface="Times New Roman" panose="02020603050405020304" pitchFamily="18" charset="0"/>
                                </a:rPr>
                                <m:t>1</m:t>
                              </m:r>
                            </m:e>
                            <m:e>
                              <m:r>
                                <a:rPr lang="en-US" i="1" kern="100">
                                  <a:latin typeface="Cambria Math" panose="02040503050406030204" pitchFamily="18" charset="0"/>
                                  <a:ea typeface="Cambria Math" panose="02040503050406030204" pitchFamily="18" charset="0"/>
                                  <a:cs typeface="Times New Roman" panose="02020603050405020304" pitchFamily="18" charset="0"/>
                                </a:rPr>
                                <m:t>2</m:t>
                              </m:r>
                            </m:e>
                          </m:mr>
                          <m:mr>
                            <m:e>
                              <m:r>
                                <a:rPr lang="en-US" i="1" kern="100">
                                  <a:latin typeface="Cambria Math" panose="02040503050406030204" pitchFamily="18" charset="0"/>
                                  <a:ea typeface="Cambria Math" panose="02040503050406030204" pitchFamily="18" charset="0"/>
                                  <a:cs typeface="Times New Roman" panose="02020603050405020304" pitchFamily="18" charset="0"/>
                                </a:rPr>
                                <m:t>3</m:t>
                              </m:r>
                            </m:e>
                            <m:e>
                              <m:r>
                                <a:rPr lang="en-US" i="1" kern="100">
                                  <a:latin typeface="Cambria Math" panose="02040503050406030204" pitchFamily="18" charset="0"/>
                                  <a:ea typeface="Cambria Math" panose="02040503050406030204" pitchFamily="18" charset="0"/>
                                  <a:cs typeface="Times New Roman" panose="02020603050405020304" pitchFamily="18" charset="0"/>
                                </a:rPr>
                                <m:t>−</m:t>
                              </m:r>
                              <m:r>
                                <a:rPr lang="en-US" i="1" kern="100">
                                  <a:latin typeface="Cambria Math" panose="02040503050406030204" pitchFamily="18" charset="0"/>
                                  <a:ea typeface="Cambria Math" panose="02040503050406030204" pitchFamily="18" charset="0"/>
                                  <a:cs typeface="Times New Roman" panose="02020603050405020304" pitchFamily="18" charset="0"/>
                                </a:rPr>
                                <m:t>4</m:t>
                              </m:r>
                            </m:e>
                          </m:mr>
                        </m:m>
                      </m:e>
                    </m:d>
                    <m:d>
                      <m:dPr>
                        <m:begChr m:val="["/>
                        <m:endChr m:val="]"/>
                        <m:ctrlPr>
                          <a:rPr lang="en-US" i="1" kern="100">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1"/>
                                  <m:mcJc m:val="center"/>
                                </m:mcPr>
                              </m:mc>
                            </m:mcs>
                            <m:ctrlPr>
                              <a:rPr lang="en-US" i="1" kern="100">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𝑢</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11</m:t>
                                  </m:r>
                                </m:sub>
                              </m:sSub>
                            </m:e>
                          </m:mr>
                          <m:mr>
                            <m:e>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𝑢</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12</m:t>
                                  </m:r>
                                </m:sub>
                              </m:sSub>
                            </m:e>
                          </m:mr>
                        </m:m>
                      </m:e>
                    </m:d>
                  </m:oMath>
                </a14:m>
                <a:r>
                  <a:rPr lang="en-US" kern="100" dirty="0">
                    <a:latin typeface="Cambria Math" panose="02040503050406030204" pitchFamily="18" charset="0"/>
                    <a:ea typeface="Cambria Math" panose="02040503050406030204" pitchFamily="18" charset="0"/>
                    <a:cs typeface="Arial" panose="020B0604020202020204" pitchFamily="34" charset="0"/>
                  </a:rPr>
                  <a:t>=2</a:t>
                </a:r>
                <a14:m>
                  <m:oMath xmlns:m="http://schemas.openxmlformats.org/officeDocument/2006/math">
                    <m:d>
                      <m:dPr>
                        <m:begChr m:val="["/>
                        <m:endChr m:val="]"/>
                        <m:ctrlPr>
                          <a:rPr lang="en-US" i="1" kern="100">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1"/>
                                  <m:mcJc m:val="center"/>
                                </m:mcPr>
                              </m:mc>
                            </m:mcs>
                            <m:ctrlPr>
                              <a:rPr lang="en-US" i="1" kern="100">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𝑢</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11</m:t>
                                  </m:r>
                                </m:sub>
                              </m:sSub>
                            </m:e>
                          </m:mr>
                          <m:mr>
                            <m:e>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𝑢</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12</m:t>
                                  </m:r>
                                </m:sub>
                              </m:sSub>
                            </m:e>
                          </m:mr>
                        </m:m>
                      </m:e>
                    </m:d>
                  </m:oMath>
                </a14:m>
                <a:r>
                  <a:rPr lang="en-US" kern="100" dirty="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a:t></a:t>
                </a:r>
                <a:r>
                  <a:rPr lang="en-US" kern="100" dirty="0">
                    <a:latin typeface="Cambria Math" panose="02040503050406030204" pitchFamily="18" charset="0"/>
                    <a:ea typeface="Cambria Math" panose="02040503050406030204" pitchFamily="18" charset="0"/>
                    <a:cs typeface="Arial" panose="020B0604020202020204" pitchFamily="34" charset="0"/>
                  </a:rPr>
                  <a:t>u</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11</a:t>
                </a:r>
                <a:r>
                  <a:rPr lang="en-US" kern="100" dirty="0">
                    <a:latin typeface="Cambria Math" panose="02040503050406030204" pitchFamily="18" charset="0"/>
                    <a:ea typeface="Cambria Math" panose="02040503050406030204" pitchFamily="18" charset="0"/>
                    <a:cs typeface="Arial" panose="020B0604020202020204" pitchFamily="34" charset="0"/>
                  </a:rPr>
                  <a:t>+2u</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12</a:t>
                </a:r>
                <a:r>
                  <a:rPr lang="en-US" kern="100" dirty="0">
                    <a:latin typeface="Cambria Math" panose="02040503050406030204" pitchFamily="18" charset="0"/>
                    <a:ea typeface="Cambria Math" panose="02040503050406030204" pitchFamily="18" charset="0"/>
                    <a:cs typeface="Arial" panose="020B0604020202020204" pitchFamily="34" charset="0"/>
                  </a:rPr>
                  <a:t>=-2u</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11</a:t>
                </a:r>
                <a:r>
                  <a:rPr lang="en-US" kern="100" dirty="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a:t></a:t>
                </a:r>
                <a:r>
                  <a:rPr lang="en-US" kern="100" dirty="0">
                    <a:latin typeface="Cambria Math" panose="02040503050406030204" pitchFamily="18" charset="0"/>
                    <a:ea typeface="Cambria Math" panose="02040503050406030204" pitchFamily="18" charset="0"/>
                    <a:cs typeface="Arial" panose="020B0604020202020204" pitchFamily="34" charset="0"/>
                  </a:rPr>
                  <a:t>u</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11</a:t>
                </a:r>
                <a:r>
                  <a:rPr lang="en-US" kern="100" dirty="0">
                    <a:latin typeface="Cambria Math" panose="02040503050406030204" pitchFamily="18" charset="0"/>
                    <a:ea typeface="Cambria Math" panose="02040503050406030204" pitchFamily="18" charset="0"/>
                    <a:cs typeface="Arial" panose="020B0604020202020204" pitchFamily="34" charset="0"/>
                  </a:rPr>
                  <a:t>=-</a:t>
                </a:r>
                <a:r>
                  <a:rPr lang="en-US" kern="100" dirty="0" smtClean="0">
                    <a:latin typeface="Cambria Math" panose="02040503050406030204" pitchFamily="18" charset="0"/>
                    <a:ea typeface="Cambria Math" panose="02040503050406030204" pitchFamily="18" charset="0"/>
                    <a:cs typeface="Arial" panose="020B0604020202020204" pitchFamily="34" charset="0"/>
                  </a:rPr>
                  <a:t>2u</a:t>
                </a:r>
                <a:r>
                  <a:rPr lang="en-US" kern="100" baseline="-25000" dirty="0" smtClean="0">
                    <a:latin typeface="Cambria Math" panose="02040503050406030204" pitchFamily="18" charset="0"/>
                    <a:ea typeface="Cambria Math" panose="02040503050406030204" pitchFamily="18" charset="0"/>
                    <a:cs typeface="Arial" panose="020B0604020202020204" pitchFamily="34" charset="0"/>
                  </a:rPr>
                  <a:t>12 </a:t>
                </a:r>
                <a:r>
                  <a:rPr lang="en-US" kern="100" dirty="0" smtClean="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a:t></a:t>
                </a:r>
                <a:r>
                  <a:rPr lang="en-US" kern="100" dirty="0" smtClean="0">
                    <a:latin typeface="Cambria Math" panose="02040503050406030204" pitchFamily="18" charset="0"/>
                    <a:ea typeface="Cambria Math" panose="02040503050406030204" pitchFamily="18" charset="0"/>
                    <a:cs typeface="Arial" panose="020B0604020202020204" pitchFamily="34" charset="0"/>
                  </a:rPr>
                  <a:t>u</a:t>
                </a:r>
                <a:r>
                  <a:rPr lang="en-US" kern="100" baseline="-25000" dirty="0" smtClean="0">
                    <a:latin typeface="Cambria Math" panose="02040503050406030204" pitchFamily="18" charset="0"/>
                    <a:ea typeface="Cambria Math" panose="02040503050406030204" pitchFamily="18" charset="0"/>
                    <a:cs typeface="Arial" panose="020B0604020202020204" pitchFamily="34" charset="0"/>
                  </a:rPr>
                  <a:t>1</a:t>
                </a:r>
                <a:r>
                  <a:rPr lang="en-US" kern="100" dirty="0">
                    <a:latin typeface="Cambria Math" panose="02040503050406030204" pitchFamily="18" charset="0"/>
                    <a:ea typeface="Cambria Math" panose="02040503050406030204" pitchFamily="18" charset="0"/>
                    <a:cs typeface="Arial" panose="020B0604020202020204" pitchFamily="34" charset="0"/>
                  </a:rPr>
                  <a:t>=</a:t>
                </a:r>
                <a14:m>
                  <m:oMath xmlns:m="http://schemas.openxmlformats.org/officeDocument/2006/math">
                    <m:d>
                      <m:dPr>
                        <m:begChr m:val="["/>
                        <m:endChr m:val="]"/>
                        <m:ctrlPr>
                          <a:rPr lang="en-US" i="1" kern="100">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1"/>
                                  <m:mcJc m:val="center"/>
                                </m:mcPr>
                              </m:mc>
                            </m:mcs>
                            <m:ctrlPr>
                              <a:rPr lang="en-US" i="1" kern="100">
                                <a:latin typeface="Cambria Math" panose="02040503050406030204" pitchFamily="18" charset="0"/>
                                <a:ea typeface="Cambria Math" panose="02040503050406030204" pitchFamily="18" charset="0"/>
                                <a:cs typeface="Times New Roman" panose="02020603050405020304" pitchFamily="18" charset="0"/>
                              </a:rPr>
                            </m:ctrlPr>
                          </m:mPr>
                          <m:mr>
                            <m:e>
                              <m:r>
                                <a:rPr lang="en-US" i="1" kern="100">
                                  <a:latin typeface="Cambria Math" panose="02040503050406030204" pitchFamily="18" charset="0"/>
                                  <a:ea typeface="Cambria Math" panose="02040503050406030204" pitchFamily="18" charset="0"/>
                                  <a:cs typeface="Times New Roman" panose="02020603050405020304" pitchFamily="18" charset="0"/>
                                </a:rPr>
                                <m:t>2</m:t>
                              </m:r>
                            </m:e>
                          </m:mr>
                          <m:mr>
                            <m:e>
                              <m:r>
                                <a:rPr lang="en-US" i="1" kern="100">
                                  <a:latin typeface="Cambria Math" panose="02040503050406030204" pitchFamily="18" charset="0"/>
                                  <a:ea typeface="Cambria Math" panose="02040503050406030204" pitchFamily="18" charset="0"/>
                                  <a:cs typeface="Times New Roman" panose="02020603050405020304" pitchFamily="18" charset="0"/>
                                </a:rPr>
                                <m:t>1</m:t>
                              </m:r>
                            </m:e>
                          </m:mr>
                        </m:m>
                      </m:e>
                    </m:d>
                    <m:r>
                      <a:rPr lang="en-US" i="1" kern="100">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38200" y="1524000"/>
                <a:ext cx="7924800" cy="623569"/>
              </a:xfrm>
              <a:prstGeom prst="rect">
                <a:avLst/>
              </a:prstGeom>
              <a:blipFill>
                <a:blip r:embed="rId5"/>
                <a:stretch>
                  <a:fillRect l="-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13667" y="2282994"/>
                <a:ext cx="7723304" cy="623569"/>
              </a:xfrm>
              <a:prstGeom prst="rect">
                <a:avLst/>
              </a:prstGeom>
            </p:spPr>
            <p:txBody>
              <a:bodyPr wrap="square">
                <a:spAutoFit/>
              </a:bodyPr>
              <a:lstStyle/>
              <a:p>
                <a:pPr>
                  <a:lnSpc>
                    <a:spcPct val="115000"/>
                  </a:lnSpc>
                  <a:spcAft>
                    <a:spcPts val="800"/>
                  </a:spcAft>
                </a:pPr>
                <a:r>
                  <a:rPr lang="en-US" kern="100" dirty="0">
                    <a:latin typeface="Times New Roman" panose="02020603050405020304" pitchFamily="18" charset="0"/>
                    <a:ea typeface="Times New Roman" panose="02020603050405020304" pitchFamily="18" charset="0"/>
                    <a:cs typeface="Arial" panose="020B0604020202020204" pitchFamily="34" charset="0"/>
                  </a:rPr>
                  <a:t>Au</a:t>
                </a:r>
                <a:r>
                  <a:rPr lang="en-US" kern="100" baseline="-25000" dirty="0">
                    <a:latin typeface="Times New Roman" panose="02020603050405020304" pitchFamily="18" charset="0"/>
                    <a:ea typeface="Times New Roman" panose="02020603050405020304" pitchFamily="18" charset="0"/>
                    <a:cs typeface="Arial" panose="020B0604020202020204" pitchFamily="34" charset="0"/>
                  </a:rPr>
                  <a:t>2</a:t>
                </a:r>
                <a:r>
                  <a:rPr lang="en-US" kern="100" dirty="0">
                    <a:latin typeface="Times New Roman" panose="02020603050405020304" pitchFamily="18" charset="0"/>
                    <a:ea typeface="Times New Roman" panose="02020603050405020304" pitchFamily="18" charset="0"/>
                    <a:cs typeface="Arial" panose="020B0604020202020204" pitchFamily="34" charset="0"/>
                  </a:rPr>
                  <a:t>=</a:t>
                </a:r>
                <a:r>
                  <a:rPr lang="fa-IR" kern="100" dirty="0">
                    <a:latin typeface="Times New Roman" panose="02020603050405020304" pitchFamily="18" charset="0"/>
                    <a:ea typeface="Times New Roman" panose="02020603050405020304" pitchFamily="18" charset="0"/>
                  </a:rPr>
                  <a:t> λ</a:t>
                </a:r>
                <a:r>
                  <a:rPr lang="en-US" kern="100" baseline="-25000" dirty="0">
                    <a:latin typeface="Times New Roman" panose="02020603050405020304" pitchFamily="18" charset="0"/>
                    <a:ea typeface="Times New Roman" panose="02020603050405020304" pitchFamily="18" charset="0"/>
                    <a:cs typeface="Arial" panose="020B0604020202020204" pitchFamily="34" charset="0"/>
                  </a:rPr>
                  <a:t>2</a:t>
                </a:r>
                <a:r>
                  <a:rPr lang="en-US" kern="100" dirty="0">
                    <a:latin typeface="Times New Roman" panose="02020603050405020304" pitchFamily="18" charset="0"/>
                    <a:ea typeface="Times New Roman" panose="02020603050405020304" pitchFamily="18" charset="0"/>
                    <a:cs typeface="Arial" panose="020B0604020202020204" pitchFamily="34" charset="0"/>
                  </a:rPr>
                  <a:t>u</a:t>
                </a:r>
                <a:r>
                  <a:rPr lang="en-US" kern="100" baseline="-25000" dirty="0">
                    <a:latin typeface="Times New Roman" panose="02020603050405020304" pitchFamily="18" charset="0"/>
                    <a:ea typeface="Times New Roman" panose="02020603050405020304" pitchFamily="18" charset="0"/>
                    <a:cs typeface="Arial" panose="020B0604020202020204" pitchFamily="34" charset="0"/>
                  </a:rPr>
                  <a:t>2 </a:t>
                </a:r>
                <a:r>
                  <a:rPr lang="en-US" kern="1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14:m>
                  <m:oMath xmlns:m="http://schemas.openxmlformats.org/officeDocument/2006/math">
                    <m:d>
                      <m:dPr>
                        <m:begChr m:val="["/>
                        <m:endChr m:val="]"/>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2"/>
                                  <m:mcJc m:val="center"/>
                                </m:mcPr>
                              </m:mc>
                            </m:mcs>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mPr>
                          <m:mr>
                            <m:e>
                              <m:r>
                                <a:rPr lang="en-US" i="1" kern="100">
                                  <a:latin typeface="Cambria Math" panose="02040503050406030204" pitchFamily="18" charset="0"/>
                                  <a:ea typeface="Times New Roman" panose="02020603050405020304" pitchFamily="18" charset="0"/>
                                  <a:cs typeface="Times New Roman" panose="02020603050405020304" pitchFamily="18" charset="0"/>
                                </a:rPr>
                                <m:t>1</m:t>
                              </m:r>
                            </m:e>
                            <m:e>
                              <m:r>
                                <a:rPr lang="en-US" i="1" kern="100">
                                  <a:latin typeface="Cambria Math" panose="02040503050406030204" pitchFamily="18" charset="0"/>
                                  <a:ea typeface="Times New Roman" panose="02020603050405020304" pitchFamily="18" charset="0"/>
                                  <a:cs typeface="Times New Roman" panose="02020603050405020304" pitchFamily="18" charset="0"/>
                                </a:rPr>
                                <m:t>2</m:t>
                              </m:r>
                            </m:e>
                          </m:mr>
                          <m:mr>
                            <m:e>
                              <m:r>
                                <a:rPr lang="en-US" i="1" kern="100">
                                  <a:latin typeface="Cambria Math" panose="02040503050406030204" pitchFamily="18" charset="0"/>
                                  <a:ea typeface="Times New Roman" panose="02020603050405020304" pitchFamily="18" charset="0"/>
                                  <a:cs typeface="Times New Roman" panose="02020603050405020304" pitchFamily="18" charset="0"/>
                                </a:rPr>
                                <m:t>3</m:t>
                              </m:r>
                            </m:e>
                            <m:e>
                              <m:r>
                                <a:rPr lang="en-US" i="1" kern="100">
                                  <a:latin typeface="Cambria Math" panose="02040503050406030204" pitchFamily="18" charset="0"/>
                                  <a:ea typeface="Times New Roman" panose="02020603050405020304" pitchFamily="18" charset="0"/>
                                  <a:cs typeface="Times New Roman" panose="02020603050405020304" pitchFamily="18" charset="0"/>
                                </a:rPr>
                                <m:t>−</m:t>
                              </m:r>
                              <m:r>
                                <a:rPr lang="en-US" i="1" kern="100">
                                  <a:latin typeface="Cambria Math" panose="02040503050406030204" pitchFamily="18" charset="0"/>
                                  <a:ea typeface="Times New Roman" panose="02020603050405020304" pitchFamily="18" charset="0"/>
                                  <a:cs typeface="Times New Roman" panose="02020603050405020304" pitchFamily="18" charset="0"/>
                                </a:rPr>
                                <m:t>4</m:t>
                              </m:r>
                            </m:e>
                          </m:mr>
                        </m:m>
                      </m:e>
                    </m:d>
                    <m:d>
                      <m:dPr>
                        <m:begChr m:val="["/>
                        <m:endChr m:val="]"/>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mPr>
                          <m:mr>
                            <m:e>
                              <m:sSub>
                                <m:sSubPr>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en-US" i="1" kern="100">
                                      <a:latin typeface="Cambria Math" panose="02040503050406030204" pitchFamily="18" charset="0"/>
                                      <a:ea typeface="Times New Roman" panose="02020603050405020304" pitchFamily="18" charset="0"/>
                                      <a:cs typeface="Times New Roman" panose="02020603050405020304" pitchFamily="18" charset="0"/>
                                    </a:rPr>
                                    <m:t>𝑢</m:t>
                                  </m:r>
                                </m:e>
                                <m:sub>
                                  <m:r>
                                    <a:rPr lang="en-US" i="1" kern="100">
                                      <a:latin typeface="Cambria Math" panose="02040503050406030204" pitchFamily="18" charset="0"/>
                                      <a:ea typeface="Times New Roman" panose="02020603050405020304" pitchFamily="18" charset="0"/>
                                      <a:cs typeface="Times New Roman" panose="02020603050405020304" pitchFamily="18" charset="0"/>
                                    </a:rPr>
                                    <m:t>21</m:t>
                                  </m:r>
                                </m:sub>
                              </m:sSub>
                            </m:e>
                          </m:mr>
                          <m:mr>
                            <m:e>
                              <m:sSub>
                                <m:sSubPr>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en-US" i="1" kern="100">
                                      <a:latin typeface="Cambria Math" panose="02040503050406030204" pitchFamily="18" charset="0"/>
                                      <a:ea typeface="Times New Roman" panose="02020603050405020304" pitchFamily="18" charset="0"/>
                                      <a:cs typeface="Times New Roman" panose="02020603050405020304" pitchFamily="18" charset="0"/>
                                    </a:rPr>
                                    <m:t>𝑢</m:t>
                                  </m:r>
                                </m:e>
                                <m:sub>
                                  <m:r>
                                    <a:rPr lang="en-US" i="1" kern="100">
                                      <a:latin typeface="Cambria Math" panose="02040503050406030204" pitchFamily="18" charset="0"/>
                                      <a:ea typeface="Times New Roman" panose="02020603050405020304" pitchFamily="18" charset="0"/>
                                      <a:cs typeface="Times New Roman" panose="02020603050405020304" pitchFamily="18" charset="0"/>
                                    </a:rPr>
                                    <m:t>22</m:t>
                                  </m:r>
                                </m:sub>
                              </m:sSub>
                            </m:e>
                          </m:mr>
                        </m:m>
                      </m:e>
                    </m:d>
                  </m:oMath>
                </a14:m>
                <a:r>
                  <a:rPr lang="en-US" kern="100" dirty="0">
                    <a:latin typeface="Times New Roman" panose="02020603050405020304" pitchFamily="18" charset="0"/>
                    <a:ea typeface="Times New Roman" panose="02020603050405020304" pitchFamily="18" charset="0"/>
                    <a:cs typeface="Arial" panose="020B0604020202020204" pitchFamily="34" charset="0"/>
                  </a:rPr>
                  <a:t>==2</a:t>
                </a:r>
                <a14:m>
                  <m:oMath xmlns:m="http://schemas.openxmlformats.org/officeDocument/2006/math">
                    <m:d>
                      <m:dPr>
                        <m:begChr m:val="["/>
                        <m:endChr m:val="]"/>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mPr>
                          <m:mr>
                            <m:e>
                              <m:sSub>
                                <m:sSubPr>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en-US" i="1" kern="100">
                                      <a:latin typeface="Cambria Math" panose="02040503050406030204" pitchFamily="18" charset="0"/>
                                      <a:ea typeface="Times New Roman" panose="02020603050405020304" pitchFamily="18" charset="0"/>
                                      <a:cs typeface="Times New Roman" panose="02020603050405020304" pitchFamily="18" charset="0"/>
                                    </a:rPr>
                                    <m:t>𝑢</m:t>
                                  </m:r>
                                </m:e>
                                <m:sub>
                                  <m:r>
                                    <a:rPr lang="en-US" i="1" kern="100">
                                      <a:latin typeface="Cambria Math" panose="02040503050406030204" pitchFamily="18" charset="0"/>
                                      <a:ea typeface="Times New Roman" panose="02020603050405020304" pitchFamily="18" charset="0"/>
                                      <a:cs typeface="Times New Roman" panose="02020603050405020304" pitchFamily="18" charset="0"/>
                                    </a:rPr>
                                    <m:t>21</m:t>
                                  </m:r>
                                </m:sub>
                              </m:sSub>
                            </m:e>
                          </m:mr>
                          <m:mr>
                            <m:e>
                              <m:sSub>
                                <m:sSubPr>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en-US" i="1" kern="100">
                                      <a:latin typeface="Cambria Math" panose="02040503050406030204" pitchFamily="18" charset="0"/>
                                      <a:ea typeface="Times New Roman" panose="02020603050405020304" pitchFamily="18" charset="0"/>
                                      <a:cs typeface="Times New Roman" panose="02020603050405020304" pitchFamily="18" charset="0"/>
                                    </a:rPr>
                                    <m:t>𝑢</m:t>
                                  </m:r>
                                </m:e>
                                <m:sub>
                                  <m:r>
                                    <a:rPr lang="en-US" i="1" kern="100">
                                      <a:latin typeface="Cambria Math" panose="02040503050406030204" pitchFamily="18" charset="0"/>
                                      <a:ea typeface="Times New Roman" panose="02020603050405020304" pitchFamily="18" charset="0"/>
                                      <a:cs typeface="Times New Roman" panose="02020603050405020304" pitchFamily="18" charset="0"/>
                                    </a:rPr>
                                    <m:t>22</m:t>
                                  </m:r>
                                </m:sub>
                              </m:sSub>
                            </m:e>
                          </m:mr>
                        </m:m>
                      </m:e>
                    </m:d>
                  </m:oMath>
                </a14:m>
                <a:r>
                  <a:rPr lang="en-US" kern="100" dirty="0">
                    <a:latin typeface="Times New Roman" panose="02020603050405020304" pitchFamily="18" charset="0"/>
                    <a:ea typeface="Times New Roman" panose="02020603050405020304" pitchFamily="18" charset="0"/>
                    <a:cs typeface="Arial" panose="020B0604020202020204" pitchFamily="34" charset="0"/>
                  </a:rPr>
                  <a:t>=</a:t>
                </a:r>
                <a:r>
                  <a:rPr lang="en-US" kern="1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kern="100" dirty="0">
                    <a:latin typeface="Times New Roman" panose="02020603050405020304" pitchFamily="18" charset="0"/>
                    <a:ea typeface="Times New Roman" panose="02020603050405020304" pitchFamily="18" charset="0"/>
                    <a:cs typeface="Arial" panose="020B0604020202020204" pitchFamily="34" charset="0"/>
                  </a:rPr>
                  <a:t>u</a:t>
                </a:r>
                <a:r>
                  <a:rPr lang="en-US" kern="100" baseline="-25000" dirty="0">
                    <a:latin typeface="Times New Roman" panose="02020603050405020304" pitchFamily="18" charset="0"/>
                    <a:ea typeface="Times New Roman" panose="02020603050405020304" pitchFamily="18" charset="0"/>
                    <a:cs typeface="Arial" panose="020B0604020202020204" pitchFamily="34" charset="0"/>
                  </a:rPr>
                  <a:t>21</a:t>
                </a:r>
                <a:r>
                  <a:rPr lang="en-US" kern="100" dirty="0">
                    <a:latin typeface="Times New Roman" panose="02020603050405020304" pitchFamily="18" charset="0"/>
                    <a:ea typeface="Times New Roman" panose="02020603050405020304" pitchFamily="18" charset="0"/>
                    <a:cs typeface="Arial" panose="020B0604020202020204" pitchFamily="34" charset="0"/>
                  </a:rPr>
                  <a:t>+2u</a:t>
                </a:r>
                <a:r>
                  <a:rPr lang="en-US" kern="100" baseline="-25000" dirty="0">
                    <a:latin typeface="Times New Roman" panose="02020603050405020304" pitchFamily="18" charset="0"/>
                    <a:ea typeface="Times New Roman" panose="02020603050405020304" pitchFamily="18" charset="0"/>
                    <a:cs typeface="Arial" panose="020B0604020202020204" pitchFamily="34" charset="0"/>
                  </a:rPr>
                  <a:t>22</a:t>
                </a:r>
                <a:r>
                  <a:rPr lang="en-US" kern="100" dirty="0">
                    <a:latin typeface="Times New Roman" panose="02020603050405020304" pitchFamily="18" charset="0"/>
                    <a:ea typeface="Times New Roman" panose="02020603050405020304" pitchFamily="18" charset="0"/>
                    <a:cs typeface="Arial" panose="020B0604020202020204" pitchFamily="34" charset="0"/>
                  </a:rPr>
                  <a:t>=-5u</a:t>
                </a:r>
                <a:r>
                  <a:rPr lang="en-US" kern="100" baseline="-25000" dirty="0">
                    <a:latin typeface="Times New Roman" panose="02020603050405020304" pitchFamily="18" charset="0"/>
                    <a:ea typeface="Times New Roman" panose="02020603050405020304" pitchFamily="18" charset="0"/>
                    <a:cs typeface="Arial" panose="020B0604020202020204" pitchFamily="34" charset="0"/>
                  </a:rPr>
                  <a:t>21</a:t>
                </a:r>
                <a:r>
                  <a:rPr lang="en-US" kern="1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kern="100" dirty="0">
                    <a:latin typeface="Times New Roman" panose="02020603050405020304" pitchFamily="18" charset="0"/>
                    <a:ea typeface="Times New Roman" panose="02020603050405020304" pitchFamily="18" charset="0"/>
                    <a:cs typeface="Arial" panose="020B0604020202020204" pitchFamily="34" charset="0"/>
                  </a:rPr>
                  <a:t>u</a:t>
                </a:r>
                <a:r>
                  <a:rPr lang="en-US" kern="100" baseline="-25000" dirty="0">
                    <a:latin typeface="Times New Roman" panose="02020603050405020304" pitchFamily="18" charset="0"/>
                    <a:ea typeface="Times New Roman" panose="02020603050405020304" pitchFamily="18" charset="0"/>
                    <a:cs typeface="Arial" panose="020B0604020202020204" pitchFamily="34" charset="0"/>
                  </a:rPr>
                  <a:t>22</a:t>
                </a:r>
                <a:r>
                  <a:rPr lang="en-US" kern="100" dirty="0">
                    <a:latin typeface="Times New Roman" panose="02020603050405020304" pitchFamily="18" charset="0"/>
                    <a:ea typeface="Times New Roman" panose="02020603050405020304" pitchFamily="18" charset="0"/>
                    <a:cs typeface="Arial" panose="020B0604020202020204" pitchFamily="34" charset="0"/>
                  </a:rPr>
                  <a:t>=-</a:t>
                </a:r>
                <a:r>
                  <a:rPr lang="en-US" kern="100" dirty="0" smtClean="0">
                    <a:latin typeface="Times New Roman" panose="02020603050405020304" pitchFamily="18" charset="0"/>
                    <a:ea typeface="Times New Roman" panose="02020603050405020304" pitchFamily="18" charset="0"/>
                    <a:cs typeface="Arial" panose="020B0604020202020204" pitchFamily="34" charset="0"/>
                  </a:rPr>
                  <a:t>3u</a:t>
                </a:r>
                <a:r>
                  <a:rPr lang="en-US" kern="100" baseline="-25000" dirty="0" smtClean="0">
                    <a:latin typeface="Times New Roman" panose="02020603050405020304" pitchFamily="18" charset="0"/>
                    <a:ea typeface="Times New Roman" panose="02020603050405020304" pitchFamily="18" charset="0"/>
                    <a:cs typeface="Arial" panose="020B0604020202020204" pitchFamily="34" charset="0"/>
                  </a:rPr>
                  <a:t>21</a:t>
                </a:r>
                <a:r>
                  <a:rPr lang="en-US" kern="100" dirty="0" smtClean="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kern="100" dirty="0">
                    <a:latin typeface="Times New Roman" panose="02020603050405020304" pitchFamily="18" charset="0"/>
                    <a:ea typeface="Times New Roman" panose="02020603050405020304" pitchFamily="18" charset="0"/>
                    <a:cs typeface="Arial" panose="020B0604020202020204" pitchFamily="34" charset="0"/>
                  </a:rPr>
                  <a:t>u</a:t>
                </a:r>
                <a:r>
                  <a:rPr lang="en-US" kern="100" baseline="-25000" dirty="0">
                    <a:latin typeface="Times New Roman" panose="02020603050405020304" pitchFamily="18" charset="0"/>
                    <a:ea typeface="Times New Roman" panose="02020603050405020304" pitchFamily="18" charset="0"/>
                    <a:cs typeface="Arial" panose="020B0604020202020204" pitchFamily="34" charset="0"/>
                  </a:rPr>
                  <a:t>2</a:t>
                </a:r>
                <a:r>
                  <a:rPr lang="en-US" kern="100" dirty="0">
                    <a:latin typeface="Times New Roman" panose="02020603050405020304" pitchFamily="18" charset="0"/>
                    <a:ea typeface="Times New Roman" panose="02020603050405020304" pitchFamily="18" charset="0"/>
                    <a:cs typeface="Arial" panose="020B0604020202020204" pitchFamily="34" charset="0"/>
                  </a:rPr>
                  <a:t>=</a:t>
                </a:r>
                <a14:m>
                  <m:oMath xmlns:m="http://schemas.openxmlformats.org/officeDocument/2006/math">
                    <m:d>
                      <m:dPr>
                        <m:begChr m:val="["/>
                        <m:endChr m:val="]"/>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mPr>
                          <m:mr>
                            <m:e>
                              <m:r>
                                <a:rPr lang="en-US" i="1" kern="100">
                                  <a:latin typeface="Cambria Math" panose="02040503050406030204" pitchFamily="18" charset="0"/>
                                  <a:ea typeface="Times New Roman" panose="02020603050405020304" pitchFamily="18" charset="0"/>
                                  <a:cs typeface="Times New Roman" panose="02020603050405020304" pitchFamily="18" charset="0"/>
                                </a:rPr>
                                <m:t>1</m:t>
                              </m:r>
                            </m:e>
                          </m:mr>
                          <m:mr>
                            <m:e>
                              <m:r>
                                <a:rPr lang="en-US" i="1" kern="100">
                                  <a:latin typeface="Cambria Math" panose="02040503050406030204" pitchFamily="18" charset="0"/>
                                  <a:ea typeface="Times New Roman" panose="02020603050405020304" pitchFamily="18" charset="0"/>
                                  <a:cs typeface="Times New Roman" panose="02020603050405020304" pitchFamily="18" charset="0"/>
                                </a:rPr>
                                <m:t>−</m:t>
                              </m:r>
                              <m:r>
                                <a:rPr lang="en-US" i="1" kern="100">
                                  <a:latin typeface="Cambria Math" panose="02040503050406030204" pitchFamily="18" charset="0"/>
                                  <a:ea typeface="Times New Roman" panose="02020603050405020304" pitchFamily="18" charset="0"/>
                                  <a:cs typeface="Times New Roman" panose="02020603050405020304" pitchFamily="18" charset="0"/>
                                </a:rPr>
                                <m:t>3</m:t>
                              </m:r>
                            </m:e>
                          </m:mr>
                        </m:m>
                      </m:e>
                    </m:d>
                  </m:oMath>
                </a14:m>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13667" y="2282994"/>
                <a:ext cx="7723304" cy="623569"/>
              </a:xfrm>
              <a:prstGeom prst="rect">
                <a:avLst/>
              </a:prstGeom>
              <a:blipFill>
                <a:blip r:embed="rId6"/>
                <a:stretch>
                  <a:fillRect l="-7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12918" y="2960929"/>
                <a:ext cx="7950082" cy="883127"/>
              </a:xfrm>
              <a:prstGeom prst="rect">
                <a:avLst/>
              </a:prstGeom>
            </p:spPr>
            <p:txBody>
              <a:bodyPr wrap="square">
                <a:spAutoFit/>
              </a:bodyPr>
              <a:lstStyle/>
              <a:p>
                <a:pPr algn="r" rtl="1">
                  <a:lnSpc>
                    <a:spcPct val="115000"/>
                  </a:lnSpc>
                  <a:spcAft>
                    <a:spcPts val="800"/>
                  </a:spcAft>
                </a:pPr>
                <a:r>
                  <a:rPr lang="fa-IR" kern="100" dirty="0">
                    <a:latin typeface="Calibri" panose="020F0502020204030204" pitchFamily="34" charset="0"/>
                    <a:ea typeface="Times New Roman" panose="02020603050405020304" pitchFamily="18" charset="0"/>
                    <a:cs typeface="B Nazanin" panose="00000400000000000000" pitchFamily="2" charset="-78"/>
                  </a:rPr>
                  <a:t>بنابراین مقادیر ویژه ماتریس</a:t>
                </a:r>
                <a:r>
                  <a:rPr lang="en-US" sz="1600" kern="100" dirty="0">
                    <a:effectLst/>
                    <a:latin typeface="Times New Roman" panose="02020603050405020304" pitchFamily="18" charset="0"/>
                    <a:ea typeface="Times New Roman" panose="02020603050405020304" pitchFamily="18" charset="0"/>
                    <a:cs typeface="B Nazanin" panose="00000400000000000000" pitchFamily="2" charset="-78"/>
                  </a:rPr>
                  <a:t>A</a:t>
                </a:r>
                <a:r>
                  <a:rPr lang="en-US" kern="100" dirty="0">
                    <a:latin typeface="B Nazanin" panose="00000400000000000000" pitchFamily="2" charset="-78"/>
                    <a:ea typeface="Times New Roman" panose="02020603050405020304" pitchFamily="18" charset="0"/>
                    <a:cs typeface="B Nazanin" panose="00000400000000000000" pitchFamily="2" charset="-78"/>
                  </a:rPr>
                  <a:t> </a:t>
                </a:r>
                <a:r>
                  <a:rPr lang="fa-IR" kern="100" dirty="0" smtClean="0">
                    <a:latin typeface="B Nazanin" panose="00000400000000000000" pitchFamily="2" charset="-78"/>
                    <a:ea typeface="Times New Roman" panose="02020603050405020304" pitchFamily="18" charset="0"/>
                    <a:cs typeface="B Nazanin" panose="00000400000000000000" pitchFamily="2" charset="-78"/>
                  </a:rPr>
                  <a:t> برابر </a:t>
                </a:r>
                <a:r>
                  <a:rPr lang="fa-IR" kern="100" dirty="0">
                    <a:latin typeface="B Nazanin" panose="00000400000000000000" pitchFamily="2" charset="-78"/>
                    <a:ea typeface="Times New Roman" panose="02020603050405020304" pitchFamily="18" charset="0"/>
                    <a:cs typeface="B Nazanin" panose="00000400000000000000" pitchFamily="2" charset="-78"/>
                  </a:rPr>
                  <a:t>با </a:t>
                </a:r>
                <a:r>
                  <a:rPr lang="fa-IR" sz="1600" kern="100" dirty="0" smtClean="0">
                    <a:effectLst/>
                    <a:latin typeface="Calibri" panose="020F0502020204030204" pitchFamily="34" charset="0"/>
                    <a:ea typeface="Times New Roman" panose="02020603050405020304" pitchFamily="18" charset="0"/>
                    <a:cs typeface="B Nazanin" panose="00000400000000000000" pitchFamily="2" charset="-78"/>
                  </a:rPr>
                  <a:t>2 و 5-</a:t>
                </a:r>
                <a:r>
                  <a:rPr lang="fa-IR" kern="100" dirty="0" smtClean="0">
                    <a:latin typeface="Calibri" panose="020F0502020204030204" pitchFamily="34" charset="0"/>
                    <a:ea typeface="Times New Roman" panose="02020603050405020304" pitchFamily="18" charset="0"/>
                    <a:cs typeface="B Nazanin" panose="00000400000000000000" pitchFamily="2" charset="-78"/>
                  </a:rPr>
                  <a:t> </a:t>
                </a:r>
                <a:r>
                  <a:rPr lang="fa-IR" kern="100" dirty="0">
                    <a:latin typeface="Calibri" panose="020F0502020204030204" pitchFamily="34" charset="0"/>
                    <a:ea typeface="Times New Roman" panose="02020603050405020304" pitchFamily="18" charset="0"/>
                    <a:cs typeface="B Nazanin" panose="00000400000000000000" pitchFamily="2" charset="-78"/>
                  </a:rPr>
                  <a:t>هستند و بردارهای ویژه متناظر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آن ها </a:t>
                </a:r>
                <a:r>
                  <a:rPr lang="fa-IR" kern="100" dirty="0">
                    <a:latin typeface="Calibri" panose="020F0502020204030204" pitchFamily="34" charset="0"/>
                    <a:ea typeface="Times New Roman" panose="02020603050405020304" pitchFamily="18" charset="0"/>
                    <a:cs typeface="B Nazanin" panose="00000400000000000000" pitchFamily="2" charset="-78"/>
                  </a:rPr>
                  <a:t>به ترتیب</a:t>
                </a:r>
                <a:r>
                  <a:rPr lang="fa-IR" sz="1600" kern="100" dirty="0">
                    <a:effectLst/>
                    <a:latin typeface="Calibri" panose="020F0502020204030204" pitchFamily="34" charset="0"/>
                    <a:ea typeface="Times New Roman" panose="02020603050405020304" pitchFamily="18" charset="0"/>
                    <a:cs typeface="B Nazanin" panose="00000400000000000000" pitchFamily="2" charset="-78"/>
                  </a:rPr>
                  <a:t> </a:t>
                </a:r>
                <a14:m>
                  <m:oMath xmlns:m="http://schemas.openxmlformats.org/officeDocument/2006/math">
                    <m:d>
                      <m:dPr>
                        <m:begChr m:val="["/>
                        <m:endChr m:val="]"/>
                        <m:ctrlP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t>2</m:t>
                              </m:r>
                            </m:e>
                          </m:mr>
                          <m:mr>
                            <m:e>
                              <m: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t>1</m:t>
                              </m:r>
                            </m:e>
                          </m:mr>
                        </m:m>
                      </m:e>
                    </m:d>
                  </m:oMath>
                </a14:m>
                <a:r>
                  <a:rPr lang="fa-IR" kern="100" dirty="0">
                    <a:latin typeface="Calibri" panose="020F0502020204030204" pitchFamily="34" charset="0"/>
                    <a:ea typeface="Times New Roman" panose="02020603050405020304" pitchFamily="18" charset="0"/>
                    <a:cs typeface="B Nazanin" panose="00000400000000000000" pitchFamily="2" charset="-78"/>
                  </a:rPr>
                  <a:t> و </a:t>
                </a:r>
                <a14:m>
                  <m:oMath xmlns:m="http://schemas.openxmlformats.org/officeDocument/2006/math">
                    <m:d>
                      <m:dPr>
                        <m:begChr m:val="["/>
                        <m:endChr m:val="]"/>
                        <m:ctrlPr>
                          <a:rPr lang="en-US" sz="1600" i="1" kern="100">
                            <a:effectLst/>
                            <a:latin typeface="Cambria Math" panose="02040503050406030204" pitchFamily="18" charset="0"/>
                            <a:ea typeface="Times New Roman" panose="02020603050405020304" pitchFamily="18" charset="0"/>
                            <a:cs typeface="Calibri" panose="020F0502020204030204" pitchFamily="34" charset="0"/>
                          </a:rPr>
                        </m:ctrlPr>
                      </m:dPr>
                      <m:e>
                        <m:m>
                          <m:mPr>
                            <m:mcs>
                              <m:mc>
                                <m:mcPr>
                                  <m:count m:val="1"/>
                                  <m:mcJc m:val="center"/>
                                </m:mcPr>
                              </m:mc>
                            </m:mcs>
                            <m:ctrlPr>
                              <a:rPr lang="en-US" sz="1600" i="1" kern="100">
                                <a:effectLst/>
                                <a:latin typeface="Cambria Math" panose="02040503050406030204" pitchFamily="18" charset="0"/>
                                <a:ea typeface="Times New Roman" panose="02020603050405020304" pitchFamily="18" charset="0"/>
                                <a:cs typeface="Calibri" panose="020F0502020204030204" pitchFamily="34" charset="0"/>
                              </a:rPr>
                            </m:ctrlPr>
                          </m:mPr>
                          <m:mr>
                            <m:e>
                              <m:r>
                                <a:rPr lang="en-US" sz="1600" i="1" kern="100">
                                  <a:effectLst/>
                                  <a:latin typeface="Cambria Math" panose="02040503050406030204" pitchFamily="18" charset="0"/>
                                  <a:ea typeface="Times New Roman" panose="02020603050405020304" pitchFamily="18" charset="0"/>
                                  <a:cs typeface="Calibri" panose="020F0502020204030204" pitchFamily="34" charset="0"/>
                                </a:rPr>
                                <m:t>1</m:t>
                              </m:r>
                            </m:e>
                          </m:mr>
                          <m:mr>
                            <m:e>
                              <m:r>
                                <a:rPr lang="en-US" sz="1600" i="1" kern="100">
                                  <a:effectLst/>
                                  <a:latin typeface="Cambria Math" panose="02040503050406030204" pitchFamily="18" charset="0"/>
                                  <a:ea typeface="Times New Roman" panose="02020603050405020304" pitchFamily="18" charset="0"/>
                                  <a:cs typeface="Calibri" panose="020F0502020204030204" pitchFamily="34" charset="0"/>
                                </a:rPr>
                                <m:t>−</m:t>
                              </m:r>
                              <m:r>
                                <a:rPr lang="en-US" sz="1600" i="1" kern="100">
                                  <a:effectLst/>
                                  <a:latin typeface="Cambria Math" panose="02040503050406030204" pitchFamily="18" charset="0"/>
                                  <a:ea typeface="Times New Roman" panose="02020603050405020304" pitchFamily="18" charset="0"/>
                                  <a:cs typeface="Calibri" panose="020F0502020204030204" pitchFamily="34" charset="0"/>
                                </a:rPr>
                                <m:t>3</m:t>
                              </m:r>
                            </m:e>
                          </m:mr>
                        </m:m>
                      </m:e>
                    </m:d>
                    <m:r>
                      <a:rPr lang="en-US" sz="1600" i="1" kern="100">
                        <a:effectLst/>
                        <a:latin typeface="Cambria Math" panose="02040503050406030204" pitchFamily="18" charset="0"/>
                        <a:ea typeface="Times New Roman" panose="02020603050405020304" pitchFamily="18" charset="0"/>
                        <a:cs typeface="Calibri" panose="020F0502020204030204" pitchFamily="34" charset="0"/>
                      </a:rPr>
                      <m:t> </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هستند.</a:t>
                </a:r>
                <a:endParaRPr lang="en-US" sz="1400" kern="100" dirty="0">
                  <a:effectLst/>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7" name="Rectangle 6"/>
              <p:cNvSpPr>
                <a:spLocks noRot="1" noChangeAspect="1" noMove="1" noResize="1" noEditPoints="1" noAdjustHandles="1" noChangeArrowheads="1" noChangeShapeType="1" noTextEdit="1"/>
              </p:cNvSpPr>
              <p:nvPr/>
            </p:nvSpPr>
            <p:spPr>
              <a:xfrm>
                <a:off x="812918" y="2960929"/>
                <a:ext cx="7950082" cy="883127"/>
              </a:xfrm>
              <a:prstGeom prst="rect">
                <a:avLst/>
              </a:prstGeom>
              <a:blipFill>
                <a:blip r:embed="rId7"/>
                <a:stretch>
                  <a:fillRect r="-613" b="-11724"/>
                </a:stretch>
              </a:blipFill>
            </p:spPr>
            <p:txBody>
              <a:bodyPr/>
              <a:lstStyle/>
              <a:p>
                <a:r>
                  <a:rPr lang="en-US">
                    <a:noFill/>
                  </a:rPr>
                  <a:t> </a:t>
                </a:r>
              </a:p>
            </p:txBody>
          </p:sp>
        </mc:Fallback>
      </mc:AlternateContent>
      <p:sp>
        <p:nvSpPr>
          <p:cNvPr id="8" name="Rectangle 7"/>
          <p:cNvSpPr/>
          <p:nvPr/>
        </p:nvSpPr>
        <p:spPr>
          <a:xfrm>
            <a:off x="1295400" y="3471498"/>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
        <p:nvSpPr>
          <p:cNvPr id="9" name="Rectangle 8"/>
          <p:cNvSpPr/>
          <p:nvPr/>
        </p:nvSpPr>
        <p:spPr>
          <a:xfrm>
            <a:off x="8346955" y="717207"/>
            <a:ext cx="537327" cy="369332"/>
          </a:xfrm>
          <a:prstGeom prst="rect">
            <a:avLst/>
          </a:prstGeom>
        </p:spPr>
        <p:txBody>
          <a:bodyPr wrap="none">
            <a:spAutoFit/>
          </a:bodyPr>
          <a:lstStyle/>
          <a:p>
            <a:r>
              <a:rPr lang="ar-SA" b="1"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dirty="0"/>
          </a:p>
        </p:txBody>
      </p:sp>
      <p:sp>
        <p:nvSpPr>
          <p:cNvPr id="11" name="Rectangle 10"/>
          <p:cNvSpPr/>
          <p:nvPr/>
        </p:nvSpPr>
        <p:spPr>
          <a:xfrm>
            <a:off x="3091029" y="3840830"/>
            <a:ext cx="5800030" cy="729430"/>
          </a:xfrm>
          <a:prstGeom prst="rect">
            <a:avLst/>
          </a:prstGeom>
        </p:spPr>
        <p:txBody>
          <a:bodyPr wrap="square">
            <a:spAutoFit/>
          </a:bodyPr>
          <a:lstStyle/>
          <a:p>
            <a:pPr marL="285750" indent="-285750" algn="r" rtl="1">
              <a:lnSpc>
                <a:spcPct val="115000"/>
              </a:lnSpc>
              <a:spcAft>
                <a:spcPts val="800"/>
              </a:spcAft>
              <a:buFont typeface="Wingdings" panose="05000000000000000000" pitchFamily="2" charset="2"/>
              <a:buChar char="q"/>
            </a:pPr>
            <a:r>
              <a:rPr lang="fa-IR" b="1" kern="100" dirty="0" smtClean="0">
                <a:solidFill>
                  <a:srgbClr val="FF0000"/>
                </a:solidFill>
                <a:latin typeface="Calibri" panose="020F0502020204030204" pitchFamily="34" charset="0"/>
                <a:ea typeface="Times New Roman" panose="02020603050405020304" pitchFamily="18" charset="0"/>
                <a:cs typeface="B Nazanin" panose="00000400000000000000" pitchFamily="2" charset="-78"/>
              </a:rPr>
              <a:t>مثال) </a:t>
            </a:r>
            <a:r>
              <a:rPr lang="fa-IR" kern="100" dirty="0" smtClean="0">
                <a:latin typeface="Calibri" panose="020F0502020204030204" pitchFamily="34" charset="0"/>
                <a:ea typeface="Times New Roman" panose="02020603050405020304" pitchFamily="18" charset="0"/>
                <a:cs typeface="B Nazanin" panose="00000400000000000000" pitchFamily="2" charset="-78"/>
              </a:rPr>
              <a:t>معادلات </a:t>
            </a:r>
            <a:r>
              <a:rPr lang="fa-IR" kern="100" dirty="0">
                <a:latin typeface="Calibri" panose="020F0502020204030204" pitchFamily="34" charset="0"/>
                <a:ea typeface="Times New Roman" panose="02020603050405020304" pitchFamily="18" charset="0"/>
                <a:cs typeface="B Nazanin" panose="00000400000000000000" pitchFamily="2" charset="-78"/>
              </a:rPr>
              <a:t>حالت مدار شکل مقابل را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بنویسید </a:t>
            </a:r>
            <a:r>
              <a:rPr lang="fa-IR" dirty="0" smtClean="0">
                <a:latin typeface="Calibri" panose="020F0502020204030204" pitchFamily="34" charset="0"/>
                <a:ea typeface="Times New Roman" panose="02020603050405020304" pitchFamily="18" charset="0"/>
                <a:cs typeface="B Nazanin" panose="00000400000000000000" pitchFamily="2" charset="-78"/>
              </a:rPr>
              <a:t>و آن ها </a:t>
            </a:r>
            <a:r>
              <a:rPr lang="fa-IR" dirty="0">
                <a:latin typeface="Calibri" panose="020F0502020204030204" pitchFamily="34" charset="0"/>
                <a:ea typeface="Times New Roman" panose="02020603050405020304" pitchFamily="18" charset="0"/>
                <a:cs typeface="B Nazanin" panose="00000400000000000000" pitchFamily="2" charset="-78"/>
              </a:rPr>
              <a:t>را برای حالت اولیه </a:t>
            </a:r>
            <a:r>
              <a:rPr lang="en-US" sz="1600" dirty="0">
                <a:latin typeface="Times New Roman" panose="02020603050405020304" pitchFamily="18" charset="0"/>
                <a:ea typeface="Times New Roman" panose="02020603050405020304" pitchFamily="18" charset="0"/>
              </a:rPr>
              <a:t>v</a:t>
            </a:r>
            <a:r>
              <a:rPr lang="en-US" sz="1600" baseline="-25000" dirty="0">
                <a:latin typeface="Times New Roman" panose="02020603050405020304" pitchFamily="18" charset="0"/>
                <a:ea typeface="Times New Roman" panose="02020603050405020304" pitchFamily="18" charset="0"/>
              </a:rPr>
              <a:t>0</a:t>
            </a:r>
            <a:r>
              <a:rPr lang="en-US" sz="1600" dirty="0">
                <a:latin typeface="Times New Roman" panose="02020603050405020304" pitchFamily="18" charset="0"/>
                <a:ea typeface="Times New Roman" panose="02020603050405020304" pitchFamily="18" charset="0"/>
              </a:rPr>
              <a:t>=1 , i</a:t>
            </a:r>
            <a:r>
              <a:rPr lang="en-US" sz="1600" baseline="-25000" dirty="0">
                <a:latin typeface="Times New Roman" panose="02020603050405020304" pitchFamily="18" charset="0"/>
                <a:ea typeface="Times New Roman" panose="02020603050405020304" pitchFamily="18" charset="0"/>
              </a:rPr>
              <a:t>0</a:t>
            </a:r>
            <a:r>
              <a:rPr lang="en-US" sz="1600" dirty="0">
                <a:latin typeface="Times New Roman" panose="02020603050405020304" pitchFamily="18" charset="0"/>
                <a:ea typeface="Times New Roman" panose="02020603050405020304" pitchFamily="18" charset="0"/>
              </a:rPr>
              <a:t>=1</a:t>
            </a:r>
            <a:r>
              <a:rPr lang="fa-IR" dirty="0">
                <a:latin typeface="Calibri" panose="020F0502020204030204" pitchFamily="34" charset="0"/>
                <a:ea typeface="Times New Roman" panose="02020603050405020304" pitchFamily="18" charset="0"/>
                <a:cs typeface="B Nazanin" panose="00000400000000000000" pitchFamily="2" charset="-78"/>
              </a:rPr>
              <a:t> </a:t>
            </a:r>
            <a:r>
              <a:rPr lang="fa-IR" dirty="0" smtClean="0">
                <a:latin typeface="Calibri" panose="020F0502020204030204" pitchFamily="34" charset="0"/>
                <a:ea typeface="Times New Roman" panose="02020603050405020304" pitchFamily="18" charset="0"/>
                <a:cs typeface="B Nazanin" panose="00000400000000000000" pitchFamily="2" charset="-78"/>
              </a:rPr>
              <a:t>حل کنید.</a:t>
            </a:r>
            <a:endParaRPr lang="en-US" dirty="0"/>
          </a:p>
        </p:txBody>
      </p:sp>
      <p:pic>
        <p:nvPicPr>
          <p:cNvPr id="12" name="Picture 11"/>
          <p:cNvPicPr/>
          <p:nvPr/>
        </p:nvPicPr>
        <p:blipFill>
          <a:blip r:embed="rId8" cstate="print">
            <a:extLst>
              <a:ext uri="{28A0092B-C50C-407E-A947-70E740481C1C}">
                <a14:useLocalDpi xmlns:a14="http://schemas.microsoft.com/office/drawing/2010/main" val="0"/>
              </a:ext>
            </a:extLst>
          </a:blip>
          <a:stretch>
            <a:fillRect/>
          </a:stretch>
        </p:blipFill>
        <p:spPr>
          <a:xfrm rot="16200000">
            <a:off x="739057" y="3424003"/>
            <a:ext cx="1265086" cy="1973580"/>
          </a:xfrm>
          <a:prstGeom prst="rect">
            <a:avLst/>
          </a:prstGeom>
        </p:spPr>
      </p:pic>
      <p:sp>
        <p:nvSpPr>
          <p:cNvPr id="13" name="Rectangle 12"/>
          <p:cNvSpPr/>
          <p:nvPr/>
        </p:nvSpPr>
        <p:spPr>
          <a:xfrm>
            <a:off x="8356573" y="4700917"/>
            <a:ext cx="537327" cy="369332"/>
          </a:xfrm>
          <a:prstGeom prst="rect">
            <a:avLst/>
          </a:prstGeom>
        </p:spPr>
        <p:txBody>
          <a:bodyPr wrap="none">
            <a:spAutoFit/>
          </a:bodyPr>
          <a:lstStyle/>
          <a:p>
            <a:r>
              <a:rPr lang="ar-SA" b="1"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dirty="0"/>
          </a:p>
        </p:txBody>
      </p:sp>
      <mc:AlternateContent xmlns:mc="http://schemas.openxmlformats.org/markup-compatibility/2006" xmlns:a14="http://schemas.microsoft.com/office/drawing/2010/main">
        <mc:Choice Requires="a14">
          <p:sp>
            <p:nvSpPr>
              <p:cNvPr id="15" name="Rectangle 14"/>
              <p:cNvSpPr/>
              <p:nvPr/>
            </p:nvSpPr>
            <p:spPr>
              <a:xfrm>
                <a:off x="2659693" y="4242556"/>
                <a:ext cx="2433481" cy="1117101"/>
              </a:xfrm>
              <a:prstGeom prst="rect">
                <a:avLst/>
              </a:prstGeom>
            </p:spPr>
            <p:txBody>
              <a:bodyPr wrap="square">
                <a:spAutoFit/>
              </a:bodyPr>
              <a:lstStyle/>
              <a:p>
                <a:pPr>
                  <a:lnSpc>
                    <a:spcPct val="115000"/>
                  </a:lnSpc>
                  <a:spcAft>
                    <a:spcPts val="800"/>
                  </a:spcAft>
                </a:pP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4</m:t>
                    </m:r>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i="1" kern="100">
                            <a:latin typeface="Cambria Math" panose="02040503050406030204" pitchFamily="18" charset="0"/>
                            <a:ea typeface="Times New Roman" panose="02020603050405020304" pitchFamily="18" charset="0"/>
                            <a:cs typeface="B Nazanin" panose="00000400000000000000" pitchFamily="2" charset="-78"/>
                          </a:rPr>
                          <m:t>ⅆ</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𝑖</m:t>
                            </m:r>
                          </m:e>
                          <m:sub>
                            <m:r>
                              <a:rPr lang="en-US" i="1" kern="100">
                                <a:latin typeface="Cambria Math" panose="02040503050406030204" pitchFamily="18" charset="0"/>
                                <a:ea typeface="Times New Roman" panose="02020603050405020304" pitchFamily="18" charset="0"/>
                                <a:cs typeface="B Nazanin" panose="00000400000000000000" pitchFamily="2" charset="-78"/>
                              </a:rPr>
                              <m:t>𝐿</m:t>
                            </m:r>
                          </m:sub>
                        </m:sSub>
                      </m:num>
                      <m:den>
                        <m:r>
                          <a:rPr lang="en-US" i="1" kern="100">
                            <a:latin typeface="Cambria Math" panose="02040503050406030204" pitchFamily="18" charset="0"/>
                            <a:ea typeface="Times New Roman" panose="02020603050405020304" pitchFamily="18" charset="0"/>
                            <a:cs typeface="B Nazanin" panose="00000400000000000000" pitchFamily="2" charset="-78"/>
                          </a:rPr>
                          <m:t>ⅆ</m:t>
                        </m:r>
                        <m:r>
                          <a:rPr lang="en-US" i="1" kern="100">
                            <a:latin typeface="Cambria Math" panose="02040503050406030204" pitchFamily="18" charset="0"/>
                            <a:ea typeface="Times New Roman" panose="02020603050405020304" pitchFamily="18" charset="0"/>
                            <a:cs typeface="B Nazanin" panose="00000400000000000000" pitchFamily="2" charset="-78"/>
                          </a:rPr>
                          <m:t>𝑡</m:t>
                        </m:r>
                      </m:den>
                    </m:f>
                    <m:r>
                      <a:rPr lang="en-US"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𝑣</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𝑐</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 </m:t>
                    </m:r>
                  </m:oMath>
                </a14:m>
                <a:r>
                  <a:rPr lang="en-US" kern="100" dirty="0">
                    <a:latin typeface="Calibri" panose="020F0502020204030204" pitchFamily="34" charset="0"/>
                    <a:ea typeface="Times New Roman" panose="02020603050405020304" pitchFamily="18" charset="0"/>
                    <a:cs typeface="B Nazanin" panose="00000400000000000000" pitchFamily="2" charset="-78"/>
                  </a:rPr>
                  <a:t> </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14:m>
                  <m:oMath xmlns:m="http://schemas.openxmlformats.org/officeDocument/2006/math">
                    <m:f>
                      <m:fPr>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fPr>
                      <m:num>
                        <m:r>
                          <a:rPr lang="en-US" i="1" kern="100">
                            <a:latin typeface="Cambria Math" panose="02040503050406030204" pitchFamily="18" charset="0"/>
                            <a:ea typeface="Times New Roman" panose="02020603050405020304" pitchFamily="18" charset="0"/>
                            <a:cs typeface="Times New Roman" panose="02020603050405020304" pitchFamily="18" charset="0"/>
                          </a:rPr>
                          <m:t>1</m:t>
                        </m:r>
                      </m:num>
                      <m:den>
                        <m:r>
                          <a:rPr lang="en-US" i="1" kern="100">
                            <a:latin typeface="Cambria Math" panose="02040503050406030204" pitchFamily="18" charset="0"/>
                            <a:ea typeface="Times New Roman" panose="02020603050405020304" pitchFamily="18" charset="0"/>
                            <a:cs typeface="Times New Roman" panose="02020603050405020304" pitchFamily="18" charset="0"/>
                          </a:rPr>
                          <m:t>12</m:t>
                        </m:r>
                      </m:den>
                    </m:f>
                    <m:f>
                      <m:fPr>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fPr>
                      <m:num>
                        <m:r>
                          <a:rPr lang="en-US" i="1" kern="100">
                            <a:latin typeface="Cambria Math" panose="02040503050406030204" pitchFamily="18" charset="0"/>
                            <a:ea typeface="Times New Roman" panose="02020603050405020304" pitchFamily="18" charset="0"/>
                            <a:cs typeface="Times New Roman" panose="02020603050405020304" pitchFamily="18" charset="0"/>
                          </a:rPr>
                          <m:t>ⅆ</m:t>
                        </m:r>
                        <m:sSub>
                          <m:sSubPr>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en-US" i="1" kern="100">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kern="100">
                                <a:latin typeface="Cambria Math" panose="02040503050406030204" pitchFamily="18" charset="0"/>
                                <a:ea typeface="Times New Roman" panose="02020603050405020304" pitchFamily="18" charset="0"/>
                                <a:cs typeface="Times New Roman" panose="02020603050405020304" pitchFamily="18" charset="0"/>
                              </a:rPr>
                              <m:t>𝐶</m:t>
                            </m:r>
                          </m:sub>
                        </m:sSub>
                      </m:num>
                      <m:den>
                        <m:r>
                          <a:rPr lang="en-US" i="1" kern="100">
                            <a:latin typeface="Cambria Math" panose="02040503050406030204" pitchFamily="18" charset="0"/>
                            <a:ea typeface="Times New Roman" panose="02020603050405020304" pitchFamily="18" charset="0"/>
                            <a:cs typeface="Times New Roman" panose="02020603050405020304" pitchFamily="18" charset="0"/>
                          </a:rPr>
                          <m:t>ⅆ</m:t>
                        </m:r>
                        <m:r>
                          <a:rPr lang="en-US" i="1" kern="100">
                            <a:latin typeface="Cambria Math" panose="02040503050406030204" pitchFamily="18" charset="0"/>
                            <a:ea typeface="Times New Roman" panose="02020603050405020304" pitchFamily="18" charset="0"/>
                            <a:cs typeface="Times New Roman" panose="02020603050405020304" pitchFamily="18" charset="0"/>
                          </a:rPr>
                          <m:t>𝑡</m:t>
                        </m:r>
                      </m:den>
                    </m:f>
                    <m:r>
                      <a:rPr lang="en-US" i="1" kern="1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en-US" i="1" kern="100">
                            <a:latin typeface="Cambria Math" panose="02040503050406030204" pitchFamily="18" charset="0"/>
                            <a:ea typeface="Times New Roman" panose="02020603050405020304" pitchFamily="18" charset="0"/>
                            <a:cs typeface="Times New Roman" panose="02020603050405020304" pitchFamily="18" charset="0"/>
                          </a:rPr>
                          <m:t>𝑖</m:t>
                        </m:r>
                      </m:e>
                      <m:sub>
                        <m:r>
                          <a:rPr lang="en-US" i="1" kern="100">
                            <a:latin typeface="Cambria Math" panose="02040503050406030204" pitchFamily="18" charset="0"/>
                            <a:ea typeface="Times New Roman" panose="02020603050405020304" pitchFamily="18" charset="0"/>
                            <a:cs typeface="Times New Roman" panose="02020603050405020304" pitchFamily="18" charset="0"/>
                          </a:rPr>
                          <m:t>𝐿</m:t>
                        </m:r>
                      </m:sub>
                    </m:sSub>
                    <m:r>
                      <a:rPr lang="en-US" i="1" kern="1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en-US" i="1" kern="100">
                                <a:latin typeface="Cambria Math" panose="02040503050406030204" pitchFamily="18" charset="0"/>
                                <a:ea typeface="Times New Roman" panose="02020603050405020304" pitchFamily="18" charset="0"/>
                                <a:cs typeface="Times New Roman" panose="02020603050405020304" pitchFamily="18" charset="0"/>
                              </a:rPr>
                              <m:t>𝑣</m:t>
                            </m:r>
                          </m:e>
                          <m:sub>
                            <m:r>
                              <a:rPr lang="en-US" i="1" kern="100">
                                <a:latin typeface="Cambria Math" panose="02040503050406030204" pitchFamily="18" charset="0"/>
                                <a:ea typeface="Times New Roman" panose="02020603050405020304" pitchFamily="18" charset="0"/>
                                <a:cs typeface="Times New Roman" panose="02020603050405020304" pitchFamily="18" charset="0"/>
                              </a:rPr>
                              <m:t>𝐶</m:t>
                            </m:r>
                          </m:sub>
                        </m:sSub>
                      </m:num>
                      <m:den>
                        <m:r>
                          <a:rPr lang="en-US" i="1" kern="100">
                            <a:latin typeface="Cambria Math" panose="02040503050406030204" pitchFamily="18" charset="0"/>
                            <a:ea typeface="Times New Roman" panose="02020603050405020304" pitchFamily="18" charset="0"/>
                            <a:cs typeface="Times New Roman" panose="02020603050405020304" pitchFamily="18" charset="0"/>
                          </a:rPr>
                          <m:t>3</m:t>
                        </m:r>
                      </m:den>
                    </m:f>
                    <m:r>
                      <a:rPr lang="en-US" i="1" kern="100">
                        <a:latin typeface="Cambria Math" panose="02040503050406030204" pitchFamily="18" charset="0"/>
                        <a:ea typeface="Times New Roman" panose="02020603050405020304" pitchFamily="18" charset="0"/>
                        <a:cs typeface="Times New Roman" panose="02020603050405020304" pitchFamily="18" charset="0"/>
                      </a:rPr>
                      <m:t>=</m:t>
                    </m:r>
                    <m:r>
                      <a:rPr lang="en-US" i="1" kern="100">
                        <a:latin typeface="Cambria Math" panose="02040503050406030204" pitchFamily="18" charset="0"/>
                        <a:ea typeface="Times New Roman" panose="02020603050405020304" pitchFamily="18" charset="0"/>
                        <a:cs typeface="Times New Roman" panose="02020603050405020304" pitchFamily="18" charset="0"/>
                      </a:rPr>
                      <m:t>0</m:t>
                    </m:r>
                    <m:r>
                      <a:rPr lang="en-US" i="1" kern="100">
                        <a:latin typeface="Cambria Math" panose="02040503050406030204" pitchFamily="18" charset="0"/>
                        <a:ea typeface="Times New Roman" panose="02020603050405020304" pitchFamily="18" charset="0"/>
                        <a:cs typeface="Times New Roman" panose="02020603050405020304" pitchFamily="18" charset="0"/>
                      </a:rPr>
                      <m:t> </m:t>
                    </m:r>
                  </m:oMath>
                </a14:m>
                <a:r>
                  <a:rPr lang="en-US" kern="100" dirty="0">
                    <a:latin typeface="Times New Roman" panose="02020603050405020304" pitchFamily="18" charset="0"/>
                    <a:ea typeface="Times New Roman" panose="02020603050405020304" pitchFamily="18" charset="0"/>
                    <a:cs typeface="Arial" panose="020B0604020202020204" pitchFamily="34" charset="0"/>
                  </a:rPr>
                  <a:t> </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659693" y="4242556"/>
                <a:ext cx="2433481" cy="111710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913667" y="5287341"/>
                <a:ext cx="6934200" cy="1265859"/>
              </a:xfrm>
              <a:prstGeom prst="rect">
                <a:avLst/>
              </a:prstGeom>
            </p:spPr>
            <p:txBody>
              <a:bodyPr wrap="square">
                <a:spAutoFit/>
              </a:bodyPr>
              <a:lstStyle/>
              <a:p>
                <a:pPr>
                  <a:lnSpc>
                    <a:spcPct val="115000"/>
                  </a:lnSpc>
                  <a:spcAft>
                    <a:spcPts val="800"/>
                  </a:spcAft>
                </a:pPr>
                <a14:m>
                  <m:oMath xmlns:m="http://schemas.openxmlformats.org/officeDocument/2006/math">
                    <m:d>
                      <m:dPr>
                        <m:begChr m:val="["/>
                        <m:endChr m:val="]"/>
                        <m:ctrlPr>
                          <a:rPr lang="en-US" i="1" kern="100">
                            <a:latin typeface="Cambria Math" panose="02040503050406030204" pitchFamily="18" charset="0"/>
                            <a:ea typeface="Cambria Math" panose="02040503050406030204" pitchFamily="18" charset="0"/>
                            <a:cs typeface="B Nazanin" panose="00000400000000000000" pitchFamily="2" charset="-78"/>
                          </a:rPr>
                        </m:ctrlPr>
                      </m:dPr>
                      <m:e>
                        <m:eqArr>
                          <m:eqArrPr>
                            <m:ctrlPr>
                              <a:rPr lang="en-US" i="1" kern="100">
                                <a:latin typeface="Cambria Math" panose="02040503050406030204" pitchFamily="18" charset="0"/>
                                <a:ea typeface="Cambria Math" panose="02040503050406030204" pitchFamily="18" charset="0"/>
                                <a:cs typeface="B Nazanin" panose="00000400000000000000" pitchFamily="2" charset="-78"/>
                              </a:rPr>
                            </m:ctrlPr>
                          </m:eqArrPr>
                          <m:e>
                            <m:r>
                              <a:rPr lang="en-US" i="1" kern="100">
                                <a:latin typeface="Cambria Math" panose="02040503050406030204" pitchFamily="18" charset="0"/>
                                <a:ea typeface="Cambria Math" panose="02040503050406030204" pitchFamily="18" charset="0"/>
                                <a:cs typeface="B Nazanin" panose="00000400000000000000" pitchFamily="2" charset="-78"/>
                              </a:rPr>
                              <m:t>ⅆ</m:t>
                            </m:r>
                            <m:sSub>
                              <m:sSubPr>
                                <m:ctrlPr>
                                  <a:rPr lang="en-US" i="1" kern="100">
                                    <a:latin typeface="Cambria Math" panose="02040503050406030204" pitchFamily="18" charset="0"/>
                                    <a:ea typeface="Cambria Math" panose="02040503050406030204" pitchFamily="18" charset="0"/>
                                    <a:cs typeface="B Nazanin" panose="00000400000000000000" pitchFamily="2" charset="-78"/>
                                  </a:rPr>
                                </m:ctrlPr>
                              </m:sSubPr>
                              <m:e>
                                <m:r>
                                  <a:rPr lang="en-US" i="1" kern="100">
                                    <a:latin typeface="Cambria Math" panose="02040503050406030204" pitchFamily="18" charset="0"/>
                                    <a:ea typeface="Cambria Math" panose="02040503050406030204" pitchFamily="18" charset="0"/>
                                    <a:cs typeface="B Nazanin" panose="00000400000000000000" pitchFamily="2" charset="-78"/>
                                  </a:rPr>
                                  <m:t>𝑖</m:t>
                                </m:r>
                              </m:e>
                              <m:sub>
                                <m:r>
                                  <a:rPr lang="en-US" i="1" kern="100">
                                    <a:latin typeface="Cambria Math" panose="02040503050406030204" pitchFamily="18" charset="0"/>
                                    <a:ea typeface="Cambria Math" panose="02040503050406030204" pitchFamily="18" charset="0"/>
                                    <a:cs typeface="B Nazanin" panose="00000400000000000000" pitchFamily="2" charset="-78"/>
                                  </a:rPr>
                                  <m:t>𝐿</m:t>
                                </m:r>
                              </m:sub>
                            </m:sSub>
                          </m:e>
                          <m:e>
                            <m:acc>
                              <m:accPr>
                                <m:chr m:val="̅"/>
                                <m:ctrlPr>
                                  <a:rPr lang="en-US" i="1" kern="100">
                                    <a:latin typeface="Cambria Math" panose="02040503050406030204" pitchFamily="18" charset="0"/>
                                    <a:ea typeface="Cambria Math" panose="02040503050406030204" pitchFamily="18" charset="0"/>
                                    <a:cs typeface="B Nazanin" panose="00000400000000000000" pitchFamily="2" charset="-78"/>
                                  </a:rPr>
                                </m:ctrlPr>
                              </m:accPr>
                              <m:e>
                                <m:r>
                                  <a:rPr lang="en-US" i="1" kern="100">
                                    <a:latin typeface="Cambria Math" panose="02040503050406030204" pitchFamily="18" charset="0"/>
                                    <a:ea typeface="Cambria Math" panose="02040503050406030204" pitchFamily="18" charset="0"/>
                                    <a:cs typeface="B Nazanin" panose="00000400000000000000" pitchFamily="2" charset="-78"/>
                                  </a:rPr>
                                  <m:t>𝑑𝑡</m:t>
                                </m:r>
                              </m:e>
                            </m:acc>
                          </m:e>
                          <m:e>
                            <m:f>
                              <m:fPr>
                                <m:ctrlPr>
                                  <a:rPr lang="en-US" i="1" kern="100">
                                    <a:latin typeface="Cambria Math" panose="02040503050406030204" pitchFamily="18" charset="0"/>
                                    <a:ea typeface="Cambria Math" panose="02040503050406030204" pitchFamily="18" charset="0"/>
                                    <a:cs typeface="B Nazanin" panose="00000400000000000000" pitchFamily="2" charset="-78"/>
                                  </a:rPr>
                                </m:ctrlPr>
                              </m:fPr>
                              <m:num>
                                <m:r>
                                  <a:rPr lang="en-US" i="1" kern="100">
                                    <a:latin typeface="Cambria Math" panose="02040503050406030204" pitchFamily="18" charset="0"/>
                                    <a:ea typeface="Cambria Math" panose="02040503050406030204" pitchFamily="18" charset="0"/>
                                    <a:cs typeface="B Nazanin" panose="00000400000000000000" pitchFamily="2" charset="-78"/>
                                  </a:rPr>
                                  <m:t>ⅆ</m:t>
                                </m:r>
                                <m:sSub>
                                  <m:sSubPr>
                                    <m:ctrlPr>
                                      <a:rPr lang="en-US" i="1" kern="100">
                                        <a:latin typeface="Cambria Math" panose="02040503050406030204" pitchFamily="18" charset="0"/>
                                        <a:ea typeface="Cambria Math" panose="02040503050406030204" pitchFamily="18" charset="0"/>
                                        <a:cs typeface="B Nazanin" panose="00000400000000000000" pitchFamily="2" charset="-78"/>
                                      </a:rPr>
                                    </m:ctrlPr>
                                  </m:sSubPr>
                                  <m:e>
                                    <m:r>
                                      <a:rPr lang="en-US" i="1" kern="100">
                                        <a:latin typeface="Cambria Math" panose="02040503050406030204" pitchFamily="18" charset="0"/>
                                        <a:ea typeface="Cambria Math" panose="02040503050406030204" pitchFamily="18" charset="0"/>
                                        <a:cs typeface="B Nazanin" panose="00000400000000000000" pitchFamily="2" charset="-78"/>
                                      </a:rPr>
                                      <m:t>𝑣</m:t>
                                    </m:r>
                                  </m:e>
                                  <m:sub>
                                    <m:r>
                                      <a:rPr lang="en-US" i="1" kern="100">
                                        <a:latin typeface="Cambria Math" panose="02040503050406030204" pitchFamily="18" charset="0"/>
                                        <a:ea typeface="Cambria Math" panose="02040503050406030204" pitchFamily="18" charset="0"/>
                                        <a:cs typeface="B Nazanin" panose="00000400000000000000" pitchFamily="2" charset="-78"/>
                                      </a:rPr>
                                      <m:t>𝑐</m:t>
                                    </m:r>
                                  </m:sub>
                                </m:sSub>
                              </m:num>
                              <m:den>
                                <m:r>
                                  <a:rPr lang="en-US" i="1" kern="100">
                                    <a:latin typeface="Cambria Math" panose="02040503050406030204" pitchFamily="18" charset="0"/>
                                    <a:ea typeface="Cambria Math" panose="02040503050406030204" pitchFamily="18" charset="0"/>
                                    <a:cs typeface="B Nazanin" panose="00000400000000000000" pitchFamily="2" charset="-78"/>
                                  </a:rPr>
                                  <m:t>ⅆ</m:t>
                                </m:r>
                                <m:r>
                                  <a:rPr lang="en-US" i="1" kern="100">
                                    <a:latin typeface="Cambria Math" panose="02040503050406030204" pitchFamily="18" charset="0"/>
                                    <a:ea typeface="Cambria Math" panose="02040503050406030204" pitchFamily="18" charset="0"/>
                                    <a:cs typeface="B Nazanin" panose="00000400000000000000" pitchFamily="2" charset="-78"/>
                                  </a:rPr>
                                  <m:t>𝑡</m:t>
                                </m:r>
                              </m:den>
                            </m:f>
                          </m:e>
                        </m:eqArr>
                      </m:e>
                    </m:d>
                    <m:r>
                      <a:rPr lang="en-US" i="1" kern="100">
                        <a:latin typeface="Cambria Math" panose="02040503050406030204" pitchFamily="18" charset="0"/>
                        <a:ea typeface="Cambria Math" panose="02040503050406030204" pitchFamily="18" charset="0"/>
                        <a:cs typeface="B Nazanin" panose="00000400000000000000" pitchFamily="2" charset="-78"/>
                      </a:rPr>
                      <m:t>=</m:t>
                    </m:r>
                    <m:d>
                      <m:dPr>
                        <m:begChr m:val="["/>
                        <m:endChr m:val="]"/>
                        <m:ctrlPr>
                          <a:rPr lang="en-US" i="1" kern="100">
                            <a:latin typeface="Cambria Math" panose="02040503050406030204" pitchFamily="18" charset="0"/>
                            <a:ea typeface="Cambria Math" panose="02040503050406030204" pitchFamily="18" charset="0"/>
                            <a:cs typeface="B Nazanin" panose="00000400000000000000" pitchFamily="2" charset="-78"/>
                          </a:rPr>
                        </m:ctrlPr>
                      </m:dPr>
                      <m:e>
                        <m:m>
                          <m:mPr>
                            <m:plcHide m:val="on"/>
                            <m:mcs>
                              <m:mc>
                                <m:mcPr>
                                  <m:count m:val="2"/>
                                  <m:mcJc m:val="center"/>
                                </m:mcPr>
                              </m:mc>
                            </m:mcs>
                            <m:ctrlPr>
                              <a:rPr lang="en-US" i="1" kern="100">
                                <a:latin typeface="Cambria Math" panose="02040503050406030204" pitchFamily="18" charset="0"/>
                                <a:ea typeface="Cambria Math" panose="02040503050406030204" pitchFamily="18" charset="0"/>
                                <a:cs typeface="B Nazanin" panose="00000400000000000000" pitchFamily="2" charset="-78"/>
                              </a:rPr>
                            </m:ctrlPr>
                          </m:mPr>
                          <m:mr>
                            <m:e>
                              <m:r>
                                <a:rPr lang="en-US" i="1" kern="100">
                                  <a:latin typeface="Cambria Math" panose="02040503050406030204" pitchFamily="18" charset="0"/>
                                  <a:ea typeface="Cambria Math" panose="02040503050406030204" pitchFamily="18" charset="0"/>
                                  <a:cs typeface="B Nazanin" panose="00000400000000000000" pitchFamily="2" charset="-78"/>
                                </a:rPr>
                                <m:t>0</m:t>
                              </m:r>
                            </m:e>
                            <m:e>
                              <m:f>
                                <m:fPr>
                                  <m:ctrlPr>
                                    <a:rPr lang="en-US" i="1" kern="100">
                                      <a:latin typeface="Cambria Math" panose="02040503050406030204" pitchFamily="18" charset="0"/>
                                      <a:ea typeface="Cambria Math" panose="02040503050406030204" pitchFamily="18" charset="0"/>
                                      <a:cs typeface="B Nazanin" panose="00000400000000000000" pitchFamily="2" charset="-78"/>
                                    </a:rPr>
                                  </m:ctrlPr>
                                </m:fPr>
                                <m:num>
                                  <m:r>
                                    <a:rPr lang="en-US" i="1" kern="100">
                                      <a:latin typeface="Cambria Math" panose="02040503050406030204" pitchFamily="18" charset="0"/>
                                      <a:ea typeface="Cambria Math" panose="02040503050406030204" pitchFamily="18" charset="0"/>
                                      <a:cs typeface="B Nazanin" panose="00000400000000000000" pitchFamily="2" charset="-78"/>
                                    </a:rPr>
                                    <m:t>1</m:t>
                                  </m:r>
                                </m:num>
                                <m:den>
                                  <m:r>
                                    <a:rPr lang="en-US" i="1" kern="100">
                                      <a:latin typeface="Cambria Math" panose="02040503050406030204" pitchFamily="18" charset="0"/>
                                      <a:ea typeface="Cambria Math" panose="02040503050406030204" pitchFamily="18" charset="0"/>
                                      <a:cs typeface="B Nazanin" panose="00000400000000000000" pitchFamily="2" charset="-78"/>
                                    </a:rPr>
                                    <m:t>4</m:t>
                                  </m:r>
                                </m:den>
                              </m:f>
                            </m:e>
                          </m:mr>
                          <m:mr>
                            <m:e>
                              <m:r>
                                <a:rPr lang="en-US" i="1" kern="100">
                                  <a:latin typeface="Cambria Math" panose="02040503050406030204" pitchFamily="18" charset="0"/>
                                  <a:ea typeface="Cambria Math" panose="02040503050406030204" pitchFamily="18" charset="0"/>
                                  <a:cs typeface="B Nazanin" panose="00000400000000000000" pitchFamily="2" charset="-78"/>
                                </a:rPr>
                                <m:t>12</m:t>
                              </m:r>
                            </m:e>
                            <m:e>
                              <m:r>
                                <a:rPr lang="en-US" i="1" kern="100">
                                  <a:latin typeface="Cambria Math" panose="02040503050406030204" pitchFamily="18" charset="0"/>
                                  <a:ea typeface="Cambria Math" panose="02040503050406030204" pitchFamily="18" charset="0"/>
                                  <a:cs typeface="B Nazanin" panose="00000400000000000000" pitchFamily="2" charset="-78"/>
                                </a:rPr>
                                <m:t>−</m:t>
                              </m:r>
                              <m:r>
                                <a:rPr lang="en-US" i="1" kern="100">
                                  <a:latin typeface="Cambria Math" panose="02040503050406030204" pitchFamily="18" charset="0"/>
                                  <a:ea typeface="Cambria Math" panose="02040503050406030204" pitchFamily="18" charset="0"/>
                                  <a:cs typeface="B Nazanin" panose="00000400000000000000" pitchFamily="2" charset="-78"/>
                                </a:rPr>
                                <m:t>4</m:t>
                              </m:r>
                            </m:e>
                          </m:mr>
                        </m:m>
                      </m:e>
                    </m:d>
                    <m:d>
                      <m:dPr>
                        <m:begChr m:val="["/>
                        <m:endChr m:val="]"/>
                        <m:ctrlPr>
                          <a:rPr lang="en-US" i="1" kern="100">
                            <a:latin typeface="Cambria Math" panose="02040503050406030204" pitchFamily="18" charset="0"/>
                            <a:ea typeface="Cambria Math" panose="02040503050406030204" pitchFamily="18" charset="0"/>
                            <a:cs typeface="B Nazanin" panose="00000400000000000000" pitchFamily="2" charset="-78"/>
                          </a:rPr>
                        </m:ctrlPr>
                      </m:dPr>
                      <m:e>
                        <m:eqArr>
                          <m:eqArrPr>
                            <m:ctrlPr>
                              <a:rPr lang="en-US" i="1" kern="100">
                                <a:latin typeface="Cambria Math" panose="02040503050406030204" pitchFamily="18" charset="0"/>
                                <a:ea typeface="Cambria Math" panose="02040503050406030204" pitchFamily="18" charset="0"/>
                                <a:cs typeface="B Nazanin" panose="00000400000000000000" pitchFamily="2" charset="-78"/>
                              </a:rPr>
                            </m:ctrlPr>
                          </m:eqArrPr>
                          <m:e>
                            <m:sSub>
                              <m:sSubPr>
                                <m:ctrlPr>
                                  <a:rPr lang="en-US" i="1" kern="100">
                                    <a:latin typeface="Cambria Math" panose="02040503050406030204" pitchFamily="18" charset="0"/>
                                    <a:ea typeface="Cambria Math" panose="02040503050406030204" pitchFamily="18" charset="0"/>
                                    <a:cs typeface="B Nazanin" panose="00000400000000000000" pitchFamily="2" charset="-78"/>
                                  </a:rPr>
                                </m:ctrlPr>
                              </m:sSubPr>
                              <m:e>
                                <m:r>
                                  <a:rPr lang="en-US" i="1" kern="100">
                                    <a:latin typeface="Cambria Math" panose="02040503050406030204" pitchFamily="18" charset="0"/>
                                    <a:ea typeface="Cambria Math" panose="02040503050406030204" pitchFamily="18" charset="0"/>
                                    <a:cs typeface="B Nazanin" panose="00000400000000000000" pitchFamily="2" charset="-78"/>
                                  </a:rPr>
                                  <m:t>𝑙</m:t>
                                </m:r>
                              </m:e>
                              <m:sub>
                                <m:r>
                                  <a:rPr lang="en-US" i="1" kern="100">
                                    <a:latin typeface="Cambria Math" panose="02040503050406030204" pitchFamily="18" charset="0"/>
                                    <a:ea typeface="Cambria Math" panose="02040503050406030204" pitchFamily="18" charset="0"/>
                                    <a:cs typeface="B Nazanin" panose="00000400000000000000" pitchFamily="2" charset="-78"/>
                                  </a:rPr>
                                  <m:t>𝐿</m:t>
                                </m:r>
                              </m:sub>
                            </m:sSub>
                          </m:e>
                          <m:e>
                            <m:sSub>
                              <m:sSubPr>
                                <m:ctrlPr>
                                  <a:rPr lang="en-US" i="1" kern="100">
                                    <a:latin typeface="Cambria Math" panose="02040503050406030204" pitchFamily="18" charset="0"/>
                                    <a:ea typeface="Cambria Math" panose="02040503050406030204" pitchFamily="18" charset="0"/>
                                    <a:cs typeface="B Nazanin" panose="00000400000000000000" pitchFamily="2" charset="-78"/>
                                  </a:rPr>
                                </m:ctrlPr>
                              </m:sSubPr>
                              <m:e>
                                <m:r>
                                  <a:rPr lang="en-US" i="1" kern="100">
                                    <a:latin typeface="Cambria Math" panose="02040503050406030204" pitchFamily="18" charset="0"/>
                                    <a:ea typeface="Cambria Math" panose="02040503050406030204" pitchFamily="18" charset="0"/>
                                    <a:cs typeface="B Nazanin" panose="00000400000000000000" pitchFamily="2" charset="-78"/>
                                  </a:rPr>
                                  <m:t>𝑣</m:t>
                                </m:r>
                              </m:e>
                              <m:sub>
                                <m:r>
                                  <a:rPr lang="en-US" i="1" kern="100">
                                    <a:latin typeface="Cambria Math" panose="02040503050406030204" pitchFamily="18" charset="0"/>
                                    <a:ea typeface="Cambria Math" panose="02040503050406030204" pitchFamily="18" charset="0"/>
                                    <a:cs typeface="B Nazanin" panose="00000400000000000000" pitchFamily="2" charset="-78"/>
                                  </a:rPr>
                                  <m:t>𝑐</m:t>
                                </m:r>
                              </m:sub>
                            </m:sSub>
                          </m:e>
                        </m:eqArr>
                      </m:e>
                    </m:d>
                  </m:oMath>
                </a14:m>
                <a:r>
                  <a:rPr lang="en-US" kern="100" dirty="0">
                    <a:latin typeface="Cambria Math" panose="02040503050406030204" pitchFamily="18" charset="0"/>
                    <a:ea typeface="Cambria Math" panose="02040503050406030204" pitchFamily="18" charset="0"/>
                    <a:cs typeface="B Nazanin" panose="00000400000000000000" pitchFamily="2" charset="-78"/>
                  </a:rPr>
                  <a:t>          </a:t>
                </a:r>
                <a:r>
                  <a:rPr lang="fa-IR" kern="100" dirty="0">
                    <a:latin typeface="Cambria Math" panose="02040503050406030204" pitchFamily="18" charset="0"/>
                    <a:ea typeface="Cambria Math" panose="02040503050406030204" pitchFamily="18" charset="0"/>
                    <a:cs typeface="B Nazanin" panose="00000400000000000000" pitchFamily="2" charset="-78"/>
                  </a:rPr>
                  <a:t>یا </a:t>
                </a:r>
                <a:r>
                  <a:rPr lang="en-US" kern="100" dirty="0">
                    <a:latin typeface="Cambria Math" panose="02040503050406030204" pitchFamily="18" charset="0"/>
                    <a:ea typeface="Cambria Math" panose="02040503050406030204" pitchFamily="18" charset="0"/>
                    <a:cs typeface="B Nazanin" panose="00000400000000000000" pitchFamily="2" charset="-78"/>
                  </a:rPr>
                  <a:t>     </a:t>
                </a:r>
                <a14:m>
                  <m:oMath xmlns:m="http://schemas.openxmlformats.org/officeDocument/2006/math">
                    <m:acc>
                      <m:accPr>
                        <m:chr m:val="̇"/>
                        <m:ctrlPr>
                          <a:rPr lang="en-US" i="1" kern="100">
                            <a:latin typeface="Cambria Math" panose="02040503050406030204" pitchFamily="18" charset="0"/>
                            <a:ea typeface="Cambria Math" panose="02040503050406030204" pitchFamily="18" charset="0"/>
                            <a:cs typeface="B Nazanin" panose="00000400000000000000" pitchFamily="2" charset="-78"/>
                          </a:rPr>
                        </m:ctrlPr>
                      </m:accPr>
                      <m:e>
                        <m:r>
                          <a:rPr lang="en-US" i="1" kern="100">
                            <a:latin typeface="Cambria Math" panose="02040503050406030204" pitchFamily="18" charset="0"/>
                            <a:ea typeface="Cambria Math" panose="02040503050406030204" pitchFamily="18" charset="0"/>
                            <a:cs typeface="B Nazanin" panose="00000400000000000000" pitchFamily="2" charset="-78"/>
                          </a:rPr>
                          <m:t>𝑥</m:t>
                        </m:r>
                      </m:e>
                    </m:acc>
                  </m:oMath>
                </a14:m>
                <a:r>
                  <a:rPr lang="en-US" kern="100" dirty="0">
                    <a:latin typeface="Cambria Math" panose="02040503050406030204" pitchFamily="18" charset="0"/>
                    <a:ea typeface="Cambria Math" panose="02040503050406030204" pitchFamily="18" charset="0"/>
                    <a:cs typeface="B Nazanin" panose="00000400000000000000" pitchFamily="2" charset="-78"/>
                  </a:rPr>
                  <a:t>=</a:t>
                </a:r>
                <a14:m>
                  <m:oMath xmlns:m="http://schemas.openxmlformats.org/officeDocument/2006/math">
                    <m:d>
                      <m:dPr>
                        <m:begChr m:val="["/>
                        <m:endChr m:val="]"/>
                        <m:ctrlPr>
                          <a:rPr lang="en-US" i="1" kern="100">
                            <a:latin typeface="Cambria Math" panose="02040503050406030204" pitchFamily="18" charset="0"/>
                            <a:ea typeface="Cambria Math" panose="02040503050406030204" pitchFamily="18" charset="0"/>
                            <a:cs typeface="B Nazanin" panose="00000400000000000000" pitchFamily="2" charset="-78"/>
                          </a:rPr>
                        </m:ctrlPr>
                      </m:dPr>
                      <m:e>
                        <m:m>
                          <m:mPr>
                            <m:plcHide m:val="on"/>
                            <m:mcs>
                              <m:mc>
                                <m:mcPr>
                                  <m:count m:val="2"/>
                                  <m:mcJc m:val="center"/>
                                </m:mcPr>
                              </m:mc>
                            </m:mcs>
                            <m:ctrlPr>
                              <a:rPr lang="en-US" i="1" kern="100">
                                <a:latin typeface="Cambria Math" panose="02040503050406030204" pitchFamily="18" charset="0"/>
                                <a:ea typeface="Cambria Math" panose="02040503050406030204" pitchFamily="18" charset="0"/>
                                <a:cs typeface="B Nazanin" panose="00000400000000000000" pitchFamily="2" charset="-78"/>
                              </a:rPr>
                            </m:ctrlPr>
                          </m:mPr>
                          <m:mr>
                            <m:e>
                              <m:r>
                                <a:rPr lang="en-US" i="1" kern="100">
                                  <a:latin typeface="Cambria Math" panose="02040503050406030204" pitchFamily="18" charset="0"/>
                                  <a:ea typeface="Cambria Math" panose="02040503050406030204" pitchFamily="18" charset="0"/>
                                  <a:cs typeface="B Nazanin" panose="00000400000000000000" pitchFamily="2" charset="-78"/>
                                </a:rPr>
                                <m:t>0</m:t>
                              </m:r>
                            </m:e>
                            <m:e>
                              <m:f>
                                <m:fPr>
                                  <m:ctrlPr>
                                    <a:rPr lang="en-US" i="1" kern="100">
                                      <a:latin typeface="Cambria Math" panose="02040503050406030204" pitchFamily="18" charset="0"/>
                                      <a:ea typeface="Cambria Math" panose="02040503050406030204" pitchFamily="18" charset="0"/>
                                      <a:cs typeface="B Nazanin" panose="00000400000000000000" pitchFamily="2" charset="-78"/>
                                    </a:rPr>
                                  </m:ctrlPr>
                                </m:fPr>
                                <m:num>
                                  <m:r>
                                    <a:rPr lang="en-US" i="1" kern="100">
                                      <a:latin typeface="Cambria Math" panose="02040503050406030204" pitchFamily="18" charset="0"/>
                                      <a:ea typeface="Cambria Math" panose="02040503050406030204" pitchFamily="18" charset="0"/>
                                      <a:cs typeface="B Nazanin" panose="00000400000000000000" pitchFamily="2" charset="-78"/>
                                    </a:rPr>
                                    <m:t>1</m:t>
                                  </m:r>
                                </m:num>
                                <m:den>
                                  <m:r>
                                    <a:rPr lang="en-US" i="1" kern="100">
                                      <a:latin typeface="Cambria Math" panose="02040503050406030204" pitchFamily="18" charset="0"/>
                                      <a:ea typeface="Cambria Math" panose="02040503050406030204" pitchFamily="18" charset="0"/>
                                      <a:cs typeface="B Nazanin" panose="00000400000000000000" pitchFamily="2" charset="-78"/>
                                    </a:rPr>
                                    <m:t>4</m:t>
                                  </m:r>
                                </m:den>
                              </m:f>
                            </m:e>
                          </m:mr>
                          <m:mr>
                            <m:e>
                              <m:r>
                                <a:rPr lang="en-US" i="1" kern="100">
                                  <a:latin typeface="Cambria Math" panose="02040503050406030204" pitchFamily="18" charset="0"/>
                                  <a:ea typeface="Cambria Math" panose="02040503050406030204" pitchFamily="18" charset="0"/>
                                  <a:cs typeface="B Nazanin" panose="00000400000000000000" pitchFamily="2" charset="-78"/>
                                </a:rPr>
                                <m:t>12</m:t>
                              </m:r>
                            </m:e>
                            <m:e>
                              <m:r>
                                <a:rPr lang="en-US" i="1" kern="100">
                                  <a:latin typeface="Cambria Math" panose="02040503050406030204" pitchFamily="18" charset="0"/>
                                  <a:ea typeface="Cambria Math" panose="02040503050406030204" pitchFamily="18" charset="0"/>
                                  <a:cs typeface="B Nazanin" panose="00000400000000000000" pitchFamily="2" charset="-78"/>
                                </a:rPr>
                                <m:t>−</m:t>
                              </m:r>
                              <m:r>
                                <a:rPr lang="en-US" i="1" kern="100">
                                  <a:latin typeface="Cambria Math" panose="02040503050406030204" pitchFamily="18" charset="0"/>
                                  <a:ea typeface="Cambria Math" panose="02040503050406030204" pitchFamily="18" charset="0"/>
                                  <a:cs typeface="B Nazanin" panose="00000400000000000000" pitchFamily="2" charset="-78"/>
                                </a:rPr>
                                <m:t>4</m:t>
                              </m:r>
                            </m:e>
                          </m:mr>
                        </m:m>
                      </m:e>
                    </m:d>
                  </m:oMath>
                </a14:m>
                <a:r>
                  <a:rPr lang="en-US" kern="100" dirty="0" smtClean="0">
                    <a:latin typeface="Cambria Math" panose="02040503050406030204" pitchFamily="18" charset="0"/>
                    <a:ea typeface="Cambria Math" panose="02040503050406030204" pitchFamily="18" charset="0"/>
                    <a:cs typeface="Arial" panose="020B0604020202020204" pitchFamily="34" charset="0"/>
                  </a:rPr>
                  <a:t>x </a:t>
                </a:r>
                <a:r>
                  <a:rPr lang="en-US" kern="100" dirty="0" smtClean="0">
                    <a:latin typeface="Cambria Math" panose="02040503050406030204" pitchFamily="18" charset="0"/>
                    <a:ea typeface="Cambria Math" panose="02040503050406030204" pitchFamily="18" charset="0"/>
                    <a:cs typeface="B Nazanin" panose="00000400000000000000" pitchFamily="2" charset="-78"/>
                  </a:rPr>
                  <a:t>                 </a:t>
                </a:r>
                <a:r>
                  <a:rPr lang="en-US" kern="100" dirty="0">
                    <a:latin typeface="Cambria Math" panose="02040503050406030204" pitchFamily="18" charset="0"/>
                    <a:ea typeface="Cambria Math" panose="02040503050406030204" pitchFamily="18" charset="0"/>
                    <a:cs typeface="Arial" panose="020B0604020202020204" pitchFamily="34" charset="0"/>
                  </a:rPr>
                  <a:t>x(0)= </a:t>
                </a:r>
                <a14:m>
                  <m:oMath xmlns:m="http://schemas.openxmlformats.org/officeDocument/2006/math">
                    <m:d>
                      <m:dPr>
                        <m:begChr m:val="["/>
                        <m:endChr m:val="]"/>
                        <m:ctrlPr>
                          <a:rPr lang="en-US" i="1" kern="100">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1"/>
                                  <m:mcJc m:val="center"/>
                                </m:mcPr>
                              </m:mc>
                            </m:mcs>
                            <m:ctrlPr>
                              <a:rPr lang="en-US" i="1" kern="100">
                                <a:latin typeface="Cambria Math" panose="02040503050406030204" pitchFamily="18" charset="0"/>
                                <a:ea typeface="Cambria Math" panose="02040503050406030204" pitchFamily="18" charset="0"/>
                                <a:cs typeface="Times New Roman" panose="02020603050405020304" pitchFamily="18" charset="0"/>
                              </a:rPr>
                            </m:ctrlPr>
                          </m:mPr>
                          <m:mr>
                            <m:e>
                              <m:r>
                                <a:rPr lang="en-US" i="1" kern="100">
                                  <a:latin typeface="Cambria Math" panose="02040503050406030204" pitchFamily="18" charset="0"/>
                                  <a:ea typeface="Cambria Math" panose="02040503050406030204" pitchFamily="18" charset="0"/>
                                  <a:cs typeface="Times New Roman" panose="02020603050405020304" pitchFamily="18" charset="0"/>
                                </a:rPr>
                                <m:t>1</m:t>
                              </m:r>
                            </m:e>
                          </m:mr>
                          <m:mr>
                            <m:e>
                              <m:r>
                                <a:rPr lang="en-US" i="1" kern="100">
                                  <a:latin typeface="Cambria Math" panose="02040503050406030204" pitchFamily="18" charset="0"/>
                                  <a:ea typeface="Cambria Math" panose="02040503050406030204" pitchFamily="18" charset="0"/>
                                  <a:cs typeface="Times New Roman" panose="02020603050405020304" pitchFamily="18" charset="0"/>
                                </a:rPr>
                                <m:t>1</m:t>
                              </m:r>
                            </m:e>
                          </m:mr>
                        </m:m>
                      </m:e>
                    </m:d>
                  </m:oMath>
                </a14:m>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913667" y="5287341"/>
                <a:ext cx="6934200" cy="1265859"/>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834322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72</a:t>
            </a:fld>
            <a:endParaRPr lang="en-US" dirty="0"/>
          </a:p>
        </p:txBody>
      </p:sp>
      <p:sp>
        <p:nvSpPr>
          <p:cNvPr id="27" name="Rectangle 26"/>
          <p:cNvSpPr/>
          <p:nvPr/>
        </p:nvSpPr>
        <p:spPr>
          <a:xfrm>
            <a:off x="6707744" y="152400"/>
            <a:ext cx="2207656" cy="369332"/>
          </a:xfrm>
          <a:prstGeom prst="rect">
            <a:avLst/>
          </a:prstGeom>
        </p:spPr>
        <p:txBody>
          <a:bodyPr wrap="none">
            <a:spAutoFit/>
          </a:bodyPr>
          <a:lstStyle/>
          <a:p>
            <a:pPr algn="r" rtl="1"/>
            <a:r>
              <a:rPr lang="ar-SA" dirty="0">
                <a:latin typeface="Cambria Math" panose="02040503050406030204" pitchFamily="18" charset="0"/>
                <a:ea typeface="Calibri" panose="020F0502020204030204" pitchFamily="34" charset="0"/>
                <a:cs typeface="B Nazanin" panose="00000400000000000000" pitchFamily="2" charset="-78"/>
              </a:rPr>
              <a:t>تعیین مقادیر ویژه ماتریس </a:t>
            </a:r>
            <a:r>
              <a:rPr lang="en-US" dirty="0" smtClean="0">
                <a:latin typeface="Cambria Math" panose="02040503050406030204" pitchFamily="18" charset="0"/>
                <a:ea typeface="Calibri" panose="020F0502020204030204" pitchFamily="34" charset="0"/>
                <a:cs typeface="B Nazanin" panose="00000400000000000000" pitchFamily="2" charset="-78"/>
              </a:rPr>
              <a:t>A</a:t>
            </a:r>
            <a:endParaRPr lang="en-US" dirty="0">
              <a:latin typeface="Cambria Math" panose="020405030504060302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29" name="Rectangle 28"/>
              <p:cNvSpPr/>
              <p:nvPr/>
            </p:nvSpPr>
            <p:spPr>
              <a:xfrm>
                <a:off x="1356327" y="317472"/>
                <a:ext cx="6629400" cy="814390"/>
              </a:xfrm>
              <a:prstGeom prst="rect">
                <a:avLst/>
              </a:prstGeom>
            </p:spPr>
            <p:txBody>
              <a:bodyPr wrap="square">
                <a:spAutoFit/>
              </a:bodyPr>
              <a:lstStyle/>
              <a:p>
                <a:pPr>
                  <a:lnSpc>
                    <a:spcPct val="115000"/>
                  </a:lnSpc>
                  <a:spcAft>
                    <a:spcPts val="800"/>
                  </a:spcAft>
                </a:pPr>
                <a14:m>
                  <m:oMath xmlns:m="http://schemas.openxmlformats.org/officeDocument/2006/math">
                    <m:d>
                      <m:dPr>
                        <m:begChr m:val="|"/>
                        <m:endChr m:val="|"/>
                        <m:ctrlPr>
                          <a:rPr lang="en-US"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i="1" kern="100">
                            <a:latin typeface="Cambria Math" panose="02040503050406030204" pitchFamily="18" charset="0"/>
                            <a:ea typeface="Cambria Math" panose="02040503050406030204" pitchFamily="18" charset="0"/>
                            <a:cs typeface="Times New Roman" panose="02020603050405020304" pitchFamily="18" charset="0"/>
                          </a:rPr>
                          <m:t>𝐴</m:t>
                        </m:r>
                        <m:r>
                          <a:rPr lang="en-US" i="1" kern="100">
                            <a:latin typeface="Cambria Math" panose="02040503050406030204" pitchFamily="18" charset="0"/>
                            <a:ea typeface="Cambria Math" panose="02040503050406030204" pitchFamily="18" charset="0"/>
                            <a:cs typeface="Times New Roman" panose="02020603050405020304" pitchFamily="18" charset="0"/>
                          </a:rPr>
                          <m:t>−</m:t>
                        </m:r>
                        <m:r>
                          <m:rPr>
                            <m:sty m:val="p"/>
                          </m:rPr>
                          <a:rPr lang="fa-IR" kern="100">
                            <a:latin typeface="Cambria Math" panose="02040503050406030204" pitchFamily="18" charset="0"/>
                            <a:ea typeface="Cambria Math" panose="02040503050406030204" pitchFamily="18" charset="0"/>
                            <a:cs typeface="Times New Roman" panose="02020603050405020304" pitchFamily="18" charset="0"/>
                          </a:rPr>
                          <m:t>λ</m:t>
                        </m:r>
                        <m:r>
                          <m:rPr>
                            <m:sty m:val="p"/>
                          </m:rPr>
                          <a:rPr lang="en-US" kern="100">
                            <a:latin typeface="Cambria Math" panose="02040503050406030204" pitchFamily="18" charset="0"/>
                            <a:ea typeface="Cambria Math" panose="02040503050406030204" pitchFamily="18" charset="0"/>
                            <a:cs typeface="Times New Roman" panose="02020603050405020304" pitchFamily="18" charset="0"/>
                          </a:rPr>
                          <m:t>I</m:t>
                        </m:r>
                      </m:e>
                    </m:d>
                  </m:oMath>
                </a14:m>
                <a:r>
                  <a:rPr lang="en-US" kern="100" dirty="0">
                    <a:latin typeface="Cambria Math" panose="02040503050406030204" pitchFamily="18" charset="0"/>
                    <a:ea typeface="Cambria Math" panose="02040503050406030204" pitchFamily="18" charset="0"/>
                    <a:cs typeface="Arial" panose="020B0604020202020204" pitchFamily="34" charset="0"/>
                  </a:rPr>
                  <a:t> = </a:t>
                </a:r>
                <a14:m>
                  <m:oMath xmlns:m="http://schemas.openxmlformats.org/officeDocument/2006/math">
                    <m:d>
                      <m:dPr>
                        <m:begChr m:val="|"/>
                        <m:endChr m:val="|"/>
                        <m:ctrlPr>
                          <a:rPr lang="en-US" i="1" kern="100">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2"/>
                                  <m:mcJc m:val="center"/>
                                </m:mcPr>
                              </m:mc>
                            </m:mcs>
                            <m:ctrlPr>
                              <a:rPr lang="en-US" i="1" kern="100">
                                <a:latin typeface="Cambria Math" panose="02040503050406030204" pitchFamily="18" charset="0"/>
                                <a:ea typeface="Cambria Math" panose="02040503050406030204" pitchFamily="18" charset="0"/>
                                <a:cs typeface="Times New Roman" panose="02020603050405020304" pitchFamily="18" charset="0"/>
                              </a:rPr>
                            </m:ctrlPr>
                          </m:mPr>
                          <m:mr>
                            <m:e>
                              <m:r>
                                <a:rPr lang="en-US" i="1" kern="100">
                                  <a:latin typeface="Cambria Math" panose="02040503050406030204" pitchFamily="18" charset="0"/>
                                  <a:ea typeface="Cambria Math" panose="02040503050406030204" pitchFamily="18" charset="0"/>
                                  <a:cs typeface="Times New Roman" panose="02020603050405020304" pitchFamily="18" charset="0"/>
                                </a:rPr>
                                <m:t>−</m:t>
                              </m:r>
                              <m:r>
                                <a:rPr lang="en-US" i="1" kern="100">
                                  <a:latin typeface="Cambria Math" panose="02040503050406030204" pitchFamily="18" charset="0"/>
                                  <a:ea typeface="Cambria Math" panose="02040503050406030204" pitchFamily="18" charset="0"/>
                                  <a:cs typeface="Times New Roman" panose="02020603050405020304" pitchFamily="18" charset="0"/>
                                </a:rPr>
                                <m:t>𝜆</m:t>
                              </m:r>
                            </m:e>
                            <m:e>
                              <m:f>
                                <m:f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i="1" kern="100">
                                      <a:latin typeface="Cambria Math" panose="02040503050406030204" pitchFamily="18" charset="0"/>
                                      <a:ea typeface="Cambria Math" panose="02040503050406030204" pitchFamily="18" charset="0"/>
                                      <a:cs typeface="Times New Roman" panose="02020603050405020304" pitchFamily="18" charset="0"/>
                                    </a:rPr>
                                    <m:t>1</m:t>
                                  </m:r>
                                </m:num>
                                <m:den>
                                  <m:r>
                                    <a:rPr lang="en-US" i="1" kern="100">
                                      <a:latin typeface="Cambria Math" panose="02040503050406030204" pitchFamily="18" charset="0"/>
                                      <a:ea typeface="Cambria Math" panose="02040503050406030204" pitchFamily="18" charset="0"/>
                                      <a:cs typeface="Times New Roman" panose="02020603050405020304" pitchFamily="18" charset="0"/>
                                    </a:rPr>
                                    <m:t>4</m:t>
                                  </m:r>
                                </m:den>
                              </m:f>
                            </m:e>
                          </m:mr>
                          <m:mr>
                            <m:e>
                              <m:r>
                                <a:rPr lang="en-US" i="1" kern="100">
                                  <a:latin typeface="Cambria Math" panose="02040503050406030204" pitchFamily="18" charset="0"/>
                                  <a:ea typeface="Cambria Math" panose="02040503050406030204" pitchFamily="18" charset="0"/>
                                  <a:cs typeface="Times New Roman" panose="02020603050405020304" pitchFamily="18" charset="0"/>
                                </a:rPr>
                                <m:t>−</m:t>
                              </m:r>
                              <m:r>
                                <a:rPr lang="en-US" i="1" kern="100">
                                  <a:latin typeface="Cambria Math" panose="02040503050406030204" pitchFamily="18" charset="0"/>
                                  <a:ea typeface="Cambria Math" panose="02040503050406030204" pitchFamily="18" charset="0"/>
                                  <a:cs typeface="Times New Roman" panose="02020603050405020304" pitchFamily="18" charset="0"/>
                                </a:rPr>
                                <m:t>12</m:t>
                              </m:r>
                            </m:e>
                            <m:e>
                              <m:r>
                                <a:rPr lang="en-US" i="1" kern="100">
                                  <a:latin typeface="Cambria Math" panose="02040503050406030204" pitchFamily="18" charset="0"/>
                                  <a:ea typeface="Cambria Math" panose="02040503050406030204" pitchFamily="18" charset="0"/>
                                  <a:cs typeface="Times New Roman" panose="02020603050405020304" pitchFamily="18" charset="0"/>
                                </a:rPr>
                                <m:t>−</m:t>
                              </m:r>
                              <m:r>
                                <a:rPr lang="en-US" i="1" kern="100">
                                  <a:latin typeface="Cambria Math" panose="02040503050406030204" pitchFamily="18" charset="0"/>
                                  <a:ea typeface="Cambria Math" panose="02040503050406030204" pitchFamily="18" charset="0"/>
                                  <a:cs typeface="Times New Roman" panose="02020603050405020304" pitchFamily="18" charset="0"/>
                                </a:rPr>
                                <m:t>4</m:t>
                              </m:r>
                              <m:r>
                                <a:rPr lang="en-US" i="1" kern="100">
                                  <a:latin typeface="Cambria Math" panose="02040503050406030204" pitchFamily="18" charset="0"/>
                                  <a:ea typeface="Cambria Math" panose="02040503050406030204" pitchFamily="18" charset="0"/>
                                  <a:cs typeface="Times New Roman" panose="02020603050405020304" pitchFamily="18" charset="0"/>
                                </a:rPr>
                                <m:t>−</m:t>
                              </m:r>
                              <m:r>
                                <a:rPr lang="en-US" i="1" kern="100">
                                  <a:latin typeface="Cambria Math" panose="02040503050406030204" pitchFamily="18" charset="0"/>
                                  <a:ea typeface="Cambria Math" panose="02040503050406030204" pitchFamily="18" charset="0"/>
                                  <a:cs typeface="Times New Roman" panose="02020603050405020304" pitchFamily="18" charset="0"/>
                                </a:rPr>
                                <m:t>𝜆</m:t>
                              </m:r>
                            </m:e>
                          </m:mr>
                        </m:m>
                      </m:e>
                    </m:d>
                    <m:r>
                      <a:rPr lang="en-US" i="1" kern="100">
                        <a:latin typeface="Cambria Math" panose="02040503050406030204" pitchFamily="18" charset="0"/>
                        <a:ea typeface="Cambria Math" panose="02040503050406030204" pitchFamily="18" charset="0"/>
                        <a:cs typeface="Times New Roman" panose="02020603050405020304" pitchFamily="18" charset="0"/>
                      </a:rPr>
                      <m:t>=</m:t>
                    </m:r>
                    <m:r>
                      <a:rPr lang="en-US" i="1" kern="100">
                        <a:latin typeface="Cambria Math" panose="02040503050406030204" pitchFamily="18" charset="0"/>
                        <a:ea typeface="Cambria Math" panose="02040503050406030204" pitchFamily="18" charset="0"/>
                        <a:cs typeface="Times New Roman" panose="02020603050405020304" pitchFamily="18" charset="0"/>
                      </a:rPr>
                      <m:t>0</m:t>
                    </m:r>
                    <m:r>
                      <a:rPr lang="en-US" i="1" kern="100">
                        <a:effectLst/>
                        <a:latin typeface="Cambria Math" panose="02040503050406030204" pitchFamily="18" charset="0"/>
                        <a:ea typeface="Cambria Math" panose="02040503050406030204" pitchFamily="18" charset="0"/>
                        <a:cs typeface="B Nazanin" panose="00000400000000000000" pitchFamily="2" charset="-78"/>
                      </a:rPr>
                      <m:t> </m:t>
                    </m:r>
                  </m:oMath>
                </a14:m>
                <a:r>
                  <a:rPr lang="en-US" kern="100" dirty="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a:t></a:t>
                </a:r>
                <a:r>
                  <a:rPr lang="fa-IR" kern="100" dirty="0">
                    <a:latin typeface="Cambria Math" panose="02040503050406030204" pitchFamily="18" charset="0"/>
                    <a:ea typeface="Cambria Math" panose="02040503050406030204" pitchFamily="18" charset="0"/>
                    <a:cs typeface="Times New Roman" panose="02020603050405020304" pitchFamily="18" charset="0"/>
                  </a:rPr>
                  <a:t> λ</a:t>
                </a:r>
                <a:r>
                  <a:rPr lang="en-US" kern="100" baseline="30000" dirty="0">
                    <a:latin typeface="Cambria Math" panose="02040503050406030204" pitchFamily="18" charset="0"/>
                    <a:ea typeface="Cambria Math" panose="02040503050406030204" pitchFamily="18" charset="0"/>
                    <a:cs typeface="Arial" panose="020B0604020202020204" pitchFamily="34" charset="0"/>
                  </a:rPr>
                  <a:t>2</a:t>
                </a:r>
                <a:r>
                  <a:rPr lang="en-US" kern="100" dirty="0">
                    <a:latin typeface="Cambria Math" panose="02040503050406030204" pitchFamily="18" charset="0"/>
                    <a:ea typeface="Cambria Math" panose="02040503050406030204" pitchFamily="18" charset="0"/>
                    <a:cs typeface="Arial" panose="020B0604020202020204" pitchFamily="34" charset="0"/>
                  </a:rPr>
                  <a:t> +4</a:t>
                </a:r>
                <a:r>
                  <a:rPr lang="fa-IR" kern="100" dirty="0">
                    <a:latin typeface="Cambria Math" panose="02040503050406030204" pitchFamily="18" charset="0"/>
                    <a:ea typeface="Cambria Math" panose="02040503050406030204" pitchFamily="18" charset="0"/>
                  </a:rPr>
                  <a:t> λ</a:t>
                </a:r>
                <a:r>
                  <a:rPr lang="en-US" kern="100" dirty="0">
                    <a:latin typeface="Cambria Math" panose="02040503050406030204" pitchFamily="18" charset="0"/>
                    <a:ea typeface="Cambria Math" panose="02040503050406030204" pitchFamily="18" charset="0"/>
                    <a:cs typeface="Arial" panose="020B0604020202020204" pitchFamily="34" charset="0"/>
                  </a:rPr>
                  <a:t>+3=0  </a:t>
                </a:r>
                <a:r>
                  <a:rPr lang="en-US" kern="100" dirty="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a:t></a:t>
                </a:r>
                <a:r>
                  <a:rPr lang="en-US" kern="100" dirty="0">
                    <a:latin typeface="Cambria Math" panose="02040503050406030204" pitchFamily="18" charset="0"/>
                    <a:ea typeface="Cambria Math" panose="02040503050406030204" pitchFamily="18" charset="0"/>
                    <a:cs typeface="Arial" panose="020B0604020202020204" pitchFamily="34" charset="0"/>
                  </a:rPr>
                  <a:t> </a:t>
                </a:r>
                <a:r>
                  <a:rPr lang="fa-IR" kern="100" dirty="0">
                    <a:latin typeface="Cambria Math" panose="02040503050406030204" pitchFamily="18" charset="0"/>
                    <a:ea typeface="Cambria Math" panose="02040503050406030204" pitchFamily="18" charset="0"/>
                  </a:rPr>
                  <a:t>λ</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1</a:t>
                </a:r>
                <a:r>
                  <a:rPr lang="en-US" kern="100" dirty="0">
                    <a:latin typeface="Cambria Math" panose="02040503050406030204" pitchFamily="18" charset="0"/>
                    <a:ea typeface="Cambria Math" panose="02040503050406030204" pitchFamily="18" charset="0"/>
                    <a:cs typeface="Arial" panose="020B0604020202020204" pitchFamily="34" charset="0"/>
                  </a:rPr>
                  <a:t>=-1 , </a:t>
                </a:r>
                <a:r>
                  <a:rPr lang="fa-IR" kern="100" dirty="0">
                    <a:latin typeface="Cambria Math" panose="02040503050406030204" pitchFamily="18" charset="0"/>
                    <a:ea typeface="Cambria Math" panose="02040503050406030204" pitchFamily="18" charset="0"/>
                  </a:rPr>
                  <a:t>λ</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2</a:t>
                </a:r>
                <a:r>
                  <a:rPr lang="en-US" kern="100" dirty="0">
                    <a:latin typeface="Cambria Math" panose="02040503050406030204" pitchFamily="18" charset="0"/>
                    <a:ea typeface="Cambria Math" panose="02040503050406030204" pitchFamily="18" charset="0"/>
                    <a:cs typeface="Arial" panose="020B0604020202020204" pitchFamily="34" charset="0"/>
                  </a:rPr>
                  <a:t>=-3</a:t>
                </a:r>
                <a:endParaRPr lang="en-US" kern="100" dirty="0">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1356327" y="317472"/>
                <a:ext cx="6629400" cy="814390"/>
              </a:xfrm>
              <a:prstGeom prst="rect">
                <a:avLst/>
              </a:prstGeom>
              <a:blipFill>
                <a:blip r:embed="rId3"/>
                <a:stretch>
                  <a:fillRect/>
                </a:stretch>
              </a:blipFill>
            </p:spPr>
            <p:txBody>
              <a:bodyPr/>
              <a:lstStyle/>
              <a:p>
                <a:r>
                  <a:rPr lang="en-US">
                    <a:noFill/>
                  </a:rPr>
                  <a:t> </a:t>
                </a:r>
              </a:p>
            </p:txBody>
          </p:sp>
        </mc:Fallback>
      </mc:AlternateContent>
      <p:sp>
        <p:nvSpPr>
          <p:cNvPr id="31" name="Rectangle 30"/>
          <p:cNvSpPr/>
          <p:nvPr/>
        </p:nvSpPr>
        <p:spPr>
          <a:xfrm>
            <a:off x="6529812" y="1066800"/>
            <a:ext cx="2385588" cy="369332"/>
          </a:xfrm>
          <a:prstGeom prst="rect">
            <a:avLst/>
          </a:prstGeom>
        </p:spPr>
        <p:txBody>
          <a:bodyPr wrap="none">
            <a:spAutoFit/>
          </a:bodyPr>
          <a:lstStyle/>
          <a:p>
            <a:pPr algn="r" rtl="1"/>
            <a:r>
              <a:rPr lang="ar-SA" dirty="0">
                <a:latin typeface="Cambria Math" panose="02040503050406030204" pitchFamily="18" charset="0"/>
                <a:ea typeface="Calibri" panose="020F0502020204030204" pitchFamily="34" charset="0"/>
                <a:cs typeface="B Nazanin" panose="00000400000000000000" pitchFamily="2" charset="-78"/>
              </a:rPr>
              <a:t>تعیین بردارهای ویژه ماتریس </a:t>
            </a:r>
            <a:r>
              <a:rPr lang="en-US" dirty="0">
                <a:latin typeface="Cambria Math" panose="02040503050406030204" pitchFamily="18" charset="0"/>
                <a:ea typeface="Calibri" panose="020F0502020204030204" pitchFamily="34" charset="0"/>
                <a:cs typeface="B Nazanin" panose="00000400000000000000" pitchFamily="2" charset="-78"/>
              </a:rPr>
              <a:t>A</a:t>
            </a:r>
            <a:endParaRPr lang="en-US" dirty="0">
              <a:latin typeface="Cambria Math" panose="020405030504060302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33" name="Rectangle 32"/>
              <p:cNvSpPr/>
              <p:nvPr/>
            </p:nvSpPr>
            <p:spPr>
              <a:xfrm>
                <a:off x="1889727" y="1167807"/>
                <a:ext cx="6096000" cy="805798"/>
              </a:xfrm>
              <a:prstGeom prst="rect">
                <a:avLst/>
              </a:prstGeom>
            </p:spPr>
            <p:txBody>
              <a:bodyPr wrap="square">
                <a:spAutoFit/>
              </a:bodyPr>
              <a:lstStyle/>
              <a:p>
                <a:pPr>
                  <a:lnSpc>
                    <a:spcPct val="115000"/>
                  </a:lnSpc>
                  <a:spcAft>
                    <a:spcPts val="800"/>
                  </a:spcAft>
                </a:pPr>
                <a14:m>
                  <m:oMath xmlns:m="http://schemas.openxmlformats.org/officeDocument/2006/math">
                    <m:r>
                      <a:rPr lang="en-US" i="1" kern="100">
                        <a:latin typeface="Cambria Math" panose="02040503050406030204" pitchFamily="18" charset="0"/>
                        <a:ea typeface="Cambria Math" panose="02040503050406030204" pitchFamily="18" charset="0"/>
                        <a:cs typeface="Times New Roman" panose="02020603050405020304" pitchFamily="18" charset="0"/>
                      </a:rPr>
                      <m:t>𝐴</m:t>
                    </m:r>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𝑢</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1</m:t>
                        </m:r>
                      </m:sub>
                    </m:sSub>
                    <m:r>
                      <a:rPr lang="en-US" i="1" kern="10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𝜆</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1</m:t>
                        </m:r>
                      </m:sub>
                    </m:sSub>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𝑢</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1</m:t>
                        </m:r>
                      </m:sub>
                    </m:sSub>
                  </m:oMath>
                </a14:m>
                <a:r>
                  <a:rPr lang="en-US" kern="100" dirty="0">
                    <a:latin typeface="Cambria Math" panose="02040503050406030204" pitchFamily="18" charset="0"/>
                    <a:ea typeface="Cambria Math" panose="02040503050406030204" pitchFamily="18" charset="0"/>
                    <a:cs typeface="Arial" panose="020B0604020202020204" pitchFamily="34" charset="0"/>
                  </a:rPr>
                  <a:t> </a:t>
                </a:r>
                <a:r>
                  <a:rPr lang="en-US" kern="100" dirty="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a:t></a:t>
                </a:r>
                <a:r>
                  <a:rPr lang="en-US" kern="100" dirty="0">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d>
                      <m:dPr>
                        <m:begChr m:val="["/>
                        <m:endChr m:val="]"/>
                        <m:ctrlPr>
                          <a:rPr lang="en-US" i="1" kern="100">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2"/>
                                  <m:mcJc m:val="center"/>
                                </m:mcPr>
                              </m:mc>
                            </m:mcs>
                            <m:ctrlPr>
                              <a:rPr lang="en-US" i="1" kern="100">
                                <a:latin typeface="Cambria Math" panose="02040503050406030204" pitchFamily="18" charset="0"/>
                                <a:ea typeface="Cambria Math" panose="02040503050406030204" pitchFamily="18" charset="0"/>
                                <a:cs typeface="Times New Roman" panose="02020603050405020304" pitchFamily="18" charset="0"/>
                              </a:rPr>
                            </m:ctrlPr>
                          </m:mPr>
                          <m:mr>
                            <m:e>
                              <m:r>
                                <a:rPr lang="en-US" i="1" kern="100">
                                  <a:latin typeface="Cambria Math" panose="02040503050406030204" pitchFamily="18" charset="0"/>
                                  <a:ea typeface="Cambria Math" panose="02040503050406030204" pitchFamily="18" charset="0"/>
                                  <a:cs typeface="Times New Roman" panose="02020603050405020304" pitchFamily="18" charset="0"/>
                                </a:rPr>
                                <m:t>0</m:t>
                              </m:r>
                            </m:e>
                            <m:e>
                              <m:f>
                                <m:f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i="1" kern="100">
                                      <a:latin typeface="Cambria Math" panose="02040503050406030204" pitchFamily="18" charset="0"/>
                                      <a:ea typeface="Cambria Math" panose="02040503050406030204" pitchFamily="18" charset="0"/>
                                      <a:cs typeface="Times New Roman" panose="02020603050405020304" pitchFamily="18" charset="0"/>
                                    </a:rPr>
                                    <m:t>1</m:t>
                                  </m:r>
                                </m:num>
                                <m:den>
                                  <m:r>
                                    <a:rPr lang="en-US" i="1" kern="100">
                                      <a:latin typeface="Cambria Math" panose="02040503050406030204" pitchFamily="18" charset="0"/>
                                      <a:ea typeface="Cambria Math" panose="02040503050406030204" pitchFamily="18" charset="0"/>
                                      <a:cs typeface="Times New Roman" panose="02020603050405020304" pitchFamily="18" charset="0"/>
                                    </a:rPr>
                                    <m:t>4</m:t>
                                  </m:r>
                                </m:den>
                              </m:f>
                            </m:e>
                          </m:mr>
                          <m:mr>
                            <m:e>
                              <m:r>
                                <a:rPr lang="en-US" i="1" kern="100">
                                  <a:latin typeface="Cambria Math" panose="02040503050406030204" pitchFamily="18" charset="0"/>
                                  <a:ea typeface="Cambria Math" panose="02040503050406030204" pitchFamily="18" charset="0"/>
                                  <a:cs typeface="Times New Roman" panose="02020603050405020304" pitchFamily="18" charset="0"/>
                                </a:rPr>
                                <m:t>12</m:t>
                              </m:r>
                            </m:e>
                            <m:e>
                              <m:r>
                                <a:rPr lang="en-US" i="1" kern="100">
                                  <a:latin typeface="Cambria Math" panose="02040503050406030204" pitchFamily="18" charset="0"/>
                                  <a:ea typeface="Cambria Math" panose="02040503050406030204" pitchFamily="18" charset="0"/>
                                  <a:cs typeface="Times New Roman" panose="02020603050405020304" pitchFamily="18" charset="0"/>
                                </a:rPr>
                                <m:t>−</m:t>
                              </m:r>
                              <m:r>
                                <a:rPr lang="en-US" i="1" kern="100">
                                  <a:latin typeface="Cambria Math" panose="02040503050406030204" pitchFamily="18" charset="0"/>
                                  <a:ea typeface="Cambria Math" panose="02040503050406030204" pitchFamily="18" charset="0"/>
                                  <a:cs typeface="Times New Roman" panose="02020603050405020304" pitchFamily="18" charset="0"/>
                                </a:rPr>
                                <m:t>4</m:t>
                              </m:r>
                            </m:e>
                          </m:mr>
                        </m:m>
                      </m:e>
                    </m:d>
                    <m:d>
                      <m:dPr>
                        <m:begChr m:val="["/>
                        <m:endChr m:val="]"/>
                        <m:ctrlPr>
                          <a:rPr lang="en-US" i="1" kern="100">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1"/>
                                  <m:mcJc m:val="center"/>
                                </m:mcPr>
                              </m:mc>
                            </m:mcs>
                            <m:ctrlPr>
                              <a:rPr lang="en-US" i="1" kern="100">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𝑢</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11</m:t>
                                  </m:r>
                                </m:sub>
                              </m:sSub>
                            </m:e>
                          </m:mr>
                          <m:mr>
                            <m:e>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𝑢</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12</m:t>
                                  </m:r>
                                </m:sub>
                              </m:sSub>
                            </m:e>
                          </m:mr>
                        </m:m>
                      </m:e>
                    </m:d>
                  </m:oMath>
                </a14:m>
                <a:r>
                  <a:rPr lang="en-US" kern="100" dirty="0">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d>
                      <m:dPr>
                        <m:begChr m:val="["/>
                        <m:endChr m:val="]"/>
                        <m:ctrlPr>
                          <a:rPr lang="en-US" i="1" kern="100">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1"/>
                                  <m:mcJc m:val="center"/>
                                </m:mcPr>
                              </m:mc>
                            </m:mcs>
                            <m:ctrlPr>
                              <a:rPr lang="en-US" i="1" kern="100">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𝑢</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11</m:t>
                                  </m:r>
                                </m:sub>
                              </m:sSub>
                            </m:e>
                          </m:mr>
                          <m:mr>
                            <m:e>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𝑢</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12</m:t>
                                  </m:r>
                                </m:sub>
                              </m:sSub>
                            </m:e>
                          </m:mr>
                        </m:m>
                      </m:e>
                    </m:d>
                  </m:oMath>
                </a14:m>
                <a:r>
                  <a:rPr lang="en-US" kern="100" dirty="0">
                    <a:latin typeface="Cambria Math" panose="02040503050406030204" pitchFamily="18" charset="0"/>
                    <a:ea typeface="Cambria Math" panose="02040503050406030204" pitchFamily="18" charset="0"/>
                    <a:cs typeface="Arial" panose="020B0604020202020204" pitchFamily="34" charset="0"/>
                  </a:rPr>
                  <a:t> </a:t>
                </a:r>
                <a:r>
                  <a:rPr lang="en-US" kern="100" dirty="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a:t></a:t>
                </a:r>
                <a:r>
                  <a:rPr lang="en-US" kern="100" dirty="0">
                    <a:latin typeface="Cambria Math" panose="02040503050406030204" pitchFamily="18" charset="0"/>
                    <a:ea typeface="Cambria Math" panose="02040503050406030204" pitchFamily="18" charset="0"/>
                    <a:cs typeface="Arial" panose="020B0604020202020204" pitchFamily="34" charset="0"/>
                  </a:rPr>
                  <a:t>u</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12</a:t>
                </a:r>
                <a:r>
                  <a:rPr lang="en-US" kern="100" dirty="0">
                    <a:latin typeface="Cambria Math" panose="02040503050406030204" pitchFamily="18" charset="0"/>
                    <a:ea typeface="Cambria Math" panose="02040503050406030204" pitchFamily="18" charset="0"/>
                    <a:cs typeface="Arial" panose="020B0604020202020204" pitchFamily="34" charset="0"/>
                  </a:rPr>
                  <a:t>=-4u</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11</a:t>
                </a:r>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1889727" y="1167807"/>
                <a:ext cx="6096000" cy="8057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167673" y="1833465"/>
                <a:ext cx="8763000" cy="940001"/>
              </a:xfrm>
              <a:prstGeom prst="rect">
                <a:avLst/>
              </a:prstGeom>
            </p:spPr>
            <p:txBody>
              <a:bodyPr wrap="square">
                <a:spAutoFit/>
              </a:bodyPr>
              <a:lstStyle/>
              <a:p>
                <a:pPr algn="just" rtl="1">
                  <a:lnSpc>
                    <a:spcPct val="115000"/>
                  </a:lnSpc>
                  <a:spcAft>
                    <a:spcPts val="800"/>
                  </a:spcAft>
                </a:pPr>
                <a:r>
                  <a:rPr lang="fa-IR" kern="100" dirty="0">
                    <a:latin typeface="Cambria Math" panose="02040503050406030204" pitchFamily="18" charset="0"/>
                    <a:ea typeface="Times New Roman" panose="02020603050405020304" pitchFamily="18" charset="0"/>
                    <a:cs typeface="B Nazanin" panose="00000400000000000000" pitchFamily="2" charset="-78"/>
                  </a:rPr>
                  <a:t>اگر </a:t>
                </a:r>
                <a:r>
                  <a:rPr lang="en-US" kern="100" dirty="0">
                    <a:latin typeface="Cambria Math" panose="02040503050406030204" pitchFamily="18" charset="0"/>
                    <a:ea typeface="Times New Roman" panose="02020603050405020304" pitchFamily="18" charset="0"/>
                    <a:cs typeface="B Nazanin" panose="00000400000000000000" pitchFamily="2" charset="-78"/>
                  </a:rPr>
                  <a:t>u</a:t>
                </a:r>
                <a:r>
                  <a:rPr lang="en-US" kern="100" baseline="-25000" dirty="0">
                    <a:latin typeface="Cambria Math" panose="02040503050406030204" pitchFamily="18" charset="0"/>
                    <a:ea typeface="Times New Roman" panose="02020603050405020304" pitchFamily="18" charset="0"/>
                    <a:cs typeface="B Nazanin" panose="00000400000000000000" pitchFamily="2" charset="-78"/>
                  </a:rPr>
                  <a:t>11</a:t>
                </a:r>
                <a:r>
                  <a:rPr lang="fa-IR" kern="100" dirty="0">
                    <a:latin typeface="Cambria Math" panose="02040503050406030204" pitchFamily="18" charset="0"/>
                    <a:ea typeface="Times New Roman" panose="02020603050405020304" pitchFamily="18" charset="0"/>
                    <a:cs typeface="B Nazanin" panose="00000400000000000000" pitchFamily="2" charset="-78"/>
                  </a:rPr>
                  <a:t> را به دلخواه یک بگیریم</a:t>
                </a:r>
                <a:r>
                  <a:rPr lang="fa-IR" kern="100" dirty="0">
                    <a:effectLst/>
                    <a:latin typeface="Cambria Math" panose="02040503050406030204" pitchFamily="18" charset="0"/>
                    <a:ea typeface="Times New Roman" panose="02020603050405020304" pitchFamily="18" charset="0"/>
                    <a:cs typeface="B Nazanin" panose="00000400000000000000" pitchFamily="2" charset="-78"/>
                  </a:rPr>
                  <a:t> </a:t>
                </a:r>
                <a:r>
                  <a:rPr lang="en-US" kern="100" dirty="0">
                    <a:effectLst/>
                    <a:latin typeface="Cambria Math" panose="02040503050406030204" pitchFamily="18" charset="0"/>
                    <a:ea typeface="Times New Roman" panose="02020603050405020304" pitchFamily="18" charset="0"/>
                    <a:cs typeface="B Nazanin" panose="00000400000000000000" pitchFamily="2" charset="-78"/>
                  </a:rPr>
                  <a:t>u</a:t>
                </a:r>
                <a:r>
                  <a:rPr lang="en-US" kern="100" baseline="-25000" dirty="0">
                    <a:effectLst/>
                    <a:latin typeface="Cambria Math" panose="02040503050406030204" pitchFamily="18" charset="0"/>
                    <a:ea typeface="Times New Roman" panose="02020603050405020304" pitchFamily="18" charset="0"/>
                    <a:cs typeface="B Nazanin" panose="00000400000000000000" pitchFamily="2" charset="-78"/>
                  </a:rPr>
                  <a:t>12</a:t>
                </a:r>
                <a:r>
                  <a:rPr lang="en-US" kern="100" dirty="0">
                    <a:effectLst/>
                    <a:latin typeface="Cambria Math" panose="02040503050406030204" pitchFamily="18" charset="0"/>
                    <a:ea typeface="Times New Roman" panose="02020603050405020304" pitchFamily="18" charset="0"/>
                    <a:cs typeface="B Nazanin" panose="00000400000000000000" pitchFamily="2" charset="-78"/>
                  </a:rPr>
                  <a:t>=-4</a:t>
                </a:r>
                <a:r>
                  <a:rPr lang="fa-IR" kern="100" dirty="0">
                    <a:latin typeface="Cambria Math" panose="02040503050406030204" pitchFamily="18" charset="0"/>
                    <a:ea typeface="Times New Roman" panose="02020603050405020304" pitchFamily="18" charset="0"/>
                    <a:cs typeface="B Nazanin" panose="00000400000000000000" pitchFamily="2" charset="-78"/>
                  </a:rPr>
                  <a:t> (منظور امتداد بردار ویژه است</a:t>
                </a:r>
                <a:r>
                  <a:rPr lang="fa-IR" kern="100" dirty="0" smtClean="0">
                    <a:latin typeface="Cambria Math" panose="02040503050406030204" pitchFamily="18" charset="0"/>
                    <a:ea typeface="Times New Roman" panose="02020603050405020304" pitchFamily="18" charset="0"/>
                    <a:cs typeface="B Nazanin" panose="00000400000000000000" pitchFamily="2" charset="-78"/>
                  </a:rPr>
                  <a:t>)، </a:t>
                </a:r>
                <a:r>
                  <a:rPr lang="fa-IR" kern="100" dirty="0">
                    <a:latin typeface="Cambria Math" panose="02040503050406030204" pitchFamily="18" charset="0"/>
                    <a:ea typeface="Times New Roman" panose="02020603050405020304" pitchFamily="18" charset="0"/>
                    <a:cs typeface="B Nazanin" panose="00000400000000000000" pitchFamily="2" charset="-78"/>
                  </a:rPr>
                  <a:t>بنابراین </a:t>
                </a:r>
                <a14:m>
                  <m:oMath xmlns:m="http://schemas.openxmlformats.org/officeDocument/2006/math">
                    <m:sSub>
                      <m:sSubPr>
                        <m:ctrlPr>
                          <a:rPr lang="en-US"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kern="100">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i="1" kern="10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kern="100">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i="1" kern="100">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i="1" kern="100">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en-US" i="1" kern="100">
                                <a:effectLst/>
                                <a:latin typeface="Cambria Math" panose="02040503050406030204" pitchFamily="18" charset="0"/>
                                <a:ea typeface="Times New Roman" panose="02020603050405020304" pitchFamily="18" charset="0"/>
                                <a:cs typeface="Times New Roman" panose="02020603050405020304" pitchFamily="18" charset="0"/>
                              </a:rPr>
                              <m:t>1</m:t>
                            </m:r>
                          </m:e>
                          <m:e>
                            <m:r>
                              <a:rPr lang="en-US"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en-US" i="1" kern="100">
                                <a:effectLst/>
                                <a:latin typeface="Cambria Math" panose="02040503050406030204" pitchFamily="18" charset="0"/>
                                <a:ea typeface="Times New Roman" panose="02020603050405020304" pitchFamily="18" charset="0"/>
                                <a:cs typeface="Times New Roman" panose="02020603050405020304" pitchFamily="18" charset="0"/>
                              </a:rPr>
                              <m:t>4</m:t>
                            </m:r>
                          </m:e>
                        </m:eqArr>
                      </m:e>
                    </m:d>
                  </m:oMath>
                </a14:m>
                <a:r>
                  <a:rPr lang="fa-IR" kern="100" dirty="0">
                    <a:latin typeface="Cambria Math" panose="02040503050406030204" pitchFamily="18" charset="0"/>
                    <a:ea typeface="Times New Roman" panose="02020603050405020304" pitchFamily="18" charset="0"/>
                    <a:cs typeface="B Nazanin" panose="00000400000000000000" pitchFamily="2" charset="-78"/>
                  </a:rPr>
                  <a:t> بردار ویژه متناظر با مقدار ویژه </a:t>
                </a:r>
                <a:r>
                  <a:rPr lang="en-US" kern="100" baseline="-25000" dirty="0" smtClean="0">
                    <a:latin typeface="Cambria Math" panose="02040503050406030204" pitchFamily="18" charset="0"/>
                    <a:ea typeface="Times New Roman" panose="02020603050405020304" pitchFamily="18" charset="0"/>
                    <a:cs typeface="B Nazanin" panose="00000400000000000000" pitchFamily="2" charset="-78"/>
                  </a:rPr>
                  <a:t>1</a:t>
                </a:r>
                <a:r>
                  <a:rPr lang="fa-IR" kern="100" dirty="0" smtClean="0">
                    <a:effectLst/>
                    <a:latin typeface="Cambria Math" panose="02040503050406030204" pitchFamily="18" charset="0"/>
                    <a:ea typeface="Times New Roman" panose="02020603050405020304" pitchFamily="18" charset="0"/>
                    <a:cs typeface="B Nazanin" panose="00000400000000000000" pitchFamily="2" charset="-78"/>
                  </a:rPr>
                  <a:t>λ</a:t>
                </a:r>
                <a:r>
                  <a:rPr lang="fa-IR" kern="100" dirty="0" smtClean="0">
                    <a:latin typeface="Cambria Math" panose="02040503050406030204" pitchFamily="18" charset="0"/>
                    <a:ea typeface="Times New Roman" panose="02020603050405020304" pitchFamily="18" charset="0"/>
                    <a:cs typeface="B Nazanin" panose="00000400000000000000" pitchFamily="2" charset="-78"/>
                  </a:rPr>
                  <a:t> </a:t>
                </a:r>
                <a:r>
                  <a:rPr lang="fa-IR" kern="100" dirty="0">
                    <a:latin typeface="Cambria Math" panose="02040503050406030204" pitchFamily="18" charset="0"/>
                    <a:ea typeface="Times New Roman" panose="02020603050405020304" pitchFamily="18" charset="0"/>
                    <a:cs typeface="B Nazanin" panose="00000400000000000000" pitchFamily="2" charset="-78"/>
                  </a:rPr>
                  <a:t>است.</a:t>
                </a:r>
                <a:endParaRPr lang="en-US" kern="100" dirty="0">
                  <a:effectLst/>
                  <a:latin typeface="Cambria Math" panose="02040503050406030204" pitchFamily="18" charset="0"/>
                  <a:ea typeface="Calibri" panose="020F0502020204030204" pitchFamily="34" charset="0"/>
                  <a:cs typeface="B Nazanin" panose="00000400000000000000" pitchFamily="2" charset="-78"/>
                </a:endParaRPr>
              </a:p>
            </p:txBody>
          </p:sp>
        </mc:Choice>
        <mc:Fallback xmlns="">
          <p:sp>
            <p:nvSpPr>
              <p:cNvPr id="35" name="Rectangle 34"/>
              <p:cNvSpPr>
                <a:spLocks noRot="1" noChangeAspect="1" noMove="1" noResize="1" noEditPoints="1" noAdjustHandles="1" noChangeArrowheads="1" noChangeShapeType="1" noTextEdit="1"/>
              </p:cNvSpPr>
              <p:nvPr/>
            </p:nvSpPr>
            <p:spPr>
              <a:xfrm>
                <a:off x="167673" y="1833465"/>
                <a:ext cx="8763000" cy="940001"/>
              </a:xfrm>
              <a:prstGeom prst="rect">
                <a:avLst/>
              </a:prstGeom>
              <a:blipFill>
                <a:blip r:embed="rId5"/>
                <a:stretch>
                  <a:fillRect l="-1183" r="-557" b="-110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1729773" y="2373310"/>
                <a:ext cx="5638800" cy="805798"/>
              </a:xfrm>
              <a:prstGeom prst="rect">
                <a:avLst/>
              </a:prstGeom>
            </p:spPr>
            <p:txBody>
              <a:bodyPr wrap="square">
                <a:spAutoFit/>
              </a:bodyPr>
              <a:lstStyle/>
              <a:p>
                <a:pPr>
                  <a:lnSpc>
                    <a:spcPct val="115000"/>
                  </a:lnSpc>
                  <a:spcAft>
                    <a:spcPts val="800"/>
                  </a:spcAft>
                </a:pPr>
                <a14:m>
                  <m:oMath xmlns:m="http://schemas.openxmlformats.org/officeDocument/2006/math">
                    <m:r>
                      <a:rPr lang="en-US" i="1" kern="100">
                        <a:latin typeface="Cambria Math" panose="02040503050406030204" pitchFamily="18" charset="0"/>
                        <a:ea typeface="Cambria Math" panose="02040503050406030204" pitchFamily="18" charset="0"/>
                        <a:cs typeface="Times New Roman" panose="02020603050405020304" pitchFamily="18" charset="0"/>
                      </a:rPr>
                      <m:t>𝐴</m:t>
                    </m:r>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𝑢</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2</m:t>
                        </m:r>
                      </m:sub>
                    </m:sSub>
                    <m:r>
                      <a:rPr lang="en-US" i="1" kern="10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𝜆</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2</m:t>
                        </m:r>
                      </m:sub>
                    </m:sSub>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𝑢</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2</m:t>
                        </m:r>
                      </m:sub>
                    </m:sSub>
                  </m:oMath>
                </a14:m>
                <a:r>
                  <a:rPr lang="en-US" kern="100" dirty="0">
                    <a:latin typeface="Cambria Math" panose="02040503050406030204" pitchFamily="18" charset="0"/>
                    <a:ea typeface="Cambria Math" panose="02040503050406030204" pitchFamily="18" charset="0"/>
                    <a:cs typeface="Arial" panose="020B0604020202020204" pitchFamily="34" charset="0"/>
                  </a:rPr>
                  <a:t> </a:t>
                </a:r>
                <a:r>
                  <a:rPr lang="en-US" kern="100" dirty="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a:t></a:t>
                </a:r>
                <a:r>
                  <a:rPr lang="en-US" kern="100" dirty="0">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d>
                      <m:dPr>
                        <m:begChr m:val="["/>
                        <m:endChr m:val="]"/>
                        <m:ctrlPr>
                          <a:rPr lang="en-US" i="1" kern="100">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2"/>
                                  <m:mcJc m:val="center"/>
                                </m:mcPr>
                              </m:mc>
                            </m:mcs>
                            <m:ctrlPr>
                              <a:rPr lang="en-US" i="1" kern="100">
                                <a:latin typeface="Cambria Math" panose="02040503050406030204" pitchFamily="18" charset="0"/>
                                <a:ea typeface="Cambria Math" panose="02040503050406030204" pitchFamily="18" charset="0"/>
                                <a:cs typeface="Times New Roman" panose="02020603050405020304" pitchFamily="18" charset="0"/>
                              </a:rPr>
                            </m:ctrlPr>
                          </m:mPr>
                          <m:mr>
                            <m:e>
                              <m:r>
                                <a:rPr lang="en-US" i="1" kern="100">
                                  <a:latin typeface="Cambria Math" panose="02040503050406030204" pitchFamily="18" charset="0"/>
                                  <a:ea typeface="Cambria Math" panose="02040503050406030204" pitchFamily="18" charset="0"/>
                                  <a:cs typeface="Times New Roman" panose="02020603050405020304" pitchFamily="18" charset="0"/>
                                </a:rPr>
                                <m:t>0</m:t>
                              </m:r>
                            </m:e>
                            <m:e>
                              <m:f>
                                <m:f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i="1" kern="100">
                                      <a:latin typeface="Cambria Math" panose="02040503050406030204" pitchFamily="18" charset="0"/>
                                      <a:ea typeface="Cambria Math" panose="02040503050406030204" pitchFamily="18" charset="0"/>
                                      <a:cs typeface="Times New Roman" panose="02020603050405020304" pitchFamily="18" charset="0"/>
                                    </a:rPr>
                                    <m:t>1</m:t>
                                  </m:r>
                                </m:num>
                                <m:den>
                                  <m:r>
                                    <a:rPr lang="en-US" i="1" kern="100">
                                      <a:latin typeface="Cambria Math" panose="02040503050406030204" pitchFamily="18" charset="0"/>
                                      <a:ea typeface="Cambria Math" panose="02040503050406030204" pitchFamily="18" charset="0"/>
                                      <a:cs typeface="Times New Roman" panose="02020603050405020304" pitchFamily="18" charset="0"/>
                                    </a:rPr>
                                    <m:t>4</m:t>
                                  </m:r>
                                </m:den>
                              </m:f>
                            </m:e>
                          </m:mr>
                          <m:mr>
                            <m:e>
                              <m:r>
                                <a:rPr lang="en-US" i="1" kern="100">
                                  <a:latin typeface="Cambria Math" panose="02040503050406030204" pitchFamily="18" charset="0"/>
                                  <a:ea typeface="Cambria Math" panose="02040503050406030204" pitchFamily="18" charset="0"/>
                                  <a:cs typeface="Times New Roman" panose="02020603050405020304" pitchFamily="18" charset="0"/>
                                </a:rPr>
                                <m:t>12</m:t>
                              </m:r>
                            </m:e>
                            <m:e>
                              <m:r>
                                <a:rPr lang="en-US" i="1" kern="100">
                                  <a:latin typeface="Cambria Math" panose="02040503050406030204" pitchFamily="18" charset="0"/>
                                  <a:ea typeface="Cambria Math" panose="02040503050406030204" pitchFamily="18" charset="0"/>
                                  <a:cs typeface="Times New Roman" panose="02020603050405020304" pitchFamily="18" charset="0"/>
                                </a:rPr>
                                <m:t>−</m:t>
                              </m:r>
                              <m:r>
                                <a:rPr lang="en-US" i="1" kern="100">
                                  <a:latin typeface="Cambria Math" panose="02040503050406030204" pitchFamily="18" charset="0"/>
                                  <a:ea typeface="Cambria Math" panose="02040503050406030204" pitchFamily="18" charset="0"/>
                                  <a:cs typeface="Times New Roman" panose="02020603050405020304" pitchFamily="18" charset="0"/>
                                </a:rPr>
                                <m:t>4</m:t>
                              </m:r>
                            </m:e>
                          </m:mr>
                        </m:m>
                      </m:e>
                    </m:d>
                    <m:d>
                      <m:dPr>
                        <m:begChr m:val="["/>
                        <m:endChr m:val="]"/>
                        <m:ctrlPr>
                          <a:rPr lang="en-US" i="1" kern="100">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1"/>
                                  <m:mcJc m:val="center"/>
                                </m:mcPr>
                              </m:mc>
                            </m:mcs>
                            <m:ctrlPr>
                              <a:rPr lang="en-US" i="1" kern="100">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𝑢</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21</m:t>
                                  </m:r>
                                </m:sub>
                              </m:sSub>
                            </m:e>
                          </m:mr>
                          <m:mr>
                            <m:e>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𝑢</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22</m:t>
                                  </m:r>
                                </m:sub>
                              </m:sSub>
                            </m:e>
                          </m:mr>
                        </m:m>
                      </m:e>
                    </m:d>
                  </m:oMath>
                </a14:m>
                <a:r>
                  <a:rPr lang="en-US" kern="100" dirty="0">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r>
                      <a:rPr lang="en-US" i="1" kern="100">
                        <a:latin typeface="Cambria Math" panose="02040503050406030204" pitchFamily="18" charset="0"/>
                        <a:ea typeface="Cambria Math" panose="02040503050406030204" pitchFamily="18" charset="0"/>
                        <a:cs typeface="Times New Roman" panose="02020603050405020304" pitchFamily="18" charset="0"/>
                      </a:rPr>
                      <m:t>3</m:t>
                    </m:r>
                    <m:d>
                      <m:dPr>
                        <m:begChr m:val="["/>
                        <m:endChr m:val="]"/>
                        <m:ctrlPr>
                          <a:rPr lang="en-US" i="1" kern="100">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1"/>
                                  <m:mcJc m:val="center"/>
                                </m:mcPr>
                              </m:mc>
                            </m:mcs>
                            <m:ctrlPr>
                              <a:rPr lang="en-US" i="1" kern="100">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𝑢</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21</m:t>
                                  </m:r>
                                </m:sub>
                              </m:sSub>
                            </m:e>
                          </m:mr>
                          <m:mr>
                            <m:e>
                              <m:sSub>
                                <m:sSubPr>
                                  <m:ctrlPr>
                                    <a:rPr lang="en-US"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i="1" kern="100">
                                      <a:latin typeface="Cambria Math" panose="02040503050406030204" pitchFamily="18" charset="0"/>
                                      <a:ea typeface="Cambria Math" panose="02040503050406030204" pitchFamily="18" charset="0"/>
                                      <a:cs typeface="Times New Roman" panose="02020603050405020304" pitchFamily="18" charset="0"/>
                                    </a:rPr>
                                    <m:t>𝑢</m:t>
                                  </m:r>
                                </m:e>
                                <m:sub>
                                  <m:r>
                                    <a:rPr lang="en-US" i="1" kern="100">
                                      <a:latin typeface="Cambria Math" panose="02040503050406030204" pitchFamily="18" charset="0"/>
                                      <a:ea typeface="Cambria Math" panose="02040503050406030204" pitchFamily="18" charset="0"/>
                                      <a:cs typeface="Times New Roman" panose="02020603050405020304" pitchFamily="18" charset="0"/>
                                    </a:rPr>
                                    <m:t>22</m:t>
                                  </m:r>
                                </m:sub>
                              </m:sSub>
                            </m:e>
                          </m:mr>
                        </m:m>
                      </m:e>
                    </m:d>
                  </m:oMath>
                </a14:m>
                <a:r>
                  <a:rPr lang="en-US" kern="100" dirty="0">
                    <a:latin typeface="Cambria Math" panose="02040503050406030204" pitchFamily="18" charset="0"/>
                    <a:ea typeface="Cambria Math" panose="02040503050406030204" pitchFamily="18" charset="0"/>
                    <a:cs typeface="Arial" panose="020B0604020202020204" pitchFamily="34" charset="0"/>
                  </a:rPr>
                  <a:t> </a:t>
                </a:r>
                <a:r>
                  <a:rPr lang="en-US" kern="100" dirty="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a:t></a:t>
                </a:r>
                <a:r>
                  <a:rPr lang="en-US" kern="100" dirty="0">
                    <a:latin typeface="Cambria Math" panose="02040503050406030204" pitchFamily="18" charset="0"/>
                    <a:ea typeface="Cambria Math" panose="02040503050406030204" pitchFamily="18" charset="0"/>
                    <a:cs typeface="Arial" panose="020B0604020202020204" pitchFamily="34" charset="0"/>
                  </a:rPr>
                  <a:t>u</a:t>
                </a:r>
                <a:r>
                  <a:rPr lang="fa-IR" kern="100" baseline="-25000" dirty="0">
                    <a:latin typeface="Cambria Math" panose="02040503050406030204" pitchFamily="18" charset="0"/>
                    <a:ea typeface="Cambria Math" panose="02040503050406030204" pitchFamily="18" charset="0"/>
                  </a:rPr>
                  <a:t>2</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2</a:t>
                </a:r>
                <a:r>
                  <a:rPr lang="en-US" kern="100" dirty="0">
                    <a:latin typeface="Cambria Math" panose="02040503050406030204" pitchFamily="18" charset="0"/>
                    <a:ea typeface="Cambria Math" panose="02040503050406030204" pitchFamily="18" charset="0"/>
                    <a:cs typeface="Arial" panose="020B0604020202020204" pitchFamily="34" charset="0"/>
                  </a:rPr>
                  <a:t>=-</a:t>
                </a:r>
                <a:r>
                  <a:rPr lang="fa-IR" kern="100" dirty="0">
                    <a:latin typeface="Cambria Math" panose="02040503050406030204" pitchFamily="18" charset="0"/>
                    <a:ea typeface="Cambria Math" panose="02040503050406030204" pitchFamily="18" charset="0"/>
                  </a:rPr>
                  <a:t>12</a:t>
                </a:r>
                <a:r>
                  <a:rPr lang="en-US" kern="100" dirty="0">
                    <a:latin typeface="Cambria Math" panose="02040503050406030204" pitchFamily="18" charset="0"/>
                    <a:ea typeface="Cambria Math" panose="02040503050406030204" pitchFamily="18" charset="0"/>
                    <a:cs typeface="Arial" panose="020B0604020202020204" pitchFamily="34" charset="0"/>
                  </a:rPr>
                  <a:t>u</a:t>
                </a:r>
                <a:r>
                  <a:rPr lang="fa-IR" kern="100" baseline="-25000" dirty="0">
                    <a:latin typeface="Cambria Math" panose="02040503050406030204" pitchFamily="18" charset="0"/>
                    <a:ea typeface="Cambria Math" panose="02040503050406030204" pitchFamily="18" charset="0"/>
                  </a:rPr>
                  <a:t>2</a:t>
                </a:r>
                <a:r>
                  <a:rPr lang="en-US" kern="100" baseline="-25000" dirty="0">
                    <a:latin typeface="Cambria Math" panose="02040503050406030204" pitchFamily="18" charset="0"/>
                    <a:ea typeface="Cambria Math" panose="02040503050406030204" pitchFamily="18" charset="0"/>
                    <a:cs typeface="Arial" panose="020B0604020202020204" pitchFamily="34" charset="0"/>
                  </a:rPr>
                  <a:t>1</a:t>
                </a:r>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1729773" y="2373310"/>
                <a:ext cx="5638800" cy="8057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304800" y="2990025"/>
                <a:ext cx="8595327" cy="940001"/>
              </a:xfrm>
              <a:prstGeom prst="rect">
                <a:avLst/>
              </a:prstGeom>
            </p:spPr>
            <p:txBody>
              <a:bodyPr wrap="square">
                <a:spAutoFit/>
              </a:bodyPr>
              <a:lstStyle/>
              <a:p>
                <a:pPr algn="just" rtl="1">
                  <a:lnSpc>
                    <a:spcPct val="115000"/>
                  </a:lnSpc>
                  <a:spcAft>
                    <a:spcPts val="800"/>
                  </a:spcAft>
                </a:pPr>
                <a:r>
                  <a:rPr lang="fa-IR" kern="100" dirty="0">
                    <a:latin typeface="Cambria Math" panose="02040503050406030204" pitchFamily="18" charset="0"/>
                    <a:ea typeface="Times New Roman" panose="02020603050405020304" pitchFamily="18" charset="0"/>
                    <a:cs typeface="B Nazanin" panose="00000400000000000000" pitchFamily="2" charset="-78"/>
                  </a:rPr>
                  <a:t>اگر </a:t>
                </a:r>
                <a:r>
                  <a:rPr lang="en-US" kern="100" dirty="0">
                    <a:effectLst/>
                    <a:latin typeface="Cambria Math" panose="02040503050406030204" pitchFamily="18" charset="0"/>
                    <a:ea typeface="Times New Roman" panose="02020603050405020304" pitchFamily="18" charset="0"/>
                    <a:cs typeface="B Nazanin" panose="00000400000000000000" pitchFamily="2" charset="-78"/>
                  </a:rPr>
                  <a:t>u</a:t>
                </a:r>
                <a:r>
                  <a:rPr lang="en-US" kern="100" baseline="-25000" dirty="0">
                    <a:effectLst/>
                    <a:latin typeface="Cambria Math" panose="02040503050406030204" pitchFamily="18" charset="0"/>
                    <a:ea typeface="Times New Roman" panose="02020603050405020304" pitchFamily="18" charset="0"/>
                    <a:cs typeface="B Nazanin" panose="00000400000000000000" pitchFamily="2" charset="-78"/>
                  </a:rPr>
                  <a:t>21</a:t>
                </a:r>
                <a:r>
                  <a:rPr lang="fa-IR" kern="100" dirty="0">
                    <a:latin typeface="Cambria Math" panose="02040503050406030204" pitchFamily="18" charset="0"/>
                    <a:ea typeface="Times New Roman" panose="02020603050405020304" pitchFamily="18" charset="0"/>
                    <a:cs typeface="B Nazanin" panose="00000400000000000000" pitchFamily="2" charset="-78"/>
                  </a:rPr>
                  <a:t> را به دلخواه یک بگیریم </a:t>
                </a:r>
                <a:r>
                  <a:rPr lang="en-US" kern="100" dirty="0">
                    <a:effectLst/>
                    <a:latin typeface="Cambria Math" panose="02040503050406030204" pitchFamily="18" charset="0"/>
                    <a:ea typeface="Times New Roman" panose="02020603050405020304" pitchFamily="18" charset="0"/>
                    <a:cs typeface="B Nazanin" panose="00000400000000000000" pitchFamily="2" charset="-78"/>
                  </a:rPr>
                  <a:t>u</a:t>
                </a:r>
                <a:r>
                  <a:rPr lang="en-US" kern="100" baseline="-25000" dirty="0">
                    <a:effectLst/>
                    <a:latin typeface="Cambria Math" panose="02040503050406030204" pitchFamily="18" charset="0"/>
                    <a:ea typeface="Times New Roman" panose="02020603050405020304" pitchFamily="18" charset="0"/>
                    <a:cs typeface="B Nazanin" panose="00000400000000000000" pitchFamily="2" charset="-78"/>
                  </a:rPr>
                  <a:t>22</a:t>
                </a:r>
                <a:r>
                  <a:rPr lang="en-US" kern="100" dirty="0">
                    <a:effectLst/>
                    <a:latin typeface="Cambria Math" panose="02040503050406030204" pitchFamily="18" charset="0"/>
                    <a:ea typeface="Times New Roman" panose="02020603050405020304" pitchFamily="18" charset="0"/>
                    <a:cs typeface="B Nazanin" panose="00000400000000000000" pitchFamily="2" charset="-78"/>
                  </a:rPr>
                  <a:t>=-12</a:t>
                </a:r>
                <a:r>
                  <a:rPr lang="fa-IR" kern="100" dirty="0">
                    <a:latin typeface="Cambria Math" panose="02040503050406030204" pitchFamily="18" charset="0"/>
                    <a:ea typeface="Times New Roman" panose="02020603050405020304" pitchFamily="18" charset="0"/>
                    <a:cs typeface="B Nazanin" panose="00000400000000000000" pitchFamily="2" charset="-78"/>
                  </a:rPr>
                  <a:t> (منظور امتداد بردار ویژه است</a:t>
                </a:r>
                <a:r>
                  <a:rPr lang="fa-IR" kern="100" dirty="0" smtClean="0">
                    <a:latin typeface="Cambria Math" panose="02040503050406030204" pitchFamily="18" charset="0"/>
                    <a:ea typeface="Times New Roman" panose="02020603050405020304" pitchFamily="18" charset="0"/>
                    <a:cs typeface="B Nazanin" panose="00000400000000000000" pitchFamily="2" charset="-78"/>
                  </a:rPr>
                  <a:t>)، </a:t>
                </a:r>
                <a:r>
                  <a:rPr lang="fa-IR" kern="100" dirty="0">
                    <a:latin typeface="Cambria Math" panose="02040503050406030204" pitchFamily="18" charset="0"/>
                    <a:ea typeface="Times New Roman" panose="02020603050405020304" pitchFamily="18" charset="0"/>
                    <a:cs typeface="B Nazanin" panose="00000400000000000000" pitchFamily="2" charset="-78"/>
                  </a:rPr>
                  <a:t>بنابراین </a:t>
                </a:r>
                <a14:m>
                  <m:oMath xmlns:m="http://schemas.openxmlformats.org/officeDocument/2006/math">
                    <m:sSub>
                      <m:sSubPr>
                        <m:ctrlPr>
                          <a:rPr lang="en-US" i="1" kern="100">
                            <a:effectLst/>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effectLst/>
                            <a:latin typeface="Cambria Math" panose="02040503050406030204" pitchFamily="18" charset="0"/>
                            <a:ea typeface="Times New Roman" panose="02020603050405020304" pitchFamily="18" charset="0"/>
                            <a:cs typeface="B Nazanin" panose="00000400000000000000" pitchFamily="2" charset="-78"/>
                          </a:rPr>
                          <m:t>𝑢</m:t>
                        </m:r>
                      </m:e>
                      <m:sub>
                        <m:r>
                          <a:rPr lang="en-US" i="1" kern="100">
                            <a:effectLst/>
                            <a:latin typeface="Cambria Math" panose="02040503050406030204" pitchFamily="18" charset="0"/>
                            <a:ea typeface="Times New Roman" panose="02020603050405020304" pitchFamily="18" charset="0"/>
                            <a:cs typeface="B Nazanin" panose="00000400000000000000" pitchFamily="2" charset="-78"/>
                          </a:rPr>
                          <m:t>2</m:t>
                        </m:r>
                      </m:sub>
                    </m:sSub>
                    <m:r>
                      <a:rPr lang="en-US" i="1" kern="100">
                        <a:effectLst/>
                        <a:latin typeface="Cambria Math" panose="02040503050406030204" pitchFamily="18" charset="0"/>
                        <a:ea typeface="Times New Roman" panose="02020603050405020304" pitchFamily="18" charset="0"/>
                        <a:cs typeface="B Nazanin" panose="00000400000000000000" pitchFamily="2" charset="-78"/>
                      </a:rPr>
                      <m:t>=</m:t>
                    </m:r>
                    <m:d>
                      <m:dPr>
                        <m:begChr m:val="["/>
                        <m:endChr m:val="]"/>
                        <m:ctrlPr>
                          <a:rPr lang="en-US" i="1" kern="100">
                            <a:effectLst/>
                            <a:latin typeface="Cambria Math" panose="02040503050406030204" pitchFamily="18" charset="0"/>
                            <a:ea typeface="Times New Roman" panose="02020603050405020304" pitchFamily="18" charset="0"/>
                            <a:cs typeface="B Nazanin" panose="00000400000000000000" pitchFamily="2" charset="-78"/>
                          </a:rPr>
                        </m:ctrlPr>
                      </m:dPr>
                      <m:e>
                        <m:eqArr>
                          <m:eqArrPr>
                            <m:ctrlPr>
                              <a:rPr lang="en-US" i="1" kern="100">
                                <a:effectLst/>
                                <a:latin typeface="Cambria Math" panose="02040503050406030204" pitchFamily="18" charset="0"/>
                                <a:ea typeface="Times New Roman" panose="02020603050405020304" pitchFamily="18" charset="0"/>
                                <a:cs typeface="B Nazanin" panose="00000400000000000000" pitchFamily="2" charset="-78"/>
                              </a:rPr>
                            </m:ctrlPr>
                          </m:eqArrPr>
                          <m:e>
                            <m:r>
                              <a:rPr lang="en-US" i="1" kern="100">
                                <a:effectLst/>
                                <a:latin typeface="Cambria Math" panose="02040503050406030204" pitchFamily="18" charset="0"/>
                                <a:ea typeface="Times New Roman" panose="02020603050405020304" pitchFamily="18" charset="0"/>
                                <a:cs typeface="B Nazanin" panose="00000400000000000000" pitchFamily="2" charset="-78"/>
                              </a:rPr>
                              <m:t>1</m:t>
                            </m:r>
                          </m:e>
                          <m:e>
                            <m:r>
                              <a:rPr lang="en-US" i="1" kern="100">
                                <a:effectLst/>
                                <a:latin typeface="Cambria Math" panose="02040503050406030204" pitchFamily="18" charset="0"/>
                                <a:ea typeface="Times New Roman" panose="02020603050405020304" pitchFamily="18" charset="0"/>
                                <a:cs typeface="B Nazanin" panose="00000400000000000000" pitchFamily="2" charset="-78"/>
                              </a:rPr>
                              <m:t>−</m:t>
                            </m:r>
                            <m:r>
                              <a:rPr lang="en-US" i="1" kern="100">
                                <a:effectLst/>
                                <a:latin typeface="Cambria Math" panose="02040503050406030204" pitchFamily="18" charset="0"/>
                                <a:ea typeface="Times New Roman" panose="02020603050405020304" pitchFamily="18" charset="0"/>
                                <a:cs typeface="B Nazanin" panose="00000400000000000000" pitchFamily="2" charset="-78"/>
                              </a:rPr>
                              <m:t>12</m:t>
                            </m:r>
                          </m:e>
                        </m:eqArr>
                      </m:e>
                    </m:d>
                  </m:oMath>
                </a14:m>
                <a:r>
                  <a:rPr lang="fa-IR" kern="100" dirty="0">
                    <a:latin typeface="Cambria Math" panose="02040503050406030204" pitchFamily="18" charset="0"/>
                    <a:ea typeface="Times New Roman" panose="02020603050405020304" pitchFamily="18" charset="0"/>
                    <a:cs typeface="B Nazanin" panose="00000400000000000000" pitchFamily="2" charset="-78"/>
                  </a:rPr>
                  <a:t> بردار ویژه متناظر با مقدار ویژه </a:t>
                </a:r>
                <a:r>
                  <a:rPr lang="en-US" kern="100" baseline="-25000" dirty="0" smtClean="0">
                    <a:latin typeface="Cambria Math" panose="02040503050406030204" pitchFamily="18" charset="0"/>
                    <a:ea typeface="Times New Roman" panose="02020603050405020304" pitchFamily="18" charset="0"/>
                    <a:cs typeface="B Nazanin" panose="00000400000000000000" pitchFamily="2" charset="-78"/>
                  </a:rPr>
                  <a:t>2</a:t>
                </a:r>
                <a:r>
                  <a:rPr lang="fa-IR" kern="100" dirty="0" smtClean="0">
                    <a:latin typeface="Cambria Math" panose="02040503050406030204" pitchFamily="18" charset="0"/>
                    <a:ea typeface="Times New Roman" panose="02020603050405020304" pitchFamily="18" charset="0"/>
                    <a:cs typeface="B Nazanin" panose="00000400000000000000" pitchFamily="2" charset="-78"/>
                  </a:rPr>
                  <a:t>λ </a:t>
                </a:r>
                <a:r>
                  <a:rPr lang="fa-IR" kern="100" dirty="0">
                    <a:latin typeface="Cambria Math" panose="02040503050406030204" pitchFamily="18" charset="0"/>
                    <a:ea typeface="Times New Roman" panose="02020603050405020304" pitchFamily="18" charset="0"/>
                    <a:cs typeface="B Nazanin" panose="00000400000000000000" pitchFamily="2" charset="-78"/>
                  </a:rPr>
                  <a:t>است.</a:t>
                </a:r>
                <a:endParaRPr lang="en-US" kern="100" dirty="0">
                  <a:effectLst/>
                  <a:latin typeface="Cambria Math" panose="02040503050406030204" pitchFamily="18" charset="0"/>
                  <a:ea typeface="Calibri" panose="020F0502020204030204" pitchFamily="34" charset="0"/>
                  <a:cs typeface="B Nazanin" panose="00000400000000000000" pitchFamily="2" charset="-78"/>
                </a:endParaRPr>
              </a:p>
            </p:txBody>
          </p:sp>
        </mc:Choice>
        <mc:Fallback xmlns="">
          <p:sp>
            <p:nvSpPr>
              <p:cNvPr id="39" name="Rectangle 38"/>
              <p:cNvSpPr>
                <a:spLocks noRot="1" noChangeAspect="1" noMove="1" noResize="1" noEditPoints="1" noAdjustHandles="1" noChangeArrowheads="1" noChangeShapeType="1" noTextEdit="1"/>
              </p:cNvSpPr>
              <p:nvPr/>
            </p:nvSpPr>
            <p:spPr>
              <a:xfrm>
                <a:off x="304800" y="2990025"/>
                <a:ext cx="8595327" cy="940001"/>
              </a:xfrm>
              <a:prstGeom prst="rect">
                <a:avLst/>
              </a:prstGeom>
              <a:blipFill>
                <a:blip r:embed="rId7"/>
                <a:stretch>
                  <a:fillRect l="-1135" r="-567" b="-10323"/>
                </a:stretch>
              </a:blipFill>
            </p:spPr>
            <p:txBody>
              <a:bodyPr/>
              <a:lstStyle/>
              <a:p>
                <a:r>
                  <a:rPr lang="en-US">
                    <a:noFill/>
                  </a:rPr>
                  <a:t> </a:t>
                </a:r>
              </a:p>
            </p:txBody>
          </p:sp>
        </mc:Fallback>
      </mc:AlternateContent>
      <p:sp>
        <p:nvSpPr>
          <p:cNvPr id="41" name="Rectangle 40"/>
          <p:cNvSpPr/>
          <p:nvPr/>
        </p:nvSpPr>
        <p:spPr>
          <a:xfrm>
            <a:off x="6021546" y="3925698"/>
            <a:ext cx="2884123" cy="369332"/>
          </a:xfrm>
          <a:prstGeom prst="rect">
            <a:avLst/>
          </a:prstGeom>
        </p:spPr>
        <p:txBody>
          <a:bodyPr wrap="none">
            <a:spAutoFit/>
          </a:bodyPr>
          <a:lstStyle/>
          <a:p>
            <a:r>
              <a:rPr lang="fa-IR" dirty="0">
                <a:latin typeface="Calibri" panose="020F0502020204030204" pitchFamily="34" charset="0"/>
                <a:ea typeface="Times New Roman" panose="02020603050405020304" pitchFamily="18" charset="0"/>
                <a:cs typeface="B Nazanin" panose="00000400000000000000" pitchFamily="2" charset="-78"/>
              </a:rPr>
              <a:t>شکل کلی جواب </a:t>
            </a:r>
            <a:r>
              <a:rPr lang="fa-IR" dirty="0" smtClean="0">
                <a:latin typeface="Calibri" panose="020F0502020204030204" pitchFamily="34" charset="0"/>
                <a:ea typeface="Times New Roman" panose="02020603050405020304" pitchFamily="18" charset="0"/>
                <a:cs typeface="B Nazanin" panose="00000400000000000000" pitchFamily="2" charset="-78"/>
              </a:rPr>
              <a:t>معادله عبارت است از:</a:t>
            </a:r>
            <a:endParaRPr lang="en-US" dirty="0"/>
          </a:p>
        </p:txBody>
      </p:sp>
      <mc:AlternateContent xmlns:mc="http://schemas.openxmlformats.org/markup-compatibility/2006" xmlns:a14="http://schemas.microsoft.com/office/drawing/2010/main">
        <mc:Choice Requires="a14">
          <p:sp>
            <p:nvSpPr>
              <p:cNvPr id="43" name="Rectangle 42"/>
              <p:cNvSpPr/>
              <p:nvPr/>
            </p:nvSpPr>
            <p:spPr>
              <a:xfrm>
                <a:off x="420125" y="4044558"/>
                <a:ext cx="2939203" cy="382284"/>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x(t)= k</a:t>
                </a:r>
                <a:r>
                  <a:rPr lang="en-US" baseline="-25000" dirty="0">
                    <a:latin typeface="Cambria Math" panose="02040503050406030204" pitchFamily="18" charset="0"/>
                    <a:ea typeface="Cambria Math" panose="02040503050406030204" pitchFamily="18" charset="0"/>
                  </a:rPr>
                  <a:t>1 </a:t>
                </a:r>
                <a:r>
                  <a:rPr lang="en-US" dirty="0">
                    <a:latin typeface="Cambria Math" panose="02040503050406030204" pitchFamily="18" charset="0"/>
                    <a:ea typeface="Cambria Math" panose="02040503050406030204" pitchFamily="18" charset="0"/>
                  </a:rPr>
                  <a:t>u</a:t>
                </a:r>
                <a:r>
                  <a:rPr lang="en-US" baseline="-25000" dirty="0">
                    <a:latin typeface="Cambria Math" panose="02040503050406030204" pitchFamily="18" charset="0"/>
                    <a:ea typeface="Cambria Math" panose="02040503050406030204" pitchFamily="18" charset="0"/>
                  </a:rPr>
                  <a:t>1</a:t>
                </a:r>
                <a14:m>
                  <m:oMath xmlns:m="http://schemas.openxmlformats.org/officeDocument/2006/math">
                    <m:sSup>
                      <m:sSupPr>
                        <m:ctrlPr>
                          <a:rPr lang="en-US" i="1">
                            <a:latin typeface="Cambria Math" panose="02040503050406030204" pitchFamily="18" charset="0"/>
                            <a:ea typeface="Cambria Math" panose="020405030504060302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Times New Roman" panose="02020603050405020304" pitchFamily="18" charset="0"/>
                          </a:rPr>
                          <m:t> </m:t>
                        </m:r>
                        <m:r>
                          <a:rPr lang="en-US" i="1">
                            <a:latin typeface="Cambria Math" panose="02040503050406030204" pitchFamily="18" charset="0"/>
                            <a:ea typeface="Cambria Math" panose="02040503050406030204" pitchFamily="18" charset="0"/>
                            <a:cs typeface="Times New Roman" panose="02020603050405020304" pitchFamily="18" charset="0"/>
                          </a:rPr>
                          <m:t>𝑒</m:t>
                        </m:r>
                      </m:e>
                      <m:sup>
                        <m:r>
                          <m:rPr>
                            <m:sty m:val="p"/>
                          </m:rPr>
                          <a:rPr lang="fa-IR">
                            <a:latin typeface="Cambria Math" panose="02040503050406030204" pitchFamily="18" charset="0"/>
                            <a:ea typeface="Cambria Math" panose="02040503050406030204" pitchFamily="18" charset="0"/>
                            <a:cs typeface="Times New Roman" panose="02020603050405020304" pitchFamily="18" charset="0"/>
                          </a:rPr>
                          <m:t>λ</m:t>
                        </m:r>
                        <m:r>
                          <a:rPr lang="en-US">
                            <a:latin typeface="Cambria Math" panose="02040503050406030204" pitchFamily="18" charset="0"/>
                            <a:ea typeface="Cambria Math" panose="02040503050406030204" pitchFamily="18" charset="0"/>
                            <a:cs typeface="Times New Roman" panose="02020603050405020304" pitchFamily="18" charset="0"/>
                          </a:rPr>
                          <m:t>1</m:t>
                        </m:r>
                        <m:r>
                          <m:rPr>
                            <m:sty m:val="p"/>
                          </m:rPr>
                          <a:rPr lang="en-US">
                            <a:latin typeface="Cambria Math" panose="02040503050406030204" pitchFamily="18" charset="0"/>
                            <a:ea typeface="Cambria Math" panose="02040503050406030204" pitchFamily="18" charset="0"/>
                            <a:cs typeface="Times New Roman" panose="02020603050405020304" pitchFamily="18" charset="0"/>
                          </a:rPr>
                          <m:t>t</m:t>
                        </m:r>
                      </m:sup>
                    </m:sSup>
                  </m:oMath>
                </a14:m>
                <a:r>
                  <a:rPr lang="en-US" dirty="0">
                    <a:latin typeface="Cambria Math" panose="02040503050406030204" pitchFamily="18" charset="0"/>
                    <a:ea typeface="Cambria Math" panose="02040503050406030204" pitchFamily="18" charset="0"/>
                  </a:rPr>
                  <a:t>+k</a:t>
                </a:r>
                <a:r>
                  <a:rPr lang="en-US" baseline="-25000" dirty="0">
                    <a:latin typeface="Cambria Math" panose="02040503050406030204" pitchFamily="18" charset="0"/>
                    <a:ea typeface="Cambria Math" panose="02040503050406030204" pitchFamily="18" charset="0"/>
                  </a:rPr>
                  <a:t>2 </a:t>
                </a:r>
                <a:r>
                  <a:rPr lang="en-US" dirty="0">
                    <a:latin typeface="Cambria Math" panose="02040503050406030204" pitchFamily="18" charset="0"/>
                    <a:ea typeface="Cambria Math" panose="02040503050406030204" pitchFamily="18" charset="0"/>
                  </a:rPr>
                  <a:t>u</a:t>
                </a:r>
                <a:r>
                  <a:rPr lang="en-US" baseline="-25000" dirty="0">
                    <a:latin typeface="Cambria Math" panose="02040503050406030204" pitchFamily="18" charset="0"/>
                    <a:ea typeface="Cambria Math" panose="02040503050406030204" pitchFamily="18" charset="0"/>
                  </a:rPr>
                  <a:t>2</a:t>
                </a:r>
                <a14:m>
                  <m:oMath xmlns:m="http://schemas.openxmlformats.org/officeDocument/2006/math">
                    <m:r>
                      <a:rPr lang="en-US" i="1">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i="1">
                            <a:latin typeface="Cambria Math" panose="02040503050406030204" pitchFamily="18" charset="0"/>
                            <a:ea typeface="Cambria Math" panose="020405030504060302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Times New Roman" panose="02020603050405020304" pitchFamily="18" charset="0"/>
                          </a:rPr>
                          <m:t>𝑒</m:t>
                        </m:r>
                      </m:e>
                      <m:sup>
                        <m:r>
                          <m:rPr>
                            <m:sty m:val="p"/>
                          </m:rPr>
                          <a:rPr lang="fa-IR">
                            <a:latin typeface="Cambria Math" panose="02040503050406030204" pitchFamily="18" charset="0"/>
                            <a:ea typeface="Cambria Math" panose="02040503050406030204" pitchFamily="18" charset="0"/>
                            <a:cs typeface="Times New Roman" panose="02020603050405020304" pitchFamily="18" charset="0"/>
                          </a:rPr>
                          <m:t>λ</m:t>
                        </m:r>
                        <m:r>
                          <a:rPr lang="en-US">
                            <a:latin typeface="Cambria Math" panose="02040503050406030204" pitchFamily="18" charset="0"/>
                            <a:ea typeface="Cambria Math" panose="02040503050406030204" pitchFamily="18" charset="0"/>
                            <a:cs typeface="Times New Roman" panose="02020603050405020304" pitchFamily="18" charset="0"/>
                          </a:rPr>
                          <m:t>2</m:t>
                        </m:r>
                        <m:r>
                          <m:rPr>
                            <m:sty m:val="p"/>
                          </m:rPr>
                          <a:rPr lang="en-US">
                            <a:latin typeface="Cambria Math" panose="02040503050406030204" pitchFamily="18" charset="0"/>
                            <a:ea typeface="Cambria Math" panose="02040503050406030204" pitchFamily="18" charset="0"/>
                            <a:cs typeface="Times New Roman" panose="02020603050405020304" pitchFamily="18" charset="0"/>
                          </a:rPr>
                          <m:t>t</m:t>
                        </m:r>
                      </m:sup>
                    </m:sSup>
                  </m:oMath>
                </a14:m>
                <a:r>
                  <a:rPr lang="en-US" dirty="0" smtClean="0">
                    <a:latin typeface="Cambria Math" panose="02040503050406030204" pitchFamily="18" charset="0"/>
                    <a:ea typeface="Cambria Math" panose="02040503050406030204" pitchFamily="18" charset="0"/>
                  </a:rPr>
                  <a:t>=</a:t>
                </a:r>
                <a:endParaRPr lang="en-US" dirty="0">
                  <a:latin typeface="Cambria Math" panose="02040503050406030204" pitchFamily="18" charset="0"/>
                  <a:ea typeface="Cambria Math" panose="020405030504060302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420125" y="4044558"/>
                <a:ext cx="2939203" cy="382284"/>
              </a:xfrm>
              <a:prstGeom prst="rect">
                <a:avLst/>
              </a:prstGeom>
              <a:blipFill>
                <a:blip r:embed="rId8"/>
                <a:stretch>
                  <a:fillRect l="-1867" t="-4762" r="-1037"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3239525" y="3959470"/>
                <a:ext cx="1269386" cy="552459"/>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k</a:t>
                </a:r>
                <a:r>
                  <a:rPr lang="en-US" baseline="-25000" dirty="0">
                    <a:latin typeface="Cambria Math" panose="02040503050406030204" pitchFamily="18" charset="0"/>
                    <a:ea typeface="Cambria Math" panose="02040503050406030204" pitchFamily="18" charset="0"/>
                  </a:rPr>
                  <a:t>1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a:latin typeface="Cambria Math" panose="02040503050406030204" pitchFamily="18" charset="0"/>
                                </a:rPr>
                                <m:t>1</m:t>
                              </m:r>
                            </m:e>
                          </m:mr>
                          <m:mr>
                            <m:e>
                              <m:r>
                                <a:rPr lang="en-US" i="0">
                                  <a:latin typeface="Cambria Math" panose="02040503050406030204" pitchFamily="18" charset="0"/>
                                </a:rPr>
                                <m:t>−</m:t>
                              </m:r>
                              <m:r>
                                <a:rPr lang="en-US" i="0">
                                  <a:latin typeface="Cambria Math" panose="02040503050406030204" pitchFamily="18" charset="0"/>
                                </a:rPr>
                                <m:t>4</m:t>
                              </m:r>
                            </m:e>
                          </m:mr>
                        </m:m>
                      </m:e>
                    </m:d>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𝑡</m:t>
                        </m:r>
                      </m:sup>
                    </m:sSup>
                  </m:oMath>
                </a14:m>
                <a:endParaRPr lang="en-US" dirty="0">
                  <a:latin typeface="Cambria Math" panose="02040503050406030204" pitchFamily="18" charset="0"/>
                </a:endParaRPr>
              </a:p>
            </p:txBody>
          </p:sp>
        </mc:Choice>
        <mc:Fallback xmlns="">
          <p:sp>
            <p:nvSpPr>
              <p:cNvPr id="49" name="Rectangle 48"/>
              <p:cNvSpPr>
                <a:spLocks noRot="1" noChangeAspect="1" noMove="1" noResize="1" noEditPoints="1" noAdjustHandles="1" noChangeArrowheads="1" noChangeShapeType="1" noTextEdit="1"/>
              </p:cNvSpPr>
              <p:nvPr/>
            </p:nvSpPr>
            <p:spPr>
              <a:xfrm>
                <a:off x="3239525" y="3959470"/>
                <a:ext cx="1269386" cy="552459"/>
              </a:xfrm>
              <a:prstGeom prst="rect">
                <a:avLst/>
              </a:prstGeom>
              <a:blipFill>
                <a:blip r:embed="rId9"/>
                <a:stretch>
                  <a:fillRect l="-3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4394927" y="3962841"/>
                <a:ext cx="1549911" cy="552459"/>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+k</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a:latin typeface="Cambria Math" panose="02040503050406030204" pitchFamily="18" charset="0"/>
                                </a:rPr>
                                <m:t>1</m:t>
                              </m:r>
                            </m:e>
                          </m:mr>
                          <m:mr>
                            <m:e>
                              <m:r>
                                <a:rPr lang="en-US" i="0">
                                  <a:latin typeface="Cambria Math" panose="02040503050406030204" pitchFamily="18" charset="0"/>
                                </a:rPr>
                                <m:t>−</m:t>
                              </m:r>
                              <m:r>
                                <a:rPr lang="en-US" i="0">
                                  <a:latin typeface="Cambria Math" panose="02040503050406030204" pitchFamily="18" charset="0"/>
                                </a:rPr>
                                <m:t>12</m:t>
                              </m:r>
                            </m:e>
                          </m:mr>
                        </m:m>
                      </m:e>
                    </m:d>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0">
                            <a:latin typeface="Cambria Math" panose="02040503050406030204" pitchFamily="18" charset="0"/>
                          </a:rPr>
                          <m:t>3</m:t>
                        </m:r>
                        <m:r>
                          <a:rPr lang="en-US" i="1">
                            <a:latin typeface="Cambria Math" panose="02040503050406030204" pitchFamily="18" charset="0"/>
                          </a:rPr>
                          <m:t>𝑡</m:t>
                        </m:r>
                      </m:sup>
                    </m:sSup>
                  </m:oMath>
                </a14:m>
                <a:endParaRPr lang="en-US" dirty="0">
                  <a:latin typeface="Cambria Math" panose="02040503050406030204" pitchFamily="18"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4394927" y="3962841"/>
                <a:ext cx="1549911" cy="552459"/>
              </a:xfrm>
              <a:prstGeom prst="rect">
                <a:avLst/>
              </a:prstGeom>
              <a:blipFill>
                <a:blip r:embed="rId10"/>
                <a:stretch>
                  <a:fillRect l="-35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4988385" y="4387757"/>
                <a:ext cx="3899145" cy="552459"/>
              </a:xfrm>
              <a:prstGeom prst="rect">
                <a:avLst/>
              </a:prstGeom>
            </p:spPr>
            <p:txBody>
              <a:bodyPr wrap="none">
                <a:spAutoFit/>
              </a:bodyPr>
              <a:lstStyle/>
              <a:p>
                <a:pPr algn="r" rtl="1"/>
                <a:r>
                  <a:rPr lang="fa-IR" dirty="0">
                    <a:latin typeface="Cambria Math" panose="02040503050406030204" pitchFamily="18" charset="0"/>
                    <a:ea typeface="Times New Roman" panose="02020603050405020304" pitchFamily="18" charset="0"/>
                    <a:cs typeface="B Nazanin" panose="00000400000000000000" pitchFamily="2" charset="-78"/>
                  </a:rPr>
                  <a:t>بردار حالت اولیه بصورت </a:t>
                </a:r>
                <a:r>
                  <a:rPr lang="en-US" dirty="0">
                    <a:effectLst/>
                    <a:latin typeface="Cambria Math" panose="02040503050406030204" pitchFamily="18" charset="0"/>
                    <a:ea typeface="Times New Roman" panose="02020603050405020304" pitchFamily="18" charset="0"/>
                    <a:cs typeface="B Nazanin" panose="00000400000000000000" pitchFamily="2" charset="-78"/>
                  </a:rPr>
                  <a:t>x(0)= </a:t>
                </a:r>
                <a14:m>
                  <m:oMath xmlns:m="http://schemas.openxmlformats.org/officeDocument/2006/math">
                    <m:d>
                      <m:dPr>
                        <m:begChr m:val="["/>
                        <m:endChr m:val="]"/>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i="1">
                                  <a:effectLst/>
                                  <a:latin typeface="Cambria Math" panose="02040503050406030204" pitchFamily="18" charset="0"/>
                                  <a:ea typeface="Times New Roman" panose="02020603050405020304" pitchFamily="18" charset="0"/>
                                  <a:cs typeface="Times New Roman" panose="02020603050405020304" pitchFamily="18" charset="0"/>
                                </a:rPr>
                                <m:t>1</m:t>
                              </m:r>
                            </m:e>
                          </m:mr>
                          <m:mr>
                            <m:e>
                              <m:r>
                                <a:rPr lang="en-US" i="1">
                                  <a:effectLst/>
                                  <a:latin typeface="Cambria Math" panose="02040503050406030204" pitchFamily="18" charset="0"/>
                                  <a:ea typeface="Times New Roman" panose="02020603050405020304" pitchFamily="18" charset="0"/>
                                  <a:cs typeface="Times New Roman" panose="02020603050405020304" pitchFamily="18" charset="0"/>
                                </a:rPr>
                                <m:t>1</m:t>
                              </m:r>
                            </m:e>
                          </m:mr>
                        </m:m>
                      </m:e>
                    </m:d>
                  </m:oMath>
                </a14:m>
                <a:r>
                  <a:rPr lang="fa-IR" dirty="0">
                    <a:latin typeface="Cambria Math" panose="02040503050406030204" pitchFamily="18" charset="0"/>
                    <a:ea typeface="Times New Roman" panose="02020603050405020304" pitchFamily="18" charset="0"/>
                    <a:cs typeface="B Nazanin" panose="00000400000000000000" pitchFamily="2" charset="-78"/>
                  </a:rPr>
                  <a:t> است بنابراین :</a:t>
                </a:r>
                <a:endParaRPr lang="en-US" dirty="0">
                  <a:latin typeface="Cambria Math" panose="02040503050406030204" pitchFamily="18" charset="0"/>
                  <a:cs typeface="B Nazanin" panose="00000400000000000000" pitchFamily="2" charset="-78"/>
                </a:endParaRPr>
              </a:p>
            </p:txBody>
          </p:sp>
        </mc:Choice>
        <mc:Fallback xmlns="">
          <p:sp>
            <p:nvSpPr>
              <p:cNvPr id="53" name="Rectangle 52"/>
              <p:cNvSpPr>
                <a:spLocks noRot="1" noChangeAspect="1" noMove="1" noResize="1" noEditPoints="1" noAdjustHandles="1" noChangeArrowheads="1" noChangeShapeType="1" noTextEdit="1"/>
              </p:cNvSpPr>
              <p:nvPr/>
            </p:nvSpPr>
            <p:spPr>
              <a:xfrm>
                <a:off x="4988385" y="4387757"/>
                <a:ext cx="3899145" cy="552459"/>
              </a:xfrm>
              <a:prstGeom prst="rect">
                <a:avLst/>
              </a:prstGeom>
              <a:blipFill>
                <a:blip r:embed="rId11"/>
                <a:stretch>
                  <a:fillRect l="-313" r="-1250"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1729709" y="4738839"/>
                <a:ext cx="2078326" cy="7101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a:latin typeface="Cambria Math" panose="02040503050406030204" pitchFamily="18" charset="0"/>
                                </a:rPr>
                                <m:t>&amp;</m:t>
                              </m:r>
                              <m:r>
                                <a:rPr lang="en-US" i="0">
                                  <a:latin typeface="Cambria Math" panose="02040503050406030204" pitchFamily="18" charset="0"/>
                                </a:rPr>
                                <m:t>1</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2</m:t>
                                  </m:r>
                                </m:sub>
                              </m:sSub>
                            </m:e>
                            <m:e>
                              <m:r>
                                <a:rPr lang="en-US" i="0">
                                  <a:latin typeface="Cambria Math" panose="02040503050406030204" pitchFamily="18" charset="0"/>
                                </a:rPr>
                                <m:t>&amp;</m:t>
                              </m:r>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4</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1</m:t>
                                  </m:r>
                                </m:sub>
                              </m:sSub>
                              <m:r>
                                <a:rPr lang="en-US" i="0">
                                  <a:latin typeface="Cambria Math" panose="02040503050406030204" pitchFamily="18" charset="0"/>
                                </a:rPr>
                                <m:t>−</m:t>
                              </m:r>
                              <m:r>
                                <a:rPr lang="en-US" i="0">
                                  <a:latin typeface="Cambria Math" panose="02040503050406030204" pitchFamily="18" charset="0"/>
                                </a:rPr>
                                <m:t>12</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2</m:t>
                                  </m:r>
                                </m:sub>
                              </m:sSub>
                            </m:e>
                          </m:eqArr>
                        </m:e>
                      </m:d>
                    </m:oMath>
                  </m:oMathPara>
                </a14:m>
                <a:endParaRPr lang="en-US" dirty="0">
                  <a:latin typeface="Cambria Math" panose="02040503050406030204" pitchFamily="18" charset="0"/>
                </a:endParaRPr>
              </a:p>
            </p:txBody>
          </p:sp>
        </mc:Choice>
        <mc:Fallback xmlns="">
          <p:sp>
            <p:nvSpPr>
              <p:cNvPr id="57" name="Rectangle 56"/>
              <p:cNvSpPr>
                <a:spLocks noRot="1" noChangeAspect="1" noMove="1" noResize="1" noEditPoints="1" noAdjustHandles="1" noChangeArrowheads="1" noChangeShapeType="1" noTextEdit="1"/>
              </p:cNvSpPr>
              <p:nvPr/>
            </p:nvSpPr>
            <p:spPr>
              <a:xfrm>
                <a:off x="1729709" y="4738839"/>
                <a:ext cx="2078326" cy="71019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3653561" y="4552898"/>
                <a:ext cx="1482970" cy="1117998"/>
              </a:xfrm>
              <a:prstGeom prst="rect">
                <a:avLst/>
              </a:prstGeom>
            </p:spPr>
            <p:txBody>
              <a:bodyPr wrap="none">
                <a:spAutoFit/>
              </a:bodyPr>
              <a:lstStyle/>
              <a:p>
                <a:r>
                  <a:rPr lang="en-US" dirty="0">
                    <a:latin typeface="Cambria Math"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dirty="0">
                    <a:latin typeface="Cambria Math" panose="02040503050406030204" pitchFamily="18" charset="0"/>
                    <a:ea typeface="Times New Roman" panose="02020603050405020304" pitchFamily="18" charset="0"/>
                  </a:rPr>
                  <a:t> </a:t>
                </a:r>
                <a14:m>
                  <m:oMath xmlns:m="http://schemas.openxmlformats.org/officeDocument/2006/math">
                    <m:d>
                      <m:dPr>
                        <m:begChr m:val="{"/>
                        <m:endChr m:val=""/>
                        <m:ctrlPr>
                          <a:rPr lang="en-US"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i="1">
                                <a:latin typeface="Cambria Math" panose="02040503050406030204" pitchFamily="18" charset="0"/>
                                <a:ea typeface="Times New Roman" panose="02020603050405020304" pitchFamily="18" charset="0"/>
                                <a:cs typeface="Times New Roman" panose="02020603050405020304" pitchFamily="18" charset="0"/>
                              </a:rPr>
                            </m:ctrlPr>
                          </m:eqArrPr>
                          <m:e>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𝑘</m:t>
                                </m:r>
                              </m:e>
                              <m:sub>
                                <m:r>
                                  <a:rPr lang="en-US"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13</m:t>
                                </m:r>
                              </m:num>
                              <m:den>
                                <m:r>
                                  <a:rPr lang="en-US" i="1">
                                    <a:latin typeface="Cambria Math" panose="02040503050406030204" pitchFamily="18" charset="0"/>
                                    <a:ea typeface="Times New Roman" panose="02020603050405020304" pitchFamily="18" charset="0"/>
                                    <a:cs typeface="Times New Roman" panose="02020603050405020304" pitchFamily="18" charset="0"/>
                                  </a:rPr>
                                  <m:t>8</m:t>
                                </m:r>
                              </m:den>
                            </m:f>
                          </m:e>
                          <m:e>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𝑘</m:t>
                                </m:r>
                              </m:e>
                              <m:sub>
                                <m:r>
                                  <a:rPr lang="en-US" i="1">
                                    <a:latin typeface="Cambria Math" panose="02040503050406030204" pitchFamily="18" charset="0"/>
                                    <a:ea typeface="Times New Roman" panose="02020603050405020304" pitchFamily="18" charset="0"/>
                                    <a:cs typeface="Times New Roman" panose="02020603050405020304" pitchFamily="18" charset="0"/>
                                  </a:rPr>
                                  <m:t>2</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5</m:t>
                                </m:r>
                              </m:num>
                              <m:den>
                                <m:r>
                                  <a:rPr lang="en-US" i="1">
                                    <a:latin typeface="Cambria Math" panose="02040503050406030204" pitchFamily="18" charset="0"/>
                                    <a:ea typeface="Times New Roman" panose="02020603050405020304" pitchFamily="18" charset="0"/>
                                    <a:cs typeface="Times New Roman" panose="02020603050405020304" pitchFamily="18" charset="0"/>
                                  </a:rPr>
                                  <m:t>8</m:t>
                                </m:r>
                              </m:den>
                            </m:f>
                          </m:e>
                        </m:eqArr>
                      </m:e>
                    </m:d>
                  </m:oMath>
                </a14:m>
                <a:endParaRPr lang="en-US" dirty="0">
                  <a:latin typeface="Cambria Math" panose="02040503050406030204" pitchFamily="18" charset="0"/>
                </a:endParaRPr>
              </a:p>
            </p:txBody>
          </p:sp>
        </mc:Choice>
        <mc:Fallback xmlns="">
          <p:sp>
            <p:nvSpPr>
              <p:cNvPr id="59" name="Rectangle 58"/>
              <p:cNvSpPr>
                <a:spLocks noRot="1" noChangeAspect="1" noMove="1" noResize="1" noEditPoints="1" noAdjustHandles="1" noChangeArrowheads="1" noChangeShapeType="1" noTextEdit="1"/>
              </p:cNvSpPr>
              <p:nvPr/>
            </p:nvSpPr>
            <p:spPr>
              <a:xfrm>
                <a:off x="3653561" y="4552898"/>
                <a:ext cx="1482970" cy="1117998"/>
              </a:xfrm>
              <a:prstGeom prst="rect">
                <a:avLst/>
              </a:prstGeom>
              <a:blipFill>
                <a:blip r:embed="rId13"/>
                <a:stretch>
                  <a:fillRect l="-3279"/>
                </a:stretch>
              </a:blipFill>
            </p:spPr>
            <p:txBody>
              <a:bodyPr/>
              <a:lstStyle/>
              <a:p>
                <a:r>
                  <a:rPr lang="en-US">
                    <a:noFill/>
                  </a:rPr>
                  <a:t> </a:t>
                </a:r>
              </a:p>
            </p:txBody>
          </p:sp>
        </mc:Fallback>
      </mc:AlternateContent>
      <p:sp>
        <p:nvSpPr>
          <p:cNvPr id="61" name="Rectangle 60"/>
          <p:cNvSpPr/>
          <p:nvPr/>
        </p:nvSpPr>
        <p:spPr>
          <a:xfrm>
            <a:off x="4886569" y="5562102"/>
            <a:ext cx="3996607" cy="369332"/>
          </a:xfrm>
          <a:prstGeom prst="rect">
            <a:avLst/>
          </a:prstGeom>
        </p:spPr>
        <p:txBody>
          <a:bodyPr wrap="none">
            <a:spAutoFit/>
          </a:bodyPr>
          <a:lstStyle/>
          <a:p>
            <a:pPr algn="r" rtl="1"/>
            <a:r>
              <a:rPr lang="fa-IR" dirty="0">
                <a:latin typeface="Calibri" panose="020F0502020204030204" pitchFamily="34" charset="0"/>
                <a:ea typeface="Times New Roman" panose="02020603050405020304" pitchFamily="18" charset="0"/>
                <a:cs typeface="B Nazanin" panose="00000400000000000000" pitchFamily="2" charset="-78"/>
              </a:rPr>
              <a:t>بنابراین جواب معادلات حالت </a:t>
            </a:r>
            <a:r>
              <a:rPr lang="fa-IR" dirty="0" smtClean="0">
                <a:latin typeface="Calibri" panose="020F0502020204030204" pitchFamily="34" charset="0"/>
                <a:ea typeface="Times New Roman" panose="02020603050405020304" pitchFamily="18" charset="0"/>
                <a:cs typeface="B Nazanin" panose="00000400000000000000" pitchFamily="2" charset="-78"/>
              </a:rPr>
              <a:t>به صورت </a:t>
            </a:r>
            <a:r>
              <a:rPr lang="fa-IR" dirty="0">
                <a:latin typeface="Calibri" panose="020F0502020204030204" pitchFamily="34" charset="0"/>
                <a:ea typeface="Times New Roman" panose="02020603050405020304" pitchFamily="18" charset="0"/>
                <a:cs typeface="B Nazanin" panose="00000400000000000000" pitchFamily="2" charset="-78"/>
              </a:rPr>
              <a:t>زیر در می </a:t>
            </a:r>
            <a:r>
              <a:rPr lang="fa-IR" dirty="0" smtClean="0">
                <a:latin typeface="Calibri" panose="020F0502020204030204" pitchFamily="34" charset="0"/>
                <a:ea typeface="Times New Roman" panose="02020603050405020304" pitchFamily="18" charset="0"/>
                <a:cs typeface="B Nazanin" panose="00000400000000000000" pitchFamily="2" charset="-78"/>
              </a:rPr>
              <a:t>آید:</a:t>
            </a:r>
            <a:endParaRPr lang="en-US" dirty="0"/>
          </a:p>
        </p:txBody>
      </p:sp>
      <mc:AlternateContent xmlns:mc="http://schemas.openxmlformats.org/markup-compatibility/2006" xmlns:a14="http://schemas.microsoft.com/office/drawing/2010/main">
        <mc:Choice Requires="a14">
          <p:sp>
            <p:nvSpPr>
              <p:cNvPr id="63" name="Rectangle 62"/>
              <p:cNvSpPr/>
              <p:nvPr/>
            </p:nvSpPr>
            <p:spPr>
              <a:xfrm>
                <a:off x="1016669" y="5517120"/>
                <a:ext cx="3869900" cy="12716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700" i="1">
                              <a:latin typeface="Cambria Math" panose="02040503050406030204" pitchFamily="18" charset="0"/>
                            </a:rPr>
                          </m:ctrlPr>
                        </m:dPr>
                        <m:e>
                          <m:m>
                            <m:mPr>
                              <m:mcs>
                                <m:mc>
                                  <m:mcPr>
                                    <m:count m:val="1"/>
                                    <m:mcJc m:val="center"/>
                                  </m:mcPr>
                                </m:mc>
                              </m:mcs>
                              <m:ctrlPr>
                                <a:rPr lang="en-US" sz="1700" i="1">
                                  <a:latin typeface="Cambria Math" panose="02040503050406030204" pitchFamily="18" charset="0"/>
                                </a:rPr>
                              </m:ctrlPr>
                            </m:mPr>
                            <m:mr>
                              <m:e>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13</m:t>
                                    </m:r>
                                  </m:num>
                                  <m:den>
                                    <m:r>
                                      <a:rPr lang="en-US" sz="1700" i="0">
                                        <a:latin typeface="Cambria Math" panose="02040503050406030204" pitchFamily="18" charset="0"/>
                                      </a:rPr>
                                      <m:t>8</m:t>
                                    </m:r>
                                  </m:den>
                                </m:f>
                                <m:sSup>
                                  <m:sSupPr>
                                    <m:ctrlPr>
                                      <a:rPr lang="en-US" sz="1700" i="1">
                                        <a:latin typeface="Cambria Math" panose="02040503050406030204" pitchFamily="18" charset="0"/>
                                      </a:rPr>
                                    </m:ctrlPr>
                                  </m:sSupPr>
                                  <m:e>
                                    <m:r>
                                      <a:rPr lang="en-US" sz="1700" i="0">
                                        <a:latin typeface="Cambria Math" panose="02040503050406030204" pitchFamily="18" charset="0"/>
                                      </a:rPr>
                                      <m:t>ⅇ</m:t>
                                    </m:r>
                                  </m:e>
                                  <m:sup>
                                    <m:r>
                                      <a:rPr lang="en-US" sz="1700" i="0">
                                        <a:latin typeface="Cambria Math" panose="02040503050406030204" pitchFamily="18" charset="0"/>
                                      </a:rPr>
                                      <m:t>−</m:t>
                                    </m:r>
                                    <m:r>
                                      <a:rPr lang="en-US" sz="1700" i="1">
                                        <a:latin typeface="Cambria Math" panose="02040503050406030204" pitchFamily="18" charset="0"/>
                                      </a:rPr>
                                      <m:t>𝑡</m:t>
                                    </m:r>
                                  </m:sup>
                                </m:sSup>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5</m:t>
                                    </m:r>
                                  </m:num>
                                  <m:den>
                                    <m:r>
                                      <a:rPr lang="en-US" sz="1700" i="0">
                                        <a:latin typeface="Cambria Math" panose="02040503050406030204" pitchFamily="18" charset="0"/>
                                      </a:rPr>
                                      <m:t>8</m:t>
                                    </m:r>
                                  </m:den>
                                </m:f>
                                <m:sSup>
                                  <m:sSupPr>
                                    <m:ctrlPr>
                                      <a:rPr lang="en-US" sz="1700" i="1">
                                        <a:latin typeface="Cambria Math" panose="02040503050406030204" pitchFamily="18" charset="0"/>
                                      </a:rPr>
                                    </m:ctrlPr>
                                  </m:sSupPr>
                                  <m:e>
                                    <m:r>
                                      <a:rPr lang="en-US" sz="1700" i="0">
                                        <a:latin typeface="Cambria Math" panose="02040503050406030204" pitchFamily="18" charset="0"/>
                                      </a:rPr>
                                      <m:t>ⅇ</m:t>
                                    </m:r>
                                  </m:e>
                                  <m:sup>
                                    <m:r>
                                      <a:rPr lang="en-US" sz="1700" i="0">
                                        <a:latin typeface="Cambria Math" panose="02040503050406030204" pitchFamily="18" charset="0"/>
                                      </a:rPr>
                                      <m:t>−</m:t>
                                    </m:r>
                                    <m:r>
                                      <a:rPr lang="en-US" sz="1700" i="0">
                                        <a:latin typeface="Cambria Math" panose="02040503050406030204" pitchFamily="18" charset="0"/>
                                      </a:rPr>
                                      <m:t>3</m:t>
                                    </m:r>
                                    <m:r>
                                      <a:rPr lang="en-US" sz="1700" i="1">
                                        <a:latin typeface="Cambria Math" panose="02040503050406030204" pitchFamily="18" charset="0"/>
                                      </a:rPr>
                                      <m:t>𝑡</m:t>
                                    </m:r>
                                  </m:sup>
                                </m:sSup>
                              </m:e>
                            </m:mr>
                            <m:mr>
                              <m:e>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𝑐</m:t>
                                    </m:r>
                                  </m:sub>
                                </m:sSub>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13</m:t>
                                    </m:r>
                                  </m:num>
                                  <m:den>
                                    <m:r>
                                      <a:rPr lang="en-US" sz="1700" i="0">
                                        <a:latin typeface="Cambria Math" panose="02040503050406030204" pitchFamily="18" charset="0"/>
                                      </a:rPr>
                                      <m:t>2</m:t>
                                    </m:r>
                                  </m:den>
                                </m:f>
                                <m:sSup>
                                  <m:sSupPr>
                                    <m:ctrlPr>
                                      <a:rPr lang="en-US" sz="1700" i="1">
                                        <a:latin typeface="Cambria Math" panose="02040503050406030204" pitchFamily="18" charset="0"/>
                                      </a:rPr>
                                    </m:ctrlPr>
                                  </m:sSupPr>
                                  <m:e>
                                    <m:r>
                                      <a:rPr lang="en-US" sz="1700" i="0">
                                        <a:latin typeface="Cambria Math" panose="02040503050406030204" pitchFamily="18" charset="0"/>
                                      </a:rPr>
                                      <m:t>ⅇ</m:t>
                                    </m:r>
                                  </m:e>
                                  <m:sup>
                                    <m:r>
                                      <a:rPr lang="en-US" sz="1700" i="0">
                                        <a:latin typeface="Cambria Math" panose="02040503050406030204" pitchFamily="18" charset="0"/>
                                      </a:rPr>
                                      <m:t>−</m:t>
                                    </m:r>
                                    <m:r>
                                      <a:rPr lang="en-US" sz="1700" i="1">
                                        <a:latin typeface="Cambria Math" panose="02040503050406030204" pitchFamily="18" charset="0"/>
                                      </a:rPr>
                                      <m:t>𝑡</m:t>
                                    </m:r>
                                  </m:sup>
                                </m:sSup>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15</m:t>
                                    </m:r>
                                  </m:num>
                                  <m:den>
                                    <m:r>
                                      <a:rPr lang="en-US" sz="1700" i="0">
                                        <a:latin typeface="Cambria Math" panose="02040503050406030204" pitchFamily="18" charset="0"/>
                                      </a:rPr>
                                      <m:t>2</m:t>
                                    </m:r>
                                  </m:den>
                                </m:f>
                                <m:sSup>
                                  <m:sSupPr>
                                    <m:ctrlPr>
                                      <a:rPr lang="en-US" sz="1700" i="1">
                                        <a:latin typeface="Cambria Math" panose="02040503050406030204" pitchFamily="18" charset="0"/>
                                      </a:rPr>
                                    </m:ctrlPr>
                                  </m:sSupPr>
                                  <m:e>
                                    <m:r>
                                      <a:rPr lang="en-US" sz="1700" i="0">
                                        <a:latin typeface="Cambria Math" panose="02040503050406030204" pitchFamily="18" charset="0"/>
                                      </a:rPr>
                                      <m:t>ⅇ</m:t>
                                    </m:r>
                                  </m:e>
                                  <m:sup>
                                    <m:r>
                                      <a:rPr lang="en-US" sz="1700" i="0">
                                        <a:latin typeface="Cambria Math" panose="02040503050406030204" pitchFamily="18" charset="0"/>
                                      </a:rPr>
                                      <m:t>−</m:t>
                                    </m:r>
                                    <m:r>
                                      <a:rPr lang="en-US" sz="1700" i="0">
                                        <a:latin typeface="Cambria Math" panose="02040503050406030204" pitchFamily="18" charset="0"/>
                                      </a:rPr>
                                      <m:t>3</m:t>
                                    </m:r>
                                    <m:r>
                                      <a:rPr lang="en-US" sz="1700" i="1">
                                        <a:latin typeface="Cambria Math" panose="02040503050406030204" pitchFamily="18" charset="0"/>
                                      </a:rPr>
                                      <m:t>𝑡</m:t>
                                    </m:r>
                                  </m:sup>
                                </m:sSup>
                              </m:e>
                            </m:mr>
                          </m:m>
                        </m:e>
                      </m:d>
                    </m:oMath>
                  </m:oMathPara>
                </a14:m>
                <a:endParaRPr lang="en-US" sz="1700" dirty="0">
                  <a:latin typeface="Cambria Math" panose="02040503050406030204" pitchFamily="18" charset="0"/>
                </a:endParaRPr>
              </a:p>
            </p:txBody>
          </p:sp>
        </mc:Choice>
        <mc:Fallback xmlns="">
          <p:sp>
            <p:nvSpPr>
              <p:cNvPr id="63" name="Rectangle 62"/>
              <p:cNvSpPr>
                <a:spLocks noRot="1" noChangeAspect="1" noMove="1" noResize="1" noEditPoints="1" noAdjustHandles="1" noChangeArrowheads="1" noChangeShapeType="1" noTextEdit="1"/>
              </p:cNvSpPr>
              <p:nvPr/>
            </p:nvSpPr>
            <p:spPr>
              <a:xfrm>
                <a:off x="1016669" y="5517120"/>
                <a:ext cx="3869900" cy="1271630"/>
              </a:xfrm>
              <a:prstGeom prst="rect">
                <a:avLst/>
              </a:prstGeom>
              <a:blipFill>
                <a:blip r:embed="rId14"/>
                <a:stretch>
                  <a:fillRect/>
                </a:stretch>
              </a:blipFill>
            </p:spPr>
            <p:txBody>
              <a:bodyPr/>
              <a:lstStyle/>
              <a:p>
                <a:r>
                  <a:rPr lang="en-US">
                    <a:noFill/>
                  </a:rPr>
                  <a:t> </a:t>
                </a:r>
              </a:p>
            </p:txBody>
          </p:sp>
        </mc:Fallback>
      </mc:AlternateContent>
      <p:sp>
        <p:nvSpPr>
          <p:cNvPr id="64" name="Rectangle 63"/>
          <p:cNvSpPr/>
          <p:nvPr/>
        </p:nvSpPr>
        <p:spPr>
          <a:xfrm>
            <a:off x="1620290" y="6604084"/>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1105178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73</a:t>
            </a:fld>
            <a:endParaRPr lang="en-US" dirty="0"/>
          </a:p>
        </p:txBody>
      </p:sp>
      <p:pic>
        <p:nvPicPr>
          <p:cNvPr id="4" name="Picture 3"/>
          <p:cNvPicPr>
            <a:picLocks noChangeAspect="1"/>
          </p:cNvPicPr>
          <p:nvPr/>
        </p:nvPicPr>
        <p:blipFill>
          <a:blip r:embed="rId3"/>
          <a:stretch>
            <a:fillRect/>
          </a:stretch>
        </p:blipFill>
        <p:spPr>
          <a:xfrm>
            <a:off x="85229" y="126568"/>
            <a:ext cx="3572371" cy="197945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688743" y="1061146"/>
                <a:ext cx="1110882" cy="5976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e>
                            </m:mr>
                          </m:m>
                        </m:e>
                      </m:d>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6688743" y="1061146"/>
                <a:ext cx="1110882" cy="597664"/>
              </a:xfrm>
              <a:prstGeom prst="rect">
                <a:avLst/>
              </a:prstGeom>
              <a:blipFill>
                <a:blip r:embed="rId4"/>
                <a:stretch>
                  <a:fillRect/>
                </a:stretch>
              </a:blipFill>
            </p:spPr>
            <p:txBody>
              <a:bodyPr/>
              <a:lstStyle/>
              <a:p>
                <a:r>
                  <a:rPr lang="en-US">
                    <a:noFill/>
                  </a:rPr>
                  <a:t> </a:t>
                </a:r>
              </a:p>
            </p:txBody>
          </p:sp>
        </mc:Fallback>
      </mc:AlternateContent>
      <p:sp>
        <p:nvSpPr>
          <p:cNvPr id="6" name="Rectangle 5"/>
          <p:cNvSpPr>
            <a:spLocks noChangeArrowheads="1"/>
          </p:cNvSpPr>
          <p:nvPr/>
        </p:nvSpPr>
        <p:spPr bwMode="auto">
          <a:xfrm>
            <a:off x="1163993" y="2121918"/>
            <a:ext cx="1648208"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en-US"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KCL:</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در گره بالایی</a:t>
            </a:r>
            <a:endParaRPr lang="en-US" altLang="en-US"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endParaRPr>
          </a:p>
        </p:txBody>
      </p:sp>
      <p:sp>
        <p:nvSpPr>
          <p:cNvPr id="7" name="Rectangle 6"/>
          <p:cNvSpPr>
            <a:spLocks noChangeArrowheads="1"/>
          </p:cNvSpPr>
          <p:nvPr/>
        </p:nvSpPr>
        <p:spPr bwMode="auto">
          <a:xfrm>
            <a:off x="627648" y="3945279"/>
            <a:ext cx="697627" cy="35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en-US"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KVL:</a:t>
            </a:r>
            <a:endParaRPr lang="en-US" altLang="en-US"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8" name="Rectangle 7"/>
              <p:cNvSpPr/>
              <p:nvPr/>
            </p:nvSpPr>
            <p:spPr>
              <a:xfrm>
                <a:off x="2667000" y="2125025"/>
                <a:ext cx="17899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𝑅</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𝐶</m:t>
                          </m:r>
                        </m:sub>
                      </m:sSub>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667000" y="2125025"/>
                <a:ext cx="178997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251644" y="1981200"/>
                <a:ext cx="2240165"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r>
                        <m:rPr>
                          <m:nor/>
                        </m:rP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𝑅</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𝑑𝑞</m:t>
                          </m:r>
                        </m:num>
                        <m:den>
                          <m:r>
                            <a:rPr lang="en-US" i="1">
                              <a:latin typeface="Cambria Math" panose="02040503050406030204" pitchFamily="18" charset="0"/>
                            </a:rPr>
                            <m:t>𝑑𝑡</m:t>
                          </m:r>
                        </m:den>
                      </m:f>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4251644" y="1981200"/>
                <a:ext cx="2240165" cy="61824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277990" y="1979614"/>
                <a:ext cx="1932388"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𝑑𝑞</m:t>
                          </m:r>
                        </m:num>
                        <m:den>
                          <m:r>
                            <a:rPr lang="en-US" i="1">
                              <a:latin typeface="Cambria Math" panose="02040503050406030204" pitchFamily="18" charset="0"/>
                            </a:rPr>
                            <m:t>𝑑𝑡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𝑅</m:t>
                          </m:r>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6277990" y="1979614"/>
                <a:ext cx="1932388" cy="61824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219200" y="2913708"/>
                <a:ext cx="4059894" cy="6653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𝑑𝑞</m:t>
                          </m:r>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𝑑𝑞</m:t>
                          </m:r>
                        </m:num>
                        <m:den>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den>
                      </m:f>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𝑑𝑡</m:t>
                          </m:r>
                        </m:den>
                      </m:f>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sup>
                      </m:sSup>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𝑑𝑡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𝑅</m:t>
                          </m:r>
                        </m:den>
                      </m:f>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1219200" y="2913708"/>
                <a:ext cx="4059894" cy="6653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311762" y="2762397"/>
                <a:ext cx="2049984" cy="748603"/>
              </a:xfrm>
              <a:prstGeom prst="rect">
                <a:avLst/>
              </a:prstGeom>
              <a:solidFill>
                <a:schemeClr val="accent1">
                  <a:lumMod val="20000"/>
                  <a:lumOff val="80000"/>
                  <a:alpha val="55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𝑅</m:t>
                              </m:r>
                            </m:den>
                          </m:f>
                        </m:num>
                        <m:den>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sup>
                          </m:sSup>
                        </m:den>
                      </m:f>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311762" y="2762397"/>
                <a:ext cx="2049984" cy="74860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219200" y="3915981"/>
                <a:ext cx="10094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𝐿</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1219200" y="3915981"/>
                <a:ext cx="1009443"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112579" y="3791524"/>
                <a:ext cx="1411347"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r>
                        <m:rPr>
                          <m:nor/>
                        </m:rP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𝜑</m:t>
                          </m:r>
                        </m:num>
                        <m:den>
                          <m:r>
                            <a:rPr lang="en-US" i="1">
                              <a:latin typeface="Cambria Math" panose="02040503050406030204" pitchFamily="18" charset="0"/>
                            </a:rPr>
                            <m:t>𝑑𝑡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2112579" y="3791524"/>
                <a:ext cx="1411347" cy="61824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517428" y="3796990"/>
                <a:ext cx="2022990" cy="6635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r>
                        <m:rPr>
                          <m:nor/>
                        </m:rP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𝜑</m:t>
                          </m:r>
                        </m:num>
                        <m:den>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den>
                      </m:f>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num>
                        <m:den>
                          <m:r>
                            <a:rPr lang="en-US" i="1">
                              <a:latin typeface="Cambria Math" panose="02040503050406030204" pitchFamily="18" charset="0"/>
                            </a:rPr>
                            <m:t>𝑑𝑡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3517428" y="3796990"/>
                <a:ext cx="2022990" cy="66358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559374" y="3810767"/>
                <a:ext cx="1827872" cy="663580"/>
              </a:xfrm>
              <a:prstGeom prst="rect">
                <a:avLst/>
              </a:prstGeom>
              <a:solidFill>
                <a:schemeClr val="accent1">
                  <a:lumMod val="20000"/>
                  <a:lumOff val="80000"/>
                  <a:alpha val="55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r>
                            <a:rPr lang="en-US" i="0">
                              <a:latin typeface="Cambria Math" panose="02040503050406030204" pitchFamily="18" charset="0"/>
                            </a:rPr>
                            <m:t>1</m:t>
                          </m:r>
                        </m:den>
                      </m:f>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5559374" y="3810767"/>
                <a:ext cx="1827872" cy="663580"/>
              </a:xfrm>
              <a:prstGeom prst="rect">
                <a:avLst/>
              </a:prstGeom>
              <a:blipFill>
                <a:blip r:embed="rId13"/>
                <a:stretch>
                  <a:fillRect/>
                </a:stretch>
              </a:blipFill>
            </p:spPr>
            <p:txBody>
              <a:bodyPr/>
              <a:lstStyle/>
              <a:p>
                <a:r>
                  <a:rPr lang="en-US">
                    <a:noFill/>
                  </a:rPr>
                  <a:t> </a:t>
                </a:r>
              </a:p>
            </p:txBody>
          </p:sp>
        </mc:Fallback>
      </mc:AlternateContent>
      <p:sp>
        <p:nvSpPr>
          <p:cNvPr id="17" name="Rectangle 16"/>
          <p:cNvSpPr>
            <a:spLocks noChangeArrowheads="1"/>
          </p:cNvSpPr>
          <p:nvPr/>
        </p:nvSpPr>
        <p:spPr bwMode="auto">
          <a:xfrm>
            <a:off x="2155093" y="4784163"/>
            <a:ext cx="6770649"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dirty="0" smtClean="0">
                <a:ea typeface="Calibri" panose="020F0502020204030204" pitchFamily="34" charset="0"/>
                <a:cs typeface="B Nazanin" panose="00000400000000000000" pitchFamily="2" charset="-78"/>
              </a:rPr>
              <a:t>بعد از تعیین معادلات نرمال، حل معادلات به روش عددی ساده است. </a:t>
            </a:r>
            <a:endParaRPr lang="en-US" altLang="en-US" dirty="0">
              <a:ea typeface="Calibri" panose="020F0502020204030204" pitchFamily="34" charset="0"/>
              <a:cs typeface="B Nazanin" panose="00000400000000000000" pitchFamily="2" charset="-78"/>
            </a:endParaRPr>
          </a:p>
        </p:txBody>
      </p:sp>
      <p:sp>
        <p:nvSpPr>
          <p:cNvPr id="18" name="Rectangle 17"/>
          <p:cNvSpPr>
            <a:spLocks noChangeArrowheads="1"/>
          </p:cNvSpPr>
          <p:nvPr/>
        </p:nvSpPr>
        <p:spPr bwMode="auto">
          <a:xfrm>
            <a:off x="349241" y="5555328"/>
            <a:ext cx="8658429" cy="78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v"/>
            </a:pPr>
            <a:r>
              <a:rPr lang="fa-IR" altLang="en-US" sz="2100" b="1" dirty="0" smtClean="0">
                <a:solidFill>
                  <a:srgbClr val="FF0000"/>
                </a:solidFill>
                <a:ea typeface="Calibri" panose="020F0502020204030204" pitchFamily="34" charset="0"/>
                <a:cs typeface="B Nazanin" panose="00000400000000000000" pitchFamily="2" charset="-78"/>
              </a:rPr>
              <a:t>نکته مهم:</a:t>
            </a:r>
            <a:r>
              <a:rPr lang="fa-IR" altLang="en-US" b="1" dirty="0" smtClean="0">
                <a:solidFill>
                  <a:srgbClr val="FF0000"/>
                </a:solidFill>
                <a:ea typeface="Calibri" panose="020F0502020204030204" pitchFamily="34" charset="0"/>
                <a:cs typeface="B Nazanin" panose="00000400000000000000" pitchFamily="2" charset="-78"/>
              </a:rPr>
              <a:t> </a:t>
            </a:r>
            <a:r>
              <a:rPr lang="fa-IR" altLang="en-US" b="1" dirty="0" smtClean="0">
                <a:ea typeface="Calibri" panose="020F0502020204030204" pitchFamily="34" charset="0"/>
                <a:cs typeface="B Nazanin" panose="00000400000000000000" pitchFamily="2" charset="-78"/>
              </a:rPr>
              <a:t>انتخاب ولتاژ خازن و جریان سلف به عنوان متغیرهای حالت اجباری نیست. گاهی راحت تر است بار خازن و شار سلف بعنوان متغیرهای حالت انتخاب شوند.  </a:t>
            </a:r>
            <a:endParaRPr lang="en-US" altLang="en-US" b="1" dirty="0">
              <a:ea typeface="Calibri" panose="020F0502020204030204" pitchFamily="34" charset="0"/>
              <a:cs typeface="B Nazanin" panose="00000400000000000000" pitchFamily="2" charset="-78"/>
            </a:endParaRPr>
          </a:p>
        </p:txBody>
      </p:sp>
      <p:sp>
        <p:nvSpPr>
          <p:cNvPr id="19" name="Rectangle 18"/>
          <p:cNvSpPr/>
          <p:nvPr/>
        </p:nvSpPr>
        <p:spPr>
          <a:xfrm>
            <a:off x="3430712" y="206538"/>
            <a:ext cx="5611887" cy="646331"/>
          </a:xfrm>
          <a:prstGeom prst="rect">
            <a:avLst/>
          </a:prstGeom>
        </p:spPr>
        <p:txBody>
          <a:bodyPr wrap="square">
            <a:spAutoFit/>
          </a:bodyPr>
          <a:lstStyle/>
          <a:p>
            <a:pPr marL="285750" indent="-285750" algn="r" rtl="1">
              <a:buFont typeface="Wingdings" panose="05000000000000000000" pitchFamily="2" charset="2"/>
              <a:buChar char="q"/>
            </a:pPr>
            <a:r>
              <a:rPr lang="fa-IR" b="1" dirty="0" smtClean="0">
                <a:solidFill>
                  <a:srgbClr val="FF0000"/>
                </a:solidFill>
                <a:latin typeface="Calibri" panose="020F0502020204030204" pitchFamily="34" charset="0"/>
                <a:ea typeface="Times New Roman" panose="02020603050405020304" pitchFamily="18" charset="0"/>
                <a:cs typeface="B Nazanin" panose="00000400000000000000" pitchFamily="2" charset="-78"/>
              </a:rPr>
              <a:t>مثال) معادلات حالت مدارهای غیرخطی: </a:t>
            </a:r>
            <a:r>
              <a:rPr lang="fa-IR" dirty="0" smtClean="0">
                <a:latin typeface="Calibri" panose="020F0502020204030204" pitchFamily="34" charset="0"/>
                <a:ea typeface="Times New Roman" panose="02020603050405020304" pitchFamily="18" charset="0"/>
                <a:cs typeface="B Nazanin" panose="00000400000000000000" pitchFamily="2" charset="-78"/>
              </a:rPr>
              <a:t>معادلات حالت نرمال را برای مدار غیرخطی مقابل تشکیل دهید.</a:t>
            </a:r>
            <a:endParaRPr lang="en-US" dirty="0"/>
          </a:p>
        </p:txBody>
      </p:sp>
      <p:sp>
        <p:nvSpPr>
          <p:cNvPr id="20" name="Rectangle 19"/>
          <p:cNvSpPr/>
          <p:nvPr/>
        </p:nvSpPr>
        <p:spPr>
          <a:xfrm>
            <a:off x="8181803" y="1042596"/>
            <a:ext cx="825867" cy="369332"/>
          </a:xfrm>
          <a:prstGeom prst="rect">
            <a:avLst/>
          </a:prstGeom>
        </p:spPr>
        <p:txBody>
          <a:bodyPr wrap="none">
            <a:spAutoFit/>
          </a:bodyPr>
          <a:lstStyle/>
          <a:p>
            <a:pPr marL="285750" indent="-285750" algn="r" rtl="1">
              <a:buFont typeface="Times New Roman" panose="02020603050405020304" pitchFamily="18" charset="0"/>
              <a:buChar char="■"/>
            </a:pPr>
            <a:r>
              <a:rPr lang="fa-IR" altLang="en-US" b="1" dirty="0" smtClean="0">
                <a:solidFill>
                  <a:srgbClr val="FF0000"/>
                </a:solidFill>
                <a:ea typeface="Calibri" panose="020F0502020204030204" pitchFamily="34" charset="0"/>
                <a:cs typeface="B Nazanin" panose="00000400000000000000" pitchFamily="2" charset="-78"/>
              </a:rPr>
              <a:t>حل)</a:t>
            </a:r>
            <a:endParaRPr lang="en-US" dirty="0"/>
          </a:p>
        </p:txBody>
      </p:sp>
      <p:sp>
        <p:nvSpPr>
          <p:cNvPr id="21" name="Rectangle 20"/>
          <p:cNvSpPr/>
          <p:nvPr/>
        </p:nvSpPr>
        <p:spPr>
          <a:xfrm>
            <a:off x="1219200" y="5161314"/>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35597780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74</a:t>
            </a:fld>
            <a:endParaRPr lang="en-US" dirty="0"/>
          </a:p>
        </p:txBody>
      </p:sp>
      <p:sp>
        <p:nvSpPr>
          <p:cNvPr id="9" name="Rectangle 8"/>
          <p:cNvSpPr/>
          <p:nvPr/>
        </p:nvSpPr>
        <p:spPr>
          <a:xfrm>
            <a:off x="2830938" y="164068"/>
            <a:ext cx="6160662" cy="400110"/>
          </a:xfrm>
          <a:prstGeom prst="rect">
            <a:avLst/>
          </a:prstGeom>
        </p:spPr>
        <p:txBody>
          <a:bodyPr wrap="none">
            <a:spAutoFit/>
          </a:bodyPr>
          <a:lstStyle/>
          <a:p>
            <a:pPr algn="r" rtl="1"/>
            <a:r>
              <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 </a:t>
            </a: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3-2-5- نوسان، مقاومت منفی و پایداری در مدارهای مرتبه دوم</a:t>
            </a:r>
            <a:endParaRPr lang="en-US" sz="2000" dirty="0">
              <a:solidFill>
                <a:srgbClr val="00B050"/>
              </a:solidFill>
              <a:cs typeface="B Titr" panose="00000700000000000000" pitchFamily="2" charset="-78"/>
            </a:endParaRPr>
          </a:p>
        </p:txBody>
      </p:sp>
      <mc:AlternateContent xmlns:mc="http://schemas.openxmlformats.org/markup-compatibility/2006" xmlns:a14="http://schemas.microsoft.com/office/drawing/2010/main">
        <mc:Choice Requires="a14">
          <p:sp>
            <p:nvSpPr>
              <p:cNvPr id="5" name="Rectangle 4"/>
              <p:cNvSpPr/>
              <p:nvPr/>
            </p:nvSpPr>
            <p:spPr>
              <a:xfrm>
                <a:off x="2401637" y="2770257"/>
                <a:ext cx="2094163" cy="353943"/>
              </a:xfrm>
              <a:prstGeom prst="rect">
                <a:avLst/>
              </a:prstGeom>
              <a:solidFill>
                <a:schemeClr val="bg1">
                  <a:alpha val="5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700" i="1" smtClean="0">
                              <a:solidFill>
                                <a:schemeClr val="tx1"/>
                              </a:solidFill>
                              <a:latin typeface="Cambria Math" panose="02040503050406030204" pitchFamily="18" charset="0"/>
                            </a:rPr>
                          </m:ctrlPr>
                        </m:sSupPr>
                        <m:e>
                          <m:r>
                            <a:rPr lang="en-US" sz="1700" i="1">
                              <a:solidFill>
                                <a:schemeClr val="tx1"/>
                              </a:solidFill>
                              <a:latin typeface="Cambria Math" panose="02040503050406030204" pitchFamily="18" charset="0"/>
                            </a:rPr>
                            <m:t>𝑆</m:t>
                          </m:r>
                        </m:e>
                        <m:sup>
                          <m:r>
                            <a:rPr lang="en-US" sz="1700" i="0">
                              <a:solidFill>
                                <a:schemeClr val="tx1"/>
                              </a:solidFill>
                              <a:latin typeface="Cambria Math" panose="02040503050406030204" pitchFamily="18" charset="0"/>
                            </a:rPr>
                            <m:t>2</m:t>
                          </m:r>
                        </m:sup>
                      </m:sSup>
                      <m:r>
                        <a:rPr lang="en-US" sz="1700" i="0">
                          <a:solidFill>
                            <a:schemeClr val="tx1"/>
                          </a:solidFill>
                          <a:latin typeface="Cambria Math" panose="02040503050406030204" pitchFamily="18" charset="0"/>
                        </a:rPr>
                        <m:t>+</m:t>
                      </m:r>
                      <m:r>
                        <a:rPr lang="en-US" sz="1700" i="0">
                          <a:solidFill>
                            <a:schemeClr val="tx1"/>
                          </a:solidFill>
                          <a:latin typeface="Cambria Math" panose="02040503050406030204" pitchFamily="18" charset="0"/>
                        </a:rPr>
                        <m:t>2</m:t>
                      </m:r>
                      <m:r>
                        <a:rPr lang="en-US" sz="1700" i="1">
                          <a:solidFill>
                            <a:schemeClr val="tx1"/>
                          </a:solidFill>
                          <a:latin typeface="Cambria Math" panose="02040503050406030204" pitchFamily="18" charset="0"/>
                        </a:rPr>
                        <m:t>𝛼</m:t>
                      </m:r>
                      <m:r>
                        <a:rPr lang="en-US" sz="1700" i="1">
                          <a:solidFill>
                            <a:schemeClr val="tx1"/>
                          </a:solidFill>
                          <a:latin typeface="Cambria Math" panose="02040503050406030204" pitchFamily="18" charset="0"/>
                        </a:rPr>
                        <m:t>𝑆</m:t>
                      </m:r>
                      <m:r>
                        <a:rPr lang="en-US" sz="1700" i="0">
                          <a:solidFill>
                            <a:schemeClr val="tx1"/>
                          </a:solidFill>
                          <a:latin typeface="Cambria Math" panose="02040503050406030204" pitchFamily="18" charset="0"/>
                        </a:rPr>
                        <m:t>+</m:t>
                      </m:r>
                      <m:sSub>
                        <m:sSubPr>
                          <m:ctrlPr>
                            <a:rPr lang="en-US" sz="1700" i="1">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𝜔</m:t>
                          </m:r>
                        </m:e>
                        <m:sub>
                          <m:r>
                            <a:rPr lang="en-US" sz="1700" i="1">
                              <a:solidFill>
                                <a:schemeClr val="tx1"/>
                              </a:solidFill>
                              <a:latin typeface="Cambria Math" panose="02040503050406030204" pitchFamily="18" charset="0"/>
                            </a:rPr>
                            <m:t>𝑜</m:t>
                          </m:r>
                        </m:sub>
                      </m:sSub>
                      <m:r>
                        <a:rPr lang="fa-IR" sz="1700" b="0" i="0" baseline="30000" smtClean="0">
                          <a:solidFill>
                            <a:schemeClr val="tx1"/>
                          </a:solidFill>
                          <a:latin typeface="Cambria Math" panose="02040503050406030204" pitchFamily="18" charset="0"/>
                        </a:rPr>
                        <m:t>2</m:t>
                      </m:r>
                      <m:r>
                        <a:rPr lang="en-US" sz="1700" i="0">
                          <a:solidFill>
                            <a:schemeClr val="tx1"/>
                          </a:solidFill>
                          <a:latin typeface="Cambria Math" panose="02040503050406030204" pitchFamily="18" charset="0"/>
                        </a:rPr>
                        <m:t>=</m:t>
                      </m:r>
                      <m:r>
                        <a:rPr lang="en-US" sz="1700" i="0">
                          <a:solidFill>
                            <a:schemeClr val="tx1"/>
                          </a:solidFill>
                          <a:latin typeface="Cambria Math" panose="02040503050406030204" pitchFamily="18" charset="0"/>
                        </a:rPr>
                        <m:t>0</m:t>
                      </m:r>
                    </m:oMath>
                  </m:oMathPara>
                </a14:m>
                <a:endParaRPr lang="en-US" sz="17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401637" y="2770257"/>
                <a:ext cx="2094163" cy="3539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407717" y="3160003"/>
                <a:ext cx="2406428" cy="4213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smtClean="0">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𝑆</m:t>
                          </m:r>
                        </m:e>
                        <m:sub>
                          <m:r>
                            <a:rPr lang="en-US" sz="1700" i="0">
                              <a:solidFill>
                                <a:schemeClr val="tx1"/>
                              </a:solidFill>
                              <a:latin typeface="Cambria Math" panose="02040503050406030204" pitchFamily="18" charset="0"/>
                            </a:rPr>
                            <m:t>1</m:t>
                          </m:r>
                          <m:r>
                            <a:rPr lang="en-US" sz="1700" i="0">
                              <a:solidFill>
                                <a:schemeClr val="tx1"/>
                              </a:solidFill>
                              <a:latin typeface="Cambria Math" panose="02040503050406030204" pitchFamily="18" charset="0"/>
                            </a:rPr>
                            <m:t>,</m:t>
                          </m:r>
                          <m:r>
                            <a:rPr lang="en-US" sz="1700" i="0">
                              <a:solidFill>
                                <a:schemeClr val="tx1"/>
                              </a:solidFill>
                              <a:latin typeface="Cambria Math" panose="02040503050406030204" pitchFamily="18" charset="0"/>
                            </a:rPr>
                            <m:t>2</m:t>
                          </m:r>
                        </m:sub>
                      </m:sSub>
                      <m:r>
                        <a:rPr lang="en-US" sz="1700" i="0">
                          <a:solidFill>
                            <a:schemeClr val="tx1"/>
                          </a:solidFill>
                          <a:latin typeface="Cambria Math" panose="02040503050406030204" pitchFamily="18" charset="0"/>
                        </a:rPr>
                        <m:t>=−</m:t>
                      </m:r>
                      <m:r>
                        <a:rPr lang="en-US" sz="1700" i="1">
                          <a:solidFill>
                            <a:schemeClr val="tx1"/>
                          </a:solidFill>
                          <a:latin typeface="Cambria Math" panose="02040503050406030204" pitchFamily="18" charset="0"/>
                        </a:rPr>
                        <m:t>𝛼</m:t>
                      </m:r>
                      <m:r>
                        <a:rPr lang="en-US" sz="1700" i="0">
                          <a:solidFill>
                            <a:schemeClr val="tx1"/>
                          </a:solidFill>
                          <a:latin typeface="Cambria Math" panose="02040503050406030204" pitchFamily="18" charset="0"/>
                        </a:rPr>
                        <m:t>±</m:t>
                      </m:r>
                      <m:rad>
                        <m:radPr>
                          <m:degHide m:val="on"/>
                          <m:ctrlPr>
                            <a:rPr lang="en-US" sz="1700" i="1">
                              <a:solidFill>
                                <a:schemeClr val="tx1"/>
                              </a:solidFill>
                              <a:latin typeface="Cambria Math" panose="02040503050406030204" pitchFamily="18" charset="0"/>
                            </a:rPr>
                          </m:ctrlPr>
                        </m:radPr>
                        <m:deg/>
                        <m:e>
                          <m:sSup>
                            <m:sSupPr>
                              <m:ctrlPr>
                                <a:rPr lang="en-US" sz="1700" i="1">
                                  <a:solidFill>
                                    <a:schemeClr val="tx1"/>
                                  </a:solidFill>
                                  <a:latin typeface="Cambria Math" panose="02040503050406030204" pitchFamily="18" charset="0"/>
                                </a:rPr>
                              </m:ctrlPr>
                            </m:sSupPr>
                            <m:e>
                              <m:r>
                                <a:rPr lang="en-US" sz="1700" i="1">
                                  <a:solidFill>
                                    <a:schemeClr val="tx1"/>
                                  </a:solidFill>
                                  <a:latin typeface="Cambria Math" panose="02040503050406030204" pitchFamily="18" charset="0"/>
                                </a:rPr>
                                <m:t>𝛼</m:t>
                              </m:r>
                            </m:e>
                            <m:sup>
                              <m:r>
                                <a:rPr lang="en-US" sz="1700" i="0">
                                  <a:solidFill>
                                    <a:schemeClr val="tx1"/>
                                  </a:solidFill>
                                  <a:latin typeface="Cambria Math" panose="02040503050406030204" pitchFamily="18" charset="0"/>
                                </a:rPr>
                                <m:t>2</m:t>
                              </m:r>
                            </m:sup>
                          </m:sSup>
                          <m:r>
                            <a:rPr lang="en-US" sz="1700" i="0">
                              <a:solidFill>
                                <a:schemeClr val="tx1"/>
                              </a:solidFill>
                              <a:latin typeface="Cambria Math" panose="02040503050406030204" pitchFamily="18" charset="0"/>
                            </a:rPr>
                            <m:t>−</m:t>
                          </m:r>
                          <m:sSub>
                            <m:sSubPr>
                              <m:ctrlPr>
                                <a:rPr lang="en-US" sz="1700" i="1">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𝜔</m:t>
                              </m:r>
                            </m:e>
                            <m:sub>
                              <m:r>
                                <a:rPr lang="en-US" sz="1700" i="1">
                                  <a:solidFill>
                                    <a:schemeClr val="tx1"/>
                                  </a:solidFill>
                                  <a:latin typeface="Cambria Math" panose="02040503050406030204" pitchFamily="18" charset="0"/>
                                </a:rPr>
                                <m:t>𝑜</m:t>
                              </m:r>
                            </m:sub>
                          </m:sSub>
                          <m:r>
                            <a:rPr lang="fa-IR" sz="1700" b="0" i="1" baseline="30000" smtClean="0">
                              <a:solidFill>
                                <a:schemeClr val="tx1"/>
                              </a:solidFill>
                              <a:latin typeface="Cambria Math" panose="02040503050406030204" pitchFamily="18" charset="0"/>
                            </a:rPr>
                            <m:t>2</m:t>
                          </m:r>
                        </m:e>
                      </m:rad>
                    </m:oMath>
                  </m:oMathPara>
                </a14:m>
                <a:endParaRPr lang="en-US" sz="1700"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407717" y="3160003"/>
                <a:ext cx="2406428" cy="4213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110229" y="3196164"/>
                <a:ext cx="490839"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b="1">
                          <a:solidFill>
                            <a:srgbClr val="0000FF"/>
                          </a:solidFill>
                          <a:latin typeface="Cambria Math" panose="02040503050406030204" pitchFamily="18" charset="0"/>
                        </a:rPr>
                        <m:t>⟹</m:t>
                      </m:r>
                    </m:oMath>
                  </m:oMathPara>
                </a14:m>
                <a:endParaRPr lang="en-US" sz="1700" b="1" dirty="0"/>
              </a:p>
            </p:txBody>
          </p:sp>
        </mc:Choice>
        <mc:Fallback xmlns="">
          <p:sp>
            <p:nvSpPr>
              <p:cNvPr id="7" name="Rectangle 6"/>
              <p:cNvSpPr>
                <a:spLocks noRot="1" noChangeAspect="1" noMove="1" noResize="1" noEditPoints="1" noAdjustHandles="1" noChangeArrowheads="1" noChangeShapeType="1" noTextEdit="1"/>
              </p:cNvSpPr>
              <p:nvPr/>
            </p:nvSpPr>
            <p:spPr>
              <a:xfrm>
                <a:off x="2110229" y="3196164"/>
                <a:ext cx="490839" cy="3539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04800" y="585165"/>
                <a:ext cx="8627897" cy="1262590"/>
              </a:xfrm>
              <a:prstGeom prst="rect">
                <a:avLst/>
              </a:prstGeom>
            </p:spPr>
            <p:txBody>
              <a:bodyPr wrap="square">
                <a:spAutoFit/>
              </a:bodyPr>
              <a:lstStyle/>
              <a:p>
                <a:pPr algn="just" rtl="1">
                  <a:spcAft>
                    <a:spcPts val="800"/>
                  </a:spcAft>
                  <a:buClr>
                    <a:srgbClr val="FF0000"/>
                  </a:buClr>
                  <a:buFont typeface="Wingdings" panose="05000000000000000000" pitchFamily="2" charset="2"/>
                  <a:buChar char="q"/>
                </a:pP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sz="1700" b="1" kern="100"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مدار نوسانی: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می دانیم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مدار </a:t>
                </a:r>
                <a:r>
                  <a:rPr lang="en-US" sz="1700" kern="100" dirty="0">
                    <a:latin typeface="Times New Roman" panose="02020603050405020304" pitchFamily="18" charset="0"/>
                    <a:ea typeface="Times New Roman" panose="02020603050405020304" pitchFamily="18" charset="0"/>
                    <a:cs typeface="B Nazanin" panose="00000400000000000000" pitchFamily="2" charset="-78"/>
                  </a:rPr>
                  <a:t>RLC</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 موازی وقتی </a:t>
                </a:r>
                <a:r>
                  <a:rPr lang="ar-SA" sz="1700" b="1" kern="100" dirty="0">
                    <a:latin typeface="Times New Roman" panose="02020603050405020304" pitchFamily="18" charset="0"/>
                    <a:ea typeface="Calibri" panose="020F0502020204030204" pitchFamily="34" charset="0"/>
                    <a:cs typeface="B Nazanin" panose="00000400000000000000" pitchFamily="2" charset="-78"/>
                  </a:rPr>
                  <a:t>پاسخ نوسانی</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 دارد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که </a:t>
                </a:r>
                <a:r>
                  <a:rPr lang="en-US" sz="1700" i="1" kern="100" dirty="0" smtClean="0">
                    <a:latin typeface="Times New Roman" panose="02020603050405020304" pitchFamily="18" charset="0"/>
                    <a:ea typeface="Times New Roman" panose="02020603050405020304" pitchFamily="18" charset="0"/>
                    <a:cs typeface="B Nazanin" panose="00000400000000000000" pitchFamily="2" charset="-78"/>
                  </a:rPr>
                  <a:t>∞</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en-US" sz="1700" i="1" kern="100" dirty="0" smtClean="0">
                    <a:latin typeface="Times New Roman" panose="02020603050405020304" pitchFamily="18" charset="0"/>
                    <a:ea typeface="Times New Roman" panose="02020603050405020304" pitchFamily="18" charset="0"/>
                    <a:cs typeface="B Nazanin" panose="00000400000000000000" pitchFamily="2" charset="-78"/>
                  </a:rPr>
                  <a:t>R=</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یعنی </a:t>
                </a:r>
                <a:r>
                  <a:rPr lang="en-US" sz="1700" kern="100" dirty="0" smtClean="0">
                    <a:latin typeface="Times New Roman" panose="02020603050405020304" pitchFamily="18" charset="0"/>
                    <a:ea typeface="Times New Roman" panose="02020603050405020304" pitchFamily="18" charset="0"/>
                    <a:cs typeface="B Nazanin" panose="00000400000000000000" pitchFamily="2" charset="-78"/>
                  </a:rPr>
                  <a:t>=0</a:t>
                </a:r>
                <a:r>
                  <a:rPr lang="fa-IR" sz="1700" kern="100" dirty="0" smtClean="0">
                    <a:latin typeface="Times New Roman" panose="02020603050405020304" pitchFamily="18" charset="0"/>
                    <a:ea typeface="Times New Roman" panose="02020603050405020304" pitchFamily="18" charset="0"/>
                    <a:cs typeface="Calibri" panose="020F0502020204030204" pitchFamily="34" charset="0"/>
                  </a:rPr>
                  <a:t>α</a:t>
                </a:r>
                <a:r>
                  <a:rPr lang="fa-IR" sz="1700" i="1" kern="1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و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بنابراین پاسخ به شکل سینوسی با فرکانس </a:t>
                </a:r>
                <a14:m>
                  <m:oMath xmlns:m="http://schemas.openxmlformats.org/officeDocument/2006/math">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𝜔</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0</m:t>
                        </m:r>
                      </m:sub>
                    </m:sSub>
                    <m:r>
                      <a:rPr lang="en-US" sz="1700" i="1" kern="100">
                        <a:latin typeface="Cambria Math" panose="02040503050406030204" pitchFamily="18" charset="0"/>
                        <a:ea typeface="Times New Roman" panose="02020603050405020304" pitchFamily="18" charset="0"/>
                        <a:cs typeface="B Nazanin" panose="00000400000000000000" pitchFamily="2" charset="-78"/>
                      </a:rPr>
                      <m:t>=</m:t>
                    </m:r>
                    <m:f>
                      <m:f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sz="1700" i="1" kern="100">
                            <a:latin typeface="Cambria Math" panose="02040503050406030204" pitchFamily="18" charset="0"/>
                            <a:ea typeface="Times New Roman" panose="02020603050405020304" pitchFamily="18" charset="0"/>
                            <a:cs typeface="B Nazanin" panose="00000400000000000000" pitchFamily="2" charset="-78"/>
                          </a:rPr>
                          <m:t>1</m:t>
                        </m:r>
                      </m:num>
                      <m:den>
                        <m:rad>
                          <m:radPr>
                            <m:degHide m:val="on"/>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radPr>
                          <m:deg/>
                          <m:e>
                            <m:r>
                              <a:rPr lang="en-US" sz="1700" i="1" kern="100">
                                <a:latin typeface="Cambria Math" panose="02040503050406030204" pitchFamily="18" charset="0"/>
                                <a:ea typeface="Times New Roman" panose="02020603050405020304" pitchFamily="18" charset="0"/>
                                <a:cs typeface="B Nazanin" panose="00000400000000000000" pitchFamily="2" charset="-78"/>
                              </a:rPr>
                              <m:t>𝐿𝐶</m:t>
                            </m:r>
                          </m:e>
                        </m:rad>
                      </m:den>
                    </m:f>
                  </m:oMath>
                </a14:m>
                <a:r>
                  <a:rPr lang="fa-IR" sz="1700" kern="100" dirty="0">
                    <a:latin typeface="Times New Roman" panose="02020603050405020304" pitchFamily="18" charset="0"/>
                    <a:ea typeface="Times New Roman" panose="02020603050405020304" pitchFamily="18" charset="0"/>
                    <a:cs typeface="B Nazanin" panose="00000400000000000000" pitchFamily="2" charset="-78"/>
                  </a:rPr>
                  <a:t>  خواهد بود</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sz="1700" dirty="0" smtClean="0">
                    <a:latin typeface="Times New Roman" panose="02020603050405020304" pitchFamily="18" charset="0"/>
                    <a:ea typeface="Times New Roman" panose="02020603050405020304" pitchFamily="18" charset="0"/>
                    <a:cs typeface="B Nazanin" panose="00000400000000000000" pitchFamily="2" charset="-78"/>
                  </a:rPr>
                  <a:t>مسیر </a:t>
                </a:r>
                <a:r>
                  <a:rPr lang="fa-IR" sz="1700" dirty="0">
                    <a:latin typeface="Times New Roman" panose="02020603050405020304" pitchFamily="18" charset="0"/>
                    <a:ea typeface="Times New Roman" panose="02020603050405020304" pitchFamily="18" charset="0"/>
                    <a:cs typeface="B Nazanin" panose="00000400000000000000" pitchFamily="2" charset="-78"/>
                  </a:rPr>
                  <a:t>حالت مدار </a:t>
                </a:r>
                <a:r>
                  <a:rPr lang="fa-IR" sz="1700" dirty="0" smtClean="0">
                    <a:latin typeface="Times New Roman" panose="02020603050405020304" pitchFamily="18" charset="0"/>
                    <a:ea typeface="Times New Roman" panose="02020603050405020304" pitchFamily="18" charset="0"/>
                    <a:cs typeface="B Nazanin" panose="00000400000000000000" pitchFamily="2" charset="-78"/>
                  </a:rPr>
                  <a:t>نوسانی، </a:t>
                </a:r>
                <a:r>
                  <a:rPr lang="fa-IR" sz="1700" dirty="0">
                    <a:latin typeface="Times New Roman" panose="02020603050405020304" pitchFamily="18" charset="0"/>
                    <a:ea typeface="Times New Roman" panose="02020603050405020304" pitchFamily="18" charset="0"/>
                    <a:cs typeface="B Nazanin" panose="00000400000000000000" pitchFamily="2" charset="-78"/>
                  </a:rPr>
                  <a:t>یک منحنی بسته است که در مورد </a:t>
                </a:r>
                <a:r>
                  <a:rPr lang="fa-IR" sz="1700" dirty="0" smtClean="0">
                    <a:latin typeface="Times New Roman" panose="02020603050405020304" pitchFamily="18" charset="0"/>
                    <a:ea typeface="Times New Roman" panose="02020603050405020304" pitchFamily="18" charset="0"/>
                    <a:cs typeface="B Nazanin" panose="00000400000000000000" pitchFamily="2" charset="-78"/>
                  </a:rPr>
                  <a:t>مدار </a:t>
                </a:r>
                <a:r>
                  <a:rPr lang="en-US" sz="1700" i="1" dirty="0" smtClean="0">
                    <a:latin typeface="Times New Roman" panose="02020603050405020304" pitchFamily="18" charset="0"/>
                    <a:ea typeface="Times New Roman" panose="02020603050405020304" pitchFamily="18" charset="0"/>
                    <a:cs typeface="B Nazanin" panose="00000400000000000000" pitchFamily="2" charset="-78"/>
                  </a:rPr>
                  <a:t>LC</a:t>
                </a:r>
                <a:r>
                  <a:rPr lang="fa-IR" sz="17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sz="1700" dirty="0">
                    <a:latin typeface="Times New Roman" panose="02020603050405020304" pitchFamily="18" charset="0"/>
                    <a:ea typeface="Times New Roman" panose="02020603050405020304" pitchFamily="18" charset="0"/>
                    <a:cs typeface="B Nazanin" panose="00000400000000000000" pitchFamily="2" charset="-78"/>
                  </a:rPr>
                  <a:t>موازی به شکل </a:t>
                </a:r>
                <a:r>
                  <a:rPr lang="ar-SA" sz="1700" b="1" dirty="0">
                    <a:latin typeface="Times New Roman" panose="02020603050405020304" pitchFamily="18" charset="0"/>
                    <a:ea typeface="Calibri" panose="020F0502020204030204" pitchFamily="34" charset="0"/>
                    <a:cs typeface="B Nazanin" panose="00000400000000000000" pitchFamily="2" charset="-78"/>
                  </a:rPr>
                  <a:t>بیضی </a:t>
                </a:r>
                <a:r>
                  <a:rPr lang="fa-IR" sz="1700" dirty="0">
                    <a:latin typeface="Times New Roman" panose="02020603050405020304" pitchFamily="18" charset="0"/>
                    <a:ea typeface="Times New Roman" panose="02020603050405020304" pitchFamily="18" charset="0"/>
                    <a:cs typeface="B Nazanin" panose="00000400000000000000" pitchFamily="2" charset="-78"/>
                  </a:rPr>
                  <a:t>است</a:t>
                </a:r>
                <a:r>
                  <a:rPr lang="fa-IR" sz="17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sz="1700" dirty="0">
                    <a:latin typeface="Calibri" panose="020F0502020204030204" pitchFamily="34" charset="0"/>
                    <a:ea typeface="Times New Roman" panose="02020603050405020304" pitchFamily="18" charset="0"/>
                    <a:cs typeface="B Nazanin" panose="00000400000000000000" pitchFamily="2" charset="-78"/>
                  </a:rPr>
                  <a:t>اگر در یک مدار </a:t>
                </a:r>
                <a:r>
                  <a:rPr lang="en-US" sz="1700" i="1" dirty="0">
                    <a:latin typeface="Times New Roman" panose="02020603050405020304" pitchFamily="18" charset="0"/>
                    <a:ea typeface="Times New Roman" panose="02020603050405020304" pitchFamily="18" charset="0"/>
                    <a:cs typeface="B Nazanin" panose="00000400000000000000" pitchFamily="2" charset="-78"/>
                  </a:rPr>
                  <a:t>LC</a:t>
                </a:r>
                <a:r>
                  <a:rPr lang="fa-IR" sz="1700" dirty="0">
                    <a:latin typeface="Calibri" panose="020F0502020204030204" pitchFamily="34" charset="0"/>
                    <a:ea typeface="Times New Roman" panose="02020603050405020304" pitchFamily="18" charset="0"/>
                    <a:cs typeface="B Nazanin" panose="00000400000000000000" pitchFamily="2" charset="-78"/>
                  </a:rPr>
                  <a:t> شکل موج دلخواهی را در فاصله </a:t>
                </a:r>
                <a:r>
                  <a:rPr lang="fa-IR" sz="1700" dirty="0">
                    <a:latin typeface="Times New Roman" panose="02020603050405020304" pitchFamily="18" charset="0"/>
                    <a:ea typeface="Times New Roman" panose="02020603050405020304" pitchFamily="18" charset="0"/>
                    <a:cs typeface="B Nazanin" panose="00000400000000000000" pitchFamily="2" charset="-78"/>
                  </a:rPr>
                  <a:t>(</a:t>
                </a:r>
                <a:r>
                  <a:rPr lang="en-US" sz="1700" dirty="0">
                    <a:latin typeface="Times New Roman" panose="02020603050405020304" pitchFamily="18" charset="0"/>
                    <a:ea typeface="Times New Roman" panose="02020603050405020304" pitchFamily="18" charset="0"/>
                    <a:cs typeface="B Nazanin" panose="00000400000000000000" pitchFamily="2" charset="-78"/>
                  </a:rPr>
                  <a:t>0,T</a:t>
                </a:r>
                <a:r>
                  <a:rPr lang="fa-IR" sz="1700" dirty="0">
                    <a:latin typeface="Times New Roman" panose="02020603050405020304" pitchFamily="18" charset="0"/>
                    <a:ea typeface="Times New Roman" panose="02020603050405020304" pitchFamily="18" charset="0"/>
                    <a:cs typeface="B Nazanin" panose="00000400000000000000" pitchFamily="2" charset="-78"/>
                  </a:rPr>
                  <a:t>)</a:t>
                </a:r>
                <a:r>
                  <a:rPr lang="fa-IR" sz="1700" dirty="0">
                    <a:latin typeface="Calibri" panose="020F0502020204030204" pitchFamily="34" charset="0"/>
                    <a:ea typeface="Times New Roman" panose="02020603050405020304" pitchFamily="18" charset="0"/>
                    <a:cs typeface="B Nazanin" panose="00000400000000000000" pitchFamily="2" charset="-78"/>
                  </a:rPr>
                  <a:t> اعمال کنیم و بعد از </a:t>
                </a:r>
                <a:r>
                  <a:rPr lang="en-US" sz="1700" dirty="0">
                    <a:latin typeface="Times New Roman" panose="02020603050405020304" pitchFamily="18" charset="0"/>
                    <a:ea typeface="Times New Roman" panose="02020603050405020304" pitchFamily="18" charset="0"/>
                    <a:cs typeface="B Nazanin" panose="00000400000000000000" pitchFamily="2" charset="-78"/>
                  </a:rPr>
                  <a:t>t=T</a:t>
                </a:r>
                <a:r>
                  <a:rPr lang="fa-IR" sz="1700" b="1" dirty="0">
                    <a:latin typeface="Calibri" panose="020F0502020204030204" pitchFamily="34" charset="0"/>
                    <a:ea typeface="Times New Roman" panose="02020603050405020304" pitchFamily="18" charset="0"/>
                    <a:cs typeface="B Nazanin" panose="00000400000000000000" pitchFamily="2" charset="-78"/>
                  </a:rPr>
                  <a:t> </a:t>
                </a:r>
                <a:r>
                  <a:rPr lang="fa-IR" sz="1700" dirty="0">
                    <a:latin typeface="Calibri" panose="020F0502020204030204" pitchFamily="34" charset="0"/>
                    <a:ea typeface="Times New Roman" panose="02020603050405020304" pitchFamily="18" charset="0"/>
                    <a:cs typeface="B Nazanin" panose="00000400000000000000" pitchFamily="2" charset="-78"/>
                  </a:rPr>
                  <a:t>ورودی را مساوی صفر قرار دهیم، برای </a:t>
                </a:r>
                <a:r>
                  <a:rPr lang="en-US" sz="1700" dirty="0">
                    <a:latin typeface="Times New Roman" panose="02020603050405020304" pitchFamily="18" charset="0"/>
                    <a:ea typeface="Times New Roman" panose="02020603050405020304" pitchFamily="18" charset="0"/>
                    <a:cs typeface="B Nazanin" panose="00000400000000000000" pitchFamily="2" charset="-78"/>
                  </a:rPr>
                  <a:t>t</a:t>
                </a:r>
                <a:r>
                  <a:rPr lang="en-US" sz="1700" i="1" dirty="0">
                    <a:latin typeface="Times New Roman" panose="02020603050405020304" pitchFamily="18" charset="0"/>
                    <a:ea typeface="Times New Roman" panose="02020603050405020304" pitchFamily="18" charset="0"/>
                    <a:cs typeface="B Nazanin" panose="00000400000000000000" pitchFamily="2" charset="-78"/>
                  </a:rPr>
                  <a:t>&gt;</a:t>
                </a:r>
                <a:r>
                  <a:rPr lang="en-US" sz="1700" dirty="0">
                    <a:latin typeface="Times New Roman" panose="02020603050405020304" pitchFamily="18" charset="0"/>
                    <a:ea typeface="Times New Roman" panose="02020603050405020304" pitchFamily="18" charset="0"/>
                    <a:cs typeface="B Nazanin" panose="00000400000000000000" pitchFamily="2" charset="-78"/>
                  </a:rPr>
                  <a:t>T</a:t>
                </a:r>
                <a:r>
                  <a:rPr lang="en-US" sz="1700" dirty="0">
                    <a:latin typeface="B Nazanin" panose="00000400000000000000" pitchFamily="2" charset="-78"/>
                    <a:ea typeface="Times New Roman" panose="02020603050405020304" pitchFamily="18" charset="0"/>
                  </a:rPr>
                  <a:t> </a:t>
                </a:r>
                <a:r>
                  <a:rPr lang="fa-IR" sz="1700" dirty="0">
                    <a:latin typeface="B Nazanin" panose="00000400000000000000" pitchFamily="2" charset="-78"/>
                    <a:ea typeface="Times New Roman" panose="02020603050405020304" pitchFamily="18" charset="0"/>
                  </a:rPr>
                  <a:t> </a:t>
                </a:r>
                <a:r>
                  <a:rPr lang="fa-IR" sz="1700" dirty="0">
                    <a:latin typeface="Calibri" panose="020F0502020204030204" pitchFamily="34" charset="0"/>
                    <a:ea typeface="Times New Roman" panose="02020603050405020304" pitchFamily="18" charset="0"/>
                    <a:cs typeface="B Nazanin" panose="00000400000000000000" pitchFamily="2" charset="-78"/>
                  </a:rPr>
                  <a:t>پاسخ بصورت کلی </a:t>
                </a:r>
                <a:r>
                  <a:rPr lang="fa-IR" sz="1700" i="1" dirty="0">
                    <a:ea typeface="Times New Roman" panose="02020603050405020304" pitchFamily="18" charset="0"/>
                    <a:cs typeface="Calibri" panose="020F0502020204030204" pitchFamily="34" charset="0"/>
                  </a:rPr>
                  <a:t> </a:t>
                </a:r>
                <a14:m>
                  <m:oMath xmlns:m="http://schemas.openxmlformats.org/officeDocument/2006/math">
                    <m:r>
                      <a:rPr lang="en-US" sz="1700" i="1">
                        <a:latin typeface="Cambria Math" panose="02040503050406030204" pitchFamily="18" charset="0"/>
                        <a:ea typeface="Times New Roman" panose="02020603050405020304" pitchFamily="18" charset="0"/>
                        <a:cs typeface="B Nazanin" panose="00000400000000000000" pitchFamily="2" charset="-78"/>
                      </a:rPr>
                      <m:t>𝑘</m:t>
                    </m:r>
                    <m:func>
                      <m:funcPr>
                        <m:ctrlPr>
                          <a:rPr lang="en-US" sz="1700" i="1">
                            <a:latin typeface="Cambria Math" panose="02040503050406030204" pitchFamily="18" charset="0"/>
                            <a:ea typeface="Times New Roman" panose="02020603050405020304" pitchFamily="18" charset="0"/>
                            <a:cs typeface="B Nazanin" panose="00000400000000000000" pitchFamily="2" charset="-78"/>
                          </a:rPr>
                        </m:ctrlPr>
                      </m:funcPr>
                      <m:fName>
                        <m:r>
                          <a:rPr lang="en-US" sz="1700" i="1">
                            <a:latin typeface="Cambria Math" panose="02040503050406030204" pitchFamily="18" charset="0"/>
                            <a:ea typeface="Times New Roman" panose="02020603050405020304" pitchFamily="18" charset="0"/>
                            <a:cs typeface="B Nazanin" panose="00000400000000000000" pitchFamily="2" charset="-78"/>
                          </a:rPr>
                          <m:t>𝑠𝑖𝑛</m:t>
                        </m:r>
                      </m:fName>
                      <m:e>
                        <m:d>
                          <m:dPr>
                            <m:ctrlPr>
                              <a:rPr lang="en-US" sz="1700" i="1">
                                <a:latin typeface="Cambria Math" panose="02040503050406030204" pitchFamily="18" charset="0"/>
                                <a:ea typeface="Times New Roman" panose="02020603050405020304" pitchFamily="18" charset="0"/>
                                <a:cs typeface="B Nazanin" panose="00000400000000000000" pitchFamily="2" charset="-78"/>
                              </a:rPr>
                            </m:ctrlPr>
                          </m:dPr>
                          <m:e>
                            <m:sSub>
                              <m:sSubPr>
                                <m:ctrlPr>
                                  <a:rPr lang="en-US" sz="1700" i="1">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a:latin typeface="Cambria Math" panose="02040503050406030204" pitchFamily="18" charset="0"/>
                                    <a:ea typeface="Times New Roman" panose="02020603050405020304" pitchFamily="18" charset="0"/>
                                    <a:cs typeface="B Nazanin" panose="00000400000000000000" pitchFamily="2" charset="-78"/>
                                  </a:rPr>
                                  <m:t>𝜔</m:t>
                                </m:r>
                              </m:e>
                              <m:sub>
                                <m:r>
                                  <a:rPr lang="en-US" sz="1700" i="1">
                                    <a:latin typeface="Cambria Math" panose="02040503050406030204" pitchFamily="18" charset="0"/>
                                    <a:ea typeface="Times New Roman" panose="02020603050405020304" pitchFamily="18" charset="0"/>
                                    <a:cs typeface="B Nazanin" panose="00000400000000000000" pitchFamily="2" charset="-78"/>
                                  </a:rPr>
                                  <m:t>0</m:t>
                                </m:r>
                              </m:sub>
                            </m:sSub>
                            <m:r>
                              <a:rPr lang="en-US" sz="1700" i="1">
                                <a:latin typeface="Cambria Math" panose="02040503050406030204" pitchFamily="18" charset="0"/>
                                <a:ea typeface="Times New Roman" panose="02020603050405020304" pitchFamily="18" charset="0"/>
                                <a:cs typeface="B Nazanin" panose="00000400000000000000" pitchFamily="2" charset="-78"/>
                              </a:rPr>
                              <m:t>𝑡</m:t>
                            </m:r>
                            <m:r>
                              <a:rPr lang="en-US" sz="1700" i="1">
                                <a:latin typeface="Cambria Math" panose="02040503050406030204" pitchFamily="18" charset="0"/>
                                <a:ea typeface="Times New Roman" panose="02020603050405020304" pitchFamily="18" charset="0"/>
                                <a:cs typeface="B Nazanin" panose="00000400000000000000" pitchFamily="2" charset="-78"/>
                              </a:rPr>
                              <m:t>+</m:t>
                            </m:r>
                            <m:r>
                              <a:rPr lang="en-US" sz="1600" i="1">
                                <a:latin typeface="Cambria Math" panose="02040503050406030204" pitchFamily="18" charset="0"/>
                              </a:rPr>
                              <m:t>𝜑</m:t>
                            </m:r>
                          </m:e>
                        </m:d>
                      </m:e>
                    </m:func>
                  </m:oMath>
                </a14:m>
                <a:r>
                  <a:rPr lang="fa-IR" sz="1700" dirty="0">
                    <a:latin typeface="Calibri" panose="020F0502020204030204" pitchFamily="34" charset="0"/>
                    <a:ea typeface="Times New Roman" panose="02020603050405020304" pitchFamily="18" charset="0"/>
                    <a:cs typeface="B Nazanin" panose="00000400000000000000" pitchFamily="2" charset="-78"/>
                  </a:rPr>
                  <a:t> در می آید که</a:t>
                </a:r>
                <a:r>
                  <a:rPr lang="fa-IR" sz="1700" dirty="0">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r>
                      <a:rPr lang="en-US" sz="1600" i="1">
                        <a:latin typeface="Cambria Math" panose="02040503050406030204" pitchFamily="18" charset="0"/>
                      </a:rPr>
                      <m:t>𝜑</m:t>
                    </m:r>
                    <m:r>
                      <a:rPr lang="en-US" sz="1600" i="1">
                        <a:latin typeface="Cambria Math" panose="02040503050406030204" pitchFamily="18" charset="0"/>
                      </a:rPr>
                      <m:t> </m:t>
                    </m:r>
                  </m:oMath>
                </a14:m>
                <a:r>
                  <a:rPr lang="fa-IR" sz="1700" dirty="0" smtClean="0">
                    <a:latin typeface="Times New Roman" panose="02020603050405020304" pitchFamily="18" charset="0"/>
                    <a:ea typeface="Times New Roman" panose="02020603050405020304" pitchFamily="18" charset="0"/>
                    <a:cs typeface="B Nazanin" panose="00000400000000000000" pitchFamily="2" charset="-78"/>
                  </a:rPr>
                  <a:t> و </a:t>
                </a:r>
                <a:r>
                  <a:rPr lang="en-US" sz="1700" i="1" dirty="0">
                    <a:latin typeface="Times New Roman" panose="02020603050405020304" pitchFamily="18" charset="0"/>
                    <a:ea typeface="Times New Roman" panose="02020603050405020304" pitchFamily="18" charset="0"/>
                    <a:cs typeface="B Nazanin" panose="00000400000000000000" pitchFamily="2" charset="-78"/>
                  </a:rPr>
                  <a:t>k</a:t>
                </a:r>
                <a:r>
                  <a:rPr lang="fa-IR" sz="1700" dirty="0">
                    <a:latin typeface="Calibri" panose="020F0502020204030204" pitchFamily="34" charset="0"/>
                    <a:ea typeface="Times New Roman" panose="02020603050405020304" pitchFamily="18" charset="0"/>
                    <a:cs typeface="B Nazanin" panose="00000400000000000000" pitchFamily="2" charset="-78"/>
                  </a:rPr>
                  <a:t> به ورودی بستگی دارند</a:t>
                </a:r>
                <a:r>
                  <a:rPr lang="fa-IR" sz="1700" dirty="0" smtClean="0">
                    <a:latin typeface="Calibri" panose="020F0502020204030204" pitchFamily="34" charset="0"/>
                    <a:ea typeface="Times New Roman" panose="02020603050405020304" pitchFamily="18" charset="0"/>
                    <a:cs typeface="B Nazanin" panose="00000400000000000000" pitchFamily="2" charset="-78"/>
                  </a:rPr>
                  <a:t>.</a:t>
                </a:r>
                <a:endParaRPr lang="en-US" sz="1700" dirty="0">
                  <a:latin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04800" y="585165"/>
                <a:ext cx="8627897" cy="1262590"/>
              </a:xfrm>
              <a:prstGeom prst="rect">
                <a:avLst/>
              </a:prstGeom>
              <a:blipFill>
                <a:blip r:embed="rId6"/>
                <a:stretch>
                  <a:fillRect l="-1131" t="-3382" r="-424" b="-6763"/>
                </a:stretch>
              </a:blipFill>
            </p:spPr>
            <p:txBody>
              <a:bodyPr/>
              <a:lstStyle/>
              <a:p>
                <a:r>
                  <a:rPr lang="en-US">
                    <a:noFill/>
                  </a:rPr>
                  <a:t> </a:t>
                </a:r>
              </a:p>
            </p:txBody>
          </p:sp>
        </mc:Fallback>
      </mc:AlternateContent>
      <p:pic>
        <p:nvPicPr>
          <p:cNvPr id="10" name="Picture 9"/>
          <p:cNvPicPr>
            <a:picLocks noChangeAspect="1"/>
          </p:cNvPicPr>
          <p:nvPr/>
        </p:nvPicPr>
        <p:blipFill rotWithShape="1">
          <a:blip r:embed="rId7"/>
          <a:srcRect b="8294"/>
          <a:stretch/>
        </p:blipFill>
        <p:spPr>
          <a:xfrm>
            <a:off x="5105400" y="1960818"/>
            <a:ext cx="1373777" cy="1544382"/>
          </a:xfrm>
          <a:prstGeom prst="rect">
            <a:avLst/>
          </a:prstGeom>
        </p:spPr>
      </p:pic>
      <p:pic>
        <p:nvPicPr>
          <p:cNvPr id="15" name="Picture 14"/>
          <p:cNvPicPr>
            <a:picLocks noChangeAspect="1"/>
          </p:cNvPicPr>
          <p:nvPr/>
        </p:nvPicPr>
        <p:blipFill>
          <a:blip r:embed="rId8"/>
          <a:stretch>
            <a:fillRect/>
          </a:stretch>
        </p:blipFill>
        <p:spPr>
          <a:xfrm>
            <a:off x="-20703" y="2146760"/>
            <a:ext cx="2177886" cy="1050789"/>
          </a:xfrm>
          <a:prstGeom prst="rect">
            <a:avLst/>
          </a:prstGeom>
        </p:spPr>
      </p:pic>
      <mc:AlternateContent xmlns:mc="http://schemas.openxmlformats.org/markup-compatibility/2006" xmlns:a14="http://schemas.microsoft.com/office/drawing/2010/main">
        <mc:Choice Requires="a14">
          <p:sp>
            <p:nvSpPr>
              <p:cNvPr id="16" name="Rectangle 15"/>
              <p:cNvSpPr/>
              <p:nvPr/>
            </p:nvSpPr>
            <p:spPr>
              <a:xfrm>
                <a:off x="2160134" y="2049780"/>
                <a:ext cx="2640466" cy="617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700" i="1">
                              <a:latin typeface="Cambria Math" panose="02040503050406030204" pitchFamily="18" charset="0"/>
                            </a:rPr>
                          </m:ctrlPr>
                        </m:fPr>
                        <m:num>
                          <m:sSup>
                            <m:sSupPr>
                              <m:ctrlPr>
                                <a:rPr lang="en-US" sz="1700" i="1">
                                  <a:latin typeface="Cambria Math" panose="02040503050406030204" pitchFamily="18" charset="0"/>
                                </a:rPr>
                              </m:ctrlPr>
                            </m:sSupPr>
                            <m:e>
                              <m:r>
                                <a:rPr lang="en-US" sz="1700" i="1">
                                  <a:latin typeface="Cambria Math" panose="02040503050406030204" pitchFamily="18" charset="0"/>
                                </a:rPr>
                                <m:t>𝑑</m:t>
                              </m:r>
                            </m:e>
                            <m:sup>
                              <m:r>
                                <a:rPr lang="en-US" sz="1700">
                                  <a:latin typeface="Cambria Math" panose="02040503050406030204" pitchFamily="18" charset="0"/>
                                </a:rPr>
                                <m:t>2</m:t>
                              </m:r>
                            </m:sup>
                          </m:sSup>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num>
                        <m:den>
                          <m:r>
                            <a:rPr lang="en-US" sz="1700" i="1">
                              <a:latin typeface="Cambria Math" panose="02040503050406030204" pitchFamily="18" charset="0"/>
                            </a:rPr>
                            <m:t>𝑑</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a:latin typeface="Cambria Math" panose="02040503050406030204" pitchFamily="18" charset="0"/>
                                </a:rPr>
                                <m:t>2</m:t>
                              </m:r>
                            </m:sup>
                          </m:sSup>
                        </m:den>
                      </m:f>
                      <m:r>
                        <a:rPr lang="en-US" sz="1700">
                          <a:latin typeface="Cambria Math" panose="02040503050406030204" pitchFamily="18" charset="0"/>
                        </a:rPr>
                        <m:t>+</m:t>
                      </m:r>
                      <m:f>
                        <m:fPr>
                          <m:ctrlPr>
                            <a:rPr lang="en-US" sz="1700" i="1">
                              <a:latin typeface="Cambria Math" panose="02040503050406030204" pitchFamily="18" charset="0"/>
                            </a:rPr>
                          </m:ctrlPr>
                        </m:fPr>
                        <m:num>
                          <m:r>
                            <a:rPr lang="en-US" sz="1700">
                              <a:latin typeface="Cambria Math" panose="02040503050406030204" pitchFamily="18" charset="0"/>
                            </a:rPr>
                            <m:t>1</m:t>
                          </m:r>
                        </m:num>
                        <m:den>
                          <m:r>
                            <a:rPr lang="en-US" sz="1700" i="1">
                              <a:latin typeface="Cambria Math" panose="02040503050406030204" pitchFamily="18" charset="0"/>
                            </a:rPr>
                            <m:t>𝑅𝐶</m:t>
                          </m:r>
                        </m:den>
                      </m:f>
                      <m:f>
                        <m:fPr>
                          <m:ctrlPr>
                            <a:rPr lang="en-US" sz="1700" i="1">
                              <a:latin typeface="Cambria Math" panose="02040503050406030204" pitchFamily="18" charset="0"/>
                            </a:rPr>
                          </m:ctrlPr>
                        </m:fPr>
                        <m:num>
                          <m:r>
                            <a:rPr lang="en-US" sz="1700" i="1">
                              <a:latin typeface="Cambria Math" panose="02040503050406030204" pitchFamily="18" charset="0"/>
                            </a:rPr>
                            <m:t>𝑑</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num>
                        <m:den>
                          <m:r>
                            <a:rPr lang="en-US" sz="1700" i="1">
                              <a:latin typeface="Cambria Math" panose="02040503050406030204" pitchFamily="18" charset="0"/>
                            </a:rPr>
                            <m:t>𝑑𝑡</m:t>
                          </m:r>
                        </m:den>
                      </m:f>
                      <m:r>
                        <a:rPr lang="en-US" sz="1700">
                          <a:latin typeface="Cambria Math" panose="02040503050406030204" pitchFamily="18" charset="0"/>
                        </a:rPr>
                        <m:t>+</m:t>
                      </m:r>
                      <m:f>
                        <m:fPr>
                          <m:ctrlPr>
                            <a:rPr lang="en-US" sz="1700" i="1">
                              <a:latin typeface="Cambria Math" panose="02040503050406030204" pitchFamily="18" charset="0"/>
                            </a:rPr>
                          </m:ctrlPr>
                        </m:fPr>
                        <m:num>
                          <m:r>
                            <a:rPr lang="en-US" sz="1700">
                              <a:latin typeface="Cambria Math" panose="02040503050406030204" pitchFamily="18" charset="0"/>
                            </a:rPr>
                            <m:t>1</m:t>
                          </m:r>
                        </m:num>
                        <m:den>
                          <m:r>
                            <a:rPr lang="en-US" sz="1700" i="1">
                              <a:latin typeface="Cambria Math" panose="02040503050406030204" pitchFamily="18" charset="0"/>
                            </a:rPr>
                            <m:t>𝐿𝐶</m:t>
                          </m:r>
                        </m:den>
                      </m:f>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r>
                        <a:rPr lang="en-US" sz="1700">
                          <a:latin typeface="Cambria Math" panose="02040503050406030204" pitchFamily="18" charset="0"/>
                        </a:rPr>
                        <m:t>=</m:t>
                      </m:r>
                      <m:r>
                        <a:rPr lang="en-US" sz="1700">
                          <a:latin typeface="Cambria Math" panose="02040503050406030204" pitchFamily="18" charset="0"/>
                        </a:rPr>
                        <m:t>0</m:t>
                      </m:r>
                    </m:oMath>
                  </m:oMathPara>
                </a14:m>
                <a:endParaRPr lang="en-US" sz="1700" dirty="0"/>
              </a:p>
            </p:txBody>
          </p:sp>
        </mc:Choice>
        <mc:Fallback xmlns="">
          <p:sp>
            <p:nvSpPr>
              <p:cNvPr id="16" name="Rectangle 15"/>
              <p:cNvSpPr>
                <a:spLocks noRot="1" noChangeAspect="1" noMove="1" noResize="1" noEditPoints="1" noAdjustHandles="1" noChangeArrowheads="1" noChangeShapeType="1" noTextEdit="1"/>
              </p:cNvSpPr>
              <p:nvPr/>
            </p:nvSpPr>
            <p:spPr>
              <a:xfrm>
                <a:off x="2160134" y="2049780"/>
                <a:ext cx="2640466" cy="617220"/>
              </a:xfrm>
              <a:prstGeom prst="rect">
                <a:avLst/>
              </a:prstGeom>
              <a:blipFill>
                <a:blip r:embed="rId9"/>
                <a:stretch>
                  <a:fillRect/>
                </a:stretch>
              </a:blipFill>
            </p:spPr>
            <p:txBody>
              <a:bodyPr/>
              <a:lstStyle/>
              <a:p>
                <a:r>
                  <a:rPr lang="en-US">
                    <a:noFill/>
                  </a:rPr>
                  <a:t> </a:t>
                </a:r>
              </a:p>
            </p:txBody>
          </p:sp>
        </mc:Fallback>
      </mc:AlternateContent>
      <p:pic>
        <p:nvPicPr>
          <p:cNvPr id="17" name="Picture 16"/>
          <p:cNvPicPr>
            <a:picLocks noChangeAspect="1"/>
          </p:cNvPicPr>
          <p:nvPr/>
        </p:nvPicPr>
        <p:blipFill rotWithShape="1">
          <a:blip r:embed="rId10"/>
          <a:srcRect l="74790"/>
          <a:stretch/>
        </p:blipFill>
        <p:spPr>
          <a:xfrm>
            <a:off x="7772400" y="2370639"/>
            <a:ext cx="1220627" cy="1286961"/>
          </a:xfrm>
          <a:prstGeom prst="rect">
            <a:avLst/>
          </a:prstGeom>
        </p:spPr>
      </p:pic>
      <p:pic>
        <p:nvPicPr>
          <p:cNvPr id="18" name="Picture 17"/>
          <p:cNvPicPr>
            <a:picLocks noChangeAspect="1"/>
          </p:cNvPicPr>
          <p:nvPr/>
        </p:nvPicPr>
        <p:blipFill rotWithShape="1">
          <a:blip r:embed="rId11"/>
          <a:srcRect l="20023"/>
          <a:stretch/>
        </p:blipFill>
        <p:spPr>
          <a:xfrm>
            <a:off x="6460775" y="2323205"/>
            <a:ext cx="1293229" cy="1181995"/>
          </a:xfrm>
          <a:prstGeom prst="rect">
            <a:avLst/>
          </a:prstGeom>
        </p:spPr>
      </p:pic>
      <p:sp>
        <p:nvSpPr>
          <p:cNvPr id="19" name="Rectangle 18"/>
          <p:cNvSpPr>
            <a:spLocks noChangeArrowheads="1"/>
          </p:cNvSpPr>
          <p:nvPr/>
        </p:nvSpPr>
        <p:spPr bwMode="auto">
          <a:xfrm>
            <a:off x="6096000" y="1945907"/>
            <a:ext cx="1658003" cy="34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ctr" rtl="1" eaLnBrk="1" hangingPunct="1">
              <a:lnSpc>
                <a:spcPct val="115000"/>
              </a:lnSpc>
              <a:spcAft>
                <a:spcPts val="1000"/>
              </a:spcAft>
              <a:buClr>
                <a:srgbClr val="FF0000"/>
              </a:buClr>
            </a:pPr>
            <a:r>
              <a:rPr lang="fa-IR" altLang="en-US" sz="14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حالت نوسانی بی اتلاف</a:t>
            </a:r>
            <a:endParaRPr lang="en-US" altLang="en-US" sz="1400" b="1" dirty="0">
              <a:solidFill>
                <a:srgbClr val="FF0000"/>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1981200" y="3757440"/>
                <a:ext cx="2408032" cy="369332"/>
              </a:xfrm>
              <a:prstGeom prst="rect">
                <a:avLst/>
              </a:prstGeom>
              <a:solidFill>
                <a:schemeClr val="accent1">
                  <a:lumMod val="20000"/>
                  <a:lumOff val="80000"/>
                  <a:alpha val="50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smtClean="0">
                              <a:latin typeface="Cambria Math" panose="02040503050406030204" pitchFamily="18" charset="0"/>
                            </a:rPr>
                          </m:ctrlPr>
                        </m:dPr>
                        <m:e>
                          <m:r>
                            <a:rPr lang="en-US" b="0" i="1" smtClean="0">
                              <a:latin typeface="Cambria Math" panose="02040503050406030204" pitchFamily="18" charset="0"/>
                            </a:rPr>
                            <m:t>𝑖</m:t>
                          </m:r>
                          <m:r>
                            <a:rPr lang="en-US" b="0" i="0">
                              <a:latin typeface="Cambria Math" panose="02040503050406030204" pitchFamily="18" charset="0"/>
                            </a:rPr>
                            <m:t>(</m:t>
                          </m:r>
                          <m:r>
                            <a:rPr lang="en-US" b="0" i="1">
                              <a:latin typeface="Cambria Math" panose="02040503050406030204" pitchFamily="18" charset="0"/>
                            </a:rPr>
                            <m:t>𝑡</m:t>
                          </m:r>
                          <m:r>
                            <a:rPr lang="en-US" b="0" i="0">
                              <a:latin typeface="Cambria Math" panose="02040503050406030204" pitchFamily="18" charset="0"/>
                            </a:rPr>
                            <m:t>)=</m:t>
                          </m:r>
                          <m:r>
                            <a:rPr lang="en-US" b="0" i="1">
                              <a:latin typeface="Cambria Math" panose="02040503050406030204" pitchFamily="18" charset="0"/>
                            </a:rPr>
                            <m:t>𝑘</m:t>
                          </m:r>
                          <m:r>
                            <m:rPr>
                              <m:sty m:val="p"/>
                            </m:rPr>
                            <a:rPr lang="en-US" b="0" i="0">
                              <a:latin typeface="Cambria Math" panose="02040503050406030204" pitchFamily="18" charset="0"/>
                            </a:rPr>
                            <m:t>cos</m:t>
                          </m:r>
                          <m:r>
                            <a:rPr lang="en-US" b="0" i="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𝜔</m:t>
                              </m:r>
                            </m:e>
                            <m:sub>
                              <m:r>
                                <a:rPr lang="en-US" b="0" i="1">
                                  <a:latin typeface="Cambria Math" panose="02040503050406030204" pitchFamily="18" charset="0"/>
                                </a:rPr>
                                <m:t>𝑜</m:t>
                              </m:r>
                            </m:sub>
                          </m:sSub>
                          <m:r>
                            <a:rPr lang="en-US" b="0" i="1">
                              <a:latin typeface="Cambria Math" panose="02040503050406030204" pitchFamily="18" charset="0"/>
                            </a:rPr>
                            <m:t>𝑡</m:t>
                          </m:r>
                          <m:r>
                            <a:rPr lang="en-US" b="0" i="0">
                              <a:latin typeface="Cambria Math" panose="02040503050406030204" pitchFamily="18" charset="0"/>
                            </a:rPr>
                            <m:t>+</m:t>
                          </m:r>
                          <m:r>
                            <a:rPr lang="en-US" b="0" i="1">
                              <a:latin typeface="Cambria Math" panose="02040503050406030204" pitchFamily="18" charset="0"/>
                            </a:rPr>
                            <m:t>𝜑</m:t>
                          </m:r>
                        </m:e>
                      </m:d>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1981200" y="3757440"/>
                <a:ext cx="2408032" cy="369332"/>
              </a:xfrm>
              <a:prstGeom prst="rect">
                <a:avLst/>
              </a:prstGeom>
              <a:blipFill>
                <a:blip r:embed="rId12"/>
                <a:stretch>
                  <a:fillRect t="-119672" r="-19747" b="-183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64884" y="4338775"/>
                <a:ext cx="8826716" cy="1909625"/>
              </a:xfrm>
              <a:prstGeom prst="rect">
                <a:avLst/>
              </a:prstGeom>
            </p:spPr>
            <p:txBody>
              <a:bodyPr wrap="square">
                <a:spAutoFit/>
              </a:bodyPr>
              <a:lstStyle/>
              <a:p>
                <a:pPr marR="0" lvl="0" algn="just" rtl="1">
                  <a:spcBef>
                    <a:spcPts val="600"/>
                  </a:spcBef>
                  <a:spcAft>
                    <a:spcPts val="600"/>
                  </a:spcAft>
                  <a:buClr>
                    <a:srgbClr val="FF0000"/>
                  </a:buClr>
                  <a:buFont typeface="Wingdings" panose="05000000000000000000" pitchFamily="2" charset="2"/>
                  <a:buChar char="ü"/>
                </a:pPr>
                <a:r>
                  <a:rPr lang="fa-IR" sz="1700" kern="100" dirty="0">
                    <a:latin typeface="Cambria Math" panose="02040503050406030204" pitchFamily="18" charset="0"/>
                    <a:ea typeface="Times New Roman" panose="02020603050405020304" pitchFamily="18" charset="0"/>
                    <a:cs typeface="B Nazanin" panose="00000400000000000000" pitchFamily="2" charset="-78"/>
                  </a:rPr>
                  <a:t>مدار</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 </a:t>
                </a:r>
                <a:r>
                  <a:rPr lang="en-US" sz="1700" i="1" kern="100" dirty="0">
                    <a:latin typeface="Times New Roman" panose="02020603050405020304" pitchFamily="18" charset="0"/>
                    <a:ea typeface="Times New Roman" panose="02020603050405020304" pitchFamily="18" charset="0"/>
                    <a:cs typeface="B Nazanin" panose="00000400000000000000" pitchFamily="2" charset="-78"/>
                  </a:rPr>
                  <a:t>LC</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 بی اتلاف را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اصطلاحاً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یک </a:t>
                </a:r>
                <a:r>
                  <a:rPr lang="ar-SA" sz="1700" b="1" kern="100" dirty="0">
                    <a:latin typeface="Calibri" panose="020F0502020204030204" pitchFamily="34" charset="0"/>
                    <a:ea typeface="Calibri" panose="020F0502020204030204" pitchFamily="34" charset="0"/>
                    <a:cs typeface="B Nazanin" panose="00000400000000000000" pitchFamily="2" charset="-78"/>
                  </a:rPr>
                  <a:t>مدار تشدید</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 یا </a:t>
                </a:r>
                <a:r>
                  <a:rPr lang="ar-SA" sz="1700" b="1" kern="100" dirty="0">
                    <a:latin typeface="Calibri" panose="020F0502020204030204" pitchFamily="34" charset="0"/>
                    <a:ea typeface="Calibri" panose="020F0502020204030204" pitchFamily="34" charset="0"/>
                    <a:cs typeface="B Nazanin" panose="00000400000000000000" pitchFamily="2" charset="-78"/>
                  </a:rPr>
                  <a:t>مدار تطبیق شده</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 گویند</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 می توان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با انتخاب مناسب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مقادیر</a:t>
                </a:r>
                <a:r>
                  <a:rPr lang="en-US" sz="1700" i="1" kern="100" dirty="0" smtClean="0">
                    <a:latin typeface="Times New Roman" panose="02020603050405020304" pitchFamily="18" charset="0"/>
                    <a:ea typeface="Times New Roman" panose="02020603050405020304" pitchFamily="18" charset="0"/>
                    <a:cs typeface="B Nazanin" panose="00000400000000000000" pitchFamily="2" charset="-78"/>
                  </a:rPr>
                  <a:t>C </a:t>
                </a:r>
                <a:r>
                  <a:rPr lang="fa-IR" sz="1700" i="1"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و</a:t>
                </a:r>
                <a:r>
                  <a:rPr lang="fa-IR" sz="1700" i="1"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en-US" sz="1700" i="1"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en-US" sz="1700" i="1" kern="100" dirty="0">
                    <a:latin typeface="Times New Roman" panose="02020603050405020304" pitchFamily="18" charset="0"/>
                    <a:ea typeface="Times New Roman" panose="02020603050405020304" pitchFamily="18" charset="0"/>
                    <a:cs typeface="B Nazanin" panose="00000400000000000000" pitchFamily="2" charset="-78"/>
                  </a:rPr>
                  <a:t>L</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 یک مدار </a:t>
                </a:r>
                <a:r>
                  <a:rPr lang="en-US" sz="1700" i="1" kern="100" dirty="0">
                    <a:latin typeface="Times New Roman" panose="02020603050405020304" pitchFamily="18" charset="0"/>
                    <a:ea typeface="Times New Roman" panose="02020603050405020304" pitchFamily="18" charset="0"/>
                    <a:cs typeface="B Nazanin" panose="00000400000000000000" pitchFamily="2" charset="-78"/>
                  </a:rPr>
                  <a:t>LC</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به دست آورد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که در فرکانس دلخواه  </a:t>
                </a:r>
                <a14:m>
                  <m:oMath xmlns:m="http://schemas.openxmlformats.org/officeDocument/2006/math">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𝜔</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0</m:t>
                        </m:r>
                      </m:sub>
                    </m:sSub>
                    <m:r>
                      <a:rPr lang="en-US" sz="1700" i="1" kern="100">
                        <a:latin typeface="Cambria Math" panose="02040503050406030204" pitchFamily="18" charset="0"/>
                        <a:ea typeface="Times New Roman" panose="02020603050405020304" pitchFamily="18" charset="0"/>
                        <a:cs typeface="B Nazanin" panose="00000400000000000000" pitchFamily="2" charset="-78"/>
                      </a:rPr>
                      <m:t>=</m:t>
                    </m:r>
                    <m:f>
                      <m:f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sz="1700" i="1" kern="100">
                            <a:latin typeface="Cambria Math" panose="02040503050406030204" pitchFamily="18" charset="0"/>
                            <a:ea typeface="Times New Roman" panose="02020603050405020304" pitchFamily="18" charset="0"/>
                            <a:cs typeface="B Nazanin" panose="00000400000000000000" pitchFamily="2" charset="-78"/>
                          </a:rPr>
                          <m:t>1</m:t>
                        </m:r>
                      </m:num>
                      <m:den>
                        <m:rad>
                          <m:radPr>
                            <m:degHide m:val="on"/>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radPr>
                          <m:deg/>
                          <m:e>
                            <m:r>
                              <a:rPr lang="en-US" sz="1700" i="1" kern="100">
                                <a:latin typeface="Cambria Math" panose="02040503050406030204" pitchFamily="18" charset="0"/>
                                <a:ea typeface="Times New Roman" panose="02020603050405020304" pitchFamily="18" charset="0"/>
                                <a:cs typeface="B Nazanin" panose="00000400000000000000" pitchFamily="2" charset="-78"/>
                              </a:rPr>
                              <m:t>𝐿𝐶</m:t>
                            </m:r>
                          </m:e>
                        </m:rad>
                      </m:den>
                    </m:f>
                  </m:oMath>
                </a14:m>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 نوسان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کند. یعنی فرکانس نوسان این مدار را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می توان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با تغییر</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 </a:t>
                </a:r>
                <a:r>
                  <a:rPr lang="en-US" sz="1700" i="1" kern="100" dirty="0">
                    <a:latin typeface="Times New Roman" panose="02020603050405020304" pitchFamily="18" charset="0"/>
                    <a:ea typeface="Times New Roman" panose="02020603050405020304" pitchFamily="18" charset="0"/>
                    <a:cs typeface="B Nazanin" panose="00000400000000000000" pitchFamily="2" charset="-78"/>
                  </a:rPr>
                  <a:t>L</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 یا </a:t>
                </a:r>
                <a:r>
                  <a:rPr lang="fa-IR" sz="1700" i="1" kern="100" dirty="0">
                    <a:latin typeface="Calibri" panose="020F0502020204030204" pitchFamily="34" charset="0"/>
                    <a:ea typeface="Times New Roman" panose="02020603050405020304" pitchFamily="18" charset="0"/>
                    <a:cs typeface="Cambria Math" panose="02040503050406030204" pitchFamily="18" charset="0"/>
                  </a:rPr>
                  <a:t> </a:t>
                </a:r>
                <a:r>
                  <a:rPr lang="en-US" sz="1700" i="1" kern="100" dirty="0">
                    <a:latin typeface="Times New Roman" panose="02020603050405020304" pitchFamily="18" charset="0"/>
                    <a:ea typeface="Times New Roman" panose="02020603050405020304" pitchFamily="18" charset="0"/>
                    <a:cs typeface="B Nazanin" panose="00000400000000000000" pitchFamily="2" charset="-78"/>
                  </a:rPr>
                  <a:t>C</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 با هر فرکانسی تطبیق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داد. اگر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عناصر سلف و خازن </a:t>
                </a:r>
                <a:r>
                  <a:rPr lang="ar-SA" sz="1700" b="1" kern="100" dirty="0">
                    <a:latin typeface="Calibri" panose="020F0502020204030204" pitchFamily="34" charset="0"/>
                    <a:ea typeface="Calibri" panose="020F0502020204030204" pitchFamily="34" charset="0"/>
                    <a:cs typeface="B Nazanin" panose="00000400000000000000" pitchFamily="2" charset="-78"/>
                  </a:rPr>
                  <a:t>ایده آل</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بودند،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یک نوسان ساز با فرکانس </a:t>
                </a:r>
                <a14:m>
                  <m:oMath xmlns:m="http://schemas.openxmlformats.org/officeDocument/2006/math">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𝜔</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0</m:t>
                        </m:r>
                      </m:sub>
                    </m:sSub>
                    <m:r>
                      <a:rPr lang="en-US" sz="1700" i="1" kern="100">
                        <a:latin typeface="Cambria Math" panose="02040503050406030204" pitchFamily="18" charset="0"/>
                        <a:ea typeface="Times New Roman" panose="02020603050405020304" pitchFamily="18" charset="0"/>
                        <a:cs typeface="B Nazanin" panose="00000400000000000000" pitchFamily="2" charset="-78"/>
                      </a:rPr>
                      <m:t>=</m:t>
                    </m:r>
                    <m:f>
                      <m:f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sz="1700" i="1" kern="100">
                            <a:latin typeface="Cambria Math" panose="02040503050406030204" pitchFamily="18" charset="0"/>
                            <a:ea typeface="Times New Roman" panose="02020603050405020304" pitchFamily="18" charset="0"/>
                            <a:cs typeface="B Nazanin" panose="00000400000000000000" pitchFamily="2" charset="-78"/>
                          </a:rPr>
                          <m:t>1</m:t>
                        </m:r>
                      </m:num>
                      <m:den>
                        <m:rad>
                          <m:radPr>
                            <m:degHide m:val="on"/>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radPr>
                          <m:deg/>
                          <m:e>
                            <m:r>
                              <a:rPr lang="en-US" sz="1700" i="1" kern="100">
                                <a:latin typeface="Cambria Math" panose="02040503050406030204" pitchFamily="18" charset="0"/>
                                <a:ea typeface="Times New Roman" panose="02020603050405020304" pitchFamily="18" charset="0"/>
                                <a:cs typeface="B Nazanin" panose="00000400000000000000" pitchFamily="2" charset="-78"/>
                              </a:rPr>
                              <m:t>𝐿𝐶</m:t>
                            </m:r>
                          </m:e>
                        </m:rad>
                      </m:den>
                    </m:f>
                    <m:r>
                      <a:rPr lang="en-US" sz="1700" i="1" kern="100">
                        <a:latin typeface="Cambria Math" panose="02040503050406030204" pitchFamily="18" charset="0"/>
                        <a:ea typeface="Times New Roman" panose="02020603050405020304" pitchFamily="18" charset="0"/>
                        <a:cs typeface="B Nazanin" panose="00000400000000000000" pitchFamily="2" charset="-78"/>
                      </a:rPr>
                      <m:t> </m:t>
                    </m:r>
                  </m:oMath>
                </a14:m>
                <a:r>
                  <a:rPr lang="fa-IR" sz="1700" kern="100" dirty="0">
                    <a:latin typeface="Cambria Math" panose="02040503050406030204" pitchFamily="18" charset="0"/>
                    <a:ea typeface="Times New Roman" panose="02020603050405020304" pitchFamily="18" charset="0"/>
                    <a:cs typeface="B Nazanin" panose="00000400000000000000" pitchFamily="2" charset="-78"/>
                  </a:rPr>
                  <a:t>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به دست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می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آوردیم. لکن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عناصر فیزیکی همیشه دارای مقداری </a:t>
                </a:r>
                <a:r>
                  <a:rPr lang="ar-SA" sz="1700" b="1" kern="100" dirty="0">
                    <a:latin typeface="Calibri" panose="020F0502020204030204" pitchFamily="34" charset="0"/>
                    <a:ea typeface="Calibri" panose="020F0502020204030204" pitchFamily="34" charset="0"/>
                    <a:cs typeface="B Nazanin" panose="00000400000000000000" pitchFamily="2" charset="-78"/>
                  </a:rPr>
                  <a:t>اتلاف</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 هستند و مدار تطبیق شده فیزیکی به تنهایی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نمی تواند </a:t>
                </a:r>
                <a:r>
                  <a:rPr lang="ar-SA" sz="1700" b="1" kern="100" dirty="0">
                    <a:latin typeface="Calibri" panose="020F0502020204030204" pitchFamily="34" charset="0"/>
                    <a:ea typeface="Calibri" panose="020F0502020204030204" pitchFamily="34" charset="0"/>
                    <a:cs typeface="B Nazanin" panose="00000400000000000000" pitchFamily="2" charset="-78"/>
                  </a:rPr>
                  <a:t>نوسان ساز</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 باشد</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 البته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اگر اتلاف کم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باشد، می توان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مدارتطبیق شده با </a:t>
                </a:r>
                <a:r>
                  <a:rPr lang="en-US" sz="1700" i="1" kern="100" dirty="0">
                    <a:latin typeface="Times New Roman" panose="02020603050405020304" pitchFamily="18" charset="0"/>
                    <a:ea typeface="Times New Roman" panose="02020603050405020304" pitchFamily="18" charset="0"/>
                    <a:cs typeface="B Nazanin" panose="00000400000000000000" pitchFamily="2" charset="-78"/>
                  </a:rPr>
                  <a:t>Q</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 بزرگ تا حدود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چندصد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بدست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آورد. </a:t>
                </a:r>
                <a:r>
                  <a:rPr lang="fa-IR" sz="1700"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برای به دست آوردن </a:t>
                </a:r>
                <a:r>
                  <a:rPr lang="fa-IR" sz="1700" kern="100" dirty="0">
                    <a:solidFill>
                      <a:srgbClr val="FF0000"/>
                    </a:solidFill>
                    <a:latin typeface="Cambria Math" panose="02040503050406030204" pitchFamily="18" charset="0"/>
                    <a:ea typeface="Times New Roman" panose="02020603050405020304" pitchFamily="18" charset="0"/>
                    <a:cs typeface="B Nazanin" panose="00000400000000000000" pitchFamily="2" charset="-78"/>
                  </a:rPr>
                  <a:t>نوسان </a:t>
                </a:r>
                <a:r>
                  <a:rPr lang="fa-IR" sz="1700"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ساز، </a:t>
                </a:r>
                <a:r>
                  <a:rPr lang="fa-IR" sz="1700" kern="100" dirty="0">
                    <a:solidFill>
                      <a:srgbClr val="FF0000"/>
                    </a:solidFill>
                    <a:latin typeface="Cambria Math" panose="02040503050406030204" pitchFamily="18" charset="0"/>
                    <a:ea typeface="Times New Roman" panose="02020603050405020304" pitchFamily="18" charset="0"/>
                    <a:cs typeface="B Nazanin" panose="00000400000000000000" pitchFamily="2" charset="-78"/>
                  </a:rPr>
                  <a:t>باید اتلاف موجود در هر مدار تطبیق شده فیزیکی را جبران </a:t>
                </a:r>
                <a:r>
                  <a:rPr lang="fa-IR" sz="1700"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نمود. </a:t>
                </a:r>
                <a:r>
                  <a:rPr lang="fa-IR" sz="1700" kern="100" dirty="0">
                    <a:solidFill>
                      <a:srgbClr val="FF0000"/>
                    </a:solidFill>
                    <a:latin typeface="Cambria Math" panose="02040503050406030204" pitchFamily="18" charset="0"/>
                    <a:ea typeface="Times New Roman" panose="02020603050405020304" pitchFamily="18" charset="0"/>
                    <a:cs typeface="B Nazanin" panose="00000400000000000000" pitchFamily="2" charset="-78"/>
                  </a:rPr>
                  <a:t>این کار با وارد کردن عنصری با </a:t>
                </a:r>
                <a:r>
                  <a:rPr lang="ar-SA" sz="1700" b="1" kern="100" dirty="0">
                    <a:solidFill>
                      <a:srgbClr val="FF0000"/>
                    </a:solidFill>
                    <a:latin typeface="Calibri" panose="020F0502020204030204" pitchFamily="34" charset="0"/>
                    <a:ea typeface="Calibri" panose="020F0502020204030204" pitchFamily="34" charset="0"/>
                    <a:cs typeface="B Nazanin" panose="00000400000000000000" pitchFamily="2" charset="-78"/>
                  </a:rPr>
                  <a:t>مقاومت منفی</a:t>
                </a:r>
                <a:r>
                  <a:rPr lang="fa-IR" sz="1700" kern="100" dirty="0">
                    <a:solidFill>
                      <a:srgbClr val="FF0000"/>
                    </a:solidFill>
                    <a:latin typeface="Cambria Math" panose="02040503050406030204" pitchFamily="18" charset="0"/>
                    <a:ea typeface="Times New Roman" panose="02020603050405020304" pitchFamily="18" charset="0"/>
                    <a:cs typeface="B Nazanin" panose="00000400000000000000" pitchFamily="2" charset="-78"/>
                  </a:rPr>
                  <a:t> انجام </a:t>
                </a:r>
                <a:r>
                  <a:rPr lang="fa-IR" sz="1700"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می شود. </a:t>
                </a:r>
                <a:endParaRPr lang="en-US" sz="17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64884" y="4338775"/>
                <a:ext cx="8826716" cy="1909625"/>
              </a:xfrm>
              <a:prstGeom prst="rect">
                <a:avLst/>
              </a:prstGeom>
              <a:blipFill>
                <a:blip r:embed="rId13"/>
                <a:stretch>
                  <a:fillRect l="-1105" t="-2236" r="-552" b="-41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371834" y="3660564"/>
                <a:ext cx="923843" cy="5729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m>
                            <m:mPr>
                              <m:mcs>
                                <m:mc>
                                  <m:mcPr>
                                    <m:count m:val="1"/>
                                    <m:mcJc m:val="center"/>
                                  </m:mcPr>
                                </m:mc>
                              </m:mcs>
                              <m:ctrlPr>
                                <a:rPr lang="en-US" sz="1400" i="1">
                                  <a:latin typeface="Cambria Math" panose="02040503050406030204" pitchFamily="18" charset="0"/>
                                </a:rPr>
                              </m:ctrlPr>
                            </m:mPr>
                            <m:mr>
                              <m:e>
                                <m:r>
                                  <a:rPr lang="en-US" sz="1400" i="1">
                                    <a:latin typeface="Cambria Math" panose="02040503050406030204" pitchFamily="18" charset="0"/>
                                  </a:rPr>
                                  <m:t>𝛼</m:t>
                                </m:r>
                                <m:r>
                                  <a:rPr lang="en-US" sz="1400" i="0">
                                    <a:latin typeface="Cambria Math" panose="02040503050406030204" pitchFamily="18" charset="0"/>
                                  </a:rPr>
                                  <m:t>=</m:t>
                                </m:r>
                                <m:r>
                                  <a:rPr lang="en-US" sz="1400" i="0">
                                    <a:latin typeface="Cambria Math" panose="02040503050406030204" pitchFamily="18" charset="0"/>
                                  </a:rPr>
                                  <m:t>0</m:t>
                                </m:r>
                                <m:r>
                                  <m:rPr>
                                    <m:nor/>
                                  </m:rPr>
                                  <a:rPr lang="en-US" sz="1400" i="1">
                                    <a:latin typeface="Cambria Math" panose="02040503050406030204" pitchFamily="18" charset="0"/>
                                  </a:rPr>
                                  <m:t>     </m:t>
                                </m:r>
                              </m:e>
                            </m:mr>
                            <m:mr>
                              <m:e>
                                <m:sSub>
                                  <m:sSubPr>
                                    <m:ctrlPr>
                                      <a:rPr lang="en-US" sz="1400" i="1">
                                        <a:latin typeface="Cambria Math" panose="02040503050406030204" pitchFamily="18" charset="0"/>
                                      </a:rPr>
                                    </m:ctrlPr>
                                  </m:sSubPr>
                                  <m:e>
                                    <m:r>
                                      <a:rPr lang="en-US" sz="1400" i="1">
                                        <a:latin typeface="Cambria Math" panose="02040503050406030204" pitchFamily="18" charset="0"/>
                                      </a:rPr>
                                      <m:t>𝜔</m:t>
                                    </m:r>
                                  </m:e>
                                  <m:sub>
                                    <m:r>
                                      <a:rPr lang="en-US" sz="1400" i="1">
                                        <a:latin typeface="Cambria Math" panose="02040503050406030204" pitchFamily="18" charset="0"/>
                                      </a:rPr>
                                      <m:t>𝑜</m:t>
                                    </m:r>
                                  </m:sub>
                                </m:sSub>
                                <m:r>
                                  <a:rPr lang="fa-IR" sz="1400" b="0" i="0" baseline="30000" smtClean="0">
                                    <a:latin typeface="Cambria Math" panose="02040503050406030204" pitchFamily="18" charset="0"/>
                                  </a:rPr>
                                  <m:t>2</m:t>
                                </m:r>
                                <m:r>
                                  <a:rPr lang="en-US" sz="1400" i="0">
                                    <a:latin typeface="Cambria Math" panose="02040503050406030204" pitchFamily="18" charset="0"/>
                                  </a:rPr>
                                  <m:t>&gt;</m:t>
                                </m:r>
                                <m:r>
                                  <a:rPr lang="en-US" sz="1400" i="0">
                                    <a:latin typeface="Cambria Math" panose="02040503050406030204" pitchFamily="18" charset="0"/>
                                  </a:rPr>
                                  <m:t>0</m:t>
                                </m:r>
                              </m:e>
                            </m:mr>
                          </m:m>
                        </m:e>
                      </m:d>
                    </m:oMath>
                  </m:oMathPara>
                </a14:m>
                <a:endParaRPr lang="en-US" sz="1400" dirty="0"/>
              </a:p>
            </p:txBody>
          </p:sp>
        </mc:Choice>
        <mc:Fallback xmlns="">
          <p:sp>
            <p:nvSpPr>
              <p:cNvPr id="32" name="Rectangle 31"/>
              <p:cNvSpPr>
                <a:spLocks noRot="1" noChangeAspect="1" noMove="1" noResize="1" noEditPoints="1" noAdjustHandles="1" noChangeArrowheads="1" noChangeShapeType="1" noTextEdit="1"/>
              </p:cNvSpPr>
              <p:nvPr/>
            </p:nvSpPr>
            <p:spPr>
              <a:xfrm>
                <a:off x="4371834" y="3660564"/>
                <a:ext cx="923843" cy="572914"/>
              </a:xfrm>
              <a:prstGeom prst="rect">
                <a:avLst/>
              </a:prstGeom>
              <a:blipFill>
                <a:blip r:embed="rId14"/>
                <a:stretch>
                  <a:fillRect l="-83553" t="-179787" r="-43421" b="-264894"/>
                </a:stretch>
              </a:blipFill>
            </p:spPr>
            <p:txBody>
              <a:bodyPr/>
              <a:lstStyle/>
              <a:p>
                <a:r>
                  <a:rPr lang="en-US">
                    <a:noFill/>
                  </a:rPr>
                  <a:t> </a:t>
                </a:r>
              </a:p>
            </p:txBody>
          </p:sp>
        </mc:Fallback>
      </mc:AlternateContent>
    </p:spTree>
    <p:extLst>
      <p:ext uri="{BB962C8B-B14F-4D97-AF65-F5344CB8AC3E}">
        <p14:creationId xmlns:p14="http://schemas.microsoft.com/office/powerpoint/2010/main" val="9829935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75</a:t>
            </a:fld>
            <a:endParaRPr lang="en-US" dirty="0"/>
          </a:p>
        </p:txBody>
      </p:sp>
      <p:sp>
        <p:nvSpPr>
          <p:cNvPr id="4" name="Rectangle 3"/>
          <p:cNvSpPr/>
          <p:nvPr/>
        </p:nvSpPr>
        <p:spPr>
          <a:xfrm>
            <a:off x="4953000" y="304800"/>
            <a:ext cx="3962400" cy="877163"/>
          </a:xfrm>
          <a:prstGeom prst="rect">
            <a:avLst/>
          </a:prstGeom>
        </p:spPr>
        <p:txBody>
          <a:bodyPr wrap="square">
            <a:spAutoFit/>
          </a:bodyPr>
          <a:lstStyle/>
          <a:p>
            <a:pPr marL="285750" indent="-285750" algn="just" rtl="1">
              <a:buFont typeface="Wingdings" panose="05000000000000000000" pitchFamily="2" charset="2"/>
              <a:buChar char="q"/>
            </a:pPr>
            <a:r>
              <a:rPr lang="ar-SA" sz="17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مثال:</a:t>
            </a:r>
            <a:r>
              <a:rPr lang="fa-IR" sz="17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 </a:t>
            </a:r>
            <a:r>
              <a:rPr lang="fa-IR" sz="1700" dirty="0">
                <a:latin typeface="Cambria Math" panose="02040503050406030204" pitchFamily="18" charset="0"/>
                <a:ea typeface="Times New Roman" panose="02020603050405020304" pitchFamily="18" charset="0"/>
                <a:cs typeface="B Nazanin" panose="00000400000000000000" pitchFamily="2" charset="-78"/>
              </a:rPr>
              <a:t>مدار شکل </a:t>
            </a:r>
            <a:r>
              <a:rPr lang="fa-IR" sz="1700" dirty="0" smtClean="0">
                <a:latin typeface="Cambria Math" panose="02040503050406030204" pitchFamily="18" charset="0"/>
                <a:ea typeface="Times New Roman" panose="02020603050405020304" pitchFamily="18" charset="0"/>
                <a:cs typeface="B Nazanin" panose="00000400000000000000" pitchFamily="2" charset="-78"/>
              </a:rPr>
              <a:t>روبرو را </a:t>
            </a:r>
            <a:r>
              <a:rPr lang="fa-IR" sz="1700" dirty="0">
                <a:latin typeface="Cambria Math" panose="02040503050406030204" pitchFamily="18" charset="0"/>
                <a:ea typeface="Times New Roman" panose="02020603050405020304" pitchFamily="18" charset="0"/>
                <a:cs typeface="B Nazanin" panose="00000400000000000000" pitchFamily="2" charset="-78"/>
              </a:rPr>
              <a:t>در نظر </a:t>
            </a:r>
            <a:r>
              <a:rPr lang="fa-IR" sz="1700" dirty="0" smtClean="0">
                <a:latin typeface="Cambria Math" panose="02040503050406030204" pitchFamily="18" charset="0"/>
                <a:ea typeface="Times New Roman" panose="02020603050405020304" pitchFamily="18" charset="0"/>
                <a:cs typeface="B Nazanin" panose="00000400000000000000" pitchFamily="2" charset="-78"/>
              </a:rPr>
              <a:t>بگیرید. مقدار مقاومت </a:t>
            </a:r>
            <a:r>
              <a:rPr lang="en-US" sz="1700" dirty="0" smtClean="0">
                <a:latin typeface="Cambria Math" panose="02040503050406030204" pitchFamily="18" charset="0"/>
                <a:ea typeface="Times New Roman" panose="02020603050405020304" pitchFamily="18" charset="0"/>
                <a:cs typeface="B Nazanin" panose="00000400000000000000" pitchFamily="2" charset="-78"/>
              </a:rPr>
              <a:t>R</a:t>
            </a:r>
            <a:r>
              <a:rPr lang="en-US" sz="1700" baseline="-25000" dirty="0" smtClean="0">
                <a:latin typeface="Cambria Math" panose="02040503050406030204" pitchFamily="18" charset="0"/>
                <a:ea typeface="Times New Roman" panose="02020603050405020304" pitchFamily="18" charset="0"/>
                <a:cs typeface="B Nazanin" panose="00000400000000000000" pitchFamily="2" charset="-78"/>
              </a:rPr>
              <a:t>2</a:t>
            </a:r>
            <a:r>
              <a:rPr lang="fa-IR" sz="1700" dirty="0" smtClean="0">
                <a:latin typeface="Cambria Math" panose="02040503050406030204" pitchFamily="18" charset="0"/>
                <a:ea typeface="Times New Roman" panose="02020603050405020304" pitchFamily="18" charset="0"/>
                <a:cs typeface="B Nazanin" panose="00000400000000000000" pitchFamily="2" charset="-78"/>
              </a:rPr>
              <a:t> را به نحوی به دست آورید که مدار در حالت نوسان باشد (</a:t>
            </a:r>
            <a:r>
              <a:rPr lang="en-US" sz="1700" i="1" dirty="0">
                <a:latin typeface="Times New Roman" panose="02020603050405020304" pitchFamily="18" charset="0"/>
                <a:ea typeface="Times New Roman" panose="02020603050405020304" pitchFamily="18" charset="0"/>
                <a:cs typeface="B Nazanin" panose="00000400000000000000" pitchFamily="2" charset="-78"/>
              </a:rPr>
              <a:t>R</a:t>
            </a:r>
            <a:r>
              <a:rPr lang="en-US" sz="1700" i="1" baseline="-25000" dirty="0">
                <a:latin typeface="Times New Roman" panose="02020603050405020304" pitchFamily="18" charset="0"/>
                <a:ea typeface="Times New Roman" panose="02020603050405020304" pitchFamily="18" charset="0"/>
                <a:cs typeface="B Nazanin" panose="00000400000000000000" pitchFamily="2" charset="-78"/>
              </a:rPr>
              <a:t>2</a:t>
            </a:r>
            <a:r>
              <a:rPr lang="en-US" sz="1700" i="1" baseline="-25000" dirty="0">
                <a:latin typeface="Cambria Math" panose="02040503050406030204" pitchFamily="18" charset="0"/>
                <a:ea typeface="Times New Roman" panose="02020603050405020304" pitchFamily="18" charset="0"/>
                <a:cs typeface="B Nazanin" panose="00000400000000000000" pitchFamily="2" charset="-78"/>
              </a:rPr>
              <a:t> </a:t>
            </a:r>
            <a:r>
              <a:rPr lang="fa-IR" sz="1700" dirty="0">
                <a:latin typeface="Cambria Math" panose="02040503050406030204" pitchFamily="18" charset="0"/>
                <a:ea typeface="Times New Roman" panose="02020603050405020304" pitchFamily="18" charset="0"/>
                <a:cs typeface="B Nazanin" panose="00000400000000000000" pitchFamily="2" charset="-78"/>
              </a:rPr>
              <a:t> مقاومت منفی است</a:t>
            </a:r>
            <a:r>
              <a:rPr lang="fa-IR" sz="1700" dirty="0" smtClean="0">
                <a:latin typeface="Cambria Math" panose="02040503050406030204" pitchFamily="18" charset="0"/>
                <a:ea typeface="Times New Roman" panose="02020603050405020304" pitchFamily="18" charset="0"/>
                <a:cs typeface="B Nazanin" panose="00000400000000000000" pitchFamily="2" charset="-78"/>
              </a:rPr>
              <a:t>).</a:t>
            </a:r>
            <a:endParaRPr lang="en-US" sz="1700" dirty="0"/>
          </a:p>
        </p:txBody>
      </p:sp>
      <p:pic>
        <p:nvPicPr>
          <p:cNvPr id="5" name="Picture 4"/>
          <p:cNvPicPr>
            <a:picLocks noChangeAspect="1"/>
          </p:cNvPicPr>
          <p:nvPr/>
        </p:nvPicPr>
        <p:blipFill>
          <a:blip r:embed="rId3"/>
          <a:stretch>
            <a:fillRect/>
          </a:stretch>
        </p:blipFill>
        <p:spPr>
          <a:xfrm>
            <a:off x="152400" y="136926"/>
            <a:ext cx="1446180" cy="1288532"/>
          </a:xfrm>
          <a:prstGeom prst="rect">
            <a:avLst/>
          </a:prstGeom>
        </p:spPr>
      </p:pic>
      <p:grpSp>
        <p:nvGrpSpPr>
          <p:cNvPr id="6" name="Group 5"/>
          <p:cNvGrpSpPr/>
          <p:nvPr/>
        </p:nvGrpSpPr>
        <p:grpSpPr>
          <a:xfrm>
            <a:off x="1741516" y="471399"/>
            <a:ext cx="963589" cy="375487"/>
            <a:chOff x="3363274" y="5177121"/>
            <a:chExt cx="963589" cy="375487"/>
          </a:xfrm>
        </p:grpSpPr>
        <p:cxnSp>
          <p:nvCxnSpPr>
            <p:cNvPr id="7" name="Straight Arrow Connector 6"/>
            <p:cNvCxnSpPr/>
            <p:nvPr/>
          </p:nvCxnSpPr>
          <p:spPr>
            <a:xfrm>
              <a:off x="3420139" y="5531826"/>
              <a:ext cx="906724"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a:spLocks noChangeArrowheads="1"/>
            </p:cNvSpPr>
            <p:nvPr/>
          </p:nvSpPr>
          <p:spPr bwMode="auto">
            <a:xfrm>
              <a:off x="3363274" y="5177121"/>
              <a:ext cx="952505"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eaLnBrk="1" hangingPunct="1">
                <a:lnSpc>
                  <a:spcPct val="115000"/>
                </a:lnSpc>
                <a:spcAft>
                  <a:spcPts val="1000"/>
                </a:spcAft>
                <a:buClr>
                  <a:srgbClr val="FF0000"/>
                </a:buClr>
              </a:pPr>
              <a:r>
                <a:rPr lang="fa-IR" altLang="en-US" sz="1600" b="1" dirty="0" smtClean="0">
                  <a:solidFill>
                    <a:srgbClr val="0000FF"/>
                  </a:solidFill>
                  <a:ea typeface="Calibri" panose="020F0502020204030204" pitchFamily="34" charset="0"/>
                  <a:cs typeface="B Nazanin" panose="00000400000000000000" pitchFamily="2" charset="-78"/>
                </a:rPr>
                <a:t>اصلاح مدار</a:t>
              </a:r>
            </a:p>
          </p:txBody>
        </p:sp>
      </p:grpSp>
      <p:pic>
        <p:nvPicPr>
          <p:cNvPr id="9" name="Picture 8"/>
          <p:cNvPicPr>
            <a:picLocks noChangeAspect="1"/>
          </p:cNvPicPr>
          <p:nvPr/>
        </p:nvPicPr>
        <p:blipFill>
          <a:blip r:embed="rId4"/>
          <a:stretch>
            <a:fillRect/>
          </a:stretch>
        </p:blipFill>
        <p:spPr>
          <a:xfrm>
            <a:off x="2705105" y="136926"/>
            <a:ext cx="2115828" cy="1231449"/>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2420671" y="1472981"/>
                <a:ext cx="2163413" cy="12716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700" i="1">
                              <a:latin typeface="Cambria Math" panose="02040503050406030204" pitchFamily="18" charset="0"/>
                            </a:rPr>
                          </m:ctrlPr>
                        </m:dPr>
                        <m:e>
                          <m:m>
                            <m:mPr>
                              <m:mcs>
                                <m:mc>
                                  <m:mcPr>
                                    <m:count m:val="1"/>
                                    <m:mcJc m:val="center"/>
                                  </m:mcPr>
                                </m:mc>
                              </m:mcs>
                              <m:ctrlPr>
                                <a:rPr lang="en-US" sz="1700" i="1">
                                  <a:latin typeface="Cambria Math" panose="02040503050406030204" pitchFamily="18" charset="0"/>
                                </a:rPr>
                              </m:ctrlPr>
                            </m:mPr>
                            <m:mr>
                              <m:e>
                                <m:r>
                                  <a:rPr lang="en-US" sz="1700" i="1">
                                    <a:latin typeface="Cambria Math" panose="02040503050406030204" pitchFamily="18" charset="0"/>
                                  </a:rPr>
                                  <m:t>𝐿</m:t>
                                </m:r>
                                <m:f>
                                  <m:fPr>
                                    <m:ctrlPr>
                                      <a:rPr lang="en-US" sz="1700" i="1">
                                        <a:latin typeface="Cambria Math" panose="02040503050406030204" pitchFamily="18" charset="0"/>
                                      </a:rPr>
                                    </m:ctrlPr>
                                  </m:fPr>
                                  <m:num>
                                    <m:r>
                                      <a:rPr lang="en-US" sz="1700" i="1">
                                        <a:latin typeface="Cambria Math" panose="02040503050406030204" pitchFamily="18" charset="0"/>
                                      </a:rPr>
                                      <m:t>𝑑</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num>
                                  <m:den>
                                    <m:r>
                                      <a:rPr lang="en-US" sz="1700" i="1">
                                        <a:latin typeface="Cambria Math" panose="02040503050406030204" pitchFamily="18" charset="0"/>
                                      </a:rPr>
                                      <m:t>𝑑𝑡</m:t>
                                    </m:r>
                                  </m:den>
                                </m:f>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1</m:t>
                                    </m:r>
                                  </m:sub>
                                </m:sSub>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𝐶</m:t>
                                    </m:r>
                                  </m:sub>
                                </m:sSub>
                                <m:r>
                                  <m:rPr>
                                    <m:nor/>
                                  </m:rPr>
                                  <a:rPr lang="en-US" sz="1700" i="1">
                                    <a:latin typeface="Cambria Math" panose="02040503050406030204" pitchFamily="18" charset="0"/>
                                  </a:rPr>
                                  <m:t>    </m:t>
                                </m:r>
                              </m:e>
                            </m:mr>
                            <m:mr>
                              <m:e>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𝐶</m:t>
                                    </m:r>
                                  </m:sub>
                                </m:sSub>
                                <m:r>
                                  <a:rPr lang="en-US" sz="1700" i="0">
                                    <a:latin typeface="Cambria Math" panose="02040503050406030204" pitchFamily="18" charset="0"/>
                                  </a:rPr>
                                  <m:t>+</m:t>
                                </m:r>
                                <m:f>
                                  <m:fPr>
                                    <m:ctrlPr>
                                      <a:rPr lang="en-US" sz="1700" i="1">
                                        <a:latin typeface="Cambria Math" panose="02040503050406030204" pitchFamily="18" charset="0"/>
                                      </a:rPr>
                                    </m:ctrlPr>
                                  </m:fPr>
                                  <m:num>
                                    <m:sSub>
                                      <m:sSubPr>
                                        <m:ctrlPr>
                                          <a:rPr lang="en-US" sz="1700" i="1">
                                            <a:latin typeface="Cambria Math" panose="02040503050406030204" pitchFamily="18" charset="0"/>
                                          </a:rPr>
                                        </m:ctrlPr>
                                      </m:sSubPr>
                                      <m:e>
                                        <m:r>
                                          <a:rPr lang="en-US" sz="1700" i="1">
                                            <a:latin typeface="Cambria Math" panose="02040503050406030204" pitchFamily="18" charset="0"/>
                                          </a:rPr>
                                          <m:t>𝑣</m:t>
                                        </m:r>
                                      </m:e>
                                      <m:sub>
                                        <m:r>
                                          <a:rPr lang="en-US" sz="1700" i="1">
                                            <a:latin typeface="Cambria Math" panose="02040503050406030204" pitchFamily="18" charset="0"/>
                                          </a:rPr>
                                          <m:t>𝐶</m:t>
                                        </m:r>
                                      </m:sub>
                                    </m:sSub>
                                  </m:num>
                                  <m:den>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2</m:t>
                                        </m:r>
                                      </m:sub>
                                    </m:sSub>
                                  </m:den>
                                </m:f>
                                <m:r>
                                  <a:rPr lang="en-US" sz="1700" i="0">
                                    <a:latin typeface="Cambria Math" panose="02040503050406030204" pitchFamily="18" charset="0"/>
                                  </a:rPr>
                                  <m:t>=</m:t>
                                </m:r>
                                <m:r>
                                  <a:rPr lang="en-US" sz="1700" i="0">
                                    <a:latin typeface="Cambria Math" panose="02040503050406030204" pitchFamily="18" charset="0"/>
                                  </a:rPr>
                                  <m:t>0</m:t>
                                </m:r>
                              </m:e>
                            </m:mr>
                          </m:m>
                        </m:e>
                      </m:d>
                    </m:oMath>
                  </m:oMathPara>
                </a14:m>
                <a:endParaRPr lang="en-US" sz="1700" dirty="0"/>
              </a:p>
            </p:txBody>
          </p:sp>
        </mc:Choice>
        <mc:Fallback xmlns="">
          <p:sp>
            <p:nvSpPr>
              <p:cNvPr id="10" name="Rectangle 9"/>
              <p:cNvSpPr>
                <a:spLocks noRot="1" noChangeAspect="1" noMove="1" noResize="1" noEditPoints="1" noAdjustHandles="1" noChangeArrowheads="1" noChangeShapeType="1" noTextEdit="1"/>
              </p:cNvSpPr>
              <p:nvPr/>
            </p:nvSpPr>
            <p:spPr>
              <a:xfrm>
                <a:off x="2420671" y="1472981"/>
                <a:ext cx="2163413" cy="127163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820484" y="1709237"/>
                <a:ext cx="4204613" cy="6599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𝐿𝐶</m:t>
                      </m:r>
                      <m:f>
                        <m:fPr>
                          <m:ctrlPr>
                            <a:rPr lang="en-US" sz="1700" i="1">
                              <a:latin typeface="Cambria Math" panose="02040503050406030204" pitchFamily="18" charset="0"/>
                            </a:rPr>
                          </m:ctrlPr>
                        </m:fPr>
                        <m:num>
                          <m:sSup>
                            <m:sSupPr>
                              <m:ctrlPr>
                                <a:rPr lang="en-US" sz="1700" i="1">
                                  <a:latin typeface="Cambria Math" panose="02040503050406030204" pitchFamily="18" charset="0"/>
                                </a:rPr>
                              </m:ctrlPr>
                            </m:sSupPr>
                            <m:e>
                              <m:r>
                                <a:rPr lang="en-US" sz="1700" i="1">
                                  <a:latin typeface="Cambria Math" panose="02040503050406030204" pitchFamily="18" charset="0"/>
                                </a:rPr>
                                <m:t>𝑑</m:t>
                              </m:r>
                            </m:e>
                            <m:sup>
                              <m:r>
                                <a:rPr lang="en-US" sz="1700" i="0">
                                  <a:latin typeface="Cambria Math" panose="02040503050406030204" pitchFamily="18" charset="0"/>
                                </a:rPr>
                                <m:t>2</m:t>
                              </m:r>
                            </m:sup>
                          </m:sSup>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num>
                        <m:den>
                          <m:r>
                            <a:rPr lang="en-US" sz="1700" i="1">
                              <a:latin typeface="Cambria Math" panose="02040503050406030204" pitchFamily="18" charset="0"/>
                            </a:rPr>
                            <m:t>𝑑</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2</m:t>
                              </m:r>
                            </m:sup>
                          </m:sSup>
                        </m:den>
                      </m:f>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1</m:t>
                          </m:r>
                        </m:sub>
                      </m:sSub>
                      <m:r>
                        <a:rPr lang="en-US" sz="1700" i="1">
                          <a:latin typeface="Cambria Math" panose="02040503050406030204" pitchFamily="18" charset="0"/>
                        </a:rPr>
                        <m:t>𝐶</m:t>
                      </m:r>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𝐿</m:t>
                          </m:r>
                        </m:num>
                        <m:den>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2</m:t>
                              </m:r>
                            </m:sub>
                          </m:sSub>
                        </m:den>
                      </m:f>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𝑑</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num>
                        <m:den>
                          <m:r>
                            <a:rPr lang="en-US" sz="1700" i="1">
                              <a:latin typeface="Cambria Math" panose="02040503050406030204" pitchFamily="18" charset="0"/>
                            </a:rPr>
                            <m:t>𝑑𝑡</m:t>
                          </m:r>
                        </m:den>
                      </m:f>
                      <m:r>
                        <a:rPr lang="en-US" sz="1700" i="0">
                          <a:latin typeface="Cambria Math" panose="02040503050406030204" pitchFamily="18" charset="0"/>
                        </a:rPr>
                        <m:t>+(</m:t>
                      </m:r>
                      <m:r>
                        <a:rPr lang="en-US" sz="1700" i="0">
                          <a:latin typeface="Cambria Math" panose="02040503050406030204" pitchFamily="18" charset="0"/>
                        </a:rPr>
                        <m:t>1</m:t>
                      </m:r>
                      <m:r>
                        <a:rPr lang="en-US" sz="1700" i="0">
                          <a:latin typeface="Cambria Math" panose="02040503050406030204" pitchFamily="18" charset="0"/>
                        </a:rPr>
                        <m:t>−</m:t>
                      </m:r>
                      <m:f>
                        <m:fPr>
                          <m:ctrlPr>
                            <a:rPr lang="en-US" sz="1700" i="1">
                              <a:latin typeface="Cambria Math" panose="02040503050406030204" pitchFamily="18" charset="0"/>
                            </a:rPr>
                          </m:ctrlPr>
                        </m:fPr>
                        <m:num>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1</m:t>
                              </m:r>
                            </m:sub>
                          </m:sSub>
                        </m:num>
                        <m:den>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2</m:t>
                              </m:r>
                            </m:sub>
                          </m:sSub>
                        </m:den>
                      </m:f>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𝐿</m:t>
                          </m:r>
                        </m:sub>
                      </m:sSub>
                      <m:r>
                        <a:rPr lang="en-US" sz="1700" i="0">
                          <a:latin typeface="Cambria Math" panose="02040503050406030204" pitchFamily="18" charset="0"/>
                        </a:rPr>
                        <m:t>=</m:t>
                      </m:r>
                      <m:r>
                        <a:rPr lang="en-US" sz="1700" i="0">
                          <a:latin typeface="Cambria Math" panose="02040503050406030204" pitchFamily="18" charset="0"/>
                        </a:rPr>
                        <m:t>0</m:t>
                      </m:r>
                    </m:oMath>
                  </m:oMathPara>
                </a14:m>
                <a:endParaRPr lang="en-US" sz="1700" dirty="0"/>
              </a:p>
            </p:txBody>
          </p:sp>
        </mc:Choice>
        <mc:Fallback xmlns="">
          <p:sp>
            <p:nvSpPr>
              <p:cNvPr id="11" name="Rectangle 10"/>
              <p:cNvSpPr>
                <a:spLocks noRot="1" noChangeAspect="1" noMove="1" noResize="1" noEditPoints="1" noAdjustHandles="1" noChangeArrowheads="1" noChangeShapeType="1" noTextEdit="1"/>
              </p:cNvSpPr>
              <p:nvPr/>
            </p:nvSpPr>
            <p:spPr>
              <a:xfrm>
                <a:off x="4820484" y="1709237"/>
                <a:ext cx="4204613" cy="659989"/>
              </a:xfrm>
              <a:prstGeom prst="rect">
                <a:avLst/>
              </a:prstGeom>
              <a:blipFill>
                <a:blip r:embed="rId6"/>
                <a:stretch>
                  <a:fillRect/>
                </a:stretch>
              </a:blipFill>
            </p:spPr>
            <p:txBody>
              <a:bodyPr/>
              <a:lstStyle/>
              <a:p>
                <a:r>
                  <a:rPr lang="en-US">
                    <a:noFill/>
                  </a:rPr>
                  <a:t> </a:t>
                </a:r>
              </a:p>
            </p:txBody>
          </p:sp>
        </mc:Fallback>
      </mc:AlternateContent>
      <p:grpSp>
        <p:nvGrpSpPr>
          <p:cNvPr id="12" name="Group 11"/>
          <p:cNvGrpSpPr/>
          <p:nvPr/>
        </p:nvGrpSpPr>
        <p:grpSpPr>
          <a:xfrm>
            <a:off x="4916199" y="2504926"/>
            <a:ext cx="1066318" cy="393185"/>
            <a:chOff x="3340342" y="5138641"/>
            <a:chExt cx="1066318" cy="393185"/>
          </a:xfrm>
        </p:grpSpPr>
        <p:cxnSp>
          <p:nvCxnSpPr>
            <p:cNvPr id="13" name="Straight Arrow Connector 12"/>
            <p:cNvCxnSpPr/>
            <p:nvPr/>
          </p:nvCxnSpPr>
          <p:spPr>
            <a:xfrm>
              <a:off x="3420139" y="5531826"/>
              <a:ext cx="906724"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a:spLocks noChangeArrowheads="1"/>
            </p:cNvSpPr>
            <p:nvPr/>
          </p:nvSpPr>
          <p:spPr bwMode="auto">
            <a:xfrm>
              <a:off x="3340342" y="5138641"/>
              <a:ext cx="1066318" cy="39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eaLnBrk="1" hangingPunct="1">
                <a:lnSpc>
                  <a:spcPct val="115000"/>
                </a:lnSpc>
                <a:spcAft>
                  <a:spcPts val="1000"/>
                </a:spcAft>
                <a:buClr>
                  <a:srgbClr val="FF0000"/>
                </a:buClr>
              </a:pPr>
              <a:r>
                <a:rPr lang="fa-IR" altLang="en-US" sz="1700" b="1" dirty="0" smtClean="0">
                  <a:solidFill>
                    <a:srgbClr val="0000FF"/>
                  </a:solidFill>
                  <a:ea typeface="Calibri" panose="020F0502020204030204" pitchFamily="34" charset="0"/>
                  <a:cs typeface="B Nazanin" panose="00000400000000000000" pitchFamily="2" charset="-78"/>
                </a:rPr>
                <a:t>شرط نوسان</a:t>
              </a:r>
            </a:p>
          </p:txBody>
        </p:sp>
      </p:grpSp>
      <mc:AlternateContent xmlns:mc="http://schemas.openxmlformats.org/markup-compatibility/2006" xmlns:a14="http://schemas.microsoft.com/office/drawing/2010/main">
        <mc:Choice Requires="a14">
          <p:sp>
            <p:nvSpPr>
              <p:cNvPr id="15" name="Rectangle 14"/>
              <p:cNvSpPr/>
              <p:nvPr/>
            </p:nvSpPr>
            <p:spPr>
              <a:xfrm>
                <a:off x="5943600" y="2366002"/>
                <a:ext cx="2171299" cy="10609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700" i="1" smtClean="0">
                              <a:latin typeface="Cambria Math" panose="02040503050406030204" pitchFamily="18" charset="0"/>
                            </a:rPr>
                          </m:ctrlPr>
                        </m:dPr>
                        <m:e>
                          <m:m>
                            <m:mPr>
                              <m:mcs>
                                <m:mc>
                                  <m:mcPr>
                                    <m:count m:val="1"/>
                                    <m:mcJc m:val="center"/>
                                  </m:mcPr>
                                </m:mc>
                              </m:mcs>
                              <m:ctrlPr>
                                <a:rPr lang="en-US" sz="1700" i="1">
                                  <a:latin typeface="Cambria Math" panose="02040503050406030204" pitchFamily="18" charset="0"/>
                                </a:rPr>
                              </m:ctrlPr>
                            </m:mPr>
                            <m:mr>
                              <m:e>
                                <m:r>
                                  <a:rPr lang="en-US" sz="1700" i="1">
                                    <a:latin typeface="Cambria Math" panose="02040503050406030204" pitchFamily="18" charset="0"/>
                                  </a:rPr>
                                  <m:t>𝛼</m:t>
                                </m:r>
                                <m:r>
                                  <a:rPr lang="en-US" sz="1700" i="0">
                                    <a:latin typeface="Cambria Math" panose="02040503050406030204" pitchFamily="18" charset="0"/>
                                  </a:rPr>
                                  <m:t>=</m:t>
                                </m:r>
                                <m:r>
                                  <a:rPr lang="en-US" sz="1700" i="0">
                                    <a:latin typeface="Cambria Math" panose="02040503050406030204" pitchFamily="18" charset="0"/>
                                  </a:rPr>
                                  <m:t>0</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2</m:t>
                                    </m:r>
                                  </m:sub>
                                </m:sSub>
                                <m:r>
                                  <a:rPr lang="en-US" sz="1700" i="0">
                                    <a:latin typeface="Cambria Math" panose="02040503050406030204" pitchFamily="18" charset="0"/>
                                  </a:rPr>
                                  <m:t>=</m:t>
                                </m:r>
                                <m:f>
                                  <m:fPr>
                                    <m:ctrlPr>
                                      <a:rPr lang="en-US" sz="1700" i="1">
                                        <a:latin typeface="Cambria Math" panose="02040503050406030204" pitchFamily="18" charset="0"/>
                                      </a:rPr>
                                    </m:ctrlPr>
                                  </m:fPr>
                                  <m:num>
                                    <m:r>
                                      <m:rPr>
                                        <m:sty m:val="p"/>
                                      </m:rPr>
                                      <a:rPr lang="en-US" sz="1700" b="0" i="0" smtClean="0">
                                        <a:latin typeface="Cambria Math" panose="02040503050406030204" pitchFamily="18" charset="0"/>
                                      </a:rPr>
                                      <m:t>L</m:t>
                                    </m:r>
                                  </m:num>
                                  <m:den>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1</m:t>
                                        </m:r>
                                      </m:sub>
                                    </m:sSub>
                                    <m:r>
                                      <a:rPr lang="en-US" sz="1700" i="1">
                                        <a:latin typeface="Cambria Math" panose="02040503050406030204" pitchFamily="18" charset="0"/>
                                      </a:rPr>
                                      <m:t>𝐶</m:t>
                                    </m:r>
                                  </m:den>
                                </m:f>
                              </m:e>
                            </m:mr>
                            <m:mr>
                              <m:e>
                                <m:sSub>
                                  <m:sSubPr>
                                    <m:ctrlPr>
                                      <a:rPr lang="en-US" sz="1700" i="1">
                                        <a:latin typeface="Cambria Math" panose="02040503050406030204" pitchFamily="18" charset="0"/>
                                      </a:rPr>
                                    </m:ctrlPr>
                                  </m:sSubPr>
                                  <m:e>
                                    <m:r>
                                      <a:rPr lang="en-US" sz="1700" i="1">
                                        <a:latin typeface="Cambria Math" panose="02040503050406030204" pitchFamily="18" charset="0"/>
                                      </a:rPr>
                                      <m:t>𝜔</m:t>
                                    </m:r>
                                  </m:e>
                                  <m:sub>
                                    <m:r>
                                      <a:rPr lang="en-US" sz="1700" i="1">
                                        <a:latin typeface="Cambria Math" panose="02040503050406030204" pitchFamily="18" charset="0"/>
                                      </a:rPr>
                                      <m:t>𝑜</m:t>
                                    </m:r>
                                  </m:sub>
                                </m:sSub>
                                <m:r>
                                  <a:rPr lang="fa-IR" sz="1700" b="0" i="0" baseline="30000" smtClean="0">
                                    <a:latin typeface="Cambria Math" panose="02040503050406030204" pitchFamily="18" charset="0"/>
                                  </a:rPr>
                                  <m:t>2</m:t>
                                </m:r>
                                <m:r>
                                  <a:rPr lang="en-US" sz="1700" i="0">
                                    <a:latin typeface="Cambria Math" panose="02040503050406030204" pitchFamily="18" charset="0"/>
                                  </a:rPr>
                                  <m:t>&gt;</m:t>
                                </m:r>
                                <m:r>
                                  <a:rPr lang="en-US" sz="1700" i="0">
                                    <a:latin typeface="Cambria Math" panose="02040503050406030204" pitchFamily="18" charset="0"/>
                                  </a:rPr>
                                  <m:t>0</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2</m:t>
                                    </m:r>
                                  </m:sub>
                                </m:sSub>
                                <m:r>
                                  <a:rPr lang="en-US" sz="1700" i="0">
                                    <a:latin typeface="Cambria Math" panose="02040503050406030204" pitchFamily="18" charset="0"/>
                                  </a:rPr>
                                  <m:t>&gt;</m:t>
                                </m:r>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1</m:t>
                                    </m:r>
                                  </m:sub>
                                </m:sSub>
                              </m:e>
                            </m:mr>
                          </m:m>
                        </m:e>
                      </m:d>
                    </m:oMath>
                  </m:oMathPara>
                </a14:m>
                <a:endParaRPr lang="en-US" sz="1700" dirty="0"/>
              </a:p>
            </p:txBody>
          </p:sp>
        </mc:Choice>
        <mc:Fallback xmlns="">
          <p:sp>
            <p:nvSpPr>
              <p:cNvPr id="15" name="Rectangle 14"/>
              <p:cNvSpPr>
                <a:spLocks noRot="1" noChangeAspect="1" noMove="1" noResize="1" noEditPoints="1" noAdjustHandles="1" noChangeArrowheads="1" noChangeShapeType="1" noTextEdit="1"/>
              </p:cNvSpPr>
              <p:nvPr/>
            </p:nvSpPr>
            <p:spPr>
              <a:xfrm>
                <a:off x="5943600" y="2366002"/>
                <a:ext cx="2171299" cy="106099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463828" y="1895649"/>
                <a:ext cx="490839"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b="1">
                          <a:solidFill>
                            <a:srgbClr val="0000FF"/>
                          </a:solidFill>
                          <a:latin typeface="Cambria Math" panose="02040503050406030204" pitchFamily="18" charset="0"/>
                        </a:rPr>
                        <m:t>⟹</m:t>
                      </m:r>
                    </m:oMath>
                  </m:oMathPara>
                </a14:m>
                <a:endParaRPr lang="en-US" sz="1700" b="1" dirty="0"/>
              </a:p>
            </p:txBody>
          </p:sp>
        </mc:Choice>
        <mc:Fallback xmlns="">
          <p:sp>
            <p:nvSpPr>
              <p:cNvPr id="16" name="Rectangle 15"/>
              <p:cNvSpPr>
                <a:spLocks noRot="1" noChangeAspect="1" noMove="1" noResize="1" noEditPoints="1" noAdjustHandles="1" noChangeArrowheads="1" noChangeShapeType="1" noTextEdit="1"/>
              </p:cNvSpPr>
              <p:nvPr/>
            </p:nvSpPr>
            <p:spPr>
              <a:xfrm>
                <a:off x="4463828" y="1895649"/>
                <a:ext cx="490839" cy="353943"/>
              </a:xfrm>
              <a:prstGeom prst="rect">
                <a:avLst/>
              </a:prstGeom>
              <a:blipFill>
                <a:blip r:embed="rId8"/>
                <a:stretch>
                  <a:fillRect/>
                </a:stretch>
              </a:blipFill>
            </p:spPr>
            <p:txBody>
              <a:bodyPr/>
              <a:lstStyle/>
              <a:p>
                <a:r>
                  <a:rPr lang="en-US">
                    <a:noFill/>
                  </a:rPr>
                  <a:t> </a:t>
                </a:r>
              </a:p>
            </p:txBody>
          </p:sp>
        </mc:Fallback>
      </mc:AlternateContent>
      <p:sp>
        <p:nvSpPr>
          <p:cNvPr id="18" name="Rectangle 17"/>
          <p:cNvSpPr/>
          <p:nvPr/>
        </p:nvSpPr>
        <p:spPr>
          <a:xfrm>
            <a:off x="304800" y="3543169"/>
            <a:ext cx="8610599" cy="1212127"/>
          </a:xfrm>
          <a:prstGeom prst="rect">
            <a:avLst/>
          </a:prstGeom>
        </p:spPr>
        <p:txBody>
          <a:bodyPr wrap="square">
            <a:spAutoFit/>
          </a:bodyPr>
          <a:lstStyle/>
          <a:p>
            <a:pPr algn="just" rtl="1">
              <a:lnSpc>
                <a:spcPct val="107000"/>
              </a:lnSpc>
              <a:spcAft>
                <a:spcPts val="800"/>
              </a:spcAft>
            </a:pP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این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مقاومت های منفی همگی تقریبی هستند و فقط در فاصله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معینی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از ولتاژها و جریان ها و شاید فقط در باند معینی از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فرکانس عملکردی،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رفتار مقاومت منفی از خود نشان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می دهند. راجع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به خاصیت مقاومت منفی سیگنال کوچک یک دیود تونلی بحث شد</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 با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استفاده از پس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خور (فیدبک)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در یک مدار ترانزیستوری نیز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می توان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مقاومت منفی را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به دست آورد. </a:t>
            </a:r>
            <a:r>
              <a:rPr lang="fa-IR" altLang="en-US" sz="17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اما اشکال اساسی این </a:t>
            </a:r>
            <a:r>
              <a:rPr lang="fa-IR"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مدار، </a:t>
            </a:r>
            <a:r>
              <a:rPr lang="fa-IR" altLang="en-US" sz="17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حساسیت به مقدار </a:t>
            </a:r>
            <a:r>
              <a:rPr lang="en-US" altLang="en-US" sz="17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R</a:t>
            </a:r>
            <a:r>
              <a:rPr lang="en-US" altLang="en-US" sz="1700" baseline="-250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2</a:t>
            </a:r>
            <a:r>
              <a:rPr lang="fa-IR" altLang="en-US" sz="17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 است. </a:t>
            </a:r>
            <a:endParaRPr lang="en-US" sz="1700" kern="1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0" name="Rectangle 19"/>
          <p:cNvSpPr/>
          <p:nvPr/>
        </p:nvSpPr>
        <p:spPr>
          <a:xfrm>
            <a:off x="8089532" y="1323280"/>
            <a:ext cx="825867" cy="369332"/>
          </a:xfrm>
          <a:prstGeom prst="rect">
            <a:avLst/>
          </a:prstGeom>
        </p:spPr>
        <p:txBody>
          <a:bodyPr wrap="none">
            <a:spAutoFit/>
          </a:bodyPr>
          <a:lstStyle/>
          <a:p>
            <a:pPr marL="285750" indent="-285750" algn="r" rtl="1">
              <a:buFont typeface="Times New Roman" panose="02020603050405020304" pitchFamily="18" charset="0"/>
              <a:buChar char="■"/>
            </a:pP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endParaRPr lang="en-US" dirty="0"/>
          </a:p>
        </p:txBody>
      </p:sp>
      <p:sp>
        <p:nvSpPr>
          <p:cNvPr id="21" name="Rectangle 20"/>
          <p:cNvSpPr/>
          <p:nvPr/>
        </p:nvSpPr>
        <p:spPr>
          <a:xfrm>
            <a:off x="1317805" y="4761209"/>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3720840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76</a:t>
            </a:fld>
            <a:endParaRPr lang="en-US" dirty="0"/>
          </a:p>
        </p:txBody>
      </p:sp>
      <p:sp>
        <p:nvSpPr>
          <p:cNvPr id="3" name="Rectangle 2"/>
          <p:cNvSpPr>
            <a:spLocks noChangeArrowheads="1"/>
          </p:cNvSpPr>
          <p:nvPr/>
        </p:nvSpPr>
        <p:spPr bwMode="auto">
          <a:xfrm>
            <a:off x="2412051" y="77163"/>
            <a:ext cx="6631689" cy="69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1">
              <a:lnSpc>
                <a:spcPct val="115000"/>
              </a:lnSpc>
              <a:spcAft>
                <a:spcPts val="1000"/>
              </a:spcAft>
              <a:buClr>
                <a:srgbClr val="FF0000"/>
              </a:buClr>
              <a:buFont typeface="Wingdings" panose="05000000000000000000" pitchFamily="2" charset="2"/>
              <a:buChar char="q"/>
            </a:pP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مدار ناپایدار: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مدار </a:t>
            </a:r>
            <a:r>
              <a:rPr lang="en-US" altLang="en-US" sz="1700" dirty="0" smtClean="0">
                <a:latin typeface="Times New Roman" panose="02020603050405020304" pitchFamily="18" charset="0"/>
                <a:ea typeface="Calibri" panose="020F0502020204030204" pitchFamily="34" charset="0"/>
                <a:cs typeface="B Nazanin" panose="00000400000000000000" pitchFamily="2" charset="-78"/>
              </a:rPr>
              <a:t>RLC</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 با مقاومت منفی را در نظر بگیرید. </a:t>
            </a:r>
            <a:r>
              <a:rPr lang="fa-IR" altLang="en-US" sz="1700" dirty="0">
                <a:latin typeface="Times New Roman" panose="02020603050405020304" pitchFamily="18" charset="0"/>
                <a:ea typeface="Calibri" panose="020F0502020204030204" pitchFamily="34" charset="0"/>
                <a:cs typeface="B Nazanin" panose="00000400000000000000" pitchFamily="2" charset="-78"/>
              </a:rPr>
              <a:t>در این مدار، محل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فرکانس های </a:t>
            </a:r>
            <a:r>
              <a:rPr lang="fa-IR" altLang="en-US" sz="1700" dirty="0">
                <a:latin typeface="Times New Roman" panose="02020603050405020304" pitchFamily="18" charset="0"/>
                <a:ea typeface="Calibri" panose="020F0502020204030204" pitchFamily="34" charset="0"/>
                <a:cs typeface="B Nazanin" panose="00000400000000000000" pitchFamily="2" charset="-78"/>
              </a:rPr>
              <a:t>طبیعی در سمت راست صفحه </a:t>
            </a:r>
            <a:r>
              <a:rPr lang="en-US" altLang="en-US" sz="1700" dirty="0">
                <a:latin typeface="Times New Roman" panose="02020603050405020304" pitchFamily="18" charset="0"/>
                <a:ea typeface="Calibri" panose="020F0502020204030204" pitchFamily="34" charset="0"/>
                <a:cs typeface="B Nazanin" panose="00000400000000000000" pitchFamily="2" charset="-78"/>
              </a:rPr>
              <a:t>S</a:t>
            </a:r>
            <a:r>
              <a:rPr lang="fa-IR" altLang="en-US" sz="1700" dirty="0">
                <a:latin typeface="Times New Roman" panose="02020603050405020304" pitchFamily="18" charset="0"/>
                <a:ea typeface="Calibri" panose="020F0502020204030204" pitchFamily="34" charset="0"/>
                <a:cs typeface="B Nazanin" panose="00000400000000000000" pitchFamily="2" charset="-78"/>
              </a:rPr>
              <a:t> قرار می گیرد. </a:t>
            </a:r>
            <a:endParaRPr lang="en-US" altLang="en-US" sz="1700" dirty="0">
              <a:latin typeface="Times New Roman" panose="02020603050405020304" pitchFamily="18" charset="0"/>
              <a:ea typeface="Calibri" panose="020F0502020204030204" pitchFamily="34" charset="0"/>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152400" y="163132"/>
            <a:ext cx="2112165" cy="1331313"/>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2209800" y="1066800"/>
                <a:ext cx="2556149" cy="440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𝑆</m:t>
                          </m:r>
                        </m:e>
                        <m:sub>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2</m:t>
                          </m:r>
                        </m:sub>
                      </m:sSub>
                      <m:r>
                        <a:rPr lang="en-US" i="0">
                          <a:latin typeface="Cambria Math" panose="02040503050406030204" pitchFamily="18" charset="0"/>
                        </a:rPr>
                        <m:t>=|</m:t>
                      </m:r>
                      <m:r>
                        <a:rPr lang="en-US" i="1">
                          <a:latin typeface="Cambria Math" panose="02040503050406030204" pitchFamily="18" charset="0"/>
                        </a:rPr>
                        <m:t>𝛼</m:t>
                      </m:r>
                      <m:r>
                        <a:rPr lang="en-US" i="0">
                          <a:latin typeface="Cambria Math" panose="02040503050406030204" pitchFamily="18" charset="0"/>
                        </a:rPr>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i="0">
                                  <a:latin typeface="Cambria Math" panose="02040503050406030204" pitchFamily="18" charset="0"/>
                                </a:rPr>
                                <m:t>2</m:t>
                              </m:r>
                            </m:sup>
                          </m:s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𝑜</m:t>
                              </m:r>
                            </m:sub>
                          </m:sSub>
                          <m:r>
                            <a:rPr lang="fa-IR" b="0" i="1" baseline="30000" smtClean="0">
                              <a:latin typeface="Cambria Math" panose="02040503050406030204" pitchFamily="18" charset="0"/>
                            </a:rPr>
                            <m:t>2</m:t>
                          </m:r>
                        </m:e>
                      </m:rad>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209800" y="1066800"/>
                <a:ext cx="2556149" cy="440698"/>
              </a:xfrm>
              <a:prstGeom prst="rect">
                <a:avLst/>
              </a:prstGeom>
              <a:blipFill>
                <a:blip r:embed="rId4"/>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63352" y="1587817"/>
                <a:ext cx="4272323" cy="8117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a:latin typeface="Cambria Math" panose="02040503050406030204" pitchFamily="18" charset="0"/>
                                  </a:rPr>
                                  <m:t>|</m:t>
                                </m:r>
                                <m:r>
                                  <a:rPr lang="en-US" i="1">
                                    <a:latin typeface="Cambria Math" panose="02040503050406030204" pitchFamily="18" charset="0"/>
                                  </a:rPr>
                                  <m:t>𝛼</m:t>
                                </m:r>
                                <m:r>
                                  <a:rPr lang="en-US">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𝑜</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𝑘</m:t>
                                </m:r>
                                <m:sSup>
                                  <m:sSupPr>
                                    <m:ctrlPr>
                                      <a:rPr lang="en-US" i="1">
                                        <a:latin typeface="Cambria Math" panose="02040503050406030204" pitchFamily="18" charset="0"/>
                                      </a:rPr>
                                    </m:ctrlPr>
                                  </m:sSupPr>
                                  <m:e>
                                    <m:r>
                                      <a:rPr lang="en-US" i="1">
                                        <a:latin typeface="Cambria Math" panose="02040503050406030204" pitchFamily="18" charset="0"/>
                                      </a:rPr>
                                      <m:t>𝑒</m:t>
                                    </m:r>
                                  </m:e>
                                  <m:sup>
                                    <m:d>
                                      <m:dPr>
                                        <m:begChr m:val="|"/>
                                        <m:endChr m:val="|"/>
                                        <m:ctrlPr>
                                          <a:rPr lang="en-US" i="1">
                                            <a:latin typeface="Cambria Math" panose="02040503050406030204" pitchFamily="18" charset="0"/>
                                          </a:rPr>
                                        </m:ctrlPr>
                                      </m:dPr>
                                      <m:e>
                                        <m:r>
                                          <a:rPr lang="en-US" i="1">
                                            <a:latin typeface="Cambria Math" panose="02040503050406030204" pitchFamily="18" charset="0"/>
                                          </a:rPr>
                                          <m:t>𝛼</m:t>
                                        </m:r>
                                      </m:e>
                                    </m:d>
                                    <m:r>
                                      <a:rPr lang="en-US" i="1">
                                        <a:latin typeface="Cambria Math" panose="02040503050406030204" pitchFamily="18" charset="0"/>
                                      </a:rPr>
                                      <m:t>𝑡</m:t>
                                    </m:r>
                                  </m:sup>
                                </m:sSup>
                                <m:r>
                                  <m:rPr>
                                    <m:sty m:val="p"/>
                                  </m:rPr>
                                  <a:rPr lang="en-US">
                                    <a:latin typeface="Cambria Math" panose="02040503050406030204" pitchFamily="18" charset="0"/>
                                  </a:rPr>
                                  <m:t>cos</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𝑜</m:t>
                                    </m:r>
                                  </m:sub>
                                </m:sSub>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𝜑</m:t>
                                </m:r>
                                <m:r>
                                  <a:rPr lang="fa-IR" b="0" i="1" smtClean="0">
                                    <a:latin typeface="Cambria Math" panose="02040503050406030204" pitchFamily="18" charset="0"/>
                                  </a:rPr>
                                  <m:t>)</m:t>
                                </m:r>
                              </m:e>
                            </m:mr>
                            <m:mr>
                              <m:e>
                                <m:d>
                                  <m:dPr>
                                    <m:begChr m:val="|"/>
                                    <m:endChr m:val="|"/>
                                    <m:ctrlPr>
                                      <a:rPr lang="en-US" i="1">
                                        <a:latin typeface="Cambria Math" panose="02040503050406030204" pitchFamily="18" charset="0"/>
                                      </a:rPr>
                                    </m:ctrlPr>
                                  </m:dPr>
                                  <m:e>
                                    <m:r>
                                      <a:rPr lang="en-US" i="1">
                                        <a:latin typeface="Cambria Math" panose="02040503050406030204" pitchFamily="18" charset="0"/>
                                      </a:rPr>
                                      <m:t>𝛼</m:t>
                                    </m:r>
                                  </m:e>
                                </m:d>
                                <m:r>
                                  <a:rPr lang="en-US" i="0">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𝑜</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1</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0">
                                            <a:latin typeface="Cambria Math" panose="02040503050406030204" pitchFamily="18" charset="0"/>
                                          </a:rPr>
                                          <m:t>1</m:t>
                                        </m:r>
                                      </m:sub>
                                    </m:sSub>
                                    <m:r>
                                      <a:rPr lang="en-US" i="1">
                                        <a:latin typeface="Cambria Math" panose="02040503050406030204" pitchFamily="18" charset="0"/>
                                      </a:rPr>
                                      <m:t>𝑡</m:t>
                                    </m:r>
                                  </m:sup>
                                </m:s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2</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0">
                                            <a:latin typeface="Cambria Math" panose="02040503050406030204" pitchFamily="18" charset="0"/>
                                          </a:rPr>
                                          <m:t>2</m:t>
                                        </m:r>
                                      </m:sub>
                                    </m:sSub>
                                    <m:r>
                                      <a:rPr lang="en-US" i="1">
                                        <a:latin typeface="Cambria Math" panose="02040503050406030204" pitchFamily="18" charset="0"/>
                                      </a:rPr>
                                      <m:t>𝑡</m:t>
                                    </m:r>
                                  </m:sup>
                                </m:sSup>
                                <m:r>
                                  <a:rPr lang="fa-IR" b="0" i="1" smtClean="0">
                                    <a:latin typeface="Cambria Math" panose="02040503050406030204" pitchFamily="18" charset="0"/>
                                  </a:rPr>
                                  <m:t>       </m:t>
                                </m:r>
                              </m:e>
                            </m:mr>
                          </m:m>
                        </m:e>
                      </m:d>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763352" y="1587817"/>
                <a:ext cx="4272323" cy="811761"/>
              </a:xfrm>
              <a:prstGeom prst="rect">
                <a:avLst/>
              </a:prstGeom>
              <a:blipFill>
                <a:blip r:embed="rId5"/>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6"/>
          <a:stretch>
            <a:fillRect/>
          </a:stretch>
        </p:blipFill>
        <p:spPr>
          <a:xfrm>
            <a:off x="4897805" y="1143000"/>
            <a:ext cx="2188795" cy="1594397"/>
          </a:xfrm>
          <a:prstGeom prst="rect">
            <a:avLst/>
          </a:prstGeom>
        </p:spPr>
      </p:pic>
      <p:pic>
        <p:nvPicPr>
          <p:cNvPr id="10" name="Picture 9"/>
          <p:cNvPicPr>
            <a:picLocks noChangeAspect="1"/>
          </p:cNvPicPr>
          <p:nvPr/>
        </p:nvPicPr>
        <p:blipFill rotWithShape="1">
          <a:blip r:embed="rId7"/>
          <a:srcRect l="4311" r="6496"/>
          <a:stretch/>
        </p:blipFill>
        <p:spPr>
          <a:xfrm>
            <a:off x="7039368" y="1148803"/>
            <a:ext cx="1952232" cy="1594397"/>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5374889" y="2697046"/>
                <a:ext cx="11015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𝛼</m:t>
                      </m:r>
                      <m:r>
                        <a:rPr lang="en-US" i="0">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𝑜</m:t>
                          </m:r>
                        </m:sub>
                      </m:sSub>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5374889" y="2697046"/>
                <a:ext cx="1101584" cy="369332"/>
              </a:xfrm>
              <a:prstGeom prst="rect">
                <a:avLst/>
              </a:prstGeom>
              <a:blipFill>
                <a:blip r:embed="rId8"/>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512753" y="2732011"/>
                <a:ext cx="11015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𝛼</m:t>
                      </m:r>
                      <m:r>
                        <a:rPr lang="en-US" i="0">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𝑜</m:t>
                          </m:r>
                        </m:sub>
                      </m:sSub>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7512753" y="2732011"/>
                <a:ext cx="1101584" cy="369332"/>
              </a:xfrm>
              <a:prstGeom prst="rect">
                <a:avLst/>
              </a:prstGeom>
              <a:blipFill>
                <a:blip r:embed="rId9"/>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02272" y="1828401"/>
                <a:ext cx="5100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solidFill>
                            <a:srgbClr val="0000FF"/>
                          </a:solidFill>
                          <a:latin typeface="Cambria Math" panose="02040503050406030204" pitchFamily="18" charset="0"/>
                        </a:rPr>
                        <m:t>⟹</m:t>
                      </m:r>
                    </m:oMath>
                  </m:oMathPara>
                </a14:m>
                <a:endParaRPr lang="en-US" b="1" dirty="0"/>
              </a:p>
            </p:txBody>
          </p:sp>
        </mc:Choice>
        <mc:Fallback xmlns="">
          <p:sp>
            <p:nvSpPr>
              <p:cNvPr id="13" name="Rectangle 12"/>
              <p:cNvSpPr>
                <a:spLocks noRot="1" noChangeAspect="1" noMove="1" noResize="1" noEditPoints="1" noAdjustHandles="1" noChangeArrowheads="1" noChangeShapeType="1" noTextEdit="1"/>
              </p:cNvSpPr>
              <p:nvPr/>
            </p:nvSpPr>
            <p:spPr>
              <a:xfrm>
                <a:off x="402272" y="1828401"/>
                <a:ext cx="510075"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477837" y="685800"/>
                <a:ext cx="2094163" cy="353943"/>
              </a:xfrm>
              <a:prstGeom prst="rect">
                <a:avLst/>
              </a:prstGeom>
              <a:solidFill>
                <a:schemeClr val="bg1">
                  <a:alpha val="5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700" i="1" smtClean="0">
                              <a:solidFill>
                                <a:schemeClr val="tx1"/>
                              </a:solidFill>
                              <a:latin typeface="Cambria Math" panose="02040503050406030204" pitchFamily="18" charset="0"/>
                            </a:rPr>
                          </m:ctrlPr>
                        </m:sSupPr>
                        <m:e>
                          <m:r>
                            <a:rPr lang="en-US" sz="1700" i="1">
                              <a:solidFill>
                                <a:schemeClr val="tx1"/>
                              </a:solidFill>
                              <a:latin typeface="Cambria Math" panose="02040503050406030204" pitchFamily="18" charset="0"/>
                            </a:rPr>
                            <m:t>𝑆</m:t>
                          </m:r>
                        </m:e>
                        <m:sup>
                          <m:r>
                            <a:rPr lang="en-US" sz="1700" i="0">
                              <a:solidFill>
                                <a:schemeClr val="tx1"/>
                              </a:solidFill>
                              <a:latin typeface="Cambria Math" panose="02040503050406030204" pitchFamily="18" charset="0"/>
                            </a:rPr>
                            <m:t>2</m:t>
                          </m:r>
                        </m:sup>
                      </m:sSup>
                      <m:r>
                        <a:rPr lang="en-US" sz="1700" i="0">
                          <a:solidFill>
                            <a:schemeClr val="tx1"/>
                          </a:solidFill>
                          <a:latin typeface="Cambria Math" panose="02040503050406030204" pitchFamily="18" charset="0"/>
                        </a:rPr>
                        <m:t>+</m:t>
                      </m:r>
                      <m:r>
                        <a:rPr lang="en-US" sz="1700" i="0">
                          <a:solidFill>
                            <a:schemeClr val="tx1"/>
                          </a:solidFill>
                          <a:latin typeface="Cambria Math" panose="02040503050406030204" pitchFamily="18" charset="0"/>
                        </a:rPr>
                        <m:t>2</m:t>
                      </m:r>
                      <m:r>
                        <a:rPr lang="en-US" sz="1700" i="1">
                          <a:solidFill>
                            <a:schemeClr val="tx1"/>
                          </a:solidFill>
                          <a:latin typeface="Cambria Math" panose="02040503050406030204" pitchFamily="18" charset="0"/>
                        </a:rPr>
                        <m:t>𝛼</m:t>
                      </m:r>
                      <m:r>
                        <a:rPr lang="en-US" sz="1700" i="1">
                          <a:solidFill>
                            <a:schemeClr val="tx1"/>
                          </a:solidFill>
                          <a:latin typeface="Cambria Math" panose="02040503050406030204" pitchFamily="18" charset="0"/>
                        </a:rPr>
                        <m:t>𝑆</m:t>
                      </m:r>
                      <m:r>
                        <a:rPr lang="en-US" sz="1700" i="0">
                          <a:solidFill>
                            <a:schemeClr val="tx1"/>
                          </a:solidFill>
                          <a:latin typeface="Cambria Math" panose="02040503050406030204" pitchFamily="18" charset="0"/>
                        </a:rPr>
                        <m:t>+</m:t>
                      </m:r>
                      <m:sSub>
                        <m:sSubPr>
                          <m:ctrlPr>
                            <a:rPr lang="en-US" sz="1700" i="1">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𝜔</m:t>
                          </m:r>
                        </m:e>
                        <m:sub>
                          <m:r>
                            <a:rPr lang="en-US" sz="1700" i="1">
                              <a:solidFill>
                                <a:schemeClr val="tx1"/>
                              </a:solidFill>
                              <a:latin typeface="Cambria Math" panose="02040503050406030204" pitchFamily="18" charset="0"/>
                            </a:rPr>
                            <m:t>𝑜</m:t>
                          </m:r>
                        </m:sub>
                      </m:sSub>
                      <m:r>
                        <a:rPr lang="fa-IR" sz="1700" b="0" i="0" baseline="30000" smtClean="0">
                          <a:solidFill>
                            <a:schemeClr val="tx1"/>
                          </a:solidFill>
                          <a:latin typeface="Cambria Math" panose="02040503050406030204" pitchFamily="18" charset="0"/>
                        </a:rPr>
                        <m:t>2</m:t>
                      </m:r>
                      <m:r>
                        <a:rPr lang="en-US" sz="1700" i="0">
                          <a:solidFill>
                            <a:schemeClr val="tx1"/>
                          </a:solidFill>
                          <a:latin typeface="Cambria Math" panose="02040503050406030204" pitchFamily="18" charset="0"/>
                        </a:rPr>
                        <m:t>=</m:t>
                      </m:r>
                      <m:r>
                        <a:rPr lang="en-US" sz="1700" i="0">
                          <a:solidFill>
                            <a:schemeClr val="tx1"/>
                          </a:solidFill>
                          <a:latin typeface="Cambria Math" panose="02040503050406030204" pitchFamily="18" charset="0"/>
                        </a:rPr>
                        <m:t>0</m:t>
                      </m:r>
                    </m:oMath>
                  </m:oMathPara>
                </a14:m>
                <a:endParaRPr lang="en-US" sz="1700" dirty="0">
                  <a:solidFill>
                    <a:schemeClr val="tx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2477837" y="685800"/>
                <a:ext cx="2094163" cy="35394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72259" y="3248296"/>
                <a:ext cx="5749288" cy="3228704"/>
              </a:xfrm>
              <a:prstGeom prst="rect">
                <a:avLst/>
              </a:prstGeom>
            </p:spPr>
            <p:txBody>
              <a:bodyPr wrap="square">
                <a:spAutoFit/>
              </a:bodyPr>
              <a:lstStyle/>
              <a:p>
                <a:pPr algn="just" rtl="1">
                  <a:spcAft>
                    <a:spcPts val="800"/>
                  </a:spcAft>
                </a:pPr>
                <a:r>
                  <a:rPr lang="fa-IR" sz="1700" b="1"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که در آن </a:t>
                </a:r>
                <a14:m>
                  <m:oMath xmlns:m="http://schemas.openxmlformats.org/officeDocument/2006/math">
                    <m:r>
                      <a:rPr lang="en-US" sz="1700" b="1"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𝟐</m:t>
                    </m:r>
                    <m:r>
                      <a:rPr lang="en-US" sz="1600" b="1" i="1" smtClean="0">
                        <a:solidFill>
                          <a:srgbClr val="0000FF"/>
                        </a:solidFill>
                        <a:latin typeface="Cambria Math" panose="02040503050406030204" pitchFamily="18" charset="0"/>
                      </a:rPr>
                      <m:t>𝜶</m:t>
                    </m:r>
                    <m:r>
                      <a:rPr lang="en-US" sz="1700" b="1"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f>
                      <m:fPr>
                        <m:ctrlPr>
                          <a:rPr lang="en-US" sz="1700" b="1"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fPr>
                      <m:num>
                        <m:r>
                          <a:rPr lang="en-US" sz="1700" b="1"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𝟏</m:t>
                        </m:r>
                      </m:num>
                      <m:den>
                        <m:r>
                          <a:rPr lang="en-US" sz="1700" b="1"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𝑹𝑪</m:t>
                        </m:r>
                      </m:den>
                    </m:f>
                    <m:r>
                      <a:rPr lang="en-US" sz="1700" b="1"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&lt;</m:t>
                    </m:r>
                    <m:r>
                      <a:rPr lang="en-US" sz="1700" b="1"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𝟎</m:t>
                    </m:r>
                  </m:oMath>
                </a14:m>
                <a:r>
                  <a:rPr lang="fa-IR" sz="1700" b="1"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 </a:t>
                </a:r>
                <a:r>
                  <a:rPr lang="fa-IR" sz="1700" b="1"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و بنابراین فرکانس های </a:t>
                </a:r>
                <a:r>
                  <a:rPr lang="fa-IR" sz="1700" b="1"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طبیعی در نیم صفحه راست قرار می گیرند</a:t>
                </a:r>
                <a:r>
                  <a:rPr lang="fa-IR" sz="1700" b="1"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در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حالت</a:t>
                </a:r>
                <a14:m>
                  <m:oMath xmlns:m="http://schemas.openxmlformats.org/officeDocument/2006/math">
                    <m:r>
                      <a:rPr lang="en-US" sz="1600" i="1">
                        <a:latin typeface="Cambria Math" panose="02040503050406030204" pitchFamily="18" charset="0"/>
                      </a:rPr>
                      <m:t>𝛼</m:t>
                    </m:r>
                    <m:r>
                      <a:rPr lang="en-US" sz="1700" i="1" kern="100" smtClean="0">
                        <a:latin typeface="Cambria Math" panose="02040503050406030204" pitchFamily="18" charset="0"/>
                        <a:ea typeface="Times New Roman" panose="02020603050405020304" pitchFamily="18" charset="0"/>
                        <a:cs typeface="B Nazanin" panose="00000400000000000000" pitchFamily="2" charset="-78"/>
                      </a:rPr>
                      <m:t>&gt;</m:t>
                    </m:r>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𝜔</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0</m:t>
                        </m:r>
                      </m:sub>
                    </m:sSub>
                  </m:oMath>
                </a14:m>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 هر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دو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ریشه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فرکانس</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 مثبت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هستند و پاسخ به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صورت مجموع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دو نمایی افزایشی است</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 با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مرور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زمان، پاسخ ها بزرگ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می شوند و مدار اصطلاحاً </a:t>
                </a:r>
                <a:r>
                  <a:rPr lang="fa-IR" sz="1700" b="1" kern="100" dirty="0">
                    <a:latin typeface="Cambria Math" panose="02040503050406030204" pitchFamily="18" charset="0"/>
                    <a:ea typeface="Times New Roman" panose="02020603050405020304" pitchFamily="18" charset="0"/>
                    <a:cs typeface="B Nazanin" panose="00000400000000000000" pitchFamily="2" charset="-78"/>
                  </a:rPr>
                  <a:t>ناپایدار</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 خوانده می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شود. برخی از المان های مدار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نمی توانند ولتاژ یا جریان خیلی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زیاد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را تحمل کنند و بالاخره می سوزند</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 </a:t>
                </a:r>
                <a:r>
                  <a:rPr lang="fa-IR" sz="1700" dirty="0">
                    <a:latin typeface="Cambria Math" panose="02040503050406030204" pitchFamily="18" charset="0"/>
                    <a:ea typeface="Times New Roman" panose="02020603050405020304" pitchFamily="18" charset="0"/>
                    <a:cs typeface="B Nazanin" panose="00000400000000000000" pitchFamily="2" charset="-78"/>
                  </a:rPr>
                  <a:t>در این حالت، مسیر فضای حالت از شرایط اولیه شروع می شود و مانند شکل مقابل به بی نهایت می رود</a:t>
                </a:r>
                <a:r>
                  <a:rPr lang="fa-IR" sz="1700" dirty="0" smtClean="0">
                    <a:latin typeface="Cambria Math" panose="02040503050406030204" pitchFamily="18" charset="0"/>
                    <a:ea typeface="Times New Roman" panose="02020603050405020304" pitchFamily="18" charset="0"/>
                    <a:cs typeface="B Nazanin" panose="00000400000000000000" pitchFamily="2" charset="-78"/>
                  </a:rPr>
                  <a:t>. </a:t>
                </a:r>
              </a:p>
              <a:p>
                <a:pPr algn="just" rtl="1">
                  <a:spcAft>
                    <a:spcPts val="800"/>
                  </a:spcAft>
                </a:pPr>
                <a:r>
                  <a:rPr lang="fa-IR" sz="1700" kern="100" dirty="0">
                    <a:latin typeface="Cambria Math" panose="02040503050406030204" pitchFamily="18" charset="0"/>
                    <a:ea typeface="Times New Roman" panose="02020603050405020304" pitchFamily="18" charset="0"/>
                    <a:cs typeface="B Nazanin" panose="00000400000000000000" pitchFamily="2" charset="-78"/>
                  </a:rPr>
                  <a:t>در حالت</a:t>
                </a:r>
                <a:r>
                  <a:rPr lang="fa-IR" sz="1700" i="1" kern="100" dirty="0">
                    <a:latin typeface="Calibri" panose="020F0502020204030204" pitchFamily="34" charset="0"/>
                    <a:ea typeface="Times New Roman" panose="02020603050405020304" pitchFamily="18" charset="0"/>
                    <a:cs typeface="Cambria Math" panose="02040503050406030204" pitchFamily="18" charset="0"/>
                  </a:rPr>
                  <a:t> </a:t>
                </a:r>
                <a14:m>
                  <m:oMath xmlns:m="http://schemas.openxmlformats.org/officeDocument/2006/math">
                    <m:r>
                      <a:rPr lang="en-US" sz="1700" i="1" kern="100">
                        <a:latin typeface="Cambria Math" panose="02040503050406030204" pitchFamily="18" charset="0"/>
                        <a:ea typeface="Times New Roman" panose="02020603050405020304" pitchFamily="18" charset="0"/>
                        <a:cs typeface="B Nazanin" panose="00000400000000000000" pitchFamily="2" charset="-78"/>
                      </a:rPr>
                      <m:t>𝑠</m:t>
                    </m:r>
                    <m:r>
                      <a:rPr lang="en-US" sz="1700" i="1" kern="100">
                        <a:latin typeface="Cambria Math" panose="02040503050406030204" pitchFamily="18" charset="0"/>
                        <a:ea typeface="Times New Roman" panose="02020603050405020304" pitchFamily="18" charset="0"/>
                        <a:cs typeface="B Nazanin" panose="00000400000000000000" pitchFamily="2" charset="-78"/>
                      </a:rPr>
                      <m:t>=−</m:t>
                    </m:r>
                    <m:r>
                      <a:rPr lang="en-US" sz="1600" i="1">
                        <a:latin typeface="Cambria Math" panose="02040503050406030204" pitchFamily="18" charset="0"/>
                      </a:rPr>
                      <m:t>𝛼</m:t>
                    </m:r>
                    <m:r>
                      <a:rPr lang="en-US" sz="1700" i="1" kern="100">
                        <a:latin typeface="Cambria Math" panose="02040503050406030204" pitchFamily="18" charset="0"/>
                        <a:ea typeface="Times New Roman" panose="02020603050405020304" pitchFamily="18" charset="0"/>
                        <a:cs typeface="B Nazanin" panose="00000400000000000000" pitchFamily="2" charset="-78"/>
                      </a:rPr>
                      <m:t>±</m:t>
                    </m:r>
                    <m:r>
                      <a:rPr lang="en-US" sz="1700" i="1" kern="100">
                        <a:latin typeface="Cambria Math" panose="02040503050406030204" pitchFamily="18" charset="0"/>
                        <a:ea typeface="Times New Roman" panose="02020603050405020304" pitchFamily="18" charset="0"/>
                        <a:cs typeface="B Nazanin" panose="00000400000000000000" pitchFamily="2" charset="-78"/>
                      </a:rPr>
                      <m:t>𝑗</m:t>
                    </m:r>
                    <m:rad>
                      <m:radPr>
                        <m:degHide m:val="on"/>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radPr>
                      <m:deg/>
                      <m:e>
                        <m:sSup>
                          <m:sSup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pPr>
                          <m:e>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𝜔</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0</m:t>
                                </m:r>
                              </m:sub>
                            </m:sSub>
                          </m:e>
                          <m:sup>
                            <m:r>
                              <a:rPr lang="en-US" sz="1700" i="1" kern="100">
                                <a:latin typeface="Cambria Math" panose="02040503050406030204" pitchFamily="18" charset="0"/>
                                <a:ea typeface="Times New Roman" panose="02020603050405020304" pitchFamily="18" charset="0"/>
                                <a:cs typeface="B Nazanin" panose="00000400000000000000" pitchFamily="2" charset="-78"/>
                              </a:rPr>
                              <m:t>2</m:t>
                            </m:r>
                          </m:sup>
                        </m:sSup>
                        <m:r>
                          <a:rPr lang="en-US" sz="1700" i="1" kern="100">
                            <a:latin typeface="Cambria Math" panose="02040503050406030204" pitchFamily="18" charset="0"/>
                            <a:ea typeface="Times New Roman" panose="02020603050405020304" pitchFamily="18" charset="0"/>
                            <a:cs typeface="B Nazanin" panose="00000400000000000000" pitchFamily="2" charset="-78"/>
                          </a:rPr>
                          <m:t>−</m:t>
                        </m:r>
                        <m:sSup>
                          <m:sSup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pPr>
                          <m:e>
                            <m:r>
                              <a:rPr lang="en-US" sz="1600" i="1">
                                <a:latin typeface="Cambria Math" panose="02040503050406030204" pitchFamily="18" charset="0"/>
                              </a:rPr>
                              <m:t>𝛼</m:t>
                            </m:r>
                          </m:e>
                          <m:sup>
                            <m:r>
                              <a:rPr lang="en-US" sz="1700" i="1" kern="100">
                                <a:latin typeface="Cambria Math" panose="02040503050406030204" pitchFamily="18" charset="0"/>
                                <a:ea typeface="Times New Roman" panose="02020603050405020304" pitchFamily="18" charset="0"/>
                                <a:cs typeface="B Nazanin" panose="00000400000000000000" pitchFamily="2" charset="-78"/>
                              </a:rPr>
                              <m:t>2</m:t>
                            </m:r>
                          </m:sup>
                        </m:sSup>
                      </m:e>
                    </m:rad>
                  </m:oMath>
                </a14:m>
                <a:r>
                  <a:rPr lang="fa-IR" sz="1700" kern="100" dirty="0">
                    <a:latin typeface="Cambria Math" panose="02040503050406030204" pitchFamily="18" charset="0"/>
                    <a:ea typeface="Times New Roman" panose="02020603050405020304" pitchFamily="18" charset="0"/>
                    <a:cs typeface="B Nazanin" panose="00000400000000000000" pitchFamily="2" charset="-78"/>
                  </a:rPr>
                  <a:t> دو فرکانس طبیعی مختلط هستند ولی جزء حقیقی آنها مثبت است و پاسخ به صورت </a:t>
                </a:r>
                <a14:m>
                  <m:oMath xmlns:m="http://schemas.openxmlformats.org/officeDocument/2006/math">
                    <m:r>
                      <a:rPr lang="en-US" sz="1700" i="1" kern="100">
                        <a:latin typeface="Cambria Math" panose="02040503050406030204" pitchFamily="18" charset="0"/>
                        <a:ea typeface="Times New Roman" panose="02020603050405020304" pitchFamily="18" charset="0"/>
                        <a:cs typeface="B Nazanin" panose="00000400000000000000" pitchFamily="2" charset="-78"/>
                      </a:rPr>
                      <m:t>𝑘</m:t>
                    </m:r>
                    <m:sSup>
                      <m:sSup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pPr>
                      <m:e>
                        <m:r>
                          <a:rPr lang="en-US" sz="1700" i="1" kern="100">
                            <a:latin typeface="Cambria Math" panose="02040503050406030204" pitchFamily="18" charset="0"/>
                            <a:ea typeface="Times New Roman" panose="02020603050405020304" pitchFamily="18" charset="0"/>
                            <a:cs typeface="B Nazanin" panose="00000400000000000000" pitchFamily="2" charset="-78"/>
                          </a:rPr>
                          <m:t>𝑒</m:t>
                        </m:r>
                      </m:e>
                      <m:sup>
                        <m:r>
                          <a:rPr lang="en-US" sz="1700" i="1" kern="100">
                            <a:latin typeface="Cambria Math" panose="02040503050406030204" pitchFamily="18" charset="0"/>
                            <a:ea typeface="Times New Roman" panose="02020603050405020304" pitchFamily="18" charset="0"/>
                            <a:cs typeface="B Nazanin" panose="00000400000000000000" pitchFamily="2" charset="-78"/>
                          </a:rPr>
                          <m:t>−</m:t>
                        </m:r>
                        <m:r>
                          <a:rPr lang="en-US" sz="1700" i="1" kern="100">
                            <a:latin typeface="Cambria Math" panose="02040503050406030204" pitchFamily="18" charset="0"/>
                            <a:ea typeface="Times New Roman" panose="02020603050405020304" pitchFamily="18" charset="0"/>
                            <a:cs typeface="B Nazanin" panose="00000400000000000000" pitchFamily="2" charset="-78"/>
                          </a:rPr>
                          <m:t>𝑎𝑡</m:t>
                        </m:r>
                      </m:sup>
                    </m:sSup>
                    <m:func>
                      <m:func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funcPr>
                      <m:fName>
                        <m:r>
                          <m:rPr>
                            <m:sty m:val="p"/>
                          </m:rPr>
                          <a:rPr lang="en-US" sz="1700" kern="100">
                            <a:latin typeface="Cambria Math" panose="02040503050406030204" pitchFamily="18" charset="0"/>
                            <a:ea typeface="Calibri" panose="020F0502020204030204" pitchFamily="34" charset="0"/>
                            <a:cs typeface="B Nazanin" panose="00000400000000000000" pitchFamily="2" charset="-78"/>
                          </a:rPr>
                          <m:t>cos</m:t>
                        </m:r>
                      </m:fName>
                      <m:e>
                        <m:r>
                          <a:rPr lang="en-US" sz="1700"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𝜔</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𝑑</m:t>
                            </m:r>
                          </m:sub>
                        </m:sSub>
                        <m:r>
                          <a:rPr lang="en-US" sz="1700" i="1" kern="100">
                            <a:latin typeface="Cambria Math" panose="02040503050406030204" pitchFamily="18" charset="0"/>
                            <a:ea typeface="Times New Roman" panose="02020603050405020304" pitchFamily="18" charset="0"/>
                            <a:cs typeface="B Nazanin" panose="00000400000000000000" pitchFamily="2" charset="-78"/>
                          </a:rPr>
                          <m:t>𝑡</m:t>
                        </m:r>
                        <m:r>
                          <a:rPr lang="en-US" sz="1700" i="1" kern="100">
                            <a:latin typeface="Cambria Math" panose="02040503050406030204" pitchFamily="18" charset="0"/>
                            <a:ea typeface="Times New Roman" panose="02020603050405020304" pitchFamily="18" charset="0"/>
                            <a:cs typeface="B Nazanin" panose="00000400000000000000" pitchFamily="2" charset="-78"/>
                          </a:rPr>
                          <m:t>+</m:t>
                        </m:r>
                        <m:r>
                          <a:rPr lang="en-US" sz="1700" i="1" kern="100">
                            <a:latin typeface="Cambria Math" panose="02040503050406030204" pitchFamily="18" charset="0"/>
                            <a:ea typeface="Times New Roman" panose="02020603050405020304" pitchFamily="18" charset="0"/>
                            <a:cs typeface="B Nazanin" panose="00000400000000000000" pitchFamily="2" charset="-78"/>
                          </a:rPr>
                          <m:t>𝜃</m:t>
                        </m:r>
                        <m:r>
                          <a:rPr lang="en-US" sz="1700" i="1" kern="100">
                            <a:latin typeface="Cambria Math" panose="02040503050406030204" pitchFamily="18" charset="0"/>
                            <a:ea typeface="Times New Roman" panose="02020603050405020304" pitchFamily="18" charset="0"/>
                            <a:cs typeface="B Nazanin" panose="00000400000000000000" pitchFamily="2" charset="-78"/>
                          </a:rPr>
                          <m:t>)</m:t>
                        </m:r>
                      </m:e>
                    </m:func>
                  </m:oMath>
                </a14:m>
                <a:r>
                  <a:rPr lang="en-US" sz="1700" i="1" kern="100" dirty="0">
                    <a:latin typeface="Cambria Math" panose="02040503050406030204" pitchFamily="18" charset="0"/>
                    <a:ea typeface="Times New Roman" panose="02020603050405020304" pitchFamily="18" charset="0"/>
                    <a:cs typeface="B Nazanin" panose="00000400000000000000" pitchFamily="2" charset="-78"/>
                  </a:rPr>
                  <a:t>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 در می آید که برای</a:t>
                </a:r>
                <a14:m>
                  <m:oMath xmlns:m="http://schemas.openxmlformats.org/officeDocument/2006/math">
                    <m:r>
                      <a:rPr lang="en-US" sz="1600" i="1">
                        <a:latin typeface="Cambria Math" panose="02040503050406030204" pitchFamily="18" charset="0"/>
                      </a:rPr>
                      <m:t>𝛼</m:t>
                    </m:r>
                    <m:r>
                      <a:rPr lang="en-US" sz="1700" i="1" kern="100">
                        <a:latin typeface="Cambria Math" panose="02040503050406030204" pitchFamily="18" charset="0"/>
                        <a:ea typeface="Times New Roman" panose="02020603050405020304" pitchFamily="18" charset="0"/>
                        <a:cs typeface="B Nazanin" panose="00000400000000000000" pitchFamily="2" charset="-78"/>
                      </a:rPr>
                      <m:t>&lt;</m:t>
                    </m:r>
                    <m:r>
                      <a:rPr lang="en-US" sz="1700" i="1" kern="100">
                        <a:latin typeface="Cambria Math" panose="02040503050406030204" pitchFamily="18" charset="0"/>
                        <a:ea typeface="Times New Roman" panose="02020603050405020304" pitchFamily="18" charset="0"/>
                        <a:cs typeface="B Nazanin" panose="00000400000000000000" pitchFamily="2" charset="-78"/>
                      </a:rPr>
                      <m:t>0</m:t>
                    </m:r>
                  </m:oMath>
                </a14:m>
                <a:r>
                  <a:rPr lang="fa-IR" sz="1700" kern="100" dirty="0">
                    <a:latin typeface="Cambria Math" panose="02040503050406030204" pitchFamily="18" charset="0"/>
                    <a:ea typeface="Times New Roman" panose="02020603050405020304" pitchFamily="18" charset="0"/>
                    <a:cs typeface="B Nazanin" panose="00000400000000000000" pitchFamily="2" charset="-78"/>
                  </a:rPr>
                  <a:t> به صورت سینوسی افزایشی است. مسیر فضای حالت نیز به صورت دوایر دورشونده از مبدأ می باشد. </a:t>
                </a:r>
                <a:r>
                  <a:rPr lang="fa-IR" sz="1600" kern="100" dirty="0">
                    <a:latin typeface="Cambria Math" panose="02040503050406030204" pitchFamily="18" charset="0"/>
                    <a:ea typeface="Times New Roman" panose="02020603050405020304" pitchFamily="18" charset="0"/>
                    <a:cs typeface="B Nazanin" panose="00000400000000000000" pitchFamily="2" charset="-78"/>
                  </a:rPr>
                  <a:t>مقادیر</a:t>
                </a:r>
                <a14:m>
                  <m:oMath xmlns:m="http://schemas.openxmlformats.org/officeDocument/2006/math">
                    <m:r>
                      <a:rPr lang="en-US" sz="1600" i="1" kern="100">
                        <a:latin typeface="Cambria Math" panose="02040503050406030204" pitchFamily="18" charset="0"/>
                        <a:ea typeface="Times New Roman" panose="02020603050405020304" pitchFamily="18" charset="0"/>
                        <a:cs typeface="B Nazanin" panose="00000400000000000000" pitchFamily="2" charset="-78"/>
                      </a:rPr>
                      <m:t>𝑣</m:t>
                    </m:r>
                  </m:oMath>
                </a14:m>
                <a:r>
                  <a:rPr lang="en-US" sz="1600" kern="100" dirty="0">
                    <a:latin typeface="Cambria Math" panose="02040503050406030204" pitchFamily="18" charset="0"/>
                    <a:ea typeface="Times New Roman" panose="02020603050405020304" pitchFamily="18" charset="0"/>
                    <a:cs typeface="B Nazanin" panose="00000400000000000000" pitchFamily="2" charset="-78"/>
                  </a:rPr>
                  <a:t> </a:t>
                </a:r>
                <a:r>
                  <a:rPr lang="fa-IR" sz="1600" kern="100" dirty="0" smtClean="0">
                    <a:latin typeface="Cambria Math" panose="02040503050406030204" pitchFamily="18" charset="0"/>
                    <a:ea typeface="Times New Roman" panose="02020603050405020304" pitchFamily="18" charset="0"/>
                    <a:cs typeface="B Nazanin" panose="00000400000000000000" pitchFamily="2" charset="-78"/>
                  </a:rPr>
                  <a:t> و</a:t>
                </a:r>
                <a14:m>
                  <m:oMath xmlns:m="http://schemas.openxmlformats.org/officeDocument/2006/math">
                    <m:r>
                      <a:rPr lang="en-US" sz="1600" i="1" kern="100">
                        <a:latin typeface="Cambria Math" panose="02040503050406030204" pitchFamily="18" charset="0"/>
                        <a:ea typeface="Times New Roman" panose="02020603050405020304" pitchFamily="18" charset="0"/>
                        <a:cs typeface="B Nazanin" panose="00000400000000000000" pitchFamily="2" charset="-78"/>
                      </a:rPr>
                      <m:t>𝑖</m:t>
                    </m:r>
                    <m:r>
                      <a:rPr lang="en-US" sz="1600" i="1" kern="100">
                        <a:latin typeface="Cambria Math" panose="02040503050406030204" pitchFamily="18" charset="0"/>
                        <a:ea typeface="Times New Roman" panose="02020603050405020304" pitchFamily="18" charset="0"/>
                        <a:cs typeface="B Nazanin" panose="00000400000000000000" pitchFamily="2" charset="-78"/>
                      </a:rPr>
                      <m:t> </m:t>
                    </m:r>
                  </m:oMath>
                </a14:m>
                <a:r>
                  <a:rPr lang="fa-IR" sz="1600" kern="100" dirty="0" smtClean="0">
                    <a:latin typeface="Cambria Math" panose="02040503050406030204" pitchFamily="18" charset="0"/>
                    <a:ea typeface="Times New Roman" panose="02020603050405020304" pitchFamily="18" charset="0"/>
                    <a:cs typeface="B Nazanin" panose="00000400000000000000" pitchFamily="2" charset="-78"/>
                  </a:rPr>
                  <a:t> ضمن این که </a:t>
                </a:r>
                <a:r>
                  <a:rPr lang="fa-IR" sz="1600" kern="100" dirty="0">
                    <a:latin typeface="Cambria Math" panose="02040503050406030204" pitchFamily="18" charset="0"/>
                    <a:ea typeface="Times New Roman" panose="02020603050405020304" pitchFamily="18" charset="0"/>
                    <a:cs typeface="B Nazanin" panose="00000400000000000000" pitchFamily="2" charset="-78"/>
                  </a:rPr>
                  <a:t>نوسان می </a:t>
                </a:r>
                <a:r>
                  <a:rPr lang="fa-IR" sz="1600" kern="100" dirty="0" smtClean="0">
                    <a:latin typeface="Cambria Math" panose="02040503050406030204" pitchFamily="18" charset="0"/>
                    <a:ea typeface="Times New Roman" panose="02020603050405020304" pitchFamily="18" charset="0"/>
                    <a:cs typeface="B Nazanin" panose="00000400000000000000" pitchFamily="2" charset="-78"/>
                  </a:rPr>
                  <a:t>کنند، </a:t>
                </a:r>
                <a:r>
                  <a:rPr lang="fa-IR" sz="1600" kern="100" dirty="0">
                    <a:latin typeface="Cambria Math" panose="02040503050406030204" pitchFamily="18" charset="0"/>
                    <a:ea typeface="Times New Roman" panose="02020603050405020304" pitchFamily="18" charset="0"/>
                    <a:cs typeface="B Nazanin" panose="00000400000000000000" pitchFamily="2" charset="-78"/>
                  </a:rPr>
                  <a:t>دامنه </a:t>
                </a:r>
                <a:r>
                  <a:rPr lang="fa-IR" sz="1600" kern="100" dirty="0" smtClean="0">
                    <a:latin typeface="Cambria Math" panose="02040503050406030204" pitchFamily="18" charset="0"/>
                    <a:ea typeface="Times New Roman" panose="02020603050405020304" pitchFamily="18" charset="0"/>
                    <a:cs typeface="B Nazanin" panose="00000400000000000000" pitchFamily="2" charset="-78"/>
                  </a:rPr>
                  <a:t>آن ها </a:t>
                </a:r>
                <a:r>
                  <a:rPr lang="fa-IR" sz="1600" kern="100" dirty="0">
                    <a:latin typeface="Cambria Math" panose="02040503050406030204" pitchFamily="18" charset="0"/>
                    <a:ea typeface="Times New Roman" panose="02020603050405020304" pitchFamily="18" charset="0"/>
                    <a:cs typeface="B Nazanin" panose="00000400000000000000" pitchFamily="2" charset="-78"/>
                  </a:rPr>
                  <a:t>نیز افزایش می یابد و مدار ناپایدار می شود و با افزایش</a:t>
                </a:r>
                <a14:m>
                  <m:oMath xmlns:m="http://schemas.openxmlformats.org/officeDocument/2006/math">
                    <m:r>
                      <a:rPr lang="en-US" sz="1600" i="1" kern="100">
                        <a:latin typeface="Cambria Math" panose="02040503050406030204" pitchFamily="18" charset="0"/>
                        <a:ea typeface="Times New Roman" panose="02020603050405020304" pitchFamily="18" charset="0"/>
                        <a:cs typeface="B Nazanin" panose="00000400000000000000" pitchFamily="2" charset="-78"/>
                      </a:rPr>
                      <m:t>𝑡</m:t>
                    </m:r>
                  </m:oMath>
                </a14:m>
                <a:r>
                  <a:rPr lang="fa-IR" sz="1600" kern="100" dirty="0">
                    <a:latin typeface="Cambria Math" panose="02040503050406030204" pitchFamily="18" charset="0"/>
                    <a:ea typeface="Times New Roman" panose="02020603050405020304" pitchFamily="18" charset="0"/>
                    <a:cs typeface="B Nazanin" panose="00000400000000000000" pitchFamily="2" charset="-78"/>
                  </a:rPr>
                  <a:t> مسیر به بی نهایت می رود</a:t>
                </a:r>
                <a:r>
                  <a:rPr lang="fa-IR" sz="1600" kern="100" dirty="0" smtClean="0">
                    <a:latin typeface="Cambria Math" panose="02040503050406030204" pitchFamily="18" charset="0"/>
                    <a:ea typeface="Times New Roman" panose="02020603050405020304" pitchFamily="18" charset="0"/>
                    <a:cs typeface="B Nazanin" panose="00000400000000000000" pitchFamily="2" charset="-78"/>
                  </a:rPr>
                  <a:t>.</a:t>
                </a:r>
                <a:endParaRPr lang="en-US" sz="1200" kern="100"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272259" y="3248296"/>
                <a:ext cx="5749288" cy="3228704"/>
              </a:xfrm>
              <a:prstGeom prst="rect">
                <a:avLst/>
              </a:prstGeom>
              <a:blipFill>
                <a:blip r:embed="rId12"/>
                <a:stretch>
                  <a:fillRect l="-1803" r="-636" b="-1698"/>
                </a:stretch>
              </a:blipFill>
            </p:spPr>
            <p:txBody>
              <a:bodyPr/>
              <a:lstStyle/>
              <a:p>
                <a:r>
                  <a:rPr lang="en-US">
                    <a:noFill/>
                  </a:rPr>
                  <a:t> </a:t>
                </a:r>
              </a:p>
            </p:txBody>
          </p:sp>
        </mc:Fallback>
      </mc:AlternateContent>
      <p:cxnSp>
        <p:nvCxnSpPr>
          <p:cNvPr id="20" name="Straight Arrow Connector 19"/>
          <p:cNvCxnSpPr/>
          <p:nvPr/>
        </p:nvCxnSpPr>
        <p:spPr>
          <a:xfrm flipV="1">
            <a:off x="709930" y="2552984"/>
            <a:ext cx="0" cy="19113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a:off x="522605" y="4209064"/>
            <a:ext cx="261112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Freeform: Shape 1920310430"/>
          <p:cNvSpPr/>
          <p:nvPr/>
        </p:nvSpPr>
        <p:spPr>
          <a:xfrm>
            <a:off x="1270635" y="2795554"/>
            <a:ext cx="1177290" cy="920750"/>
          </a:xfrm>
          <a:custGeom>
            <a:avLst/>
            <a:gdLst>
              <a:gd name="connsiteX0" fmla="*/ 0 w 1177636"/>
              <a:gd name="connsiteY0" fmla="*/ 921327 h 921327"/>
              <a:gd name="connsiteX1" fmla="*/ 318655 w 1177636"/>
              <a:gd name="connsiteY1" fmla="*/ 401782 h 921327"/>
              <a:gd name="connsiteX2" fmla="*/ 651164 w 1177636"/>
              <a:gd name="connsiteY2" fmla="*/ 145473 h 921327"/>
              <a:gd name="connsiteX3" fmla="*/ 1177636 w 1177636"/>
              <a:gd name="connsiteY3" fmla="*/ 0 h 921327"/>
              <a:gd name="connsiteX4" fmla="*/ 1177636 w 1177636"/>
              <a:gd name="connsiteY4" fmla="*/ 0 h 921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636" h="921327">
                <a:moveTo>
                  <a:pt x="0" y="921327"/>
                </a:moveTo>
                <a:cubicBezTo>
                  <a:pt x="105064" y="726209"/>
                  <a:pt x="210128" y="531091"/>
                  <a:pt x="318655" y="401782"/>
                </a:cubicBezTo>
                <a:cubicBezTo>
                  <a:pt x="427182" y="272473"/>
                  <a:pt x="508001" y="212437"/>
                  <a:pt x="651164" y="145473"/>
                </a:cubicBezTo>
                <a:cubicBezTo>
                  <a:pt x="794328" y="78509"/>
                  <a:pt x="1177636" y="0"/>
                  <a:pt x="1177636" y="0"/>
                </a:cubicBezTo>
                <a:lnTo>
                  <a:pt x="1177636" y="0"/>
                </a:lnTo>
              </a:path>
            </a:pathLst>
          </a:custGeom>
        </p:spPr>
        <p:style>
          <a:lnRef idx="2">
            <a:schemeClr val="dk1"/>
          </a:lnRef>
          <a:fillRef idx="0">
            <a:schemeClr val="dk1"/>
          </a:fillRef>
          <a:effectRef idx="1">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b="1"/>
          </a:p>
        </p:txBody>
      </p:sp>
      <p:cxnSp>
        <p:nvCxnSpPr>
          <p:cNvPr id="23" name="Straight Arrow Connector 22"/>
          <p:cNvCxnSpPr/>
          <p:nvPr/>
        </p:nvCxnSpPr>
        <p:spPr>
          <a:xfrm flipV="1">
            <a:off x="1275715" y="3286409"/>
            <a:ext cx="243840" cy="4133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V="1">
            <a:off x="1618615" y="2996849"/>
            <a:ext cx="188595" cy="1657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V="1">
            <a:off x="1957705" y="2813969"/>
            <a:ext cx="409575" cy="1066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30" name="Text Box 1708121535"/>
              <p:cNvSpPr txBox="1"/>
              <p:nvPr/>
            </p:nvSpPr>
            <p:spPr>
              <a:xfrm>
                <a:off x="411376" y="2286000"/>
                <a:ext cx="194945" cy="31877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14:m>
                  <m:oMathPara xmlns:m="http://schemas.openxmlformats.org/officeDocument/2006/math">
                    <m:oMathParaPr>
                      <m:jc m:val="centerGroup"/>
                    </m:oMathParaPr>
                    <m:oMath xmlns:m="http://schemas.openxmlformats.org/officeDocument/2006/math">
                      <m:r>
                        <a:rPr lang="en-US" i="1" kern="100">
                          <a:effectLst/>
                          <a:latin typeface="Cambria Math" panose="02040503050406030204" pitchFamily="18" charset="0"/>
                          <a:ea typeface="Calibri" panose="020F0502020204030204" pitchFamily="34" charset="0"/>
                          <a:cs typeface="Arial" panose="020B0604020202020204" pitchFamily="34" charset="0"/>
                        </a:rPr>
                        <m:t>𝑣</m:t>
                      </m:r>
                    </m:oMath>
                  </m:oMathPara>
                </a14:m>
                <a:endParaRPr lang="en-US" kern="10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0" name="Text Box 1708121535"/>
              <p:cNvSpPr txBox="1">
                <a:spLocks noRot="1" noChangeAspect="1" noMove="1" noResize="1" noEditPoints="1" noAdjustHandles="1" noChangeArrowheads="1" noChangeShapeType="1" noTextEdit="1"/>
              </p:cNvSpPr>
              <p:nvPr/>
            </p:nvSpPr>
            <p:spPr>
              <a:xfrm>
                <a:off x="411376" y="2286000"/>
                <a:ext cx="194945" cy="318770"/>
              </a:xfrm>
              <a:prstGeom prst="rect">
                <a:avLst/>
              </a:prstGeom>
              <a:blipFill>
                <a:blip r:embed="rId13"/>
                <a:stretch>
                  <a:fillRect r="-12500"/>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 Box 1708121535"/>
              <p:cNvSpPr txBox="1"/>
              <p:nvPr/>
            </p:nvSpPr>
            <p:spPr>
              <a:xfrm>
                <a:off x="2820199" y="3725173"/>
                <a:ext cx="194945" cy="31877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14:m>
                  <m:oMathPara xmlns:m="http://schemas.openxmlformats.org/officeDocument/2006/math">
                    <m:oMathParaPr>
                      <m:jc m:val="centerGroup"/>
                    </m:oMathParaPr>
                    <m:oMath xmlns:m="http://schemas.openxmlformats.org/officeDocument/2006/math">
                      <m:r>
                        <a:rPr lang="en-US" b="0" i="1" kern="100" smtClean="0">
                          <a:effectLst/>
                          <a:latin typeface="Cambria Math" panose="02040503050406030204" pitchFamily="18" charset="0"/>
                          <a:ea typeface="Calibri" panose="020F0502020204030204" pitchFamily="34" charset="0"/>
                          <a:cs typeface="Arial" panose="020B0604020202020204" pitchFamily="34" charset="0"/>
                        </a:rPr>
                        <m:t>𝑖</m:t>
                      </m:r>
                    </m:oMath>
                  </m:oMathPara>
                </a14:m>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1" name="Text Box 1708121535"/>
              <p:cNvSpPr txBox="1">
                <a:spLocks noRot="1" noChangeAspect="1" noMove="1" noResize="1" noEditPoints="1" noAdjustHandles="1" noChangeArrowheads="1" noChangeShapeType="1" noTextEdit="1"/>
              </p:cNvSpPr>
              <p:nvPr/>
            </p:nvSpPr>
            <p:spPr>
              <a:xfrm>
                <a:off x="2820199" y="3725173"/>
                <a:ext cx="194945" cy="318770"/>
              </a:xfrm>
              <a:prstGeom prst="rect">
                <a:avLst/>
              </a:prstGeom>
              <a:blipFill>
                <a:blip r:embed="rId14"/>
                <a:stretch>
                  <a:fillRect/>
                </a:stretch>
              </a:blipFill>
              <a:ln w="6350">
                <a:noFill/>
              </a:ln>
            </p:spPr>
            <p:txBody>
              <a:bodyPr/>
              <a:lstStyle/>
              <a:p>
                <a:r>
                  <a:rPr lang="en-US">
                    <a:noFill/>
                  </a:rPr>
                  <a:t> </a:t>
                </a:r>
              </a:p>
            </p:txBody>
          </p:sp>
        </mc:Fallback>
      </mc:AlternateContent>
      <p:cxnSp>
        <p:nvCxnSpPr>
          <p:cNvPr id="38" name="Straight Arrow Connector 37"/>
          <p:cNvCxnSpPr/>
          <p:nvPr/>
        </p:nvCxnSpPr>
        <p:spPr>
          <a:xfrm>
            <a:off x="152400" y="5792119"/>
            <a:ext cx="300418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flipV="1">
            <a:off x="1540510" y="4632609"/>
            <a:ext cx="0" cy="212217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Freeform: Shape 38"/>
          <p:cNvSpPr/>
          <p:nvPr/>
        </p:nvSpPr>
        <p:spPr>
          <a:xfrm>
            <a:off x="462280" y="4665629"/>
            <a:ext cx="1905000" cy="1948180"/>
          </a:xfrm>
          <a:custGeom>
            <a:avLst/>
            <a:gdLst>
              <a:gd name="connsiteX0" fmla="*/ 1306811 w 1905525"/>
              <a:gd name="connsiteY0" fmla="*/ 816429 h 1948543"/>
              <a:gd name="connsiteX1" fmla="*/ 1328582 w 1905525"/>
              <a:gd name="connsiteY1" fmla="*/ 843643 h 1948543"/>
              <a:gd name="connsiteX2" fmla="*/ 1334025 w 1905525"/>
              <a:gd name="connsiteY2" fmla="*/ 859972 h 1948543"/>
              <a:gd name="connsiteX3" fmla="*/ 1361239 w 1905525"/>
              <a:gd name="connsiteY3" fmla="*/ 892629 h 1948543"/>
              <a:gd name="connsiteX4" fmla="*/ 1383011 w 1905525"/>
              <a:gd name="connsiteY4" fmla="*/ 930729 h 1948543"/>
              <a:gd name="connsiteX5" fmla="*/ 1393897 w 1905525"/>
              <a:gd name="connsiteY5" fmla="*/ 985158 h 1948543"/>
              <a:gd name="connsiteX6" fmla="*/ 1399339 w 1905525"/>
              <a:gd name="connsiteY6" fmla="*/ 1006929 h 1948543"/>
              <a:gd name="connsiteX7" fmla="*/ 1410225 w 1905525"/>
              <a:gd name="connsiteY7" fmla="*/ 1099458 h 1948543"/>
              <a:gd name="connsiteX8" fmla="*/ 1415668 w 1905525"/>
              <a:gd name="connsiteY8" fmla="*/ 1121229 h 1948543"/>
              <a:gd name="connsiteX9" fmla="*/ 1410225 w 1905525"/>
              <a:gd name="connsiteY9" fmla="*/ 1289958 h 1948543"/>
              <a:gd name="connsiteX10" fmla="*/ 1388454 w 1905525"/>
              <a:gd name="connsiteY10" fmla="*/ 1349829 h 1948543"/>
              <a:gd name="connsiteX11" fmla="*/ 1312254 w 1905525"/>
              <a:gd name="connsiteY11" fmla="*/ 1393372 h 1948543"/>
              <a:gd name="connsiteX12" fmla="*/ 1257825 w 1905525"/>
              <a:gd name="connsiteY12" fmla="*/ 1415143 h 1948543"/>
              <a:gd name="connsiteX13" fmla="*/ 1219725 w 1905525"/>
              <a:gd name="connsiteY13" fmla="*/ 1442358 h 1948543"/>
              <a:gd name="connsiteX14" fmla="*/ 1197954 w 1905525"/>
              <a:gd name="connsiteY14" fmla="*/ 1453243 h 1948543"/>
              <a:gd name="connsiteX15" fmla="*/ 1165297 w 1905525"/>
              <a:gd name="connsiteY15" fmla="*/ 1480458 h 1948543"/>
              <a:gd name="connsiteX16" fmla="*/ 1127197 w 1905525"/>
              <a:gd name="connsiteY16" fmla="*/ 1496786 h 1948543"/>
              <a:gd name="connsiteX17" fmla="*/ 1034668 w 1905525"/>
              <a:gd name="connsiteY17" fmla="*/ 1518558 h 1948543"/>
              <a:gd name="connsiteX18" fmla="*/ 969354 w 1905525"/>
              <a:gd name="connsiteY18" fmla="*/ 1507672 h 1948543"/>
              <a:gd name="connsiteX19" fmla="*/ 953025 w 1905525"/>
              <a:gd name="connsiteY19" fmla="*/ 1502229 h 1948543"/>
              <a:gd name="connsiteX20" fmla="*/ 849611 w 1905525"/>
              <a:gd name="connsiteY20" fmla="*/ 1453243 h 1948543"/>
              <a:gd name="connsiteX21" fmla="*/ 822397 w 1905525"/>
              <a:gd name="connsiteY21" fmla="*/ 1436915 h 1948543"/>
              <a:gd name="connsiteX22" fmla="*/ 789739 w 1905525"/>
              <a:gd name="connsiteY22" fmla="*/ 1404258 h 1948543"/>
              <a:gd name="connsiteX23" fmla="*/ 767968 w 1905525"/>
              <a:gd name="connsiteY23" fmla="*/ 1382486 h 1948543"/>
              <a:gd name="connsiteX24" fmla="*/ 713539 w 1905525"/>
              <a:gd name="connsiteY24" fmla="*/ 1322615 h 1948543"/>
              <a:gd name="connsiteX25" fmla="*/ 702654 w 1905525"/>
              <a:gd name="connsiteY25" fmla="*/ 1295400 h 1948543"/>
              <a:gd name="connsiteX26" fmla="*/ 686325 w 1905525"/>
              <a:gd name="connsiteY26" fmla="*/ 1273629 h 1948543"/>
              <a:gd name="connsiteX27" fmla="*/ 669997 w 1905525"/>
              <a:gd name="connsiteY27" fmla="*/ 1246415 h 1948543"/>
              <a:gd name="connsiteX28" fmla="*/ 642782 w 1905525"/>
              <a:gd name="connsiteY28" fmla="*/ 1181100 h 1948543"/>
              <a:gd name="connsiteX29" fmla="*/ 637339 w 1905525"/>
              <a:gd name="connsiteY29" fmla="*/ 1159329 h 1948543"/>
              <a:gd name="connsiteX30" fmla="*/ 621011 w 1905525"/>
              <a:gd name="connsiteY30" fmla="*/ 1110343 h 1948543"/>
              <a:gd name="connsiteX31" fmla="*/ 631897 w 1905525"/>
              <a:gd name="connsiteY31" fmla="*/ 963386 h 1948543"/>
              <a:gd name="connsiteX32" fmla="*/ 637339 w 1905525"/>
              <a:gd name="connsiteY32" fmla="*/ 925286 h 1948543"/>
              <a:gd name="connsiteX33" fmla="*/ 648225 w 1905525"/>
              <a:gd name="connsiteY33" fmla="*/ 892629 h 1948543"/>
              <a:gd name="connsiteX34" fmla="*/ 664554 w 1905525"/>
              <a:gd name="connsiteY34" fmla="*/ 838200 h 1948543"/>
              <a:gd name="connsiteX35" fmla="*/ 675439 w 1905525"/>
              <a:gd name="connsiteY35" fmla="*/ 794658 h 1948543"/>
              <a:gd name="connsiteX36" fmla="*/ 680882 w 1905525"/>
              <a:gd name="connsiteY36" fmla="*/ 772886 h 1948543"/>
              <a:gd name="connsiteX37" fmla="*/ 697211 w 1905525"/>
              <a:gd name="connsiteY37" fmla="*/ 751115 h 1948543"/>
              <a:gd name="connsiteX38" fmla="*/ 724425 w 1905525"/>
              <a:gd name="connsiteY38" fmla="*/ 702129 h 1948543"/>
              <a:gd name="connsiteX39" fmla="*/ 729868 w 1905525"/>
              <a:gd name="connsiteY39" fmla="*/ 685800 h 1948543"/>
              <a:gd name="connsiteX40" fmla="*/ 816954 w 1905525"/>
              <a:gd name="connsiteY40" fmla="*/ 604158 h 1948543"/>
              <a:gd name="connsiteX41" fmla="*/ 860497 w 1905525"/>
              <a:gd name="connsiteY41" fmla="*/ 582386 h 1948543"/>
              <a:gd name="connsiteX42" fmla="*/ 942139 w 1905525"/>
              <a:gd name="connsiteY42" fmla="*/ 506186 h 1948543"/>
              <a:gd name="connsiteX43" fmla="*/ 974797 w 1905525"/>
              <a:gd name="connsiteY43" fmla="*/ 473529 h 1948543"/>
              <a:gd name="connsiteX44" fmla="*/ 1050997 w 1905525"/>
              <a:gd name="connsiteY44" fmla="*/ 457200 h 1948543"/>
              <a:gd name="connsiteX45" fmla="*/ 1094539 w 1905525"/>
              <a:gd name="connsiteY45" fmla="*/ 446315 h 1948543"/>
              <a:gd name="connsiteX46" fmla="*/ 1121754 w 1905525"/>
              <a:gd name="connsiteY46" fmla="*/ 440872 h 1948543"/>
              <a:gd name="connsiteX47" fmla="*/ 1170739 w 1905525"/>
              <a:gd name="connsiteY47" fmla="*/ 419100 h 1948543"/>
              <a:gd name="connsiteX48" fmla="*/ 1306811 w 1905525"/>
              <a:gd name="connsiteY48" fmla="*/ 402772 h 1948543"/>
              <a:gd name="connsiteX49" fmla="*/ 1372125 w 1905525"/>
              <a:gd name="connsiteY49" fmla="*/ 391886 h 1948543"/>
              <a:gd name="connsiteX50" fmla="*/ 1426554 w 1905525"/>
              <a:gd name="connsiteY50" fmla="*/ 397329 h 1948543"/>
              <a:gd name="connsiteX51" fmla="*/ 1453768 w 1905525"/>
              <a:gd name="connsiteY51" fmla="*/ 402772 h 1948543"/>
              <a:gd name="connsiteX52" fmla="*/ 1491868 w 1905525"/>
              <a:gd name="connsiteY52" fmla="*/ 408215 h 1948543"/>
              <a:gd name="connsiteX53" fmla="*/ 1562625 w 1905525"/>
              <a:gd name="connsiteY53" fmla="*/ 424543 h 1948543"/>
              <a:gd name="connsiteX54" fmla="*/ 1595282 w 1905525"/>
              <a:gd name="connsiteY54" fmla="*/ 446315 h 1948543"/>
              <a:gd name="connsiteX55" fmla="*/ 1611611 w 1905525"/>
              <a:gd name="connsiteY55" fmla="*/ 468086 h 1948543"/>
              <a:gd name="connsiteX56" fmla="*/ 1660597 w 1905525"/>
              <a:gd name="connsiteY56" fmla="*/ 506186 h 1948543"/>
              <a:gd name="connsiteX57" fmla="*/ 1709582 w 1905525"/>
              <a:gd name="connsiteY57" fmla="*/ 560615 h 1948543"/>
              <a:gd name="connsiteX58" fmla="*/ 1725911 w 1905525"/>
              <a:gd name="connsiteY58" fmla="*/ 598715 h 1948543"/>
              <a:gd name="connsiteX59" fmla="*/ 1736797 w 1905525"/>
              <a:gd name="connsiteY59" fmla="*/ 620486 h 1948543"/>
              <a:gd name="connsiteX60" fmla="*/ 1764011 w 1905525"/>
              <a:gd name="connsiteY60" fmla="*/ 664029 h 1948543"/>
              <a:gd name="connsiteX61" fmla="*/ 1796668 w 1905525"/>
              <a:gd name="connsiteY61" fmla="*/ 734786 h 1948543"/>
              <a:gd name="connsiteX62" fmla="*/ 1807554 w 1905525"/>
              <a:gd name="connsiteY62" fmla="*/ 778329 h 1948543"/>
              <a:gd name="connsiteX63" fmla="*/ 1812997 w 1905525"/>
              <a:gd name="connsiteY63" fmla="*/ 810986 h 1948543"/>
              <a:gd name="connsiteX64" fmla="*/ 1823882 w 1905525"/>
              <a:gd name="connsiteY64" fmla="*/ 832758 h 1948543"/>
              <a:gd name="connsiteX65" fmla="*/ 1845654 w 1905525"/>
              <a:gd name="connsiteY65" fmla="*/ 898072 h 1948543"/>
              <a:gd name="connsiteX66" fmla="*/ 1856539 w 1905525"/>
              <a:gd name="connsiteY66" fmla="*/ 925286 h 1948543"/>
              <a:gd name="connsiteX67" fmla="*/ 1883754 w 1905525"/>
              <a:gd name="connsiteY67" fmla="*/ 1023258 h 1948543"/>
              <a:gd name="connsiteX68" fmla="*/ 1894639 w 1905525"/>
              <a:gd name="connsiteY68" fmla="*/ 1094015 h 1948543"/>
              <a:gd name="connsiteX69" fmla="*/ 1900082 w 1905525"/>
              <a:gd name="connsiteY69" fmla="*/ 1170215 h 1948543"/>
              <a:gd name="connsiteX70" fmla="*/ 1905525 w 1905525"/>
              <a:gd name="connsiteY70" fmla="*/ 1224643 h 1948543"/>
              <a:gd name="connsiteX71" fmla="*/ 1900082 w 1905525"/>
              <a:gd name="connsiteY71" fmla="*/ 1377043 h 1948543"/>
              <a:gd name="connsiteX72" fmla="*/ 1889197 w 1905525"/>
              <a:gd name="connsiteY72" fmla="*/ 1453243 h 1948543"/>
              <a:gd name="connsiteX73" fmla="*/ 1812997 w 1905525"/>
              <a:gd name="connsiteY73" fmla="*/ 1589315 h 1948543"/>
              <a:gd name="connsiteX74" fmla="*/ 1769454 w 1905525"/>
              <a:gd name="connsiteY74" fmla="*/ 1692729 h 1948543"/>
              <a:gd name="connsiteX75" fmla="*/ 1644268 w 1905525"/>
              <a:gd name="connsiteY75" fmla="*/ 1785258 h 1948543"/>
              <a:gd name="connsiteX76" fmla="*/ 1562625 w 1905525"/>
              <a:gd name="connsiteY76" fmla="*/ 1828800 h 1948543"/>
              <a:gd name="connsiteX77" fmla="*/ 1491868 w 1905525"/>
              <a:gd name="connsiteY77" fmla="*/ 1872343 h 1948543"/>
              <a:gd name="connsiteX78" fmla="*/ 1442882 w 1905525"/>
              <a:gd name="connsiteY78" fmla="*/ 1888672 h 1948543"/>
              <a:gd name="connsiteX79" fmla="*/ 1339468 w 1905525"/>
              <a:gd name="connsiteY79" fmla="*/ 1921329 h 1948543"/>
              <a:gd name="connsiteX80" fmla="*/ 1306811 w 1905525"/>
              <a:gd name="connsiteY80" fmla="*/ 1932215 h 1948543"/>
              <a:gd name="connsiteX81" fmla="*/ 1197954 w 1905525"/>
              <a:gd name="connsiteY81" fmla="*/ 1943100 h 1948543"/>
              <a:gd name="connsiteX82" fmla="*/ 1110868 w 1905525"/>
              <a:gd name="connsiteY82" fmla="*/ 1948543 h 1948543"/>
              <a:gd name="connsiteX83" fmla="*/ 844168 w 1905525"/>
              <a:gd name="connsiteY83" fmla="*/ 1943100 h 1948543"/>
              <a:gd name="connsiteX84" fmla="*/ 751639 w 1905525"/>
              <a:gd name="connsiteY84" fmla="*/ 1932215 h 1948543"/>
              <a:gd name="connsiteX85" fmla="*/ 637339 w 1905525"/>
              <a:gd name="connsiteY85" fmla="*/ 1921329 h 1948543"/>
              <a:gd name="connsiteX86" fmla="*/ 523039 w 1905525"/>
              <a:gd name="connsiteY86" fmla="*/ 1883229 h 1948543"/>
              <a:gd name="connsiteX87" fmla="*/ 479497 w 1905525"/>
              <a:gd name="connsiteY87" fmla="*/ 1850572 h 1948543"/>
              <a:gd name="connsiteX88" fmla="*/ 397854 w 1905525"/>
              <a:gd name="connsiteY88" fmla="*/ 1801586 h 1948543"/>
              <a:gd name="connsiteX89" fmla="*/ 365197 w 1905525"/>
              <a:gd name="connsiteY89" fmla="*/ 1768929 h 1948543"/>
              <a:gd name="connsiteX90" fmla="*/ 337982 w 1905525"/>
              <a:gd name="connsiteY90" fmla="*/ 1747158 h 1948543"/>
              <a:gd name="connsiteX91" fmla="*/ 321654 w 1905525"/>
              <a:gd name="connsiteY91" fmla="*/ 1714500 h 1948543"/>
              <a:gd name="connsiteX92" fmla="*/ 294439 w 1905525"/>
              <a:gd name="connsiteY92" fmla="*/ 1676400 h 1948543"/>
              <a:gd name="connsiteX93" fmla="*/ 212797 w 1905525"/>
              <a:gd name="connsiteY93" fmla="*/ 1534886 h 1948543"/>
              <a:gd name="connsiteX94" fmla="*/ 152925 w 1905525"/>
              <a:gd name="connsiteY94" fmla="*/ 1447800 h 1948543"/>
              <a:gd name="connsiteX95" fmla="*/ 131154 w 1905525"/>
              <a:gd name="connsiteY95" fmla="*/ 1393372 h 1948543"/>
              <a:gd name="connsiteX96" fmla="*/ 109382 w 1905525"/>
              <a:gd name="connsiteY96" fmla="*/ 1344386 h 1948543"/>
              <a:gd name="connsiteX97" fmla="*/ 71282 w 1905525"/>
              <a:gd name="connsiteY97" fmla="*/ 1268186 h 1948543"/>
              <a:gd name="connsiteX98" fmla="*/ 49511 w 1905525"/>
              <a:gd name="connsiteY98" fmla="*/ 1175658 h 1948543"/>
              <a:gd name="connsiteX99" fmla="*/ 33182 w 1905525"/>
              <a:gd name="connsiteY99" fmla="*/ 1132115 h 1948543"/>
              <a:gd name="connsiteX100" fmla="*/ 11411 w 1905525"/>
              <a:gd name="connsiteY100" fmla="*/ 1066800 h 1948543"/>
              <a:gd name="connsiteX101" fmla="*/ 5968 w 1905525"/>
              <a:gd name="connsiteY101" fmla="*/ 1017815 h 1948543"/>
              <a:gd name="connsiteX102" fmla="*/ 5968 w 1905525"/>
              <a:gd name="connsiteY102" fmla="*/ 892629 h 1948543"/>
              <a:gd name="connsiteX103" fmla="*/ 22297 w 1905525"/>
              <a:gd name="connsiteY103" fmla="*/ 859972 h 1948543"/>
              <a:gd name="connsiteX104" fmla="*/ 44068 w 1905525"/>
              <a:gd name="connsiteY104" fmla="*/ 821872 h 1948543"/>
              <a:gd name="connsiteX105" fmla="*/ 71282 w 1905525"/>
              <a:gd name="connsiteY105" fmla="*/ 751115 h 1948543"/>
              <a:gd name="connsiteX106" fmla="*/ 87611 w 1905525"/>
              <a:gd name="connsiteY106" fmla="*/ 691243 h 1948543"/>
              <a:gd name="connsiteX107" fmla="*/ 125711 w 1905525"/>
              <a:gd name="connsiteY107" fmla="*/ 604158 h 1948543"/>
              <a:gd name="connsiteX108" fmla="*/ 185582 w 1905525"/>
              <a:gd name="connsiteY108" fmla="*/ 495300 h 1948543"/>
              <a:gd name="connsiteX109" fmla="*/ 234568 w 1905525"/>
              <a:gd name="connsiteY109" fmla="*/ 457200 h 1948543"/>
              <a:gd name="connsiteX110" fmla="*/ 337982 w 1905525"/>
              <a:gd name="connsiteY110" fmla="*/ 310243 h 1948543"/>
              <a:gd name="connsiteX111" fmla="*/ 468611 w 1905525"/>
              <a:gd name="connsiteY111" fmla="*/ 223158 h 1948543"/>
              <a:gd name="connsiteX112" fmla="*/ 572025 w 1905525"/>
              <a:gd name="connsiteY112" fmla="*/ 157843 h 1948543"/>
              <a:gd name="connsiteX113" fmla="*/ 604682 w 1905525"/>
              <a:gd name="connsiteY113" fmla="*/ 136072 h 1948543"/>
              <a:gd name="connsiteX114" fmla="*/ 702654 w 1905525"/>
              <a:gd name="connsiteY114" fmla="*/ 92529 h 1948543"/>
              <a:gd name="connsiteX115" fmla="*/ 746197 w 1905525"/>
              <a:gd name="connsiteY115" fmla="*/ 76200 h 1948543"/>
              <a:gd name="connsiteX116" fmla="*/ 762525 w 1905525"/>
              <a:gd name="connsiteY116" fmla="*/ 59872 h 1948543"/>
              <a:gd name="connsiteX117" fmla="*/ 778854 w 1905525"/>
              <a:gd name="connsiteY117" fmla="*/ 54429 h 1948543"/>
              <a:gd name="connsiteX118" fmla="*/ 904039 w 1905525"/>
              <a:gd name="connsiteY118" fmla="*/ 27215 h 1948543"/>
              <a:gd name="connsiteX119" fmla="*/ 963911 w 1905525"/>
              <a:gd name="connsiteY119" fmla="*/ 10886 h 1948543"/>
              <a:gd name="connsiteX120" fmla="*/ 1029225 w 1905525"/>
              <a:gd name="connsiteY120" fmla="*/ 0 h 1948543"/>
              <a:gd name="connsiteX121" fmla="*/ 1459211 w 1905525"/>
              <a:gd name="connsiteY121" fmla="*/ 5443 h 194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905525" h="1948543">
                <a:moveTo>
                  <a:pt x="1306811" y="816429"/>
                </a:moveTo>
                <a:cubicBezTo>
                  <a:pt x="1314068" y="825500"/>
                  <a:pt x="1322425" y="833792"/>
                  <a:pt x="1328582" y="843643"/>
                </a:cubicBezTo>
                <a:cubicBezTo>
                  <a:pt x="1331623" y="848508"/>
                  <a:pt x="1330842" y="855198"/>
                  <a:pt x="1334025" y="859972"/>
                </a:cubicBezTo>
                <a:cubicBezTo>
                  <a:pt x="1341885" y="871762"/>
                  <a:pt x="1352540" y="881444"/>
                  <a:pt x="1361239" y="892629"/>
                </a:cubicBezTo>
                <a:cubicBezTo>
                  <a:pt x="1372009" y="906476"/>
                  <a:pt x="1374925" y="914558"/>
                  <a:pt x="1383011" y="930729"/>
                </a:cubicBezTo>
                <a:cubicBezTo>
                  <a:pt x="1386640" y="948872"/>
                  <a:pt x="1389410" y="967208"/>
                  <a:pt x="1393897" y="985158"/>
                </a:cubicBezTo>
                <a:cubicBezTo>
                  <a:pt x="1395711" y="992415"/>
                  <a:pt x="1398001" y="999569"/>
                  <a:pt x="1399339" y="1006929"/>
                </a:cubicBezTo>
                <a:cubicBezTo>
                  <a:pt x="1408798" y="1058956"/>
                  <a:pt x="1401463" y="1038125"/>
                  <a:pt x="1410225" y="1099458"/>
                </a:cubicBezTo>
                <a:cubicBezTo>
                  <a:pt x="1411283" y="1106863"/>
                  <a:pt x="1413854" y="1113972"/>
                  <a:pt x="1415668" y="1121229"/>
                </a:cubicBezTo>
                <a:cubicBezTo>
                  <a:pt x="1413854" y="1177472"/>
                  <a:pt x="1414541" y="1233852"/>
                  <a:pt x="1410225" y="1289958"/>
                </a:cubicBezTo>
                <a:cubicBezTo>
                  <a:pt x="1409273" y="1302340"/>
                  <a:pt x="1402600" y="1337451"/>
                  <a:pt x="1388454" y="1349829"/>
                </a:cubicBezTo>
                <a:cubicBezTo>
                  <a:pt x="1365784" y="1369666"/>
                  <a:pt x="1338364" y="1379313"/>
                  <a:pt x="1312254" y="1393372"/>
                </a:cubicBezTo>
                <a:cubicBezTo>
                  <a:pt x="1270719" y="1415737"/>
                  <a:pt x="1300998" y="1406508"/>
                  <a:pt x="1257825" y="1415143"/>
                </a:cubicBezTo>
                <a:cubicBezTo>
                  <a:pt x="1245125" y="1424215"/>
                  <a:pt x="1232892" y="1433979"/>
                  <a:pt x="1219725" y="1442358"/>
                </a:cubicBezTo>
                <a:cubicBezTo>
                  <a:pt x="1212880" y="1446714"/>
                  <a:pt x="1204601" y="1448590"/>
                  <a:pt x="1197954" y="1453243"/>
                </a:cubicBezTo>
                <a:cubicBezTo>
                  <a:pt x="1186345" y="1461369"/>
                  <a:pt x="1177365" y="1473031"/>
                  <a:pt x="1165297" y="1480458"/>
                </a:cubicBezTo>
                <a:cubicBezTo>
                  <a:pt x="1153530" y="1487700"/>
                  <a:pt x="1140134" y="1491935"/>
                  <a:pt x="1127197" y="1496786"/>
                </a:cubicBezTo>
                <a:cubicBezTo>
                  <a:pt x="1074809" y="1516431"/>
                  <a:pt x="1086388" y="1512093"/>
                  <a:pt x="1034668" y="1518558"/>
                </a:cubicBezTo>
                <a:cubicBezTo>
                  <a:pt x="1012897" y="1514929"/>
                  <a:pt x="990997" y="1512001"/>
                  <a:pt x="969354" y="1507672"/>
                </a:cubicBezTo>
                <a:cubicBezTo>
                  <a:pt x="963728" y="1506547"/>
                  <a:pt x="958397" y="1504244"/>
                  <a:pt x="953025" y="1502229"/>
                </a:cubicBezTo>
                <a:cubicBezTo>
                  <a:pt x="918387" y="1489239"/>
                  <a:pt x="879491" y="1471170"/>
                  <a:pt x="849611" y="1453243"/>
                </a:cubicBezTo>
                <a:cubicBezTo>
                  <a:pt x="840540" y="1447800"/>
                  <a:pt x="830585" y="1443614"/>
                  <a:pt x="822397" y="1436915"/>
                </a:cubicBezTo>
                <a:cubicBezTo>
                  <a:pt x="810482" y="1427167"/>
                  <a:pt x="800625" y="1415144"/>
                  <a:pt x="789739" y="1404258"/>
                </a:cubicBezTo>
                <a:cubicBezTo>
                  <a:pt x="782482" y="1397001"/>
                  <a:pt x="774269" y="1390587"/>
                  <a:pt x="767968" y="1382486"/>
                </a:cubicBezTo>
                <a:cubicBezTo>
                  <a:pt x="725852" y="1328336"/>
                  <a:pt x="747080" y="1344974"/>
                  <a:pt x="713539" y="1322615"/>
                </a:cubicBezTo>
                <a:cubicBezTo>
                  <a:pt x="709911" y="1313543"/>
                  <a:pt x="707399" y="1303941"/>
                  <a:pt x="702654" y="1295400"/>
                </a:cubicBezTo>
                <a:cubicBezTo>
                  <a:pt x="698249" y="1287470"/>
                  <a:pt x="691357" y="1281177"/>
                  <a:pt x="686325" y="1273629"/>
                </a:cubicBezTo>
                <a:cubicBezTo>
                  <a:pt x="680457" y="1264827"/>
                  <a:pt x="675440" y="1255486"/>
                  <a:pt x="669997" y="1246415"/>
                </a:cubicBezTo>
                <a:cubicBezTo>
                  <a:pt x="642732" y="1150990"/>
                  <a:pt x="676698" y="1257409"/>
                  <a:pt x="642782" y="1181100"/>
                </a:cubicBezTo>
                <a:cubicBezTo>
                  <a:pt x="639744" y="1174264"/>
                  <a:pt x="639704" y="1166426"/>
                  <a:pt x="637339" y="1159329"/>
                </a:cubicBezTo>
                <a:cubicBezTo>
                  <a:pt x="616845" y="1097846"/>
                  <a:pt x="634054" y="1162514"/>
                  <a:pt x="621011" y="1110343"/>
                </a:cubicBezTo>
                <a:cubicBezTo>
                  <a:pt x="624640" y="1061357"/>
                  <a:pt x="627580" y="1012316"/>
                  <a:pt x="631897" y="963386"/>
                </a:cubicBezTo>
                <a:cubicBezTo>
                  <a:pt x="633025" y="950607"/>
                  <a:pt x="634454" y="937786"/>
                  <a:pt x="637339" y="925286"/>
                </a:cubicBezTo>
                <a:cubicBezTo>
                  <a:pt x="639919" y="914105"/>
                  <a:pt x="645206" y="903699"/>
                  <a:pt x="648225" y="892629"/>
                </a:cubicBezTo>
                <a:cubicBezTo>
                  <a:pt x="667656" y="821384"/>
                  <a:pt x="637483" y="910389"/>
                  <a:pt x="664554" y="838200"/>
                </a:cubicBezTo>
                <a:cubicBezTo>
                  <a:pt x="672513" y="816976"/>
                  <a:pt x="669532" y="821242"/>
                  <a:pt x="675439" y="794658"/>
                </a:cubicBezTo>
                <a:cubicBezTo>
                  <a:pt x="677062" y="787355"/>
                  <a:pt x="677536" y="779577"/>
                  <a:pt x="680882" y="772886"/>
                </a:cubicBezTo>
                <a:cubicBezTo>
                  <a:pt x="684939" y="764772"/>
                  <a:pt x="691768" y="758372"/>
                  <a:pt x="697211" y="751115"/>
                </a:cubicBezTo>
                <a:cubicBezTo>
                  <a:pt x="722678" y="674717"/>
                  <a:pt x="691835" y="751016"/>
                  <a:pt x="724425" y="702129"/>
                </a:cubicBezTo>
                <a:cubicBezTo>
                  <a:pt x="727607" y="697355"/>
                  <a:pt x="726162" y="690180"/>
                  <a:pt x="729868" y="685800"/>
                </a:cubicBezTo>
                <a:cubicBezTo>
                  <a:pt x="739062" y="674934"/>
                  <a:pt x="795101" y="618206"/>
                  <a:pt x="816954" y="604158"/>
                </a:cubicBezTo>
                <a:cubicBezTo>
                  <a:pt x="830604" y="595383"/>
                  <a:pt x="846995" y="591387"/>
                  <a:pt x="860497" y="582386"/>
                </a:cubicBezTo>
                <a:cubicBezTo>
                  <a:pt x="883509" y="567045"/>
                  <a:pt x="924409" y="523916"/>
                  <a:pt x="942139" y="506186"/>
                </a:cubicBezTo>
                <a:cubicBezTo>
                  <a:pt x="953025" y="495300"/>
                  <a:pt x="959994" y="477758"/>
                  <a:pt x="974797" y="473529"/>
                </a:cubicBezTo>
                <a:cubicBezTo>
                  <a:pt x="1060348" y="449085"/>
                  <a:pt x="965715" y="474256"/>
                  <a:pt x="1050997" y="457200"/>
                </a:cubicBezTo>
                <a:cubicBezTo>
                  <a:pt x="1065667" y="454266"/>
                  <a:pt x="1079961" y="449679"/>
                  <a:pt x="1094539" y="446315"/>
                </a:cubicBezTo>
                <a:cubicBezTo>
                  <a:pt x="1103553" y="444235"/>
                  <a:pt x="1112682" y="442686"/>
                  <a:pt x="1121754" y="440872"/>
                </a:cubicBezTo>
                <a:cubicBezTo>
                  <a:pt x="1147054" y="415570"/>
                  <a:pt x="1128813" y="427485"/>
                  <a:pt x="1170739" y="419100"/>
                </a:cubicBezTo>
                <a:cubicBezTo>
                  <a:pt x="1260619" y="401125"/>
                  <a:pt x="1181292" y="410617"/>
                  <a:pt x="1306811" y="402772"/>
                </a:cubicBezTo>
                <a:cubicBezTo>
                  <a:pt x="1332359" y="394255"/>
                  <a:pt x="1335666" y="391886"/>
                  <a:pt x="1372125" y="391886"/>
                </a:cubicBezTo>
                <a:cubicBezTo>
                  <a:pt x="1390358" y="391886"/>
                  <a:pt x="1408411" y="395515"/>
                  <a:pt x="1426554" y="397329"/>
                </a:cubicBezTo>
                <a:cubicBezTo>
                  <a:pt x="1435625" y="399143"/>
                  <a:pt x="1444643" y="401251"/>
                  <a:pt x="1453768" y="402772"/>
                </a:cubicBezTo>
                <a:cubicBezTo>
                  <a:pt x="1466422" y="404881"/>
                  <a:pt x="1479259" y="405851"/>
                  <a:pt x="1491868" y="408215"/>
                </a:cubicBezTo>
                <a:cubicBezTo>
                  <a:pt x="1516902" y="412909"/>
                  <a:pt x="1538604" y="418537"/>
                  <a:pt x="1562625" y="424543"/>
                </a:cubicBezTo>
                <a:cubicBezTo>
                  <a:pt x="1573511" y="431800"/>
                  <a:pt x="1585504" y="437623"/>
                  <a:pt x="1595282" y="446315"/>
                </a:cubicBezTo>
                <a:cubicBezTo>
                  <a:pt x="1602062" y="452342"/>
                  <a:pt x="1604831" y="462059"/>
                  <a:pt x="1611611" y="468086"/>
                </a:cubicBezTo>
                <a:cubicBezTo>
                  <a:pt x="1647719" y="500182"/>
                  <a:pt x="1636754" y="477045"/>
                  <a:pt x="1660597" y="506186"/>
                </a:cubicBezTo>
                <a:cubicBezTo>
                  <a:pt x="1704498" y="559842"/>
                  <a:pt x="1675520" y="537905"/>
                  <a:pt x="1709582" y="560615"/>
                </a:cubicBezTo>
                <a:cubicBezTo>
                  <a:pt x="1731643" y="593704"/>
                  <a:pt x="1710848" y="558547"/>
                  <a:pt x="1725911" y="598715"/>
                </a:cubicBezTo>
                <a:cubicBezTo>
                  <a:pt x="1728760" y="606312"/>
                  <a:pt x="1732857" y="613393"/>
                  <a:pt x="1736797" y="620486"/>
                </a:cubicBezTo>
                <a:cubicBezTo>
                  <a:pt x="1747741" y="640185"/>
                  <a:pt x="1752668" y="647014"/>
                  <a:pt x="1764011" y="664029"/>
                </a:cubicBezTo>
                <a:cubicBezTo>
                  <a:pt x="1777715" y="718842"/>
                  <a:pt x="1765551" y="695889"/>
                  <a:pt x="1796668" y="734786"/>
                </a:cubicBezTo>
                <a:cubicBezTo>
                  <a:pt x="1800297" y="749300"/>
                  <a:pt x="1804419" y="763700"/>
                  <a:pt x="1807554" y="778329"/>
                </a:cubicBezTo>
                <a:cubicBezTo>
                  <a:pt x="1809866" y="789120"/>
                  <a:pt x="1809826" y="800416"/>
                  <a:pt x="1812997" y="810986"/>
                </a:cubicBezTo>
                <a:cubicBezTo>
                  <a:pt x="1815328" y="818758"/>
                  <a:pt x="1821033" y="825161"/>
                  <a:pt x="1823882" y="832758"/>
                </a:cubicBezTo>
                <a:cubicBezTo>
                  <a:pt x="1831940" y="854246"/>
                  <a:pt x="1837131" y="876764"/>
                  <a:pt x="1845654" y="898072"/>
                </a:cubicBezTo>
                <a:lnTo>
                  <a:pt x="1856539" y="925286"/>
                </a:lnTo>
                <a:cubicBezTo>
                  <a:pt x="1870923" y="1040355"/>
                  <a:pt x="1847843" y="885599"/>
                  <a:pt x="1883754" y="1023258"/>
                </a:cubicBezTo>
                <a:cubicBezTo>
                  <a:pt x="1889778" y="1046348"/>
                  <a:pt x="1891011" y="1070429"/>
                  <a:pt x="1894639" y="1094015"/>
                </a:cubicBezTo>
                <a:cubicBezTo>
                  <a:pt x="1896453" y="1119415"/>
                  <a:pt x="1897967" y="1144838"/>
                  <a:pt x="1900082" y="1170215"/>
                </a:cubicBezTo>
                <a:cubicBezTo>
                  <a:pt x="1901596" y="1188385"/>
                  <a:pt x="1905525" y="1206410"/>
                  <a:pt x="1905525" y="1224643"/>
                </a:cubicBezTo>
                <a:cubicBezTo>
                  <a:pt x="1905525" y="1275475"/>
                  <a:pt x="1903704" y="1326340"/>
                  <a:pt x="1900082" y="1377043"/>
                </a:cubicBezTo>
                <a:cubicBezTo>
                  <a:pt x="1898254" y="1402636"/>
                  <a:pt x="1896743" y="1428720"/>
                  <a:pt x="1889197" y="1453243"/>
                </a:cubicBezTo>
                <a:cubicBezTo>
                  <a:pt x="1872976" y="1505960"/>
                  <a:pt x="1836504" y="1540341"/>
                  <a:pt x="1812997" y="1589315"/>
                </a:cubicBezTo>
                <a:cubicBezTo>
                  <a:pt x="1793935" y="1629027"/>
                  <a:pt x="1797935" y="1659866"/>
                  <a:pt x="1769454" y="1692729"/>
                </a:cubicBezTo>
                <a:cubicBezTo>
                  <a:pt x="1737894" y="1729145"/>
                  <a:pt x="1683567" y="1762036"/>
                  <a:pt x="1644268" y="1785258"/>
                </a:cubicBezTo>
                <a:cubicBezTo>
                  <a:pt x="1592483" y="1815858"/>
                  <a:pt x="1610451" y="1796916"/>
                  <a:pt x="1562625" y="1828800"/>
                </a:cubicBezTo>
                <a:cubicBezTo>
                  <a:pt x="1515237" y="1860392"/>
                  <a:pt x="1556282" y="1845820"/>
                  <a:pt x="1491868" y="1872343"/>
                </a:cubicBezTo>
                <a:cubicBezTo>
                  <a:pt x="1475952" y="1878896"/>
                  <a:pt x="1458610" y="1881682"/>
                  <a:pt x="1442882" y="1888672"/>
                </a:cubicBezTo>
                <a:cubicBezTo>
                  <a:pt x="1357015" y="1926835"/>
                  <a:pt x="1432927" y="1911983"/>
                  <a:pt x="1339468" y="1921329"/>
                </a:cubicBezTo>
                <a:cubicBezTo>
                  <a:pt x="1328582" y="1924958"/>
                  <a:pt x="1317992" y="1929635"/>
                  <a:pt x="1306811" y="1932215"/>
                </a:cubicBezTo>
                <a:cubicBezTo>
                  <a:pt x="1280942" y="1938185"/>
                  <a:pt x="1215769" y="1941871"/>
                  <a:pt x="1197954" y="1943100"/>
                </a:cubicBezTo>
                <a:lnTo>
                  <a:pt x="1110868" y="1948543"/>
                </a:lnTo>
                <a:cubicBezTo>
                  <a:pt x="1021968" y="1946729"/>
                  <a:pt x="932995" y="1947137"/>
                  <a:pt x="844168" y="1943100"/>
                </a:cubicBezTo>
                <a:cubicBezTo>
                  <a:pt x="813144" y="1941690"/>
                  <a:pt x="782524" y="1935466"/>
                  <a:pt x="751639" y="1932215"/>
                </a:cubicBezTo>
                <a:cubicBezTo>
                  <a:pt x="713577" y="1928209"/>
                  <a:pt x="675439" y="1924958"/>
                  <a:pt x="637339" y="1921329"/>
                </a:cubicBezTo>
                <a:cubicBezTo>
                  <a:pt x="599239" y="1908629"/>
                  <a:pt x="555168" y="1907326"/>
                  <a:pt x="523039" y="1883229"/>
                </a:cubicBezTo>
                <a:cubicBezTo>
                  <a:pt x="508525" y="1872343"/>
                  <a:pt x="494729" y="1860428"/>
                  <a:pt x="479497" y="1850572"/>
                </a:cubicBezTo>
                <a:cubicBezTo>
                  <a:pt x="450957" y="1832105"/>
                  <a:pt x="423722" y="1823143"/>
                  <a:pt x="397854" y="1801586"/>
                </a:cubicBezTo>
                <a:cubicBezTo>
                  <a:pt x="386028" y="1791731"/>
                  <a:pt x="376588" y="1779284"/>
                  <a:pt x="365197" y="1768929"/>
                </a:cubicBezTo>
                <a:cubicBezTo>
                  <a:pt x="356601" y="1761115"/>
                  <a:pt x="347054" y="1754415"/>
                  <a:pt x="337982" y="1747158"/>
                </a:cubicBezTo>
                <a:cubicBezTo>
                  <a:pt x="332539" y="1736272"/>
                  <a:pt x="328033" y="1724865"/>
                  <a:pt x="321654" y="1714500"/>
                </a:cubicBezTo>
                <a:cubicBezTo>
                  <a:pt x="313474" y="1701208"/>
                  <a:pt x="302091" y="1690003"/>
                  <a:pt x="294439" y="1676400"/>
                </a:cubicBezTo>
                <a:cubicBezTo>
                  <a:pt x="247995" y="1593835"/>
                  <a:pt x="302426" y="1642437"/>
                  <a:pt x="212797" y="1534886"/>
                </a:cubicBezTo>
                <a:cubicBezTo>
                  <a:pt x="183183" y="1499351"/>
                  <a:pt x="176229" y="1494408"/>
                  <a:pt x="152925" y="1447800"/>
                </a:cubicBezTo>
                <a:cubicBezTo>
                  <a:pt x="144186" y="1430323"/>
                  <a:pt x="138737" y="1411381"/>
                  <a:pt x="131154" y="1393372"/>
                </a:cubicBezTo>
                <a:cubicBezTo>
                  <a:pt x="124220" y="1376903"/>
                  <a:pt x="117092" y="1360506"/>
                  <a:pt x="109382" y="1344386"/>
                </a:cubicBezTo>
                <a:cubicBezTo>
                  <a:pt x="97129" y="1318767"/>
                  <a:pt x="71282" y="1268186"/>
                  <a:pt x="71282" y="1268186"/>
                </a:cubicBezTo>
                <a:cubicBezTo>
                  <a:pt x="63398" y="1228763"/>
                  <a:pt x="61489" y="1211590"/>
                  <a:pt x="49511" y="1175658"/>
                </a:cubicBezTo>
                <a:cubicBezTo>
                  <a:pt x="44609" y="1160952"/>
                  <a:pt x="38084" y="1146821"/>
                  <a:pt x="33182" y="1132115"/>
                </a:cubicBezTo>
                <a:cubicBezTo>
                  <a:pt x="6040" y="1050687"/>
                  <a:pt x="37243" y="1131380"/>
                  <a:pt x="11411" y="1066800"/>
                </a:cubicBezTo>
                <a:cubicBezTo>
                  <a:pt x="9597" y="1050472"/>
                  <a:pt x="7688" y="1034154"/>
                  <a:pt x="5968" y="1017815"/>
                </a:cubicBezTo>
                <a:cubicBezTo>
                  <a:pt x="951" y="970151"/>
                  <a:pt x="-4479" y="942252"/>
                  <a:pt x="5968" y="892629"/>
                </a:cubicBezTo>
                <a:cubicBezTo>
                  <a:pt x="8475" y="880719"/>
                  <a:pt x="17354" y="871094"/>
                  <a:pt x="22297" y="859972"/>
                </a:cubicBezTo>
                <a:cubicBezTo>
                  <a:pt x="37410" y="825967"/>
                  <a:pt x="13540" y="862574"/>
                  <a:pt x="44068" y="821872"/>
                </a:cubicBezTo>
                <a:cubicBezTo>
                  <a:pt x="85282" y="636414"/>
                  <a:pt x="29538" y="855475"/>
                  <a:pt x="71282" y="751115"/>
                </a:cubicBezTo>
                <a:cubicBezTo>
                  <a:pt x="78965" y="731908"/>
                  <a:pt x="80426" y="710641"/>
                  <a:pt x="87611" y="691243"/>
                </a:cubicBezTo>
                <a:cubicBezTo>
                  <a:pt x="98616" y="661531"/>
                  <a:pt x="112368" y="632897"/>
                  <a:pt x="125711" y="604158"/>
                </a:cubicBezTo>
                <a:cubicBezTo>
                  <a:pt x="132434" y="589677"/>
                  <a:pt x="169085" y="512975"/>
                  <a:pt x="185582" y="495300"/>
                </a:cubicBezTo>
                <a:cubicBezTo>
                  <a:pt x="199697" y="480177"/>
                  <a:pt x="220302" y="472180"/>
                  <a:pt x="234568" y="457200"/>
                </a:cubicBezTo>
                <a:cubicBezTo>
                  <a:pt x="367363" y="317765"/>
                  <a:pt x="229658" y="444055"/>
                  <a:pt x="337982" y="310243"/>
                </a:cubicBezTo>
                <a:cubicBezTo>
                  <a:pt x="377521" y="261401"/>
                  <a:pt x="413572" y="255534"/>
                  <a:pt x="468611" y="223158"/>
                </a:cubicBezTo>
                <a:cubicBezTo>
                  <a:pt x="503753" y="202486"/>
                  <a:pt x="537685" y="179821"/>
                  <a:pt x="572025" y="157843"/>
                </a:cubicBezTo>
                <a:cubicBezTo>
                  <a:pt x="583044" y="150791"/>
                  <a:pt x="592432" y="140666"/>
                  <a:pt x="604682" y="136072"/>
                </a:cubicBezTo>
                <a:cubicBezTo>
                  <a:pt x="708970" y="96963"/>
                  <a:pt x="579725" y="147164"/>
                  <a:pt x="702654" y="92529"/>
                </a:cubicBezTo>
                <a:cubicBezTo>
                  <a:pt x="716819" y="86233"/>
                  <a:pt x="731683" y="81643"/>
                  <a:pt x="746197" y="76200"/>
                </a:cubicBezTo>
                <a:cubicBezTo>
                  <a:pt x="751640" y="70757"/>
                  <a:pt x="756121" y="64142"/>
                  <a:pt x="762525" y="59872"/>
                </a:cubicBezTo>
                <a:cubicBezTo>
                  <a:pt x="767299" y="56689"/>
                  <a:pt x="773319" y="55939"/>
                  <a:pt x="778854" y="54429"/>
                </a:cubicBezTo>
                <a:cubicBezTo>
                  <a:pt x="849234" y="35234"/>
                  <a:pt x="807889" y="49403"/>
                  <a:pt x="904039" y="27215"/>
                </a:cubicBezTo>
                <a:cubicBezTo>
                  <a:pt x="924196" y="22564"/>
                  <a:pt x="943842" y="15903"/>
                  <a:pt x="963911" y="10886"/>
                </a:cubicBezTo>
                <a:cubicBezTo>
                  <a:pt x="985135" y="5580"/>
                  <a:pt x="1007718" y="3072"/>
                  <a:pt x="1029225" y="0"/>
                </a:cubicBezTo>
                <a:cubicBezTo>
                  <a:pt x="1412037" y="5800"/>
                  <a:pt x="1268697" y="5443"/>
                  <a:pt x="1459211" y="5443"/>
                </a:cubicBezTo>
              </a:path>
            </a:pathLst>
          </a:custGeom>
        </p:spPr>
        <p:style>
          <a:lnRef idx="2">
            <a:schemeClr val="dk1"/>
          </a:lnRef>
          <a:fillRef idx="0">
            <a:schemeClr val="dk1"/>
          </a:fillRef>
          <a:effectRef idx="1">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41" name="Straight Arrow Connector 40"/>
          <p:cNvCxnSpPr/>
          <p:nvPr/>
        </p:nvCxnSpPr>
        <p:spPr>
          <a:xfrm flipH="1">
            <a:off x="1510665" y="6020719"/>
            <a:ext cx="339725" cy="1714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H="1" flipV="1">
            <a:off x="1061720" y="5764814"/>
            <a:ext cx="184785" cy="2990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flipV="1">
            <a:off x="1154430" y="5122829"/>
            <a:ext cx="307340" cy="2774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a:off x="2169160" y="5226334"/>
            <a:ext cx="201295" cy="5276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flipH="1" flipV="1">
            <a:off x="1254760" y="6597934"/>
            <a:ext cx="502920" cy="7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flipH="1" flipV="1">
            <a:off x="441325" y="5653689"/>
            <a:ext cx="214630" cy="5384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flipV="1">
            <a:off x="795020" y="4722779"/>
            <a:ext cx="443230" cy="2419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 name="Text Box 1708121535"/>
              <p:cNvSpPr txBox="1"/>
              <p:nvPr/>
            </p:nvSpPr>
            <p:spPr>
              <a:xfrm>
                <a:off x="1313959" y="4287760"/>
                <a:ext cx="194945" cy="31877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14:m>
                  <m:oMathPara xmlns:m="http://schemas.openxmlformats.org/officeDocument/2006/math">
                    <m:oMathParaPr>
                      <m:jc m:val="centerGroup"/>
                    </m:oMathParaPr>
                    <m:oMath xmlns:m="http://schemas.openxmlformats.org/officeDocument/2006/math">
                      <m:r>
                        <a:rPr lang="en-US" i="1" kern="100">
                          <a:effectLst/>
                          <a:latin typeface="Cambria Math" panose="02040503050406030204" pitchFamily="18" charset="0"/>
                          <a:ea typeface="Calibri" panose="020F0502020204030204" pitchFamily="34" charset="0"/>
                          <a:cs typeface="Arial" panose="020B0604020202020204" pitchFamily="34" charset="0"/>
                        </a:rPr>
                        <m:t>𝑣</m:t>
                      </m:r>
                    </m:oMath>
                  </m:oMathPara>
                </a14:m>
                <a:endParaRPr lang="en-US" kern="10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50" name="Text Box 1708121535"/>
              <p:cNvSpPr txBox="1">
                <a:spLocks noRot="1" noChangeAspect="1" noMove="1" noResize="1" noEditPoints="1" noAdjustHandles="1" noChangeArrowheads="1" noChangeShapeType="1" noTextEdit="1"/>
              </p:cNvSpPr>
              <p:nvPr/>
            </p:nvSpPr>
            <p:spPr>
              <a:xfrm>
                <a:off x="1313959" y="4287760"/>
                <a:ext cx="194945" cy="318770"/>
              </a:xfrm>
              <a:prstGeom prst="rect">
                <a:avLst/>
              </a:prstGeom>
              <a:blipFill>
                <a:blip r:embed="rId15"/>
                <a:stretch>
                  <a:fillRect r="-9375"/>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 Box 1708121535"/>
              <p:cNvSpPr txBox="1"/>
              <p:nvPr/>
            </p:nvSpPr>
            <p:spPr>
              <a:xfrm>
                <a:off x="2955945" y="5297957"/>
                <a:ext cx="194945" cy="31877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14:m>
                  <m:oMathPara xmlns:m="http://schemas.openxmlformats.org/officeDocument/2006/math">
                    <m:oMathParaPr>
                      <m:jc m:val="centerGroup"/>
                    </m:oMathParaPr>
                    <m:oMath xmlns:m="http://schemas.openxmlformats.org/officeDocument/2006/math">
                      <m:r>
                        <a:rPr lang="en-US" b="0" i="1" kern="100" smtClean="0">
                          <a:effectLst/>
                          <a:latin typeface="Cambria Math" panose="02040503050406030204" pitchFamily="18" charset="0"/>
                          <a:ea typeface="Calibri" panose="020F0502020204030204" pitchFamily="34" charset="0"/>
                          <a:cs typeface="Arial" panose="020B0604020202020204" pitchFamily="34" charset="0"/>
                        </a:rPr>
                        <m:t>𝑖</m:t>
                      </m:r>
                    </m:oMath>
                  </m:oMathPara>
                </a14:m>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51" name="Text Box 1708121535"/>
              <p:cNvSpPr txBox="1">
                <a:spLocks noRot="1" noChangeAspect="1" noMove="1" noResize="1" noEditPoints="1" noAdjustHandles="1" noChangeArrowheads="1" noChangeShapeType="1" noTextEdit="1"/>
              </p:cNvSpPr>
              <p:nvPr/>
            </p:nvSpPr>
            <p:spPr>
              <a:xfrm>
                <a:off x="2955945" y="5297957"/>
                <a:ext cx="194945" cy="318770"/>
              </a:xfrm>
              <a:prstGeom prst="rect">
                <a:avLst/>
              </a:prstGeom>
              <a:blipFill>
                <a:blip r:embed="rId16"/>
                <a:stretch>
                  <a:fillRect/>
                </a:stretch>
              </a:blipFill>
              <a:ln w="6350">
                <a:noFill/>
              </a:ln>
            </p:spPr>
            <p:txBody>
              <a:bodyPr/>
              <a:lstStyle/>
              <a:p>
                <a:r>
                  <a:rPr lang="en-US">
                    <a:noFill/>
                  </a:rPr>
                  <a:t> </a:t>
                </a:r>
              </a:p>
            </p:txBody>
          </p:sp>
        </mc:Fallback>
      </mc:AlternateContent>
      <p:sp>
        <p:nvSpPr>
          <p:cNvPr id="36" name="Rectangle 35"/>
          <p:cNvSpPr/>
          <p:nvPr/>
        </p:nvSpPr>
        <p:spPr>
          <a:xfrm>
            <a:off x="8215259" y="827812"/>
            <a:ext cx="825867" cy="369332"/>
          </a:xfrm>
          <a:prstGeom prst="rect">
            <a:avLst/>
          </a:prstGeom>
        </p:spPr>
        <p:txBody>
          <a:bodyPr wrap="none">
            <a:spAutoFit/>
          </a:bodyPr>
          <a:lstStyle/>
          <a:p>
            <a:pPr marL="285750" indent="-285750" algn="r" rtl="1">
              <a:buFont typeface="Times New Roman" panose="02020603050405020304" pitchFamily="18" charset="0"/>
              <a:buChar char="■"/>
            </a:pPr>
            <a:r>
              <a:rPr lang="fa-IR" altLang="en-US" b="1" dirty="0" smtClean="0">
                <a:solidFill>
                  <a:srgbClr val="FF0000"/>
                </a:solidFill>
                <a:ea typeface="Calibri" panose="020F0502020204030204" pitchFamily="34" charset="0"/>
                <a:cs typeface="B Nazanin" panose="00000400000000000000" pitchFamily="2" charset="-78"/>
              </a:rPr>
              <a:t>حل)</a:t>
            </a:r>
            <a:endParaRPr lang="en-US" dirty="0"/>
          </a:p>
        </p:txBody>
      </p:sp>
    </p:spTree>
    <p:extLst>
      <p:ext uri="{BB962C8B-B14F-4D97-AF65-F5344CB8AC3E}">
        <p14:creationId xmlns:p14="http://schemas.microsoft.com/office/powerpoint/2010/main" val="2640082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77</a:t>
            </a:fld>
            <a:endParaRPr lang="en-US" dirty="0"/>
          </a:p>
        </p:txBody>
      </p:sp>
      <p:pic>
        <p:nvPicPr>
          <p:cNvPr id="3" name="Picture 2"/>
          <p:cNvPicPr>
            <a:picLocks noChangeAspect="1"/>
          </p:cNvPicPr>
          <p:nvPr/>
        </p:nvPicPr>
        <p:blipFill>
          <a:blip r:embed="rId3"/>
          <a:stretch>
            <a:fillRect/>
          </a:stretch>
        </p:blipFill>
        <p:spPr>
          <a:xfrm>
            <a:off x="125155" y="143882"/>
            <a:ext cx="2156940" cy="1511328"/>
          </a:xfrm>
          <a:prstGeom prst="rect">
            <a:avLst/>
          </a:prstGeom>
        </p:spPr>
      </p:pic>
      <p:pic>
        <p:nvPicPr>
          <p:cNvPr id="4" name="Picture 3"/>
          <p:cNvPicPr>
            <a:picLocks noChangeAspect="1"/>
          </p:cNvPicPr>
          <p:nvPr/>
        </p:nvPicPr>
        <p:blipFill>
          <a:blip r:embed="rId4"/>
          <a:stretch>
            <a:fillRect/>
          </a:stretch>
        </p:blipFill>
        <p:spPr>
          <a:xfrm>
            <a:off x="2558794" y="14908"/>
            <a:ext cx="2759016" cy="1860637"/>
          </a:xfrm>
          <a:prstGeom prst="rect">
            <a:avLst/>
          </a:prstGeom>
        </p:spPr>
      </p:pic>
      <p:grpSp>
        <p:nvGrpSpPr>
          <p:cNvPr id="5" name="Group 4"/>
          <p:cNvGrpSpPr/>
          <p:nvPr/>
        </p:nvGrpSpPr>
        <p:grpSpPr>
          <a:xfrm>
            <a:off x="614736" y="2649497"/>
            <a:ext cx="1043876" cy="786882"/>
            <a:chOff x="3342417" y="5138385"/>
            <a:chExt cx="1043876" cy="786882"/>
          </a:xfrm>
        </p:grpSpPr>
        <p:cxnSp>
          <p:nvCxnSpPr>
            <p:cNvPr id="6" name="Straight Arrow Connector 5"/>
            <p:cNvCxnSpPr/>
            <p:nvPr/>
          </p:nvCxnSpPr>
          <p:spPr>
            <a:xfrm>
              <a:off x="3420139" y="5531826"/>
              <a:ext cx="906724"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3342417" y="5138385"/>
              <a:ext cx="1043876" cy="78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eaLnBrk="1" hangingPunct="1">
                <a:lnSpc>
                  <a:spcPct val="115000"/>
                </a:lnSpc>
                <a:spcAft>
                  <a:spcPts val="1000"/>
                </a:spcAft>
                <a:buClr>
                  <a:srgbClr val="FF0000"/>
                </a:buClr>
              </a:pPr>
              <a:r>
                <a:rPr lang="fa-IR" altLang="en-US" sz="1600" b="1" dirty="0" smtClean="0">
                  <a:solidFill>
                    <a:srgbClr val="0000FF"/>
                  </a:solidFill>
                  <a:ea typeface="Calibri" panose="020F0502020204030204" pitchFamily="34" charset="0"/>
                  <a:cs typeface="B Nazanin" panose="00000400000000000000" pitchFamily="2" charset="-78"/>
                </a:rPr>
                <a:t>تقریب خطی</a:t>
              </a:r>
            </a:p>
            <a:p>
              <a:pPr marL="0" indent="0" algn="ctr" eaLnBrk="1" hangingPunct="1">
                <a:lnSpc>
                  <a:spcPct val="115000"/>
                </a:lnSpc>
                <a:spcAft>
                  <a:spcPts val="1000"/>
                </a:spcAft>
                <a:buClr>
                  <a:srgbClr val="FF0000"/>
                </a:buClr>
              </a:pPr>
              <a:r>
                <a:rPr lang="fa-IR" altLang="en-US" sz="1600" b="1" dirty="0" smtClean="0">
                  <a:solidFill>
                    <a:srgbClr val="0000FF"/>
                  </a:solidFill>
                  <a:ea typeface="Calibri" panose="020F0502020204030204" pitchFamily="34" charset="0"/>
                  <a:cs typeface="B Nazanin" panose="00000400000000000000" pitchFamily="2" charset="-78"/>
                </a:rPr>
                <a:t>تکه ای</a:t>
              </a:r>
            </a:p>
          </p:txBody>
        </p:sp>
      </p:grpSp>
      <p:pic>
        <p:nvPicPr>
          <p:cNvPr id="8" name="Picture 7"/>
          <p:cNvPicPr>
            <a:picLocks noChangeAspect="1"/>
          </p:cNvPicPr>
          <p:nvPr/>
        </p:nvPicPr>
        <p:blipFill>
          <a:blip r:embed="rId5"/>
          <a:stretch>
            <a:fillRect/>
          </a:stretch>
        </p:blipFill>
        <p:spPr>
          <a:xfrm>
            <a:off x="1259197" y="4681972"/>
            <a:ext cx="2228850" cy="1401190"/>
          </a:xfrm>
          <a:prstGeom prst="rect">
            <a:avLst/>
          </a:prstGeom>
        </p:spPr>
      </p:pic>
      <p:pic>
        <p:nvPicPr>
          <p:cNvPr id="9" name="Picture 8"/>
          <p:cNvPicPr>
            <a:picLocks noChangeAspect="1"/>
          </p:cNvPicPr>
          <p:nvPr/>
        </p:nvPicPr>
        <p:blipFill>
          <a:blip r:embed="rId6"/>
          <a:stretch>
            <a:fillRect/>
          </a:stretch>
        </p:blipFill>
        <p:spPr>
          <a:xfrm>
            <a:off x="3499155" y="4681972"/>
            <a:ext cx="1801722" cy="1401192"/>
          </a:xfrm>
          <a:prstGeom prst="rect">
            <a:avLst/>
          </a:prstGeom>
        </p:spPr>
      </p:pic>
      <p:pic>
        <p:nvPicPr>
          <p:cNvPr id="10" name="Picture 9"/>
          <p:cNvPicPr>
            <a:picLocks noChangeAspect="1"/>
          </p:cNvPicPr>
          <p:nvPr/>
        </p:nvPicPr>
        <p:blipFill>
          <a:blip r:embed="rId7"/>
          <a:stretch>
            <a:fillRect/>
          </a:stretch>
        </p:blipFill>
        <p:spPr>
          <a:xfrm>
            <a:off x="5300877" y="4684144"/>
            <a:ext cx="2242923" cy="1410037"/>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1798573" y="6029575"/>
                <a:ext cx="108157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𝑅</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𝐸</m:t>
                          </m:r>
                        </m:e>
                        <m:sub>
                          <m:r>
                            <a:rPr lang="en-US" sz="1600" i="0">
                              <a:latin typeface="Cambria Math" panose="02040503050406030204" pitchFamily="18" charset="0"/>
                            </a:rPr>
                            <m:t>1</m:t>
                          </m:r>
                        </m:sub>
                      </m:sSub>
                    </m:oMath>
                  </m:oMathPara>
                </a14:m>
                <a:endParaRPr lang="en-US" sz="1600" dirty="0"/>
              </a:p>
            </p:txBody>
          </p:sp>
        </mc:Choice>
        <mc:Fallback xmlns="">
          <p:sp>
            <p:nvSpPr>
              <p:cNvPr id="11" name="Rectangle 10"/>
              <p:cNvSpPr>
                <a:spLocks noRot="1" noChangeAspect="1" noMove="1" noResize="1" noEditPoints="1" noAdjustHandles="1" noChangeArrowheads="1" noChangeShapeType="1" noTextEdit="1"/>
              </p:cNvSpPr>
              <p:nvPr/>
            </p:nvSpPr>
            <p:spPr>
              <a:xfrm>
                <a:off x="1798573" y="6029575"/>
                <a:ext cx="1081578" cy="338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541292" y="6064182"/>
                <a:ext cx="156177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𝐸</m:t>
                          </m:r>
                        </m:e>
                        <m:sub>
                          <m:r>
                            <a:rPr lang="en-US" sz="1600" i="0">
                              <a:latin typeface="Cambria Math" panose="02040503050406030204" pitchFamily="18" charset="0"/>
                            </a:rPr>
                            <m:t>1</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𝑅</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𝐸</m:t>
                          </m:r>
                        </m:e>
                        <m:sub>
                          <m:r>
                            <a:rPr lang="en-US" sz="1600" i="0">
                              <a:latin typeface="Cambria Math" panose="02040503050406030204" pitchFamily="18" charset="0"/>
                            </a:rPr>
                            <m:t>2</m:t>
                          </m:r>
                        </m:sub>
                      </m:sSub>
                    </m:oMath>
                  </m:oMathPara>
                </a14:m>
                <a:endParaRPr lang="en-US" sz="1600" dirty="0"/>
              </a:p>
            </p:txBody>
          </p:sp>
        </mc:Choice>
        <mc:Fallback xmlns="">
          <p:sp>
            <p:nvSpPr>
              <p:cNvPr id="12" name="Rectangle 11"/>
              <p:cNvSpPr>
                <a:spLocks noRot="1" noChangeAspect="1" noMove="1" noResize="1" noEditPoints="1" noAdjustHandles="1" noChangeArrowheads="1" noChangeShapeType="1" noTextEdit="1"/>
              </p:cNvSpPr>
              <p:nvPr/>
            </p:nvSpPr>
            <p:spPr>
              <a:xfrm>
                <a:off x="3541292" y="6064182"/>
                <a:ext cx="1561774" cy="33855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966760" y="6064182"/>
                <a:ext cx="93243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𝐸</m:t>
                          </m:r>
                        </m:e>
                        <m:sub>
                          <m:r>
                            <a:rPr lang="en-US" sz="1600" i="0">
                              <a:latin typeface="Cambria Math" panose="02040503050406030204" pitchFamily="18" charset="0"/>
                            </a:rPr>
                            <m:t>2</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𝑅</m:t>
                          </m:r>
                        </m:sub>
                      </m:sSub>
                    </m:oMath>
                  </m:oMathPara>
                </a14:m>
                <a:endParaRPr lang="en-US" sz="1600" dirty="0"/>
              </a:p>
            </p:txBody>
          </p:sp>
        </mc:Choice>
        <mc:Fallback xmlns="">
          <p:sp>
            <p:nvSpPr>
              <p:cNvPr id="13" name="Rectangle 12"/>
              <p:cNvSpPr>
                <a:spLocks noRot="1" noChangeAspect="1" noMove="1" noResize="1" noEditPoints="1" noAdjustHandles="1" noChangeArrowheads="1" noChangeShapeType="1" noTextEdit="1"/>
              </p:cNvSpPr>
              <p:nvPr/>
            </p:nvSpPr>
            <p:spPr>
              <a:xfrm>
                <a:off x="5966760" y="6064182"/>
                <a:ext cx="932435" cy="338554"/>
              </a:xfrm>
              <a:prstGeom prst="rect">
                <a:avLst/>
              </a:prstGeom>
              <a:blipFill>
                <a:blip r:embed="rId10"/>
                <a:stretch>
                  <a:fillRect/>
                </a:stretch>
              </a:blipFill>
            </p:spPr>
            <p:txBody>
              <a:bodyPr/>
              <a:lstStyle/>
              <a:p>
                <a:r>
                  <a:rPr lang="en-US">
                    <a:noFill/>
                  </a:rPr>
                  <a:t> </a:t>
                </a:r>
              </a:p>
            </p:txBody>
          </p:sp>
        </mc:Fallback>
      </mc:AlternateContent>
      <p:pic>
        <p:nvPicPr>
          <p:cNvPr id="14" name="Picture 13"/>
          <p:cNvPicPr>
            <a:picLocks noChangeAspect="1"/>
          </p:cNvPicPr>
          <p:nvPr/>
        </p:nvPicPr>
        <p:blipFill>
          <a:blip r:embed="rId11"/>
          <a:stretch>
            <a:fillRect/>
          </a:stretch>
        </p:blipFill>
        <p:spPr>
          <a:xfrm>
            <a:off x="2003357" y="2294317"/>
            <a:ext cx="2426017" cy="1999440"/>
          </a:xfrm>
          <a:prstGeom prst="rect">
            <a:avLst/>
          </a:prstGeom>
        </p:spPr>
      </p:pic>
      <p:pic>
        <p:nvPicPr>
          <p:cNvPr id="15" name="Picture 14"/>
          <p:cNvPicPr>
            <a:picLocks noChangeAspect="1"/>
          </p:cNvPicPr>
          <p:nvPr/>
        </p:nvPicPr>
        <p:blipFill>
          <a:blip r:embed="rId12"/>
          <a:stretch>
            <a:fillRect/>
          </a:stretch>
        </p:blipFill>
        <p:spPr>
          <a:xfrm>
            <a:off x="1863568" y="2095880"/>
            <a:ext cx="2932785" cy="1750861"/>
          </a:xfrm>
          <a:prstGeom prst="rect">
            <a:avLst/>
          </a:prstGeom>
        </p:spPr>
      </p:pic>
      <p:sp>
        <p:nvSpPr>
          <p:cNvPr id="16" name="Rectangle 15"/>
          <p:cNvSpPr>
            <a:spLocks noChangeArrowheads="1"/>
          </p:cNvSpPr>
          <p:nvPr/>
        </p:nvSpPr>
        <p:spPr bwMode="auto">
          <a:xfrm>
            <a:off x="2047115" y="6271005"/>
            <a:ext cx="676787"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ناحیه 1</a:t>
            </a:r>
            <a:endParaRPr lang="en-US" altLang="en-US" sz="1600" b="1" dirty="0">
              <a:solidFill>
                <a:srgbClr val="FF0000"/>
              </a:solidFill>
              <a:ea typeface="Calibri" panose="020F0502020204030204" pitchFamily="34" charset="0"/>
              <a:cs typeface="Arial" panose="020B0604020202020204" pitchFamily="34" charset="0"/>
            </a:endParaRPr>
          </a:p>
        </p:txBody>
      </p:sp>
      <p:sp>
        <p:nvSpPr>
          <p:cNvPr id="17" name="Rectangle 16"/>
          <p:cNvSpPr>
            <a:spLocks noChangeArrowheads="1"/>
          </p:cNvSpPr>
          <p:nvPr/>
        </p:nvSpPr>
        <p:spPr bwMode="auto">
          <a:xfrm>
            <a:off x="3986805" y="6330113"/>
            <a:ext cx="705641"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ناحیه 2</a:t>
            </a:r>
            <a:endParaRPr lang="en-US" altLang="en-US" sz="1600" b="1" dirty="0">
              <a:solidFill>
                <a:srgbClr val="FF0000"/>
              </a:solidFill>
              <a:ea typeface="Calibri" panose="020F0502020204030204" pitchFamily="34" charset="0"/>
              <a:cs typeface="Arial" panose="020B0604020202020204" pitchFamily="34" charset="0"/>
            </a:endParaRPr>
          </a:p>
        </p:txBody>
      </p:sp>
      <p:sp>
        <p:nvSpPr>
          <p:cNvPr id="18" name="Rectangle 17"/>
          <p:cNvSpPr>
            <a:spLocks noChangeArrowheads="1"/>
          </p:cNvSpPr>
          <p:nvPr/>
        </p:nvSpPr>
        <p:spPr bwMode="auto">
          <a:xfrm>
            <a:off x="6094748" y="6315137"/>
            <a:ext cx="721672"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ناحیه 3</a:t>
            </a:r>
            <a:endParaRPr lang="en-US" altLang="en-US" sz="1600" b="1" dirty="0">
              <a:solidFill>
                <a:srgbClr val="FF0000"/>
              </a:solidFill>
              <a:ea typeface="Calibri" panose="020F0502020204030204" pitchFamily="34" charset="0"/>
              <a:cs typeface="Arial" panose="020B0604020202020204" pitchFamily="34" charset="0"/>
            </a:endParaRPr>
          </a:p>
        </p:txBody>
      </p:sp>
      <p:pic>
        <p:nvPicPr>
          <p:cNvPr id="19" name="Picture 18"/>
          <p:cNvPicPr>
            <a:picLocks noChangeAspect="1"/>
          </p:cNvPicPr>
          <p:nvPr/>
        </p:nvPicPr>
        <p:blipFill>
          <a:blip r:embed="rId13"/>
          <a:stretch>
            <a:fillRect/>
          </a:stretch>
        </p:blipFill>
        <p:spPr>
          <a:xfrm>
            <a:off x="5659938" y="1456539"/>
            <a:ext cx="3036959" cy="3199307"/>
          </a:xfrm>
          <a:prstGeom prst="rect">
            <a:avLst/>
          </a:prstGeom>
        </p:spPr>
      </p:pic>
      <p:sp>
        <p:nvSpPr>
          <p:cNvPr id="23" name="Rectangle 22"/>
          <p:cNvSpPr/>
          <p:nvPr/>
        </p:nvSpPr>
        <p:spPr>
          <a:xfrm>
            <a:off x="5300877" y="151103"/>
            <a:ext cx="3738148" cy="1400383"/>
          </a:xfrm>
          <a:prstGeom prst="rect">
            <a:avLst/>
          </a:prstGeom>
        </p:spPr>
        <p:txBody>
          <a:bodyPr wrap="square">
            <a:spAutoFit/>
          </a:bodyPr>
          <a:lstStyle/>
          <a:p>
            <a:pPr marL="285750" indent="-285750" algn="just" rtl="1">
              <a:buFont typeface="Wingdings" panose="05000000000000000000" pitchFamily="2" charset="2"/>
              <a:buChar char="q"/>
            </a:pPr>
            <a:r>
              <a:rPr lang="fa-IR" sz="1700" b="1" dirty="0" smtClean="0">
                <a:solidFill>
                  <a:srgbClr val="FF0000"/>
                </a:solidFill>
                <a:latin typeface="Times New Roman" panose="02020603050405020304" pitchFamily="18" charset="0"/>
                <a:cs typeface="B Nazanin" panose="00000400000000000000" pitchFamily="2" charset="-78"/>
              </a:rPr>
              <a:t>مثال) نوسان ساز: </a:t>
            </a:r>
            <a:r>
              <a:rPr lang="fa-IR" sz="1700" dirty="0" smtClean="0">
                <a:latin typeface="Times New Roman" panose="02020603050405020304" pitchFamily="18" charset="0"/>
                <a:cs typeface="B Nazanin" panose="00000400000000000000" pitchFamily="2" charset="-78"/>
              </a:rPr>
              <a:t>ساخت یک نوسان ساز با استفاده از مدار </a:t>
            </a:r>
            <a:r>
              <a:rPr lang="en-US" sz="1700" dirty="0" smtClean="0">
                <a:latin typeface="Times New Roman" panose="02020603050405020304" pitchFamily="18" charset="0"/>
                <a:cs typeface="B Nazanin" panose="00000400000000000000" pitchFamily="2" charset="-78"/>
              </a:rPr>
              <a:t>RLC</a:t>
            </a:r>
            <a:r>
              <a:rPr lang="fa-IR" sz="1700" dirty="0" smtClean="0">
                <a:latin typeface="Times New Roman" panose="02020603050405020304" pitchFamily="18" charset="0"/>
                <a:cs typeface="B Nazanin" panose="00000400000000000000" pitchFamily="2" charset="-78"/>
              </a:rPr>
              <a:t> با مقاومت غیرخطی که در بخشی از ناحیه عملکردی خود منفی است، به صورت زیر قابل تحقق خواهد بود.عملکرد آن را توضیح دهید.  </a:t>
            </a:r>
            <a:endParaRPr lang="en-US" sz="1700" dirty="0"/>
          </a:p>
        </p:txBody>
      </p:sp>
    </p:spTree>
    <p:extLst>
      <p:ext uri="{BB962C8B-B14F-4D97-AF65-F5344CB8AC3E}">
        <p14:creationId xmlns:p14="http://schemas.microsoft.com/office/powerpoint/2010/main" val="38979893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78</a:t>
            </a:fld>
            <a:endParaRPr lang="en-US"/>
          </a:p>
        </p:txBody>
      </p:sp>
      <mc:AlternateContent xmlns:mc="http://schemas.openxmlformats.org/markup-compatibility/2006" xmlns:a14="http://schemas.microsoft.com/office/drawing/2010/main">
        <mc:Choice Requires="a14">
          <p:sp>
            <p:nvSpPr>
              <p:cNvPr id="6" name="Rectangle 5"/>
              <p:cNvSpPr/>
              <p:nvPr/>
            </p:nvSpPr>
            <p:spPr>
              <a:xfrm>
                <a:off x="304800" y="228600"/>
                <a:ext cx="8643851" cy="5118902"/>
              </a:xfrm>
              <a:prstGeom prst="rect">
                <a:avLst/>
              </a:prstGeom>
            </p:spPr>
            <p:txBody>
              <a:bodyPr wrap="square">
                <a:spAutoFit/>
              </a:bodyPr>
              <a:lstStyle/>
              <a:p>
                <a:pPr algn="just" rtl="1">
                  <a:tabLst>
                    <a:tab pos="1941830" algn="l"/>
                  </a:tabLst>
                </a:pPr>
                <a:r>
                  <a:rPr lang="fa-IR" sz="1700" b="1" kern="100" dirty="0" smtClean="0">
                    <a:latin typeface="Times New Roman" panose="02020603050405020304" pitchFamily="18" charset="0"/>
                    <a:ea typeface="Times New Roman" panose="02020603050405020304" pitchFamily="18" charset="0"/>
                    <a:cs typeface="B Nazanin" panose="00000400000000000000" pitchFamily="2" charset="-78"/>
                  </a:rPr>
                  <a:t>توضیح عملکرد مدار در حالت های مختلف:</a:t>
                </a:r>
              </a:p>
              <a:p>
                <a:pPr algn="just" rtl="1">
                  <a:tabLst>
                    <a:tab pos="1941830" algn="l"/>
                  </a:tabLst>
                </a:pP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الف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ـ در ناحیه ۱ یعنی</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r>
                      <a:rPr lang="en-US" sz="1700" i="1" kern="100">
                        <a:latin typeface="Cambria Math" panose="02040503050406030204" pitchFamily="18" charset="0"/>
                        <a:ea typeface="Times New Roman" panose="02020603050405020304" pitchFamily="18" charset="0"/>
                        <a:cs typeface="B Nazanin" panose="00000400000000000000" pitchFamily="2" charset="-78"/>
                      </a:rPr>
                      <m:t>−</m:t>
                    </m:r>
                    <m:r>
                      <a:rPr lang="en-US" sz="1700" i="1" kern="100">
                        <a:latin typeface="Cambria Math" panose="02040503050406030204" pitchFamily="18" charset="0"/>
                        <a:ea typeface="Times New Roman" panose="02020603050405020304" pitchFamily="18" charset="0"/>
                        <a:cs typeface="B Nazanin" panose="00000400000000000000" pitchFamily="2" charset="-78"/>
                      </a:rPr>
                      <m:t>∞</m:t>
                    </m:r>
                    <m:r>
                      <a:rPr lang="en-US" sz="1700" i="1" kern="100">
                        <a:latin typeface="Cambria Math" panose="02040503050406030204" pitchFamily="18" charset="0"/>
                        <a:ea typeface="Times New Roman" panose="02020603050405020304" pitchFamily="18" charset="0"/>
                        <a:cs typeface="B Nazanin" panose="00000400000000000000" pitchFamily="2" charset="-78"/>
                      </a:rPr>
                      <m:t>&lt;</m:t>
                    </m:r>
                    <m:r>
                      <a:rPr lang="en-US" sz="1700" i="1" kern="100">
                        <a:latin typeface="Cambria Math" panose="02040503050406030204" pitchFamily="18" charset="0"/>
                        <a:ea typeface="Times New Roman" panose="02020603050405020304" pitchFamily="18" charset="0"/>
                        <a:cs typeface="B Nazanin" panose="00000400000000000000" pitchFamily="2" charset="-78"/>
                      </a:rPr>
                      <m:t>𝑣</m:t>
                    </m:r>
                    <m:r>
                      <a:rPr lang="en-US" sz="1700" i="1" kern="100">
                        <a:latin typeface="Cambria Math" panose="02040503050406030204" pitchFamily="18" charset="0"/>
                        <a:ea typeface="Times New Roman" panose="02020603050405020304" pitchFamily="18" charset="0"/>
                        <a:cs typeface="B Nazanin" panose="00000400000000000000" pitchFamily="2" charset="-78"/>
                      </a:rPr>
                      <m:t>&lt;−</m:t>
                    </m:r>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𝐸</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1</m:t>
                        </m:r>
                      </m:sub>
                    </m:sSub>
                  </m:oMath>
                </a14:m>
                <a:r>
                  <a:rPr lang="fa-IR" sz="1700" kern="100" dirty="0">
                    <a:latin typeface="Times New Roman" panose="02020603050405020304" pitchFamily="18" charset="0"/>
                    <a:ea typeface="Times New Roman" panose="02020603050405020304" pitchFamily="18" charset="0"/>
                    <a:cs typeface="B Nazanin" panose="00000400000000000000" pitchFamily="2" charset="-78"/>
                  </a:rPr>
                  <a:t> مشخصه مقاومت غیر خطی را با خط مستقیمی که محور</a:t>
                </a:r>
                <a14:m>
                  <m:oMath xmlns:m="http://schemas.openxmlformats.org/officeDocument/2006/math">
                    <m:r>
                      <a:rPr lang="en-US" sz="1700" i="1" kern="100">
                        <a:latin typeface="Cambria Math" panose="02040503050406030204" pitchFamily="18" charset="0"/>
                        <a:ea typeface="Times New Roman" panose="02020603050405020304" pitchFamily="18" charset="0"/>
                        <a:cs typeface="B Nazanin" panose="00000400000000000000" pitchFamily="2" charset="-78"/>
                      </a:rPr>
                      <m:t>𝐼</m:t>
                    </m:r>
                    <m:r>
                      <a:rPr lang="en-US" sz="1700" i="1" kern="100">
                        <a:latin typeface="Cambria Math" panose="02040503050406030204" pitchFamily="18" charset="0"/>
                        <a:ea typeface="Times New Roman" panose="02020603050405020304" pitchFamily="18" charset="0"/>
                        <a:cs typeface="B Nazanin" panose="00000400000000000000" pitchFamily="2" charset="-78"/>
                      </a:rPr>
                      <m:t> </m:t>
                    </m:r>
                  </m:oMath>
                </a14:m>
                <a:r>
                  <a:rPr lang="fa-IR" sz="1700" kern="100" dirty="0">
                    <a:latin typeface="Times New Roman" panose="02020603050405020304" pitchFamily="18" charset="0"/>
                    <a:ea typeface="Times New Roman" panose="02020603050405020304" pitchFamily="18" charset="0"/>
                    <a:cs typeface="B Nazanin" panose="00000400000000000000" pitchFamily="2" charset="-78"/>
                  </a:rPr>
                  <a:t> را در </a:t>
                </a:r>
                <a14:m>
                  <m:oMath xmlns:m="http://schemas.openxmlformats.org/officeDocument/2006/math">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𝐼</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1</m:t>
                        </m:r>
                      </m:sub>
                    </m:sSub>
                  </m:oMath>
                </a14:m>
                <a:r>
                  <a:rPr lang="en-US" sz="1700" kern="100" dirty="0">
                    <a:latin typeface="Times New Roman" panose="02020603050405020304" pitchFamily="18" charset="0"/>
                    <a:ea typeface="Times New Roman" panose="02020603050405020304" pitchFamily="18" charset="0"/>
                    <a:cs typeface="B Nazanin" panose="00000400000000000000" pitchFamily="2" charset="-78"/>
                  </a:rPr>
                  <a:t>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 قطع می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کند،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تقریب می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زنیم. در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این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ناحیه،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مقاومت غیر خطی با اتصال موازی مقاومت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خطی</a:t>
                </a:r>
                <a14:m>
                  <m:oMath xmlns:m="http://schemas.openxmlformats.org/officeDocument/2006/math">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𝑅</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1</m:t>
                        </m:r>
                      </m:sub>
                    </m:sSub>
                  </m:oMath>
                </a14:m>
                <a:r>
                  <a:rPr lang="en-US" sz="1700" kern="100" dirty="0">
                    <a:latin typeface="Times New Roman" panose="02020603050405020304" pitchFamily="18" charset="0"/>
                    <a:ea typeface="Times New Roman" panose="02020603050405020304" pitchFamily="18" charset="0"/>
                    <a:cs typeface="B Nazanin" panose="00000400000000000000" pitchFamily="2" charset="-78"/>
                  </a:rPr>
                  <a:t>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 و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منبع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جریان </a:t>
                </a:r>
                <a14:m>
                  <m:oMath xmlns:m="http://schemas.openxmlformats.org/officeDocument/2006/math">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𝐼</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1</m:t>
                        </m:r>
                      </m:sub>
                    </m:sSub>
                  </m:oMath>
                </a14:m>
                <a:r>
                  <a:rPr lang="fa-IR" sz="1700" kern="100" dirty="0">
                    <a:latin typeface="Times New Roman" panose="02020603050405020304" pitchFamily="18" charset="0"/>
                    <a:ea typeface="Times New Roman" panose="02020603050405020304" pitchFamily="18" charset="0"/>
                    <a:cs typeface="B Nazanin" panose="00000400000000000000" pitchFamily="2" charset="-78"/>
                  </a:rPr>
                  <a:t> جایگزین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می شود</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a:t>
                </a:r>
                <a:endParaRPr lang="en-US" sz="1700" kern="1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tabLst>
                    <a:tab pos="1941830" algn="l"/>
                  </a:tabLst>
                </a:pPr>
                <a:r>
                  <a:rPr lang="fa-IR" sz="1700" kern="100" dirty="0">
                    <a:latin typeface="Times New Roman" panose="02020603050405020304" pitchFamily="18" charset="0"/>
                    <a:ea typeface="Times New Roman" panose="02020603050405020304" pitchFamily="18" charset="0"/>
                    <a:cs typeface="B Nazanin" panose="00000400000000000000" pitchFamily="2" charset="-78"/>
                  </a:rPr>
                  <a:t>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ب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ـ در ناحیه ۲ یعنی</a:t>
                </a:r>
                <a14:m>
                  <m:oMath xmlns:m="http://schemas.openxmlformats.org/officeDocument/2006/math">
                    <m:r>
                      <a:rPr lang="en-US" sz="1700"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𝐸</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1</m:t>
                        </m:r>
                      </m:sub>
                    </m:sSub>
                    <m:r>
                      <a:rPr lang="en-US" sz="1700" i="1" kern="100">
                        <a:latin typeface="Cambria Math" panose="02040503050406030204" pitchFamily="18" charset="0"/>
                        <a:ea typeface="Times New Roman" panose="02020603050405020304" pitchFamily="18" charset="0"/>
                        <a:cs typeface="B Nazanin" panose="00000400000000000000" pitchFamily="2" charset="-78"/>
                      </a:rPr>
                      <m:t>&lt;</m:t>
                    </m:r>
                    <m:r>
                      <a:rPr lang="en-US" sz="1700" i="1" kern="100">
                        <a:latin typeface="Cambria Math" panose="02040503050406030204" pitchFamily="18" charset="0"/>
                        <a:ea typeface="Times New Roman" panose="02020603050405020304" pitchFamily="18" charset="0"/>
                        <a:cs typeface="B Nazanin" panose="00000400000000000000" pitchFamily="2" charset="-78"/>
                      </a:rPr>
                      <m:t>𝑣</m:t>
                    </m:r>
                    <m:r>
                      <a:rPr lang="en-US" sz="1700" i="1" kern="100">
                        <a:latin typeface="Cambria Math" panose="02040503050406030204" pitchFamily="18" charset="0"/>
                        <a:ea typeface="Times New Roman" panose="02020603050405020304" pitchFamily="18" charset="0"/>
                        <a:cs typeface="B Nazanin" panose="00000400000000000000" pitchFamily="2" charset="-78"/>
                      </a:rPr>
                      <m:t>&lt;</m:t>
                    </m:r>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𝐸</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2</m:t>
                        </m:r>
                      </m:sub>
                    </m:sSub>
                  </m:oMath>
                </a14:m>
                <a:r>
                  <a:rPr lang="en-US" sz="1700" kern="100" dirty="0">
                    <a:latin typeface="Times New Roman" panose="02020603050405020304" pitchFamily="18" charset="0"/>
                    <a:ea typeface="Times New Roman" panose="02020603050405020304" pitchFamily="18" charset="0"/>
                    <a:cs typeface="B Nazanin" panose="00000400000000000000" pitchFamily="2" charset="-78"/>
                  </a:rPr>
                  <a:t>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 مشخصه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مقاومت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غیرخطی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را با خطی با شیب</a:t>
                </a:r>
                <a14:m>
                  <m:oMath xmlns:m="http://schemas.openxmlformats.org/officeDocument/2006/math">
                    <m:r>
                      <a:rPr lang="en-US" sz="1700" i="1" kern="100">
                        <a:latin typeface="Cambria Math" panose="02040503050406030204" pitchFamily="18" charset="0"/>
                        <a:ea typeface="Times New Roman" panose="02020603050405020304" pitchFamily="18" charset="0"/>
                        <a:cs typeface="B Nazanin" panose="00000400000000000000" pitchFamily="2" charset="-78"/>
                      </a:rPr>
                      <m:t>−</m:t>
                    </m:r>
                    <m:f>
                      <m:f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sz="1700" i="1" kern="100">
                            <a:latin typeface="Cambria Math" panose="02040503050406030204" pitchFamily="18" charset="0"/>
                            <a:ea typeface="Times New Roman" panose="02020603050405020304" pitchFamily="18" charset="0"/>
                            <a:cs typeface="B Nazanin" panose="00000400000000000000" pitchFamily="2" charset="-78"/>
                          </a:rPr>
                          <m:t>1</m:t>
                        </m:r>
                      </m:num>
                      <m:den>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𝑅</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0</m:t>
                            </m:r>
                          </m:sub>
                        </m:sSub>
                      </m:den>
                    </m:f>
                  </m:oMath>
                </a14:m>
                <a:r>
                  <a:rPr lang="en-US" sz="1700" kern="100" dirty="0">
                    <a:latin typeface="Times New Roman" panose="02020603050405020304" pitchFamily="18" charset="0"/>
                    <a:ea typeface="Times New Roman" panose="02020603050405020304" pitchFamily="18" charset="0"/>
                    <a:cs typeface="B Nazanin" panose="00000400000000000000" pitchFamily="2" charset="-78"/>
                  </a:rPr>
                  <a:t>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 تقریب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می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زنیم. در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این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ناحیه،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مقاومت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غیرخطی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با یک مقاومت خطی با مقاومت</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r>
                      <a:rPr lang="en-US" sz="1700"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𝑅</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0</m:t>
                        </m:r>
                      </m:sub>
                    </m:sSub>
                  </m:oMath>
                </a14:m>
                <a:r>
                  <a:rPr lang="fa-IR" sz="1700" kern="100" dirty="0">
                    <a:latin typeface="Times New Roman" panose="02020603050405020304" pitchFamily="18" charset="0"/>
                    <a:ea typeface="Times New Roman" panose="02020603050405020304" pitchFamily="18" charset="0"/>
                    <a:cs typeface="B Nazanin" panose="00000400000000000000" pitchFamily="2" charset="-78"/>
                  </a:rPr>
                  <a:t> جایگزین می شود.</a:t>
                </a:r>
                <a:endParaRPr lang="en-US" sz="1700" kern="1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tabLst>
                    <a:tab pos="1941830" algn="l"/>
                  </a:tabLst>
                </a:pPr>
                <a:r>
                  <a:rPr lang="fa-IR" sz="1700" kern="100" dirty="0">
                    <a:latin typeface="Times New Roman" panose="02020603050405020304" pitchFamily="18" charset="0"/>
                    <a:ea typeface="Times New Roman" panose="02020603050405020304" pitchFamily="18" charset="0"/>
                    <a:cs typeface="B Nazanin" panose="00000400000000000000" pitchFamily="2" charset="-78"/>
                  </a:rPr>
                  <a:t>پ ـ در ناحیه ۳ یعنی</a:t>
                </a:r>
                <a14:m>
                  <m:oMath xmlns:m="http://schemas.openxmlformats.org/officeDocument/2006/math">
                    <m:r>
                      <a:rPr lang="en-US" sz="1700" i="1" kern="100">
                        <a:latin typeface="Cambria Math" panose="02040503050406030204" pitchFamily="18" charset="0"/>
                        <a:ea typeface="Times New Roman" panose="02020603050405020304" pitchFamily="18" charset="0"/>
                        <a:cs typeface="B Nazanin" panose="00000400000000000000" pitchFamily="2" charset="-78"/>
                      </a:rPr>
                      <m:t>𝑣</m:t>
                    </m:r>
                    <m:r>
                      <a:rPr lang="en-US" sz="1700" i="1" kern="100">
                        <a:latin typeface="Cambria Math" panose="02040503050406030204" pitchFamily="18" charset="0"/>
                        <a:ea typeface="Times New Roman" panose="02020603050405020304" pitchFamily="18" charset="0"/>
                        <a:cs typeface="B Nazanin" panose="00000400000000000000" pitchFamily="2" charset="-78"/>
                      </a:rPr>
                      <m:t>&gt;</m:t>
                    </m:r>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𝐸</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2</m:t>
                        </m:r>
                      </m:sub>
                    </m:sSub>
                  </m:oMath>
                </a14:m>
                <a:r>
                  <a:rPr lang="en-US" sz="1700" kern="100" dirty="0">
                    <a:latin typeface="Times New Roman" panose="02020603050405020304" pitchFamily="18" charset="0"/>
                    <a:ea typeface="Times New Roman" panose="02020603050405020304" pitchFamily="18" charset="0"/>
                    <a:cs typeface="B Nazanin" panose="00000400000000000000" pitchFamily="2" charset="-78"/>
                  </a:rPr>
                  <a:t>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 مشخصه مقاومت غیر خطی با شیب </a:t>
                </a:r>
                <a14:m>
                  <m:oMath xmlns:m="http://schemas.openxmlformats.org/officeDocument/2006/math">
                    <m:f>
                      <m:f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sz="1700" i="1" kern="100">
                            <a:latin typeface="Cambria Math" panose="02040503050406030204" pitchFamily="18" charset="0"/>
                            <a:ea typeface="Times New Roman" panose="02020603050405020304" pitchFamily="18" charset="0"/>
                            <a:cs typeface="B Nazanin" panose="00000400000000000000" pitchFamily="2" charset="-78"/>
                          </a:rPr>
                          <m:t>1</m:t>
                        </m:r>
                      </m:num>
                      <m:den>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𝑅</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2</m:t>
                            </m:r>
                          </m:sub>
                        </m:sSub>
                      </m:den>
                    </m:f>
                  </m:oMath>
                </a14:m>
                <a:r>
                  <a:rPr lang="fa-IR" sz="1700" kern="100" dirty="0">
                    <a:latin typeface="Times New Roman" panose="02020603050405020304" pitchFamily="18" charset="0"/>
                    <a:ea typeface="Times New Roman" panose="02020603050405020304" pitchFamily="18" charset="0"/>
                    <a:cs typeface="B Nazanin" panose="00000400000000000000" pitchFamily="2" charset="-78"/>
                  </a:rPr>
                  <a:t> که محور </a:t>
                </a:r>
                <a14:m>
                  <m:oMath xmlns:m="http://schemas.openxmlformats.org/officeDocument/2006/math">
                    <m:r>
                      <a:rPr lang="en-US" sz="1700" i="1" kern="100">
                        <a:latin typeface="Cambria Math" panose="02040503050406030204" pitchFamily="18" charset="0"/>
                        <a:ea typeface="Times New Roman" panose="02020603050405020304" pitchFamily="18" charset="0"/>
                        <a:cs typeface="B Nazanin" panose="00000400000000000000" pitchFamily="2" charset="-78"/>
                      </a:rPr>
                      <m:t>𝐼</m:t>
                    </m:r>
                  </m:oMath>
                </a14:m>
                <a:r>
                  <a:rPr lang="fa-IR" sz="1700" kern="100" dirty="0">
                    <a:latin typeface="Times New Roman" panose="02020603050405020304" pitchFamily="18" charset="0"/>
                    <a:ea typeface="Times New Roman" panose="02020603050405020304" pitchFamily="18" charset="0"/>
                    <a:cs typeface="B Nazanin" panose="00000400000000000000" pitchFamily="2" charset="-78"/>
                  </a:rPr>
                  <a:t> را در نقطه </a:t>
                </a:r>
                <a14:m>
                  <m:oMath xmlns:m="http://schemas.openxmlformats.org/officeDocument/2006/math">
                    <m:r>
                      <a:rPr lang="en-US" sz="1700"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𝐼</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2</m:t>
                        </m:r>
                      </m:sub>
                    </m:sSub>
                  </m:oMath>
                </a14:m>
                <a:r>
                  <a:rPr lang="fa-IR" sz="1700" kern="100" dirty="0">
                    <a:latin typeface="Times New Roman" panose="02020603050405020304" pitchFamily="18" charset="0"/>
                    <a:ea typeface="Times New Roman" panose="02020603050405020304" pitchFamily="18" charset="0"/>
                    <a:cs typeface="B Nazanin" panose="00000400000000000000" pitchFamily="2" charset="-78"/>
                  </a:rPr>
                  <a:t> قطع می کند تقریب می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زنیم. در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این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ناحیه،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مقاومت غیر خطی با اتصال موازی مقاومت خطی</a:t>
                </a:r>
                <a14:m>
                  <m:oMath xmlns:m="http://schemas.openxmlformats.org/officeDocument/2006/math">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𝑅</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2</m:t>
                        </m:r>
                      </m:sub>
                    </m:sSub>
                  </m:oMath>
                </a14:m>
                <a:r>
                  <a:rPr lang="fa-IR" sz="1700" kern="100" dirty="0">
                    <a:latin typeface="Times New Roman" panose="02020603050405020304" pitchFamily="18" charset="0"/>
                    <a:ea typeface="Times New Roman" panose="02020603050405020304" pitchFamily="18" charset="0"/>
                    <a:cs typeface="B Nazanin" panose="00000400000000000000" pitchFamily="2" charset="-78"/>
                  </a:rPr>
                  <a:t> و منبع جریان</a:t>
                </a:r>
                <a14:m>
                  <m:oMath xmlns:m="http://schemas.openxmlformats.org/officeDocument/2006/math">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𝐼</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2</m:t>
                        </m:r>
                      </m:sub>
                    </m:sSub>
                  </m:oMath>
                </a14:m>
                <a:r>
                  <a:rPr lang="fa-IR" sz="1700" kern="100" dirty="0">
                    <a:latin typeface="Times New Roman" panose="02020603050405020304" pitchFamily="18" charset="0"/>
                    <a:ea typeface="Times New Roman" panose="02020603050405020304" pitchFamily="18" charset="0"/>
                    <a:cs typeface="B Nazanin" panose="00000400000000000000" pitchFamily="2" charset="-78"/>
                  </a:rPr>
                  <a:t> جایگزین می شود.</a:t>
                </a:r>
                <a:endParaRPr lang="en-US" sz="1700" kern="1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tabLst>
                    <a:tab pos="1941830" algn="l"/>
                  </a:tabLst>
                </a:pPr>
                <a:r>
                  <a:rPr lang="fa-IR" sz="1700" kern="100" dirty="0">
                    <a:latin typeface="Times New Roman" panose="02020603050405020304" pitchFamily="18" charset="0"/>
                    <a:ea typeface="Times New Roman" panose="02020603050405020304" pitchFamily="18" charset="0"/>
                    <a:cs typeface="B Nazanin" panose="00000400000000000000" pitchFamily="2" charset="-78"/>
                  </a:rPr>
                  <a:t>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بنابراین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بسته به ولتاژ دو سر مقاومت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غیرخطی،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یکی از ۳ مدار خطی معادل تقریبی بالا را به کار می بریم</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 هر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یک از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مدارهای خطی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تقریبی هر ناحیه را با روش های تحلیل مدار حل می کنیم.</a:t>
                </a:r>
                <a:endParaRPr lang="en-US" sz="1700" kern="1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tabLst>
                    <a:tab pos="1941830" algn="l"/>
                  </a:tabLst>
                </a:pP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فرض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کنید نقطه شروع </a:t>
                </a:r>
                <a14:m>
                  <m:oMath xmlns:m="http://schemas.openxmlformats.org/officeDocument/2006/math">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𝑖</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𝐿</m:t>
                        </m:r>
                      </m:sub>
                    </m:sSub>
                    <m:r>
                      <a:rPr lang="en-US" sz="1700" i="1" kern="100">
                        <a:latin typeface="Cambria Math" panose="02040503050406030204" pitchFamily="18" charset="0"/>
                        <a:ea typeface="Times New Roman" panose="02020603050405020304" pitchFamily="18" charset="0"/>
                        <a:cs typeface="B Nazanin" panose="00000400000000000000" pitchFamily="2" charset="-78"/>
                      </a:rPr>
                      <m:t>=</m:t>
                    </m:r>
                    <m:r>
                      <a:rPr lang="en-US" sz="1700" i="1" kern="100">
                        <a:latin typeface="Cambria Math" panose="02040503050406030204" pitchFamily="18" charset="0"/>
                        <a:ea typeface="Times New Roman" panose="02020603050405020304" pitchFamily="18" charset="0"/>
                        <a:cs typeface="B Nazanin" panose="00000400000000000000" pitchFamily="2" charset="-78"/>
                      </a:rPr>
                      <m:t>2</m:t>
                    </m:r>
                    <m:r>
                      <a:rPr lang="en-US" sz="1700" i="1" kern="100">
                        <a:latin typeface="Cambria Math" panose="02040503050406030204" pitchFamily="18" charset="0"/>
                        <a:ea typeface="Times New Roman" panose="02020603050405020304" pitchFamily="18" charset="0"/>
                        <a:cs typeface="B Nazanin" panose="00000400000000000000" pitchFamily="2" charset="-78"/>
                      </a:rPr>
                      <m:t>  </m:t>
                    </m:r>
                    <m:r>
                      <a:rPr lang="fa-IR" sz="1700" kern="100">
                        <a:latin typeface="Cambria Math" panose="02040503050406030204" pitchFamily="18" charset="0"/>
                        <a:ea typeface="Times New Roman" panose="02020603050405020304" pitchFamily="18" charset="0"/>
                        <a:cs typeface="B Nazanin" panose="00000400000000000000" pitchFamily="2" charset="-78"/>
                      </a:rPr>
                      <m:t>و</m:t>
                    </m:r>
                    <m:r>
                      <a:rPr lang="en-US" sz="1700" i="1" kern="100">
                        <a:latin typeface="Cambria Math" panose="02040503050406030204" pitchFamily="18" charset="0"/>
                        <a:ea typeface="Times New Roman" panose="02020603050405020304" pitchFamily="18" charset="0"/>
                        <a:cs typeface="B Nazanin" panose="00000400000000000000" pitchFamily="2" charset="-78"/>
                      </a:rPr>
                      <m:t>  </m:t>
                    </m:r>
                    <m:r>
                      <a:rPr lang="en-US" sz="1700" i="1" kern="100">
                        <a:latin typeface="Cambria Math" panose="02040503050406030204" pitchFamily="18" charset="0"/>
                        <a:ea typeface="Times New Roman" panose="02020603050405020304" pitchFamily="18" charset="0"/>
                        <a:cs typeface="B Nazanin" panose="00000400000000000000" pitchFamily="2" charset="-78"/>
                      </a:rPr>
                      <m:t>𝑣</m:t>
                    </m:r>
                    <m:r>
                      <a:rPr lang="en-US" sz="1700" i="1" kern="100">
                        <a:latin typeface="Cambria Math" panose="02040503050406030204" pitchFamily="18" charset="0"/>
                        <a:ea typeface="Times New Roman" panose="02020603050405020304" pitchFamily="18" charset="0"/>
                        <a:cs typeface="B Nazanin" panose="00000400000000000000" pitchFamily="2" charset="-78"/>
                      </a:rPr>
                      <m:t>=</m:t>
                    </m:r>
                    <m:r>
                      <a:rPr lang="en-US" sz="1700" i="1" kern="100">
                        <a:latin typeface="Cambria Math" panose="02040503050406030204" pitchFamily="18" charset="0"/>
                        <a:ea typeface="Times New Roman" panose="02020603050405020304" pitchFamily="18" charset="0"/>
                        <a:cs typeface="B Nazanin" panose="00000400000000000000" pitchFamily="2" charset="-78"/>
                      </a:rPr>
                      <m:t>0</m:t>
                    </m:r>
                    <m:r>
                      <a:rPr lang="en-US" sz="1700" i="1" kern="100">
                        <a:latin typeface="Cambria Math" panose="02040503050406030204" pitchFamily="18" charset="0"/>
                        <a:ea typeface="Times New Roman" panose="02020603050405020304" pitchFamily="18" charset="0"/>
                        <a:cs typeface="B Nazanin" panose="00000400000000000000" pitchFamily="2" charset="-78"/>
                      </a:rPr>
                      <m:t> </m:t>
                    </m:r>
                  </m:oMath>
                </a14:m>
                <a:r>
                  <a:rPr lang="fa-IR" sz="1700" kern="100" dirty="0">
                    <a:latin typeface="Times New Roman" panose="02020603050405020304" pitchFamily="18" charset="0"/>
                    <a:ea typeface="Times New Roman" panose="02020603050405020304" pitchFamily="18" charset="0"/>
                    <a:cs typeface="B Nazanin" panose="00000400000000000000" pitchFamily="2" charset="-78"/>
                  </a:rPr>
                  <a:t>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باشد.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پس در ناحیه ۲ هستیم</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 چون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مقاومت منفی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داریم،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مسیر فضای حالت از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مبدأ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دور می شود و اندازه </a:t>
                </a:r>
                <a14:m>
                  <m:oMath xmlns:m="http://schemas.openxmlformats.org/officeDocument/2006/math">
                    <m:r>
                      <a:rPr lang="en-US" sz="1700" i="1" kern="100">
                        <a:latin typeface="Cambria Math" panose="02040503050406030204" pitchFamily="18" charset="0"/>
                        <a:ea typeface="Times New Roman" panose="02020603050405020304" pitchFamily="18" charset="0"/>
                        <a:cs typeface="B Nazanin" panose="00000400000000000000" pitchFamily="2" charset="-78"/>
                      </a:rPr>
                      <m:t>𝑣</m:t>
                    </m:r>
                  </m:oMath>
                </a14:m>
                <a:r>
                  <a:rPr lang="fa-IR" sz="1700" kern="100" dirty="0">
                    <a:latin typeface="Times New Roman" panose="02020603050405020304" pitchFamily="18" charset="0"/>
                    <a:ea typeface="Times New Roman" panose="02020603050405020304" pitchFamily="18" charset="0"/>
                    <a:cs typeface="B Nazanin" panose="00000400000000000000" pitchFamily="2" charset="-78"/>
                  </a:rPr>
                  <a:t> افزایش می یابد</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 بدین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ترتیب یا به مقدار </a:t>
                </a:r>
                <a14:m>
                  <m:oMath xmlns:m="http://schemas.openxmlformats.org/officeDocument/2006/math">
                    <m:r>
                      <a:rPr lang="en-US" sz="1700" i="1" kern="100">
                        <a:latin typeface="Cambria Math" panose="02040503050406030204" pitchFamily="18" charset="0"/>
                        <a:ea typeface="Times New Roman" panose="02020603050405020304" pitchFamily="18" charset="0"/>
                        <a:cs typeface="B Nazanin" panose="00000400000000000000" pitchFamily="2" charset="-78"/>
                      </a:rPr>
                      <m:t>𝑣</m:t>
                    </m:r>
                    <m:r>
                      <a:rPr lang="en-US" sz="1700" i="1" kern="100">
                        <a:latin typeface="Cambria Math" panose="02040503050406030204" pitchFamily="18" charset="0"/>
                        <a:ea typeface="Times New Roman" panose="02020603050405020304" pitchFamily="18" charset="0"/>
                        <a:cs typeface="B Nazanin" panose="00000400000000000000" pitchFamily="2" charset="-78"/>
                      </a:rPr>
                      <m:t>= </m:t>
                    </m:r>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𝐸</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2</m:t>
                        </m:r>
                      </m:sub>
                    </m:sSub>
                  </m:oMath>
                </a14:m>
                <a:r>
                  <a:rPr lang="fa-IR" sz="1700" kern="100" dirty="0">
                    <a:latin typeface="Times New Roman" panose="02020603050405020304" pitchFamily="18" charset="0"/>
                    <a:ea typeface="Times New Roman" panose="02020603050405020304" pitchFamily="18" charset="0"/>
                    <a:cs typeface="B Nazanin" panose="00000400000000000000" pitchFamily="2" charset="-78"/>
                  </a:rPr>
                  <a:t> می رسیم که وارد ناحیه ۳ شده و مدار معادل ما عوض می شود (تقریب شیب منفی دیگر معتبر نیست</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و یا به مقدار </a:t>
                </a:r>
                <a14:m>
                  <m:oMath xmlns:m="http://schemas.openxmlformats.org/officeDocument/2006/math">
                    <m:r>
                      <a:rPr lang="en-US" sz="1700" i="1" kern="100">
                        <a:latin typeface="Cambria Math" panose="02040503050406030204" pitchFamily="18" charset="0"/>
                        <a:ea typeface="Times New Roman" panose="02020603050405020304" pitchFamily="18" charset="0"/>
                        <a:cs typeface="B Nazanin" panose="00000400000000000000" pitchFamily="2" charset="-78"/>
                      </a:rPr>
                      <m:t>𝑣</m:t>
                    </m:r>
                    <m:r>
                      <a:rPr lang="en-US" sz="1700"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𝐸</m:t>
                        </m:r>
                      </m:e>
                      <m:sub>
                        <m:r>
                          <a:rPr lang="fa-IR" sz="1700" b="0" i="1" kern="100" smtClean="0">
                            <a:latin typeface="Cambria Math" panose="02040503050406030204" pitchFamily="18" charset="0"/>
                            <a:ea typeface="Times New Roman" panose="02020603050405020304" pitchFamily="18" charset="0"/>
                            <a:cs typeface="B Nazanin" panose="00000400000000000000" pitchFamily="2" charset="-78"/>
                          </a:rPr>
                          <m:t>1</m:t>
                        </m:r>
                      </m:sub>
                    </m:sSub>
                  </m:oMath>
                </a14:m>
                <a:r>
                  <a:rPr lang="fa-IR" sz="1700" kern="100" dirty="0">
                    <a:latin typeface="Times New Roman" panose="02020603050405020304" pitchFamily="18" charset="0"/>
                    <a:ea typeface="Times New Roman" panose="02020603050405020304" pitchFamily="18" charset="0"/>
                    <a:cs typeface="B Nazanin" panose="00000400000000000000" pitchFamily="2" charset="-78"/>
                  </a:rPr>
                  <a:t> می رسیم که وارد ناحیه ۱ می شود که باز هم مدار معادل عوض می شود</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a:t>
                </a:r>
              </a:p>
              <a:p>
                <a:pPr algn="just" rtl="1"/>
                <a:r>
                  <a:rPr lang="fa-IR" sz="1700" kern="100" dirty="0">
                    <a:latin typeface="Cambria Math" panose="02040503050406030204" pitchFamily="18" charset="0"/>
                    <a:ea typeface="Times New Roman" panose="02020603050405020304" pitchFamily="18" charset="0"/>
                    <a:cs typeface="B Nazanin" panose="00000400000000000000" pitchFamily="2" charset="-78"/>
                  </a:rPr>
                  <a:t>مدار شروع شده از حالت اولیه </a:t>
                </a:r>
                <a14:m>
                  <m:oMath xmlns:m="http://schemas.openxmlformats.org/officeDocument/2006/math">
                    <m:r>
                      <a:rPr lang="en-US" sz="1700" i="1" kern="100">
                        <a:latin typeface="Cambria Math" panose="02040503050406030204" pitchFamily="18" charset="0"/>
                        <a:ea typeface="Times New Roman" panose="02020603050405020304" pitchFamily="18" charset="0"/>
                        <a:cs typeface="B Nazanin" panose="00000400000000000000" pitchFamily="2" charset="-78"/>
                      </a:rPr>
                      <m:t>𝑣</m:t>
                    </m:r>
                    <m:r>
                      <a:rPr lang="en-US" sz="1700" i="1" kern="100">
                        <a:latin typeface="Cambria Math" panose="02040503050406030204" pitchFamily="18" charset="0"/>
                        <a:ea typeface="Times New Roman" panose="02020603050405020304" pitchFamily="18" charset="0"/>
                        <a:cs typeface="B Nazanin" panose="00000400000000000000" pitchFamily="2" charset="-78"/>
                      </a:rPr>
                      <m:t>=</m:t>
                    </m:r>
                    <m:r>
                      <a:rPr lang="en-US" sz="1700" i="1" kern="100">
                        <a:latin typeface="Cambria Math" panose="02040503050406030204" pitchFamily="18" charset="0"/>
                        <a:ea typeface="Times New Roman" panose="02020603050405020304" pitchFamily="18" charset="0"/>
                        <a:cs typeface="B Nazanin" panose="00000400000000000000" pitchFamily="2" charset="-78"/>
                      </a:rPr>
                      <m:t>0</m:t>
                    </m:r>
                  </m:oMath>
                </a14:m>
                <a:r>
                  <a:rPr lang="fa-IR" sz="1700" kern="100" dirty="0">
                    <a:latin typeface="Cambria Math" panose="02040503050406030204" pitchFamily="18" charset="0"/>
                    <a:ea typeface="Times New Roman" panose="02020603050405020304" pitchFamily="18" charset="0"/>
                    <a:cs typeface="B Nazanin" panose="00000400000000000000" pitchFamily="2" charset="-78"/>
                  </a:rPr>
                  <a:t> (ناحیه ۲) در لحظه </a:t>
                </a:r>
                <a14:m>
                  <m:oMath xmlns:m="http://schemas.openxmlformats.org/officeDocument/2006/math">
                    <m:r>
                      <a:rPr lang="en-US" sz="1700" i="1" kern="100">
                        <a:latin typeface="Cambria Math" panose="02040503050406030204" pitchFamily="18" charset="0"/>
                        <a:ea typeface="Times New Roman" panose="02020603050405020304" pitchFamily="18" charset="0"/>
                        <a:cs typeface="B Nazanin" panose="00000400000000000000" pitchFamily="2" charset="-78"/>
                      </a:rPr>
                      <m:t>𝑡</m:t>
                    </m:r>
                    <m:r>
                      <a:rPr lang="en-US" sz="1700"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𝑡</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1</m:t>
                        </m:r>
                      </m:sub>
                    </m:sSub>
                  </m:oMath>
                </a14:m>
                <a:r>
                  <a:rPr lang="en-US" sz="1700" kern="100" dirty="0">
                    <a:latin typeface="Cambria Math" panose="02040503050406030204" pitchFamily="18" charset="0"/>
                    <a:ea typeface="Times New Roman" panose="02020603050405020304" pitchFamily="18" charset="0"/>
                    <a:cs typeface="B Nazanin" panose="00000400000000000000" pitchFamily="2" charset="-78"/>
                  </a:rPr>
                  <a:t>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 به </a:t>
                </a:r>
                <a14:m>
                  <m:oMath xmlns:m="http://schemas.openxmlformats.org/officeDocument/2006/math">
                    <m:r>
                      <a:rPr lang="en-US" sz="1700" i="1" kern="100">
                        <a:latin typeface="Cambria Math" panose="02040503050406030204" pitchFamily="18" charset="0"/>
                        <a:ea typeface="Times New Roman" panose="02020603050405020304" pitchFamily="18" charset="0"/>
                        <a:cs typeface="B Nazanin" panose="00000400000000000000" pitchFamily="2" charset="-78"/>
                      </a:rPr>
                      <m:t>𝑣</m:t>
                    </m:r>
                    <m:r>
                      <a:rPr lang="en-US" sz="1700"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𝐸</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1</m:t>
                        </m:r>
                      </m:sub>
                    </m:sSub>
                  </m:oMath>
                </a14:m>
                <a:r>
                  <a:rPr lang="fa-IR" sz="1700" kern="100" dirty="0">
                    <a:latin typeface="Cambria Math" panose="02040503050406030204" pitchFamily="18" charset="0"/>
                    <a:ea typeface="Times New Roman" panose="02020603050405020304" pitchFamily="18" charset="0"/>
                    <a:cs typeface="B Nazanin" panose="00000400000000000000" pitchFamily="2" charset="-78"/>
                  </a:rPr>
                  <a:t> می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رسد.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یعنی وارد ناحیه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3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می شویم و تقریب مقاومت منفی معتبر نخواهد بود</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 با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تحلیل مدار در ناحیه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3، چون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مدار پسیو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است، بنابراین مقدار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ولتا‌ژ کم می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شود. یعنی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در لحظه </a:t>
                </a:r>
                <a14:m>
                  <m:oMath xmlns:m="http://schemas.openxmlformats.org/officeDocument/2006/math">
                    <m:r>
                      <a:rPr lang="en-US" sz="1700" i="1" kern="100">
                        <a:latin typeface="Cambria Math" panose="02040503050406030204" pitchFamily="18" charset="0"/>
                        <a:ea typeface="Times New Roman" panose="02020603050405020304" pitchFamily="18" charset="0"/>
                        <a:cs typeface="B Nazanin" panose="00000400000000000000" pitchFamily="2" charset="-78"/>
                      </a:rPr>
                      <m:t>𝑡</m:t>
                    </m:r>
                    <m:r>
                      <a:rPr lang="en-US" sz="1700"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𝑡</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2</m:t>
                        </m:r>
                      </m:sub>
                    </m:sSub>
                  </m:oMath>
                </a14:m>
                <a:r>
                  <a:rPr lang="en-US" sz="1700" kern="100" dirty="0">
                    <a:latin typeface="Cambria Math" panose="02040503050406030204" pitchFamily="18" charset="0"/>
                    <a:ea typeface="Times New Roman" panose="02020603050405020304" pitchFamily="18" charset="0"/>
                    <a:cs typeface="B Nazanin" panose="00000400000000000000" pitchFamily="2" charset="-78"/>
                  </a:rPr>
                  <a:t>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 مدار معادل ناحیه ۲ را با شرط اولیه ولتا‌‌‌‌‌ژ</a:t>
                </a:r>
                <a14:m>
                  <m:oMath xmlns:m="http://schemas.openxmlformats.org/officeDocument/2006/math">
                    <m:r>
                      <a:rPr lang="en-US" sz="1700" i="1" kern="100">
                        <a:latin typeface="Cambria Math" panose="02040503050406030204" pitchFamily="18" charset="0"/>
                        <a:ea typeface="Times New Roman" panose="02020603050405020304" pitchFamily="18" charset="0"/>
                        <a:cs typeface="B Nazanin" panose="00000400000000000000" pitchFamily="2" charset="-78"/>
                      </a:rPr>
                      <m:t>𝑣</m:t>
                    </m:r>
                    <m:d>
                      <m:d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dPr>
                      <m:e>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𝑡</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2</m:t>
                            </m:r>
                          </m:sub>
                        </m:sSub>
                      </m:e>
                    </m:d>
                    <m:r>
                      <a:rPr lang="en-US" sz="1700"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𝐸</m:t>
                        </m:r>
                      </m:e>
                      <m:sub>
                        <m:r>
                          <a:rPr lang="fa-IR" sz="1700" b="0" i="1" kern="100" smtClean="0">
                            <a:latin typeface="Cambria Math" panose="02040503050406030204" pitchFamily="18" charset="0"/>
                            <a:ea typeface="Times New Roman" panose="02020603050405020304" pitchFamily="18" charset="0"/>
                            <a:cs typeface="B Nazanin" panose="00000400000000000000" pitchFamily="2" charset="-78"/>
                          </a:rPr>
                          <m:t>2</m:t>
                        </m:r>
                      </m:sub>
                    </m:sSub>
                  </m:oMath>
                </a14:m>
                <a:r>
                  <a:rPr lang="en-US" sz="1700" kern="100" dirty="0">
                    <a:latin typeface="B Nazanin" panose="00000400000000000000" pitchFamily="2" charset="-78"/>
                    <a:ea typeface="Times New Roman" panose="02020603050405020304" pitchFamily="18" charset="0"/>
                    <a:cs typeface="Arial" panose="020B0604020202020204" pitchFamily="34" charset="0"/>
                  </a:rPr>
                  <a:t> </a:t>
                </a:r>
                <a:r>
                  <a:rPr lang="fa-IR" sz="1700" kern="100" dirty="0" smtClean="0">
                    <a:latin typeface="B Nazanin" panose="00000400000000000000" pitchFamily="2" charset="-78"/>
                    <a:ea typeface="Times New Roman" panose="02020603050405020304" pitchFamily="18" charset="0"/>
                    <a:cs typeface="Arial" panose="020B0604020202020204" pitchFamily="34" charset="0"/>
                  </a:rPr>
                  <a:t> </a:t>
                </a:r>
                <a:r>
                  <a:rPr lang="fa-IR" sz="1700" kern="100" dirty="0" smtClean="0">
                    <a:latin typeface="B Nazanin" panose="00000400000000000000" pitchFamily="2" charset="-78"/>
                    <a:ea typeface="Times New Roman" panose="02020603050405020304" pitchFamily="18" charset="0"/>
                    <a:cs typeface="B Nazanin" panose="00000400000000000000" pitchFamily="2" charset="-78"/>
                  </a:rPr>
                  <a:t>حل </a:t>
                </a:r>
                <a:r>
                  <a:rPr lang="fa-IR" sz="1700" kern="100" dirty="0">
                    <a:latin typeface="B Nazanin" panose="00000400000000000000" pitchFamily="2" charset="-78"/>
                    <a:ea typeface="Times New Roman" panose="02020603050405020304" pitchFamily="18" charset="0"/>
                    <a:cs typeface="B Nazanin" panose="00000400000000000000" pitchFamily="2" charset="-78"/>
                  </a:rPr>
                  <a:t>می کنیم</a:t>
                </a:r>
                <a:r>
                  <a:rPr lang="fa-IR" sz="1700" kern="100" dirty="0" smtClean="0">
                    <a:latin typeface="B Nazanin" panose="00000400000000000000" pitchFamily="2" charset="-78"/>
                    <a:ea typeface="Times New Roman" panose="02020603050405020304" pitchFamily="18" charset="0"/>
                    <a:cs typeface="B Nazanin" panose="00000400000000000000" pitchFamily="2" charset="-78"/>
                  </a:rPr>
                  <a:t>.</a:t>
                </a:r>
                <a:r>
                  <a:rPr lang="en-US" sz="1700" kern="100" dirty="0" smtClean="0">
                    <a:latin typeface="B Nazanin" panose="00000400000000000000" pitchFamily="2" charset="-78"/>
                    <a:ea typeface="Times New Roman" panose="02020603050405020304" pitchFamily="18" charset="0"/>
                    <a:cs typeface="B Nazanin" panose="00000400000000000000" pitchFamily="2" charset="-78"/>
                  </a:rPr>
                  <a:t>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دیده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می شود که ولتاژ خازن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کاهش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یافته و در لحظه </a:t>
                </a:r>
                <a14:m>
                  <m:oMath xmlns:m="http://schemas.openxmlformats.org/officeDocument/2006/math">
                    <m:r>
                      <a:rPr lang="en-US" sz="1700" i="1" kern="100">
                        <a:latin typeface="Cambria Math" panose="02040503050406030204" pitchFamily="18" charset="0"/>
                        <a:ea typeface="Times New Roman" panose="02020603050405020304" pitchFamily="18" charset="0"/>
                        <a:cs typeface="B Nazanin" panose="00000400000000000000" pitchFamily="2" charset="-78"/>
                      </a:rPr>
                      <m:t>𝑡</m:t>
                    </m:r>
                    <m:r>
                      <a:rPr lang="en-US" sz="1700"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𝑡</m:t>
                        </m:r>
                      </m:e>
                      <m:sub>
                        <m:r>
                          <a:rPr lang="en-US" sz="1700" b="0" i="1" kern="100" smtClean="0">
                            <a:latin typeface="Cambria Math" panose="02040503050406030204" pitchFamily="18" charset="0"/>
                            <a:ea typeface="Times New Roman" panose="02020603050405020304" pitchFamily="18" charset="0"/>
                            <a:cs typeface="B Nazanin" panose="00000400000000000000" pitchFamily="2" charset="-78"/>
                          </a:rPr>
                          <m:t>3</m:t>
                        </m:r>
                      </m:sub>
                    </m:sSub>
                  </m:oMath>
                </a14:m>
                <a:r>
                  <a:rPr lang="fa-IR" sz="1700" kern="100" dirty="0">
                    <a:latin typeface="Cambria Math" panose="02040503050406030204" pitchFamily="18" charset="0"/>
                    <a:ea typeface="Times New Roman" panose="02020603050405020304" pitchFamily="18" charset="0"/>
                    <a:cs typeface="B Nazanin" panose="00000400000000000000" pitchFamily="2" charset="-78"/>
                  </a:rPr>
                  <a:t> وارد ناحیه ۳ می شویم و پس از آن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مجدداً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به ناحیه ۲ بر می گردیم.</a:t>
                </a:r>
                <a:endParaRPr lang="en-US" sz="1700" kern="100" dirty="0">
                  <a:latin typeface="Calibri" panose="020F0502020204030204" pitchFamily="34" charset="0"/>
                  <a:ea typeface="Calibri" panose="020F0502020204030204" pitchFamily="34" charset="0"/>
                  <a:cs typeface="Arial" panose="020B0604020202020204" pitchFamily="34" charset="0"/>
                </a:endParaRPr>
              </a:p>
              <a:p>
                <a:pPr algn="just" rtl="1"/>
                <a:r>
                  <a:rPr lang="fa-IR" sz="1700" kern="100" dirty="0">
                    <a:latin typeface="Cambria Math" panose="02040503050406030204" pitchFamily="18" charset="0"/>
                    <a:ea typeface="Times New Roman" panose="02020603050405020304" pitchFamily="18" charset="0"/>
                    <a:cs typeface="B Nazanin" panose="00000400000000000000" pitchFamily="2" charset="-78"/>
                  </a:rPr>
                  <a:t> </a:t>
                </a:r>
                <a:r>
                  <a:rPr lang="fa-IR" sz="1700" dirty="0" smtClean="0">
                    <a:latin typeface="Cambria Math" panose="02040503050406030204" pitchFamily="18" charset="0"/>
                    <a:ea typeface="Times New Roman" panose="02020603050405020304" pitchFamily="18" charset="0"/>
                    <a:cs typeface="B Nazanin" panose="00000400000000000000" pitchFamily="2" charset="-78"/>
                  </a:rPr>
                  <a:t>مدار </a:t>
                </a:r>
                <a:r>
                  <a:rPr lang="fa-IR" sz="1700" dirty="0">
                    <a:latin typeface="Cambria Math" panose="02040503050406030204" pitchFamily="18" charset="0"/>
                    <a:ea typeface="Times New Roman" panose="02020603050405020304" pitchFamily="18" charset="0"/>
                    <a:cs typeface="B Nazanin" panose="00000400000000000000" pitchFamily="2" charset="-78"/>
                  </a:rPr>
                  <a:t>یک رفتار تناوبی نشان می دهد که معادل آن در فضای حالت همان مسیر منحنی بسته یا سیکل حد است</a:t>
                </a:r>
                <a:r>
                  <a:rPr lang="fa-IR" sz="1700" dirty="0" smtClean="0">
                    <a:latin typeface="Cambria Math" panose="02040503050406030204" pitchFamily="18" charset="0"/>
                    <a:ea typeface="Times New Roman" panose="02020603050405020304" pitchFamily="18" charset="0"/>
                    <a:cs typeface="B Nazanin" panose="00000400000000000000" pitchFamily="2" charset="-78"/>
                  </a:rPr>
                  <a:t>.</a:t>
                </a:r>
                <a:endParaRPr lang="en-US" sz="1700" kern="100" dirty="0">
                  <a:effectLst/>
                  <a:latin typeface="Times New Roman" panose="02020603050405020304" pitchFamily="18" charset="0"/>
                  <a:ea typeface="Calibri" panose="020F0502020204030204" pitchFamily="34" charset="0"/>
                  <a:cs typeface="B Nazanin" panose="00000400000000000000" pitchFamily="2" charset="-78"/>
                </a:endParaRPr>
              </a:p>
            </p:txBody>
          </p:sp>
        </mc:Choice>
        <mc:Fallback xmlns="">
          <p:sp>
            <p:nvSpPr>
              <p:cNvPr id="6" name="Rectangle 5"/>
              <p:cNvSpPr>
                <a:spLocks noRot="1" noChangeAspect="1" noMove="1" noResize="1" noEditPoints="1" noAdjustHandles="1" noChangeArrowheads="1" noChangeShapeType="1" noTextEdit="1"/>
              </p:cNvSpPr>
              <p:nvPr/>
            </p:nvSpPr>
            <p:spPr>
              <a:xfrm>
                <a:off x="304800" y="228600"/>
                <a:ext cx="8643851" cy="5118902"/>
              </a:xfrm>
              <a:prstGeom prst="rect">
                <a:avLst/>
              </a:prstGeom>
              <a:blipFill>
                <a:blip r:embed="rId2"/>
                <a:stretch>
                  <a:fillRect l="-1128" t="-358" r="-423" b="-954"/>
                </a:stretch>
              </a:blipFill>
            </p:spPr>
            <p:txBody>
              <a:bodyPr/>
              <a:lstStyle/>
              <a:p>
                <a:r>
                  <a:rPr lang="en-US">
                    <a:noFill/>
                  </a:rPr>
                  <a:t> </a:t>
                </a:r>
              </a:p>
            </p:txBody>
          </p:sp>
        </mc:Fallback>
      </mc:AlternateContent>
      <p:sp>
        <p:nvSpPr>
          <p:cNvPr id="5" name="Rectangle 4"/>
          <p:cNvSpPr/>
          <p:nvPr/>
        </p:nvSpPr>
        <p:spPr>
          <a:xfrm>
            <a:off x="1447800" y="5239780"/>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
        <p:nvSpPr>
          <p:cNvPr id="7" name="Rectangle 6"/>
          <p:cNvSpPr/>
          <p:nvPr/>
        </p:nvSpPr>
        <p:spPr>
          <a:xfrm>
            <a:off x="86103" y="5524858"/>
            <a:ext cx="8862548" cy="1323439"/>
          </a:xfrm>
          <a:prstGeom prst="rect">
            <a:avLst/>
          </a:prstGeom>
        </p:spPr>
        <p:txBody>
          <a:bodyPr wrap="square">
            <a:spAutoFit/>
          </a:bodyPr>
          <a:lstStyle/>
          <a:p>
            <a:pPr marL="285750" indent="-285750" algn="just" rtl="1">
              <a:buFont typeface="Wingdings" panose="05000000000000000000" pitchFamily="2" charset="2"/>
              <a:buChar char="v"/>
            </a:pPr>
            <a:r>
              <a:rPr lang="fa-IR" sz="1600" b="1"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تفاوت های مدار های نوسانی خطی و غیر </a:t>
            </a:r>
            <a:r>
              <a:rPr lang="fa-IR" sz="1600" b="1"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خطی:</a:t>
            </a:r>
            <a:r>
              <a:rPr lang="fa-IR" sz="1600" b="1"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 </a:t>
            </a:r>
            <a:endParaRPr lang="en-US" sz="1600" b="1" kern="100" dirty="0">
              <a:solidFill>
                <a:srgbClr val="0000FF"/>
              </a:solidFill>
              <a:latin typeface="Calibri" panose="020F0502020204030204" pitchFamily="34" charset="0"/>
              <a:ea typeface="Calibri" panose="020F0502020204030204" pitchFamily="34" charset="0"/>
              <a:cs typeface="Arial" panose="020B0604020202020204" pitchFamily="34" charset="0"/>
            </a:endParaRPr>
          </a:p>
          <a:p>
            <a:pPr algn="just" rtl="1"/>
            <a:r>
              <a:rPr lang="fa-IR" sz="1600" kern="100" dirty="0">
                <a:latin typeface="Cambria Math" panose="02040503050406030204" pitchFamily="18" charset="0"/>
                <a:ea typeface="Times New Roman" panose="02020603050405020304" pitchFamily="18" charset="0"/>
                <a:cs typeface="B Nazanin" panose="00000400000000000000" pitchFamily="2" charset="-78"/>
              </a:rPr>
              <a:t>۱ـ مدار</a:t>
            </a:r>
            <a:r>
              <a:rPr lang="en-US" sz="1600" kern="100" dirty="0">
                <a:latin typeface="Cambria Math" panose="02040503050406030204" pitchFamily="18" charset="0"/>
                <a:ea typeface="Times New Roman" panose="02020603050405020304" pitchFamily="18" charset="0"/>
                <a:cs typeface="B Nazanin" panose="00000400000000000000" pitchFamily="2" charset="-78"/>
              </a:rPr>
              <a:t>LC</a:t>
            </a:r>
            <a:r>
              <a:rPr lang="fa-IR" sz="1600" kern="100" dirty="0">
                <a:latin typeface="Cambria Math" panose="02040503050406030204" pitchFamily="18" charset="0"/>
                <a:ea typeface="Times New Roman" panose="02020603050405020304" pitchFamily="18" charset="0"/>
                <a:cs typeface="B Nazanin" panose="00000400000000000000" pitchFamily="2" charset="-78"/>
              </a:rPr>
              <a:t> بی اتلاف که با حالت اولیه دلخواه شروع </a:t>
            </a:r>
            <a:r>
              <a:rPr lang="fa-IR" sz="1600" kern="100" dirty="0" smtClean="0">
                <a:latin typeface="Cambria Math" panose="02040503050406030204" pitchFamily="18" charset="0"/>
                <a:ea typeface="Times New Roman" panose="02020603050405020304" pitchFamily="18" charset="0"/>
                <a:cs typeface="B Nazanin" panose="00000400000000000000" pitchFamily="2" charset="-78"/>
              </a:rPr>
              <a:t>شود، </a:t>
            </a:r>
            <a:r>
              <a:rPr lang="fa-IR" sz="1600" kern="100" dirty="0">
                <a:latin typeface="Cambria Math" panose="02040503050406030204" pitchFamily="18" charset="0"/>
                <a:ea typeface="Times New Roman" panose="02020603050405020304" pitchFamily="18" charset="0"/>
                <a:cs typeface="B Nazanin" panose="00000400000000000000" pitchFamily="2" charset="-78"/>
              </a:rPr>
              <a:t>بلافاصله به نوسان سینوسی می </a:t>
            </a:r>
            <a:r>
              <a:rPr lang="fa-IR" sz="1600" kern="100" dirty="0" smtClean="0">
                <a:latin typeface="Cambria Math" panose="02040503050406030204" pitchFamily="18" charset="0"/>
                <a:ea typeface="Times New Roman" panose="02020603050405020304" pitchFamily="18" charset="0"/>
                <a:cs typeface="B Nazanin" panose="00000400000000000000" pitchFamily="2" charset="-78"/>
              </a:rPr>
              <a:t>رسد. لکن </a:t>
            </a:r>
            <a:r>
              <a:rPr lang="fa-IR" sz="1600" kern="100" dirty="0">
                <a:latin typeface="Cambria Math" panose="02040503050406030204" pitchFamily="18" charset="0"/>
                <a:ea typeface="Times New Roman" panose="02020603050405020304" pitchFamily="18" charset="0"/>
                <a:cs typeface="B Nazanin" panose="00000400000000000000" pitchFamily="2" charset="-78"/>
              </a:rPr>
              <a:t>مدار </a:t>
            </a:r>
            <a:r>
              <a:rPr lang="fa-IR" sz="1600" kern="100" dirty="0" smtClean="0">
                <a:latin typeface="Cambria Math" panose="02040503050406030204" pitchFamily="18" charset="0"/>
                <a:ea typeface="Times New Roman" panose="02020603050405020304" pitchFamily="18" charset="0"/>
                <a:cs typeface="B Nazanin" panose="00000400000000000000" pitchFamily="2" charset="-78"/>
              </a:rPr>
              <a:t>غیرخطی، </a:t>
            </a:r>
            <a:r>
              <a:rPr lang="fa-IR" sz="1600" kern="100" dirty="0">
                <a:latin typeface="Cambria Math" panose="02040503050406030204" pitchFamily="18" charset="0"/>
                <a:ea typeface="Times New Roman" panose="02020603050405020304" pitchFamily="18" charset="0"/>
                <a:cs typeface="B Nazanin" panose="00000400000000000000" pitchFamily="2" charset="-78"/>
              </a:rPr>
              <a:t>پس از طی حالت گذرا به حالت نوسانی می رسد</a:t>
            </a:r>
            <a:r>
              <a:rPr lang="fa-IR" sz="1600" kern="100" dirty="0" smtClean="0">
                <a:latin typeface="Cambria Math" panose="02040503050406030204" pitchFamily="18" charset="0"/>
                <a:ea typeface="Times New Roman" panose="02020603050405020304" pitchFamily="18" charset="0"/>
                <a:cs typeface="B Nazanin" panose="00000400000000000000" pitchFamily="2" charset="-78"/>
              </a:rPr>
              <a:t>.</a:t>
            </a:r>
            <a:r>
              <a:rPr lang="fa-IR" sz="1600" kern="100" dirty="0">
                <a:latin typeface="Cambria Math" panose="02040503050406030204" pitchFamily="18" charset="0"/>
                <a:ea typeface="Times New Roman" panose="02020603050405020304" pitchFamily="18" charset="0"/>
                <a:cs typeface="B Nazanin" panose="00000400000000000000" pitchFamily="2" charset="-78"/>
              </a:rPr>
              <a:t> </a:t>
            </a:r>
            <a:endParaRPr lang="en-US" sz="1600" kern="100" dirty="0">
              <a:latin typeface="Calibri" panose="020F0502020204030204" pitchFamily="34" charset="0"/>
              <a:ea typeface="Calibri" panose="020F0502020204030204" pitchFamily="34" charset="0"/>
              <a:cs typeface="Arial" panose="020B0604020202020204" pitchFamily="34" charset="0"/>
            </a:endParaRPr>
          </a:p>
          <a:p>
            <a:pPr algn="just" rtl="1"/>
            <a:r>
              <a:rPr lang="fa-IR" sz="1600" kern="100" dirty="0">
                <a:latin typeface="Cambria Math" panose="02040503050406030204" pitchFamily="18" charset="0"/>
                <a:ea typeface="Times New Roman" panose="02020603050405020304" pitchFamily="18" charset="0"/>
                <a:cs typeface="B Nazanin" panose="00000400000000000000" pitchFamily="2" charset="-78"/>
              </a:rPr>
              <a:t>۲ـ دامنه نوسان </a:t>
            </a:r>
            <a:r>
              <a:rPr lang="fa-IR" sz="1600" kern="100" dirty="0" smtClean="0">
                <a:latin typeface="Cambria Math" panose="02040503050406030204" pitchFamily="18" charset="0"/>
                <a:ea typeface="Times New Roman" panose="02020603050405020304" pitchFamily="18" charset="0"/>
                <a:cs typeface="B Nazanin" panose="00000400000000000000" pitchFamily="2" charset="-78"/>
              </a:rPr>
              <a:t>مدارهای </a:t>
            </a:r>
            <a:r>
              <a:rPr lang="fa-IR" sz="1600" kern="100" dirty="0">
                <a:latin typeface="Cambria Math" panose="02040503050406030204" pitchFamily="18" charset="0"/>
                <a:ea typeface="Times New Roman" panose="02020603050405020304" pitchFamily="18" charset="0"/>
                <a:cs typeface="B Nazanin" panose="00000400000000000000" pitchFamily="2" charset="-78"/>
              </a:rPr>
              <a:t>خطی به اندازه شرایط اولیه بستگی </a:t>
            </a:r>
            <a:r>
              <a:rPr lang="fa-IR" sz="1600" kern="100" dirty="0" smtClean="0">
                <a:latin typeface="Cambria Math" panose="02040503050406030204" pitchFamily="18" charset="0"/>
                <a:ea typeface="Times New Roman" panose="02020603050405020304" pitchFamily="18" charset="0"/>
                <a:cs typeface="B Nazanin" panose="00000400000000000000" pitchFamily="2" charset="-78"/>
              </a:rPr>
              <a:t>دارد. لکن دامنه </a:t>
            </a:r>
            <a:r>
              <a:rPr lang="fa-IR" sz="1600" kern="100" dirty="0">
                <a:latin typeface="Cambria Math" panose="02040503050406030204" pitchFamily="18" charset="0"/>
                <a:ea typeface="Times New Roman" panose="02020603050405020304" pitchFamily="18" charset="0"/>
                <a:cs typeface="B Nazanin" panose="00000400000000000000" pitchFamily="2" charset="-78"/>
              </a:rPr>
              <a:t>نوسان مدار </a:t>
            </a:r>
            <a:r>
              <a:rPr lang="fa-IR" sz="1600" kern="100" dirty="0" smtClean="0">
                <a:latin typeface="Cambria Math" panose="02040503050406030204" pitchFamily="18" charset="0"/>
                <a:ea typeface="Times New Roman" panose="02020603050405020304" pitchFamily="18" charset="0"/>
                <a:cs typeface="B Nazanin" panose="00000400000000000000" pitchFamily="2" charset="-78"/>
              </a:rPr>
              <a:t>غیرخطی </a:t>
            </a:r>
            <a:r>
              <a:rPr lang="fa-IR" sz="1600" kern="100" dirty="0">
                <a:latin typeface="Cambria Math" panose="02040503050406030204" pitchFamily="18" charset="0"/>
                <a:ea typeface="Times New Roman" panose="02020603050405020304" pitchFamily="18" charset="0"/>
                <a:cs typeface="B Nazanin" panose="00000400000000000000" pitchFamily="2" charset="-78"/>
              </a:rPr>
              <a:t>به حالت اولیه بستگی داشته </a:t>
            </a:r>
            <a:r>
              <a:rPr lang="fa-IR" sz="1600" kern="100" dirty="0" smtClean="0">
                <a:latin typeface="Cambria Math" panose="02040503050406030204" pitchFamily="18" charset="0"/>
                <a:ea typeface="Times New Roman" panose="02020603050405020304" pitchFamily="18" charset="0"/>
                <a:cs typeface="B Nazanin" panose="00000400000000000000" pitchFamily="2" charset="-78"/>
              </a:rPr>
              <a:t>و </a:t>
            </a:r>
            <a:r>
              <a:rPr lang="fa-IR" sz="1600" kern="100" dirty="0">
                <a:latin typeface="Cambria Math" panose="02040503050406030204" pitchFamily="18" charset="0"/>
                <a:ea typeface="Times New Roman" panose="02020603050405020304" pitchFamily="18" charset="0"/>
                <a:cs typeface="B Nazanin" panose="00000400000000000000" pitchFamily="2" charset="-78"/>
              </a:rPr>
              <a:t>سیکل حدی مستقل از شرط اولیه است.</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070679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79</a:t>
            </a:fld>
            <a:endParaRPr lang="en-US" dirty="0"/>
          </a:p>
        </p:txBody>
      </p:sp>
      <p:sp>
        <p:nvSpPr>
          <p:cNvPr id="3" name="Rectangle 2"/>
          <p:cNvSpPr/>
          <p:nvPr/>
        </p:nvSpPr>
        <p:spPr>
          <a:xfrm>
            <a:off x="4093622" y="200462"/>
            <a:ext cx="4870757" cy="400110"/>
          </a:xfrm>
          <a:prstGeom prst="rect">
            <a:avLst/>
          </a:prstGeom>
        </p:spPr>
        <p:txBody>
          <a:bodyPr wrap="none">
            <a:spAutoFit/>
          </a:bodyPr>
          <a:lstStyle/>
          <a:p>
            <a:pPr algn="r" rtl="1">
              <a:spcBef>
                <a:spcPts val="600"/>
              </a:spcBef>
              <a:tabLst>
                <a:tab pos="4464050" algn="l"/>
              </a:tabLst>
            </a:pPr>
            <a:r>
              <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3-3- مفهوم دوگانی در مدارهای </a:t>
            </a:r>
            <a:r>
              <a:rPr lang="en-US"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LTI</a:t>
            </a: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 (</a:t>
            </a:r>
            <a:r>
              <a:rPr lang="en-US"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Duality</a:t>
            </a: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a:t>
            </a:r>
            <a:endPar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endParaRPr>
          </a:p>
        </p:txBody>
      </p:sp>
      <p:sp>
        <p:nvSpPr>
          <p:cNvPr id="5" name="Rectangle 4"/>
          <p:cNvSpPr/>
          <p:nvPr/>
        </p:nvSpPr>
        <p:spPr>
          <a:xfrm>
            <a:off x="2840009" y="585183"/>
            <a:ext cx="6105525" cy="994888"/>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q"/>
            </a:pP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دو مدار </a:t>
            </a:r>
            <a:r>
              <a:rPr lang="en-US" sz="1700" kern="100" dirty="0" smtClean="0">
                <a:latin typeface="Cambria Math" panose="02040503050406030204" pitchFamily="18" charset="0"/>
                <a:ea typeface="Times New Roman" panose="02020603050405020304" pitchFamily="18" charset="0"/>
                <a:cs typeface="B Nazanin" panose="00000400000000000000" pitchFamily="2" charset="-78"/>
              </a:rPr>
              <a:t>RLC</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 سری و موازی را در نظر بگیرید. رفتار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مدار</a:t>
            </a:r>
            <a:r>
              <a:rPr lang="en-US" sz="1700" kern="100" dirty="0">
                <a:latin typeface="Cambria Math" panose="02040503050406030204" pitchFamily="18" charset="0"/>
                <a:ea typeface="Times New Roman" panose="02020603050405020304" pitchFamily="18" charset="0"/>
                <a:cs typeface="B Nazanin" panose="00000400000000000000" pitchFamily="2" charset="-78"/>
              </a:rPr>
              <a:t>RLC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سری، براساس مفهوم دوگانی،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به طور دقیقی با رفتار مدار </a:t>
            </a:r>
            <a:r>
              <a:rPr lang="en-US" sz="1700" kern="100" dirty="0">
                <a:latin typeface="Cambria Math" panose="02040503050406030204" pitchFamily="18" charset="0"/>
                <a:ea typeface="Times New Roman" panose="02020603050405020304" pitchFamily="18" charset="0"/>
                <a:cs typeface="B Nazanin" panose="00000400000000000000" pitchFamily="2" charset="-78"/>
              </a:rPr>
              <a:t>RLC</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 موازی مربوط می شود</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 مدار</a:t>
            </a:r>
            <a:r>
              <a:rPr lang="en-US" sz="1700" kern="100" dirty="0">
                <a:latin typeface="Cambria Math" panose="02040503050406030204" pitchFamily="18" charset="0"/>
                <a:ea typeface="Times New Roman" panose="02020603050405020304" pitchFamily="18" charset="0"/>
                <a:cs typeface="B Nazanin" panose="00000400000000000000" pitchFamily="2" charset="-78"/>
              </a:rPr>
              <a:t>RLC</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 سری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دارای معادلاتی به شرح زیر است:</a:t>
            </a:r>
            <a:endParaRPr lang="en-US" sz="1700" kern="100" dirty="0">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3248444" y="1487659"/>
                <a:ext cx="5181600" cy="779893"/>
              </a:xfrm>
              <a:prstGeom prst="rect">
                <a:avLst/>
              </a:prstGeom>
            </p:spPr>
            <p:txBody>
              <a:bodyPr wrap="square">
                <a:spAutoFit/>
              </a:bodyPr>
              <a:lstStyle/>
              <a:p>
                <a:pPr lvl="0">
                  <a:lnSpc>
                    <a:spcPct val="107000"/>
                  </a:lnSpc>
                </a:pPr>
                <a14:m>
                  <m:oMath xmlns:m="http://schemas.openxmlformats.org/officeDocument/2006/math">
                    <m:r>
                      <a:rPr lang="en-US" sz="1700" i="1" kern="100">
                        <a:latin typeface="Cambria Math" panose="02040503050406030204" pitchFamily="18" charset="0"/>
                        <a:ea typeface="Cambria Math" panose="02040503050406030204" pitchFamily="18" charset="0"/>
                        <a:cs typeface="B Nazanin" panose="00000400000000000000" pitchFamily="2" charset="-78"/>
                      </a:rPr>
                      <m:t>𝐾𝑉𝐿</m:t>
                    </m:r>
                    <m:r>
                      <a:rPr lang="en-US" sz="1700" i="1" kern="100">
                        <a:latin typeface="Cambria Math" panose="02040503050406030204" pitchFamily="18" charset="0"/>
                        <a:ea typeface="Cambria Math" panose="02040503050406030204" pitchFamily="18" charset="0"/>
                        <a:cs typeface="B Nazanin" panose="00000400000000000000" pitchFamily="2" charset="-78"/>
                      </a:rPr>
                      <m:t> ⟹</m:t>
                    </m:r>
                    <m:r>
                      <a:rPr lang="en-US" sz="1700" i="1" kern="100">
                        <a:latin typeface="Cambria Math" panose="02040503050406030204" pitchFamily="18" charset="0"/>
                        <a:ea typeface="Cambria Math" panose="02040503050406030204" pitchFamily="18" charset="0"/>
                        <a:cs typeface="B Nazanin" panose="00000400000000000000" pitchFamily="2" charset="-78"/>
                      </a:rPr>
                      <m:t>𝐿</m:t>
                    </m:r>
                    <m:f>
                      <m:f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fPr>
                      <m:num>
                        <m:r>
                          <a:rPr lang="en-US" sz="1700" i="1" kern="100">
                            <a:latin typeface="Cambria Math" panose="02040503050406030204" pitchFamily="18" charset="0"/>
                            <a:ea typeface="Cambria Math" panose="02040503050406030204" pitchFamily="18" charset="0"/>
                            <a:cs typeface="B Nazanin" panose="00000400000000000000" pitchFamily="2" charset="-78"/>
                          </a:rPr>
                          <m:t>𝑑</m:t>
                        </m:r>
                        <m:sSub>
                          <m:sSub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700" i="1" kern="100">
                                <a:latin typeface="Cambria Math" panose="02040503050406030204" pitchFamily="18" charset="0"/>
                                <a:ea typeface="Cambria Math" panose="02040503050406030204" pitchFamily="18" charset="0"/>
                                <a:cs typeface="B Nazanin" panose="00000400000000000000" pitchFamily="2" charset="-78"/>
                              </a:rPr>
                              <m:t>𝑖</m:t>
                            </m:r>
                          </m:e>
                          <m:sub>
                            <m:r>
                              <a:rPr lang="en-US" sz="1700" i="1" kern="100">
                                <a:latin typeface="Cambria Math" panose="02040503050406030204" pitchFamily="18" charset="0"/>
                                <a:ea typeface="Cambria Math" panose="02040503050406030204" pitchFamily="18" charset="0"/>
                                <a:cs typeface="B Nazanin" panose="00000400000000000000" pitchFamily="2" charset="-78"/>
                              </a:rPr>
                              <m:t>𝐿</m:t>
                            </m:r>
                          </m:sub>
                        </m:sSub>
                      </m:num>
                      <m:den>
                        <m:r>
                          <a:rPr lang="en-US" sz="1700" i="1" kern="100">
                            <a:latin typeface="Cambria Math" panose="02040503050406030204" pitchFamily="18" charset="0"/>
                            <a:ea typeface="Cambria Math" panose="02040503050406030204" pitchFamily="18" charset="0"/>
                            <a:cs typeface="B Nazanin" panose="00000400000000000000" pitchFamily="2" charset="-78"/>
                          </a:rPr>
                          <m:t>𝑑𝑡</m:t>
                        </m:r>
                      </m:den>
                    </m:f>
                    <m:r>
                      <a:rPr lang="en-US" sz="1700" i="1" kern="100">
                        <a:latin typeface="Cambria Math" panose="02040503050406030204" pitchFamily="18" charset="0"/>
                        <a:ea typeface="Cambria Math" panose="02040503050406030204" pitchFamily="18" charset="0"/>
                        <a:cs typeface="B Nazanin" panose="00000400000000000000" pitchFamily="2" charset="-78"/>
                      </a:rPr>
                      <m:t>+</m:t>
                    </m:r>
                    <m:r>
                      <a:rPr lang="en-US" sz="1700" i="1" kern="100">
                        <a:latin typeface="Cambria Math" panose="02040503050406030204" pitchFamily="18" charset="0"/>
                        <a:ea typeface="Cambria Math" panose="02040503050406030204" pitchFamily="18" charset="0"/>
                        <a:cs typeface="B Nazanin" panose="00000400000000000000" pitchFamily="2" charset="-78"/>
                      </a:rPr>
                      <m:t>𝑅</m:t>
                    </m:r>
                    <m:sSub>
                      <m:sSub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700" i="1" kern="100">
                            <a:latin typeface="Cambria Math" panose="02040503050406030204" pitchFamily="18" charset="0"/>
                            <a:ea typeface="Cambria Math" panose="02040503050406030204" pitchFamily="18" charset="0"/>
                            <a:cs typeface="B Nazanin" panose="00000400000000000000" pitchFamily="2" charset="-78"/>
                          </a:rPr>
                          <m:t>𝑖</m:t>
                        </m:r>
                      </m:e>
                      <m:sub>
                        <m:r>
                          <a:rPr lang="en-US" sz="1700" i="1" kern="100">
                            <a:latin typeface="Cambria Math" panose="02040503050406030204" pitchFamily="18" charset="0"/>
                            <a:ea typeface="Cambria Math" panose="02040503050406030204" pitchFamily="18" charset="0"/>
                            <a:cs typeface="B Nazanin" panose="00000400000000000000" pitchFamily="2" charset="-78"/>
                          </a:rPr>
                          <m:t>𝐿</m:t>
                        </m:r>
                      </m:sub>
                    </m:sSub>
                    <m:r>
                      <a:rPr lang="en-US" sz="1700" i="1" kern="100">
                        <a:latin typeface="Cambria Math" panose="02040503050406030204" pitchFamily="18" charset="0"/>
                        <a:ea typeface="Cambria Math" panose="02040503050406030204" pitchFamily="18" charset="0"/>
                        <a:cs typeface="B Nazanin" panose="00000400000000000000" pitchFamily="2" charset="-78"/>
                      </a:rPr>
                      <m:t>+(</m:t>
                    </m:r>
                    <m:sSub>
                      <m:sSub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700" i="1" kern="100">
                            <a:latin typeface="Cambria Math" panose="02040503050406030204" pitchFamily="18" charset="0"/>
                            <a:ea typeface="Cambria Math" panose="02040503050406030204" pitchFamily="18" charset="0"/>
                            <a:cs typeface="B Nazanin" panose="00000400000000000000" pitchFamily="2" charset="-78"/>
                          </a:rPr>
                          <m:t>𝑉</m:t>
                        </m:r>
                      </m:e>
                      <m:sub>
                        <m:r>
                          <a:rPr lang="en-US" sz="1700" i="1" kern="100">
                            <a:latin typeface="Cambria Math" panose="02040503050406030204" pitchFamily="18" charset="0"/>
                            <a:ea typeface="Cambria Math" panose="02040503050406030204" pitchFamily="18" charset="0"/>
                            <a:cs typeface="B Nazanin" panose="00000400000000000000" pitchFamily="2" charset="-78"/>
                          </a:rPr>
                          <m:t>0</m:t>
                        </m:r>
                      </m:sub>
                    </m:sSub>
                    <m:r>
                      <a:rPr lang="en-US" sz="1700" i="1" kern="100">
                        <a:latin typeface="Cambria Math" panose="02040503050406030204" pitchFamily="18" charset="0"/>
                        <a:ea typeface="Cambria Math" panose="02040503050406030204" pitchFamily="18" charset="0"/>
                        <a:cs typeface="B Nazanin" panose="00000400000000000000" pitchFamily="2" charset="-78"/>
                      </a:rPr>
                      <m:t>+</m:t>
                    </m:r>
                    <m:f>
                      <m:f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fPr>
                      <m:num>
                        <m:r>
                          <a:rPr lang="en-US" sz="1700" i="1" kern="100">
                            <a:latin typeface="Cambria Math" panose="02040503050406030204" pitchFamily="18" charset="0"/>
                            <a:ea typeface="Cambria Math" panose="02040503050406030204" pitchFamily="18" charset="0"/>
                            <a:cs typeface="B Nazanin" panose="00000400000000000000" pitchFamily="2" charset="-78"/>
                          </a:rPr>
                          <m:t>1</m:t>
                        </m:r>
                      </m:num>
                      <m:den>
                        <m:r>
                          <a:rPr lang="en-US" sz="1700" i="1" kern="100">
                            <a:latin typeface="Cambria Math" panose="02040503050406030204" pitchFamily="18" charset="0"/>
                            <a:ea typeface="Cambria Math" panose="02040503050406030204" pitchFamily="18" charset="0"/>
                            <a:cs typeface="B Nazanin" panose="00000400000000000000" pitchFamily="2" charset="-78"/>
                          </a:rPr>
                          <m:t>𝐶</m:t>
                        </m:r>
                      </m:den>
                    </m:f>
                    <m:nary>
                      <m:naryPr>
                        <m:limLoc m:val="subSup"/>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naryPr>
                      <m:sub>
                        <m:r>
                          <a:rPr lang="en-US" sz="1700" i="1" kern="100">
                            <a:latin typeface="Cambria Math" panose="02040503050406030204" pitchFamily="18" charset="0"/>
                            <a:ea typeface="Cambria Math" panose="02040503050406030204" pitchFamily="18" charset="0"/>
                            <a:cs typeface="B Nazanin" panose="00000400000000000000" pitchFamily="2" charset="-78"/>
                          </a:rPr>
                          <m:t>0</m:t>
                        </m:r>
                      </m:sub>
                      <m:sup>
                        <m:r>
                          <a:rPr lang="en-US" sz="1700" i="1" kern="100">
                            <a:latin typeface="Cambria Math" panose="02040503050406030204" pitchFamily="18" charset="0"/>
                            <a:ea typeface="Cambria Math" panose="02040503050406030204" pitchFamily="18" charset="0"/>
                            <a:cs typeface="B Nazanin" panose="00000400000000000000" pitchFamily="2" charset="-78"/>
                          </a:rPr>
                          <m:t>𝑡</m:t>
                        </m:r>
                      </m:sup>
                      <m:e>
                        <m:sSub>
                          <m:sSub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700" i="1" kern="100">
                                <a:latin typeface="Cambria Math" panose="02040503050406030204" pitchFamily="18" charset="0"/>
                                <a:ea typeface="Cambria Math" panose="02040503050406030204" pitchFamily="18" charset="0"/>
                                <a:cs typeface="B Nazanin" panose="00000400000000000000" pitchFamily="2" charset="-78"/>
                              </a:rPr>
                              <m:t>𝑖</m:t>
                            </m:r>
                          </m:e>
                          <m:sub>
                            <m:r>
                              <a:rPr lang="en-US" sz="1700" i="1" kern="100">
                                <a:latin typeface="Cambria Math" panose="02040503050406030204" pitchFamily="18" charset="0"/>
                                <a:ea typeface="Cambria Math" panose="02040503050406030204" pitchFamily="18" charset="0"/>
                                <a:cs typeface="B Nazanin" panose="00000400000000000000" pitchFamily="2" charset="-78"/>
                              </a:rPr>
                              <m:t>𝐿</m:t>
                            </m:r>
                          </m:sub>
                        </m:sSub>
                        <m:d>
                          <m:d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dPr>
                          <m:e>
                            <m:sSup>
                              <m:sSup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sSupPr>
                              <m:e>
                                <m:r>
                                  <a:rPr lang="en-US" sz="1700" i="1" kern="100">
                                    <a:latin typeface="Cambria Math" panose="02040503050406030204" pitchFamily="18" charset="0"/>
                                    <a:ea typeface="Cambria Math" panose="02040503050406030204" pitchFamily="18" charset="0"/>
                                    <a:cs typeface="B Nazanin" panose="00000400000000000000" pitchFamily="2" charset="-78"/>
                                  </a:rPr>
                                  <m:t>𝑡</m:t>
                                </m:r>
                              </m:e>
                              <m:sup>
                                <m:r>
                                  <a:rPr lang="en-US" sz="1700" i="1" kern="100">
                                    <a:latin typeface="Cambria Math" panose="02040503050406030204" pitchFamily="18" charset="0"/>
                                    <a:ea typeface="Cambria Math" panose="02040503050406030204" pitchFamily="18" charset="0"/>
                                    <a:cs typeface="B Nazanin" panose="00000400000000000000" pitchFamily="2" charset="-78"/>
                                  </a:rPr>
                                  <m:t>′</m:t>
                                </m:r>
                              </m:sup>
                            </m:sSup>
                          </m:e>
                        </m:d>
                        <m:r>
                          <a:rPr lang="en-US" sz="1700" i="1" kern="100">
                            <a:latin typeface="Cambria Math" panose="02040503050406030204" pitchFamily="18" charset="0"/>
                            <a:ea typeface="Cambria Math" panose="02040503050406030204" pitchFamily="18" charset="0"/>
                            <a:cs typeface="B Nazanin" panose="00000400000000000000" pitchFamily="2" charset="-78"/>
                          </a:rPr>
                          <m:t>𝑑𝑡</m:t>
                        </m:r>
                        <m:r>
                          <a:rPr lang="en-US" sz="1700" i="1" kern="100">
                            <a:latin typeface="Cambria Math" panose="02040503050406030204" pitchFamily="18" charset="0"/>
                            <a:ea typeface="Cambria Math" panose="02040503050406030204" pitchFamily="18" charset="0"/>
                            <a:cs typeface="B Nazanin" panose="00000400000000000000" pitchFamily="2" charset="-78"/>
                          </a:rPr>
                          <m:t>′</m:t>
                        </m:r>
                        <m:r>
                          <a:rPr lang="en-US" sz="1700" i="1" kern="100">
                            <a:latin typeface="Cambria Math" panose="02040503050406030204" pitchFamily="18" charset="0"/>
                            <a:ea typeface="Cambria Math" panose="02040503050406030204" pitchFamily="18" charset="0"/>
                            <a:cs typeface="B Nazanin" panose="00000400000000000000" pitchFamily="2" charset="-78"/>
                          </a:rPr>
                          <m:t>)=</m:t>
                        </m:r>
                        <m:sSub>
                          <m:sSub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700" i="1" kern="100">
                                <a:latin typeface="Cambria Math" panose="02040503050406030204" pitchFamily="18" charset="0"/>
                                <a:ea typeface="Cambria Math" panose="02040503050406030204" pitchFamily="18" charset="0"/>
                                <a:cs typeface="B Nazanin" panose="00000400000000000000" pitchFamily="2" charset="-78"/>
                              </a:rPr>
                              <m:t>𝑣</m:t>
                            </m:r>
                          </m:e>
                          <m:sub>
                            <m:r>
                              <a:rPr lang="en-US" sz="1700" i="1" kern="100">
                                <a:latin typeface="Cambria Math" panose="02040503050406030204" pitchFamily="18" charset="0"/>
                                <a:ea typeface="Cambria Math" panose="02040503050406030204" pitchFamily="18" charset="0"/>
                                <a:cs typeface="B Nazanin" panose="00000400000000000000" pitchFamily="2" charset="-78"/>
                              </a:rPr>
                              <m:t>𝑠</m:t>
                            </m:r>
                          </m:sub>
                        </m:sSub>
                        <m:d>
                          <m:d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dPr>
                          <m:e>
                            <m:r>
                              <a:rPr lang="en-US" sz="1700" i="1" kern="100">
                                <a:latin typeface="Cambria Math" panose="02040503050406030204" pitchFamily="18" charset="0"/>
                                <a:ea typeface="Cambria Math" panose="02040503050406030204" pitchFamily="18" charset="0"/>
                                <a:cs typeface="B Nazanin" panose="00000400000000000000" pitchFamily="2" charset="-78"/>
                              </a:rPr>
                              <m:t>𝑡</m:t>
                            </m:r>
                          </m:e>
                        </m:d>
                      </m:e>
                    </m:nary>
                  </m:oMath>
                </a14:m>
                <a:r>
                  <a:rPr lang="en-US" sz="1700" kern="100" dirty="0">
                    <a:latin typeface="Cambria Math" panose="02040503050406030204" pitchFamily="18" charset="0"/>
                    <a:ea typeface="Cambria Math" panose="02040503050406030204" pitchFamily="18" charset="0"/>
                    <a:cs typeface="B Nazanin" panose="00000400000000000000" pitchFamily="2" charset="-78"/>
                  </a:rPr>
                  <a:t>  </a:t>
                </a:r>
                <a:endParaRPr lang="en-US" sz="1700" kern="100" dirty="0">
                  <a:effectLst/>
                  <a:latin typeface="Cambria Math" panose="02040503050406030204" pitchFamily="18" charset="0"/>
                  <a:ea typeface="Cambria Math" panose="02040503050406030204" pitchFamily="18" charset="0"/>
                  <a:cs typeface="Arial" panose="020B0604020202020204" pitchFamily="34" charset="0"/>
                </a:endParaRPr>
              </a:p>
              <a:p>
                <a:pPr marR="0" lvl="0">
                  <a:lnSpc>
                    <a:spcPct val="107000"/>
                  </a:lnSpc>
                  <a:spcBef>
                    <a:spcPts val="0"/>
                  </a:spcBef>
                  <a:spcAft>
                    <a:spcPts val="800"/>
                  </a:spcAft>
                </a:pPr>
                <a14:m>
                  <m:oMath xmlns:m="http://schemas.openxmlformats.org/officeDocument/2006/math">
                    <m:sSub>
                      <m:sSub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700" i="1" kern="100">
                            <a:latin typeface="Cambria Math" panose="02040503050406030204" pitchFamily="18" charset="0"/>
                            <a:ea typeface="Cambria Math" panose="02040503050406030204" pitchFamily="18" charset="0"/>
                            <a:cs typeface="B Nazanin" panose="00000400000000000000" pitchFamily="2" charset="-78"/>
                          </a:rPr>
                          <m:t>𝑖</m:t>
                        </m:r>
                      </m:e>
                      <m:sub>
                        <m:r>
                          <a:rPr lang="en-US" sz="1700" i="1" kern="100">
                            <a:latin typeface="Cambria Math" panose="02040503050406030204" pitchFamily="18" charset="0"/>
                            <a:ea typeface="Cambria Math" panose="02040503050406030204" pitchFamily="18" charset="0"/>
                            <a:cs typeface="B Nazanin" panose="00000400000000000000" pitchFamily="2" charset="-78"/>
                          </a:rPr>
                          <m:t>𝐿</m:t>
                        </m:r>
                      </m:sub>
                    </m:sSub>
                    <m:d>
                      <m:d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dPr>
                      <m:e>
                        <m:r>
                          <a:rPr lang="en-US" sz="1700" i="1" kern="100">
                            <a:latin typeface="Cambria Math" panose="02040503050406030204" pitchFamily="18" charset="0"/>
                            <a:ea typeface="Cambria Math" panose="02040503050406030204" pitchFamily="18" charset="0"/>
                            <a:cs typeface="B Nazanin" panose="00000400000000000000" pitchFamily="2" charset="-78"/>
                          </a:rPr>
                          <m:t>0</m:t>
                        </m:r>
                      </m:e>
                    </m:d>
                    <m:r>
                      <a:rPr lang="en-US" sz="1700" i="1" kern="100">
                        <a:latin typeface="Cambria Math" panose="02040503050406030204" pitchFamily="18" charset="0"/>
                        <a:ea typeface="Cambria Math" panose="02040503050406030204" pitchFamily="18" charset="0"/>
                        <a:cs typeface="B Nazanin" panose="00000400000000000000" pitchFamily="2" charset="-78"/>
                      </a:rPr>
                      <m:t>=</m:t>
                    </m:r>
                    <m:sSub>
                      <m:sSub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700" i="1" kern="100">
                            <a:latin typeface="Cambria Math" panose="02040503050406030204" pitchFamily="18" charset="0"/>
                            <a:ea typeface="Cambria Math" panose="02040503050406030204" pitchFamily="18" charset="0"/>
                            <a:cs typeface="B Nazanin" panose="00000400000000000000" pitchFamily="2" charset="-78"/>
                          </a:rPr>
                          <m:t>𝐼</m:t>
                        </m:r>
                      </m:e>
                      <m:sub>
                        <m:r>
                          <a:rPr lang="en-US" sz="1700" i="1" kern="100">
                            <a:latin typeface="Cambria Math" panose="02040503050406030204" pitchFamily="18" charset="0"/>
                            <a:ea typeface="Cambria Math" panose="02040503050406030204" pitchFamily="18" charset="0"/>
                            <a:cs typeface="B Nazanin" panose="00000400000000000000" pitchFamily="2" charset="-78"/>
                          </a:rPr>
                          <m:t>0</m:t>
                        </m:r>
                      </m:sub>
                    </m:sSub>
                  </m:oMath>
                </a14:m>
                <a:r>
                  <a:rPr lang="en-US" sz="1700" kern="100" dirty="0">
                    <a:latin typeface="Cambria Math" panose="02040503050406030204" pitchFamily="18" charset="0"/>
                    <a:ea typeface="Cambria Math" panose="02040503050406030204" pitchFamily="18" charset="0"/>
                    <a:cs typeface="B Nazanin" panose="00000400000000000000" pitchFamily="2" charset="-78"/>
                  </a:rPr>
                  <a:t>  </a:t>
                </a:r>
                <a:endParaRPr lang="en-US" sz="1700" kern="100" dirty="0">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248444" y="1487659"/>
                <a:ext cx="5181600" cy="779893"/>
              </a:xfrm>
              <a:prstGeom prst="rect">
                <a:avLst/>
              </a:prstGeom>
              <a:blipFill>
                <a:blip r:embed="rId3"/>
                <a:stretch>
                  <a:fillRect t="-53906" b="-5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276600" y="2197615"/>
                <a:ext cx="6172200" cy="393185"/>
              </a:xfrm>
              <a:prstGeom prst="rect">
                <a:avLst/>
              </a:prstGeom>
            </p:spPr>
            <p:txBody>
              <a:bodyPr wrap="square">
                <a:spAutoFit/>
              </a:bodyPr>
              <a:lstStyle/>
              <a:p>
                <a:pPr marL="510540" marR="0" algn="r" rtl="1">
                  <a:lnSpc>
                    <a:spcPct val="115000"/>
                  </a:lnSpc>
                  <a:spcBef>
                    <a:spcPts val="0"/>
                  </a:spcBef>
                  <a:spcAft>
                    <a:spcPts val="800"/>
                  </a:spcAft>
                </a:pPr>
                <a:r>
                  <a:rPr lang="fa-IR" sz="1700" kern="100" dirty="0">
                    <a:latin typeface="Cambria Math" panose="02040503050406030204" pitchFamily="18" charset="0"/>
                    <a:ea typeface="Times New Roman" panose="02020603050405020304" pitchFamily="18" charset="0"/>
                    <a:cs typeface="B Nazanin" panose="00000400000000000000" pitchFamily="2" charset="-78"/>
                  </a:rPr>
                  <a:t>می توانستیم معادله دیفرانسیل مدار را بر حسب </a:t>
                </a:r>
                <a14:m>
                  <m:oMath xmlns:m="http://schemas.openxmlformats.org/officeDocument/2006/math">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𝑣</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𝐶</m:t>
                        </m:r>
                      </m:sub>
                    </m:sSub>
                  </m:oMath>
                </a14:m>
                <a:r>
                  <a:rPr lang="fa-IR" sz="1700" kern="100" dirty="0">
                    <a:latin typeface="Cambria Math" panose="02040503050406030204" pitchFamily="18" charset="0"/>
                    <a:ea typeface="Times New Roman" panose="02020603050405020304" pitchFamily="18" charset="0"/>
                    <a:cs typeface="B Nazanin" panose="00000400000000000000" pitchFamily="2" charset="-78"/>
                  </a:rPr>
                  <a:t>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تشکیل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دهیم.</a:t>
                </a:r>
                <a:endParaRPr lang="en-US" sz="17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276600" y="2197615"/>
                <a:ext cx="6172200" cy="393185"/>
              </a:xfrm>
              <a:prstGeom prst="rect">
                <a:avLst/>
              </a:prstGeom>
              <a:blipFill>
                <a:blip r:embed="rId4"/>
                <a:stretch>
                  <a:fillRect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541423" y="2556122"/>
                <a:ext cx="3339632"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𝐿𝐶</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0">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𝑑𝑡</m:t>
                          </m:r>
                        </m:den>
                      </m:f>
                      <m:r>
                        <a:rPr lang="en-US" i="0">
                          <a:latin typeface="Cambria Math" panose="02040503050406030204" pitchFamily="18" charset="0"/>
                        </a:rPr>
                        <m:t>+</m:t>
                      </m:r>
                      <m:r>
                        <a:rPr lang="en-US" i="1">
                          <a:latin typeface="Cambria Math" panose="02040503050406030204" pitchFamily="18" charset="0"/>
                        </a:rPr>
                        <m:t>𝑅𝐶</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𝑑𝑡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𝑠</m:t>
                          </m:r>
                        </m:sub>
                      </m:sSub>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2541423" y="2556122"/>
                <a:ext cx="3339632" cy="64812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615369" y="3196142"/>
                <a:ext cx="13220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d>
                        <m:dPr>
                          <m:ctrlPr>
                            <a:rPr lang="en-US" i="1">
                              <a:latin typeface="Cambria Math" panose="02040503050406030204" pitchFamily="18" charset="0"/>
                            </a:rPr>
                          </m:ctrlPr>
                        </m:dPr>
                        <m:e>
                          <m:r>
                            <a:rPr lang="en-US" i="0">
                              <a:latin typeface="Cambria Math" panose="02040503050406030204" pitchFamily="18" charset="0"/>
                            </a:rPr>
                            <m:t>0</m:t>
                          </m:r>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0">
                              <a:latin typeface="Cambria Math" panose="02040503050406030204" pitchFamily="18" charset="0"/>
                            </a:rPr>
                            <m:t>0</m:t>
                          </m:r>
                        </m:sub>
                      </m:sSub>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2615369" y="3196142"/>
                <a:ext cx="1322029"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932222" y="3165991"/>
                <a:ext cx="1511824" cy="491609"/>
              </a:xfrm>
              <a:prstGeom prst="rect">
                <a:avLst/>
              </a:prstGeom>
            </p:spPr>
            <p:txBody>
              <a:bodyPr wrap="none">
                <a:spAutoFit/>
              </a:bodyPr>
              <a:lstStyle/>
              <a:p>
                <a:r>
                  <a:rPr lang="en-US" dirty="0" smtClean="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𝑑𝑡</m:t>
                        </m:r>
                      </m:den>
                    </m:f>
                    <m:d>
                      <m:dPr>
                        <m:ctrlPr>
                          <a:rPr lang="en-US" i="1">
                            <a:latin typeface="Cambria Math" panose="02040503050406030204" pitchFamily="18" charset="0"/>
                          </a:rPr>
                        </m:ctrlPr>
                      </m:dPr>
                      <m:e>
                        <m:r>
                          <a:rPr lang="en-US" i="0">
                            <a:latin typeface="Cambria Math" panose="02040503050406030204" pitchFamily="18" charset="0"/>
                          </a:rPr>
                          <m:t>0</m:t>
                        </m:r>
                      </m:e>
                    </m:d>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0">
                                <a:latin typeface="Cambria Math" panose="02040503050406030204" pitchFamily="18" charset="0"/>
                              </a:rPr>
                              <m:t>0</m:t>
                            </m:r>
                          </m:sub>
                        </m:sSub>
                      </m:num>
                      <m:den>
                        <m:r>
                          <a:rPr lang="en-US" i="1">
                            <a:latin typeface="Cambria Math" panose="02040503050406030204" pitchFamily="18" charset="0"/>
                          </a:rPr>
                          <m:t>𝐶</m:t>
                        </m:r>
                      </m:den>
                    </m:f>
                  </m:oMath>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3932222" y="3165991"/>
                <a:ext cx="1511824" cy="491609"/>
              </a:xfrm>
              <a:prstGeom prst="rect">
                <a:avLst/>
              </a:prstGeom>
              <a:blipFill>
                <a:blip r:embed="rId7"/>
                <a:stretch>
                  <a:fillRect b="-7407"/>
                </a:stretch>
              </a:blipFill>
            </p:spPr>
            <p:txBody>
              <a:bodyPr/>
              <a:lstStyle/>
              <a:p>
                <a:r>
                  <a:rPr lang="en-US">
                    <a:noFill/>
                  </a:rPr>
                  <a:t> </a:t>
                </a:r>
              </a:p>
            </p:txBody>
          </p:sp>
        </mc:Fallback>
      </mc:AlternateContent>
      <p:sp>
        <p:nvSpPr>
          <p:cNvPr id="25" name="Rectangle 24"/>
          <p:cNvSpPr/>
          <p:nvPr/>
        </p:nvSpPr>
        <p:spPr>
          <a:xfrm>
            <a:off x="2296591" y="3745468"/>
            <a:ext cx="6587660" cy="369332"/>
          </a:xfrm>
          <a:prstGeom prst="rect">
            <a:avLst/>
          </a:prstGeom>
        </p:spPr>
        <p:txBody>
          <a:bodyPr wrap="square">
            <a:spAutoFit/>
          </a:bodyPr>
          <a:lstStyle/>
          <a:p>
            <a:pPr algn="r" rtl="1"/>
            <a:r>
              <a:rPr lang="fa-IR" dirty="0">
                <a:latin typeface="Cambria Math" panose="02040503050406030204" pitchFamily="18" charset="0"/>
                <a:ea typeface="Times New Roman" panose="02020603050405020304" pitchFamily="18" charset="0"/>
                <a:cs typeface="B Nazanin" panose="00000400000000000000" pitchFamily="2" charset="-78"/>
              </a:rPr>
              <a:t>این معادلات شبیه مدار </a:t>
            </a:r>
            <a:r>
              <a:rPr lang="en-US" dirty="0">
                <a:latin typeface="Cambria Math" panose="02040503050406030204" pitchFamily="18" charset="0"/>
                <a:ea typeface="Times New Roman" panose="02020603050405020304" pitchFamily="18" charset="0"/>
                <a:cs typeface="B Nazanin" panose="00000400000000000000" pitchFamily="2" charset="-78"/>
              </a:rPr>
              <a:t>RLC</a:t>
            </a:r>
            <a:r>
              <a:rPr lang="fa-IR" dirty="0">
                <a:latin typeface="Cambria Math" panose="02040503050406030204" pitchFamily="18" charset="0"/>
                <a:ea typeface="Times New Roman" panose="02020603050405020304" pitchFamily="18" charset="0"/>
                <a:cs typeface="B Nazanin" panose="00000400000000000000" pitchFamily="2" charset="-78"/>
              </a:rPr>
              <a:t> موازی هستند که به شکل زیر می باشد.</a:t>
            </a:r>
            <a:endParaRPr lang="en-US" dirty="0"/>
          </a:p>
        </p:txBody>
      </p:sp>
      <p:pic>
        <p:nvPicPr>
          <p:cNvPr id="28" name="Picture 27"/>
          <p:cNvPicPr/>
          <p:nvPr/>
        </p:nvPicPr>
        <p:blipFill rotWithShape="1">
          <a:blip r:embed="rId8">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l="4465" r="4096" b="14708"/>
          <a:stretch/>
        </p:blipFill>
        <p:spPr>
          <a:xfrm>
            <a:off x="142875" y="167744"/>
            <a:ext cx="2590800" cy="1156866"/>
          </a:xfrm>
          <a:prstGeom prst="rect">
            <a:avLst/>
          </a:prstGeom>
        </p:spPr>
      </p:pic>
      <p:pic>
        <p:nvPicPr>
          <p:cNvPr id="8197" name="Picture 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209" y="1297010"/>
            <a:ext cx="2394735" cy="119992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0" name="Rectangle 39"/>
              <p:cNvSpPr/>
              <p:nvPr/>
            </p:nvSpPr>
            <p:spPr>
              <a:xfrm>
                <a:off x="2358451" y="4178764"/>
                <a:ext cx="3966149" cy="711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num>
                        <m:den>
                          <m:r>
                            <a:rPr lang="en-US" i="1">
                              <a:latin typeface="Cambria Math" panose="02040503050406030204" pitchFamily="18" charset="0"/>
                            </a:rPr>
                            <m:t>𝑅</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0">
                              <a:latin typeface="Cambria Math" panose="02040503050406030204" pitchFamily="18" charset="0"/>
                            </a:rPr>
                            <m:t>0</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𝐿</m:t>
                          </m:r>
                        </m:den>
                      </m:f>
                      <m:nary>
                        <m:naryPr>
                          <m:limLoc m:val="subSup"/>
                          <m:ctrlPr>
                            <a:rPr lang="en-US" i="1">
                              <a:latin typeface="Cambria Math" panose="02040503050406030204" pitchFamily="18" charset="0"/>
                            </a:rPr>
                          </m:ctrlPr>
                        </m:naryPr>
                        <m:sub>
                          <m:r>
                            <a:rPr lang="en-US" i="0">
                              <a:latin typeface="Cambria Math" panose="02040503050406030204" pitchFamily="18" charset="0"/>
                            </a:rPr>
                            <m:t>0</m:t>
                          </m:r>
                        </m:sub>
                        <m:sup>
                          <m:r>
                            <a:rPr lang="en-US" i="1">
                              <a:latin typeface="Cambria Math" panose="02040503050406030204" pitchFamily="18" charset="0"/>
                            </a:rPr>
                            <m:t>𝑡</m:t>
                          </m:r>
                        </m:sup>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1">
                              <a:latin typeface="Cambria Math" panose="02040503050406030204" pitchFamily="18" charset="0"/>
                            </a:rPr>
                            <m:t>𝑑𝑡</m:t>
                          </m:r>
                          <m:r>
                            <a:rPr lang="en-US" i="0">
                              <a:latin typeface="Cambria Math" panose="02040503050406030204" pitchFamily="18" charset="0"/>
                            </a:rPr>
                            <m:t>′</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d>
                            <m:dPr>
                              <m:ctrlPr>
                                <a:rPr lang="en-US" i="1">
                                  <a:latin typeface="Cambria Math" panose="02040503050406030204" pitchFamily="18" charset="0"/>
                                </a:rPr>
                              </m:ctrlPr>
                            </m:dPr>
                            <m:e>
                              <m:r>
                                <a:rPr lang="en-US" i="1">
                                  <a:latin typeface="Cambria Math" panose="02040503050406030204" pitchFamily="18" charset="0"/>
                                </a:rPr>
                                <m:t>𝑡</m:t>
                              </m:r>
                            </m:e>
                          </m:d>
                        </m:e>
                      </m:nary>
                    </m:oMath>
                  </m:oMathPara>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2358451" y="4178764"/>
                <a:ext cx="3966149" cy="71173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489947" y="4964278"/>
                <a:ext cx="13220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d>
                        <m:dPr>
                          <m:ctrlPr>
                            <a:rPr lang="en-US" i="1">
                              <a:latin typeface="Cambria Math" panose="02040503050406030204" pitchFamily="18" charset="0"/>
                            </a:rPr>
                          </m:ctrlPr>
                        </m:dPr>
                        <m:e>
                          <m:r>
                            <a:rPr lang="en-US" i="0">
                              <a:latin typeface="Cambria Math" panose="02040503050406030204" pitchFamily="18" charset="0"/>
                            </a:rPr>
                            <m:t>0</m:t>
                          </m:r>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0">
                              <a:latin typeface="Cambria Math" panose="02040503050406030204" pitchFamily="18" charset="0"/>
                            </a:rPr>
                            <m:t>0</m:t>
                          </m:r>
                        </m:sub>
                      </m:sSub>
                    </m:oMath>
                  </m:oMathPara>
                </a14:m>
                <a:endParaRPr lang="en-US" dirty="0"/>
              </a:p>
            </p:txBody>
          </p:sp>
        </mc:Choice>
        <mc:Fallback xmlns="">
          <p:sp>
            <p:nvSpPr>
              <p:cNvPr id="42" name="Rectangle 41"/>
              <p:cNvSpPr>
                <a:spLocks noRot="1" noChangeAspect="1" noMove="1" noResize="1" noEditPoints="1" noAdjustHandles="1" noChangeArrowheads="1" noChangeShapeType="1" noTextEdit="1"/>
              </p:cNvSpPr>
              <p:nvPr/>
            </p:nvSpPr>
            <p:spPr>
              <a:xfrm>
                <a:off x="3489947" y="4964278"/>
                <a:ext cx="1322029"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2716391" y="5333610"/>
                <a:ext cx="2975558"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𝐿𝐶</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0">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2</m:t>
                              </m:r>
                            </m:sup>
                          </m:sSup>
                        </m:den>
                      </m:f>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𝐿</m:t>
                          </m:r>
                        </m:num>
                        <m:den>
                          <m:r>
                            <a:rPr lang="en-US" i="1">
                              <a:latin typeface="Cambria Math" panose="02040503050406030204" pitchFamily="18" charset="0"/>
                            </a:rPr>
                            <m:t>𝑅</m:t>
                          </m:r>
                        </m:den>
                      </m:f>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num>
                        <m:den>
                          <m:r>
                            <a:rPr lang="en-US" i="1">
                              <a:latin typeface="Cambria Math" panose="02040503050406030204" pitchFamily="18" charset="0"/>
                            </a:rPr>
                            <m:t>𝑑𝑡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a:p>
            </p:txBody>
          </p:sp>
        </mc:Choice>
        <mc:Fallback xmlns="">
          <p:sp>
            <p:nvSpPr>
              <p:cNvPr id="44" name="Rectangle 43"/>
              <p:cNvSpPr>
                <a:spLocks noRot="1" noChangeAspect="1" noMove="1" noResize="1" noEditPoints="1" noAdjustHandles="1" noChangeArrowheads="1" noChangeShapeType="1" noTextEdit="1"/>
              </p:cNvSpPr>
              <p:nvPr/>
            </p:nvSpPr>
            <p:spPr>
              <a:xfrm>
                <a:off x="2716391" y="5333610"/>
                <a:ext cx="2975558" cy="64812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2853747" y="6046806"/>
                <a:ext cx="12198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d>
                        <m:dPr>
                          <m:ctrlPr>
                            <a:rPr lang="en-US" i="1">
                              <a:latin typeface="Cambria Math" panose="02040503050406030204" pitchFamily="18" charset="0"/>
                            </a:rPr>
                          </m:ctrlPr>
                        </m:dPr>
                        <m:e>
                          <m:r>
                            <a:rPr lang="en-US" i="0">
                              <a:latin typeface="Cambria Math" panose="02040503050406030204" pitchFamily="18" charset="0"/>
                            </a:rPr>
                            <m:t>0</m:t>
                          </m:r>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0">
                              <a:latin typeface="Cambria Math" panose="02040503050406030204" pitchFamily="18" charset="0"/>
                            </a:rPr>
                            <m:t>0</m:t>
                          </m:r>
                        </m:sub>
                      </m:sSub>
                    </m:oMath>
                  </m:oMathPara>
                </a14:m>
                <a:endParaRPr lang="en-US" dirty="0"/>
              </a:p>
            </p:txBody>
          </p:sp>
        </mc:Choice>
        <mc:Fallback xmlns="">
          <p:sp>
            <p:nvSpPr>
              <p:cNvPr id="46" name="Rectangle 45"/>
              <p:cNvSpPr>
                <a:spLocks noRot="1" noChangeAspect="1" noMove="1" noResize="1" noEditPoints="1" noAdjustHandles="1" noChangeArrowheads="1" noChangeShapeType="1" noTextEdit="1"/>
              </p:cNvSpPr>
              <p:nvPr/>
            </p:nvSpPr>
            <p:spPr>
              <a:xfrm>
                <a:off x="2853747" y="6046806"/>
                <a:ext cx="1219886"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4045330" y="5981736"/>
                <a:ext cx="1496243" cy="495264"/>
              </a:xfrm>
              <a:prstGeom prst="rect">
                <a:avLst/>
              </a:prstGeom>
            </p:spPr>
            <p:txBody>
              <a:bodyPr wrap="none">
                <a:spAutoFit/>
              </a:bodyPr>
              <a:lstStyle/>
              <a:p>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num>
                      <m:den>
                        <m:r>
                          <a:rPr lang="en-US" i="1">
                            <a:latin typeface="Cambria Math" panose="02040503050406030204" pitchFamily="18" charset="0"/>
                          </a:rPr>
                          <m:t>𝑑𝑡</m:t>
                        </m:r>
                      </m:den>
                    </m:f>
                    <m:d>
                      <m:dPr>
                        <m:ctrlPr>
                          <a:rPr lang="en-US" i="1">
                            <a:latin typeface="Cambria Math" panose="02040503050406030204" pitchFamily="18" charset="0"/>
                          </a:rPr>
                        </m:ctrlPr>
                      </m:dPr>
                      <m:e>
                        <m:r>
                          <a:rPr lang="en-US" i="0">
                            <a:latin typeface="Cambria Math" panose="02040503050406030204" pitchFamily="18" charset="0"/>
                          </a:rPr>
                          <m:t>0</m:t>
                        </m:r>
                      </m:e>
                    </m:d>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0">
                                <a:latin typeface="Cambria Math" panose="02040503050406030204" pitchFamily="18" charset="0"/>
                              </a:rPr>
                              <m:t>0</m:t>
                            </m:r>
                          </m:sub>
                        </m:sSub>
                      </m:num>
                      <m:den>
                        <m:r>
                          <a:rPr lang="en-US" i="1">
                            <a:latin typeface="Cambria Math" panose="02040503050406030204" pitchFamily="18" charset="0"/>
                          </a:rPr>
                          <m:t>𝐿</m:t>
                        </m:r>
                      </m:den>
                    </m:f>
                  </m:oMath>
                </a14:m>
                <a:endParaRPr lang="en-US" dirty="0"/>
              </a:p>
            </p:txBody>
          </p:sp>
        </mc:Choice>
        <mc:Fallback xmlns="">
          <p:sp>
            <p:nvSpPr>
              <p:cNvPr id="48" name="Rectangle 47"/>
              <p:cNvSpPr>
                <a:spLocks noRot="1" noChangeAspect="1" noMove="1" noResize="1" noEditPoints="1" noAdjustHandles="1" noChangeArrowheads="1" noChangeShapeType="1" noTextEdit="1"/>
              </p:cNvSpPr>
              <p:nvPr/>
            </p:nvSpPr>
            <p:spPr>
              <a:xfrm>
                <a:off x="4045330" y="5981736"/>
                <a:ext cx="1496243" cy="495264"/>
              </a:xfrm>
              <a:prstGeom prst="rect">
                <a:avLst/>
              </a:prstGeom>
              <a:blipFill>
                <a:blip r:embed="rId15"/>
                <a:stretch>
                  <a:fillRect l="-3673" b="-6098"/>
                </a:stretch>
              </a:blipFill>
            </p:spPr>
            <p:txBody>
              <a:bodyPr/>
              <a:lstStyle/>
              <a:p>
                <a:r>
                  <a:rPr lang="en-US">
                    <a:noFill/>
                  </a:rPr>
                  <a:t> </a:t>
                </a:r>
              </a:p>
            </p:txBody>
          </p:sp>
        </mc:Fallback>
      </mc:AlternateContent>
    </p:spTree>
    <p:extLst>
      <p:ext uri="{BB962C8B-B14F-4D97-AF65-F5344CB8AC3E}">
        <p14:creationId xmlns:p14="http://schemas.microsoft.com/office/powerpoint/2010/main" val="2543128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3" name="Picture 2"/>
          <p:cNvPicPr>
            <a:picLocks noChangeAspect="1"/>
          </p:cNvPicPr>
          <p:nvPr/>
        </p:nvPicPr>
        <p:blipFill>
          <a:blip r:embed="rId3"/>
          <a:stretch>
            <a:fillRect/>
          </a:stretch>
        </p:blipFill>
        <p:spPr>
          <a:xfrm>
            <a:off x="533400" y="59489"/>
            <a:ext cx="1953900" cy="1783283"/>
          </a:xfrm>
          <a:prstGeom prst="rect">
            <a:avLst/>
          </a:prstGeom>
        </p:spPr>
      </p:pic>
      <p:sp>
        <p:nvSpPr>
          <p:cNvPr id="4" name="Rectangle 3"/>
          <p:cNvSpPr/>
          <p:nvPr/>
        </p:nvSpPr>
        <p:spPr>
          <a:xfrm>
            <a:off x="2487300" y="304800"/>
            <a:ext cx="6428100" cy="646331"/>
          </a:xfrm>
          <a:prstGeom prst="rect">
            <a:avLst/>
          </a:prstGeom>
        </p:spPr>
        <p:txBody>
          <a:bodyPr wrap="square">
            <a:spAutoFit/>
          </a:bodyPr>
          <a:lstStyle/>
          <a:p>
            <a:pPr marL="285750" indent="-285750" algn="just" rtl="1">
              <a:buFont typeface="Wingdings" panose="05000000000000000000" pitchFamily="2" charset="2"/>
              <a:buChar char="q"/>
            </a:pPr>
            <a:r>
              <a:rPr lang="fa-IR" b="1" dirty="0">
                <a:solidFill>
                  <a:srgbClr val="FF0000"/>
                </a:solidFill>
                <a:latin typeface="Times New Roman" panose="02020603050405020304" pitchFamily="18" charset="0"/>
                <a:cs typeface="B Nazanin" panose="00000400000000000000" pitchFamily="2" charset="-78"/>
              </a:rPr>
              <a:t>مدارهای </a:t>
            </a:r>
            <a:r>
              <a:rPr lang="en-US" b="1" dirty="0" smtClean="0">
                <a:solidFill>
                  <a:srgbClr val="FF0000"/>
                </a:solidFill>
                <a:latin typeface="Times New Roman" panose="02020603050405020304" pitchFamily="18" charset="0"/>
                <a:cs typeface="B Nazanin" panose="00000400000000000000" pitchFamily="2" charset="-78"/>
              </a:rPr>
              <a:t>RL</a:t>
            </a:r>
            <a:r>
              <a:rPr lang="fa-IR" b="1" dirty="0" smtClean="0">
                <a:solidFill>
                  <a:srgbClr val="FF0000"/>
                </a:solidFill>
                <a:latin typeface="Times New Roman" panose="02020603050405020304" pitchFamily="18" charset="0"/>
                <a:cs typeface="B Nazanin" panose="00000400000000000000" pitchFamily="2" charset="-78"/>
              </a:rPr>
              <a:t>: </a:t>
            </a:r>
            <a:r>
              <a:rPr lang="fa-IR" dirty="0">
                <a:latin typeface="Times New Roman" panose="02020603050405020304" pitchFamily="18" charset="0"/>
                <a:cs typeface="B Nazanin" panose="00000400000000000000" pitchFamily="2" charset="-78"/>
              </a:rPr>
              <a:t>مدار </a:t>
            </a:r>
            <a:r>
              <a:rPr lang="en-US" sz="1600" dirty="0" smtClean="0">
                <a:latin typeface="Times New Roman" panose="02020603050405020304" pitchFamily="18" charset="0"/>
                <a:cs typeface="B Nazanin" panose="00000400000000000000" pitchFamily="2" charset="-78"/>
              </a:rPr>
              <a:t>RL</a:t>
            </a:r>
            <a:r>
              <a:rPr lang="fa-IR" dirty="0" smtClean="0">
                <a:latin typeface="Times New Roman" panose="02020603050405020304" pitchFamily="18" charset="0"/>
                <a:cs typeface="B Nazanin" panose="00000400000000000000" pitchFamily="2" charset="-78"/>
              </a:rPr>
              <a:t> </a:t>
            </a:r>
            <a:r>
              <a:rPr lang="fa-IR" dirty="0">
                <a:latin typeface="Times New Roman" panose="02020603050405020304" pitchFamily="18" charset="0"/>
                <a:cs typeface="B Nazanin" panose="00000400000000000000" pitchFamily="2" charset="-78"/>
              </a:rPr>
              <a:t>مقابل را در نظر گرفته و فرض کنید </a:t>
            </a:r>
            <a:r>
              <a:rPr lang="fa-IR" dirty="0" smtClean="0">
                <a:latin typeface="Times New Roman" panose="02020603050405020304" pitchFamily="18" charset="0"/>
                <a:cs typeface="B Nazanin" panose="00000400000000000000" pitchFamily="2" charset="-78"/>
              </a:rPr>
              <a:t>جریان </a:t>
            </a:r>
            <a:r>
              <a:rPr lang="fa-IR" dirty="0">
                <a:latin typeface="Times New Roman" panose="02020603050405020304" pitchFamily="18" charset="0"/>
                <a:cs typeface="B Nazanin" panose="00000400000000000000" pitchFamily="2" charset="-78"/>
              </a:rPr>
              <a:t>اولیه </a:t>
            </a:r>
            <a:r>
              <a:rPr lang="fa-IR" dirty="0" smtClean="0">
                <a:latin typeface="Times New Roman" panose="02020603050405020304" pitchFamily="18" charset="0"/>
                <a:cs typeface="B Nazanin" panose="00000400000000000000" pitchFamily="2" charset="-78"/>
              </a:rPr>
              <a:t>سلف </a:t>
            </a:r>
            <a:r>
              <a:rPr lang="en-US" dirty="0" smtClean="0">
                <a:latin typeface="Times New Roman" panose="02020603050405020304" pitchFamily="18" charset="0"/>
                <a:cs typeface="B Nazanin" panose="00000400000000000000" pitchFamily="2" charset="-78"/>
              </a:rPr>
              <a:t>I</a:t>
            </a:r>
            <a:r>
              <a:rPr lang="en-US" baseline="-25000" dirty="0" smtClean="0">
                <a:latin typeface="Times New Roman" panose="02020603050405020304" pitchFamily="18" charset="0"/>
                <a:cs typeface="B Nazanin" panose="00000400000000000000" pitchFamily="2" charset="-78"/>
              </a:rPr>
              <a:t>0</a:t>
            </a:r>
            <a:r>
              <a:rPr lang="fa-IR" dirty="0" smtClean="0">
                <a:latin typeface="Times New Roman" panose="02020603050405020304" pitchFamily="18" charset="0"/>
                <a:cs typeface="B Nazanin" panose="00000400000000000000" pitchFamily="2" charset="-78"/>
              </a:rPr>
              <a:t> </a:t>
            </a:r>
            <a:r>
              <a:rPr lang="fa-IR" dirty="0">
                <a:latin typeface="Times New Roman" panose="02020603050405020304" pitchFamily="18" charset="0"/>
                <a:cs typeface="B Nazanin" panose="00000400000000000000" pitchFamily="2" charset="-78"/>
              </a:rPr>
              <a:t>است. </a:t>
            </a:r>
            <a:r>
              <a:rPr lang="fa-IR" dirty="0" smtClean="0">
                <a:latin typeface="Times New Roman" panose="02020603050405020304" pitchFamily="18" charset="0"/>
                <a:cs typeface="B Nazanin" panose="00000400000000000000" pitchFamily="2" charset="-78"/>
              </a:rPr>
              <a:t>مطلوب است </a:t>
            </a:r>
            <a:r>
              <a:rPr lang="fa-IR" dirty="0">
                <a:latin typeface="Times New Roman" panose="02020603050405020304" pitchFamily="18" charset="0"/>
                <a:cs typeface="B Nazanin" panose="00000400000000000000" pitchFamily="2" charset="-78"/>
              </a:rPr>
              <a:t>تعیین </a:t>
            </a:r>
            <a:r>
              <a:rPr lang="fa-IR" dirty="0" smtClean="0">
                <a:latin typeface="Times New Roman" panose="02020603050405020304" pitchFamily="18" charset="0"/>
                <a:cs typeface="B Nazanin" panose="00000400000000000000" pitchFamily="2" charset="-78"/>
              </a:rPr>
              <a:t>جریان سلف برای </a:t>
            </a:r>
            <a:r>
              <a:rPr lang="en-US" dirty="0">
                <a:latin typeface="Times New Roman" panose="02020603050405020304" pitchFamily="18" charset="0"/>
                <a:cs typeface="B Nazanin" panose="00000400000000000000" pitchFamily="2" charset="-78"/>
              </a:rPr>
              <a:t>t≥0</a:t>
            </a:r>
            <a:r>
              <a:rPr lang="fa-IR" dirty="0">
                <a:latin typeface="Times New Roman" panose="02020603050405020304" pitchFamily="18" charset="0"/>
                <a:cs typeface="B Nazanin" panose="00000400000000000000" pitchFamily="2" charset="-78"/>
              </a:rPr>
              <a:t>.</a:t>
            </a:r>
            <a:endParaRPr lang="en-US" dirty="0">
              <a:latin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5" name="Rectangle 4"/>
              <p:cNvSpPr/>
              <p:nvPr/>
            </p:nvSpPr>
            <p:spPr>
              <a:xfrm>
                <a:off x="2667000" y="951130"/>
                <a:ext cx="19393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𝐾𝐶𝐿</m:t>
                      </m:r>
                      <m:r>
                        <a:rPr lang="en-US" i="0">
                          <a:latin typeface="Cambria Math" panose="02040503050406030204" pitchFamily="18" charset="0"/>
                        </a:rPr>
                        <m:t>:</m:t>
                      </m:r>
                      <m:r>
                        <m:rPr>
                          <m:nor/>
                        </m:rP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𝑅</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𝐿</m:t>
                          </m:r>
                        </m:sub>
                      </m:sSub>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667000" y="951130"/>
                <a:ext cx="1939377"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816720" y="1345472"/>
                <a:ext cx="16399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𝐾𝑉𝐿</m:t>
                      </m:r>
                      <m:r>
                        <a:rPr lang="en-US" i="0">
                          <a:latin typeface="Cambria Math" panose="02040503050406030204" pitchFamily="18" charset="0"/>
                        </a:rPr>
                        <m:t>:</m:t>
                      </m:r>
                      <m:r>
                        <m:rPr>
                          <m:nor/>
                        </m:rPr>
                        <a:rPr lang="en-US" i="1">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𝐿</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𝑅</m:t>
                          </m:r>
                        </m:sub>
                      </m:sSub>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816720" y="1345472"/>
                <a:ext cx="163993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971570" y="1739814"/>
                <a:ext cx="1330236"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𝐿</m:t>
                          </m:r>
                        </m:sub>
                      </m:sSub>
                      <m:r>
                        <a:rPr lang="en-US">
                          <a:latin typeface="Cambria Math" panose="02040503050406030204" pitchFamily="18" charset="0"/>
                        </a:rPr>
                        <m:t>=</m:t>
                      </m:r>
                      <m:r>
                        <a:rPr lang="en-US" i="1">
                          <a:latin typeface="Cambria Math" panose="02040503050406030204" pitchFamily="18" charset="0"/>
                        </a:rPr>
                        <m:t>𝐿</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num>
                        <m:den>
                          <m:r>
                            <a:rPr lang="en-US" i="1">
                              <a:latin typeface="Cambria Math" panose="02040503050406030204" pitchFamily="18" charset="0"/>
                            </a:rPr>
                            <m:t>𝑑𝑡</m:t>
                          </m:r>
                        </m:den>
                      </m:f>
                      <m:r>
                        <m:rPr>
                          <m:nor/>
                        </m:rPr>
                        <a:rPr lang="en-US" i="1">
                          <a:latin typeface="Cambria Math" panose="02040503050406030204" pitchFamily="18" charset="0"/>
                        </a:rPr>
                        <m:t> </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971570" y="1739814"/>
                <a:ext cx="1330236" cy="61824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056480" y="2448127"/>
                <a:ext cx="11401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𝑅</m:t>
                          </m:r>
                        </m:sub>
                      </m:sSub>
                      <m:r>
                        <a:rPr lang="en-US">
                          <a:latin typeface="Cambria Math" panose="02040503050406030204" pitchFamily="18" charset="0"/>
                        </a:rPr>
                        <m:t>=</m:t>
                      </m:r>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𝑅</m:t>
                          </m:r>
                        </m:sub>
                      </m:sSub>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3056480" y="2448127"/>
                <a:ext cx="114012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807726" y="1318285"/>
                <a:ext cx="1953162"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f>
                                  <m:fPr>
                                    <m:ctrlPr>
                                      <a:rPr lang="en-US" i="1" smtClean="0">
                                        <a:latin typeface="Cambria Math" panose="02040503050406030204" pitchFamily="18" charset="0"/>
                                      </a:rPr>
                                    </m:ctrlPr>
                                  </m:fPr>
                                  <m:num>
                                    <m:r>
                                      <a:rPr lang="en-US" b="0" i="1" smtClean="0">
                                        <a:latin typeface="Cambria Math" panose="02040503050406030204" pitchFamily="18" charset="0"/>
                                      </a:rPr>
                                      <m:t>𝐿</m:t>
                                    </m:r>
                                  </m:num>
                                  <m:den>
                                    <m:r>
                                      <a:rPr lang="en-US" b="0" i="1" smtClean="0">
                                        <a:latin typeface="Cambria Math" panose="02040503050406030204" pitchFamily="18" charset="0"/>
                                      </a:rPr>
                                      <m:t>𝑅</m:t>
                                    </m:r>
                                  </m:den>
                                </m:f>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num>
                                  <m:den>
                                    <m:r>
                                      <a:rPr lang="en-US" i="1">
                                        <a:latin typeface="Cambria Math" panose="02040503050406030204" pitchFamily="18" charset="0"/>
                                      </a:rPr>
                                      <m:t>𝑑𝑡</m:t>
                                    </m:r>
                                  </m:den>
                                </m:f>
                                <m:r>
                                  <m:rPr>
                                    <m:nor/>
                                  </m:rPr>
                                  <a:rPr lang="en-US" i="1">
                                    <a:latin typeface="Cambria Math" panose="02040503050406030204" pitchFamily="18" charset="0"/>
                                  </a:rPr>
                                  <m:t>  </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r>
                                  <a:rPr lang="en-US" i="0">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𝑜</m:t>
                                    </m:r>
                                    <m:r>
                                      <a:rPr lang="en-US" b="0" i="1" smtClean="0">
                                        <a:latin typeface="Cambria Math" panose="02040503050406030204" pitchFamily="18" charset="0"/>
                                      </a:rPr>
                                      <m:t>                </m:t>
                                    </m:r>
                                  </m:sub>
                                </m:sSub>
                              </m:e>
                            </m:mr>
                          </m:m>
                        </m:e>
                      </m:d>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4807726" y="1318285"/>
                <a:ext cx="1953162" cy="97661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178723" y="1219200"/>
                <a:ext cx="1771511"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num>
                                  <m:den>
                                    <m:r>
                                      <a:rPr lang="en-US" i="1">
                                        <a:latin typeface="Cambria Math" panose="02040503050406030204" pitchFamily="18" charset="0"/>
                                      </a:rPr>
                                      <m:t>𝑑𝑡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𝑅</m:t>
                                    </m:r>
                                  </m:num>
                                  <m:den>
                                    <m:r>
                                      <a:rPr lang="en-US" i="1">
                                        <a:latin typeface="Cambria Math" panose="02040503050406030204" pitchFamily="18" charset="0"/>
                                      </a:rPr>
                                      <m:t>𝐿</m:t>
                                    </m:r>
                                  </m:den>
                                </m:f>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r>
                                  <a:rPr lang="en-US" i="0">
                                    <a:latin typeface="Cambria Math" panose="02040503050406030204" pitchFamily="18" charset="0"/>
                                  </a:rPr>
                                  <m:t>0</m:t>
                                </m:r>
                              </m:e>
                            </m:mr>
                            <m:m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𝑜</m:t>
                                    </m:r>
                                  </m:sub>
                                </m:sSub>
                                <m:r>
                                  <m:rPr>
                                    <m:nor/>
                                  </m:rPr>
                                  <a:rPr lang="en-US" i="1">
                                    <a:latin typeface="Cambria Math" panose="02040503050406030204" pitchFamily="18" charset="0"/>
                                  </a:rPr>
                                  <m:t>        </m:t>
                                </m:r>
                              </m:e>
                            </m:mr>
                          </m:m>
                        </m:e>
                      </m:d>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7178723" y="1219200"/>
                <a:ext cx="1771511" cy="976614"/>
              </a:xfrm>
              <a:prstGeom prst="rect">
                <a:avLst/>
              </a:prstGeom>
              <a:blipFill>
                <a:blip r:embed="rId9"/>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389891" y="1621926"/>
                <a:ext cx="473206" cy="369332"/>
              </a:xfrm>
              <a:prstGeom prst="rect">
                <a:avLst/>
              </a:prstGeom>
            </p:spPr>
            <p:txBody>
              <a:bodyPr wrap="none">
                <a:spAutoFit/>
              </a:bodyPr>
              <a:lstStyle/>
              <a:p>
                <a14:m>
                  <m:oMath xmlns:m="http://schemas.openxmlformats.org/officeDocument/2006/math">
                    <m:r>
                      <a:rPr lang="en-US" b="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4389891" y="1621926"/>
                <a:ext cx="473206" cy="369332"/>
              </a:xfrm>
              <a:prstGeom prst="rect">
                <a:avLst/>
              </a:prstGeom>
              <a:blipFill>
                <a:blip r:embed="rId10"/>
                <a:stretch>
                  <a:fillRect t="-8197" r="-1025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705517" y="1621926"/>
                <a:ext cx="473206" cy="369332"/>
              </a:xfrm>
              <a:prstGeom prst="rect">
                <a:avLst/>
              </a:prstGeom>
            </p:spPr>
            <p:txBody>
              <a:bodyPr wrap="none">
                <a:spAutoFit/>
              </a:bodyPr>
              <a:lstStyle/>
              <a:p>
                <a14:m>
                  <m:oMath xmlns:m="http://schemas.openxmlformats.org/officeDocument/2006/math">
                    <m:r>
                      <a:rPr lang="en-US" b="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6705517" y="1621926"/>
                <a:ext cx="473206" cy="369332"/>
              </a:xfrm>
              <a:prstGeom prst="rect">
                <a:avLst/>
              </a:prstGeom>
              <a:blipFill>
                <a:blip r:embed="rId11"/>
                <a:stretch>
                  <a:fillRect t="-8197" r="-8974"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863097" y="2487875"/>
                <a:ext cx="3391954" cy="5053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𝑖</m:t>
                          </m:r>
                        </m:e>
                        <m:sub>
                          <m:r>
                            <a:rPr lang="en-US" i="1">
                              <a:solidFill>
                                <a:srgbClr val="FF0000"/>
                              </a:solidFill>
                              <a:latin typeface="Cambria Math" panose="02040503050406030204" pitchFamily="18" charset="0"/>
                            </a:rPr>
                            <m:t>𝐿</m:t>
                          </m:r>
                        </m:sub>
                      </m:sSub>
                      <m:r>
                        <a:rPr lang="en-US" i="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𝑡</m:t>
                      </m:r>
                      <m:r>
                        <a:rPr lang="en-US" i="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𝐼</m:t>
                          </m:r>
                        </m:e>
                        <m:sub>
                          <m:r>
                            <a:rPr lang="en-US" i="1">
                              <a:solidFill>
                                <a:srgbClr val="FF0000"/>
                              </a:solidFill>
                              <a:latin typeface="Cambria Math" panose="02040503050406030204" pitchFamily="18" charset="0"/>
                            </a:rPr>
                            <m:t>𝑜</m:t>
                          </m:r>
                        </m:sub>
                      </m:sSub>
                      <m:sSup>
                        <m:sSupPr>
                          <m:ctrlPr>
                            <a:rPr lang="en-US" i="1" smtClean="0">
                              <a:solidFill>
                                <a:srgbClr val="FF0000"/>
                              </a:solidFill>
                              <a:latin typeface="Cambria Math" panose="02040503050406030204" pitchFamily="18" charset="0"/>
                            </a:rPr>
                          </m:ctrlPr>
                        </m:sSupPr>
                        <m:e>
                          <m:r>
                            <a:rPr lang="en-US" b="0" i="1">
                              <a:solidFill>
                                <a:srgbClr val="FF0000"/>
                              </a:solidFill>
                              <a:latin typeface="Cambria Math" panose="02040503050406030204" pitchFamily="18" charset="0"/>
                            </a:rPr>
                            <m:t>𝑒</m:t>
                          </m:r>
                        </m:e>
                        <m:sup>
                          <m:r>
                            <a:rPr lang="en-US" b="0" i="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b="0" i="1">
                                  <a:solidFill>
                                    <a:srgbClr val="FF0000"/>
                                  </a:solidFill>
                                  <a:latin typeface="Cambria Math" panose="02040503050406030204" pitchFamily="18" charset="0"/>
                                </a:rPr>
                                <m:t>𝑡</m:t>
                              </m:r>
                            </m:num>
                            <m:den>
                              <m:r>
                                <m:rPr>
                                  <m:nor/>
                                </m:rPr>
                                <a:rPr lang="el-GR" altLang="en-US" dirty="0">
                                  <a:solidFill>
                                    <a:srgbClr val="FF0000"/>
                                  </a:solidFill>
                                  <a:latin typeface="Times New Roman" panose="02020603050405020304" pitchFamily="18" charset="0"/>
                                  <a:ea typeface="Calibri" panose="020F0502020204030204" pitchFamily="34" charset="0"/>
                                  <a:cs typeface="B Nazanin" panose="00000400000000000000" pitchFamily="2" charset="-78"/>
                                </a:rPr>
                                <m:t>τ</m:t>
                              </m:r>
                            </m:den>
                          </m:f>
                        </m:sup>
                      </m:sSup>
                      <m:r>
                        <a:rPr lang="en-US" b="0" i="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𝐼</m:t>
                          </m:r>
                        </m:e>
                        <m:sub>
                          <m:r>
                            <a:rPr lang="en-US" i="1">
                              <a:solidFill>
                                <a:srgbClr val="FF0000"/>
                              </a:solidFill>
                              <a:latin typeface="Cambria Math" panose="02040503050406030204" pitchFamily="18" charset="0"/>
                            </a:rPr>
                            <m:t>𝑜</m:t>
                          </m:r>
                        </m:sub>
                      </m:sSub>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𝑒</m:t>
                          </m:r>
                        </m:e>
                        <m:sup>
                          <m:r>
                            <a:rPr lang="en-US" i="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𝑅</m:t>
                              </m:r>
                            </m:num>
                            <m:den>
                              <m:r>
                                <a:rPr lang="en-US" i="1">
                                  <a:solidFill>
                                    <a:srgbClr val="FF0000"/>
                                  </a:solidFill>
                                  <a:latin typeface="Cambria Math" panose="02040503050406030204" pitchFamily="18" charset="0"/>
                                </a:rPr>
                                <m:t>𝐿</m:t>
                              </m:r>
                            </m:den>
                          </m:f>
                          <m:r>
                            <a:rPr lang="en-US" i="1">
                              <a:solidFill>
                                <a:srgbClr val="FF0000"/>
                              </a:solidFill>
                              <a:latin typeface="Cambria Math" panose="02040503050406030204" pitchFamily="18" charset="0"/>
                            </a:rPr>
                            <m:t>𝑡</m:t>
                          </m:r>
                        </m:sup>
                      </m:sSup>
                      <m:r>
                        <m:rPr>
                          <m:nor/>
                        </m:rPr>
                        <a:rPr lang="en-US" i="1">
                          <a:solidFill>
                            <a:srgbClr val="FF0000"/>
                          </a:solidFill>
                          <a:latin typeface="Cambria Math" panose="02040503050406030204" pitchFamily="18" charset="0"/>
                        </a:rPr>
                        <m:t>   </m:t>
                      </m:r>
                      <m:r>
                        <a:rPr lang="en-US" i="0">
                          <a:solidFill>
                            <a:srgbClr val="FF0000"/>
                          </a:solidFill>
                          <a:latin typeface="Cambria Math" panose="02040503050406030204" pitchFamily="18" charset="0"/>
                        </a:rPr>
                        <m:t>,</m:t>
                      </m:r>
                      <m:r>
                        <m:rPr>
                          <m:nor/>
                        </m:rP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𝑡</m:t>
                      </m:r>
                      <m:r>
                        <a:rPr lang="en-US" i="0">
                          <a:solidFill>
                            <a:srgbClr val="FF0000"/>
                          </a:solidFill>
                          <a:latin typeface="Cambria Math" panose="02040503050406030204" pitchFamily="18" charset="0"/>
                        </a:rPr>
                        <m:t>≥</m:t>
                      </m:r>
                      <m:r>
                        <a:rPr lang="en-US" i="0">
                          <a:solidFill>
                            <a:srgbClr val="FF0000"/>
                          </a:solidFill>
                          <a:latin typeface="Cambria Math" panose="02040503050406030204" pitchFamily="18" charset="0"/>
                        </a:rPr>
                        <m:t>0</m:t>
                      </m:r>
                    </m:oMath>
                  </m:oMathPara>
                </a14:m>
                <a:endParaRPr lang="en-US" dirty="0">
                  <a:solidFill>
                    <a:srgbClr val="FF0000"/>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4863097" y="2487875"/>
                <a:ext cx="3391954" cy="505395"/>
              </a:xfrm>
              <a:prstGeom prst="rect">
                <a:avLst/>
              </a:prstGeom>
              <a:blipFill>
                <a:blip r:embed="rId12"/>
                <a:stretch>
                  <a:fillRect/>
                </a:stretch>
              </a:blipFill>
            </p:spPr>
            <p:txBody>
              <a:bodyPr/>
              <a:lstStyle/>
              <a:p>
                <a:r>
                  <a:rPr lang="en-US">
                    <a:noFill/>
                  </a:rPr>
                  <a:t> </a:t>
                </a:r>
              </a:p>
            </p:txBody>
          </p:sp>
        </mc:Fallback>
      </mc:AlternateContent>
      <p:sp>
        <p:nvSpPr>
          <p:cNvPr id="17" name="Rectangle 16"/>
          <p:cNvSpPr/>
          <p:nvPr/>
        </p:nvSpPr>
        <p:spPr>
          <a:xfrm>
            <a:off x="3382669" y="3057828"/>
            <a:ext cx="5554502" cy="410882"/>
          </a:xfrm>
          <a:prstGeom prst="rect">
            <a:avLst/>
          </a:prstGeom>
        </p:spPr>
        <p:txBody>
          <a:bodyPr wrap="square">
            <a:spAutoFit/>
          </a:bodyPr>
          <a:lstStyle/>
          <a:p>
            <a:pPr algn="just" rtl="1">
              <a:lnSpc>
                <a:spcPct val="115000"/>
              </a:lnSpc>
              <a:spcAft>
                <a:spcPts val="1000"/>
              </a:spcAft>
              <a:buClr>
                <a:srgbClr val="FF0000"/>
              </a:buClr>
            </a:pPr>
            <a:r>
              <a:rPr lang="fa-IR" altLang="en-US"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ریشه معادله مشخصه، فرکانس طبیعی نامیده شده و برابر است </a:t>
            </a:r>
            <a:r>
              <a:rPr lang="fa-IR" altLang="en-US"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با: </a:t>
            </a:r>
            <a:endParaRPr lang="en-US" altLang="en-US" dirty="0">
              <a:solidFill>
                <a:srgbClr val="0000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4301806" y="3656860"/>
                <a:ext cx="3293466"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𝑆</m:t>
                      </m:r>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𝑅</m:t>
                          </m:r>
                        </m:num>
                        <m:den>
                          <m:r>
                            <a:rPr lang="en-US" i="1">
                              <a:latin typeface="Cambria Math" panose="02040503050406030204" pitchFamily="18" charset="0"/>
                            </a:rPr>
                            <m:t>𝐿</m:t>
                          </m:r>
                        </m:den>
                      </m:f>
                      <m:r>
                        <a:rPr lang="en-US" i="0">
                          <a:latin typeface="Cambria Math" panose="02040503050406030204" pitchFamily="18" charset="0"/>
                        </a:rPr>
                        <m:t>=</m:t>
                      </m:r>
                      <m:r>
                        <a:rPr lang="en-US" i="0">
                          <a:latin typeface="Cambria Math" panose="02040503050406030204" pitchFamily="18" charset="0"/>
                        </a:rPr>
                        <m:t>0</m:t>
                      </m:r>
                      <m:r>
                        <m:rPr>
                          <m:nor/>
                        </m:rPr>
                        <a:rPr lang="en-US" i="1">
                          <a:latin typeface="Cambria Math" panose="02040503050406030204" pitchFamily="18" charset="0"/>
                        </a:rPr>
                        <m:t>  </m:t>
                      </m:r>
                      <m:r>
                        <a:rPr lang="en-US" i="0">
                          <a:latin typeface="Cambria Math" panose="02040503050406030204" pitchFamily="18" charset="0"/>
                        </a:rPr>
                        <m:t>→</m:t>
                      </m:r>
                      <m:r>
                        <a:rPr lang="en-US" i="1">
                          <a:latin typeface="Cambria Math" panose="02040503050406030204" pitchFamily="18" charset="0"/>
                        </a:rPr>
                        <m:t>𝑆</m:t>
                      </m:r>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𝑅</m:t>
                          </m:r>
                        </m:num>
                        <m:den>
                          <m:r>
                            <a:rPr lang="en-US" i="1">
                              <a:latin typeface="Cambria Math" panose="02040503050406030204" pitchFamily="18" charset="0"/>
                            </a:rPr>
                            <m:t>𝐿</m:t>
                          </m:r>
                        </m:den>
                      </m:f>
                      <m:r>
                        <m:rPr>
                          <m:nor/>
                        </m:rPr>
                        <a:rPr lang="en-US" i="1">
                          <a:latin typeface="Cambria Math" panose="02040503050406030204" pitchFamily="18" charset="0"/>
                        </a:rPr>
                        <m:t>  </m:t>
                      </m:r>
                      <m:r>
                        <a:rPr lang="en-US" i="0">
                          <a:latin typeface="Cambria Math" panose="02040503050406030204" pitchFamily="18" charset="0"/>
                        </a:rPr>
                        <m:t>,</m:t>
                      </m:r>
                      <m:r>
                        <m:rPr>
                          <m:nor/>
                        </m:rPr>
                        <a:rPr lang="en-US" i="1">
                          <a:latin typeface="Cambria Math" panose="02040503050406030204" pitchFamily="18" charset="0"/>
                        </a:rPr>
                        <m:t> </m:t>
                      </m:r>
                      <m:r>
                        <m:rPr>
                          <m:nor/>
                        </m:rPr>
                        <a:rPr lang="en-US" b="1" i="1">
                          <a:latin typeface="Cambria Math" panose="02040503050406030204" pitchFamily="18" charset="0"/>
                        </a:rPr>
                        <m:t> </m:t>
                      </m:r>
                      <m:r>
                        <m:rPr>
                          <m:nor/>
                        </m:rPr>
                        <a:rPr lang="el-GR" altLang="en-US" b="1" dirty="0">
                          <a:latin typeface="Times New Roman" panose="02020603050405020304" pitchFamily="18" charset="0"/>
                          <a:ea typeface="Calibri" panose="020F0502020204030204" pitchFamily="34" charset="0"/>
                          <a:cs typeface="B Nazanin" panose="00000400000000000000" pitchFamily="2" charset="-78"/>
                        </a:rPr>
                        <m:t>τ</m:t>
                      </m:r>
                      <m:r>
                        <a:rPr lang="en-US" b="1" i="0">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𝑳</m:t>
                          </m:r>
                        </m:num>
                        <m:den>
                          <m:r>
                            <a:rPr lang="en-US" b="1" i="1">
                              <a:latin typeface="Cambria Math" panose="02040503050406030204" pitchFamily="18" charset="0"/>
                            </a:rPr>
                            <m:t>𝑹</m:t>
                          </m:r>
                        </m:den>
                      </m:f>
                    </m:oMath>
                  </m:oMathPara>
                </a14:m>
                <a:endParaRPr lang="en-US" b="1" dirty="0"/>
              </a:p>
            </p:txBody>
          </p:sp>
        </mc:Choice>
        <mc:Fallback xmlns="">
          <p:sp>
            <p:nvSpPr>
              <p:cNvPr id="18" name="Rectangle 17"/>
              <p:cNvSpPr>
                <a:spLocks noRot="1" noChangeAspect="1" noMove="1" noResize="1" noEditPoints="1" noAdjustHandles="1" noChangeArrowheads="1" noChangeShapeType="1" noTextEdit="1"/>
              </p:cNvSpPr>
              <p:nvPr/>
            </p:nvSpPr>
            <p:spPr>
              <a:xfrm>
                <a:off x="4301806" y="3656860"/>
                <a:ext cx="3293466" cy="609077"/>
              </a:xfrm>
              <a:prstGeom prst="rect">
                <a:avLst/>
              </a:prstGeom>
              <a:blipFill>
                <a:blip r:embed="rId13"/>
                <a:stretch>
                  <a:fillRect/>
                </a:stretch>
              </a:blipFill>
            </p:spPr>
            <p:txBody>
              <a:bodyPr/>
              <a:lstStyle/>
              <a:p>
                <a:r>
                  <a:rPr lang="en-US">
                    <a:noFill/>
                  </a:rPr>
                  <a:t> </a:t>
                </a:r>
              </a:p>
            </p:txBody>
          </p:sp>
        </mc:Fallback>
      </mc:AlternateContent>
      <p:pic>
        <p:nvPicPr>
          <p:cNvPr id="19" name="Picture 18"/>
          <p:cNvPicPr>
            <a:picLocks noChangeAspect="1"/>
          </p:cNvPicPr>
          <p:nvPr/>
        </p:nvPicPr>
        <p:blipFill>
          <a:blip r:embed="rId14"/>
          <a:stretch>
            <a:fillRect/>
          </a:stretch>
        </p:blipFill>
        <p:spPr>
          <a:xfrm>
            <a:off x="546410" y="2993270"/>
            <a:ext cx="3415990" cy="3236201"/>
          </a:xfrm>
          <a:prstGeom prst="rect">
            <a:avLst/>
          </a:prstGeom>
        </p:spPr>
      </p:pic>
    </p:spTree>
    <p:extLst>
      <p:ext uri="{BB962C8B-B14F-4D97-AF65-F5344CB8AC3E}">
        <p14:creationId xmlns:p14="http://schemas.microsoft.com/office/powerpoint/2010/main" val="3640014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80</a:t>
            </a:fld>
            <a:endParaRPr lang="en-US" dirty="0"/>
          </a:p>
        </p:txBody>
      </p:sp>
      <mc:AlternateContent xmlns:mc="http://schemas.openxmlformats.org/markup-compatibility/2006" xmlns:a14="http://schemas.microsoft.com/office/drawing/2010/main">
        <mc:Choice Requires="a14">
          <p:sp>
            <p:nvSpPr>
              <p:cNvPr id="4" name="Rectangle 3"/>
              <p:cNvSpPr/>
              <p:nvPr/>
            </p:nvSpPr>
            <p:spPr>
              <a:xfrm>
                <a:off x="2895600" y="262340"/>
                <a:ext cx="6048375" cy="2061655"/>
              </a:xfrm>
              <a:prstGeom prst="rect">
                <a:avLst/>
              </a:prstGeom>
            </p:spPr>
            <p:txBody>
              <a:bodyPr wrap="square">
                <a:spAutoFit/>
              </a:bodyPr>
              <a:lstStyle/>
              <a:p>
                <a:pPr marR="0" algn="r" rtl="1">
                  <a:spcBef>
                    <a:spcPts val="0"/>
                  </a:spcBef>
                </a:pP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اگر در مدار</a:t>
                </a:r>
                <a:r>
                  <a:rPr lang="en-US" sz="1600" kern="100" dirty="0">
                    <a:latin typeface="Times New Roman" panose="02020603050405020304" pitchFamily="18" charset="0"/>
                    <a:ea typeface="Times New Roman" panose="02020603050405020304" pitchFamily="18" charset="0"/>
                    <a:cs typeface="B Nazanin" panose="00000400000000000000" pitchFamily="2" charset="-78"/>
                  </a:rPr>
                  <a:t> RLC</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سری تغییرات زیر را انجام دهیم به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مدار</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 </a:t>
                </a:r>
                <a:r>
                  <a:rPr lang="en-US" sz="1600" kern="100" dirty="0" smtClean="0">
                    <a:latin typeface="Times New Roman" panose="02020603050405020304" pitchFamily="18" charset="0"/>
                    <a:ea typeface="Times New Roman" panose="02020603050405020304" pitchFamily="18" charset="0"/>
                    <a:cs typeface="B Nazanin" panose="00000400000000000000" pitchFamily="2" charset="-78"/>
                  </a:rPr>
                  <a:t> RLC</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موازی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می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رسیم:</a:t>
                </a:r>
                <a:endParaRPr lang="en-US" sz="1600" kern="100" dirty="0">
                  <a:effectLst/>
                  <a:latin typeface="Times New Roman" panose="02020603050405020304" pitchFamily="18" charset="0"/>
                  <a:ea typeface="Calibri" panose="020F0502020204030204" pitchFamily="34" charset="0"/>
                  <a:cs typeface="Arial" panose="020B0604020202020204" pitchFamily="34" charset="0"/>
                </a:endParaRPr>
              </a:p>
              <a:p>
                <a:pPr marR="0" algn="r" rtl="1">
                  <a:spcBef>
                    <a:spcPts val="0"/>
                  </a:spcBef>
                </a:pP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۱ـ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تعویض </a:t>
                </a:r>
                <a:r>
                  <a:rPr lang="en-US" sz="1600" kern="100" dirty="0">
                    <a:latin typeface="Times New Roman" panose="02020603050405020304" pitchFamily="18" charset="0"/>
                    <a:ea typeface="Times New Roman" panose="02020603050405020304" pitchFamily="18" charset="0"/>
                    <a:cs typeface="B Nazanin" panose="00000400000000000000" pitchFamily="2" charset="-78"/>
                  </a:rPr>
                  <a:t>C</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با </a:t>
                </a:r>
                <a:r>
                  <a:rPr lang="en-US" sz="1600" kern="100" dirty="0">
                    <a:latin typeface="Times New Roman" panose="02020603050405020304" pitchFamily="18" charset="0"/>
                    <a:ea typeface="Times New Roman" panose="02020603050405020304" pitchFamily="18" charset="0"/>
                    <a:cs typeface="B Nazanin" panose="00000400000000000000" pitchFamily="2" charset="-78"/>
                  </a:rPr>
                  <a:t>L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 و </a:t>
                </a:r>
                <a:r>
                  <a:rPr lang="en-US" sz="1600" kern="100" dirty="0">
                    <a:latin typeface="Times New Roman" panose="02020603050405020304" pitchFamily="18" charset="0"/>
                    <a:ea typeface="Times New Roman" panose="02020603050405020304" pitchFamily="18" charset="0"/>
                    <a:cs typeface="B Nazanin" panose="00000400000000000000" pitchFamily="2" charset="-78"/>
                  </a:rPr>
                  <a:t>L</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با </a:t>
                </a:r>
                <a:r>
                  <a:rPr lang="en-US" sz="1600" kern="100" dirty="0">
                    <a:latin typeface="Times New Roman" panose="02020603050405020304" pitchFamily="18" charset="0"/>
                    <a:ea typeface="Times New Roman" panose="02020603050405020304" pitchFamily="18" charset="0"/>
                    <a:cs typeface="B Nazanin" panose="00000400000000000000" pitchFamily="2" charset="-78"/>
                  </a:rPr>
                  <a:t>C</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 و </a:t>
                </a:r>
                <a:r>
                  <a:rPr lang="en-US" sz="1600" kern="100" dirty="0">
                    <a:latin typeface="Times New Roman" panose="02020603050405020304" pitchFamily="18" charset="0"/>
                    <a:ea typeface="Times New Roman" panose="02020603050405020304" pitchFamily="18" charset="0"/>
                    <a:cs typeface="B Nazanin" panose="00000400000000000000" pitchFamily="2" charset="-78"/>
                  </a:rPr>
                  <a:t>R</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با </a:t>
                </a:r>
                <a14:m>
                  <m:oMath xmlns:m="http://schemas.openxmlformats.org/officeDocument/2006/math">
                    <m:f>
                      <m:f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sz="1600" i="1" kern="100">
                            <a:latin typeface="Cambria Math" panose="02040503050406030204" pitchFamily="18" charset="0"/>
                            <a:ea typeface="Times New Roman" panose="02020603050405020304" pitchFamily="18" charset="0"/>
                            <a:cs typeface="B Nazanin" panose="00000400000000000000" pitchFamily="2" charset="-78"/>
                          </a:rPr>
                          <m:t>1</m:t>
                        </m:r>
                      </m:num>
                      <m:den>
                        <m:r>
                          <a:rPr lang="en-US" sz="1600" i="1" kern="100">
                            <a:latin typeface="Cambria Math" panose="02040503050406030204" pitchFamily="18" charset="0"/>
                            <a:ea typeface="Times New Roman" panose="02020603050405020304" pitchFamily="18" charset="0"/>
                            <a:cs typeface="B Nazanin" panose="00000400000000000000" pitchFamily="2" charset="-78"/>
                          </a:rPr>
                          <m:t>𝑅</m:t>
                        </m:r>
                      </m:den>
                    </m:f>
                  </m:oMath>
                </a14:m>
                <a:r>
                  <a:rPr lang="en-US" sz="1600" kern="100" dirty="0">
                    <a:latin typeface="Times New Roman" panose="02020603050405020304" pitchFamily="18" charset="0"/>
                    <a:ea typeface="Times New Roman" panose="02020603050405020304" pitchFamily="18" charset="0"/>
                    <a:cs typeface="B Nazanin" panose="00000400000000000000" pitchFamily="2" charset="-78"/>
                  </a:rPr>
                  <a:t> </a:t>
                </a:r>
                <a:endParaRPr lang="en-US" sz="1600" kern="100" dirty="0">
                  <a:effectLst/>
                  <a:latin typeface="Times New Roman" panose="02020603050405020304" pitchFamily="18" charset="0"/>
                  <a:ea typeface="Calibri" panose="020F0502020204030204" pitchFamily="34" charset="0"/>
                  <a:cs typeface="Arial" panose="020B0604020202020204" pitchFamily="34" charset="0"/>
                </a:endParaRPr>
              </a:p>
              <a:p>
                <a:pPr marR="0" algn="r" rtl="1">
                  <a:spcBef>
                    <a:spcPts val="0"/>
                  </a:spcBef>
                </a:pPr>
                <a:r>
                  <a:rPr lang="fa-IR" sz="1600" kern="100" dirty="0">
                    <a:latin typeface="Times New Roman" panose="02020603050405020304" pitchFamily="18" charset="0"/>
                    <a:ea typeface="Times New Roman" panose="02020603050405020304" pitchFamily="18" charset="0"/>
                    <a:cs typeface="B Nazanin" panose="00000400000000000000" pitchFamily="2" charset="-78"/>
                  </a:rPr>
                  <a:t>۲ـ تعویض </a:t>
                </a:r>
                <a14:m>
                  <m:oMath xmlns:m="http://schemas.openxmlformats.org/officeDocument/2006/math">
                    <m:r>
                      <a:rPr lang="en-US" sz="1600" i="1" kern="100">
                        <a:latin typeface="Cambria Math" panose="02040503050406030204" pitchFamily="18" charset="0"/>
                        <a:ea typeface="Times New Roman" panose="02020603050405020304" pitchFamily="18" charset="0"/>
                        <a:cs typeface="B Nazanin" panose="00000400000000000000" pitchFamily="2" charset="-78"/>
                      </a:rPr>
                      <m:t>𝑣</m:t>
                    </m:r>
                    <m:r>
                      <a:rPr lang="en-US" sz="1600" i="1" kern="100">
                        <a:latin typeface="Cambria Math" panose="02040503050406030204" pitchFamily="18" charset="0"/>
                        <a:ea typeface="Times New Roman" panose="02020603050405020304" pitchFamily="18" charset="0"/>
                        <a:cs typeface="B Nazanin" panose="00000400000000000000" pitchFamily="2" charset="-78"/>
                      </a:rPr>
                      <m:t> </m:t>
                    </m:r>
                    <m:r>
                      <a:rPr lang="fa-IR" sz="1600" kern="100">
                        <a:latin typeface="Cambria Math" panose="02040503050406030204" pitchFamily="18" charset="0"/>
                        <a:ea typeface="Times New Roman" panose="02020603050405020304" pitchFamily="18" charset="0"/>
                        <a:cs typeface="B Nazanin" panose="00000400000000000000" pitchFamily="2" charset="-78"/>
                      </a:rPr>
                      <m:t>با</m:t>
                    </m:r>
                    <m:r>
                      <a:rPr lang="fa-IR" sz="1600" i="1" kern="100">
                        <a:latin typeface="Cambria Math" panose="02040503050406030204" pitchFamily="18" charset="0"/>
                        <a:ea typeface="Times New Roman" panose="02020603050405020304" pitchFamily="18" charset="0"/>
                        <a:cs typeface="Cambria Math" panose="02040503050406030204" pitchFamily="18" charset="0"/>
                      </a:rPr>
                      <m:t> </m:t>
                    </m:r>
                    <m:r>
                      <a:rPr lang="en-US" sz="1600" i="1" kern="100">
                        <a:latin typeface="Cambria Math" panose="02040503050406030204" pitchFamily="18" charset="0"/>
                        <a:ea typeface="Times New Roman" panose="02020603050405020304" pitchFamily="18" charset="0"/>
                        <a:cs typeface="B Nazanin" panose="00000400000000000000" pitchFamily="2" charset="-78"/>
                      </a:rPr>
                      <m:t>𝑖</m:t>
                    </m:r>
                    <m:r>
                      <a:rPr lang="en-US" sz="1600" i="1" kern="100">
                        <a:latin typeface="Cambria Math" panose="02040503050406030204" pitchFamily="18" charset="0"/>
                        <a:ea typeface="Times New Roman" panose="02020603050405020304" pitchFamily="18" charset="0"/>
                        <a:cs typeface="B Nazanin" panose="00000400000000000000" pitchFamily="2" charset="-78"/>
                      </a:rPr>
                      <m:t> </m:t>
                    </m:r>
                    <m:r>
                      <a:rPr lang="fa-IR" sz="1600" kern="100">
                        <a:latin typeface="Cambria Math" panose="02040503050406030204" pitchFamily="18" charset="0"/>
                        <a:ea typeface="Times New Roman" panose="02020603050405020304" pitchFamily="18" charset="0"/>
                        <a:cs typeface="B Nazanin" panose="00000400000000000000" pitchFamily="2" charset="-78"/>
                      </a:rPr>
                      <m:t>و</m:t>
                    </m:r>
                    <m:r>
                      <a:rPr lang="fa-IR" sz="1600" i="1" kern="100">
                        <a:latin typeface="Cambria Math" panose="02040503050406030204" pitchFamily="18" charset="0"/>
                        <a:ea typeface="Times New Roman" panose="02020603050405020304" pitchFamily="18" charset="0"/>
                        <a:cs typeface="Cambria Math" panose="02040503050406030204" pitchFamily="18" charset="0"/>
                      </a:rPr>
                      <m:t> </m:t>
                    </m:r>
                    <m:r>
                      <a:rPr lang="en-US" sz="1600" i="1" kern="100">
                        <a:latin typeface="Cambria Math" panose="02040503050406030204" pitchFamily="18" charset="0"/>
                        <a:ea typeface="Times New Roman" panose="02020603050405020304" pitchFamily="18" charset="0"/>
                        <a:cs typeface="B Nazanin" panose="00000400000000000000" pitchFamily="2" charset="-78"/>
                      </a:rPr>
                      <m:t>𝑖</m:t>
                    </m:r>
                    <m:r>
                      <a:rPr lang="en-US" sz="1600" i="1" kern="100">
                        <a:latin typeface="Cambria Math" panose="02040503050406030204" pitchFamily="18" charset="0"/>
                        <a:ea typeface="Times New Roman" panose="02020603050405020304" pitchFamily="18" charset="0"/>
                        <a:cs typeface="B Nazanin" panose="00000400000000000000" pitchFamily="2" charset="-78"/>
                      </a:rPr>
                      <m:t> </m:t>
                    </m:r>
                    <m:r>
                      <a:rPr lang="fa-IR" sz="1600" kern="100">
                        <a:latin typeface="Cambria Math" panose="02040503050406030204" pitchFamily="18" charset="0"/>
                        <a:ea typeface="Times New Roman" panose="02020603050405020304" pitchFamily="18" charset="0"/>
                        <a:cs typeface="B Nazanin" panose="00000400000000000000" pitchFamily="2" charset="-78"/>
                      </a:rPr>
                      <m:t>با</m:t>
                    </m:r>
                    <m:r>
                      <a:rPr lang="fa-IR" sz="1600" i="1" kern="100">
                        <a:latin typeface="Cambria Math" panose="02040503050406030204" pitchFamily="18" charset="0"/>
                        <a:ea typeface="Times New Roman" panose="02020603050405020304" pitchFamily="18" charset="0"/>
                        <a:cs typeface="Cambria Math" panose="02040503050406030204" pitchFamily="18" charset="0"/>
                      </a:rPr>
                      <m:t> </m:t>
                    </m:r>
                    <m:r>
                      <a:rPr lang="en-US" sz="1600" i="1" kern="100">
                        <a:latin typeface="Cambria Math" panose="02040503050406030204" pitchFamily="18" charset="0"/>
                        <a:ea typeface="Times New Roman" panose="02020603050405020304" pitchFamily="18" charset="0"/>
                        <a:cs typeface="B Nazanin" panose="00000400000000000000" pitchFamily="2" charset="-78"/>
                      </a:rPr>
                      <m:t>𝑣</m:t>
                    </m:r>
                  </m:oMath>
                </a14:m>
                <a:endParaRPr lang="en-US" sz="1600" kern="100" dirty="0">
                  <a:effectLst/>
                  <a:latin typeface="Times New Roman" panose="02020603050405020304" pitchFamily="18" charset="0"/>
                  <a:ea typeface="Calibri" panose="020F0502020204030204" pitchFamily="34" charset="0"/>
                  <a:cs typeface="Arial" panose="020B0604020202020204" pitchFamily="34" charset="0"/>
                </a:endParaRPr>
              </a:p>
              <a:p>
                <a:pPr marR="0" algn="r" rtl="1">
                  <a:spcBef>
                    <a:spcPts val="0"/>
                  </a:spcBef>
                </a:pPr>
                <a:r>
                  <a:rPr lang="fa-IR" sz="1600" kern="100" dirty="0">
                    <a:latin typeface="Times New Roman" panose="02020603050405020304" pitchFamily="18" charset="0"/>
                    <a:ea typeface="Times New Roman" panose="02020603050405020304" pitchFamily="18" charset="0"/>
                    <a:cs typeface="B Nazanin" panose="00000400000000000000" pitchFamily="2" charset="-78"/>
                  </a:rPr>
                  <a:t>۳ـ تعویض اتصال سری با اتصال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موازی</a:t>
                </a:r>
              </a:p>
              <a:p>
                <a:pPr marL="285750" marR="0" indent="-285750" algn="r" rtl="1">
                  <a:lnSpc>
                    <a:spcPct val="115000"/>
                  </a:lnSpc>
                  <a:spcBef>
                    <a:spcPts val="0"/>
                  </a:spcBef>
                  <a:buFont typeface="Wingdings" panose="05000000000000000000" pitchFamily="2" charset="2"/>
                  <a:buChar char="ü"/>
                </a:pP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جریان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سلف در مدار </a:t>
                </a:r>
                <a:r>
                  <a:rPr lang="en-US" sz="1600" kern="100" dirty="0">
                    <a:latin typeface="Times New Roman" panose="02020603050405020304" pitchFamily="18" charset="0"/>
                    <a:ea typeface="Times New Roman" panose="02020603050405020304" pitchFamily="18" charset="0"/>
                    <a:cs typeface="B Nazanin" panose="00000400000000000000" pitchFamily="2" charset="-78"/>
                  </a:rPr>
                  <a:t>RLC</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سری نقش ولتاژ خازن در مدار</a:t>
                </a:r>
                <a:r>
                  <a:rPr lang="en-US" sz="1600" kern="100" dirty="0">
                    <a:latin typeface="Times New Roman" panose="02020603050405020304" pitchFamily="18" charset="0"/>
                    <a:ea typeface="Times New Roman" panose="02020603050405020304" pitchFamily="18" charset="0"/>
                    <a:cs typeface="B Nazanin" panose="00000400000000000000" pitchFamily="2" charset="-78"/>
                  </a:rPr>
                  <a:t> RLC</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 موازی را دارد.</a:t>
                </a:r>
                <a:endParaRPr lang="en-US" sz="1600" kern="100" dirty="0">
                  <a:latin typeface="Times New Roman" panose="02020603050405020304" pitchFamily="18" charset="0"/>
                  <a:ea typeface="Calibri" panose="020F0502020204030204" pitchFamily="34" charset="0"/>
                  <a:cs typeface="Arial" panose="020B0604020202020204" pitchFamily="34" charset="0"/>
                </a:endParaRPr>
              </a:p>
              <a:p>
                <a:pPr marL="285750" marR="0" indent="-285750" algn="r" rtl="1">
                  <a:lnSpc>
                    <a:spcPct val="115000"/>
                  </a:lnSpc>
                  <a:spcBef>
                    <a:spcPts val="0"/>
                  </a:spcBef>
                  <a:buFont typeface="Wingdings" panose="05000000000000000000" pitchFamily="2" charset="2"/>
                  <a:buChar char="ü"/>
                </a:pP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ولتاژ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خازن در مدار</a:t>
                </a:r>
                <a:r>
                  <a:rPr lang="en-US" sz="1600" kern="100" dirty="0">
                    <a:latin typeface="Times New Roman" panose="02020603050405020304" pitchFamily="18" charset="0"/>
                    <a:ea typeface="Times New Roman" panose="02020603050405020304" pitchFamily="18" charset="0"/>
                    <a:cs typeface="B Nazanin" panose="00000400000000000000" pitchFamily="2" charset="-78"/>
                  </a:rPr>
                  <a:t> RLC</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سری نقش جریان سلف در مدار </a:t>
                </a:r>
                <a:r>
                  <a:rPr lang="en-US" sz="1600" kern="100" dirty="0">
                    <a:latin typeface="Times New Roman" panose="02020603050405020304" pitchFamily="18" charset="0"/>
                    <a:ea typeface="Times New Roman" panose="02020603050405020304" pitchFamily="18" charset="0"/>
                    <a:cs typeface="B Nazanin" panose="00000400000000000000" pitchFamily="2" charset="-78"/>
                  </a:rPr>
                  <a:t>RLC</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 موازی را دارد</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a:t>
                </a:r>
              </a:p>
              <a:p>
                <a:pPr algn="r" rtl="1">
                  <a:lnSpc>
                    <a:spcPct val="115000"/>
                  </a:lnSpc>
                </a:pPr>
                <a:r>
                  <a:rPr lang="fa-IR" sz="1600" kern="100" dirty="0">
                    <a:latin typeface="Cambria Math" panose="02040503050406030204" pitchFamily="18" charset="0"/>
                    <a:ea typeface="Times New Roman" panose="02020603050405020304" pitchFamily="18" charset="0"/>
                    <a:cs typeface="B Nazanin" panose="00000400000000000000" pitchFamily="2" charset="-78"/>
                  </a:rPr>
                  <a:t>این مفهوم را </a:t>
                </a:r>
                <a:r>
                  <a:rPr lang="fa-IR" sz="1600" b="1" kern="100" dirty="0">
                    <a:solidFill>
                      <a:srgbClr val="FF0000"/>
                    </a:solidFill>
                    <a:latin typeface="Cambria Math" panose="02040503050406030204" pitchFamily="18" charset="0"/>
                    <a:ea typeface="Times New Roman" panose="02020603050405020304" pitchFamily="18" charset="0"/>
                    <a:cs typeface="B Nazanin" panose="00000400000000000000" pitchFamily="2" charset="-78"/>
                  </a:rPr>
                  <a:t>دوگانی میان دو مدار </a:t>
                </a:r>
                <a:r>
                  <a:rPr lang="fa-IR" sz="1600" kern="100" dirty="0" smtClean="0">
                    <a:latin typeface="Cambria Math" panose="02040503050406030204" pitchFamily="18" charset="0"/>
                    <a:ea typeface="Times New Roman" panose="02020603050405020304" pitchFamily="18" charset="0"/>
                    <a:cs typeface="B Nazanin" panose="00000400000000000000" pitchFamily="2" charset="-78"/>
                  </a:rPr>
                  <a:t>گویند </a:t>
                </a:r>
                <a:r>
                  <a:rPr lang="fa-IR" sz="1600" kern="100" dirty="0">
                    <a:latin typeface="Cambria Math" panose="02040503050406030204" pitchFamily="18" charset="0"/>
                    <a:ea typeface="Times New Roman" panose="02020603050405020304" pitchFamily="18" charset="0"/>
                    <a:cs typeface="B Nazanin" panose="00000400000000000000" pitchFamily="2" charset="-78"/>
                  </a:rPr>
                  <a:t>که با حل یکی جواب مدار دیگر را بدست می آوریم</a:t>
                </a:r>
                <a:r>
                  <a:rPr lang="fa-IR" sz="1600" kern="100" dirty="0" smtClean="0">
                    <a:latin typeface="Cambria Math" panose="02040503050406030204" pitchFamily="18" charset="0"/>
                    <a:ea typeface="Times New Roman" panose="02020603050405020304" pitchFamily="18" charset="0"/>
                    <a:cs typeface="B Nazanin" panose="00000400000000000000" pitchFamily="2" charset="-78"/>
                  </a:rPr>
                  <a:t>.</a:t>
                </a:r>
                <a:endParaRPr lang="en-US" sz="1600" kern="100" dirty="0">
                  <a:effectLst/>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895600" y="262340"/>
                <a:ext cx="6048375" cy="2061655"/>
              </a:xfrm>
              <a:prstGeom prst="rect">
                <a:avLst/>
              </a:prstGeom>
              <a:blipFill>
                <a:blip r:embed="rId3"/>
                <a:stretch>
                  <a:fillRect t="-2071" r="-605" b="-3550"/>
                </a:stretch>
              </a:blipFill>
            </p:spPr>
            <p:txBody>
              <a:bodyPr/>
              <a:lstStyle/>
              <a:p>
                <a:r>
                  <a:rPr lang="en-US">
                    <a:noFill/>
                  </a:rPr>
                  <a:t> </a:t>
                </a:r>
              </a:p>
            </p:txBody>
          </p:sp>
        </mc:Fallback>
      </mc:AlternateContent>
      <p:sp>
        <p:nvSpPr>
          <p:cNvPr id="10" name="Rectangle 9"/>
          <p:cNvSpPr/>
          <p:nvPr/>
        </p:nvSpPr>
        <p:spPr>
          <a:xfrm>
            <a:off x="5867400" y="2491007"/>
            <a:ext cx="3174267" cy="375487"/>
          </a:xfrm>
          <a:prstGeom prst="rect">
            <a:avLst/>
          </a:prstGeom>
        </p:spPr>
        <p:txBody>
          <a:bodyPr wrap="none">
            <a:spAutoFit/>
          </a:bodyPr>
          <a:lstStyle/>
          <a:p>
            <a:pPr marL="285750" indent="-285750" algn="r" rtl="1">
              <a:lnSpc>
                <a:spcPct val="115000"/>
              </a:lnSpc>
              <a:spcAft>
                <a:spcPts val="800"/>
              </a:spcAft>
              <a:buFont typeface="Wingdings" panose="05000000000000000000" pitchFamily="2" charset="2"/>
              <a:buChar char="q"/>
              <a:tabLst>
                <a:tab pos="5012055" algn="l"/>
              </a:tabLst>
            </a:pPr>
            <a:r>
              <a:rPr lang="fa-IR" sz="1600" b="1" kern="100" dirty="0">
                <a:solidFill>
                  <a:srgbClr val="FF0000"/>
                </a:solidFill>
                <a:latin typeface="Calibri" panose="020F0502020204030204" pitchFamily="34" charset="0"/>
                <a:ea typeface="Calibri" panose="020F0502020204030204" pitchFamily="34" charset="0"/>
                <a:cs typeface="B Nazanin" panose="00000400000000000000" pitchFamily="2" charset="-78"/>
              </a:rPr>
              <a:t>مثال: </a:t>
            </a:r>
            <a:r>
              <a:rPr lang="fa-IR" sz="1600" kern="100" dirty="0">
                <a:latin typeface="Calibri" panose="020F0502020204030204" pitchFamily="34" charset="0"/>
                <a:ea typeface="Calibri" panose="020F0502020204030204" pitchFamily="34" charset="0"/>
                <a:cs typeface="B Nazanin" panose="00000400000000000000" pitchFamily="2" charset="-78"/>
              </a:rPr>
              <a:t>دوگان مدار شکل مقابل را رسم کنید.</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85721" y="2866494"/>
            <a:ext cx="2662555" cy="1514475"/>
          </a:xfrm>
          <a:prstGeom prst="rect">
            <a:avLst/>
          </a:prstGeom>
        </p:spPr>
      </p:pic>
      <mc:AlternateContent xmlns:mc="http://schemas.openxmlformats.org/markup-compatibility/2006" xmlns:a14="http://schemas.microsoft.com/office/drawing/2010/main">
        <mc:Choice Requires="a14">
          <p:sp>
            <p:nvSpPr>
              <p:cNvPr id="13" name="Text Box 99"/>
              <p:cNvSpPr txBox="1"/>
              <p:nvPr/>
            </p:nvSpPr>
            <p:spPr>
              <a:xfrm>
                <a:off x="11137" y="3500437"/>
                <a:ext cx="553085" cy="4794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14:m>
                  <m:oMath xmlns:m="http://schemas.openxmlformats.org/officeDocument/2006/math">
                    <m:sSub>
                      <m:sSubPr>
                        <m:ctrlPr>
                          <a:rPr lang="en-US" sz="1600" i="1" kern="100">
                            <a:effectLst/>
                            <a:latin typeface="Cambria Math" panose="02040503050406030204" pitchFamily="18" charset="0"/>
                            <a:ea typeface="Calibri" panose="020F0502020204030204" pitchFamily="34" charset="0"/>
                            <a:cs typeface="Far.Nazanin"/>
                          </a:rPr>
                        </m:ctrlPr>
                      </m:sSubPr>
                      <m:e>
                        <m:r>
                          <a:rPr lang="en-US" sz="1600" i="1" kern="100">
                            <a:effectLst/>
                            <a:latin typeface="Cambria Math" panose="02040503050406030204" pitchFamily="18" charset="0"/>
                            <a:ea typeface="Calibri" panose="020F0502020204030204" pitchFamily="34" charset="0"/>
                            <a:cs typeface="Far.Nazanin"/>
                          </a:rPr>
                          <m:t>𝑖</m:t>
                        </m:r>
                      </m:e>
                      <m:sub>
                        <m:r>
                          <a:rPr lang="en-US" sz="1600" i="1" kern="100">
                            <a:effectLst/>
                            <a:latin typeface="Cambria Math" panose="02040503050406030204" pitchFamily="18" charset="0"/>
                            <a:ea typeface="Calibri" panose="020F0502020204030204" pitchFamily="34" charset="0"/>
                            <a:cs typeface="Far.Nazanin"/>
                          </a:rPr>
                          <m:t>𝑠</m:t>
                        </m:r>
                      </m:sub>
                    </m:sSub>
                    <m:r>
                      <a:rPr lang="en-US" sz="1600" i="1" kern="100">
                        <a:effectLst/>
                        <a:latin typeface="Cambria Math" panose="02040503050406030204" pitchFamily="18" charset="0"/>
                        <a:ea typeface="Calibri" panose="020F0502020204030204" pitchFamily="34" charset="0"/>
                        <a:cs typeface="Far.Nazanin"/>
                      </a:rPr>
                      <m:t>(</m:t>
                    </m:r>
                    <m:r>
                      <a:rPr lang="en-US" sz="1600" i="1" kern="100">
                        <a:effectLst/>
                        <a:latin typeface="Cambria Math" panose="02040503050406030204" pitchFamily="18" charset="0"/>
                        <a:ea typeface="Calibri" panose="020F0502020204030204" pitchFamily="34" charset="0"/>
                        <a:cs typeface="Far.Nazanin"/>
                      </a:rPr>
                      <m:t>𝑡</m:t>
                    </m:r>
                    <m:r>
                      <a:rPr lang="en-US" sz="1600" i="1" kern="100">
                        <a:effectLst/>
                        <a:latin typeface="Cambria Math" panose="02040503050406030204" pitchFamily="18" charset="0"/>
                        <a:ea typeface="Calibri" panose="020F0502020204030204" pitchFamily="34" charset="0"/>
                        <a:cs typeface="Far.Nazanin"/>
                      </a:rPr>
                      <m:t>)</m:t>
                    </m:r>
                  </m:oMath>
                </a14:m>
                <a:r>
                  <a:rPr lang="en-US" sz="1600" kern="100">
                    <a:effectLst/>
                    <a:latin typeface="Calibri" panose="020F0502020204030204" pitchFamily="34" charset="0"/>
                    <a:ea typeface="Calibri" panose="020F0502020204030204" pitchFamily="34" charset="0"/>
                    <a:cs typeface="Far.Nazanin"/>
                  </a:rPr>
                  <a:t>      </a:t>
                </a:r>
                <a:endParaRPr lang="en-US" sz="1600" kern="10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3" name="Text Box 99"/>
              <p:cNvSpPr txBox="1">
                <a:spLocks noRot="1" noChangeAspect="1" noMove="1" noResize="1" noEditPoints="1" noAdjustHandles="1" noChangeArrowheads="1" noChangeShapeType="1" noTextEdit="1"/>
              </p:cNvSpPr>
              <p:nvPr/>
            </p:nvSpPr>
            <p:spPr>
              <a:xfrm>
                <a:off x="11137" y="3500437"/>
                <a:ext cx="553085" cy="479425"/>
              </a:xfrm>
              <a:prstGeom prst="rect">
                <a:avLst/>
              </a:prstGeom>
              <a:blipFill>
                <a:blip r:embed="rId6"/>
                <a:stretch>
                  <a:fillRect r="-5495"/>
                </a:stretch>
              </a:blipFill>
              <a:ln w="6350">
                <a:noFill/>
              </a:ln>
            </p:spPr>
            <p:txBody>
              <a:bodyPr/>
              <a:lstStyle/>
              <a:p>
                <a:r>
                  <a:rPr lang="en-US">
                    <a:noFill/>
                  </a:rPr>
                  <a:t> </a:t>
                </a:r>
              </a:p>
            </p:txBody>
          </p:sp>
        </mc:Fallback>
      </mc:AlternateContent>
      <p:pic>
        <p:nvPicPr>
          <p:cNvPr id="14" name="Picture 13"/>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b="8357"/>
          <a:stretch/>
        </p:blipFill>
        <p:spPr>
          <a:xfrm>
            <a:off x="4164330" y="2891228"/>
            <a:ext cx="4114800" cy="1794148"/>
          </a:xfrm>
          <a:prstGeom prst="rect">
            <a:avLst/>
          </a:prstGeom>
        </p:spPr>
      </p:pic>
      <mc:AlternateContent xmlns:mc="http://schemas.openxmlformats.org/markup-compatibility/2006" xmlns:a14="http://schemas.microsoft.com/office/drawing/2010/main">
        <mc:Choice Requires="a14">
          <p:sp>
            <p:nvSpPr>
              <p:cNvPr id="16" name="Text Box 87"/>
              <p:cNvSpPr txBox="1"/>
              <p:nvPr/>
            </p:nvSpPr>
            <p:spPr>
              <a:xfrm>
                <a:off x="2684145" y="4367687"/>
                <a:ext cx="1354455" cy="4329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tabLst>
                    <a:tab pos="5012055" algn="l"/>
                  </a:tabLst>
                </a:pPr>
                <a14:m>
                  <m:oMath xmlns:m="http://schemas.openxmlformats.org/officeDocument/2006/math">
                    <m:sSub>
                      <m:sSubPr>
                        <m:ctrlPr>
                          <a:rPr lang="en-US" sz="1600" i="1" kern="100">
                            <a:effectLst/>
                            <a:latin typeface="Cambria Math" panose="02040503050406030204" pitchFamily="18" charset="0"/>
                            <a:ea typeface="Calibri" panose="020F0502020204030204" pitchFamily="34" charset="0"/>
                            <a:cs typeface="Far.Nazanin"/>
                          </a:rPr>
                        </m:ctrlPr>
                      </m:sSubPr>
                      <m:e>
                        <m:r>
                          <a:rPr lang="en-US" sz="1600" i="1" kern="100">
                            <a:effectLst/>
                            <a:latin typeface="Cambria Math" panose="02040503050406030204" pitchFamily="18" charset="0"/>
                            <a:ea typeface="Calibri" panose="020F0502020204030204" pitchFamily="34" charset="0"/>
                            <a:cs typeface="Far.Nazanin"/>
                          </a:rPr>
                          <m:t>𝑒</m:t>
                        </m:r>
                      </m:e>
                      <m:sub>
                        <m:r>
                          <a:rPr lang="en-US" sz="1600" i="1" kern="100">
                            <a:effectLst/>
                            <a:latin typeface="Cambria Math" panose="02040503050406030204" pitchFamily="18" charset="0"/>
                            <a:ea typeface="Calibri" panose="020F0502020204030204" pitchFamily="34" charset="0"/>
                            <a:cs typeface="Far.Nazanin"/>
                          </a:rPr>
                          <m:t>𝑠</m:t>
                        </m:r>
                      </m:sub>
                    </m:sSub>
                    <m:d>
                      <m:dPr>
                        <m:ctrlPr>
                          <a:rPr lang="en-US" sz="1600" i="1" kern="100">
                            <a:effectLst/>
                            <a:latin typeface="Cambria Math" panose="02040503050406030204" pitchFamily="18" charset="0"/>
                            <a:ea typeface="Calibri" panose="020F0502020204030204" pitchFamily="34" charset="0"/>
                            <a:cs typeface="Far.Nazanin"/>
                          </a:rPr>
                        </m:ctrlPr>
                      </m:dPr>
                      <m:e>
                        <m:r>
                          <a:rPr lang="en-US" sz="1600" i="1" kern="100">
                            <a:effectLst/>
                            <a:latin typeface="Cambria Math" panose="02040503050406030204" pitchFamily="18" charset="0"/>
                            <a:ea typeface="Calibri" panose="020F0502020204030204" pitchFamily="34" charset="0"/>
                            <a:cs typeface="Far.Nazanin"/>
                          </a:rPr>
                          <m:t>𝑡</m:t>
                        </m:r>
                      </m:e>
                    </m:d>
                    <m:r>
                      <a:rPr lang="en-US" sz="1600" i="1" kern="100">
                        <a:effectLst/>
                        <a:latin typeface="Cambria Math" panose="02040503050406030204" pitchFamily="18" charset="0"/>
                        <a:ea typeface="Calibri" panose="020F0502020204030204" pitchFamily="34" charset="0"/>
                        <a:cs typeface="Far.Nazanin"/>
                      </a:rPr>
                      <m:t>=</m:t>
                    </m:r>
                    <m:sSub>
                      <m:sSubPr>
                        <m:ctrlPr>
                          <a:rPr lang="en-US" sz="1600" i="1" kern="100">
                            <a:effectLst/>
                            <a:latin typeface="Cambria Math" panose="02040503050406030204" pitchFamily="18" charset="0"/>
                            <a:ea typeface="Calibri" panose="020F0502020204030204" pitchFamily="34" charset="0"/>
                            <a:cs typeface="Far.Nazanin"/>
                          </a:rPr>
                        </m:ctrlPr>
                      </m:sSubPr>
                      <m:e>
                        <m:r>
                          <a:rPr lang="en-US" sz="1600" i="1" kern="100">
                            <a:effectLst/>
                            <a:latin typeface="Cambria Math" panose="02040503050406030204" pitchFamily="18" charset="0"/>
                            <a:ea typeface="Calibri" panose="020F0502020204030204" pitchFamily="34" charset="0"/>
                            <a:cs typeface="Far.Nazanin"/>
                          </a:rPr>
                          <m:t>𝑖</m:t>
                        </m:r>
                      </m:e>
                      <m:sub>
                        <m:r>
                          <a:rPr lang="en-US" sz="1600" i="1" kern="100">
                            <a:effectLst/>
                            <a:latin typeface="Cambria Math" panose="02040503050406030204" pitchFamily="18" charset="0"/>
                            <a:ea typeface="Calibri" panose="020F0502020204030204" pitchFamily="34" charset="0"/>
                            <a:cs typeface="Far.Nazanin"/>
                          </a:rPr>
                          <m:t>𝑠</m:t>
                        </m:r>
                      </m:sub>
                    </m:sSub>
                    <m:r>
                      <a:rPr lang="en-US" sz="1600" i="1" kern="100">
                        <a:effectLst/>
                        <a:latin typeface="Cambria Math" panose="02040503050406030204" pitchFamily="18" charset="0"/>
                        <a:ea typeface="Calibri" panose="020F0502020204030204" pitchFamily="34" charset="0"/>
                        <a:cs typeface="Far.Nazanin"/>
                      </a:rPr>
                      <m:t>(</m:t>
                    </m:r>
                    <m:r>
                      <a:rPr lang="en-US" sz="1600" i="1" kern="100">
                        <a:effectLst/>
                        <a:latin typeface="Cambria Math" panose="02040503050406030204" pitchFamily="18" charset="0"/>
                        <a:ea typeface="Calibri" panose="020F0502020204030204" pitchFamily="34" charset="0"/>
                        <a:cs typeface="Far.Nazanin"/>
                      </a:rPr>
                      <m:t>𝑡</m:t>
                    </m:r>
                    <m:r>
                      <a:rPr lang="en-US" sz="1600" i="1" kern="100">
                        <a:effectLst/>
                        <a:latin typeface="Cambria Math" panose="02040503050406030204" pitchFamily="18" charset="0"/>
                        <a:ea typeface="Calibri" panose="020F0502020204030204" pitchFamily="34" charset="0"/>
                        <a:cs typeface="Far.Nazanin"/>
                      </a:rPr>
                      <m:t>)</m:t>
                    </m:r>
                  </m:oMath>
                </a14:m>
                <a:r>
                  <a:rPr lang="en-US" sz="1600" kern="100">
                    <a:effectLst/>
                    <a:latin typeface="Calibri" panose="020F0502020204030204" pitchFamily="34" charset="0"/>
                    <a:ea typeface="Times New Roman" panose="02020603050405020304" pitchFamily="18" charset="0"/>
                    <a:cs typeface="Far.Nazanin"/>
                  </a:rPr>
                  <a:t> </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800"/>
                  </a:spcAft>
                </a:pPr>
                <a:r>
                  <a:rPr lang="en-US" sz="1600" kern="100">
                    <a:effectLst/>
                    <a:latin typeface="Calibri" panose="020F0502020204030204" pitchFamily="34" charset="0"/>
                    <a:ea typeface="Calibri" panose="020F0502020204030204" pitchFamily="34" charset="0"/>
                    <a:cs typeface="Arial" panose="020B0604020202020204" pitchFamily="34" charset="0"/>
                  </a:rPr>
                  <a:t> </a:t>
                </a:r>
              </a:p>
            </p:txBody>
          </p:sp>
        </mc:Choice>
        <mc:Fallback xmlns="">
          <p:sp>
            <p:nvSpPr>
              <p:cNvPr id="16" name="Text Box 87"/>
              <p:cNvSpPr txBox="1">
                <a:spLocks noRot="1" noChangeAspect="1" noMove="1" noResize="1" noEditPoints="1" noAdjustHandles="1" noChangeArrowheads="1" noChangeShapeType="1" noTextEdit="1"/>
              </p:cNvSpPr>
              <p:nvPr/>
            </p:nvSpPr>
            <p:spPr>
              <a:xfrm>
                <a:off x="2684145" y="4367687"/>
                <a:ext cx="1354455" cy="432913"/>
              </a:xfrm>
              <a:prstGeom prst="rect">
                <a:avLst/>
              </a:prstGeom>
              <a:blipFill>
                <a:blip r:embed="rId9"/>
                <a:stretch>
                  <a:fillRect/>
                </a:stretch>
              </a:blipFill>
              <a:ln w="63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514572" y="4670982"/>
                <a:ext cx="7391400" cy="1815882"/>
              </a:xfrm>
              <a:prstGeom prst="rect">
                <a:avLst/>
              </a:prstGeom>
            </p:spPr>
            <p:txBody>
              <a:bodyPr wrap="square">
                <a:spAutoFit/>
              </a:bodyPr>
              <a:lstStyle/>
              <a:p>
                <a:pPr algn="r" rtl="1">
                  <a:tabLst>
                    <a:tab pos="5012055" algn="l"/>
                  </a:tabLst>
                </a:pPr>
                <a:r>
                  <a:rPr lang="fa-IR" sz="1600" kern="100" dirty="0" smtClean="0">
                    <a:latin typeface="Times New Roman" panose="02020603050405020304" pitchFamily="18" charset="0"/>
                    <a:ea typeface="Calibri" panose="020F0502020204030204" pitchFamily="34" charset="0"/>
                    <a:cs typeface="B Nazanin" panose="00000400000000000000" pitchFamily="2" charset="-78"/>
                  </a:rPr>
                  <a:t>برای </a:t>
                </a:r>
                <a:r>
                  <a:rPr lang="fa-IR" sz="1600" kern="100" dirty="0">
                    <a:latin typeface="Times New Roman" panose="02020603050405020304" pitchFamily="18" charset="0"/>
                    <a:ea typeface="Calibri" panose="020F0502020204030204" pitchFamily="34" charset="0"/>
                    <a:cs typeface="B Nazanin" panose="00000400000000000000" pitchFamily="2" charset="-78"/>
                  </a:rPr>
                  <a:t>شکل </a:t>
                </a:r>
                <a:r>
                  <a:rPr lang="fa-IR" sz="1600" kern="100" dirty="0" smtClean="0">
                    <a:latin typeface="Times New Roman" panose="02020603050405020304" pitchFamily="18" charset="0"/>
                    <a:ea typeface="Calibri" panose="020F0502020204030204" pitchFamily="34" charset="0"/>
                    <a:cs typeface="B Nazanin" panose="00000400000000000000" pitchFamily="2" charset="-78"/>
                  </a:rPr>
                  <a:t>موج های </a:t>
                </a:r>
                <a14:m>
                  <m:oMath xmlns:m="http://schemas.openxmlformats.org/officeDocument/2006/math">
                    <m:sSub>
                      <m:sSubPr>
                        <m:ctrlPr>
                          <a:rPr lang="en-US" sz="1600" i="1" kern="100">
                            <a:latin typeface="Cambria Math" panose="02040503050406030204" pitchFamily="18" charset="0"/>
                            <a:ea typeface="Calibri" panose="020F0502020204030204" pitchFamily="34" charset="0"/>
                            <a:cs typeface="B Nazanin" panose="00000400000000000000" pitchFamily="2" charset="-78"/>
                          </a:rPr>
                        </m:ctrlPr>
                      </m:sSubPr>
                      <m:e>
                        <m:r>
                          <a:rPr lang="en-US" sz="1600" i="1" kern="100">
                            <a:latin typeface="Cambria Math" panose="02040503050406030204" pitchFamily="18" charset="0"/>
                            <a:ea typeface="Calibri" panose="020F0502020204030204" pitchFamily="34" charset="0"/>
                            <a:cs typeface="B Nazanin" panose="00000400000000000000" pitchFamily="2" charset="-78"/>
                          </a:rPr>
                          <m:t>𝑒</m:t>
                        </m:r>
                      </m:e>
                      <m:sub>
                        <m:r>
                          <a:rPr lang="en-US" sz="1600" i="1" kern="100">
                            <a:latin typeface="Cambria Math" panose="02040503050406030204" pitchFamily="18" charset="0"/>
                            <a:ea typeface="Calibri" panose="020F0502020204030204" pitchFamily="34" charset="0"/>
                            <a:cs typeface="B Nazanin" panose="00000400000000000000" pitchFamily="2" charset="-78"/>
                          </a:rPr>
                          <m:t>𝑠</m:t>
                        </m:r>
                      </m:sub>
                    </m:sSub>
                    <m:d>
                      <m:dPr>
                        <m:ctrlPr>
                          <a:rPr lang="en-US" sz="1600" i="1" kern="100">
                            <a:latin typeface="Cambria Math" panose="02040503050406030204" pitchFamily="18" charset="0"/>
                            <a:ea typeface="Calibri" panose="020F0502020204030204" pitchFamily="34" charset="0"/>
                            <a:cs typeface="B Nazanin" panose="00000400000000000000" pitchFamily="2" charset="-78"/>
                          </a:rPr>
                        </m:ctrlPr>
                      </m:dPr>
                      <m:e>
                        <m:r>
                          <a:rPr lang="en-US" sz="1600" i="1" kern="100">
                            <a:latin typeface="Cambria Math" panose="02040503050406030204" pitchFamily="18" charset="0"/>
                            <a:ea typeface="Calibri" panose="020F0502020204030204" pitchFamily="34" charset="0"/>
                            <a:cs typeface="B Nazanin" panose="00000400000000000000" pitchFamily="2" charset="-78"/>
                          </a:rPr>
                          <m:t>𝑡</m:t>
                        </m:r>
                      </m:e>
                    </m:d>
                    <m:r>
                      <a:rPr lang="en-US" sz="1600" i="1" kern="100">
                        <a:latin typeface="Cambria Math" panose="02040503050406030204" pitchFamily="18" charset="0"/>
                        <a:ea typeface="Calibri" panose="020F0502020204030204" pitchFamily="34" charset="0"/>
                        <a:cs typeface="B Nazanin" panose="00000400000000000000" pitchFamily="2" charset="-78"/>
                      </a:rPr>
                      <m:t>=</m:t>
                    </m:r>
                    <m:sSub>
                      <m:sSubPr>
                        <m:ctrlPr>
                          <a:rPr lang="en-US" sz="1600" i="1" kern="100">
                            <a:latin typeface="Cambria Math" panose="02040503050406030204" pitchFamily="18" charset="0"/>
                            <a:ea typeface="Calibri" panose="020F0502020204030204" pitchFamily="34" charset="0"/>
                            <a:cs typeface="B Nazanin" panose="00000400000000000000" pitchFamily="2" charset="-78"/>
                          </a:rPr>
                        </m:ctrlPr>
                      </m:sSubPr>
                      <m:e>
                        <m:r>
                          <a:rPr lang="en-US" sz="1600" i="1" kern="100">
                            <a:latin typeface="Cambria Math" panose="02040503050406030204" pitchFamily="18" charset="0"/>
                            <a:ea typeface="Calibri" panose="020F0502020204030204" pitchFamily="34" charset="0"/>
                            <a:cs typeface="B Nazanin" panose="00000400000000000000" pitchFamily="2" charset="-78"/>
                          </a:rPr>
                          <m:t>𝑖</m:t>
                        </m:r>
                      </m:e>
                      <m:sub>
                        <m:r>
                          <a:rPr lang="en-US" sz="1600" i="1" kern="100">
                            <a:latin typeface="Cambria Math" panose="02040503050406030204" pitchFamily="18" charset="0"/>
                            <a:ea typeface="Calibri" panose="020F0502020204030204" pitchFamily="34" charset="0"/>
                            <a:cs typeface="B Nazanin" panose="00000400000000000000" pitchFamily="2" charset="-78"/>
                          </a:rPr>
                          <m:t>𝑠</m:t>
                        </m:r>
                      </m:sub>
                    </m:sSub>
                    <m:r>
                      <a:rPr lang="en-US" sz="1600" i="1" kern="100">
                        <a:latin typeface="Cambria Math" panose="02040503050406030204" pitchFamily="18" charset="0"/>
                        <a:ea typeface="Calibri" panose="020F0502020204030204" pitchFamily="34" charset="0"/>
                        <a:cs typeface="B Nazanin" panose="00000400000000000000" pitchFamily="2" charset="-78"/>
                      </a:rPr>
                      <m:t>(</m:t>
                    </m:r>
                    <m:r>
                      <a:rPr lang="en-US" sz="1600" i="1" kern="100">
                        <a:latin typeface="Cambria Math" panose="02040503050406030204" pitchFamily="18" charset="0"/>
                        <a:ea typeface="Calibri" panose="020F0502020204030204" pitchFamily="34" charset="0"/>
                        <a:cs typeface="B Nazanin" panose="00000400000000000000" pitchFamily="2" charset="-78"/>
                      </a:rPr>
                      <m:t>𝑡</m:t>
                    </m:r>
                    <m:r>
                      <a:rPr lang="en-US" sz="1600" i="1" kern="100">
                        <a:latin typeface="Cambria Math" panose="02040503050406030204" pitchFamily="18" charset="0"/>
                        <a:ea typeface="Calibri" panose="020F0502020204030204" pitchFamily="34" charset="0"/>
                        <a:cs typeface="B Nazanin" panose="00000400000000000000" pitchFamily="2" charset="-78"/>
                      </a:rPr>
                      <m:t>)</m:t>
                    </m:r>
                  </m:oMath>
                </a14:m>
                <a:r>
                  <a:rPr lang="en-US" sz="1600" kern="100" dirty="0">
                    <a:latin typeface="Times New Roman" panose="02020603050405020304" pitchFamily="18" charset="0"/>
                    <a:ea typeface="Times New Roman" panose="02020603050405020304" pitchFamily="18" charset="0"/>
                    <a:cs typeface="B Nazanin" panose="00000400000000000000" pitchFamily="2" charset="-78"/>
                  </a:rPr>
                  <a:t>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 برابری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های زیر را خواهیم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داشت: </a:t>
                </a:r>
                <a:endParaRPr lang="en-US" sz="1600" kern="100" dirty="0">
                  <a:effectLst/>
                  <a:latin typeface="Times New Roman" panose="02020603050405020304" pitchFamily="18" charset="0"/>
                  <a:ea typeface="Calibri" panose="020F0502020204030204" pitchFamily="34" charset="0"/>
                  <a:cs typeface="Arial" panose="020B0604020202020204" pitchFamily="34" charset="0"/>
                </a:endParaRPr>
              </a:p>
              <a:p>
                <a:pPr marR="0" lvl="0" algn="r" rtl="1">
                  <a:tabLst>
                    <a:tab pos="5012055" algn="l"/>
                  </a:tabLst>
                </a:pPr>
                <a:r>
                  <a:rPr lang="fa-IR" sz="1600" kern="100" dirty="0">
                    <a:latin typeface="Times New Roman" panose="02020603050405020304" pitchFamily="18" charset="0"/>
                    <a:ea typeface="Calibri" panose="020F0502020204030204" pitchFamily="34" charset="0"/>
                    <a:cs typeface="B Nazanin" panose="00000400000000000000" pitchFamily="2" charset="-78"/>
                  </a:rPr>
                  <a:t>جریان گذرنده از سلف ۲ هانری در مدار </a:t>
                </a:r>
                <a:r>
                  <a:rPr lang="fa-IR" sz="1600" kern="100" dirty="0" smtClean="0">
                    <a:latin typeface="Times New Roman" panose="02020603050405020304" pitchFamily="18" charset="0"/>
                    <a:ea typeface="Calibri" panose="020F0502020204030204" pitchFamily="34" charset="0"/>
                    <a:cs typeface="B Nazanin" panose="00000400000000000000" pitchFamily="2" charset="-78"/>
                  </a:rPr>
                  <a:t>موازی، مساوی </a:t>
                </a:r>
                <a:r>
                  <a:rPr lang="fa-IR" sz="1600" kern="100" dirty="0">
                    <a:latin typeface="Times New Roman" panose="02020603050405020304" pitchFamily="18" charset="0"/>
                    <a:ea typeface="Calibri" panose="020F0502020204030204" pitchFamily="34" charset="0"/>
                    <a:cs typeface="B Nazanin" panose="00000400000000000000" pitchFamily="2" charset="-78"/>
                  </a:rPr>
                  <a:t>ولتاژ دو سر خازن ۲ فاراد در مدار سری است.</a:t>
                </a:r>
                <a:endParaRPr lang="en-US" sz="1600" kern="100" dirty="0">
                  <a:effectLst/>
                  <a:latin typeface="Times New Roman" panose="02020603050405020304" pitchFamily="18" charset="0"/>
                  <a:ea typeface="Calibri" panose="020F0502020204030204" pitchFamily="34" charset="0"/>
                  <a:cs typeface="Arial" panose="020B0604020202020204" pitchFamily="34" charset="0"/>
                </a:endParaRPr>
              </a:p>
              <a:p>
                <a:pPr marR="0" lvl="0" algn="r" rtl="1">
                  <a:tabLst>
                    <a:tab pos="5012055" algn="l"/>
                  </a:tabLst>
                </a:pPr>
                <a:r>
                  <a:rPr lang="fa-IR" sz="1600" kern="100" dirty="0">
                    <a:latin typeface="Times New Roman" panose="02020603050405020304" pitchFamily="18" charset="0"/>
                    <a:ea typeface="Calibri" panose="020F0502020204030204" pitchFamily="34" charset="0"/>
                    <a:cs typeface="B Nazanin" panose="00000400000000000000" pitchFamily="2" charset="-78"/>
                  </a:rPr>
                  <a:t>ولتاژ دو سر خازن۲۰۰ میلی فاراد در مدار موازی، مساوی جریان گذرنده از سلف ۲۰۰ میلی هانری در مدار سری است.</a:t>
                </a:r>
                <a:endParaRPr lang="en-US" sz="1600" kern="100" dirty="0">
                  <a:effectLst/>
                  <a:latin typeface="Times New Roman" panose="02020603050405020304" pitchFamily="18" charset="0"/>
                  <a:ea typeface="Calibri" panose="020F0502020204030204" pitchFamily="34" charset="0"/>
                  <a:cs typeface="Arial" panose="020B0604020202020204" pitchFamily="34" charset="0"/>
                </a:endParaRPr>
              </a:p>
              <a:p>
                <a:pPr marR="0" lvl="0" algn="r" rtl="1">
                  <a:tabLst>
                    <a:tab pos="5012055" algn="l"/>
                  </a:tabLst>
                </a:pPr>
                <a:r>
                  <a:rPr lang="fa-IR" sz="1600" kern="100" dirty="0">
                    <a:latin typeface="Times New Roman" panose="02020603050405020304" pitchFamily="18" charset="0"/>
                    <a:ea typeface="Calibri" panose="020F0502020204030204" pitchFamily="34" charset="0"/>
                    <a:cs typeface="B Nazanin" panose="00000400000000000000" pitchFamily="2" charset="-78"/>
                  </a:rPr>
                  <a:t>جریان گذرنده از مقاومت ۲ اهمی در مدار </a:t>
                </a:r>
                <a:r>
                  <a:rPr lang="fa-IR" sz="1600" kern="100" dirty="0" smtClean="0">
                    <a:latin typeface="Times New Roman" panose="02020603050405020304" pitchFamily="18" charset="0"/>
                    <a:ea typeface="Calibri" panose="020F0502020204030204" pitchFamily="34" charset="0"/>
                    <a:cs typeface="B Nazanin" panose="00000400000000000000" pitchFamily="2" charset="-78"/>
                  </a:rPr>
                  <a:t>موازی، </a:t>
                </a:r>
                <a:r>
                  <a:rPr lang="fa-IR" sz="1600" kern="100" dirty="0">
                    <a:latin typeface="Times New Roman" panose="02020603050405020304" pitchFamily="18" charset="0"/>
                    <a:ea typeface="Calibri" panose="020F0502020204030204" pitchFamily="34" charset="0"/>
                    <a:cs typeface="B Nazanin" panose="00000400000000000000" pitchFamily="2" charset="-78"/>
                  </a:rPr>
                  <a:t>مساوی ولتاژ دو سر مقاومت ۵۰۰ میلی اهمی در مدار سری است.</a:t>
                </a:r>
                <a:endParaRPr lang="en-US" sz="1600" kern="100" dirty="0">
                  <a:effectLst/>
                  <a:latin typeface="Times New Roman" panose="02020603050405020304" pitchFamily="18" charset="0"/>
                  <a:ea typeface="Calibri" panose="020F0502020204030204" pitchFamily="34" charset="0"/>
                  <a:cs typeface="Arial" panose="020B0604020202020204" pitchFamily="34" charset="0"/>
                </a:endParaRPr>
              </a:p>
              <a:p>
                <a:pPr algn="r" rtl="1">
                  <a:tabLst>
                    <a:tab pos="5012055" algn="l"/>
                  </a:tabLst>
                </a:pPr>
                <a:r>
                  <a:rPr lang="fa-IR" sz="1600" kern="100" dirty="0">
                    <a:latin typeface="Times New Roman" panose="02020603050405020304" pitchFamily="18" charset="0"/>
                    <a:ea typeface="Calibri" panose="020F0502020204030204" pitchFamily="34" charset="0"/>
                    <a:cs typeface="B Nazanin" panose="00000400000000000000" pitchFamily="2" charset="-78"/>
                  </a:rPr>
                  <a:t> </a:t>
                </a:r>
                <a:r>
                  <a:rPr lang="fa-IR" sz="1600" kern="100" dirty="0" smtClean="0">
                    <a:latin typeface="Times New Roman" panose="02020603050405020304" pitchFamily="18" charset="0"/>
                    <a:ea typeface="Calibri" panose="020F0502020204030204" pitchFamily="34" charset="0"/>
                    <a:cs typeface="B Nazanin" panose="00000400000000000000" pitchFamily="2" charset="-78"/>
                  </a:rPr>
                  <a:t>عناصری </a:t>
                </a:r>
                <a:r>
                  <a:rPr lang="fa-IR" sz="1600" kern="100" dirty="0">
                    <a:latin typeface="Times New Roman" panose="02020603050405020304" pitchFamily="18" charset="0"/>
                    <a:ea typeface="Calibri" panose="020F0502020204030204" pitchFamily="34" charset="0"/>
                    <a:cs typeface="B Nazanin" panose="00000400000000000000" pitchFamily="2" charset="-78"/>
                  </a:rPr>
                  <a:t>که در مدار موازی باهم سری هستند</a:t>
                </a:r>
                <a:r>
                  <a:rPr lang="fa-IR" sz="1600" kern="100" dirty="0" smtClean="0">
                    <a:latin typeface="Times New Roman" panose="02020603050405020304" pitchFamily="18" charset="0"/>
                    <a:ea typeface="Calibri" panose="020F0502020204030204" pitchFamily="34" charset="0"/>
                    <a:cs typeface="B Nazanin" panose="00000400000000000000" pitchFamily="2" charset="-78"/>
                  </a:rPr>
                  <a:t>، در </a:t>
                </a:r>
                <a:r>
                  <a:rPr lang="fa-IR" sz="1600" kern="100" dirty="0">
                    <a:latin typeface="Times New Roman" panose="02020603050405020304" pitchFamily="18" charset="0"/>
                    <a:ea typeface="Calibri" panose="020F0502020204030204" pitchFamily="34" charset="0"/>
                    <a:cs typeface="B Nazanin" panose="00000400000000000000" pitchFamily="2" charset="-78"/>
                  </a:rPr>
                  <a:t>مدار سری باهم موازی هستند و </a:t>
                </a:r>
                <a:r>
                  <a:rPr lang="fa-IR" sz="1600" kern="100" dirty="0" smtClean="0">
                    <a:latin typeface="Times New Roman" panose="02020603050405020304" pitchFamily="18" charset="0"/>
                    <a:ea typeface="Calibri" panose="020F0502020204030204" pitchFamily="34" charset="0"/>
                    <a:cs typeface="B Nazanin" panose="00000400000000000000" pitchFamily="2" charset="-78"/>
                  </a:rPr>
                  <a:t>برعکس.</a:t>
                </a:r>
                <a:endParaRPr lang="fa-IR" sz="1600" kern="100" dirty="0" smtClean="0">
                  <a:latin typeface="Times New Roman" panose="02020603050405020304" pitchFamily="18" charset="0"/>
                  <a:ea typeface="Calibri" panose="020F0502020204030204" pitchFamily="34" charset="0"/>
                  <a:cs typeface="Arial" panose="020B0604020202020204" pitchFamily="34" charset="0"/>
                </a:endParaRPr>
              </a:p>
              <a:p>
                <a:pPr algn="r" rtl="1">
                  <a:tabLst>
                    <a:tab pos="5012055" algn="l"/>
                  </a:tabLst>
                </a:pPr>
                <a:r>
                  <a:rPr lang="fa-IR" sz="1600" kern="100" dirty="0" smtClean="0">
                    <a:latin typeface="Times New Roman" panose="02020603050405020304" pitchFamily="18" charset="0"/>
                    <a:ea typeface="Calibri" panose="020F0502020204030204" pitchFamily="34" charset="0"/>
                    <a:cs typeface="B Nazanin" panose="00000400000000000000" pitchFamily="2" charset="-78"/>
                  </a:rPr>
                  <a:t>عناصری </a:t>
                </a:r>
                <a:r>
                  <a:rPr lang="fa-IR" sz="1600" kern="100" dirty="0">
                    <a:latin typeface="Times New Roman" panose="02020603050405020304" pitchFamily="18" charset="0"/>
                    <a:ea typeface="Calibri" panose="020F0502020204030204" pitchFamily="34" charset="0"/>
                    <a:cs typeface="B Nazanin" panose="00000400000000000000" pitchFamily="2" charset="-78"/>
                  </a:rPr>
                  <a:t>که در مدار موازی با هم حلقه تسکیل می دهند</a:t>
                </a:r>
                <a:r>
                  <a:rPr lang="fa-IR" sz="1600" kern="100" dirty="0" smtClean="0">
                    <a:latin typeface="Times New Roman" panose="02020603050405020304" pitchFamily="18" charset="0"/>
                    <a:ea typeface="Calibri" panose="020F0502020204030204" pitchFamily="34" charset="0"/>
                    <a:cs typeface="B Nazanin" panose="00000400000000000000" pitchFamily="2" charset="-78"/>
                  </a:rPr>
                  <a:t>، در </a:t>
                </a:r>
                <a:r>
                  <a:rPr lang="fa-IR" sz="1600" kern="100" dirty="0">
                    <a:latin typeface="Times New Roman" panose="02020603050405020304" pitchFamily="18" charset="0"/>
                    <a:ea typeface="Calibri" panose="020F0502020204030204" pitchFamily="34" charset="0"/>
                    <a:cs typeface="B Nazanin" panose="00000400000000000000" pitchFamily="2" charset="-78"/>
                  </a:rPr>
                  <a:t>مدار سری به یک گره وصل هستند و برعکس.</a:t>
                </a:r>
                <a:endParaRPr lang="en-US" sz="1600" kern="100" dirty="0">
                  <a:effectLst/>
                  <a:latin typeface="Times New Roman" panose="02020603050405020304" pitchFamily="18" charset="0"/>
                  <a:ea typeface="Calibri" panose="020F0502020204030204" pitchFamily="34" charset="0"/>
                  <a:cs typeface="Arial" panose="020B0604020202020204" pitchFamily="34" charset="0"/>
                </a:endParaRPr>
              </a:p>
              <a:p>
                <a:pPr algn="r" rtl="1">
                  <a:tabLst>
                    <a:tab pos="5012055" algn="l"/>
                  </a:tabLst>
                </a:pPr>
                <a:r>
                  <a:rPr lang="fa-IR" sz="1600" kern="100" dirty="0" smtClean="0">
                    <a:latin typeface="Times New Roman" panose="02020603050405020304" pitchFamily="18" charset="0"/>
                    <a:ea typeface="Calibri" panose="020F0502020204030204" pitchFamily="34" charset="0"/>
                    <a:cs typeface="B Nazanin" panose="00000400000000000000" pitchFamily="2" charset="-78"/>
                  </a:rPr>
                  <a:t>وقتی </a:t>
                </a:r>
                <a:r>
                  <a:rPr lang="fa-IR" sz="1600" kern="100" dirty="0">
                    <a:latin typeface="Times New Roman" panose="02020603050405020304" pitchFamily="18" charset="0"/>
                    <a:ea typeface="Calibri" panose="020F0502020204030204" pitchFamily="34" charset="0"/>
                    <a:cs typeface="B Nazanin" panose="00000400000000000000" pitchFamily="2" charset="-78"/>
                  </a:rPr>
                  <a:t>در مدار موازی </a:t>
                </a:r>
                <a:r>
                  <a:rPr lang="fa-IR" sz="1600" kern="100" dirty="0" smtClean="0">
                    <a:latin typeface="Times New Roman" panose="02020603050405020304" pitchFamily="18" charset="0"/>
                    <a:ea typeface="Calibri" panose="020F0502020204030204" pitchFamily="34" charset="0"/>
                    <a:cs typeface="B Nazanin" panose="00000400000000000000" pitchFamily="2" charset="-78"/>
                  </a:rPr>
                  <a:t>رابطه </a:t>
                </a:r>
                <a:r>
                  <a:rPr lang="en-US" sz="1600" kern="100" dirty="0" smtClean="0">
                    <a:latin typeface="Times New Roman" panose="02020603050405020304" pitchFamily="18" charset="0"/>
                    <a:ea typeface="Calibri" panose="020F0502020204030204" pitchFamily="34" charset="0"/>
                    <a:cs typeface="B Nazanin" panose="00000400000000000000" pitchFamily="2" charset="-78"/>
                  </a:rPr>
                  <a:t>KCL</a:t>
                </a:r>
                <a:r>
                  <a:rPr lang="fa-IR" sz="1600" kern="100" dirty="0" smtClean="0">
                    <a:latin typeface="Times New Roman" panose="02020603050405020304" pitchFamily="18" charset="0"/>
                    <a:ea typeface="Calibri" panose="020F0502020204030204" pitchFamily="34" charset="0"/>
                    <a:cs typeface="B Nazanin" panose="00000400000000000000" pitchFamily="2" charset="-78"/>
                  </a:rPr>
                  <a:t> </a:t>
                </a:r>
                <a:r>
                  <a:rPr lang="fa-IR" sz="1600" kern="100" dirty="0">
                    <a:latin typeface="Times New Roman" panose="02020603050405020304" pitchFamily="18" charset="0"/>
                    <a:ea typeface="Calibri" panose="020F0502020204030204" pitchFamily="34" charset="0"/>
                    <a:cs typeface="B Nazanin" panose="00000400000000000000" pitchFamily="2" charset="-78"/>
                  </a:rPr>
                  <a:t>را </a:t>
                </a:r>
                <a:r>
                  <a:rPr lang="fa-IR" sz="1600" kern="100" dirty="0" smtClean="0">
                    <a:latin typeface="Times New Roman" panose="02020603050405020304" pitchFamily="18" charset="0"/>
                    <a:ea typeface="Calibri" panose="020F0502020204030204" pitchFamily="34" charset="0"/>
                    <a:cs typeface="B Nazanin" panose="00000400000000000000" pitchFamily="2" charset="-78"/>
                  </a:rPr>
                  <a:t>نوشتیم، </a:t>
                </a:r>
                <a:r>
                  <a:rPr lang="fa-IR" sz="1600" kern="100" dirty="0">
                    <a:latin typeface="Times New Roman" panose="02020603050405020304" pitchFamily="18" charset="0"/>
                    <a:ea typeface="Calibri" panose="020F0502020204030204" pitchFamily="34" charset="0"/>
                    <a:cs typeface="B Nazanin" panose="00000400000000000000" pitchFamily="2" charset="-78"/>
                  </a:rPr>
                  <a:t>در مدار سری باید رابطه </a:t>
                </a:r>
                <a:r>
                  <a:rPr lang="en-US" sz="1600" kern="100" dirty="0">
                    <a:latin typeface="Times New Roman" panose="02020603050405020304" pitchFamily="18" charset="0"/>
                    <a:ea typeface="Calibri" panose="020F0502020204030204" pitchFamily="34" charset="0"/>
                    <a:cs typeface="B Nazanin" panose="00000400000000000000" pitchFamily="2" charset="-78"/>
                  </a:rPr>
                  <a:t>KVL</a:t>
                </a:r>
                <a:r>
                  <a:rPr lang="fa-IR" sz="1600" kern="100" dirty="0">
                    <a:latin typeface="Times New Roman" panose="02020603050405020304" pitchFamily="18" charset="0"/>
                    <a:ea typeface="Calibri" panose="020F0502020204030204" pitchFamily="34" charset="0"/>
                    <a:cs typeface="B Nazanin" panose="00000400000000000000" pitchFamily="2" charset="-78"/>
                  </a:rPr>
                  <a:t> را نوشت.</a:t>
                </a:r>
                <a:endParaRPr lang="en-US" sz="1600" kern="100" dirty="0">
                  <a:effectLst/>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514572" y="4670982"/>
                <a:ext cx="7391400" cy="1815882"/>
              </a:xfrm>
              <a:prstGeom prst="rect">
                <a:avLst/>
              </a:prstGeom>
              <a:blipFill>
                <a:blip r:embed="rId10"/>
                <a:stretch>
                  <a:fillRect t="-336" r="-412" b="-4027"/>
                </a:stretch>
              </a:blipFill>
            </p:spPr>
            <p:txBody>
              <a:bodyPr/>
              <a:lstStyle/>
              <a:p>
                <a:r>
                  <a:rPr lang="en-US">
                    <a:noFill/>
                  </a:rPr>
                  <a:t> </a:t>
                </a:r>
              </a:p>
            </p:txBody>
          </p:sp>
        </mc:Fallback>
      </mc:AlternateContent>
      <p:sp>
        <p:nvSpPr>
          <p:cNvPr id="19" name="Rectangle 18"/>
          <p:cNvSpPr/>
          <p:nvPr/>
        </p:nvSpPr>
        <p:spPr>
          <a:xfrm>
            <a:off x="1143000" y="6472470"/>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
        <p:nvSpPr>
          <p:cNvPr id="20" name="Rectangle 19"/>
          <p:cNvSpPr/>
          <p:nvPr/>
        </p:nvSpPr>
        <p:spPr>
          <a:xfrm>
            <a:off x="-1" y="46682"/>
            <a:ext cx="4133851" cy="2308324"/>
          </a:xfrm>
          <a:prstGeom prst="rect">
            <a:avLst/>
          </a:prstGeom>
        </p:spPr>
        <p:txBody>
          <a:bodyPr wrap="square">
            <a:spAutoFit/>
          </a:bodyPr>
          <a:lstStyle/>
          <a:p>
            <a:pPr lvl="0" algn="ctr" rtl="1" eaLnBrk="0" fontAlgn="base" hangingPunct="0">
              <a:spcBef>
                <a:spcPct val="0"/>
              </a:spcBef>
              <a:spcAft>
                <a:spcPct val="0"/>
              </a:spcAft>
              <a:tabLst>
                <a:tab pos="5011738" algn="l"/>
              </a:tabLst>
            </a:pPr>
            <a:r>
              <a:rPr lang="fa-IR" altLang="en-US" sz="16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کمیت ها و روابط دوگان</a:t>
            </a:r>
            <a:r>
              <a:rPr lang="en-US" altLang="en-US"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
            </a:r>
            <a:br>
              <a:rPr lang="en-US" altLang="en-US" sz="1600"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br>
            <a:r>
              <a:rPr lang="en-US" altLang="en-US" sz="1600" i="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KCL</a:t>
            </a:r>
            <a:r>
              <a:rPr lang="en-US" altLang="en-US" sz="16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a:t>
            </a:r>
            <a:r>
              <a:rPr lang="en-US" altLang="en-US" sz="1600" i="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KVL</a:t>
            </a:r>
            <a:endParaRPr lang="en-US" altLang="en-US" sz="1600" dirty="0">
              <a:solidFill>
                <a:srgbClr val="0000FF"/>
              </a:solidFill>
              <a:latin typeface="Times New Roman" panose="02020603050405020304" pitchFamily="18" charset="0"/>
              <a:cs typeface="B Nazanin" panose="00000400000000000000" pitchFamily="2" charset="-78"/>
            </a:endParaRPr>
          </a:p>
          <a:p>
            <a:pPr lvl="0" algn="ctr" rtl="1" eaLnBrk="0" fontAlgn="base" hangingPunct="0">
              <a:spcBef>
                <a:spcPct val="0"/>
              </a:spcBef>
              <a:spcAft>
                <a:spcPct val="0"/>
              </a:spcAft>
              <a:tabLst>
                <a:tab pos="5011738" algn="l"/>
              </a:tabLst>
            </a:pPr>
            <a:r>
              <a:rPr lang="fa-IR" altLang="en-US" sz="16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ولتاژ </a:t>
            </a:r>
            <a:r>
              <a:rPr lang="en-US" altLang="en-US" sz="16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a:t>
            </a:r>
            <a:r>
              <a:rPr lang="fa-IR" altLang="en-US" sz="16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جریان</a:t>
            </a:r>
          </a:p>
          <a:p>
            <a:pPr algn="ctr" rtl="1" eaLnBrk="0" fontAlgn="base" hangingPunct="0">
              <a:spcBef>
                <a:spcPct val="0"/>
              </a:spcBef>
              <a:spcAft>
                <a:spcPct val="0"/>
              </a:spcAft>
            </a:pPr>
            <a:r>
              <a:rPr lang="fa-IR" altLang="en-US" sz="14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شاخه های وصل شده به یک گره </a:t>
            </a:r>
            <a:r>
              <a:rPr lang="en-US" altLang="en-US" sz="14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a:t>
            </a:r>
            <a:r>
              <a:rPr lang="fa-IR" altLang="en-US" sz="14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a:t>
            </a:r>
            <a:r>
              <a:rPr lang="fa-IR" altLang="en-US" sz="14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شاخه های تشکیل دهنده یک مش</a:t>
            </a:r>
          </a:p>
          <a:p>
            <a:pPr algn="ctr" rtl="1" eaLnBrk="0" fontAlgn="base" hangingPunct="0">
              <a:spcBef>
                <a:spcPct val="0"/>
              </a:spcBef>
              <a:spcAft>
                <a:spcPct val="0"/>
              </a:spcAft>
            </a:pPr>
            <a:r>
              <a:rPr lang="fa-IR" altLang="en-US" sz="16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اجزاء سری </a:t>
            </a:r>
            <a:r>
              <a:rPr lang="en-US" altLang="en-US" sz="16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a:t>
            </a:r>
            <a:r>
              <a:rPr lang="fa-IR" altLang="en-US" sz="16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a:t>
            </a:r>
            <a:r>
              <a:rPr lang="fa-IR" altLang="en-US" sz="16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اجزاء موازی</a:t>
            </a:r>
          </a:p>
          <a:p>
            <a:pPr lvl="0" algn="ctr" rtl="1" eaLnBrk="0" fontAlgn="base" hangingPunct="0">
              <a:spcBef>
                <a:spcPct val="0"/>
              </a:spcBef>
              <a:spcAft>
                <a:spcPct val="0"/>
              </a:spcAft>
              <a:tabLst>
                <a:tab pos="5011738" algn="l"/>
              </a:tabLst>
            </a:pPr>
            <a:r>
              <a:rPr lang="fa-IR" altLang="en-US" sz="16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خازن </a:t>
            </a:r>
            <a:r>
              <a:rPr lang="en-US" altLang="en-US" sz="16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a:t>
            </a:r>
            <a:r>
              <a:rPr lang="fa-IR" altLang="en-US" sz="16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سلف</a:t>
            </a:r>
            <a:endParaRPr lang="en-US" altLang="en-US" sz="1600" dirty="0">
              <a:solidFill>
                <a:srgbClr val="0000FF"/>
              </a:solidFill>
              <a:latin typeface="Times New Roman" panose="02020603050405020304" pitchFamily="18" charset="0"/>
              <a:cs typeface="B Nazanin" panose="00000400000000000000" pitchFamily="2" charset="-78"/>
            </a:endParaRPr>
          </a:p>
          <a:p>
            <a:pPr lvl="0" algn="ctr" rtl="1" eaLnBrk="0" fontAlgn="base" hangingPunct="0">
              <a:spcBef>
                <a:spcPct val="0"/>
              </a:spcBef>
              <a:spcAft>
                <a:spcPct val="0"/>
              </a:spcAft>
              <a:tabLst>
                <a:tab pos="5011738" algn="l"/>
              </a:tabLst>
            </a:pPr>
            <a:r>
              <a:rPr lang="fa-IR" altLang="en-US" sz="16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مقاومت </a:t>
            </a:r>
            <a:r>
              <a:rPr lang="en-US" altLang="en-US" sz="16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a:t>
            </a:r>
            <a:r>
              <a:rPr lang="fa-IR" altLang="en-US" sz="16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رسانایی</a:t>
            </a:r>
            <a:endParaRPr lang="en-US" altLang="en-US" sz="1600" dirty="0">
              <a:solidFill>
                <a:srgbClr val="0000FF"/>
              </a:solidFill>
              <a:latin typeface="Times New Roman" panose="02020603050405020304" pitchFamily="18" charset="0"/>
              <a:cs typeface="B Nazanin" panose="00000400000000000000" pitchFamily="2" charset="-78"/>
            </a:endParaRPr>
          </a:p>
          <a:p>
            <a:pPr lvl="0" algn="ctr" rtl="1" eaLnBrk="0" fontAlgn="base" hangingPunct="0">
              <a:spcBef>
                <a:spcPct val="0"/>
              </a:spcBef>
              <a:spcAft>
                <a:spcPct val="0"/>
              </a:spcAft>
              <a:tabLst>
                <a:tab pos="5011738" algn="l"/>
              </a:tabLst>
            </a:pPr>
            <a:r>
              <a:rPr lang="en-US" altLang="en-US" sz="1600" i="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a:t>
            </a:r>
            <a:r>
              <a:rPr lang="fa-IR" altLang="en-US" sz="16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منبع ولتاژ</a:t>
            </a:r>
            <a:r>
              <a:rPr lang="en-US" altLang="en-US" sz="16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a:t>
            </a:r>
            <a:r>
              <a:rPr lang="en-US" altLang="en-US" sz="1600" i="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a:t>
            </a:r>
            <a:r>
              <a:rPr lang="fa-IR" altLang="en-US" sz="1600" i="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a:t>
            </a:r>
            <a:r>
              <a:rPr lang="fa-IR" altLang="en-US" sz="16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منبع جریان </a:t>
            </a:r>
            <a:endParaRPr lang="en-US" altLang="en-US" sz="1600" dirty="0">
              <a:solidFill>
                <a:srgbClr val="0000FF"/>
              </a:solidFill>
              <a:latin typeface="Times New Roman" panose="02020603050405020304" pitchFamily="18" charset="0"/>
              <a:cs typeface="B Nazanin" panose="00000400000000000000" pitchFamily="2" charset="-78"/>
            </a:endParaRPr>
          </a:p>
          <a:p>
            <a:pPr lvl="0" algn="ctr" rtl="1" eaLnBrk="0" fontAlgn="base" hangingPunct="0">
              <a:spcBef>
                <a:spcPct val="0"/>
              </a:spcBef>
              <a:spcAft>
                <a:spcPct val="0"/>
              </a:spcAft>
              <a:tabLst>
                <a:tab pos="5011738" algn="l"/>
              </a:tabLst>
            </a:pPr>
            <a:r>
              <a:rPr lang="fa-IR" altLang="en-US" sz="16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ولتاژ اولیه </a:t>
            </a:r>
            <a:r>
              <a:rPr lang="en-US" altLang="en-US" sz="16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a:t>
            </a:r>
            <a:r>
              <a:rPr lang="fa-IR" altLang="en-US" sz="16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جریان اولیه</a:t>
            </a:r>
            <a:endParaRPr lang="en-US" altLang="en-US" sz="1600" dirty="0">
              <a:solidFill>
                <a:srgbClr val="0000FF"/>
              </a:solidFill>
              <a:latin typeface="Times New Roman" panose="02020603050405020304" pitchFamily="18" charset="0"/>
              <a:cs typeface="B Nazanin" panose="00000400000000000000" pitchFamily="2" charset="-78"/>
            </a:endParaRPr>
          </a:p>
        </p:txBody>
      </p:sp>
      <p:sp>
        <p:nvSpPr>
          <p:cNvPr id="21" name="Rectangle 20"/>
          <p:cNvSpPr/>
          <p:nvPr/>
        </p:nvSpPr>
        <p:spPr>
          <a:xfrm>
            <a:off x="-161827" y="2326172"/>
            <a:ext cx="3352799" cy="619272"/>
          </a:xfrm>
          <a:prstGeom prst="rect">
            <a:avLst/>
          </a:prstGeom>
        </p:spPr>
        <p:txBody>
          <a:bodyPr wrap="square">
            <a:spAutoFit/>
          </a:bodyPr>
          <a:lstStyle/>
          <a:p>
            <a:pPr marL="342900" marR="0" lvl="0" indent="-342900" algn="ctr" rtl="1">
              <a:lnSpc>
                <a:spcPct val="107000"/>
              </a:lnSpc>
              <a:spcBef>
                <a:spcPts val="0"/>
              </a:spcBef>
              <a:spcAft>
                <a:spcPts val="800"/>
              </a:spcAft>
              <a:buFont typeface="Wingdings" panose="05000000000000000000" pitchFamily="2" charset="2"/>
              <a:buChar char="v"/>
            </a:pPr>
            <a:r>
              <a:rPr lang="fa-IR" sz="1600" kern="1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دوگانی مفهوم کلی است و لزومی ندارد که مدار </a:t>
            </a:r>
            <a:r>
              <a:rPr lang="fa-IR" sz="1600" kern="1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حتماً </a:t>
            </a:r>
            <a:r>
              <a:rPr lang="en-US" sz="1600" kern="1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LTI</a:t>
            </a:r>
            <a:r>
              <a:rPr lang="fa-IR" sz="1600" kern="1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باشد.</a:t>
            </a:r>
            <a:endParaRPr lang="en-US" sz="1600" kern="100"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115862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81</a:t>
            </a:fld>
            <a:endParaRPr lang="en-US" dirty="0"/>
          </a:p>
        </p:txBody>
      </p:sp>
      <p:sp>
        <p:nvSpPr>
          <p:cNvPr id="15" name="Rectangle 14"/>
          <p:cNvSpPr/>
          <p:nvPr/>
        </p:nvSpPr>
        <p:spPr>
          <a:xfrm>
            <a:off x="2884170" y="228600"/>
            <a:ext cx="5955030" cy="729430"/>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q"/>
            </a:pPr>
            <a:r>
              <a:rPr lang="fa-IR" b="1"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مثال) </a:t>
            </a:r>
            <a:r>
              <a:rPr lang="fa-IR" b="1" kern="100" dirty="0">
                <a:solidFill>
                  <a:srgbClr val="FF0000"/>
                </a:solidFill>
                <a:latin typeface="Calibri" panose="020F0502020204030204" pitchFamily="34" charset="0"/>
                <a:ea typeface="Calibri" panose="020F0502020204030204" pitchFamily="34" charset="0"/>
                <a:cs typeface="B Nazanin" panose="00000400000000000000" pitchFamily="2" charset="-78"/>
              </a:rPr>
              <a:t>دوگان </a:t>
            </a:r>
            <a:r>
              <a:rPr lang="fa-IR" b="1"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مدار </a:t>
            </a:r>
            <a:r>
              <a:rPr lang="fa-IR" b="1" kern="100" dirty="0">
                <a:solidFill>
                  <a:srgbClr val="FF0000"/>
                </a:solidFill>
                <a:latin typeface="Calibri" panose="020F0502020204030204" pitchFamily="34" charset="0"/>
                <a:ea typeface="Calibri" panose="020F0502020204030204" pitchFamily="34" charset="0"/>
                <a:cs typeface="B Nazanin" panose="00000400000000000000" pitchFamily="2" charset="-78"/>
              </a:rPr>
              <a:t>غیر خطی و تغییر پذیر با </a:t>
            </a:r>
            <a:r>
              <a:rPr lang="fa-IR" b="1"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زمان:</a:t>
            </a:r>
            <a:r>
              <a:rPr lang="fa-IR" sz="1400" b="1" kern="100" dirty="0" smtClean="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fa-IR" dirty="0" smtClean="0">
                <a:latin typeface="Calibri" panose="020F0502020204030204" pitchFamily="34" charset="0"/>
                <a:ea typeface="Calibri" panose="020F0502020204030204" pitchFamily="34" charset="0"/>
                <a:cs typeface="B Nazanin" panose="00000400000000000000" pitchFamily="2" charset="-78"/>
              </a:rPr>
              <a:t>دوگان مدارغیرخطی روبرو را به دست آورید.</a:t>
            </a:r>
            <a:endParaRPr lang="en-US" dirty="0"/>
          </a:p>
        </p:txBody>
      </p:sp>
      <p:pic>
        <p:nvPicPr>
          <p:cNvPr id="16" name="Picture 15"/>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57200" y="76200"/>
            <a:ext cx="2426970" cy="1367155"/>
          </a:xfrm>
          <a:prstGeom prst="rect">
            <a:avLst/>
          </a:prstGeom>
        </p:spPr>
      </p:pic>
      <mc:AlternateContent xmlns:mc="http://schemas.openxmlformats.org/markup-compatibility/2006" xmlns:a14="http://schemas.microsoft.com/office/drawing/2010/main">
        <mc:Choice Requires="a14">
          <p:sp>
            <p:nvSpPr>
              <p:cNvPr id="18" name="Text Box 147"/>
              <p:cNvSpPr txBox="1"/>
              <p:nvPr/>
            </p:nvSpPr>
            <p:spPr>
              <a:xfrm>
                <a:off x="990600" y="685800"/>
                <a:ext cx="812800" cy="4006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14:m>
                  <m:oMathPara xmlns:m="http://schemas.openxmlformats.org/officeDocument/2006/math">
                    <m:oMathParaPr>
                      <m:jc m:val="centerGroup"/>
                    </m:oMathParaPr>
                    <m:oMath xmlns:m="http://schemas.openxmlformats.org/officeDocument/2006/math">
                      <m:r>
                        <a:rPr lang="en-US" sz="1200" i="1" kern="100">
                          <a:effectLst/>
                          <a:latin typeface="Cambria Math" panose="02040503050406030204" pitchFamily="18" charset="0"/>
                          <a:ea typeface="Calibri" panose="020F0502020204030204" pitchFamily="34" charset="0"/>
                          <a:cs typeface="Arial" panose="020B0604020202020204" pitchFamily="34" charset="0"/>
                        </a:rPr>
                        <m:t>𝑣</m:t>
                      </m:r>
                      <m:r>
                        <a:rPr lang="en-US" sz="1200" i="1" kern="100">
                          <a:effectLst/>
                          <a:latin typeface="Cambria Math" panose="02040503050406030204" pitchFamily="18" charset="0"/>
                          <a:ea typeface="Calibri" panose="020F0502020204030204" pitchFamily="34" charset="0"/>
                          <a:cs typeface="Arial" panose="020B0604020202020204" pitchFamily="34" charset="0"/>
                        </a:rPr>
                        <m:t>=</m:t>
                      </m:r>
                      <m:r>
                        <a:rPr lang="en-US" sz="1200" i="1" kern="100">
                          <a:effectLst/>
                          <a:latin typeface="Cambria Math" panose="02040503050406030204" pitchFamily="18" charset="0"/>
                          <a:ea typeface="Calibri" panose="020F0502020204030204" pitchFamily="34" charset="0"/>
                          <a:cs typeface="Arial" panose="020B0604020202020204" pitchFamily="34" charset="0"/>
                        </a:rPr>
                        <m:t>𝑓</m:t>
                      </m:r>
                      <m:r>
                        <a:rPr lang="en-US" sz="1200" i="1" kern="100">
                          <a:effectLst/>
                          <a:latin typeface="Cambria Math" panose="02040503050406030204" pitchFamily="18" charset="0"/>
                          <a:ea typeface="Calibri" panose="020F0502020204030204" pitchFamily="34" charset="0"/>
                          <a:cs typeface="Arial" panose="020B0604020202020204" pitchFamily="34" charset="0"/>
                        </a:rPr>
                        <m:t>(</m:t>
                      </m:r>
                      <m:r>
                        <a:rPr lang="en-US" sz="1200" i="1" kern="100">
                          <a:effectLst/>
                          <a:latin typeface="Cambria Math" panose="02040503050406030204" pitchFamily="18" charset="0"/>
                          <a:ea typeface="Calibri" panose="020F0502020204030204" pitchFamily="34" charset="0"/>
                          <a:cs typeface="Arial" panose="020B0604020202020204" pitchFamily="34" charset="0"/>
                        </a:rPr>
                        <m:t>𝑖</m:t>
                      </m:r>
                      <m:r>
                        <a:rPr lang="en-US" sz="1200" i="1" kern="100">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8" name="Text Box 147"/>
              <p:cNvSpPr txBox="1">
                <a:spLocks noRot="1" noChangeAspect="1" noMove="1" noResize="1" noEditPoints="1" noAdjustHandles="1" noChangeArrowheads="1" noChangeShapeType="1" noTextEdit="1"/>
              </p:cNvSpPr>
              <p:nvPr/>
            </p:nvSpPr>
            <p:spPr>
              <a:xfrm>
                <a:off x="990600" y="685800"/>
                <a:ext cx="812800" cy="400685"/>
              </a:xfrm>
              <a:prstGeom prst="rect">
                <a:avLst/>
              </a:prstGeom>
              <a:blipFill>
                <a:blip r:embed="rId5"/>
                <a:stretch>
                  <a:fillRect/>
                </a:stretch>
              </a:blipFill>
              <a:ln w="6350">
                <a:noFill/>
              </a:ln>
            </p:spPr>
            <p:txBody>
              <a:bodyPr/>
              <a:lstStyle/>
              <a:p>
                <a:r>
                  <a:rPr lang="en-US">
                    <a:noFill/>
                  </a:rPr>
                  <a:t> </a:t>
                </a:r>
              </a:p>
            </p:txBody>
          </p:sp>
        </mc:Fallback>
      </mc:AlternateContent>
      <p:pic>
        <p:nvPicPr>
          <p:cNvPr id="19" name="Picture 18"/>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800600" y="1371600"/>
            <a:ext cx="2606675" cy="1073150"/>
          </a:xfrm>
          <a:prstGeom prst="rect">
            <a:avLst/>
          </a:prstGeom>
        </p:spPr>
      </p:pic>
      <mc:AlternateContent xmlns:mc="http://schemas.openxmlformats.org/markup-compatibility/2006" xmlns:a14="http://schemas.microsoft.com/office/drawing/2010/main">
        <mc:Choice Requires="a14">
          <p:sp>
            <p:nvSpPr>
              <p:cNvPr id="21" name="Text Box 149"/>
              <p:cNvSpPr txBox="1"/>
              <p:nvPr/>
            </p:nvSpPr>
            <p:spPr>
              <a:xfrm>
                <a:off x="3639820" y="1699577"/>
                <a:ext cx="1168400" cy="41719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14:m>
                  <m:oMathPara xmlns:m="http://schemas.openxmlformats.org/officeDocument/2006/math">
                    <m:oMathParaPr>
                      <m:jc m:val="centerGroup"/>
                    </m:oMathParaPr>
                    <m:oMath xmlns:m="http://schemas.openxmlformats.org/officeDocument/2006/math">
                      <m:r>
                        <a:rPr lang="en-US" sz="1200" i="1" kern="100">
                          <a:effectLst/>
                          <a:latin typeface="Cambria Math" panose="02040503050406030204" pitchFamily="18" charset="0"/>
                          <a:ea typeface="Calibri" panose="020F0502020204030204" pitchFamily="34" charset="0"/>
                          <a:cs typeface="Arial" panose="020B0604020202020204" pitchFamily="34" charset="0"/>
                        </a:rPr>
                        <m:t>𝑖</m:t>
                      </m:r>
                      <m:r>
                        <a:rPr lang="en-US" sz="1200" i="1" kern="100">
                          <a:effectLst/>
                          <a:latin typeface="Cambria Math" panose="02040503050406030204" pitchFamily="18" charset="0"/>
                          <a:ea typeface="Calibri" panose="020F0502020204030204" pitchFamily="34" charset="0"/>
                          <a:cs typeface="Arial" panose="020B0604020202020204" pitchFamily="34" charset="0"/>
                        </a:rPr>
                        <m:t>=</m:t>
                      </m:r>
                      <m:r>
                        <a:rPr lang="en-US" sz="1200" i="1" kern="100">
                          <a:effectLst/>
                          <a:latin typeface="Cambria Math" panose="02040503050406030204" pitchFamily="18" charset="0"/>
                          <a:ea typeface="Calibri" panose="020F0502020204030204" pitchFamily="34" charset="0"/>
                          <a:cs typeface="Arial" panose="020B0604020202020204" pitchFamily="34" charset="0"/>
                        </a:rPr>
                        <m:t>𝑓</m:t>
                      </m:r>
                      <m:r>
                        <a:rPr lang="en-US" sz="1200" i="1" kern="100">
                          <a:effectLst/>
                          <a:latin typeface="Cambria Math" panose="02040503050406030204" pitchFamily="18" charset="0"/>
                          <a:ea typeface="Calibri" panose="020F0502020204030204" pitchFamily="34" charset="0"/>
                          <a:cs typeface="Arial" panose="020B0604020202020204" pitchFamily="34" charset="0"/>
                        </a:rPr>
                        <m:t>(</m:t>
                      </m:r>
                      <m:r>
                        <a:rPr lang="en-US" sz="1200" i="1" kern="100">
                          <a:effectLst/>
                          <a:latin typeface="Cambria Math" panose="02040503050406030204" pitchFamily="18" charset="0"/>
                          <a:ea typeface="Calibri" panose="020F0502020204030204" pitchFamily="34" charset="0"/>
                          <a:cs typeface="Arial" panose="020B0604020202020204" pitchFamily="34" charset="0"/>
                        </a:rPr>
                        <m:t>𝑣</m:t>
                      </m:r>
                      <m:r>
                        <a:rPr lang="en-US" sz="1200" i="1" kern="100">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1" name="Text Box 149"/>
              <p:cNvSpPr txBox="1">
                <a:spLocks noRot="1" noChangeAspect="1" noMove="1" noResize="1" noEditPoints="1" noAdjustHandles="1" noChangeArrowheads="1" noChangeShapeType="1" noTextEdit="1"/>
              </p:cNvSpPr>
              <p:nvPr/>
            </p:nvSpPr>
            <p:spPr>
              <a:xfrm>
                <a:off x="3639820" y="1699577"/>
                <a:ext cx="1168400" cy="417195"/>
              </a:xfrm>
              <a:prstGeom prst="rect">
                <a:avLst/>
              </a:prstGeom>
              <a:blipFill>
                <a:blip r:embed="rId8"/>
                <a:stretch>
                  <a:fillRect/>
                </a:stretch>
              </a:blipFill>
              <a:ln w="6350">
                <a:noFill/>
              </a:ln>
            </p:spPr>
            <p:txBody>
              <a:bodyPr/>
              <a:lstStyle/>
              <a:p>
                <a:r>
                  <a:rPr lang="en-US">
                    <a:noFill/>
                  </a:rPr>
                  <a:t> </a:t>
                </a:r>
              </a:p>
            </p:txBody>
          </p:sp>
        </mc:Fallback>
      </mc:AlternateContent>
      <p:sp>
        <p:nvSpPr>
          <p:cNvPr id="22" name="Rectangle 21"/>
          <p:cNvSpPr/>
          <p:nvPr/>
        </p:nvSpPr>
        <p:spPr>
          <a:xfrm>
            <a:off x="8013332" y="1139640"/>
            <a:ext cx="825868" cy="369332"/>
          </a:xfrm>
          <a:prstGeom prst="rect">
            <a:avLst/>
          </a:prstGeom>
        </p:spPr>
        <p:txBody>
          <a:bodyPr wrap="none">
            <a:spAutoFit/>
          </a:bodyPr>
          <a:lstStyle/>
          <a:p>
            <a:pPr marL="285750" indent="-285750" algn="r" rtl="1">
              <a:buFont typeface="Times New Roman" panose="02020603050405020304" pitchFamily="18" charset="0"/>
              <a:buChar char="■"/>
            </a:pPr>
            <a:r>
              <a:rPr lang="fa-IR" b="1"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endParaRPr lang="en-US" dirty="0"/>
          </a:p>
        </p:txBody>
      </p:sp>
      <mc:AlternateContent xmlns:mc="http://schemas.openxmlformats.org/markup-compatibility/2006" xmlns:a14="http://schemas.microsoft.com/office/drawing/2010/main">
        <mc:Choice Requires="a14">
          <p:sp>
            <p:nvSpPr>
              <p:cNvPr id="24" name="Rectangle 23"/>
              <p:cNvSpPr/>
              <p:nvPr/>
            </p:nvSpPr>
            <p:spPr>
              <a:xfrm>
                <a:off x="180975" y="2573088"/>
                <a:ext cx="8686800" cy="3196003"/>
              </a:xfrm>
              <a:prstGeom prst="rect">
                <a:avLst/>
              </a:prstGeom>
            </p:spPr>
            <p:txBody>
              <a:bodyPr wrap="square">
                <a:spAutoFit/>
              </a:bodyPr>
              <a:lstStyle/>
              <a:p>
                <a:pPr marR="0" lvl="0" algn="r" rtl="1">
                  <a:lnSpc>
                    <a:spcPct val="107000"/>
                  </a:lnSpc>
                  <a:spcBef>
                    <a:spcPts val="0"/>
                  </a:spcBef>
                  <a:spcAft>
                    <a:spcPts val="800"/>
                  </a:spcAft>
                </a:pPr>
                <a:r>
                  <a:rPr lang="fa-IR" kern="100" dirty="0">
                    <a:latin typeface="Times New Roman" panose="02020603050405020304" pitchFamily="18" charset="0"/>
                    <a:ea typeface="Calibri" panose="020F0502020204030204" pitchFamily="34" charset="0"/>
                    <a:cs typeface="B Nazanin" panose="00000400000000000000" pitchFamily="2" charset="-78"/>
                  </a:rPr>
                  <a:t>سلف خطی تغییر پذیر با زمان با </a:t>
                </a:r>
                <a:r>
                  <a:rPr lang="fa-IR" kern="100" dirty="0" smtClean="0">
                    <a:latin typeface="Times New Roman" panose="02020603050405020304" pitchFamily="18" charset="0"/>
                    <a:ea typeface="Calibri" panose="020F0502020204030204" pitchFamily="34" charset="0"/>
                    <a:cs typeface="B Nazanin" panose="00000400000000000000" pitchFamily="2" charset="-78"/>
                  </a:rPr>
                  <a:t>اندوکتانس </a:t>
                </a:r>
                <a:r>
                  <a:rPr lang="en-US" kern="100" dirty="0" smtClean="0">
                    <a:latin typeface="Times New Roman" panose="02020603050405020304" pitchFamily="18" charset="0"/>
                    <a:ea typeface="Calibri" panose="020F0502020204030204" pitchFamily="34" charset="0"/>
                    <a:cs typeface="B Nazanin" panose="00000400000000000000" pitchFamily="2" charset="-78"/>
                  </a:rPr>
                  <a:t>L(t</a:t>
                </a:r>
                <a:r>
                  <a:rPr lang="en-US" kern="100" dirty="0">
                    <a:latin typeface="Times New Roman" panose="02020603050405020304" pitchFamily="18" charset="0"/>
                    <a:ea typeface="Calibri" panose="020F0502020204030204" pitchFamily="34" charset="0"/>
                    <a:cs typeface="B Nazanin" panose="00000400000000000000" pitchFamily="2" charset="-78"/>
                  </a:rPr>
                  <a:t>)</a:t>
                </a:r>
                <a:r>
                  <a:rPr lang="fa-IR" kern="100" dirty="0">
                    <a:latin typeface="Times New Roman" panose="02020603050405020304" pitchFamily="18" charset="0"/>
                    <a:ea typeface="Calibri" panose="020F0502020204030204" pitchFamily="34" charset="0"/>
                    <a:cs typeface="B Nazanin" panose="00000400000000000000" pitchFamily="2" charset="-78"/>
                  </a:rPr>
                  <a:t> تبدیل به خازن خطی تغییر پذیر با زمان با </a:t>
                </a:r>
                <a:r>
                  <a:rPr lang="fa-IR" kern="100" dirty="0" smtClean="0">
                    <a:latin typeface="Times New Roman" panose="02020603050405020304" pitchFamily="18" charset="0"/>
                    <a:ea typeface="Calibri" panose="020F0502020204030204" pitchFamily="34" charset="0"/>
                    <a:cs typeface="B Nazanin" panose="00000400000000000000" pitchFamily="2" charset="-78"/>
                  </a:rPr>
                  <a:t>ظرفیت </a:t>
                </a:r>
                <a:r>
                  <a:rPr lang="en-US" kern="100" dirty="0" smtClean="0">
                    <a:latin typeface="Times New Roman" panose="02020603050405020304" pitchFamily="18" charset="0"/>
                    <a:ea typeface="Calibri" panose="020F0502020204030204" pitchFamily="34" charset="0"/>
                    <a:cs typeface="B Nazanin" panose="00000400000000000000" pitchFamily="2" charset="-78"/>
                  </a:rPr>
                  <a:t>C(t</a:t>
                </a:r>
                <a:r>
                  <a:rPr lang="en-US" kern="100" dirty="0">
                    <a:latin typeface="Times New Roman" panose="02020603050405020304" pitchFamily="18" charset="0"/>
                    <a:ea typeface="Calibri" panose="020F0502020204030204" pitchFamily="34" charset="0"/>
                    <a:cs typeface="B Nazanin" panose="00000400000000000000" pitchFamily="2" charset="-78"/>
                  </a:rPr>
                  <a:t>)=L(t)</a:t>
                </a:r>
                <a:r>
                  <a:rPr lang="fa-IR" kern="100" dirty="0">
                    <a:latin typeface="Times New Roman" panose="02020603050405020304" pitchFamily="18" charset="0"/>
                    <a:ea typeface="Calibri" panose="020F0502020204030204" pitchFamily="34" charset="0"/>
                    <a:cs typeface="B Nazanin" panose="00000400000000000000" pitchFamily="2" charset="-78"/>
                  </a:rPr>
                  <a:t> می شود.</a:t>
                </a:r>
                <a:endParaRPr lang="en-US" kern="100" dirty="0">
                  <a:effectLst/>
                  <a:latin typeface="Times New Roman" panose="02020603050405020304" pitchFamily="18" charset="0"/>
                  <a:ea typeface="Calibri" panose="020F0502020204030204" pitchFamily="34" charset="0"/>
                  <a:cs typeface="Arial" panose="020B0604020202020204" pitchFamily="34" charset="0"/>
                </a:endParaRPr>
              </a:p>
              <a:p>
                <a:pPr algn="r" rtl="1">
                  <a:lnSpc>
                    <a:spcPct val="115000"/>
                  </a:lnSpc>
                  <a:spcAft>
                    <a:spcPts val="800"/>
                  </a:spcAft>
                </a:pPr>
                <a:r>
                  <a:rPr lang="fa-IR" kern="100" dirty="0">
                    <a:latin typeface="Times New Roman" panose="02020603050405020304" pitchFamily="18" charset="0"/>
                    <a:ea typeface="Calibri" panose="020F0502020204030204" pitchFamily="34" charset="0"/>
                    <a:cs typeface="B Nazanin" panose="00000400000000000000" pitchFamily="2" charset="-78"/>
                  </a:rPr>
                  <a:t> </a:t>
                </a:r>
                <a:r>
                  <a:rPr lang="fa-IR" kern="100" dirty="0" smtClean="0">
                    <a:latin typeface="Times New Roman" panose="02020603050405020304" pitchFamily="18" charset="0"/>
                    <a:ea typeface="Calibri" panose="020F0502020204030204" pitchFamily="34" charset="0"/>
                    <a:cs typeface="B Nazanin" panose="00000400000000000000" pitchFamily="2" charset="-78"/>
                  </a:rPr>
                  <a:t>مقاومت </a:t>
                </a:r>
                <a:r>
                  <a:rPr lang="fa-IR" kern="100" dirty="0">
                    <a:latin typeface="Times New Roman" panose="02020603050405020304" pitchFamily="18" charset="0"/>
                    <a:ea typeface="Calibri" panose="020F0502020204030204" pitchFamily="34" charset="0"/>
                    <a:cs typeface="B Nazanin" panose="00000400000000000000" pitchFamily="2" charset="-78"/>
                  </a:rPr>
                  <a:t>غیر خطی مدار اول با مشخصه</a:t>
                </a:r>
                <a:r>
                  <a:rPr lang="fa-IR" kern="100" dirty="0" smtClean="0">
                    <a:latin typeface="Times New Roman" panose="02020603050405020304" pitchFamily="18" charset="0"/>
                    <a:ea typeface="Calibri" panose="020F0502020204030204" pitchFamily="34" charset="0"/>
                    <a:cs typeface="B Nazanin" panose="00000400000000000000" pitchFamily="2" charset="-78"/>
                  </a:rPr>
                  <a:t> </a:t>
                </a:r>
                <a14:m>
                  <m:oMath xmlns:m="http://schemas.openxmlformats.org/officeDocument/2006/math">
                    <m:r>
                      <a:rPr lang="en-US" i="1" kern="100">
                        <a:latin typeface="Cambria Math" panose="02040503050406030204" pitchFamily="18" charset="0"/>
                        <a:ea typeface="Calibri" panose="020F0502020204030204" pitchFamily="34" charset="0"/>
                        <a:cs typeface="B Nazanin" panose="00000400000000000000" pitchFamily="2" charset="-78"/>
                      </a:rPr>
                      <m:t>𝑣</m:t>
                    </m:r>
                    <m:r>
                      <a:rPr lang="en-US" i="1" kern="100">
                        <a:latin typeface="Cambria Math" panose="02040503050406030204" pitchFamily="18" charset="0"/>
                        <a:ea typeface="Calibri" panose="020F0502020204030204" pitchFamily="34" charset="0"/>
                        <a:cs typeface="B Nazanin" panose="00000400000000000000" pitchFamily="2" charset="-78"/>
                      </a:rPr>
                      <m:t>=</m:t>
                    </m:r>
                    <m:r>
                      <a:rPr lang="en-US" i="1" kern="100">
                        <a:latin typeface="Cambria Math" panose="02040503050406030204" pitchFamily="18" charset="0"/>
                        <a:ea typeface="Calibri" panose="020F0502020204030204" pitchFamily="34" charset="0"/>
                        <a:cs typeface="B Nazanin" panose="00000400000000000000" pitchFamily="2" charset="-78"/>
                      </a:rPr>
                      <m:t>𝑓</m:t>
                    </m:r>
                    <m:r>
                      <a:rPr lang="en-US" i="1" kern="100">
                        <a:latin typeface="Cambria Math" panose="02040503050406030204" pitchFamily="18" charset="0"/>
                        <a:ea typeface="Calibri" panose="020F0502020204030204" pitchFamily="34" charset="0"/>
                        <a:cs typeface="B Nazanin" panose="00000400000000000000" pitchFamily="2" charset="-78"/>
                      </a:rPr>
                      <m:t>(</m:t>
                    </m:r>
                    <m:r>
                      <a:rPr lang="en-US" i="1" kern="100">
                        <a:latin typeface="Cambria Math" panose="02040503050406030204" pitchFamily="18" charset="0"/>
                        <a:ea typeface="Calibri" panose="020F0502020204030204" pitchFamily="34" charset="0"/>
                        <a:cs typeface="B Nazanin" panose="00000400000000000000" pitchFamily="2" charset="-78"/>
                      </a:rPr>
                      <m:t>𝑖</m:t>
                    </m:r>
                    <m:r>
                      <a:rPr lang="en-US" i="1" kern="100">
                        <a:latin typeface="Cambria Math" panose="02040503050406030204" pitchFamily="18" charset="0"/>
                        <a:ea typeface="Calibri" panose="020F0502020204030204" pitchFamily="34" charset="0"/>
                        <a:cs typeface="B Nazanin" panose="00000400000000000000" pitchFamily="2" charset="-78"/>
                      </a:rPr>
                      <m:t>)</m:t>
                    </m:r>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تبدیل به </a:t>
                </a:r>
                <a:r>
                  <a:rPr lang="fa-IR" kern="100" dirty="0">
                    <a:latin typeface="Times New Roman" panose="02020603050405020304" pitchFamily="18" charset="0"/>
                    <a:ea typeface="Times New Roman" panose="02020603050405020304" pitchFamily="18" charset="0"/>
                    <a:cs typeface="B Nazanin" panose="00000400000000000000" pitchFamily="2" charset="-78"/>
                  </a:rPr>
                  <a:t>مقاومت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غیرخطی </a:t>
                </a:r>
                <a:r>
                  <a:rPr lang="fa-IR" kern="100" dirty="0">
                    <a:latin typeface="Times New Roman" panose="02020603050405020304" pitchFamily="18" charset="0"/>
                    <a:ea typeface="Times New Roman" panose="02020603050405020304" pitchFamily="18" charset="0"/>
                    <a:cs typeface="B Nazanin" panose="00000400000000000000" pitchFamily="2" charset="-78"/>
                  </a:rPr>
                  <a:t>مدار دوم با مشخصه</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𝑖</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𝑓</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𝑣</m:t>
                    </m:r>
                    <m:r>
                      <a:rPr lang="en-US" i="1" kern="100">
                        <a:latin typeface="Cambria Math" panose="02040503050406030204" pitchFamily="18" charset="0"/>
                        <a:ea typeface="Times New Roman" panose="02020603050405020304" pitchFamily="18" charset="0"/>
                        <a:cs typeface="B Nazanin" panose="00000400000000000000" pitchFamily="2" charset="-78"/>
                      </a:rPr>
                      <m:t>)</m:t>
                    </m:r>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می </a:t>
                </a:r>
                <a:r>
                  <a:rPr lang="fa-IR" kern="100" dirty="0">
                    <a:latin typeface="Times New Roman" panose="02020603050405020304" pitchFamily="18" charset="0"/>
                    <a:ea typeface="Times New Roman" panose="02020603050405020304" pitchFamily="18" charset="0"/>
                    <a:cs typeface="B Nazanin" panose="00000400000000000000" pitchFamily="2" charset="-78"/>
                  </a:rPr>
                  <a:t>شود</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a:t>
                </a:r>
              </a:p>
              <a:p>
                <a:pPr algn="r" rtl="1">
                  <a:lnSpc>
                    <a:spcPct val="115000"/>
                  </a:lnSpc>
                  <a:spcAft>
                    <a:spcPts val="800"/>
                  </a:spcAft>
                </a:pPr>
                <a:r>
                  <a:rPr lang="en-US" kern="100" dirty="0">
                    <a:latin typeface="Times New Roman" panose="02020603050405020304" pitchFamily="18" charset="0"/>
                    <a:ea typeface="Calibri" panose="020F0502020204030204" pitchFamily="34" charset="0"/>
                    <a:cs typeface="B Nazanin" panose="00000400000000000000" pitchFamily="2" charset="-78"/>
                  </a:rPr>
                  <a:t>KVL</a:t>
                </a:r>
                <a:r>
                  <a:rPr lang="fa-IR" kern="100" dirty="0">
                    <a:latin typeface="Times New Roman" panose="02020603050405020304" pitchFamily="18" charset="0"/>
                    <a:ea typeface="Calibri" panose="020F0502020204030204" pitchFamily="34" charset="0"/>
                    <a:cs typeface="B Nazanin" panose="00000400000000000000" pitchFamily="2" charset="-78"/>
                  </a:rPr>
                  <a:t> در مدار سمت چپ به صورت زیر نوشته می </a:t>
                </a:r>
                <a:r>
                  <a:rPr lang="fa-IR" kern="100" dirty="0" smtClean="0">
                    <a:latin typeface="Times New Roman" panose="02020603050405020304" pitchFamily="18" charset="0"/>
                    <a:ea typeface="Calibri" panose="020F0502020204030204" pitchFamily="34" charset="0"/>
                    <a:cs typeface="B Nazanin" panose="00000400000000000000" pitchFamily="2" charset="-78"/>
                  </a:rPr>
                  <a:t>شود:</a:t>
                </a:r>
                <a:endParaRPr lang="en-US" kern="100" dirty="0">
                  <a:latin typeface="Times New Roman" panose="02020603050405020304" pitchFamily="18" charset="0"/>
                  <a:ea typeface="Calibri" panose="020F0502020204030204" pitchFamily="34" charset="0"/>
                  <a:cs typeface="Arial" panose="020B0604020202020204" pitchFamily="34" charset="0"/>
                </a:endParaRPr>
              </a:p>
              <a:p>
                <a:pPr algn="ctr">
                  <a:lnSpc>
                    <a:spcPct val="115000"/>
                  </a:lnSpc>
                  <a:spcAft>
                    <a:spcPts val="800"/>
                  </a:spcAft>
                </a:pPr>
                <a14:m>
                  <m:oMath xmlns:m="http://schemas.openxmlformats.org/officeDocument/2006/math">
                    <m:sSub>
                      <m:sSubPr>
                        <m:ctrlPr>
                          <a:rPr lang="en-US" i="1" kern="100">
                            <a:latin typeface="Cambria Math" panose="02040503050406030204" pitchFamily="18" charset="0"/>
                            <a:ea typeface="Calibri" panose="020F0502020204030204" pitchFamily="34" charset="0"/>
                            <a:cs typeface="B Nazanin" panose="00000400000000000000" pitchFamily="2" charset="-78"/>
                          </a:rPr>
                        </m:ctrlPr>
                      </m:sSubPr>
                      <m:e>
                        <m:r>
                          <a:rPr lang="en-US" i="1" kern="100">
                            <a:latin typeface="Cambria Math" panose="02040503050406030204" pitchFamily="18" charset="0"/>
                            <a:ea typeface="Calibri" panose="020F0502020204030204" pitchFamily="34" charset="0"/>
                            <a:cs typeface="B Nazanin" panose="00000400000000000000" pitchFamily="2" charset="-78"/>
                          </a:rPr>
                          <m:t>𝑣</m:t>
                        </m:r>
                      </m:e>
                      <m:sub>
                        <m:r>
                          <a:rPr lang="en-US" i="1" kern="100">
                            <a:latin typeface="Cambria Math" panose="02040503050406030204" pitchFamily="18" charset="0"/>
                            <a:ea typeface="Calibri" panose="020F0502020204030204" pitchFamily="34" charset="0"/>
                            <a:cs typeface="B Nazanin" panose="00000400000000000000" pitchFamily="2" charset="-78"/>
                          </a:rPr>
                          <m:t>𝑠</m:t>
                        </m:r>
                      </m:sub>
                    </m:sSub>
                    <m:d>
                      <m:dPr>
                        <m:ctrlPr>
                          <a:rPr lang="en-US" i="1" kern="100">
                            <a:latin typeface="Cambria Math" panose="02040503050406030204" pitchFamily="18" charset="0"/>
                            <a:ea typeface="Calibri" panose="020F0502020204030204" pitchFamily="34" charset="0"/>
                            <a:cs typeface="B Nazanin" panose="00000400000000000000" pitchFamily="2" charset="-78"/>
                          </a:rPr>
                        </m:ctrlPr>
                      </m:dPr>
                      <m:e>
                        <m:r>
                          <a:rPr lang="en-US" i="1" kern="100">
                            <a:latin typeface="Cambria Math" panose="02040503050406030204" pitchFamily="18" charset="0"/>
                            <a:ea typeface="Calibri" panose="020F0502020204030204" pitchFamily="34" charset="0"/>
                            <a:cs typeface="B Nazanin" panose="00000400000000000000" pitchFamily="2" charset="-78"/>
                          </a:rPr>
                          <m:t>𝑡</m:t>
                        </m:r>
                      </m:e>
                    </m:d>
                    <m:r>
                      <a:rPr lang="en-US" i="1" kern="100">
                        <a:latin typeface="Cambria Math" panose="02040503050406030204" pitchFamily="18" charset="0"/>
                        <a:ea typeface="Calibri" panose="020F0502020204030204" pitchFamily="34" charset="0"/>
                        <a:cs typeface="B Nazanin" panose="00000400000000000000" pitchFamily="2" charset="-78"/>
                      </a:rPr>
                      <m:t>=</m:t>
                    </m:r>
                    <m:r>
                      <a:rPr lang="en-US" i="1" kern="100">
                        <a:latin typeface="Cambria Math" panose="02040503050406030204" pitchFamily="18" charset="0"/>
                        <a:ea typeface="Calibri" panose="020F0502020204030204" pitchFamily="34" charset="0"/>
                        <a:cs typeface="B Nazanin" panose="00000400000000000000" pitchFamily="2" charset="-78"/>
                      </a:rPr>
                      <m:t>𝑓</m:t>
                    </m:r>
                    <m:d>
                      <m:dPr>
                        <m:begChr m:val="["/>
                        <m:endChr m:val="]"/>
                        <m:ctrlPr>
                          <a:rPr lang="en-US" i="1" kern="100">
                            <a:latin typeface="Cambria Math" panose="02040503050406030204" pitchFamily="18" charset="0"/>
                            <a:ea typeface="Calibri" panose="020F0502020204030204" pitchFamily="34" charset="0"/>
                            <a:cs typeface="B Nazanin" panose="00000400000000000000" pitchFamily="2" charset="-78"/>
                          </a:rPr>
                        </m:ctrlPr>
                      </m:dPr>
                      <m:e>
                        <m:r>
                          <a:rPr lang="en-US" i="1" kern="100">
                            <a:latin typeface="Cambria Math" panose="02040503050406030204" pitchFamily="18" charset="0"/>
                            <a:ea typeface="Calibri" panose="020F0502020204030204" pitchFamily="34" charset="0"/>
                            <a:cs typeface="B Nazanin" panose="00000400000000000000" pitchFamily="2" charset="-78"/>
                          </a:rPr>
                          <m:t>𝑖</m:t>
                        </m:r>
                        <m:d>
                          <m:dPr>
                            <m:ctrlPr>
                              <a:rPr lang="en-US" i="1" kern="100">
                                <a:latin typeface="Cambria Math" panose="02040503050406030204" pitchFamily="18" charset="0"/>
                                <a:ea typeface="Calibri" panose="020F0502020204030204" pitchFamily="34" charset="0"/>
                                <a:cs typeface="B Nazanin" panose="00000400000000000000" pitchFamily="2" charset="-78"/>
                              </a:rPr>
                            </m:ctrlPr>
                          </m:dPr>
                          <m:e>
                            <m:r>
                              <a:rPr lang="en-US" i="1" kern="100">
                                <a:latin typeface="Cambria Math" panose="02040503050406030204" pitchFamily="18" charset="0"/>
                                <a:ea typeface="Calibri" panose="020F0502020204030204" pitchFamily="34" charset="0"/>
                                <a:cs typeface="B Nazanin" panose="00000400000000000000" pitchFamily="2" charset="-78"/>
                              </a:rPr>
                              <m:t>𝑡</m:t>
                            </m:r>
                          </m:e>
                        </m:d>
                      </m:e>
                    </m:d>
                    <m:r>
                      <a:rPr lang="en-US" i="1" kern="100">
                        <a:latin typeface="Cambria Math" panose="02040503050406030204" pitchFamily="18" charset="0"/>
                        <a:ea typeface="Calibri" panose="020F0502020204030204" pitchFamily="34" charset="0"/>
                        <a:cs typeface="B Nazanin" panose="00000400000000000000" pitchFamily="2" charset="-78"/>
                      </a:rPr>
                      <m:t>+</m:t>
                    </m:r>
                    <m:f>
                      <m:fPr>
                        <m:ctrlPr>
                          <a:rPr lang="en-US" i="1" kern="100">
                            <a:latin typeface="Cambria Math" panose="02040503050406030204" pitchFamily="18" charset="0"/>
                            <a:ea typeface="Calibri" panose="020F0502020204030204" pitchFamily="34" charset="0"/>
                            <a:cs typeface="B Nazanin" panose="00000400000000000000" pitchFamily="2" charset="-78"/>
                          </a:rPr>
                        </m:ctrlPr>
                      </m:fPr>
                      <m:num>
                        <m:r>
                          <a:rPr lang="en-US" i="1" kern="100">
                            <a:latin typeface="Cambria Math" panose="02040503050406030204" pitchFamily="18" charset="0"/>
                            <a:ea typeface="Calibri" panose="020F0502020204030204" pitchFamily="34" charset="0"/>
                            <a:cs typeface="B Nazanin" panose="00000400000000000000" pitchFamily="2" charset="-78"/>
                          </a:rPr>
                          <m:t>𝑑</m:t>
                        </m:r>
                      </m:num>
                      <m:den>
                        <m:r>
                          <a:rPr lang="en-US" i="1" kern="100">
                            <a:latin typeface="Cambria Math" panose="02040503050406030204" pitchFamily="18" charset="0"/>
                            <a:ea typeface="Calibri" panose="020F0502020204030204" pitchFamily="34" charset="0"/>
                            <a:cs typeface="B Nazanin" panose="00000400000000000000" pitchFamily="2" charset="-78"/>
                          </a:rPr>
                          <m:t>𝑑𝑡</m:t>
                        </m:r>
                      </m:den>
                    </m:f>
                    <m:d>
                      <m:dPr>
                        <m:begChr m:val="["/>
                        <m:endChr m:val="]"/>
                        <m:ctrlPr>
                          <a:rPr lang="en-US" i="1" kern="100">
                            <a:latin typeface="Cambria Math" panose="02040503050406030204" pitchFamily="18" charset="0"/>
                            <a:ea typeface="Calibri" panose="020F0502020204030204" pitchFamily="34" charset="0"/>
                            <a:cs typeface="B Nazanin" panose="00000400000000000000" pitchFamily="2" charset="-78"/>
                          </a:rPr>
                        </m:ctrlPr>
                      </m:dPr>
                      <m:e>
                        <m:r>
                          <a:rPr lang="en-US" i="1" kern="100">
                            <a:latin typeface="Cambria Math" panose="02040503050406030204" pitchFamily="18" charset="0"/>
                            <a:ea typeface="Calibri" panose="020F0502020204030204" pitchFamily="34" charset="0"/>
                            <a:cs typeface="B Nazanin" panose="00000400000000000000" pitchFamily="2" charset="-78"/>
                          </a:rPr>
                          <m:t>𝐿</m:t>
                        </m:r>
                        <m:d>
                          <m:dPr>
                            <m:ctrlPr>
                              <a:rPr lang="en-US" i="1" kern="100">
                                <a:latin typeface="Cambria Math" panose="02040503050406030204" pitchFamily="18" charset="0"/>
                                <a:ea typeface="Calibri" panose="020F0502020204030204" pitchFamily="34" charset="0"/>
                                <a:cs typeface="B Nazanin" panose="00000400000000000000" pitchFamily="2" charset="-78"/>
                              </a:rPr>
                            </m:ctrlPr>
                          </m:dPr>
                          <m:e>
                            <m:r>
                              <a:rPr lang="en-US" i="1" kern="100">
                                <a:latin typeface="Cambria Math" panose="02040503050406030204" pitchFamily="18" charset="0"/>
                                <a:ea typeface="Calibri" panose="020F0502020204030204" pitchFamily="34" charset="0"/>
                                <a:cs typeface="B Nazanin" panose="00000400000000000000" pitchFamily="2" charset="-78"/>
                              </a:rPr>
                              <m:t>𝑡</m:t>
                            </m:r>
                          </m:e>
                        </m:d>
                        <m:r>
                          <a:rPr lang="en-US" i="1" kern="100">
                            <a:latin typeface="Cambria Math" panose="02040503050406030204" pitchFamily="18" charset="0"/>
                            <a:ea typeface="Calibri" panose="020F0502020204030204" pitchFamily="34" charset="0"/>
                            <a:cs typeface="B Nazanin" panose="00000400000000000000" pitchFamily="2" charset="-78"/>
                          </a:rPr>
                          <m:t>𝑖</m:t>
                        </m:r>
                        <m:d>
                          <m:dPr>
                            <m:ctrlPr>
                              <a:rPr lang="en-US" i="1" kern="100">
                                <a:latin typeface="Cambria Math" panose="02040503050406030204" pitchFamily="18" charset="0"/>
                                <a:ea typeface="Calibri" panose="020F0502020204030204" pitchFamily="34" charset="0"/>
                                <a:cs typeface="B Nazanin" panose="00000400000000000000" pitchFamily="2" charset="-78"/>
                              </a:rPr>
                            </m:ctrlPr>
                          </m:dPr>
                          <m:e>
                            <m:r>
                              <a:rPr lang="en-US" i="1" kern="100">
                                <a:latin typeface="Cambria Math" panose="02040503050406030204" pitchFamily="18" charset="0"/>
                                <a:ea typeface="Calibri" panose="020F0502020204030204" pitchFamily="34" charset="0"/>
                                <a:cs typeface="B Nazanin" panose="00000400000000000000" pitchFamily="2" charset="-78"/>
                              </a:rPr>
                              <m:t>𝑡</m:t>
                            </m:r>
                          </m:e>
                        </m:d>
                      </m:e>
                    </m:d>
                    <m:r>
                      <a:rPr lang="en-US" i="1" kern="100">
                        <a:latin typeface="Cambria Math" panose="02040503050406030204" pitchFamily="18" charset="0"/>
                        <a:ea typeface="Calibri" panose="020F0502020204030204" pitchFamily="34" charset="0"/>
                        <a:cs typeface="B Nazanin" panose="00000400000000000000" pitchFamily="2" charset="-78"/>
                      </a:rPr>
                      <m:t> </m:t>
                    </m:r>
                  </m:oMath>
                </a14:m>
                <a:r>
                  <a:rPr lang="en-US" kern="100" dirty="0">
                    <a:latin typeface="Times New Roman" panose="02020603050405020304" pitchFamily="18" charset="0"/>
                    <a:ea typeface="Times New Roman" panose="02020603050405020304" pitchFamily="18" charset="0"/>
                    <a:cs typeface="B Nazanin" panose="00000400000000000000" pitchFamily="2" charset="-78"/>
                  </a:rPr>
                  <a:t>	</a:t>
                </a:r>
                <a:endParaRPr lang="en-US" kern="100" dirty="0">
                  <a:latin typeface="Times New Roman" panose="02020603050405020304" pitchFamily="18" charset="0"/>
                  <a:ea typeface="Calibri" panose="020F0502020204030204" pitchFamily="34" charset="0"/>
                  <a:cs typeface="Arial" panose="020B0604020202020204" pitchFamily="34" charset="0"/>
                </a:endParaRPr>
              </a:p>
              <a:p>
                <a:pPr algn="just" rtl="1">
                  <a:lnSpc>
                    <a:spcPct val="115000"/>
                  </a:lnSpc>
                  <a:spcAft>
                    <a:spcPts val="800"/>
                  </a:spcAft>
                </a:pPr>
                <a:r>
                  <a:rPr lang="en-US" kern="100" dirty="0">
                    <a:latin typeface="Times New Roman" panose="02020603050405020304" pitchFamily="18" charset="0"/>
                    <a:ea typeface="Times New Roman" panose="02020603050405020304" pitchFamily="18" charset="0"/>
                    <a:cs typeface="B Nazanin" panose="00000400000000000000" pitchFamily="2" charset="-78"/>
                  </a:rPr>
                  <a:t> </a:t>
                </a:r>
                <a:r>
                  <a:rPr lang="en-US" kern="100" dirty="0" smtClean="0">
                    <a:latin typeface="Times New Roman" panose="02020603050405020304" pitchFamily="18" charset="0"/>
                    <a:ea typeface="Times New Roman" panose="02020603050405020304" pitchFamily="18" charset="0"/>
                    <a:cs typeface="B Nazanin" panose="00000400000000000000" pitchFamily="2" charset="-78"/>
                  </a:rPr>
                  <a:t>KCL</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kern="100" dirty="0">
                    <a:latin typeface="Times New Roman" panose="02020603050405020304" pitchFamily="18" charset="0"/>
                    <a:ea typeface="Times New Roman" panose="02020603050405020304" pitchFamily="18" charset="0"/>
                    <a:cs typeface="B Nazanin" panose="00000400000000000000" pitchFamily="2" charset="-78"/>
                  </a:rPr>
                  <a:t>در مدار سمت راست به صورت زیر نوشته می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شود:</a:t>
                </a:r>
                <a:endParaRPr lang="en-US" kern="100" dirty="0">
                  <a:latin typeface="Times New Roman" panose="02020603050405020304" pitchFamily="18" charset="0"/>
                  <a:ea typeface="Calibri" panose="020F0502020204030204" pitchFamily="34" charset="0"/>
                  <a:cs typeface="Arial" panose="020B0604020202020204" pitchFamily="34" charset="0"/>
                </a:endParaRPr>
              </a:p>
              <a:p>
                <a:pPr algn="ctr">
                  <a:lnSpc>
                    <a:spcPct val="115000"/>
                  </a:lnSpc>
                  <a:spcAft>
                    <a:spcPts val="800"/>
                  </a:spcAft>
                </a:pP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𝑖</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𝑠</m:t>
                        </m:r>
                      </m:sub>
                    </m:sSub>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d>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𝑓</m:t>
                    </m:r>
                    <m:d>
                      <m:dPr>
                        <m:begChr m:val="["/>
                        <m:endChr m:val="]"/>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𝑣</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d>
                      </m:e>
                    </m:d>
                    <m:r>
                      <a:rPr lang="en-US" i="1" kern="100">
                        <a:latin typeface="Cambria Math" panose="02040503050406030204" pitchFamily="18" charset="0"/>
                        <a:ea typeface="Times New Roman" panose="02020603050405020304" pitchFamily="18" charset="0"/>
                        <a:cs typeface="B Nazanin" panose="00000400000000000000" pitchFamily="2" charset="-78"/>
                      </a:rPr>
                      <m:t>+</m:t>
                    </m:r>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i="1" kern="100">
                            <a:latin typeface="Cambria Math" panose="02040503050406030204" pitchFamily="18" charset="0"/>
                            <a:ea typeface="Calibri" panose="020F0502020204030204" pitchFamily="34" charset="0"/>
                            <a:cs typeface="B Nazanin" panose="00000400000000000000" pitchFamily="2" charset="-78"/>
                          </a:rPr>
                          <m:t>𝑑</m:t>
                        </m:r>
                      </m:num>
                      <m:den>
                        <m:r>
                          <a:rPr lang="en-US" i="1" kern="100">
                            <a:latin typeface="Cambria Math" panose="02040503050406030204" pitchFamily="18" charset="0"/>
                            <a:ea typeface="Calibri" panose="020F0502020204030204" pitchFamily="34" charset="0"/>
                            <a:cs typeface="B Nazanin" panose="00000400000000000000" pitchFamily="2" charset="-78"/>
                          </a:rPr>
                          <m:t>𝑑𝑡</m:t>
                        </m:r>
                      </m:den>
                    </m:f>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𝐶</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d>
                    <m:r>
                      <a:rPr lang="en-US" i="1" kern="100">
                        <a:latin typeface="Cambria Math" panose="02040503050406030204" pitchFamily="18" charset="0"/>
                        <a:ea typeface="Times New Roman" panose="02020603050405020304" pitchFamily="18" charset="0"/>
                        <a:cs typeface="B Nazanin" panose="00000400000000000000" pitchFamily="2" charset="-78"/>
                      </a:rPr>
                      <m:t>𝑣</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d>
                    <m:r>
                      <a:rPr lang="en-US" i="1" kern="100">
                        <a:latin typeface="Cambria Math" panose="02040503050406030204" pitchFamily="18" charset="0"/>
                        <a:ea typeface="Times New Roman" panose="02020603050405020304" pitchFamily="18" charset="0"/>
                        <a:cs typeface="B Nazanin" panose="00000400000000000000" pitchFamily="2" charset="-78"/>
                      </a:rPr>
                      <m:t>]</m:t>
                    </m:r>
                  </m:oMath>
                </a14:m>
                <a:r>
                  <a:rPr lang="en-US" kern="100" dirty="0">
                    <a:latin typeface="Times New Roman" panose="02020603050405020304" pitchFamily="18" charset="0"/>
                    <a:ea typeface="Times New Roman" panose="02020603050405020304" pitchFamily="18" charset="0"/>
                    <a:cs typeface="B Nazanin" panose="00000400000000000000" pitchFamily="2" charset="-78"/>
                  </a:rPr>
                  <a:t>	</a:t>
                </a:r>
                <a:endParaRPr lang="en-US" kern="100" dirty="0">
                  <a:latin typeface="Times New Roman" panose="02020603050405020304" pitchFamily="18" charset="0"/>
                  <a:ea typeface="Calibri" panose="020F0502020204030204" pitchFamily="34" charset="0"/>
                  <a:cs typeface="Arial" panose="020B0604020202020204" pitchFamily="34" charset="0"/>
                </a:endParaRPr>
              </a:p>
              <a:p>
                <a:pPr algn="r" rtl="1">
                  <a:lnSpc>
                    <a:spcPct val="115000"/>
                  </a:lnSpc>
                  <a:spcAft>
                    <a:spcPts val="800"/>
                  </a:spcAft>
                </a:pPr>
                <a:r>
                  <a:rPr lang="en-US" kern="100" dirty="0">
                    <a:latin typeface="Times New Roman" panose="02020603050405020304" pitchFamily="18" charset="0"/>
                    <a:ea typeface="Times New Roman" panose="02020603050405020304" pitchFamily="18" charset="0"/>
                    <a:cs typeface="B Nazanin" panose="00000400000000000000" pitchFamily="2" charset="-78"/>
                  </a:rPr>
                  <a:t>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که </a:t>
                </a:r>
                <a:r>
                  <a:rPr lang="fa-IR" kern="100" dirty="0">
                    <a:latin typeface="Times New Roman" panose="02020603050405020304" pitchFamily="18" charset="0"/>
                    <a:ea typeface="Times New Roman" panose="02020603050405020304" pitchFamily="18" charset="0"/>
                    <a:cs typeface="B Nazanin" panose="00000400000000000000" pitchFamily="2" charset="-78"/>
                  </a:rPr>
                  <a:t>با انتخاب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𝐶</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d>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Calibri" panose="020F0502020204030204" pitchFamily="34" charset="0"/>
                        <a:cs typeface="B Nazanin" panose="00000400000000000000" pitchFamily="2" charset="-78"/>
                      </a:rPr>
                      <m:t>𝐿</m:t>
                    </m:r>
                    <m:d>
                      <m:dPr>
                        <m:ctrlPr>
                          <a:rPr lang="en-US" i="1" kern="100">
                            <a:latin typeface="Cambria Math" panose="02040503050406030204" pitchFamily="18" charset="0"/>
                            <a:ea typeface="Calibri" panose="020F0502020204030204" pitchFamily="34" charset="0"/>
                            <a:cs typeface="B Nazanin" panose="00000400000000000000" pitchFamily="2" charset="-78"/>
                          </a:rPr>
                        </m:ctrlPr>
                      </m:dPr>
                      <m:e>
                        <m:r>
                          <a:rPr lang="en-US" i="1" kern="100">
                            <a:latin typeface="Cambria Math" panose="02040503050406030204" pitchFamily="18" charset="0"/>
                            <a:ea typeface="Calibri" panose="020F0502020204030204" pitchFamily="34" charset="0"/>
                            <a:cs typeface="B Nazanin" panose="00000400000000000000" pitchFamily="2" charset="-78"/>
                          </a:rPr>
                          <m:t>𝑡</m:t>
                        </m:r>
                      </m:e>
                    </m:d>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i="1" kern="100">
                            <a:latin typeface="Cambria Math" panose="02040503050406030204" pitchFamily="18" charset="0"/>
                            <a:ea typeface="Calibri" panose="020F0502020204030204" pitchFamily="34" charset="0"/>
                            <a:cs typeface="B Nazanin" panose="00000400000000000000" pitchFamily="2" charset="-78"/>
                          </a:rPr>
                        </m:ctrlPr>
                      </m:sSubPr>
                      <m:e>
                        <m:r>
                          <a:rPr lang="en-US" i="1" kern="100">
                            <a:latin typeface="Cambria Math" panose="02040503050406030204" pitchFamily="18" charset="0"/>
                            <a:ea typeface="Calibri" panose="020F0502020204030204" pitchFamily="34" charset="0"/>
                            <a:cs typeface="B Nazanin" panose="00000400000000000000" pitchFamily="2" charset="-78"/>
                          </a:rPr>
                          <m:t>𝑣</m:t>
                        </m:r>
                      </m:e>
                      <m:sub>
                        <m:r>
                          <a:rPr lang="en-US" i="1" kern="100">
                            <a:latin typeface="Cambria Math" panose="02040503050406030204" pitchFamily="18" charset="0"/>
                            <a:ea typeface="Calibri" panose="020F0502020204030204" pitchFamily="34" charset="0"/>
                            <a:cs typeface="B Nazanin" panose="00000400000000000000" pitchFamily="2" charset="-78"/>
                          </a:rPr>
                          <m:t>𝑠</m:t>
                        </m:r>
                      </m:sub>
                    </m:sSub>
                    <m:d>
                      <m:dPr>
                        <m:ctrlPr>
                          <a:rPr lang="en-US" i="1" kern="100">
                            <a:latin typeface="Cambria Math" panose="02040503050406030204" pitchFamily="18" charset="0"/>
                            <a:ea typeface="Calibri" panose="020F0502020204030204" pitchFamily="34" charset="0"/>
                            <a:cs typeface="B Nazanin" panose="00000400000000000000" pitchFamily="2" charset="-78"/>
                          </a:rPr>
                        </m:ctrlPr>
                      </m:dPr>
                      <m:e>
                        <m:r>
                          <a:rPr lang="en-US" i="1" kern="100">
                            <a:latin typeface="Cambria Math" panose="02040503050406030204" pitchFamily="18" charset="0"/>
                            <a:ea typeface="Calibri" panose="020F0502020204030204" pitchFamily="34" charset="0"/>
                            <a:cs typeface="B Nazanin" panose="00000400000000000000" pitchFamily="2" charset="-78"/>
                          </a:rPr>
                          <m:t>𝑡</m:t>
                        </m:r>
                      </m:e>
                    </m:d>
                    <m:r>
                      <a:rPr lang="en-US" i="1" kern="100">
                        <a:latin typeface="Cambria Math" panose="02040503050406030204" pitchFamily="18" charset="0"/>
                        <a:ea typeface="Calibri" panose="020F0502020204030204" pitchFamily="34" charset="0"/>
                        <a:cs typeface="B Nazanin" panose="00000400000000000000" pitchFamily="2" charset="-78"/>
                      </a:rPr>
                      <m:t>=</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𝑖</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𝑠</m:t>
                        </m:r>
                      </m:sub>
                    </m:sSub>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d>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هر دو معادله یکی می شود</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a:t>
                </a:r>
                <a:endParaRPr lang="en-US" kern="100" dirty="0">
                  <a:effectLst/>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80975" y="2573088"/>
                <a:ext cx="8686800" cy="3196003"/>
              </a:xfrm>
              <a:prstGeom prst="rect">
                <a:avLst/>
              </a:prstGeom>
              <a:blipFill>
                <a:blip r:embed="rId9"/>
                <a:stretch>
                  <a:fillRect t="-1145" r="-632" b="-2672"/>
                </a:stretch>
              </a:blipFill>
            </p:spPr>
            <p:txBody>
              <a:bodyPr/>
              <a:lstStyle/>
              <a:p>
                <a:r>
                  <a:rPr lang="en-US">
                    <a:noFill/>
                  </a:rPr>
                  <a:t> </a:t>
                </a:r>
              </a:p>
            </p:txBody>
          </p:sp>
        </mc:Fallback>
      </mc:AlternateContent>
      <p:sp>
        <p:nvSpPr>
          <p:cNvPr id="27" name="Rectangle 26"/>
          <p:cNvSpPr/>
          <p:nvPr/>
        </p:nvSpPr>
        <p:spPr>
          <a:xfrm>
            <a:off x="1258096" y="5769091"/>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25537042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82</a:t>
            </a:fld>
            <a:endParaRPr lang="en-US" dirty="0"/>
          </a:p>
        </p:txBody>
      </p:sp>
      <p:sp>
        <p:nvSpPr>
          <p:cNvPr id="3" name="Rectangle 2"/>
          <p:cNvSpPr/>
          <p:nvPr/>
        </p:nvSpPr>
        <p:spPr>
          <a:xfrm>
            <a:off x="3593393" y="228600"/>
            <a:ext cx="5340437" cy="400110"/>
          </a:xfrm>
          <a:prstGeom prst="rect">
            <a:avLst/>
          </a:prstGeom>
        </p:spPr>
        <p:txBody>
          <a:bodyPr wrap="none">
            <a:spAutoFit/>
          </a:bodyPr>
          <a:lstStyle/>
          <a:p>
            <a:pPr algn="r" rtl="1">
              <a:spcBef>
                <a:spcPts val="600"/>
              </a:spcBef>
              <a:tabLst>
                <a:tab pos="4464050" algn="l"/>
              </a:tabLst>
            </a:pPr>
            <a:r>
              <a:rPr lang="fa-IR" sz="2000" b="1" dirty="0">
                <a:solidFill>
                  <a:srgbClr val="00B050"/>
                </a:solidFill>
                <a:latin typeface="Times New Roman" panose="02020603050405020304" pitchFamily="18" charset="0"/>
                <a:cs typeface="B Titr" panose="00000700000000000000" pitchFamily="2" charset="-78"/>
              </a:rPr>
              <a:t>3-4- تحلیل مدارهای </a:t>
            </a:r>
            <a:r>
              <a:rPr lang="en-US" sz="2000" b="1" dirty="0">
                <a:solidFill>
                  <a:srgbClr val="00B050"/>
                </a:solidFill>
                <a:latin typeface="Times New Roman" panose="02020603050405020304" pitchFamily="18" charset="0"/>
                <a:cs typeface="B Titr" panose="00000700000000000000" pitchFamily="2" charset="-78"/>
              </a:rPr>
              <a:t>LTI</a:t>
            </a:r>
            <a:r>
              <a:rPr lang="fa-IR" sz="2000" b="1" dirty="0">
                <a:solidFill>
                  <a:srgbClr val="00B050"/>
                </a:solidFill>
                <a:latin typeface="Times New Roman" panose="02020603050405020304" pitchFamily="18" charset="0"/>
                <a:cs typeface="B Titr" panose="00000700000000000000" pitchFamily="2" charset="-78"/>
              </a:rPr>
              <a:t> مرتبه </a:t>
            </a:r>
            <a:r>
              <a:rPr lang="en-US" sz="2000" b="1" dirty="0">
                <a:solidFill>
                  <a:srgbClr val="00B050"/>
                </a:solidFill>
                <a:latin typeface="Times New Roman" panose="02020603050405020304" pitchFamily="18" charset="0"/>
                <a:cs typeface="B Titr" panose="00000700000000000000" pitchFamily="2" charset="-78"/>
              </a:rPr>
              <a:t>n</a:t>
            </a:r>
            <a:r>
              <a:rPr lang="fa-IR" sz="2000" b="1" dirty="0" smtClean="0">
                <a:solidFill>
                  <a:srgbClr val="00B050"/>
                </a:solidFill>
                <a:latin typeface="Times New Roman" panose="02020603050405020304" pitchFamily="18" charset="0"/>
                <a:cs typeface="B Titr" panose="00000700000000000000" pitchFamily="2" charset="-78"/>
              </a:rPr>
              <a:t>ام و مفهوم کانولوشن</a:t>
            </a:r>
            <a:endParaRPr lang="en-US" sz="2000" b="1" dirty="0">
              <a:solidFill>
                <a:srgbClr val="00B050"/>
              </a:solidFill>
              <a:cs typeface="B Titr" panose="00000700000000000000" pitchFamily="2" charset="-78"/>
            </a:endParaRPr>
          </a:p>
        </p:txBody>
      </p:sp>
      <p:sp>
        <p:nvSpPr>
          <p:cNvPr id="5" name="Rectangle 4"/>
          <p:cNvSpPr/>
          <p:nvPr/>
        </p:nvSpPr>
        <p:spPr>
          <a:xfrm>
            <a:off x="304800" y="628710"/>
            <a:ext cx="8629030" cy="1569660"/>
          </a:xfrm>
          <a:prstGeom prst="rect">
            <a:avLst/>
          </a:prstGeom>
        </p:spPr>
        <p:txBody>
          <a:bodyPr wrap="square">
            <a:spAutoFit/>
          </a:bodyPr>
          <a:lstStyle/>
          <a:p>
            <a:pPr marL="285750" marR="0" lvl="0" indent="-285750" algn="just" rtl="1">
              <a:spcBef>
                <a:spcPts val="0"/>
              </a:spcBef>
              <a:buFont typeface="Wingdings" panose="05000000000000000000" pitchFamily="2" charset="2"/>
              <a:buChar char="q"/>
            </a:pPr>
            <a:r>
              <a:rPr lang="fa-IR" sz="1600" kern="100" dirty="0">
                <a:latin typeface="Calibri" panose="020F0502020204030204" pitchFamily="34" charset="0"/>
                <a:ea typeface="Calibri" panose="020F0502020204030204" pitchFamily="34" charset="0"/>
                <a:cs typeface="B Nazanin" panose="00000400000000000000" pitchFamily="2" charset="-78"/>
              </a:rPr>
              <a:t>برای هر مدار فشرده همواره </a:t>
            </a:r>
            <a:r>
              <a:rPr lang="fa-IR" sz="1600" kern="100" dirty="0" smtClean="0">
                <a:latin typeface="Calibri" panose="020F0502020204030204" pitchFamily="34" charset="0"/>
                <a:ea typeface="Calibri" panose="020F0502020204030204" pitchFamily="34" charset="0"/>
                <a:cs typeface="B Nazanin" panose="00000400000000000000" pitchFamily="2" charset="-78"/>
              </a:rPr>
              <a:t>می</a:t>
            </a:r>
            <a:r>
              <a:rPr lang="en-US" sz="1600" kern="100" dirty="0" smtClean="0">
                <a:latin typeface="Calibri" panose="020F0502020204030204" pitchFamily="34" charset="0"/>
                <a:ea typeface="Calibri" panose="020F0502020204030204" pitchFamily="34" charset="0"/>
                <a:cs typeface="B Nazanin" panose="00000400000000000000" pitchFamily="2" charset="-78"/>
              </a:rPr>
              <a:t> </a:t>
            </a:r>
            <a:r>
              <a:rPr lang="fa-IR" sz="1600" kern="100" dirty="0" smtClean="0">
                <a:latin typeface="Calibri" panose="020F0502020204030204" pitchFamily="34" charset="0"/>
                <a:ea typeface="Calibri" panose="020F0502020204030204" pitchFamily="34" charset="0"/>
                <a:cs typeface="B Nazanin" panose="00000400000000000000" pitchFamily="2" charset="-78"/>
              </a:rPr>
              <a:t>توان </a:t>
            </a:r>
            <a:r>
              <a:rPr lang="fa-IR" sz="1600" kern="100" dirty="0">
                <a:latin typeface="Calibri" panose="020F0502020204030204" pitchFamily="34" charset="0"/>
                <a:ea typeface="Calibri" panose="020F0502020204030204" pitchFamily="34" charset="0"/>
                <a:cs typeface="B Nazanin" panose="00000400000000000000" pitchFamily="2" charset="-78"/>
              </a:rPr>
              <a:t>یک معادله دیفرانسیل با یک دستگاه معادلات دیفرانسیل به طریقی نوشت که از حل آن تمام ولتاژها و </a:t>
            </a:r>
            <a:r>
              <a:rPr lang="fa-IR" sz="1600" kern="100" dirty="0" smtClean="0">
                <a:latin typeface="Calibri" panose="020F0502020204030204" pitchFamily="34" charset="0"/>
                <a:ea typeface="Calibri" panose="020F0502020204030204" pitchFamily="34" charset="0"/>
                <a:cs typeface="B Nazanin" panose="00000400000000000000" pitchFamily="2" charset="-78"/>
              </a:rPr>
              <a:t>جریان</a:t>
            </a:r>
            <a:r>
              <a:rPr lang="en-US" sz="1600" kern="100" dirty="0" smtClean="0">
                <a:latin typeface="Calibri" panose="020F0502020204030204" pitchFamily="34" charset="0"/>
                <a:ea typeface="Calibri" panose="020F0502020204030204" pitchFamily="34" charset="0"/>
                <a:cs typeface="B Nazanin" panose="00000400000000000000" pitchFamily="2" charset="-78"/>
              </a:rPr>
              <a:t> </a:t>
            </a:r>
            <a:r>
              <a:rPr lang="fa-IR" sz="1600" kern="100" dirty="0" smtClean="0">
                <a:latin typeface="Calibri" panose="020F0502020204030204" pitchFamily="34" charset="0"/>
                <a:ea typeface="Calibri" panose="020F0502020204030204" pitchFamily="34" charset="0"/>
                <a:cs typeface="B Nazanin" panose="00000400000000000000" pitchFamily="2" charset="-78"/>
              </a:rPr>
              <a:t>های </a:t>
            </a:r>
            <a:r>
              <a:rPr lang="fa-IR" sz="1600" kern="100" dirty="0">
                <a:latin typeface="Calibri" panose="020F0502020204030204" pitchFamily="34" charset="0"/>
                <a:ea typeface="Calibri" panose="020F0502020204030204" pitchFamily="34" charset="0"/>
                <a:cs typeface="B Nazanin" panose="00000400000000000000" pitchFamily="2" charset="-78"/>
              </a:rPr>
              <a:t>شاخه های مدار محاسبه شوند</a:t>
            </a:r>
            <a:r>
              <a:rPr lang="fa-IR" sz="1600" kern="100" dirty="0" smtClean="0">
                <a:latin typeface="Calibri" panose="020F0502020204030204" pitchFamily="34" charset="0"/>
                <a:ea typeface="Calibri" panose="020F0502020204030204" pitchFamily="34" charset="0"/>
                <a:cs typeface="B Nazanin" panose="00000400000000000000" pitchFamily="2" charset="-78"/>
              </a:rPr>
              <a:t>. برای </a:t>
            </a:r>
            <a:r>
              <a:rPr lang="fa-IR" sz="1600" kern="100" dirty="0">
                <a:latin typeface="Calibri" panose="020F0502020204030204" pitchFamily="34" charset="0"/>
                <a:ea typeface="Calibri" panose="020F0502020204030204" pitchFamily="34" charset="0"/>
                <a:cs typeface="B Nazanin" panose="00000400000000000000" pitchFamily="2" charset="-78"/>
              </a:rPr>
              <a:t>آنکه </a:t>
            </a:r>
            <a:r>
              <a:rPr lang="fa-IR" sz="1600" b="1" kern="100" dirty="0">
                <a:latin typeface="Calibri" panose="020F0502020204030204" pitchFamily="34" charset="0"/>
                <a:ea typeface="Calibri" panose="020F0502020204030204" pitchFamily="34" charset="0"/>
                <a:cs typeface="B Nazanin" panose="00000400000000000000" pitchFamily="2" charset="-78"/>
              </a:rPr>
              <a:t>جواب منحصربه فرد</a:t>
            </a:r>
            <a:r>
              <a:rPr lang="fa-IR" sz="1600" kern="100" dirty="0">
                <a:latin typeface="Calibri" panose="020F0502020204030204" pitchFamily="34" charset="0"/>
                <a:ea typeface="Calibri" panose="020F0502020204030204" pitchFamily="34" charset="0"/>
                <a:cs typeface="B Nazanin" panose="00000400000000000000" pitchFamily="2" charset="-78"/>
              </a:rPr>
              <a:t> دستگاه معادلات دیفرانسیل را بدست آورید باید </a:t>
            </a:r>
            <a:r>
              <a:rPr lang="fa-IR" sz="1600" kern="100" dirty="0" smtClean="0">
                <a:latin typeface="Calibri" panose="020F0502020204030204" pitchFamily="34" charset="0"/>
                <a:ea typeface="Calibri" panose="020F0502020204030204" pitchFamily="34" charset="0"/>
                <a:cs typeface="B Nazanin" panose="00000400000000000000" pitchFamily="2" charset="-78"/>
              </a:rPr>
              <a:t>علاوه </a:t>
            </a:r>
            <a:r>
              <a:rPr lang="fa-IR" sz="1600" kern="100" dirty="0">
                <a:latin typeface="Calibri" panose="020F0502020204030204" pitchFamily="34" charset="0"/>
                <a:ea typeface="Calibri" panose="020F0502020204030204" pitchFamily="34" charset="0"/>
                <a:cs typeface="B Nazanin" panose="00000400000000000000" pitchFamily="2" charset="-78"/>
              </a:rPr>
              <a:t>بر ورودی </a:t>
            </a:r>
            <a:r>
              <a:rPr lang="fa-IR" sz="1600" kern="100" dirty="0" smtClean="0">
                <a:latin typeface="Calibri" panose="020F0502020204030204" pitchFamily="34" charset="0"/>
                <a:ea typeface="Calibri" panose="020F0502020204030204" pitchFamily="34" charset="0"/>
                <a:cs typeface="B Nazanin" panose="00000400000000000000" pitchFamily="2" charset="-78"/>
              </a:rPr>
              <a:t>ها، </a:t>
            </a:r>
            <a:r>
              <a:rPr lang="fa-IR" sz="1600" b="1" kern="100" dirty="0">
                <a:latin typeface="Calibri" panose="020F0502020204030204" pitchFamily="34" charset="0"/>
                <a:ea typeface="Calibri" panose="020F0502020204030204" pitchFamily="34" charset="0"/>
                <a:cs typeface="B Nazanin" panose="00000400000000000000" pitchFamily="2" charset="-78"/>
              </a:rPr>
              <a:t>شرایط اولیه</a:t>
            </a:r>
            <a:r>
              <a:rPr lang="fa-IR" sz="1600" kern="100" dirty="0">
                <a:latin typeface="Calibri" panose="020F0502020204030204" pitchFamily="34" charset="0"/>
                <a:ea typeface="Calibri" panose="020F0502020204030204" pitchFamily="34" charset="0"/>
                <a:cs typeface="B Nazanin" panose="00000400000000000000" pitchFamily="2" charset="-78"/>
              </a:rPr>
              <a:t> نیز </a:t>
            </a:r>
            <a:r>
              <a:rPr lang="fa-IR" sz="1600" kern="100" dirty="0" smtClean="0">
                <a:latin typeface="Calibri" panose="020F0502020204030204" pitchFamily="34" charset="0"/>
                <a:ea typeface="Calibri" panose="020F0502020204030204" pitchFamily="34" charset="0"/>
                <a:cs typeface="B Nazanin" panose="00000400000000000000" pitchFamily="2" charset="-78"/>
              </a:rPr>
              <a:t>دقیقا! </a:t>
            </a:r>
            <a:r>
              <a:rPr lang="fa-IR" sz="1600" kern="100" dirty="0">
                <a:latin typeface="Calibri" panose="020F0502020204030204" pitchFamily="34" charset="0"/>
                <a:ea typeface="Calibri" panose="020F0502020204030204" pitchFamily="34" charset="0"/>
                <a:cs typeface="B Nazanin" panose="00000400000000000000" pitchFamily="2" charset="-78"/>
              </a:rPr>
              <a:t>معلوم باشد</a:t>
            </a:r>
            <a:r>
              <a:rPr lang="fa-IR" sz="1600" kern="100" dirty="0" smtClean="0">
                <a:latin typeface="Calibri" panose="020F0502020204030204" pitchFamily="34" charset="0"/>
                <a:ea typeface="Calibri" panose="020F0502020204030204" pitchFamily="34" charset="0"/>
                <a:cs typeface="B Nazanin" panose="00000400000000000000" pitchFamily="2" charset="-78"/>
              </a:rPr>
              <a:t>. </a:t>
            </a:r>
            <a:r>
              <a:rPr lang="fa-IR" sz="1600"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اگر </a:t>
            </a:r>
            <a:r>
              <a:rPr lang="fa-IR" sz="1600" kern="100" dirty="0">
                <a:solidFill>
                  <a:srgbClr val="FF0000"/>
                </a:solidFill>
                <a:latin typeface="Calibri" panose="020F0502020204030204" pitchFamily="34" charset="0"/>
                <a:ea typeface="Calibri" panose="020F0502020204030204" pitchFamily="34" charset="0"/>
                <a:cs typeface="B Nazanin" panose="00000400000000000000" pitchFamily="2" charset="-78"/>
              </a:rPr>
              <a:t>ولتاژ اولیه تمام خازنها و جریان اولیه تمام سلفها معلوم باشد شرایط اولیه مطلوب به طور یکتا مشخص می شود.</a:t>
            </a:r>
            <a:endParaRPr lang="en-US" sz="1600" kern="1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285750" marR="0" lvl="0" indent="-285750" algn="just" rtl="1">
              <a:spcBef>
                <a:spcPts val="0"/>
              </a:spcBef>
              <a:buFont typeface="Wingdings" panose="05000000000000000000" pitchFamily="2" charset="2"/>
              <a:buChar char="q"/>
            </a:pPr>
            <a:r>
              <a:rPr lang="fa-IR" sz="1600" kern="100" dirty="0" smtClean="0">
                <a:latin typeface="Calibri" panose="020F0502020204030204" pitchFamily="34" charset="0"/>
                <a:ea typeface="Calibri" panose="020F0502020204030204" pitchFamily="34" charset="0"/>
                <a:cs typeface="B Nazanin" panose="00000400000000000000" pitchFamily="2" charset="-78"/>
              </a:rPr>
              <a:t>در </a:t>
            </a:r>
            <a:r>
              <a:rPr lang="fa-IR" sz="1600" kern="100" dirty="0">
                <a:latin typeface="Calibri" panose="020F0502020204030204" pitchFamily="34" charset="0"/>
                <a:ea typeface="Calibri" panose="020F0502020204030204" pitchFamily="34" charset="0"/>
                <a:cs typeface="B Nazanin" panose="00000400000000000000" pitchFamily="2" charset="-78"/>
              </a:rPr>
              <a:t>مدارهای </a:t>
            </a:r>
            <a:r>
              <a:rPr lang="fa-IR" sz="1600" kern="100" dirty="0" smtClean="0">
                <a:latin typeface="Calibri" panose="020F0502020204030204" pitchFamily="34" charset="0"/>
                <a:ea typeface="Calibri" panose="020F0502020204030204" pitchFamily="34" charset="0"/>
                <a:cs typeface="B Nazanin" panose="00000400000000000000" pitchFamily="2" charset="-78"/>
              </a:rPr>
              <a:t>مقاومتی، </a:t>
            </a:r>
            <a:r>
              <a:rPr lang="fa-IR" sz="1600" kern="100" dirty="0">
                <a:latin typeface="Calibri" panose="020F0502020204030204" pitchFamily="34" charset="0"/>
                <a:ea typeface="Calibri" panose="020F0502020204030204" pitchFamily="34" charset="0"/>
                <a:cs typeface="B Nazanin" panose="00000400000000000000" pitchFamily="2" charset="-78"/>
              </a:rPr>
              <a:t>با روش تحلیل گره و روش تحلیل مش آشنا شدیم. </a:t>
            </a:r>
            <a:r>
              <a:rPr lang="fa-IR" sz="1600" kern="100" dirty="0" smtClean="0">
                <a:latin typeface="Calibri" panose="020F0502020204030204" pitchFamily="34" charset="0"/>
                <a:ea typeface="Calibri" panose="020F0502020204030204" pitchFamily="34" charset="0"/>
                <a:cs typeface="B Nazanin" panose="00000400000000000000" pitchFamily="2" charset="-78"/>
              </a:rPr>
              <a:t>اجرای آنها برای مدارهای </a:t>
            </a:r>
            <a:r>
              <a:rPr lang="fa-IR" sz="1600" kern="100" dirty="0">
                <a:latin typeface="Calibri" panose="020F0502020204030204" pitchFamily="34" charset="0"/>
                <a:ea typeface="Calibri" panose="020F0502020204030204" pitchFamily="34" charset="0"/>
                <a:cs typeface="B Nazanin" panose="00000400000000000000" pitchFamily="2" charset="-78"/>
              </a:rPr>
              <a:t>مرتبه دوم و بالاتر </a:t>
            </a:r>
            <a:r>
              <a:rPr lang="fa-IR" sz="1600" kern="100" dirty="0" smtClean="0">
                <a:latin typeface="Calibri" panose="020F0502020204030204" pitchFamily="34" charset="0"/>
                <a:ea typeface="Calibri" panose="020F0502020204030204" pitchFamily="34" charset="0"/>
                <a:cs typeface="B Nazanin" panose="00000400000000000000" pitchFamily="2" charset="-78"/>
              </a:rPr>
              <a:t>تقریباً </a:t>
            </a:r>
            <a:r>
              <a:rPr lang="fa-IR" sz="1600" kern="100" dirty="0">
                <a:latin typeface="Calibri" panose="020F0502020204030204" pitchFamily="34" charset="0"/>
                <a:ea typeface="Calibri" panose="020F0502020204030204" pitchFamily="34" charset="0"/>
                <a:cs typeface="B Nazanin" panose="00000400000000000000" pitchFamily="2" charset="-78"/>
              </a:rPr>
              <a:t>یکسان است و ممکن است عمل حذف متغیرها کمی متفاوت باشد.</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a:spLocks noChangeArrowheads="1"/>
          </p:cNvSpPr>
          <p:nvPr/>
        </p:nvSpPr>
        <p:spPr bwMode="auto">
          <a:xfrm>
            <a:off x="116504" y="2242127"/>
            <a:ext cx="90370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a:buClr>
                <a:srgbClr val="FF0000"/>
              </a:buClr>
              <a:buFont typeface="Wingdings" panose="05000000000000000000" pitchFamily="2" charset="2"/>
              <a:buChar char="v"/>
            </a:pPr>
            <a:r>
              <a:rPr lang="fa-IR" altLang="en-US" sz="1600" b="1" dirty="0" smtClean="0">
                <a:latin typeface="Times New Roman" panose="02020603050405020304" pitchFamily="18" charset="0"/>
                <a:ea typeface="Calibri" panose="020F0502020204030204" pitchFamily="34" charset="0"/>
                <a:cs typeface="B Nazanin" panose="00000400000000000000" pitchFamily="2" charset="-78"/>
              </a:rPr>
              <a:t>یادآوری: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مدار خطی تغییر ناپذیر با زمان، مداری است که هر یک از اجزای آن یک عنصر خطی تغییر ناپذیر با زمان و یا یک منبع نابسته باشد. </a:t>
            </a:r>
            <a:r>
              <a:rPr lang="fa-IR" altLang="en-US" sz="1600" dirty="0">
                <a:latin typeface="Times New Roman" panose="02020603050405020304" pitchFamily="18" charset="0"/>
                <a:ea typeface="Calibri" panose="020F0502020204030204" pitchFamily="34" charset="0"/>
                <a:cs typeface="B Nazanin" panose="00000400000000000000" pitchFamily="2" charset="-78"/>
              </a:rPr>
              <a:t>ولتاژ دو سر منابع ولتاژ نابسته یا جریان داخل منابع جریان نابسته، ورودی های مدار نامیده می شوند.  </a:t>
            </a:r>
            <a:endParaRPr lang="en-US" altLang="en-US" sz="1600" dirty="0">
              <a:ea typeface="Calibri" panose="020F0502020204030204" pitchFamily="34" charset="0"/>
              <a:cs typeface="Arial" panose="020B0604020202020204" pitchFamily="34" charset="0"/>
            </a:endParaRPr>
          </a:p>
        </p:txBody>
      </p:sp>
      <p:sp>
        <p:nvSpPr>
          <p:cNvPr id="8" name="Rectangle 7"/>
          <p:cNvSpPr>
            <a:spLocks noChangeArrowheads="1"/>
          </p:cNvSpPr>
          <p:nvPr/>
        </p:nvSpPr>
        <p:spPr bwMode="auto">
          <a:xfrm>
            <a:off x="4953000" y="2870659"/>
            <a:ext cx="391415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buClr>
                <a:srgbClr val="FF0000"/>
              </a:buClr>
              <a:buFont typeface="Wingdings" panose="05000000000000000000" pitchFamily="2" charset="2"/>
              <a:buChar char="v"/>
            </a:pPr>
            <a:r>
              <a:rPr lang="fa-IR" altLang="en-US" sz="16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تحلیل گره:</a:t>
            </a:r>
          </a:p>
          <a:p>
            <a:pPr marL="342900" indent="-342900" algn="just" rtl="1">
              <a:buClr>
                <a:srgbClr val="FF0000"/>
              </a:buClr>
              <a:buFont typeface="+mj-lt"/>
              <a:buAutoNum type="arabicParenR"/>
            </a:pPr>
            <a:r>
              <a:rPr lang="fa-IR" altLang="en-US" sz="1600" dirty="0">
                <a:latin typeface="Times New Roman" panose="02020603050405020304" pitchFamily="18" charset="0"/>
                <a:ea typeface="Calibri" panose="020F0502020204030204" pitchFamily="34" charset="0"/>
                <a:cs typeface="B Nazanin" panose="00000400000000000000" pitchFamily="2" charset="-78"/>
              </a:rPr>
              <a:t>انتخاب گره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مبنا</a:t>
            </a:r>
          </a:p>
          <a:p>
            <a:pPr marL="342900" indent="-342900" algn="just" rtl="1">
              <a:buClr>
                <a:srgbClr val="FF0000"/>
              </a:buClr>
              <a:buFont typeface="+mj-lt"/>
              <a:buAutoNum type="arabicParenR"/>
            </a:pPr>
            <a:r>
              <a:rPr lang="fa-IR" altLang="en-US" sz="1600" dirty="0">
                <a:latin typeface="Times New Roman" panose="02020603050405020304" pitchFamily="18" charset="0"/>
                <a:ea typeface="Calibri" panose="020F0502020204030204" pitchFamily="34" charset="0"/>
                <a:cs typeface="B Nazanin" panose="00000400000000000000" pitchFamily="2" charset="-78"/>
              </a:rPr>
              <a:t>انتخاب ولتاژ گره ها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به عنوان </a:t>
            </a:r>
            <a:r>
              <a:rPr lang="fa-IR" altLang="en-US" sz="1600" dirty="0">
                <a:latin typeface="Times New Roman" panose="02020603050405020304" pitchFamily="18" charset="0"/>
                <a:ea typeface="Calibri" panose="020F0502020204030204" pitchFamily="34" charset="0"/>
                <a:cs typeface="B Nazanin" panose="00000400000000000000" pitchFamily="2" charset="-78"/>
              </a:rPr>
              <a:t>متغیرهای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مدار</a:t>
            </a:r>
          </a:p>
          <a:p>
            <a:pPr marL="342900" indent="-342900" algn="just" rtl="1">
              <a:buClr>
                <a:srgbClr val="FF0000"/>
              </a:buClr>
              <a:buFont typeface="+mj-lt"/>
              <a:buAutoNum type="arabicParenR"/>
            </a:pPr>
            <a:r>
              <a:rPr lang="fa-IR" altLang="en-US" sz="1600" dirty="0">
                <a:latin typeface="Times New Roman" panose="02020603050405020304" pitchFamily="18" charset="0"/>
                <a:ea typeface="Calibri" panose="020F0502020204030204" pitchFamily="34" charset="0"/>
                <a:cs typeface="B Nazanin" panose="00000400000000000000" pitchFamily="2" charset="-78"/>
              </a:rPr>
              <a:t>نوشتن معادلات </a:t>
            </a:r>
            <a:r>
              <a:rPr lang="en-US" altLang="en-US" sz="1600" dirty="0">
                <a:latin typeface="Times New Roman" panose="02020603050405020304" pitchFamily="18" charset="0"/>
                <a:ea typeface="Calibri" panose="020F0502020204030204" pitchFamily="34" charset="0"/>
                <a:cs typeface="B Nazanin" panose="00000400000000000000" pitchFamily="2" charset="-78"/>
              </a:rPr>
              <a:t>KCL</a:t>
            </a:r>
            <a:r>
              <a:rPr lang="fa-IR" altLang="en-US" sz="1600" dirty="0">
                <a:latin typeface="Times New Roman" panose="02020603050405020304" pitchFamily="18" charset="0"/>
                <a:ea typeface="Calibri" panose="020F0502020204030204" pitchFamily="34" charset="0"/>
                <a:cs typeface="B Nazanin" panose="00000400000000000000" pitchFamily="2" charset="-78"/>
              </a:rPr>
              <a:t> در گره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ها</a:t>
            </a:r>
          </a:p>
          <a:p>
            <a:pPr marL="342900" indent="-342900" algn="just" rtl="1">
              <a:buClr>
                <a:srgbClr val="FF0000"/>
              </a:buClr>
              <a:buFont typeface="+mj-lt"/>
              <a:buAutoNum type="arabicParenR"/>
            </a:pPr>
            <a:r>
              <a:rPr lang="fa-IR" altLang="en-US" sz="1600" dirty="0">
                <a:latin typeface="Times New Roman" panose="02020603050405020304" pitchFamily="18" charset="0"/>
                <a:ea typeface="Calibri" panose="020F0502020204030204" pitchFamily="34" charset="0"/>
                <a:cs typeface="B Nazanin" panose="00000400000000000000" pitchFamily="2" charset="-78"/>
              </a:rPr>
              <a:t>انجام عملیات مناسب برای استخراج معادله دیفرانسیل متغیر مورد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نظر</a:t>
            </a:r>
            <a:endParaRPr lang="en-US" altLang="en-US" sz="1600" dirty="0">
              <a:latin typeface="Times New Roman" panose="02020603050405020304" pitchFamily="18" charset="0"/>
              <a:ea typeface="Calibri" panose="020F0502020204030204" pitchFamily="34" charset="0"/>
              <a:cs typeface="B Nazanin" panose="00000400000000000000" pitchFamily="2" charset="-78"/>
            </a:endParaRPr>
          </a:p>
        </p:txBody>
      </p:sp>
      <p:sp>
        <p:nvSpPr>
          <p:cNvPr id="13" name="Rectangle 12"/>
          <p:cNvSpPr>
            <a:spLocks noChangeArrowheads="1"/>
          </p:cNvSpPr>
          <p:nvPr/>
        </p:nvSpPr>
        <p:spPr bwMode="auto">
          <a:xfrm>
            <a:off x="457201" y="2870659"/>
            <a:ext cx="386650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buClr>
                <a:srgbClr val="FF0000"/>
              </a:buClr>
              <a:buFont typeface="Wingdings" panose="05000000000000000000" pitchFamily="2" charset="2"/>
              <a:buChar char="v"/>
            </a:pPr>
            <a:r>
              <a:rPr lang="fa-IR" altLang="en-US" sz="16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تحلیل مش</a:t>
            </a:r>
          </a:p>
          <a:p>
            <a:pPr marL="342900" indent="-342900" algn="just" rtl="1">
              <a:buClr>
                <a:srgbClr val="FF0000"/>
              </a:buClr>
              <a:buFont typeface="+mj-lt"/>
              <a:buAutoNum type="arabicParenR"/>
            </a:pPr>
            <a:r>
              <a:rPr lang="fa-IR" altLang="en-US" sz="1600" dirty="0">
                <a:latin typeface="Times New Roman" panose="02020603050405020304" pitchFamily="18" charset="0"/>
                <a:ea typeface="Calibri" panose="020F0502020204030204" pitchFamily="34" charset="0"/>
                <a:cs typeface="B Nazanin" panose="00000400000000000000" pitchFamily="2" charset="-78"/>
              </a:rPr>
              <a:t>انتخاب مش های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مدار</a:t>
            </a:r>
          </a:p>
          <a:p>
            <a:pPr marL="342900" indent="-342900" algn="just" rtl="1">
              <a:buClr>
                <a:srgbClr val="FF0000"/>
              </a:buClr>
              <a:buFont typeface="+mj-lt"/>
              <a:buAutoNum type="arabicParenR"/>
            </a:pPr>
            <a:r>
              <a:rPr lang="fa-IR" altLang="en-US" sz="1600" dirty="0">
                <a:latin typeface="Times New Roman" panose="02020603050405020304" pitchFamily="18" charset="0"/>
                <a:ea typeface="Calibri" panose="020F0502020204030204" pitchFamily="34" charset="0"/>
                <a:cs typeface="B Nazanin" panose="00000400000000000000" pitchFamily="2" charset="-78"/>
              </a:rPr>
              <a:t>انتخاب جریان مش ها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به عنوان </a:t>
            </a:r>
            <a:r>
              <a:rPr lang="fa-IR" altLang="en-US" sz="1600" dirty="0">
                <a:latin typeface="Times New Roman" panose="02020603050405020304" pitchFamily="18" charset="0"/>
                <a:ea typeface="Calibri" panose="020F0502020204030204" pitchFamily="34" charset="0"/>
                <a:cs typeface="B Nazanin" panose="00000400000000000000" pitchFamily="2" charset="-78"/>
              </a:rPr>
              <a:t>متغیرهای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مدار</a:t>
            </a:r>
          </a:p>
          <a:p>
            <a:pPr marL="342900" indent="-342900" algn="just" rtl="1">
              <a:buClr>
                <a:srgbClr val="FF0000"/>
              </a:buClr>
              <a:buFont typeface="+mj-lt"/>
              <a:buAutoNum type="arabicParenR"/>
            </a:pPr>
            <a:r>
              <a:rPr lang="fa-IR" altLang="en-US" sz="1600" dirty="0">
                <a:latin typeface="Times New Roman" panose="02020603050405020304" pitchFamily="18" charset="0"/>
                <a:ea typeface="Calibri" panose="020F0502020204030204" pitchFamily="34" charset="0"/>
                <a:cs typeface="B Nazanin" panose="00000400000000000000" pitchFamily="2" charset="-78"/>
              </a:rPr>
              <a:t>نوشتن معادلات </a:t>
            </a:r>
            <a:r>
              <a:rPr lang="en-US" altLang="en-US" sz="1600" dirty="0">
                <a:latin typeface="Times New Roman" panose="02020603050405020304" pitchFamily="18" charset="0"/>
                <a:ea typeface="Calibri" panose="020F0502020204030204" pitchFamily="34" charset="0"/>
                <a:cs typeface="B Nazanin" panose="00000400000000000000" pitchFamily="2" charset="-78"/>
              </a:rPr>
              <a:t>KVL</a:t>
            </a:r>
            <a:r>
              <a:rPr lang="fa-IR" altLang="en-US" sz="1600" dirty="0">
                <a:latin typeface="Times New Roman" panose="02020603050405020304" pitchFamily="18" charset="0"/>
                <a:ea typeface="Calibri" panose="020F0502020204030204" pitchFamily="34" charset="0"/>
                <a:cs typeface="B Nazanin" panose="00000400000000000000" pitchFamily="2" charset="-78"/>
              </a:rPr>
              <a:t> در مش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ها</a:t>
            </a:r>
          </a:p>
          <a:p>
            <a:pPr marL="342900" indent="-342900" algn="just" rtl="1">
              <a:buClr>
                <a:srgbClr val="FF0000"/>
              </a:buClr>
              <a:buFont typeface="+mj-lt"/>
              <a:buAutoNum type="arabicParenR"/>
            </a:pPr>
            <a:r>
              <a:rPr lang="fa-IR" altLang="en-US" sz="1600" dirty="0">
                <a:latin typeface="Times New Roman" panose="02020603050405020304" pitchFamily="18" charset="0"/>
                <a:ea typeface="Calibri" panose="020F0502020204030204" pitchFamily="34" charset="0"/>
                <a:cs typeface="B Nazanin" panose="00000400000000000000" pitchFamily="2" charset="-78"/>
              </a:rPr>
              <a:t>انجام عملیات مناسب برای استخراج معادله دیفرانسیل متغیر مورد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نظر</a:t>
            </a:r>
            <a:endParaRPr lang="en-US" altLang="en-US" sz="1600" dirty="0">
              <a:latin typeface="Times New Roman" panose="02020603050405020304" pitchFamily="18" charset="0"/>
              <a:ea typeface="Calibri" panose="020F0502020204030204" pitchFamily="34" charset="0"/>
              <a:cs typeface="B Nazanin" panose="00000400000000000000" pitchFamily="2" charset="-78"/>
            </a:endParaRPr>
          </a:p>
        </p:txBody>
      </p:sp>
      <p:sp>
        <p:nvSpPr>
          <p:cNvPr id="19" name="Rectangle 18"/>
          <p:cNvSpPr/>
          <p:nvPr/>
        </p:nvSpPr>
        <p:spPr>
          <a:xfrm>
            <a:off x="304800" y="4476220"/>
            <a:ext cx="8686800" cy="1837426"/>
          </a:xfrm>
          <a:prstGeom prst="rect">
            <a:avLst/>
          </a:prstGeom>
        </p:spPr>
        <p:txBody>
          <a:bodyPr wrap="square">
            <a:spAutoFit/>
          </a:bodyPr>
          <a:lstStyle/>
          <a:p>
            <a:pPr marL="285750" indent="-285750" algn="just" rtl="1">
              <a:lnSpc>
                <a:spcPct val="115000"/>
              </a:lnSpc>
              <a:buFont typeface="Wingdings" panose="05000000000000000000" pitchFamily="2" charset="2"/>
              <a:buChar char="v"/>
            </a:pPr>
            <a:r>
              <a:rPr lang="fa-IR" kern="100" dirty="0" smtClean="0">
                <a:latin typeface="Times New Roman" panose="02020603050405020304" pitchFamily="18" charset="0"/>
                <a:ea typeface="Calibri" panose="020F0502020204030204" pitchFamily="34" charset="0"/>
                <a:cs typeface="B Nazanin" panose="00000400000000000000" pitchFamily="2" charset="-78"/>
              </a:rPr>
              <a:t>در ادامه با چند مثال نشان می دهیم که </a:t>
            </a:r>
            <a:r>
              <a:rPr lang="fa-IR" kern="100" dirty="0">
                <a:latin typeface="Times New Roman" panose="02020603050405020304" pitchFamily="18" charset="0"/>
                <a:ea typeface="Calibri" panose="020F0502020204030204" pitchFamily="34" charset="0"/>
                <a:cs typeface="B Nazanin" panose="00000400000000000000" pitchFamily="2" charset="-78"/>
              </a:rPr>
              <a:t>با </a:t>
            </a:r>
            <a:r>
              <a:rPr lang="fa-IR" kern="100" dirty="0" smtClean="0">
                <a:latin typeface="Times New Roman" panose="02020603050405020304" pitchFamily="18" charset="0"/>
                <a:ea typeface="Calibri" panose="020F0502020204030204" pitchFamily="34" charset="0"/>
                <a:cs typeface="B Nazanin" panose="00000400000000000000" pitchFamily="2" charset="-78"/>
              </a:rPr>
              <a:t>به کارگیری </a:t>
            </a:r>
            <a:r>
              <a:rPr lang="fa-IR" kern="100" dirty="0">
                <a:latin typeface="Times New Roman" panose="02020603050405020304" pitchFamily="18" charset="0"/>
                <a:ea typeface="Calibri" panose="020F0502020204030204" pitchFamily="34" charset="0"/>
                <a:cs typeface="B Nazanin" panose="00000400000000000000" pitchFamily="2" charset="-78"/>
              </a:rPr>
              <a:t>روش تحلیل گره یا روش تحلیل مش </a:t>
            </a:r>
            <a:r>
              <a:rPr lang="fa-IR" kern="100" dirty="0" smtClean="0">
                <a:latin typeface="Times New Roman" panose="02020603050405020304" pitchFamily="18" charset="0"/>
                <a:ea typeface="Calibri" panose="020F0502020204030204" pitchFamily="34" charset="0"/>
                <a:cs typeface="B Nazanin" panose="00000400000000000000" pitchFamily="2" charset="-78"/>
              </a:rPr>
              <a:t>می توان </a:t>
            </a:r>
            <a:r>
              <a:rPr lang="fa-IR" kern="100" dirty="0">
                <a:latin typeface="Times New Roman" panose="02020603050405020304" pitchFamily="18" charset="0"/>
                <a:ea typeface="Calibri" panose="020F0502020204030204" pitchFamily="34" charset="0"/>
                <a:cs typeface="B Nazanin" panose="00000400000000000000" pitchFamily="2" charset="-78"/>
              </a:rPr>
              <a:t>معادله دیفرانسیل یک مدار را نسبت به هر متغیر خروجی نوشت و شرایط اولیه لازم را بدست </a:t>
            </a:r>
            <a:r>
              <a:rPr lang="fa-IR" kern="100" dirty="0" smtClean="0">
                <a:latin typeface="Times New Roman" panose="02020603050405020304" pitchFamily="18" charset="0"/>
                <a:ea typeface="Calibri" panose="020F0502020204030204" pitchFamily="34" charset="0"/>
                <a:cs typeface="B Nazanin" panose="00000400000000000000" pitchFamily="2" charset="-78"/>
              </a:rPr>
              <a:t>آورد. توجه شود که:</a:t>
            </a:r>
            <a:endParaRPr lang="en-US" sz="1400" kern="100" dirty="0">
              <a:latin typeface="Times New Roman" panose="02020603050405020304" pitchFamily="18" charset="0"/>
              <a:ea typeface="Calibri" panose="020F0502020204030204" pitchFamily="34" charset="0"/>
              <a:cs typeface="Arial" panose="020B0604020202020204" pitchFamily="34" charset="0"/>
            </a:endParaRPr>
          </a:p>
          <a:p>
            <a:pPr marL="342900" indent="-342900" algn="just" rtl="1">
              <a:buFont typeface="+mj-lt"/>
              <a:buAutoNum type="arabicParenR"/>
            </a:pPr>
            <a:r>
              <a:rPr lang="fa-IR" kern="100" dirty="0" smtClean="0">
                <a:latin typeface="Times New Roman" panose="02020603050405020304" pitchFamily="18" charset="0"/>
                <a:ea typeface="Calibri" panose="020F0502020204030204" pitchFamily="34" charset="0"/>
                <a:cs typeface="B Nazanin" panose="00000400000000000000" pitchFamily="2" charset="-78"/>
              </a:rPr>
              <a:t>ممکن </a:t>
            </a:r>
            <a:r>
              <a:rPr lang="fa-IR" kern="100" dirty="0">
                <a:latin typeface="Times New Roman" panose="02020603050405020304" pitchFamily="18" charset="0"/>
                <a:ea typeface="Calibri" panose="020F0502020204030204" pitchFamily="34" charset="0"/>
                <a:cs typeface="B Nazanin" panose="00000400000000000000" pitchFamily="2" charset="-78"/>
              </a:rPr>
              <a:t>است علاوه بر سیگنال </a:t>
            </a:r>
            <a:r>
              <a:rPr lang="fa-IR" kern="100" dirty="0" smtClean="0">
                <a:latin typeface="Times New Roman" panose="02020603050405020304" pitchFamily="18" charset="0"/>
                <a:ea typeface="Calibri" panose="020F0502020204030204" pitchFamily="34" charset="0"/>
                <a:cs typeface="B Nazanin" panose="00000400000000000000" pitchFamily="2" charset="-78"/>
              </a:rPr>
              <a:t>ورودی، </a:t>
            </a:r>
            <a:r>
              <a:rPr lang="fa-IR" kern="100" dirty="0">
                <a:latin typeface="Times New Roman" panose="02020603050405020304" pitchFamily="18" charset="0"/>
                <a:ea typeface="Calibri" panose="020F0502020204030204" pitchFamily="34" charset="0"/>
                <a:cs typeface="B Nazanin" panose="00000400000000000000" pitchFamily="2" charset="-78"/>
              </a:rPr>
              <a:t>مشتق اول یا دوم آن و در حالت کلی در مدارهای مرتبه </a:t>
            </a:r>
            <a:r>
              <a:rPr lang="en-US" kern="100" dirty="0" smtClean="0">
                <a:latin typeface="Times New Roman" panose="02020603050405020304" pitchFamily="18" charset="0"/>
                <a:ea typeface="Calibri" panose="020F0502020204030204" pitchFamily="34" charset="0"/>
                <a:cs typeface="B Nazanin" panose="00000400000000000000" pitchFamily="2" charset="-78"/>
              </a:rPr>
              <a:t>n</a:t>
            </a:r>
            <a:r>
              <a:rPr lang="fa-IR" kern="100" dirty="0" smtClean="0">
                <a:latin typeface="Times New Roman" panose="02020603050405020304" pitchFamily="18" charset="0"/>
                <a:ea typeface="Calibri" panose="020F0502020204030204" pitchFamily="34" charset="0"/>
                <a:cs typeface="B Nazanin" panose="00000400000000000000" pitchFamily="2" charset="-78"/>
              </a:rPr>
              <a:t>ام از </a:t>
            </a:r>
            <a:r>
              <a:rPr lang="fa-IR" kern="100" dirty="0">
                <a:latin typeface="Times New Roman" panose="02020603050405020304" pitchFamily="18" charset="0"/>
                <a:ea typeface="Calibri" panose="020F0502020204030204" pitchFamily="34" charset="0"/>
                <a:cs typeface="B Nazanin" panose="00000400000000000000" pitchFamily="2" charset="-78"/>
              </a:rPr>
              <a:t>مشتق سیگنال ورودی آن در طرف راست معادله دیفرانسیل ظاهر </a:t>
            </a:r>
            <a:r>
              <a:rPr lang="fa-IR" kern="100" dirty="0" smtClean="0">
                <a:latin typeface="Times New Roman" panose="02020603050405020304" pitchFamily="18" charset="0"/>
                <a:ea typeface="Calibri" panose="020F0502020204030204" pitchFamily="34" charset="0"/>
                <a:cs typeface="B Nazanin" panose="00000400000000000000" pitchFamily="2" charset="-78"/>
              </a:rPr>
              <a:t>می شود</a:t>
            </a:r>
            <a:r>
              <a:rPr lang="fa-IR" kern="100" dirty="0">
                <a:latin typeface="Times New Roman" panose="02020603050405020304" pitchFamily="18" charset="0"/>
                <a:ea typeface="Calibri" panose="020F0502020204030204" pitchFamily="34" charset="0"/>
                <a:cs typeface="B Nazanin" panose="00000400000000000000" pitchFamily="2" charset="-78"/>
              </a:rPr>
              <a:t>.</a:t>
            </a:r>
            <a:endParaRPr lang="en-US" sz="1400" kern="100" dirty="0">
              <a:latin typeface="Times New Roman" panose="02020603050405020304" pitchFamily="18" charset="0"/>
              <a:ea typeface="Calibri" panose="020F0502020204030204" pitchFamily="34" charset="0"/>
              <a:cs typeface="Arial" panose="020B0604020202020204" pitchFamily="34" charset="0"/>
            </a:endParaRPr>
          </a:p>
          <a:p>
            <a:pPr marL="342900" indent="-342900" algn="just" rtl="1">
              <a:buFont typeface="+mj-lt"/>
              <a:buAutoNum type="arabicParenR"/>
            </a:pPr>
            <a:r>
              <a:rPr lang="fa-IR" kern="100" dirty="0">
                <a:latin typeface="Times New Roman" panose="02020603050405020304" pitchFamily="18" charset="0"/>
                <a:ea typeface="Calibri" panose="020F0502020204030204" pitchFamily="34" charset="0"/>
                <a:cs typeface="B Nazanin" panose="00000400000000000000" pitchFamily="2" charset="-78"/>
              </a:rPr>
              <a:t> </a:t>
            </a:r>
            <a:r>
              <a:rPr lang="fa-IR" kern="100" dirty="0" smtClean="0">
                <a:latin typeface="Times New Roman" panose="02020603050405020304" pitchFamily="18" charset="0"/>
                <a:ea typeface="Calibri" panose="020F0502020204030204" pitchFamily="34" charset="0"/>
                <a:cs typeface="B Nazanin" panose="00000400000000000000" pitchFamily="2" charset="-78"/>
              </a:rPr>
              <a:t>ممکن </a:t>
            </a:r>
            <a:r>
              <a:rPr lang="fa-IR" kern="100" dirty="0">
                <a:latin typeface="Times New Roman" panose="02020603050405020304" pitchFamily="18" charset="0"/>
                <a:ea typeface="Calibri" panose="020F0502020204030204" pitchFamily="34" charset="0"/>
                <a:cs typeface="B Nazanin" panose="00000400000000000000" pitchFamily="2" charset="-78"/>
              </a:rPr>
              <a:t>است در نوشتن معادلات گره و یا </a:t>
            </a:r>
            <a:r>
              <a:rPr lang="fa-IR" kern="100" dirty="0" smtClean="0">
                <a:latin typeface="Times New Roman" panose="02020603050405020304" pitchFamily="18" charset="0"/>
                <a:ea typeface="Calibri" panose="020F0502020204030204" pitchFamily="34" charset="0"/>
                <a:cs typeface="B Nazanin" panose="00000400000000000000" pitchFamily="2" charset="-78"/>
              </a:rPr>
              <a:t>مش، به </a:t>
            </a:r>
            <a:r>
              <a:rPr lang="fa-IR" kern="100" dirty="0">
                <a:latin typeface="Times New Roman" panose="02020603050405020304" pitchFamily="18" charset="0"/>
                <a:ea typeface="Calibri" panose="020F0502020204030204" pitchFamily="34" charset="0"/>
                <a:cs typeface="B Nazanin" panose="00000400000000000000" pitchFamily="2" charset="-78"/>
              </a:rPr>
              <a:t>معادلات انتگرالی نیز برسیم که با مشتق </a:t>
            </a:r>
            <a:r>
              <a:rPr lang="fa-IR" kern="100" dirty="0" smtClean="0">
                <a:latin typeface="Times New Roman" panose="02020603050405020304" pitchFamily="18" charset="0"/>
                <a:ea typeface="Calibri" panose="020F0502020204030204" pitchFamily="34" charset="0"/>
                <a:cs typeface="B Nazanin" panose="00000400000000000000" pitchFamily="2" charset="-78"/>
              </a:rPr>
              <a:t>گیری، </a:t>
            </a:r>
            <a:r>
              <a:rPr lang="fa-IR" kern="100" dirty="0">
                <a:latin typeface="Times New Roman" panose="02020603050405020304" pitchFamily="18" charset="0"/>
                <a:ea typeface="Calibri" panose="020F0502020204030204" pitchFamily="34" charset="0"/>
                <a:cs typeface="B Nazanin" panose="00000400000000000000" pitchFamily="2" charset="-78"/>
              </a:rPr>
              <a:t>آنها را به معادلات دیفرانسیلی تبدیل </a:t>
            </a:r>
            <a:r>
              <a:rPr lang="fa-IR" kern="100" dirty="0" smtClean="0">
                <a:latin typeface="Times New Roman" panose="02020603050405020304" pitchFamily="18" charset="0"/>
                <a:ea typeface="Calibri" panose="020F0502020204030204" pitchFamily="34" charset="0"/>
                <a:cs typeface="B Nazanin" panose="00000400000000000000" pitchFamily="2" charset="-78"/>
              </a:rPr>
              <a:t>می کنیم</a:t>
            </a:r>
            <a:r>
              <a:rPr lang="fa-IR" kern="100" dirty="0">
                <a:latin typeface="Times New Roman" panose="02020603050405020304" pitchFamily="18" charset="0"/>
                <a:ea typeface="Calibri" panose="020F0502020204030204" pitchFamily="34" charset="0"/>
                <a:cs typeface="B Nazanin" panose="00000400000000000000" pitchFamily="2" charset="-78"/>
              </a:rPr>
              <a:t>.</a:t>
            </a:r>
            <a:endParaRPr lang="en-US" sz="1400" kern="1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059158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83</a:t>
            </a:fld>
            <a:endParaRPr lang="en-US" dirty="0"/>
          </a:p>
        </p:txBody>
      </p:sp>
      <p:pic>
        <p:nvPicPr>
          <p:cNvPr id="4" name="Picture 3"/>
          <p:cNvPicPr>
            <a:picLocks noChangeAspect="1"/>
          </p:cNvPicPr>
          <p:nvPr/>
        </p:nvPicPr>
        <p:blipFill>
          <a:blip r:embed="rId3"/>
          <a:stretch>
            <a:fillRect/>
          </a:stretch>
        </p:blipFill>
        <p:spPr>
          <a:xfrm>
            <a:off x="121782" y="22586"/>
            <a:ext cx="3810000" cy="1583920"/>
          </a:xfrm>
          <a:prstGeom prst="rect">
            <a:avLst/>
          </a:prstGeom>
        </p:spPr>
      </p:pic>
      <p:pic>
        <p:nvPicPr>
          <p:cNvPr id="5" name="Picture 4"/>
          <p:cNvPicPr>
            <a:picLocks noChangeAspect="1"/>
          </p:cNvPicPr>
          <p:nvPr/>
        </p:nvPicPr>
        <p:blipFill>
          <a:blip r:embed="rId4"/>
          <a:stretch>
            <a:fillRect/>
          </a:stretch>
        </p:blipFill>
        <p:spPr>
          <a:xfrm>
            <a:off x="1072576" y="66717"/>
            <a:ext cx="2133249" cy="1689514"/>
          </a:xfrm>
          <a:prstGeom prst="rect">
            <a:avLst/>
          </a:prstGeom>
        </p:spPr>
      </p:pic>
      <p:sp>
        <p:nvSpPr>
          <p:cNvPr id="6" name="Rectangle 5"/>
          <p:cNvSpPr>
            <a:spLocks noChangeArrowheads="1"/>
          </p:cNvSpPr>
          <p:nvPr/>
        </p:nvSpPr>
        <p:spPr bwMode="auto">
          <a:xfrm>
            <a:off x="2453628" y="1664388"/>
            <a:ext cx="1335622"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a:t>
            </a:r>
            <a:r>
              <a:rPr lang="en-US"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KCL</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در گره 1</a:t>
            </a:r>
            <a:endParaRPr lang="en-US" altLang="en-US" sz="1600" b="1" dirty="0">
              <a:solidFill>
                <a:srgbClr val="0000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3759072" y="1396317"/>
                <a:ext cx="4451860" cy="9237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num>
                        <m:den>
                          <m:r>
                            <a:rPr lang="en-US" i="1">
                              <a:latin typeface="Cambria Math" panose="02040503050406030204" pitchFamily="18" charset="0"/>
                            </a:rPr>
                            <m:t>𝑑𝑡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𝑜</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nary>
                        <m:naryPr>
                          <m:limLoc m:val="undOvr"/>
                          <m:grow m:val="on"/>
                          <m:ctrlPr>
                            <a:rPr lang="en-US" i="1">
                              <a:latin typeface="Cambria Math" panose="02040503050406030204" pitchFamily="18" charset="0"/>
                            </a:rPr>
                          </m:ctrlPr>
                        </m:naryPr>
                        <m:sub>
                          <m:r>
                            <a:rPr lang="en-US" i="0">
                              <a:latin typeface="Cambria Math" panose="02040503050406030204" pitchFamily="18" charset="0"/>
                            </a:rPr>
                            <m:t>0</m:t>
                          </m:r>
                        </m:sub>
                        <m:sup>
                          <m:r>
                            <a:rPr lang="en-US" i="1">
                              <a:latin typeface="Cambria Math" panose="02040503050406030204" pitchFamily="18" charset="0"/>
                            </a:rPr>
                            <m:t>𝑡</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e>
                          </m:d>
                        </m:e>
                      </m:nary>
                      <m:r>
                        <a:rPr lang="en-US" i="1">
                          <a:latin typeface="Cambria Math" panose="02040503050406030204" pitchFamily="18" charset="0"/>
                        </a:rPr>
                        <m:t>𝑑𝑡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759072" y="1396317"/>
                <a:ext cx="4451860" cy="923714"/>
              </a:xfrm>
              <a:prstGeom prst="rect">
                <a:avLst/>
              </a:prstGeom>
              <a:blipFill>
                <a:blip r:embed="rId5"/>
                <a:stretch>
                  <a:fillRect/>
                </a:stretch>
              </a:blipFill>
            </p:spPr>
            <p:txBody>
              <a:bodyPr/>
              <a:lstStyle/>
              <a:p>
                <a:r>
                  <a:rPr lang="en-US">
                    <a:noFill/>
                  </a:rPr>
                  <a:t> </a:t>
                </a:r>
              </a:p>
            </p:txBody>
          </p:sp>
        </mc:Fallback>
      </mc:AlternateContent>
      <p:sp>
        <p:nvSpPr>
          <p:cNvPr id="8" name="Rectangle 7"/>
          <p:cNvSpPr>
            <a:spLocks noChangeArrowheads="1"/>
          </p:cNvSpPr>
          <p:nvPr/>
        </p:nvSpPr>
        <p:spPr bwMode="auto">
          <a:xfrm>
            <a:off x="2392974" y="2408037"/>
            <a:ext cx="1364476"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a:t>
            </a:r>
            <a:r>
              <a:rPr lang="en-US"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KCL</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در گره 2</a:t>
            </a:r>
            <a:endParaRPr lang="en-US" altLang="en-US" sz="1600" b="1" dirty="0">
              <a:solidFill>
                <a:srgbClr val="0000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3774282" y="2176888"/>
                <a:ext cx="4018280" cy="9237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num>
                        <m:den>
                          <m:r>
                            <a:rPr lang="en-US" i="1">
                              <a:latin typeface="Cambria Math" panose="02040503050406030204" pitchFamily="18" charset="0"/>
                            </a:rPr>
                            <m:t>𝑑𝑡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𝑜</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nary>
                        <m:naryPr>
                          <m:limLoc m:val="undOvr"/>
                          <m:grow m:val="on"/>
                          <m:ctrlPr>
                            <a:rPr lang="en-US" i="1">
                              <a:latin typeface="Cambria Math" panose="02040503050406030204" pitchFamily="18" charset="0"/>
                            </a:rPr>
                          </m:ctrlPr>
                        </m:naryPr>
                        <m:sub>
                          <m:r>
                            <a:rPr lang="en-US" i="0">
                              <a:latin typeface="Cambria Math" panose="02040503050406030204" pitchFamily="18" charset="0"/>
                            </a:rPr>
                            <m:t>0</m:t>
                          </m:r>
                        </m:sub>
                        <m:sup>
                          <m:r>
                            <a:rPr lang="en-US" i="1">
                              <a:latin typeface="Cambria Math" panose="02040503050406030204" pitchFamily="18" charset="0"/>
                            </a:rPr>
                            <m:t>𝑡</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fa-IR" b="0" i="0" smtClean="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fa-IR" b="0" i="0" smtClean="0">
                                      <a:latin typeface="Cambria Math" panose="02040503050406030204" pitchFamily="18" charset="0"/>
                                    </a:rPr>
                                    <m:t>2</m:t>
                                  </m:r>
                                </m:sub>
                              </m:sSub>
                            </m:e>
                          </m:d>
                        </m:e>
                      </m:nary>
                      <m:r>
                        <a:rPr lang="en-US" i="1">
                          <a:latin typeface="Cambria Math" panose="02040503050406030204" pitchFamily="18" charset="0"/>
                        </a:rPr>
                        <m:t>𝑑𝑡</m:t>
                      </m:r>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3774282" y="2176888"/>
                <a:ext cx="4018280" cy="923714"/>
              </a:xfrm>
              <a:prstGeom prst="rect">
                <a:avLst/>
              </a:prstGeom>
              <a:blipFill>
                <a:blip r:embed="rId6"/>
                <a:stretch>
                  <a:fillRect/>
                </a:stretch>
              </a:blipFill>
            </p:spPr>
            <p:txBody>
              <a:bodyPr/>
              <a:lstStyle/>
              <a:p>
                <a:r>
                  <a:rPr lang="en-US">
                    <a:noFill/>
                  </a:rPr>
                  <a:t> </a:t>
                </a:r>
              </a:p>
            </p:txBody>
          </p:sp>
        </mc:Fallback>
      </mc:AlternateContent>
      <p:sp>
        <p:nvSpPr>
          <p:cNvPr id="10" name="Rectangle 9"/>
          <p:cNvSpPr>
            <a:spLocks noChangeArrowheads="1"/>
          </p:cNvSpPr>
          <p:nvPr/>
        </p:nvSpPr>
        <p:spPr bwMode="auto">
          <a:xfrm>
            <a:off x="803856" y="3033776"/>
            <a:ext cx="8204490"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a:lnSpc>
                <a:spcPct val="115000"/>
              </a:lnSpc>
              <a:spcAft>
                <a:spcPts val="1000"/>
              </a:spcAft>
              <a:buClr>
                <a:srgbClr val="FF0000"/>
              </a:buClr>
            </a:pPr>
            <a:r>
              <a:rPr lang="fa-IR" altLang="en-US" dirty="0" smtClean="0">
                <a:latin typeface="Cambria Math" panose="02040503050406030204" pitchFamily="18" charset="0"/>
                <a:ea typeface="Cambria Math" panose="02040503050406030204" pitchFamily="18" charset="0"/>
                <a:cs typeface="B Nazanin" panose="00000400000000000000" pitchFamily="2" charset="-78"/>
              </a:rPr>
              <a:t>در ادامه باید متغیر </a:t>
            </a:r>
            <a:r>
              <a:rPr lang="en-US" altLang="en-US" dirty="0" smtClean="0">
                <a:latin typeface="Cambria Math" panose="02040503050406030204" pitchFamily="18" charset="0"/>
                <a:ea typeface="Cambria Math" panose="02040503050406030204" pitchFamily="18" charset="0"/>
                <a:cs typeface="B Nazanin" panose="00000400000000000000" pitchFamily="2" charset="-78"/>
              </a:rPr>
              <a:t>v</a:t>
            </a:r>
            <a:r>
              <a:rPr lang="en-US" altLang="en-US" baseline="-25000" dirty="0" smtClean="0">
                <a:latin typeface="Cambria Math" panose="02040503050406030204" pitchFamily="18" charset="0"/>
                <a:ea typeface="Cambria Math" panose="02040503050406030204" pitchFamily="18" charset="0"/>
                <a:cs typeface="B Nazanin" panose="00000400000000000000" pitchFamily="2" charset="-78"/>
              </a:rPr>
              <a:t>1</a:t>
            </a:r>
            <a:r>
              <a:rPr lang="fa-IR" altLang="en-US" dirty="0" smtClean="0">
                <a:latin typeface="Cambria Math" panose="02040503050406030204" pitchFamily="18" charset="0"/>
                <a:ea typeface="Cambria Math" panose="02040503050406030204" pitchFamily="18" charset="0"/>
                <a:cs typeface="B Nazanin" panose="00000400000000000000" pitchFamily="2" charset="-78"/>
              </a:rPr>
              <a:t> از معادلات حذف شود. </a:t>
            </a:r>
            <a:r>
              <a:rPr lang="fa-IR" altLang="en-US" dirty="0">
                <a:latin typeface="Cambria Math" panose="02040503050406030204" pitchFamily="18" charset="0"/>
                <a:ea typeface="Cambria Math" panose="02040503050406030204" pitchFamily="18" charset="0"/>
                <a:cs typeface="B Nazanin" panose="00000400000000000000" pitchFamily="2" charset="-78"/>
              </a:rPr>
              <a:t>دو معادله نوشته شده را جمع </a:t>
            </a:r>
            <a:r>
              <a:rPr lang="fa-IR" altLang="en-US" dirty="0" smtClean="0">
                <a:latin typeface="Cambria Math" panose="02040503050406030204" pitchFamily="18" charset="0"/>
                <a:ea typeface="Cambria Math" panose="02040503050406030204" pitchFamily="18" charset="0"/>
                <a:cs typeface="B Nazanin" panose="00000400000000000000" pitchFamily="2" charset="-78"/>
              </a:rPr>
              <a:t>می کنیم </a:t>
            </a:r>
            <a:r>
              <a:rPr lang="fa-IR" altLang="en-US" dirty="0">
                <a:latin typeface="Cambria Math" panose="02040503050406030204" pitchFamily="18" charset="0"/>
                <a:ea typeface="Cambria Math" panose="02040503050406030204" pitchFamily="18" charset="0"/>
                <a:cs typeface="B Nazanin" panose="00000400000000000000" pitchFamily="2" charset="-78"/>
              </a:rPr>
              <a:t>تا عبارت انتگرالی حذف شود. </a:t>
            </a:r>
          </a:p>
        </p:txBody>
      </p:sp>
      <mc:AlternateContent xmlns:mc="http://schemas.openxmlformats.org/markup-compatibility/2006" xmlns:a14="http://schemas.microsoft.com/office/drawing/2010/main">
        <mc:Choice Requires="a14">
          <p:sp>
            <p:nvSpPr>
              <p:cNvPr id="12" name="Rectangle 11"/>
              <p:cNvSpPr/>
              <p:nvPr/>
            </p:nvSpPr>
            <p:spPr>
              <a:xfrm>
                <a:off x="3259832" y="3467145"/>
                <a:ext cx="2725170"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num>
                        <m:den>
                          <m:r>
                            <a:rPr lang="en-US" i="1">
                              <a:latin typeface="Cambria Math" panose="02040503050406030204" pitchFamily="18" charset="0"/>
                            </a:rPr>
                            <m:t>𝑑𝑡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num>
                        <m:den>
                          <m:r>
                            <a:rPr lang="en-US" i="1">
                              <a:latin typeface="Cambria Math" panose="02040503050406030204" pitchFamily="18" charset="0"/>
                            </a:rPr>
                            <m:t>𝑑𝑡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3259832" y="3467145"/>
                <a:ext cx="2725170" cy="618246"/>
              </a:xfrm>
              <a:prstGeom prst="rect">
                <a:avLst/>
              </a:prstGeom>
              <a:blipFill>
                <a:blip r:embed="rId7"/>
                <a:stretch>
                  <a:fillRect/>
                </a:stretch>
              </a:blipFill>
            </p:spPr>
            <p:txBody>
              <a:bodyPr/>
              <a:lstStyle/>
              <a:p>
                <a:r>
                  <a:rPr lang="en-US">
                    <a:noFill/>
                  </a:rPr>
                  <a:t> </a:t>
                </a:r>
              </a:p>
            </p:txBody>
          </p:sp>
        </mc:Fallback>
      </mc:AlternateContent>
      <p:sp>
        <p:nvSpPr>
          <p:cNvPr id="13" name="Rectangle 12"/>
          <p:cNvSpPr>
            <a:spLocks noChangeArrowheads="1"/>
          </p:cNvSpPr>
          <p:nvPr/>
        </p:nvSpPr>
        <p:spPr bwMode="auto">
          <a:xfrm>
            <a:off x="4038600" y="3983246"/>
            <a:ext cx="4958409"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dirty="0" smtClean="0">
                <a:latin typeface="Cambria Math" panose="02040503050406030204" pitchFamily="18" charset="0"/>
                <a:ea typeface="Cambria Math" panose="02040503050406030204" pitchFamily="18" charset="0"/>
                <a:cs typeface="B Nazanin" panose="00000400000000000000" pitchFamily="2" charset="-78"/>
              </a:rPr>
              <a:t>در ادامه از معادله دوم مشتق گرفته و متغیر </a:t>
            </a:r>
            <a:r>
              <a:rPr lang="en-US" altLang="en-US" dirty="0" smtClean="0">
                <a:latin typeface="Cambria Math" panose="02040503050406030204" pitchFamily="18" charset="0"/>
                <a:ea typeface="Cambria Math" panose="02040503050406030204" pitchFamily="18" charset="0"/>
                <a:cs typeface="B Nazanin" panose="00000400000000000000" pitchFamily="2" charset="-78"/>
              </a:rPr>
              <a:t>v</a:t>
            </a:r>
            <a:r>
              <a:rPr lang="en-US" altLang="en-US" baseline="-25000" dirty="0" smtClean="0">
                <a:latin typeface="Cambria Math" panose="02040503050406030204" pitchFamily="18" charset="0"/>
                <a:ea typeface="Cambria Math" panose="02040503050406030204" pitchFamily="18" charset="0"/>
                <a:cs typeface="B Nazanin" panose="00000400000000000000" pitchFamily="2" charset="-78"/>
              </a:rPr>
              <a:t>1</a:t>
            </a:r>
            <a:r>
              <a:rPr lang="fa-IR" altLang="en-US" dirty="0" smtClean="0">
                <a:latin typeface="Cambria Math" panose="02040503050406030204" pitchFamily="18" charset="0"/>
                <a:ea typeface="Cambria Math" panose="02040503050406030204" pitchFamily="18" charset="0"/>
                <a:cs typeface="B Nazanin" panose="00000400000000000000" pitchFamily="2" charset="-78"/>
              </a:rPr>
              <a:t> را محاسبه می کنیم. </a:t>
            </a:r>
          </a:p>
        </p:txBody>
      </p:sp>
      <p:grpSp>
        <p:nvGrpSpPr>
          <p:cNvPr id="14" name="Group 13"/>
          <p:cNvGrpSpPr/>
          <p:nvPr/>
        </p:nvGrpSpPr>
        <p:grpSpPr>
          <a:xfrm>
            <a:off x="8317750" y="1642295"/>
            <a:ext cx="282685" cy="370173"/>
            <a:chOff x="7284720" y="2818213"/>
            <a:chExt cx="340802" cy="446276"/>
          </a:xfrm>
        </p:grpSpPr>
        <p:sp>
          <p:nvSpPr>
            <p:cNvPr id="15" name="Oval 14"/>
            <p:cNvSpPr/>
            <p:nvPr/>
          </p:nvSpPr>
          <p:spPr>
            <a:xfrm>
              <a:off x="7284720" y="2915888"/>
              <a:ext cx="334536" cy="3303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rrowheads="1"/>
            </p:cNvSpPr>
            <p:nvPr/>
          </p:nvSpPr>
          <p:spPr bwMode="auto">
            <a:xfrm>
              <a:off x="7352690" y="2818213"/>
              <a:ext cx="272832"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2000" b="1" dirty="0" smtClean="0">
                  <a:solidFill>
                    <a:srgbClr val="0070C0"/>
                  </a:solidFill>
                  <a:ea typeface="Calibri" panose="020F0502020204030204" pitchFamily="34" charset="0"/>
                  <a:cs typeface="B Nazanin" panose="00000400000000000000" pitchFamily="2" charset="-78"/>
                </a:rPr>
                <a:t>1</a:t>
              </a:r>
            </a:p>
          </p:txBody>
        </p:sp>
      </p:grpSp>
      <p:grpSp>
        <p:nvGrpSpPr>
          <p:cNvPr id="17" name="Group 16"/>
          <p:cNvGrpSpPr/>
          <p:nvPr/>
        </p:nvGrpSpPr>
        <p:grpSpPr>
          <a:xfrm>
            <a:off x="8295471" y="2388703"/>
            <a:ext cx="309701" cy="446276"/>
            <a:chOff x="7277923" y="2818213"/>
            <a:chExt cx="373372" cy="538025"/>
          </a:xfrm>
        </p:grpSpPr>
        <p:sp>
          <p:nvSpPr>
            <p:cNvPr id="18" name="Oval 17"/>
            <p:cNvSpPr/>
            <p:nvPr/>
          </p:nvSpPr>
          <p:spPr>
            <a:xfrm>
              <a:off x="7284720" y="2915888"/>
              <a:ext cx="334536" cy="3303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a:spLocks noChangeArrowheads="1"/>
            </p:cNvSpPr>
            <p:nvPr/>
          </p:nvSpPr>
          <p:spPr bwMode="auto">
            <a:xfrm>
              <a:off x="7277923" y="2818213"/>
              <a:ext cx="373372" cy="53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2000" b="1" dirty="0" smtClean="0">
                  <a:solidFill>
                    <a:srgbClr val="0070C0"/>
                  </a:solidFill>
                  <a:ea typeface="Calibri" panose="020F0502020204030204" pitchFamily="34" charset="0"/>
                  <a:cs typeface="B Nazanin" panose="00000400000000000000" pitchFamily="2" charset="-78"/>
                </a:rPr>
                <a:t>2</a:t>
              </a:r>
            </a:p>
          </p:txBody>
        </p:sp>
      </p:grpSp>
      <mc:AlternateContent xmlns:mc="http://schemas.openxmlformats.org/markup-compatibility/2006" xmlns:a14="http://schemas.microsoft.com/office/drawing/2010/main">
        <mc:Choice Requires="a14">
          <p:sp>
            <p:nvSpPr>
              <p:cNvPr id="20" name="Rectangle 19"/>
              <p:cNvSpPr/>
              <p:nvPr/>
            </p:nvSpPr>
            <p:spPr>
              <a:xfrm>
                <a:off x="2912517" y="4378147"/>
                <a:ext cx="2727029"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r>
                        <a:rPr lang="en-US" i="0">
                          <a:latin typeface="Cambria Math" panose="02040503050406030204" pitchFamily="18" charset="0"/>
                        </a:rPr>
                        <m:t>2</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0">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2</m:t>
                              </m:r>
                            </m:sup>
                          </m:sSup>
                        </m:den>
                      </m:f>
                      <m:r>
                        <a:rPr lang="en-US" i="0">
                          <a:latin typeface="Cambria Math" panose="02040503050406030204" pitchFamily="18" charset="0"/>
                        </a:rPr>
                        <m:t>+</m:t>
                      </m:r>
                      <m:r>
                        <a:rPr lang="en-US" i="0">
                          <a:latin typeface="Cambria Math" panose="02040503050406030204" pitchFamily="18" charset="0"/>
                        </a:rPr>
                        <m:t>2</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num>
                        <m:den>
                          <m:r>
                            <a:rPr lang="en-US" i="1">
                              <a:latin typeface="Cambria Math" panose="02040503050406030204" pitchFamily="18" charset="0"/>
                            </a:rPr>
                            <m:t>𝑑𝑡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2912517" y="4378147"/>
                <a:ext cx="2727029" cy="64812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697264" y="5071378"/>
                <a:ext cx="3719223"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2</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0">
                                  <a:latin typeface="Cambria Math" panose="02040503050406030204" pitchFamily="18" charset="0"/>
                                </a:rPr>
                                <m:t>3</m:t>
                              </m:r>
                            </m:sup>
                          </m:sSup>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3</m:t>
                              </m:r>
                            </m:sup>
                          </m:sSup>
                        </m:den>
                      </m:f>
                      <m:r>
                        <a:rPr lang="en-US" i="0">
                          <a:latin typeface="Cambria Math" panose="02040503050406030204" pitchFamily="18" charset="0"/>
                        </a:rPr>
                        <m:t>+</m:t>
                      </m:r>
                      <m:r>
                        <a:rPr lang="en-US" i="0">
                          <a:latin typeface="Cambria Math" panose="02040503050406030204" pitchFamily="18" charset="0"/>
                        </a:rPr>
                        <m:t>4</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0">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2</m:t>
                              </m:r>
                            </m:sup>
                          </m:sSup>
                        </m:den>
                      </m:f>
                      <m:r>
                        <a:rPr lang="en-US" i="0">
                          <a:latin typeface="Cambria Math" panose="02040503050406030204" pitchFamily="18" charset="0"/>
                        </a:rPr>
                        <m:t>+</m:t>
                      </m:r>
                      <m:r>
                        <a:rPr lang="en-US" i="0">
                          <a:latin typeface="Cambria Math" panose="02040503050406030204" pitchFamily="18" charset="0"/>
                        </a:rPr>
                        <m:t>4</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num>
                        <m:den>
                          <m:r>
                            <a:rPr lang="en-US" i="1">
                              <a:latin typeface="Cambria Math" panose="02040503050406030204" pitchFamily="18" charset="0"/>
                            </a:rPr>
                            <m:t>𝑑𝑡</m:t>
                          </m:r>
                        </m:den>
                      </m:f>
                      <m:r>
                        <a:rPr lang="en-US" i="0">
                          <a:latin typeface="Cambria Math" panose="02040503050406030204" pitchFamily="18" charset="0"/>
                        </a:rPr>
                        <m:t>+</m:t>
                      </m:r>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2697264" y="5071378"/>
                <a:ext cx="3719223" cy="64812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849791" y="5904337"/>
                <a:ext cx="7755381" cy="524182"/>
              </a:xfrm>
              <a:prstGeom prst="rect">
                <a:avLst/>
              </a:prstGeom>
            </p:spPr>
            <p:txBody>
              <a:bodyPr wrap="square">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a:latin typeface="Cambria Math" panose="02040503050406030204" pitchFamily="18" charset="0"/>
                          </a:rPr>
                          <m:t>2</m:t>
                        </m:r>
                      </m:sub>
                    </m:sSub>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𝑜</m:t>
                        </m:r>
                        <m:r>
                          <a:rPr lang="en-US">
                            <a:latin typeface="Cambria Math" panose="02040503050406030204" pitchFamily="18" charset="0"/>
                          </a:rPr>
                          <m:t>2</m:t>
                        </m:r>
                      </m:sub>
                    </m:sSub>
                    <m:r>
                      <m:rPr>
                        <m:nor/>
                      </m:rPr>
                      <a:rPr lang="en-US" i="1">
                        <a:latin typeface="Cambria Math" panose="02040503050406030204" pitchFamily="18" charset="0"/>
                      </a:rPr>
                      <m:t>   </m:t>
                    </m:r>
                    <m:r>
                      <a:rPr lang="en-US">
                        <a:latin typeface="Cambria Math" panose="02040503050406030204" pitchFamily="18" charset="0"/>
                      </a:rPr>
                      <m:t>,</m:t>
                    </m:r>
                    <m:r>
                      <m:rPr>
                        <m:nor/>
                      </m:rP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a:latin typeface="Cambria Math" panose="02040503050406030204" pitchFamily="18" charset="0"/>
                              </a:rPr>
                              <m:t>2</m:t>
                            </m:r>
                          </m:sub>
                        </m:sSub>
                      </m:num>
                      <m:den>
                        <m:r>
                          <a:rPr lang="en-US" i="1">
                            <a:latin typeface="Cambria Math" panose="02040503050406030204" pitchFamily="18" charset="0"/>
                          </a:rPr>
                          <m:t>𝑑𝑡</m:t>
                        </m:r>
                      </m:den>
                    </m:f>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𝑜</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𝑜</m:t>
                        </m:r>
                        <m:r>
                          <a:rPr lang="en-US">
                            <a:latin typeface="Cambria Math" panose="02040503050406030204" pitchFamily="18" charset="0"/>
                          </a:rPr>
                          <m:t>2</m:t>
                        </m:r>
                      </m:sub>
                    </m:sSub>
                    <m:r>
                      <m:rPr>
                        <m:nor/>
                      </m:rPr>
                      <a:rPr lang="en-US" i="1">
                        <a:latin typeface="Cambria Math" panose="02040503050406030204" pitchFamily="18" charset="0"/>
                      </a:rPr>
                      <m:t>  </m:t>
                    </m:r>
                    <m:r>
                      <a:rPr lang="en-US">
                        <a:latin typeface="Cambria Math" panose="02040503050406030204" pitchFamily="18" charset="0"/>
                      </a:rPr>
                      <m:t>,</m:t>
                    </m:r>
                    <m:r>
                      <m:rPr>
                        <m:nor/>
                      </m:rPr>
                      <a:rPr lang="en-US" i="1">
                        <a:latin typeface="Cambria Math" panose="02040503050406030204" pitchFamily="18" charset="0"/>
                      </a:rPr>
                      <m:t>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a:latin typeface="Cambria Math" panose="02040503050406030204" pitchFamily="18" charset="0"/>
                              </a:rPr>
                              <m:t>2</m:t>
                            </m:r>
                          </m:sub>
                        </m:sSub>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2</m:t>
                            </m:r>
                          </m:sup>
                        </m:sSup>
                      </m:den>
                    </m:f>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𝑜</m:t>
                        </m:r>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𝑜</m:t>
                        </m:r>
                        <m:r>
                          <a:rPr lang="en-US">
                            <a:latin typeface="Cambria Math" panose="02040503050406030204" pitchFamily="18" charset="0"/>
                          </a:rPr>
                          <m:t>2</m:t>
                        </m:r>
                      </m:sub>
                    </m:sSub>
                    <m:r>
                      <a:rPr lang="en-US">
                        <a:latin typeface="Cambria Math" panose="02040503050406030204" pitchFamily="18" charset="0"/>
                      </a:rPr>
                      <m:t>−</m:t>
                    </m:r>
                    <m:r>
                      <a:rPr lang="en-US">
                        <a:latin typeface="Cambria Math" panose="02040503050406030204" pitchFamily="18" charset="0"/>
                      </a:rPr>
                      <m:t>2</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a:latin typeface="Cambria Math" panose="02040503050406030204" pitchFamily="18" charset="0"/>
                              </a:rPr>
                              <m:t>2</m:t>
                            </m:r>
                          </m:sub>
                        </m:sSub>
                      </m:num>
                      <m:den>
                        <m:r>
                          <a:rPr lang="en-US" i="1">
                            <a:latin typeface="Cambria Math" panose="02040503050406030204" pitchFamily="18" charset="0"/>
                          </a:rPr>
                          <m:t>𝑑𝑡</m:t>
                        </m:r>
                      </m:den>
                    </m:f>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oMath>
                </a14:m>
                <a:r>
                  <a:rPr lang="fa-IR" dirty="0" smtClean="0"/>
                  <a:t>(</a:t>
                </a:r>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849791" y="5904337"/>
                <a:ext cx="7755381" cy="524182"/>
              </a:xfrm>
              <a:prstGeom prst="rect">
                <a:avLst/>
              </a:prstGeom>
              <a:blipFill>
                <a:blip r:embed="rId10"/>
                <a:stretch>
                  <a:fillRect b="-5814"/>
                </a:stretch>
              </a:blipFill>
            </p:spPr>
            <p:txBody>
              <a:bodyPr/>
              <a:lstStyle/>
              <a:p>
                <a:r>
                  <a:rPr lang="en-US">
                    <a:noFill/>
                  </a:rPr>
                  <a:t> </a:t>
                </a:r>
              </a:p>
            </p:txBody>
          </p:sp>
        </mc:Fallback>
      </mc:AlternateContent>
      <p:sp>
        <p:nvSpPr>
          <p:cNvPr id="23" name="Rectangle 22"/>
          <p:cNvSpPr>
            <a:spLocks noChangeArrowheads="1"/>
          </p:cNvSpPr>
          <p:nvPr/>
        </p:nvSpPr>
        <p:spPr bwMode="auto">
          <a:xfrm>
            <a:off x="5904273" y="5581251"/>
            <a:ext cx="3089308"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dirty="0" smtClean="0">
                <a:ea typeface="Calibri" panose="020F0502020204030204" pitchFamily="34" charset="0"/>
                <a:cs typeface="B Nazanin" panose="00000400000000000000" pitchFamily="2" charset="-78"/>
              </a:rPr>
              <a:t>در انتها، شرایط اولیه را مشخص می کنیم.</a:t>
            </a:r>
          </a:p>
        </p:txBody>
      </p:sp>
      <p:sp>
        <p:nvSpPr>
          <p:cNvPr id="24" name="Rectangle 23"/>
          <p:cNvSpPr/>
          <p:nvPr/>
        </p:nvSpPr>
        <p:spPr>
          <a:xfrm>
            <a:off x="4038600" y="213476"/>
            <a:ext cx="4833661" cy="923330"/>
          </a:xfrm>
          <a:prstGeom prst="rect">
            <a:avLst/>
          </a:prstGeom>
        </p:spPr>
        <p:txBody>
          <a:bodyPr wrap="square">
            <a:spAutoFit/>
          </a:bodyPr>
          <a:lstStyle/>
          <a:p>
            <a:pPr marL="285750" indent="-285750" algn="just" rtl="1">
              <a:buFont typeface="Wingdings" panose="05000000000000000000" pitchFamily="2" charset="2"/>
              <a:buChar char="q"/>
            </a:pPr>
            <a:r>
              <a:rPr lang="fa-IR" b="1" dirty="0" smtClean="0">
                <a:solidFill>
                  <a:srgbClr val="FF0000"/>
                </a:solidFill>
                <a:latin typeface="Times New Roman" panose="02020603050405020304" pitchFamily="18" charset="0"/>
                <a:cs typeface="B Nazanin" panose="00000400000000000000" pitchFamily="2" charset="-78"/>
              </a:rPr>
              <a:t>مثال) تحلیل گره: </a:t>
            </a:r>
            <a:r>
              <a:rPr lang="fa-IR" dirty="0" smtClean="0">
                <a:latin typeface="Times New Roman" panose="02020603050405020304" pitchFamily="18" charset="0"/>
                <a:cs typeface="B Nazanin" panose="00000400000000000000" pitchFamily="2" charset="-78"/>
              </a:rPr>
              <a:t>در </a:t>
            </a:r>
            <a:r>
              <a:rPr lang="fa-IR" dirty="0">
                <a:latin typeface="Times New Roman" panose="02020603050405020304" pitchFamily="18" charset="0"/>
                <a:cs typeface="B Nazanin" panose="00000400000000000000" pitchFamily="2" charset="-78"/>
              </a:rPr>
              <a:t>مدار </a:t>
            </a:r>
            <a:r>
              <a:rPr lang="fa-IR" dirty="0" smtClean="0">
                <a:latin typeface="Times New Roman" panose="02020603050405020304" pitchFamily="18" charset="0"/>
                <a:cs typeface="B Nazanin" panose="00000400000000000000" pitchFamily="2" charset="-78"/>
              </a:rPr>
              <a:t>مقابل، </a:t>
            </a:r>
            <a:r>
              <a:rPr lang="fa-IR" dirty="0">
                <a:latin typeface="Times New Roman" panose="02020603050405020304" pitchFamily="18" charset="0"/>
                <a:cs typeface="B Nazanin" panose="00000400000000000000" pitchFamily="2" charset="-78"/>
              </a:rPr>
              <a:t>حالت اولیه عناصر ذخیره کننده انرژی </a:t>
            </a:r>
            <a:r>
              <a:rPr lang="en-US" sz="1600" dirty="0">
                <a:latin typeface="Times New Roman" panose="02020603050405020304" pitchFamily="18" charset="0"/>
                <a:cs typeface="B Nazanin" panose="00000400000000000000" pitchFamily="2" charset="-78"/>
              </a:rPr>
              <a:t>I</a:t>
            </a:r>
            <a:r>
              <a:rPr lang="en-US" sz="1600" baseline="-25000" dirty="0">
                <a:latin typeface="Times New Roman" panose="02020603050405020304" pitchFamily="18" charset="0"/>
                <a:cs typeface="B Nazanin" panose="00000400000000000000" pitchFamily="2" charset="-78"/>
              </a:rPr>
              <a:t>o</a:t>
            </a:r>
            <a:r>
              <a:rPr lang="fa-IR" dirty="0">
                <a:latin typeface="Times New Roman" panose="02020603050405020304" pitchFamily="18" charset="0"/>
                <a:cs typeface="B Nazanin" panose="00000400000000000000" pitchFamily="2" charset="-78"/>
              </a:rPr>
              <a:t>،</a:t>
            </a:r>
            <a:r>
              <a:rPr lang="en-US" sz="1600" dirty="0">
                <a:latin typeface="Times New Roman" panose="02020603050405020304" pitchFamily="18" charset="0"/>
                <a:cs typeface="B Nazanin" panose="00000400000000000000" pitchFamily="2" charset="-78"/>
              </a:rPr>
              <a:t>V</a:t>
            </a:r>
            <a:r>
              <a:rPr lang="en-US" sz="1600" baseline="-25000" dirty="0">
                <a:latin typeface="Times New Roman" panose="02020603050405020304" pitchFamily="18" charset="0"/>
                <a:cs typeface="B Nazanin" panose="00000400000000000000" pitchFamily="2" charset="-78"/>
              </a:rPr>
              <a:t>o1</a:t>
            </a:r>
            <a:r>
              <a:rPr lang="en-US" baseline="-25000" dirty="0">
                <a:latin typeface="Times New Roman" panose="02020603050405020304" pitchFamily="18" charset="0"/>
                <a:cs typeface="B Nazanin" panose="00000400000000000000" pitchFamily="2" charset="-78"/>
              </a:rPr>
              <a:t> </a:t>
            </a:r>
            <a:r>
              <a:rPr lang="fa-IR" dirty="0">
                <a:latin typeface="Times New Roman" panose="02020603050405020304" pitchFamily="18" charset="0"/>
                <a:cs typeface="B Nazanin" panose="00000400000000000000" pitchFamily="2" charset="-78"/>
              </a:rPr>
              <a:t>و </a:t>
            </a:r>
            <a:r>
              <a:rPr lang="en-US" sz="1600" dirty="0">
                <a:latin typeface="Times New Roman" panose="02020603050405020304" pitchFamily="18" charset="0"/>
                <a:cs typeface="B Nazanin" panose="00000400000000000000" pitchFamily="2" charset="-78"/>
              </a:rPr>
              <a:t>V</a:t>
            </a:r>
            <a:r>
              <a:rPr lang="en-US" sz="1600" baseline="-25000" dirty="0">
                <a:latin typeface="Times New Roman" panose="02020603050405020304" pitchFamily="18" charset="0"/>
                <a:cs typeface="B Nazanin" panose="00000400000000000000" pitchFamily="2" charset="-78"/>
              </a:rPr>
              <a:t>o2</a:t>
            </a:r>
            <a:r>
              <a:rPr lang="fa-IR" dirty="0">
                <a:latin typeface="Times New Roman" panose="02020603050405020304" pitchFamily="18" charset="0"/>
                <a:cs typeface="B Nazanin" panose="00000400000000000000" pitchFamily="2" charset="-78"/>
              </a:rPr>
              <a:t> </a:t>
            </a:r>
            <a:r>
              <a:rPr lang="fa-IR" dirty="0" smtClean="0">
                <a:latin typeface="Times New Roman" panose="02020603050405020304" pitchFamily="18" charset="0"/>
                <a:cs typeface="B Nazanin" panose="00000400000000000000" pitchFamily="2" charset="-78"/>
              </a:rPr>
              <a:t>می باشد</a:t>
            </a:r>
            <a:r>
              <a:rPr lang="fa-IR" dirty="0">
                <a:latin typeface="Times New Roman" panose="02020603050405020304" pitchFamily="18" charset="0"/>
                <a:cs typeface="B Nazanin" panose="00000400000000000000" pitchFamily="2" charset="-78"/>
              </a:rPr>
              <a:t>. معادله دیفرانسیل ولتاژ </a:t>
            </a:r>
            <a:r>
              <a:rPr lang="en-US" dirty="0" smtClean="0">
                <a:latin typeface="Times New Roman" panose="02020603050405020304" pitchFamily="18" charset="0"/>
                <a:cs typeface="B Nazanin" panose="00000400000000000000" pitchFamily="2" charset="-78"/>
              </a:rPr>
              <a:t>C</a:t>
            </a:r>
            <a:r>
              <a:rPr lang="en-US" baseline="-25000" dirty="0" smtClean="0">
                <a:latin typeface="Times New Roman" panose="02020603050405020304" pitchFamily="18" charset="0"/>
                <a:cs typeface="B Nazanin" panose="00000400000000000000" pitchFamily="2" charset="-78"/>
              </a:rPr>
              <a:t>2</a:t>
            </a:r>
            <a:r>
              <a:rPr lang="fa-IR" dirty="0" smtClean="0">
                <a:latin typeface="Times New Roman" panose="02020603050405020304" pitchFamily="18" charset="0"/>
                <a:cs typeface="B Nazanin" panose="00000400000000000000" pitchFamily="2" charset="-78"/>
              </a:rPr>
              <a:t> </a:t>
            </a:r>
            <a:r>
              <a:rPr lang="fa-IR" dirty="0">
                <a:latin typeface="Times New Roman" panose="02020603050405020304" pitchFamily="18" charset="0"/>
                <a:cs typeface="B Nazanin" panose="00000400000000000000" pitchFamily="2" charset="-78"/>
              </a:rPr>
              <a:t>را تشکیل دهید. </a:t>
            </a:r>
            <a:endParaRPr lang="en-US" dirty="0">
              <a:latin typeface="Times New Roman" panose="02020603050405020304" pitchFamily="18" charset="0"/>
              <a:cs typeface="B Nazanin" panose="00000400000000000000" pitchFamily="2" charset="-78"/>
            </a:endParaRPr>
          </a:p>
        </p:txBody>
      </p:sp>
      <p:sp>
        <p:nvSpPr>
          <p:cNvPr id="25" name="Rectangle 24"/>
          <p:cNvSpPr/>
          <p:nvPr/>
        </p:nvSpPr>
        <p:spPr>
          <a:xfrm>
            <a:off x="2299530" y="5262376"/>
            <a:ext cx="447558" cy="369332"/>
          </a:xfrm>
          <a:prstGeom prst="rect">
            <a:avLst/>
          </a:prstGeom>
        </p:spPr>
        <p:txBody>
          <a:bodyPr wrap="none">
            <a:spAutoFit/>
          </a:bodyPr>
          <a:lstStyle/>
          <a:p>
            <a:r>
              <a:rPr lang="en-US" altLang="en-US"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=&gt;</a:t>
            </a:r>
            <a:endParaRPr lang="en-US" dirty="0"/>
          </a:p>
        </p:txBody>
      </p:sp>
      <p:sp>
        <p:nvSpPr>
          <p:cNvPr id="26" name="Rectangle 25"/>
          <p:cNvSpPr/>
          <p:nvPr/>
        </p:nvSpPr>
        <p:spPr>
          <a:xfrm>
            <a:off x="8074348" y="1281469"/>
            <a:ext cx="825868" cy="369332"/>
          </a:xfrm>
          <a:prstGeom prst="rect">
            <a:avLst/>
          </a:prstGeom>
        </p:spPr>
        <p:txBody>
          <a:bodyPr wrap="none">
            <a:spAutoFit/>
          </a:bodyPr>
          <a:lstStyle/>
          <a:p>
            <a:pPr marL="285750" indent="-285750" algn="r" rtl="1">
              <a:buFont typeface="Times New Roman" panose="02020603050405020304" pitchFamily="18" charset="0"/>
              <a:buChar char="■"/>
            </a:pPr>
            <a:r>
              <a:rPr lang="fa-IR" b="1"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endParaRPr lang="en-US" dirty="0"/>
          </a:p>
        </p:txBody>
      </p:sp>
      <p:sp>
        <p:nvSpPr>
          <p:cNvPr id="27" name="Rectangle 26"/>
          <p:cNvSpPr/>
          <p:nvPr/>
        </p:nvSpPr>
        <p:spPr>
          <a:xfrm>
            <a:off x="1260004" y="6444295"/>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34415539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84</a:t>
            </a:fld>
            <a:endParaRPr lang="en-US" dirty="0"/>
          </a:p>
        </p:txBody>
      </p:sp>
      <p:sp>
        <p:nvSpPr>
          <p:cNvPr id="3" name="Rectangle 2"/>
          <p:cNvSpPr/>
          <p:nvPr/>
        </p:nvSpPr>
        <p:spPr>
          <a:xfrm>
            <a:off x="3352800" y="213476"/>
            <a:ext cx="5519461" cy="923330"/>
          </a:xfrm>
          <a:prstGeom prst="rect">
            <a:avLst/>
          </a:prstGeom>
        </p:spPr>
        <p:txBody>
          <a:bodyPr wrap="square">
            <a:spAutoFit/>
          </a:bodyPr>
          <a:lstStyle/>
          <a:p>
            <a:pPr marL="285750" indent="-285750" algn="just" rtl="1">
              <a:buFont typeface="Wingdings" panose="05000000000000000000" pitchFamily="2" charset="2"/>
              <a:buChar char="q"/>
            </a:pPr>
            <a:r>
              <a:rPr lang="fa-IR" b="1" dirty="0" smtClean="0">
                <a:solidFill>
                  <a:srgbClr val="FF0000"/>
                </a:solidFill>
                <a:latin typeface="Times New Roman" panose="02020603050405020304" pitchFamily="18" charset="0"/>
                <a:cs typeface="B Nazanin" panose="00000400000000000000" pitchFamily="2" charset="-78"/>
              </a:rPr>
              <a:t>مثال) تحلیل مش: </a:t>
            </a:r>
            <a:r>
              <a:rPr lang="fa-IR" dirty="0">
                <a:latin typeface="Times New Roman" panose="02020603050405020304" pitchFamily="18" charset="0"/>
                <a:cs typeface="B Nazanin" panose="00000400000000000000" pitchFamily="2" charset="-78"/>
              </a:rPr>
              <a:t>در مدار مقابل حالت اولیه عناصر ذخیره کننده انرژی</a:t>
            </a:r>
            <a:r>
              <a:rPr lang="en-US" dirty="0">
                <a:latin typeface="Times New Roman" panose="02020603050405020304" pitchFamily="18" charset="0"/>
                <a:cs typeface="B Nazanin" panose="00000400000000000000" pitchFamily="2" charset="-78"/>
              </a:rPr>
              <a:t> I</a:t>
            </a:r>
            <a:r>
              <a:rPr lang="en-US" baseline="-25000" dirty="0">
                <a:latin typeface="Times New Roman" panose="02020603050405020304" pitchFamily="18" charset="0"/>
                <a:cs typeface="B Nazanin" panose="00000400000000000000" pitchFamily="2" charset="-78"/>
              </a:rPr>
              <a:t>o1 </a:t>
            </a:r>
            <a:r>
              <a:rPr lang="fa-IR" dirty="0">
                <a:latin typeface="Times New Roman" panose="02020603050405020304" pitchFamily="18" charset="0"/>
                <a:cs typeface="B Nazanin" panose="00000400000000000000" pitchFamily="2" charset="-78"/>
              </a:rPr>
              <a:t>و </a:t>
            </a:r>
            <a:r>
              <a:rPr lang="en-US" dirty="0">
                <a:latin typeface="Times New Roman" panose="02020603050405020304" pitchFamily="18" charset="0"/>
                <a:cs typeface="B Nazanin" panose="00000400000000000000" pitchFamily="2" charset="-78"/>
              </a:rPr>
              <a:t>I</a:t>
            </a:r>
            <a:r>
              <a:rPr lang="en-US" baseline="-25000" dirty="0">
                <a:latin typeface="Times New Roman" panose="02020603050405020304" pitchFamily="18" charset="0"/>
                <a:cs typeface="B Nazanin" panose="00000400000000000000" pitchFamily="2" charset="-78"/>
              </a:rPr>
              <a:t>o2</a:t>
            </a:r>
            <a:r>
              <a:rPr lang="fa-IR" dirty="0">
                <a:latin typeface="Times New Roman" panose="02020603050405020304" pitchFamily="18" charset="0"/>
                <a:cs typeface="B Nazanin" panose="00000400000000000000" pitchFamily="2" charset="-78"/>
              </a:rPr>
              <a:t> </a:t>
            </a:r>
            <a:r>
              <a:rPr lang="fa-IR" dirty="0" smtClean="0">
                <a:latin typeface="Times New Roman" panose="02020603050405020304" pitchFamily="18" charset="0"/>
                <a:cs typeface="B Nazanin" panose="00000400000000000000" pitchFamily="2" charset="-78"/>
              </a:rPr>
              <a:t>می باشد. معادله </a:t>
            </a:r>
            <a:r>
              <a:rPr lang="fa-IR" dirty="0">
                <a:latin typeface="Times New Roman" panose="02020603050405020304" pitchFamily="18" charset="0"/>
                <a:cs typeface="B Nazanin" panose="00000400000000000000" pitchFamily="2" charset="-78"/>
              </a:rPr>
              <a:t>دیفرانسیل جریان مش 2 را تشکیل دهید.  </a:t>
            </a:r>
            <a:r>
              <a:rPr lang="en-US" dirty="0">
                <a:latin typeface="Times New Roman" panose="02020603050405020304" pitchFamily="18" charset="0"/>
                <a:cs typeface="B Nazanin" panose="00000400000000000000" pitchFamily="2" charset="-78"/>
              </a:rPr>
              <a:t> </a:t>
            </a:r>
          </a:p>
        </p:txBody>
      </p:sp>
      <p:sp>
        <p:nvSpPr>
          <p:cNvPr id="4" name="Rectangle 3"/>
          <p:cNvSpPr/>
          <p:nvPr/>
        </p:nvSpPr>
        <p:spPr>
          <a:xfrm>
            <a:off x="8074348" y="1066800"/>
            <a:ext cx="825868" cy="369332"/>
          </a:xfrm>
          <a:prstGeom prst="rect">
            <a:avLst/>
          </a:prstGeom>
        </p:spPr>
        <p:txBody>
          <a:bodyPr wrap="none">
            <a:spAutoFit/>
          </a:bodyPr>
          <a:lstStyle/>
          <a:p>
            <a:pPr marL="285750" indent="-285750" algn="r" rtl="1">
              <a:buFont typeface="Times New Roman" panose="02020603050405020304" pitchFamily="18" charset="0"/>
              <a:buChar char="■"/>
            </a:pPr>
            <a:r>
              <a:rPr lang="fa-IR" b="1"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endParaRPr lang="en-US" dirty="0"/>
          </a:p>
        </p:txBody>
      </p:sp>
      <p:sp>
        <p:nvSpPr>
          <p:cNvPr id="5" name="Rectangle 4"/>
          <p:cNvSpPr/>
          <p:nvPr/>
        </p:nvSpPr>
        <p:spPr>
          <a:xfrm>
            <a:off x="1260004" y="6553200"/>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pic>
        <p:nvPicPr>
          <p:cNvPr id="6" name="Picture 5"/>
          <p:cNvPicPr>
            <a:picLocks noChangeAspect="1"/>
          </p:cNvPicPr>
          <p:nvPr/>
        </p:nvPicPr>
        <p:blipFill>
          <a:blip r:embed="rId3"/>
          <a:stretch>
            <a:fillRect/>
          </a:stretch>
        </p:blipFill>
        <p:spPr>
          <a:xfrm>
            <a:off x="930992" y="559742"/>
            <a:ext cx="1248511" cy="1014116"/>
          </a:xfrm>
          <a:prstGeom prst="rect">
            <a:avLst/>
          </a:prstGeom>
        </p:spPr>
      </p:pic>
      <p:pic>
        <p:nvPicPr>
          <p:cNvPr id="7" name="Picture 6"/>
          <p:cNvPicPr>
            <a:picLocks noChangeAspect="1"/>
          </p:cNvPicPr>
          <p:nvPr/>
        </p:nvPicPr>
        <p:blipFill>
          <a:blip r:embed="rId4"/>
          <a:stretch>
            <a:fillRect/>
          </a:stretch>
        </p:blipFill>
        <p:spPr>
          <a:xfrm>
            <a:off x="119184" y="0"/>
            <a:ext cx="2755334" cy="2610809"/>
          </a:xfrm>
          <a:prstGeom prst="rect">
            <a:avLst/>
          </a:prstGeom>
        </p:spPr>
      </p:pic>
      <p:sp>
        <p:nvSpPr>
          <p:cNvPr id="8" name="Rectangle 7"/>
          <p:cNvSpPr/>
          <p:nvPr/>
        </p:nvSpPr>
        <p:spPr>
          <a:xfrm>
            <a:off x="5802893" y="1436132"/>
            <a:ext cx="3097323" cy="410882"/>
          </a:xfrm>
          <a:prstGeom prst="rect">
            <a:avLst/>
          </a:prstGeom>
        </p:spPr>
        <p:txBody>
          <a:bodyPr wrap="none">
            <a:spAutoFit/>
          </a:bodyPr>
          <a:lstStyle/>
          <a:p>
            <a:pPr algn="just" rtl="1">
              <a:lnSpc>
                <a:spcPct val="115000"/>
              </a:lnSpc>
              <a:spcAft>
                <a:spcPts val="1000"/>
              </a:spcAft>
              <a:buClr>
                <a:srgbClr val="FF0000"/>
              </a:buClr>
            </a:pPr>
            <a:r>
              <a:rPr lang="fa-IR" altLang="en-US" dirty="0">
                <a:ea typeface="Calibri" panose="020F0502020204030204" pitchFamily="34" charset="0"/>
                <a:cs typeface="B Nazanin" panose="00000400000000000000" pitchFamily="2" charset="-78"/>
              </a:rPr>
              <a:t>روابط شاخه های سلفی به این شکل است:</a:t>
            </a:r>
          </a:p>
        </p:txBody>
      </p:sp>
      <mc:AlternateContent xmlns:mc="http://schemas.openxmlformats.org/markup-compatibility/2006" xmlns:a14="http://schemas.microsoft.com/office/drawing/2010/main">
        <mc:Choice Requires="a14">
          <p:sp>
            <p:nvSpPr>
              <p:cNvPr id="9" name="Rectangle 8"/>
              <p:cNvSpPr/>
              <p:nvPr/>
            </p:nvSpPr>
            <p:spPr>
              <a:xfrm>
                <a:off x="3505200" y="1901420"/>
                <a:ext cx="3310585"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3</m:t>
                          </m:r>
                        </m:sub>
                      </m:sSub>
                      <m:r>
                        <m:rPr>
                          <m:nor/>
                        </m:rPr>
                        <a:rPr lang="en-US" i="1">
                          <a:latin typeface="Cambria Math" panose="02040503050406030204" pitchFamily="18" charset="0"/>
                        </a:rPr>
                        <m:t>  </m:t>
                      </m:r>
                      <m:r>
                        <a:rPr lang="en-US" i="0">
                          <a:latin typeface="Cambria Math" panose="02040503050406030204" pitchFamily="18" charset="0"/>
                        </a:rPr>
                        <m:t>,</m:t>
                      </m:r>
                      <m:r>
                        <m:rPr>
                          <m:nor/>
                        </m:rP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𝐿</m:t>
                          </m:r>
                          <m:r>
                            <a:rPr lang="en-US" i="0">
                              <a:latin typeface="Cambria Math" panose="02040503050406030204" pitchFamily="18" charset="0"/>
                            </a:rPr>
                            <m:t>1</m:t>
                          </m:r>
                        </m:sub>
                      </m:sSub>
                      <m:r>
                        <a:rPr lang="en-US" i="0">
                          <a:latin typeface="Cambria Math" panose="02040503050406030204" pitchFamily="18" charset="0"/>
                        </a:rPr>
                        <m:t>=</m:t>
                      </m:r>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1">
                                  <a:latin typeface="Cambria Math" panose="02040503050406030204" pitchFamily="18" charset="0"/>
                                </a:rPr>
                                <m:t>𝑑</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3</m:t>
                                  </m:r>
                                </m:sub>
                              </m:sSub>
                            </m:e>
                          </m:d>
                        </m:num>
                        <m:den>
                          <m:r>
                            <a:rPr lang="en-US" i="1">
                              <a:latin typeface="Cambria Math" panose="02040503050406030204" pitchFamily="18" charset="0"/>
                            </a:rPr>
                            <m:t>𝑑𝑡</m:t>
                          </m:r>
                        </m:den>
                      </m:f>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3505200" y="1901420"/>
                <a:ext cx="3310585" cy="62985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494555" y="2499260"/>
                <a:ext cx="3321230"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3</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r>
                        <m:rPr>
                          <m:nor/>
                        </m:rPr>
                        <a:rPr lang="en-US" i="1">
                          <a:latin typeface="Cambria Math" panose="02040503050406030204" pitchFamily="18" charset="0"/>
                        </a:rPr>
                        <m:t>  </m:t>
                      </m:r>
                      <m:r>
                        <a:rPr lang="en-US" i="0">
                          <a:latin typeface="Cambria Math" panose="02040503050406030204" pitchFamily="18" charset="0"/>
                        </a:rPr>
                        <m:t>,</m:t>
                      </m:r>
                      <m:r>
                        <m:rPr>
                          <m:nor/>
                        </m:rP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𝐿</m:t>
                          </m:r>
                          <m:r>
                            <a:rPr lang="en-US" i="0">
                              <a:latin typeface="Cambria Math" panose="02040503050406030204" pitchFamily="18" charset="0"/>
                            </a:rPr>
                            <m:t>2</m:t>
                          </m:r>
                        </m:sub>
                      </m:sSub>
                      <m:r>
                        <a:rPr lang="en-US" i="0">
                          <a:latin typeface="Cambria Math" panose="02040503050406030204" pitchFamily="18" charset="0"/>
                        </a:rPr>
                        <m:t>=</m:t>
                      </m:r>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1">
                                  <a:latin typeface="Cambria Math" panose="02040503050406030204" pitchFamily="18" charset="0"/>
                                </a:rPr>
                                <m:t>𝑑</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3</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e>
                          </m:d>
                        </m:num>
                        <m:den>
                          <m:r>
                            <a:rPr lang="en-US" i="1">
                              <a:latin typeface="Cambria Math" panose="02040503050406030204" pitchFamily="18" charset="0"/>
                            </a:rPr>
                            <m:t>𝑑𝑡</m:t>
                          </m:r>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3494555" y="2499260"/>
                <a:ext cx="3321230" cy="629852"/>
              </a:xfrm>
              <a:prstGeom prst="rect">
                <a:avLst/>
              </a:prstGeom>
              <a:blipFill>
                <a:blip r:embed="rId6"/>
                <a:stretch>
                  <a:fillRect/>
                </a:stretch>
              </a:blipFill>
            </p:spPr>
            <p:txBody>
              <a:bodyPr/>
              <a:lstStyle/>
              <a:p>
                <a:r>
                  <a:rPr lang="en-US">
                    <a:noFill/>
                  </a:rPr>
                  <a:t> </a:t>
                </a:r>
              </a:p>
            </p:txBody>
          </p:sp>
        </mc:Fallback>
      </mc:AlternateContent>
      <p:sp>
        <p:nvSpPr>
          <p:cNvPr id="11" name="Rectangle 10"/>
          <p:cNvSpPr>
            <a:spLocks noChangeArrowheads="1"/>
          </p:cNvSpPr>
          <p:nvPr/>
        </p:nvSpPr>
        <p:spPr bwMode="auto">
          <a:xfrm>
            <a:off x="2521234" y="3170760"/>
            <a:ext cx="1367682"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a:t>
            </a:r>
            <a:r>
              <a:rPr lang="en-US"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KVL</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در </a:t>
            </a:r>
            <a:r>
              <a:rPr lang="fa-IR" altLang="en-US" sz="1600" b="1" dirty="0" err="1"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مش</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1</a:t>
            </a:r>
            <a:endParaRPr lang="en-US" altLang="en-US" sz="1600" b="1" dirty="0">
              <a:solidFill>
                <a:srgbClr val="0000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3827971" y="3048000"/>
                <a:ext cx="3661707"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1">
                                  <a:latin typeface="Cambria Math" panose="02040503050406030204" pitchFamily="18" charset="0"/>
                                </a:rPr>
                                <m:t>𝑑</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3</m:t>
                                  </m:r>
                                </m:sub>
                              </m:sSub>
                            </m:e>
                          </m:d>
                        </m:num>
                        <m:den>
                          <m:r>
                            <a:rPr lang="en-US" i="1">
                              <a:latin typeface="Cambria Math" panose="02040503050406030204" pitchFamily="18" charset="0"/>
                            </a:rPr>
                            <m:t>𝑑𝑡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𝑠</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1</m:t>
                          </m:r>
                        </m:sub>
                      </m:sSub>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3827971" y="3048000"/>
                <a:ext cx="3661707" cy="629852"/>
              </a:xfrm>
              <a:prstGeom prst="rect">
                <a:avLst/>
              </a:prstGeom>
              <a:blipFill>
                <a:blip r:embed="rId7"/>
                <a:stretch>
                  <a:fillRect/>
                </a:stretch>
              </a:blipFill>
            </p:spPr>
            <p:txBody>
              <a:bodyPr/>
              <a:lstStyle/>
              <a:p>
                <a:r>
                  <a:rPr lang="en-US">
                    <a:noFill/>
                  </a:rPr>
                  <a:t> </a:t>
                </a:r>
              </a:p>
            </p:txBody>
          </p:sp>
        </mc:Fallback>
      </mc:AlternateContent>
      <p:sp>
        <p:nvSpPr>
          <p:cNvPr id="13" name="Rectangle 12"/>
          <p:cNvSpPr>
            <a:spLocks noChangeArrowheads="1"/>
          </p:cNvSpPr>
          <p:nvPr/>
        </p:nvSpPr>
        <p:spPr bwMode="auto">
          <a:xfrm>
            <a:off x="2466167" y="3786299"/>
            <a:ext cx="1396536"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a:t>
            </a:r>
            <a:r>
              <a:rPr lang="en-US"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KVL</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در </a:t>
            </a:r>
            <a:r>
              <a:rPr lang="fa-IR" altLang="en-US" sz="1600" b="1" dirty="0" err="1"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مش</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2</a:t>
            </a:r>
            <a:endParaRPr lang="en-US" altLang="en-US" sz="1600" b="1" dirty="0">
              <a:solidFill>
                <a:srgbClr val="0000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892394" y="3635279"/>
                <a:ext cx="3883948"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1">
                                  <a:latin typeface="Cambria Math" panose="02040503050406030204" pitchFamily="18" charset="0"/>
                                </a:rPr>
                                <m:t>𝑑</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3</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e>
                          </m:d>
                        </m:num>
                        <m:den>
                          <m:r>
                            <a:rPr lang="en-US" i="1">
                              <a:latin typeface="Cambria Math" panose="02040503050406030204" pitchFamily="18" charset="0"/>
                            </a:rPr>
                            <m:t>𝑑𝑡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𝑠</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1</m:t>
                          </m:r>
                        </m:sub>
                      </m:sSub>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892394" y="3635279"/>
                <a:ext cx="3883948" cy="629852"/>
              </a:xfrm>
              <a:prstGeom prst="rect">
                <a:avLst/>
              </a:prstGeom>
              <a:blipFill>
                <a:blip r:embed="rId8"/>
                <a:stretch>
                  <a:fillRect/>
                </a:stretch>
              </a:blipFill>
            </p:spPr>
            <p:txBody>
              <a:bodyPr/>
              <a:lstStyle/>
              <a:p>
                <a:r>
                  <a:rPr lang="en-US">
                    <a:noFill/>
                  </a:rPr>
                  <a:t> </a:t>
                </a:r>
              </a:p>
            </p:txBody>
          </p:sp>
        </mc:Fallback>
      </mc:AlternateContent>
      <p:sp>
        <p:nvSpPr>
          <p:cNvPr id="15" name="Rectangle 14"/>
          <p:cNvSpPr>
            <a:spLocks noChangeArrowheads="1"/>
          </p:cNvSpPr>
          <p:nvPr/>
        </p:nvSpPr>
        <p:spPr bwMode="auto">
          <a:xfrm>
            <a:off x="2718616" y="4294827"/>
            <a:ext cx="1120821"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رابطه </a:t>
            </a:r>
            <a:r>
              <a:rPr lang="fa-IR" altLang="en-US" sz="1600" b="1" dirty="0" err="1"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مش</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3</a:t>
            </a:r>
            <a:endParaRPr lang="en-US" altLang="en-US" sz="1600" b="1" dirty="0">
              <a:solidFill>
                <a:srgbClr val="0000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15"/>
              <p:cNvSpPr/>
              <p:nvPr/>
            </p:nvSpPr>
            <p:spPr>
              <a:xfrm>
                <a:off x="3892394" y="4335922"/>
                <a:ext cx="16460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3</m:t>
                          </m:r>
                        </m:sub>
                      </m:sSub>
                      <m:r>
                        <a:rPr lang="en-US" i="0">
                          <a:latin typeface="Cambria Math" panose="02040503050406030204" pitchFamily="18" charset="0"/>
                        </a:rPr>
                        <m:t>=</m:t>
                      </m:r>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𝑥</m:t>
                          </m:r>
                        </m:sub>
                      </m:sSub>
                      <m:r>
                        <a:rPr lang="en-US" i="0">
                          <a:latin typeface="Cambria Math" panose="02040503050406030204" pitchFamily="18" charset="0"/>
                        </a:rPr>
                        <m:t>=</m:t>
                      </m:r>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3892394" y="4335922"/>
                <a:ext cx="1646092"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828800" y="5097262"/>
                <a:ext cx="2310311"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1</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num>
                        <m:den>
                          <m:r>
                            <a:rPr lang="en-US" i="1">
                              <a:latin typeface="Cambria Math" panose="02040503050406030204" pitchFamily="18" charset="0"/>
                            </a:rPr>
                            <m:t>𝑑𝑡</m:t>
                          </m:r>
                        </m:den>
                      </m:f>
                      <m:r>
                        <a:rPr lang="en-US" i="0">
                          <a:latin typeface="Cambria Math" panose="02040503050406030204" pitchFamily="18" charset="0"/>
                        </a:rPr>
                        <m:t>+</m:t>
                      </m:r>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𝑠</m:t>
                          </m:r>
                        </m:sub>
                      </m:sSub>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1828800" y="5097262"/>
                <a:ext cx="2310311" cy="61824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4034335" y="5150354"/>
                <a:ext cx="3368871" cy="524182"/>
              </a:xfrm>
              <a:prstGeom prst="rect">
                <a:avLst/>
              </a:prstGeom>
            </p:spPr>
            <p:txBody>
              <a:bodyPr wrap="none">
                <a:spAutoFit/>
              </a:bodyPr>
              <a:lstStyle/>
              <a:p>
                <a:r>
                  <a:rPr lang="en-US" dirty="0" smtClean="0">
                    <a:solidFill>
                      <a:srgbClr val="0000FF"/>
                    </a:solidFill>
                  </a:rPr>
                  <a:t>=&gt;</a:t>
                </a:r>
                <a:r>
                  <a:rPr lang="en-US" dirty="0" smtClean="0"/>
                  <a:t>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0">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2</m:t>
                            </m:r>
                          </m:sup>
                        </m:sSup>
                      </m:den>
                    </m:f>
                    <m:r>
                      <a:rPr lang="en-US" i="0">
                        <a:latin typeface="Cambria Math" panose="02040503050406030204" pitchFamily="18" charset="0"/>
                      </a:rPr>
                      <m:t>+</m:t>
                    </m:r>
                    <m:r>
                      <a:rPr lang="en-US" i="0">
                        <a:latin typeface="Cambria Math" panose="02040503050406030204" pitchFamily="18" charset="0"/>
                      </a:rPr>
                      <m:t>2</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num>
                      <m:den>
                        <m:r>
                          <a:rPr lang="en-US" i="1">
                            <a:latin typeface="Cambria Math" panose="02040503050406030204" pitchFamily="18" charset="0"/>
                          </a:rPr>
                          <m:t>𝑑𝑡</m:t>
                        </m:r>
                      </m:den>
                    </m:f>
                    <m:r>
                      <a:rPr lang="en-US" i="0">
                        <a:latin typeface="Cambria Math" panose="02040503050406030204" pitchFamily="18" charset="0"/>
                      </a:rPr>
                      <m:t>−</m:t>
                    </m:r>
                    <m:r>
                      <a:rPr lang="en-US" i="0">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𝑠</m:t>
                            </m:r>
                          </m:sub>
                        </m:sSub>
                      </m:num>
                      <m:den>
                        <m:r>
                          <a:rPr lang="en-US" i="1">
                            <a:latin typeface="Cambria Math" panose="02040503050406030204" pitchFamily="18" charset="0"/>
                          </a:rPr>
                          <m:t>𝑑𝑡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𝑠</m:t>
                        </m:r>
                      </m:sub>
                    </m:sSub>
                  </m:oMath>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4034335" y="5150354"/>
                <a:ext cx="3368871" cy="524182"/>
              </a:xfrm>
              <a:prstGeom prst="rect">
                <a:avLst/>
              </a:prstGeom>
              <a:blipFill>
                <a:blip r:embed="rId11"/>
                <a:stretch>
                  <a:fillRect l="-1630"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2297170" y="5859540"/>
                <a:ext cx="19316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3</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oMath>
                  </m:oMathPara>
                </a14:m>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2297170" y="5859540"/>
                <a:ext cx="1931683"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4069216" y="5864680"/>
                <a:ext cx="24744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r>
                            <a:rPr lang="en-US" i="0">
                              <a:latin typeface="Cambria Math" panose="02040503050406030204" pitchFamily="18" charset="0"/>
                            </a:rPr>
                            <m:t>2</m:t>
                          </m:r>
                        </m:sub>
                      </m:sSub>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𝑜</m:t>
                          </m:r>
                          <m:r>
                            <a:rPr lang="en-US" i="0">
                              <a:latin typeface="Cambria Math" panose="02040503050406030204" pitchFamily="18" charset="0"/>
                            </a:rPr>
                            <m:t>2</m:t>
                          </m:r>
                        </m:sub>
                      </m:sSub>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4069216" y="5864680"/>
                <a:ext cx="2474459" cy="369332"/>
              </a:xfrm>
              <a:prstGeom prst="rect">
                <a:avLst/>
              </a:prstGeom>
              <a:blipFill>
                <a:blip r:embed="rId1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428978" y="6152691"/>
                <a:ext cx="6664420" cy="495264"/>
              </a:xfrm>
              <a:prstGeom prst="rect">
                <a:avLst/>
              </a:prstGeom>
            </p:spPr>
            <p:txBody>
              <a:bodyPr wrap="square">
                <a:spAutoFit/>
              </a:bodyPr>
              <a:lstStyle/>
              <a:p>
                <a14:m>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a:latin typeface="Cambria Math" panose="02040503050406030204" pitchFamily="18" charset="0"/>
                                <a:ea typeface="Cambria Math" panose="02040503050406030204" pitchFamily="18" charset="0"/>
                              </a:rPr>
                              <m:t>2</m:t>
                            </m:r>
                          </m:sub>
                        </m:sSub>
                      </m:num>
                      <m:den>
                        <m:r>
                          <a:rPr lang="en-US" i="1">
                            <a:latin typeface="Cambria Math" panose="02040503050406030204" pitchFamily="18" charset="0"/>
                            <a:ea typeface="Cambria Math" panose="02040503050406030204" pitchFamily="18" charset="0"/>
                          </a:rPr>
                          <m:t>𝑑𝑡</m:t>
                        </m:r>
                      </m:den>
                    </m:f>
                    <m:d>
                      <m:dPr>
                        <m:ctrlPr>
                          <a:rPr lang="en-US" i="1">
                            <a:latin typeface="Cambria Math" panose="02040503050406030204" pitchFamily="18" charset="0"/>
                            <a:ea typeface="Cambria Math" panose="02040503050406030204" pitchFamily="18" charset="0"/>
                          </a:rPr>
                        </m:ctrlPr>
                      </m:dPr>
                      <m:e>
                        <m:r>
                          <a:rPr lang="en-US">
                            <a:latin typeface="Cambria Math" panose="02040503050406030204" pitchFamily="18" charset="0"/>
                            <a:ea typeface="Cambria Math" panose="02040503050406030204" pitchFamily="18" charset="0"/>
                          </a:rPr>
                          <m:t>0</m:t>
                        </m:r>
                      </m:e>
                    </m:d>
                    <m:r>
                      <a:rPr lang="en-US">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2</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a:latin typeface="Cambria Math" panose="02040503050406030204" pitchFamily="18" charset="0"/>
                            <a:ea typeface="Cambria Math" panose="02040503050406030204" pitchFamily="18" charset="0"/>
                          </a:rPr>
                          <m:t>2</m:t>
                        </m:r>
                      </m:sub>
                    </m:sSub>
                    <m:d>
                      <m:dPr>
                        <m:ctrlPr>
                          <a:rPr lang="en-US" i="1">
                            <a:latin typeface="Cambria Math" panose="02040503050406030204" pitchFamily="18" charset="0"/>
                            <a:ea typeface="Cambria Math" panose="02040503050406030204" pitchFamily="18" charset="0"/>
                          </a:rPr>
                        </m:ctrlPr>
                      </m:dPr>
                      <m:e>
                        <m:r>
                          <a:rPr lang="en-US">
                            <a:latin typeface="Cambria Math" panose="02040503050406030204" pitchFamily="18" charset="0"/>
                            <a:ea typeface="Cambria Math" panose="02040503050406030204" pitchFamily="18" charset="0"/>
                          </a:rPr>
                          <m:t>0</m:t>
                        </m:r>
                      </m:e>
                    </m:d>
                    <m:r>
                      <a:rPr lang="en-US">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a:latin typeface="Cambria Math" panose="02040503050406030204" pitchFamily="18" charset="0"/>
                            <a:ea typeface="Cambria Math" panose="02040503050406030204" pitchFamily="18" charset="0"/>
                          </a:rPr>
                          <m:t>1</m:t>
                        </m:r>
                      </m:sub>
                    </m:sSub>
                    <m:d>
                      <m:dPr>
                        <m:ctrlPr>
                          <a:rPr lang="en-US" i="1">
                            <a:latin typeface="Cambria Math" panose="02040503050406030204" pitchFamily="18" charset="0"/>
                            <a:ea typeface="Cambria Math" panose="02040503050406030204" pitchFamily="18" charset="0"/>
                          </a:rPr>
                        </m:ctrlPr>
                      </m:dPr>
                      <m:e>
                        <m:r>
                          <a:rPr lang="en-US">
                            <a:latin typeface="Cambria Math" panose="02040503050406030204" pitchFamily="18" charset="0"/>
                            <a:ea typeface="Cambria Math" panose="02040503050406030204" pitchFamily="18" charset="0"/>
                          </a:rPr>
                          <m:t>0</m:t>
                        </m:r>
                      </m:e>
                    </m:d>
                    <m:r>
                      <a:rPr lang="en-US">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𝑒</m:t>
                        </m:r>
                      </m:e>
                      <m:sub>
                        <m:r>
                          <a:rPr lang="en-US" i="1">
                            <a:latin typeface="Cambria Math" panose="02040503050406030204" pitchFamily="18" charset="0"/>
                            <a:ea typeface="Cambria Math" panose="02040503050406030204" pitchFamily="18" charset="0"/>
                          </a:rPr>
                          <m:t>𝑠</m:t>
                        </m:r>
                      </m:sub>
                    </m:sSub>
                    <m:d>
                      <m:dPr>
                        <m:ctrlPr>
                          <a:rPr lang="en-US" i="1">
                            <a:latin typeface="Cambria Math" panose="02040503050406030204" pitchFamily="18" charset="0"/>
                            <a:ea typeface="Cambria Math" panose="02040503050406030204" pitchFamily="18" charset="0"/>
                          </a:rPr>
                        </m:ctrlPr>
                      </m:dPr>
                      <m:e>
                        <m:r>
                          <a:rPr lang="en-US">
                            <a:latin typeface="Cambria Math" panose="02040503050406030204" pitchFamily="18" charset="0"/>
                            <a:ea typeface="Cambria Math" panose="02040503050406030204" pitchFamily="18" charset="0"/>
                          </a:rPr>
                          <m:t>0</m:t>
                        </m:r>
                      </m:e>
                    </m:d>
                    <m:r>
                      <a:rPr lang="en-US">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2</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𝑜</m:t>
                        </m:r>
                        <m:r>
                          <a:rPr lang="en-US" b="0" i="0" smtClean="0">
                            <a:latin typeface="Cambria Math" panose="02040503050406030204" pitchFamily="18" charset="0"/>
                            <a:ea typeface="Cambria Math" panose="02040503050406030204" pitchFamily="18" charset="0"/>
                          </a:rPr>
                          <m:t>2</m:t>
                        </m:r>
                      </m:sub>
                    </m:sSub>
                    <m:r>
                      <a:rPr lang="en-US">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𝑜</m:t>
                        </m:r>
                        <m:r>
                          <a:rPr lang="en-US">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2</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𝑜</m:t>
                        </m:r>
                        <m:r>
                          <a:rPr lang="en-US" b="0" i="0" smtClean="0">
                            <a:latin typeface="Cambria Math" panose="02040503050406030204" pitchFamily="18" charset="0"/>
                            <a:ea typeface="Cambria Math" panose="02040503050406030204" pitchFamily="18" charset="0"/>
                          </a:rPr>
                          <m:t>2</m:t>
                        </m:r>
                      </m:sub>
                    </m:sSub>
                    <m:r>
                      <a:rPr lang="en-US" b="0" i="0" smtClean="0">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𝑒</m:t>
                        </m:r>
                      </m:e>
                      <m:sub>
                        <m:r>
                          <a:rPr lang="en-US" i="1">
                            <a:latin typeface="Cambria Math" panose="02040503050406030204" pitchFamily="18" charset="0"/>
                            <a:ea typeface="Cambria Math" panose="02040503050406030204" pitchFamily="18" charset="0"/>
                          </a:rPr>
                          <m:t>𝑠</m:t>
                        </m:r>
                      </m:sub>
                    </m:sSub>
                    <m:r>
                      <a:rPr lang="en-US">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0</m:t>
                    </m:r>
                  </m:oMath>
                </a14:m>
                <a:r>
                  <a:rPr lang="en-US" dirty="0" smtClean="0">
                    <a:latin typeface="Cambria Math" panose="02040503050406030204" pitchFamily="18" charset="0"/>
                    <a:ea typeface="Cambria Math" panose="02040503050406030204" pitchFamily="18" charset="0"/>
                  </a:rPr>
                  <a:t>)</a:t>
                </a:r>
                <a:endParaRPr lang="en-US" dirty="0">
                  <a:latin typeface="Cambria Math" panose="02040503050406030204" pitchFamily="18" charset="0"/>
                  <a:ea typeface="Cambria Math" panose="020405030504060302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1428978" y="6152691"/>
                <a:ext cx="6664420" cy="495264"/>
              </a:xfrm>
              <a:prstGeom prst="rect">
                <a:avLst/>
              </a:prstGeom>
              <a:blipFill>
                <a:blip r:embed="rId14"/>
                <a:stretch>
                  <a:fillRect b="-3659"/>
                </a:stretch>
              </a:blipFill>
            </p:spPr>
            <p:txBody>
              <a:bodyPr/>
              <a:lstStyle/>
              <a:p>
                <a:r>
                  <a:rPr lang="en-US">
                    <a:noFill/>
                  </a:rPr>
                  <a:t> </a:t>
                </a:r>
              </a:p>
            </p:txBody>
          </p:sp>
        </mc:Fallback>
      </mc:AlternateContent>
      <p:sp>
        <p:nvSpPr>
          <p:cNvPr id="28" name="Rectangle 27"/>
          <p:cNvSpPr>
            <a:spLocks noChangeArrowheads="1"/>
          </p:cNvSpPr>
          <p:nvPr/>
        </p:nvSpPr>
        <p:spPr bwMode="auto">
          <a:xfrm>
            <a:off x="5962799" y="5571308"/>
            <a:ext cx="3089308"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dirty="0" smtClean="0">
                <a:ea typeface="Calibri" panose="020F0502020204030204" pitchFamily="34" charset="0"/>
                <a:cs typeface="B Nazanin" panose="00000400000000000000" pitchFamily="2" charset="-78"/>
              </a:rPr>
              <a:t>در انتها، شرایط اولیه را مشخص می کنیم.</a:t>
            </a:r>
          </a:p>
        </p:txBody>
      </p:sp>
      <p:sp>
        <p:nvSpPr>
          <p:cNvPr id="29" name="Rectangle 28"/>
          <p:cNvSpPr/>
          <p:nvPr/>
        </p:nvSpPr>
        <p:spPr>
          <a:xfrm>
            <a:off x="414415" y="4703472"/>
            <a:ext cx="8602050" cy="410882"/>
          </a:xfrm>
          <a:prstGeom prst="rect">
            <a:avLst/>
          </a:prstGeom>
        </p:spPr>
        <p:txBody>
          <a:bodyPr wrap="square">
            <a:spAutoFit/>
          </a:bodyPr>
          <a:lstStyle/>
          <a:p>
            <a:pPr algn="just" rtl="1">
              <a:lnSpc>
                <a:spcPct val="115000"/>
              </a:lnSpc>
              <a:spcAft>
                <a:spcPts val="1000"/>
              </a:spcAft>
              <a:buClr>
                <a:srgbClr val="FF0000"/>
              </a:buClr>
            </a:pPr>
            <a:r>
              <a:rPr lang="fa-IR" altLang="en-US" dirty="0">
                <a:latin typeface="Times New Roman" panose="02020603050405020304" pitchFamily="18" charset="0"/>
                <a:ea typeface="Calibri" panose="020F0502020204030204" pitchFamily="34" charset="0"/>
                <a:cs typeface="B Nazanin" panose="00000400000000000000" pitchFamily="2" charset="-78"/>
              </a:rPr>
              <a:t>مقدار </a:t>
            </a:r>
            <a:r>
              <a:rPr lang="en-US" altLang="en-US" dirty="0">
                <a:latin typeface="Times New Roman" panose="02020603050405020304" pitchFamily="18" charset="0"/>
                <a:ea typeface="Calibri" panose="020F0502020204030204" pitchFamily="34" charset="0"/>
                <a:cs typeface="B Nazanin" panose="00000400000000000000" pitchFamily="2" charset="-78"/>
              </a:rPr>
              <a:t>i</a:t>
            </a:r>
            <a:r>
              <a:rPr lang="en-US" altLang="en-US" baseline="-25000" dirty="0">
                <a:latin typeface="Times New Roman" panose="02020603050405020304" pitchFamily="18" charset="0"/>
                <a:ea typeface="Calibri" panose="020F0502020204030204" pitchFamily="34" charset="0"/>
                <a:cs typeface="B Nazanin" panose="00000400000000000000" pitchFamily="2" charset="-78"/>
              </a:rPr>
              <a:t>3</a:t>
            </a:r>
            <a:r>
              <a:rPr lang="fa-IR" altLang="en-US" dirty="0">
                <a:latin typeface="Times New Roman" panose="02020603050405020304" pitchFamily="18" charset="0"/>
                <a:ea typeface="Calibri" panose="020F0502020204030204" pitchFamily="34" charset="0"/>
                <a:cs typeface="B Nazanin" panose="00000400000000000000" pitchFamily="2" charset="-78"/>
              </a:rPr>
              <a:t> را در رابطه 2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جایگذاری </a:t>
            </a:r>
            <a:r>
              <a:rPr lang="fa-IR" altLang="en-US" dirty="0">
                <a:latin typeface="Times New Roman" panose="02020603050405020304" pitchFamily="18" charset="0"/>
                <a:ea typeface="Calibri" panose="020F0502020204030204" pitchFamily="34" charset="0"/>
                <a:cs typeface="B Nazanin" panose="00000400000000000000" pitchFamily="2" charset="-78"/>
              </a:rPr>
              <a:t>نموده و </a:t>
            </a:r>
            <a:r>
              <a:rPr lang="en-US" altLang="en-US" dirty="0">
                <a:latin typeface="Times New Roman" panose="02020603050405020304" pitchFamily="18" charset="0"/>
                <a:ea typeface="Calibri" panose="020F0502020204030204" pitchFamily="34" charset="0"/>
                <a:cs typeface="B Nazanin" panose="00000400000000000000" pitchFamily="2" charset="-78"/>
              </a:rPr>
              <a:t>i</a:t>
            </a:r>
            <a:r>
              <a:rPr lang="en-US" altLang="en-US" baseline="-25000" dirty="0">
                <a:latin typeface="Times New Roman" panose="02020603050405020304" pitchFamily="18" charset="0"/>
                <a:ea typeface="Calibri" panose="020F0502020204030204" pitchFamily="34" charset="0"/>
                <a:cs typeface="B Nazanin" panose="00000400000000000000" pitchFamily="2" charset="-78"/>
              </a:rPr>
              <a:t>1</a:t>
            </a:r>
            <a:r>
              <a:rPr lang="fa-IR" altLang="en-US" dirty="0">
                <a:latin typeface="Times New Roman" panose="02020603050405020304" pitchFamily="18" charset="0"/>
                <a:ea typeface="Calibri" panose="020F0502020204030204" pitchFamily="34" charset="0"/>
                <a:cs typeface="B Nazanin" panose="00000400000000000000" pitchFamily="2" charset="-78"/>
              </a:rPr>
              <a:t> را استخراج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می نماییم </a:t>
            </a:r>
            <a:r>
              <a:rPr lang="fa-IR" altLang="en-US" dirty="0">
                <a:latin typeface="Times New Roman" panose="02020603050405020304" pitchFamily="18" charset="0"/>
                <a:ea typeface="Calibri" panose="020F0502020204030204" pitchFamily="34" charset="0"/>
                <a:cs typeface="B Nazanin" panose="00000400000000000000" pitchFamily="2" charset="-78"/>
              </a:rPr>
              <a:t>و بعد در معادله 1 قرار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می دهیم</a:t>
            </a:r>
            <a:r>
              <a:rPr lang="fa-IR" altLang="en-US" dirty="0">
                <a:latin typeface="Times New Roman" panose="02020603050405020304" pitchFamily="18" charset="0"/>
                <a:ea typeface="Calibri" panose="020F0502020204030204" pitchFamily="34" charset="0"/>
                <a:cs typeface="B Nazanin" panose="00000400000000000000" pitchFamily="2" charset="-78"/>
              </a:rPr>
              <a:t>. </a:t>
            </a:r>
          </a:p>
        </p:txBody>
      </p:sp>
    </p:spTree>
    <p:extLst>
      <p:ext uri="{BB962C8B-B14F-4D97-AF65-F5344CB8AC3E}">
        <p14:creationId xmlns:p14="http://schemas.microsoft.com/office/powerpoint/2010/main" val="718305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85</a:t>
            </a:fld>
            <a:endParaRPr lang="en-US" dirty="0"/>
          </a:p>
        </p:txBody>
      </p:sp>
      <p:sp>
        <p:nvSpPr>
          <p:cNvPr id="12" name="Rectangle 11"/>
          <p:cNvSpPr/>
          <p:nvPr/>
        </p:nvSpPr>
        <p:spPr>
          <a:xfrm>
            <a:off x="381000" y="136936"/>
            <a:ext cx="8610600" cy="676339"/>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q"/>
            </a:pPr>
            <a:r>
              <a:rPr lang="fa-IR" sz="1650" kern="100" dirty="0">
                <a:latin typeface="Times New Roman" panose="02020603050405020304" pitchFamily="18" charset="0"/>
                <a:ea typeface="Times New Roman" panose="02020603050405020304" pitchFamily="18" charset="0"/>
                <a:cs typeface="B Nazanin" panose="00000400000000000000" pitchFamily="2" charset="-78"/>
              </a:rPr>
              <a:t>با تعمیم مطالب گفته شده در </a:t>
            </a:r>
            <a:r>
              <a:rPr lang="fa-IR" sz="1650" kern="100" dirty="0" smtClean="0">
                <a:latin typeface="Times New Roman" panose="02020603050405020304" pitchFamily="18" charset="0"/>
                <a:ea typeface="Times New Roman" panose="02020603050405020304" pitchFamily="18" charset="0"/>
                <a:cs typeface="B Nazanin" panose="00000400000000000000" pitchFamily="2" charset="-78"/>
              </a:rPr>
              <a:t>قبل، </a:t>
            </a:r>
            <a:r>
              <a:rPr lang="fa-IR" sz="1650" kern="100" dirty="0">
                <a:latin typeface="Times New Roman" panose="02020603050405020304" pitchFamily="18" charset="0"/>
                <a:ea typeface="Times New Roman" panose="02020603050405020304" pitchFamily="18" charset="0"/>
                <a:cs typeface="B Nazanin" panose="00000400000000000000" pitchFamily="2" charset="-78"/>
              </a:rPr>
              <a:t>اگر مداری </a:t>
            </a:r>
            <a:r>
              <a:rPr lang="fa-IR" sz="1650" kern="100" dirty="0" smtClean="0">
                <a:latin typeface="Times New Roman" panose="02020603050405020304" pitchFamily="18" charset="0"/>
                <a:ea typeface="Times New Roman" panose="02020603050405020304" pitchFamily="18" charset="0"/>
                <a:cs typeface="B Nazanin" panose="00000400000000000000" pitchFamily="2" charset="-78"/>
              </a:rPr>
              <a:t>دارای</a:t>
            </a:r>
            <a:r>
              <a:rPr lang="en-US" sz="1650" kern="100" dirty="0" smtClean="0">
                <a:latin typeface="Times New Roman" panose="02020603050405020304" pitchFamily="18" charset="0"/>
                <a:ea typeface="Times New Roman" panose="02020603050405020304" pitchFamily="18" charset="0"/>
                <a:cs typeface="B Nazanin" panose="00000400000000000000" pitchFamily="2" charset="-78"/>
              </a:rPr>
              <a:t>n</a:t>
            </a:r>
            <a:r>
              <a:rPr lang="en-US" sz="1650" i="1"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sz="1650"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sz="1650" kern="100" dirty="0">
                <a:latin typeface="Times New Roman" panose="02020603050405020304" pitchFamily="18" charset="0"/>
                <a:ea typeface="Times New Roman" panose="02020603050405020304" pitchFamily="18" charset="0"/>
                <a:cs typeface="B Nazanin" panose="00000400000000000000" pitchFamily="2" charset="-78"/>
              </a:rPr>
              <a:t>عنصر ذخیره کننده انرژی مستقل و یک </a:t>
            </a:r>
            <a:r>
              <a:rPr lang="fa-IR" sz="1650" kern="100" dirty="0" smtClean="0">
                <a:latin typeface="Times New Roman" panose="02020603050405020304" pitchFamily="18" charset="0"/>
                <a:ea typeface="Times New Roman" panose="02020603050405020304" pitchFamily="18" charset="0"/>
                <a:cs typeface="B Nazanin" panose="00000400000000000000" pitchFamily="2" charset="-78"/>
              </a:rPr>
              <a:t>ورودی</a:t>
            </a:r>
            <a:r>
              <a:rPr lang="en-US" sz="1650" kern="100" dirty="0" smtClean="0">
                <a:latin typeface="Times New Roman" panose="02020603050405020304" pitchFamily="18" charset="0"/>
                <a:ea typeface="Times New Roman" panose="02020603050405020304" pitchFamily="18" charset="0"/>
                <a:cs typeface="B Nazanin" panose="00000400000000000000" pitchFamily="2" charset="-78"/>
              </a:rPr>
              <a:t>w</a:t>
            </a:r>
            <a:r>
              <a:rPr lang="en-US" sz="1650" i="1"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sz="1650" kern="100" dirty="0" smtClean="0">
                <a:latin typeface="Times New Roman" panose="02020603050405020304" pitchFamily="18" charset="0"/>
                <a:ea typeface="Times New Roman" panose="02020603050405020304" pitchFamily="18" charset="0"/>
                <a:cs typeface="B Nazanin" panose="00000400000000000000" pitchFamily="2" charset="-78"/>
              </a:rPr>
              <a:t> باشد، </a:t>
            </a:r>
            <a:r>
              <a:rPr lang="fa-IR" sz="1650" kern="100" dirty="0">
                <a:latin typeface="Times New Roman" panose="02020603050405020304" pitchFamily="18" charset="0"/>
                <a:ea typeface="Times New Roman" panose="02020603050405020304" pitchFamily="18" charset="0"/>
                <a:cs typeface="B Nazanin" panose="00000400000000000000" pitchFamily="2" charset="-78"/>
              </a:rPr>
              <a:t>می توان آن را با یک معادله دیفرانسیل مرتبه </a:t>
            </a:r>
            <a:r>
              <a:rPr lang="en-US" sz="1650" kern="100" dirty="0" smtClean="0">
                <a:latin typeface="Times New Roman" panose="02020603050405020304" pitchFamily="18" charset="0"/>
                <a:ea typeface="Times New Roman" panose="02020603050405020304" pitchFamily="18" charset="0"/>
                <a:cs typeface="B Nazanin" panose="00000400000000000000" pitchFamily="2" charset="-78"/>
              </a:rPr>
              <a:t>n</a:t>
            </a:r>
            <a:r>
              <a:rPr lang="fa-IR" sz="1650" kern="100" dirty="0" smtClean="0">
                <a:latin typeface="Times New Roman" panose="02020603050405020304" pitchFamily="18" charset="0"/>
                <a:ea typeface="Times New Roman" panose="02020603050405020304" pitchFamily="18" charset="0"/>
                <a:cs typeface="B Nazanin" panose="00000400000000000000" pitchFamily="2" charset="-78"/>
              </a:rPr>
              <a:t>ام </a:t>
            </a:r>
            <a:r>
              <a:rPr lang="fa-IR" sz="1650" kern="100" dirty="0">
                <a:latin typeface="Times New Roman" panose="02020603050405020304" pitchFamily="18" charset="0"/>
                <a:ea typeface="Times New Roman" panose="02020603050405020304" pitchFamily="18" charset="0"/>
                <a:cs typeface="B Nazanin" panose="00000400000000000000" pitchFamily="2" charset="-78"/>
              </a:rPr>
              <a:t>به صورت زیر نمایش </a:t>
            </a:r>
            <a:r>
              <a:rPr lang="fa-IR" sz="1650" kern="100" dirty="0" smtClean="0">
                <a:latin typeface="Times New Roman" panose="02020603050405020304" pitchFamily="18" charset="0"/>
                <a:ea typeface="Times New Roman" panose="02020603050405020304" pitchFamily="18" charset="0"/>
                <a:cs typeface="B Nazanin" panose="00000400000000000000" pitchFamily="2" charset="-78"/>
              </a:rPr>
              <a:t>داد (چه با روش تحلیل گره و یا روش تحلیل مش):</a:t>
            </a:r>
            <a:endParaRPr lang="en-US" sz="1650" kern="100" dirty="0">
              <a:effectLst/>
              <a:latin typeface="Times New Roman" panose="02020603050405020304" pitchFamily="18"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457200" y="846482"/>
                <a:ext cx="7924800" cy="60830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650" b="1" i="1">
                              <a:latin typeface="Cambria Math" panose="02040503050406030204" pitchFamily="18" charset="0"/>
                            </a:rPr>
                          </m:ctrlPr>
                        </m:fPr>
                        <m:num>
                          <m:sSup>
                            <m:sSupPr>
                              <m:ctrlPr>
                                <a:rPr lang="en-US" sz="1650" b="1" i="1">
                                  <a:latin typeface="Cambria Math" panose="02040503050406030204" pitchFamily="18" charset="0"/>
                                </a:rPr>
                              </m:ctrlPr>
                            </m:sSupPr>
                            <m:e>
                              <m:r>
                                <a:rPr lang="en-US" sz="1650" b="1" i="1">
                                  <a:latin typeface="Cambria Math" panose="02040503050406030204" pitchFamily="18" charset="0"/>
                                </a:rPr>
                                <m:t>𝒅</m:t>
                              </m:r>
                            </m:e>
                            <m:sup>
                              <m:r>
                                <a:rPr lang="en-US" sz="1650" b="1" i="1">
                                  <a:latin typeface="Cambria Math" panose="02040503050406030204" pitchFamily="18" charset="0"/>
                                </a:rPr>
                                <m:t>𝒏</m:t>
                              </m:r>
                            </m:sup>
                          </m:sSup>
                          <m:r>
                            <a:rPr lang="en-US" sz="1650" b="1" i="1">
                              <a:latin typeface="Cambria Math" panose="02040503050406030204" pitchFamily="18" charset="0"/>
                            </a:rPr>
                            <m:t>𝒚</m:t>
                          </m:r>
                        </m:num>
                        <m:den>
                          <m:r>
                            <a:rPr lang="en-US" sz="1650" b="1" i="1">
                              <a:latin typeface="Cambria Math" panose="02040503050406030204" pitchFamily="18" charset="0"/>
                            </a:rPr>
                            <m:t>𝒅</m:t>
                          </m:r>
                          <m:sSup>
                            <m:sSupPr>
                              <m:ctrlPr>
                                <a:rPr lang="en-US" sz="1650" b="1" i="1">
                                  <a:latin typeface="Cambria Math" panose="02040503050406030204" pitchFamily="18" charset="0"/>
                                </a:rPr>
                              </m:ctrlPr>
                            </m:sSupPr>
                            <m:e>
                              <m:r>
                                <a:rPr lang="en-US" sz="1650" b="1" i="1">
                                  <a:latin typeface="Cambria Math" panose="02040503050406030204" pitchFamily="18" charset="0"/>
                                </a:rPr>
                                <m:t>𝒕</m:t>
                              </m:r>
                            </m:e>
                            <m:sup>
                              <m:r>
                                <a:rPr lang="en-US" sz="1650" b="1" i="1">
                                  <a:latin typeface="Cambria Math" panose="02040503050406030204" pitchFamily="18" charset="0"/>
                                </a:rPr>
                                <m:t>𝒏</m:t>
                              </m:r>
                            </m:sup>
                          </m:sSup>
                        </m:den>
                      </m:f>
                      <m:r>
                        <a:rPr lang="en-US" sz="1650" b="1">
                          <a:latin typeface="Cambria Math" panose="02040503050406030204" pitchFamily="18" charset="0"/>
                        </a:rPr>
                        <m:t>+</m:t>
                      </m:r>
                      <m:sSub>
                        <m:sSubPr>
                          <m:ctrlPr>
                            <a:rPr lang="en-US" sz="1650" b="1" i="1">
                              <a:latin typeface="Cambria Math" panose="02040503050406030204" pitchFamily="18" charset="0"/>
                            </a:rPr>
                          </m:ctrlPr>
                        </m:sSubPr>
                        <m:e>
                          <m:r>
                            <a:rPr lang="en-US" sz="1650" b="1" i="1">
                              <a:latin typeface="Cambria Math" panose="02040503050406030204" pitchFamily="18" charset="0"/>
                            </a:rPr>
                            <m:t>𝒂</m:t>
                          </m:r>
                        </m:e>
                        <m:sub>
                          <m:r>
                            <a:rPr lang="en-US" sz="1650" b="1" i="1">
                              <a:latin typeface="Cambria Math" panose="02040503050406030204" pitchFamily="18" charset="0"/>
                            </a:rPr>
                            <m:t>𝟏</m:t>
                          </m:r>
                        </m:sub>
                      </m:sSub>
                      <m:f>
                        <m:fPr>
                          <m:ctrlPr>
                            <a:rPr lang="en-US" sz="1650" b="1" i="1">
                              <a:latin typeface="Cambria Math" panose="02040503050406030204" pitchFamily="18" charset="0"/>
                            </a:rPr>
                          </m:ctrlPr>
                        </m:fPr>
                        <m:num>
                          <m:sSup>
                            <m:sSupPr>
                              <m:ctrlPr>
                                <a:rPr lang="en-US" sz="1650" b="1" i="1">
                                  <a:latin typeface="Cambria Math" panose="02040503050406030204" pitchFamily="18" charset="0"/>
                                </a:rPr>
                              </m:ctrlPr>
                            </m:sSupPr>
                            <m:e>
                              <m:r>
                                <a:rPr lang="en-US" sz="1650" b="1" i="1">
                                  <a:latin typeface="Cambria Math" panose="02040503050406030204" pitchFamily="18" charset="0"/>
                                </a:rPr>
                                <m:t>𝒅</m:t>
                              </m:r>
                            </m:e>
                            <m:sup>
                              <m:r>
                                <a:rPr lang="en-US" sz="1650" b="1" i="1">
                                  <a:latin typeface="Cambria Math" panose="02040503050406030204" pitchFamily="18" charset="0"/>
                                </a:rPr>
                                <m:t>𝒏</m:t>
                              </m:r>
                              <m:r>
                                <a:rPr lang="en-US" sz="1650" b="1">
                                  <a:latin typeface="Cambria Math" panose="02040503050406030204" pitchFamily="18" charset="0"/>
                                </a:rPr>
                                <m:t>−</m:t>
                              </m:r>
                              <m:r>
                                <a:rPr lang="en-US" sz="1650" b="1" i="1">
                                  <a:latin typeface="Cambria Math" panose="02040503050406030204" pitchFamily="18" charset="0"/>
                                </a:rPr>
                                <m:t>𝟏</m:t>
                              </m:r>
                            </m:sup>
                          </m:sSup>
                          <m:r>
                            <a:rPr lang="en-US" sz="1650" b="1" i="1">
                              <a:latin typeface="Cambria Math" panose="02040503050406030204" pitchFamily="18" charset="0"/>
                            </a:rPr>
                            <m:t>𝒚</m:t>
                          </m:r>
                        </m:num>
                        <m:den>
                          <m:r>
                            <a:rPr lang="en-US" sz="1650" b="1" i="1">
                              <a:latin typeface="Cambria Math" panose="02040503050406030204" pitchFamily="18" charset="0"/>
                            </a:rPr>
                            <m:t>𝒅</m:t>
                          </m:r>
                          <m:sSup>
                            <m:sSupPr>
                              <m:ctrlPr>
                                <a:rPr lang="en-US" sz="1650" b="1" i="1">
                                  <a:latin typeface="Cambria Math" panose="02040503050406030204" pitchFamily="18" charset="0"/>
                                </a:rPr>
                              </m:ctrlPr>
                            </m:sSupPr>
                            <m:e>
                              <m:r>
                                <a:rPr lang="en-US" sz="1650" b="1" i="1">
                                  <a:latin typeface="Cambria Math" panose="02040503050406030204" pitchFamily="18" charset="0"/>
                                </a:rPr>
                                <m:t>𝒕</m:t>
                              </m:r>
                            </m:e>
                            <m:sup>
                              <m:r>
                                <a:rPr lang="en-US" sz="1650" b="1" i="1">
                                  <a:latin typeface="Cambria Math" panose="02040503050406030204" pitchFamily="18" charset="0"/>
                                </a:rPr>
                                <m:t>𝒏</m:t>
                              </m:r>
                              <m:r>
                                <a:rPr lang="en-US" sz="1650" b="1">
                                  <a:latin typeface="Cambria Math" panose="02040503050406030204" pitchFamily="18" charset="0"/>
                                </a:rPr>
                                <m:t>−</m:t>
                              </m:r>
                              <m:r>
                                <a:rPr lang="en-US" sz="1650" b="1" i="1">
                                  <a:latin typeface="Cambria Math" panose="02040503050406030204" pitchFamily="18" charset="0"/>
                                </a:rPr>
                                <m:t>𝟏</m:t>
                              </m:r>
                            </m:sup>
                          </m:sSup>
                        </m:den>
                      </m:f>
                      <m:r>
                        <a:rPr lang="en-US" sz="1650" b="1">
                          <a:latin typeface="Cambria Math" panose="02040503050406030204" pitchFamily="18" charset="0"/>
                        </a:rPr>
                        <m:t>+⋯+</m:t>
                      </m:r>
                      <m:sSub>
                        <m:sSubPr>
                          <m:ctrlPr>
                            <a:rPr lang="en-US" sz="1650" b="1" i="1">
                              <a:latin typeface="Cambria Math" panose="02040503050406030204" pitchFamily="18" charset="0"/>
                            </a:rPr>
                          </m:ctrlPr>
                        </m:sSubPr>
                        <m:e>
                          <m:r>
                            <a:rPr lang="en-US" sz="1650" b="1" i="1">
                              <a:latin typeface="Cambria Math" panose="02040503050406030204" pitchFamily="18" charset="0"/>
                            </a:rPr>
                            <m:t>𝒂</m:t>
                          </m:r>
                        </m:e>
                        <m:sub>
                          <m:r>
                            <a:rPr lang="en-US" sz="1650" b="1" i="1">
                              <a:latin typeface="Cambria Math" panose="02040503050406030204" pitchFamily="18" charset="0"/>
                            </a:rPr>
                            <m:t>𝒏</m:t>
                          </m:r>
                        </m:sub>
                      </m:sSub>
                      <m:r>
                        <a:rPr lang="en-US" sz="1650" b="1" i="1">
                          <a:latin typeface="Cambria Math" panose="02040503050406030204" pitchFamily="18" charset="0"/>
                        </a:rPr>
                        <m:t>𝒚</m:t>
                      </m:r>
                      <m:r>
                        <a:rPr lang="en-US" sz="1650" b="1">
                          <a:latin typeface="Cambria Math" panose="02040503050406030204" pitchFamily="18" charset="0"/>
                        </a:rPr>
                        <m:t>=</m:t>
                      </m:r>
                      <m:sSub>
                        <m:sSubPr>
                          <m:ctrlPr>
                            <a:rPr lang="en-US" sz="1650" b="1" i="1">
                              <a:latin typeface="Cambria Math" panose="02040503050406030204" pitchFamily="18" charset="0"/>
                            </a:rPr>
                          </m:ctrlPr>
                        </m:sSubPr>
                        <m:e>
                          <m:r>
                            <a:rPr lang="en-US" sz="1650" b="1" i="1">
                              <a:latin typeface="Cambria Math" panose="02040503050406030204" pitchFamily="18" charset="0"/>
                            </a:rPr>
                            <m:t>𝒃</m:t>
                          </m:r>
                        </m:e>
                        <m:sub>
                          <m:r>
                            <a:rPr lang="en-US" sz="1650" b="1" i="1">
                              <a:latin typeface="Cambria Math" panose="02040503050406030204" pitchFamily="18" charset="0"/>
                            </a:rPr>
                            <m:t>𝟎</m:t>
                          </m:r>
                        </m:sub>
                      </m:sSub>
                      <m:f>
                        <m:fPr>
                          <m:ctrlPr>
                            <a:rPr lang="en-US" sz="1650" b="1" i="1">
                              <a:latin typeface="Cambria Math" panose="02040503050406030204" pitchFamily="18" charset="0"/>
                            </a:rPr>
                          </m:ctrlPr>
                        </m:fPr>
                        <m:num>
                          <m:sSup>
                            <m:sSupPr>
                              <m:ctrlPr>
                                <a:rPr lang="en-US" sz="1650" b="1" i="1">
                                  <a:latin typeface="Cambria Math" panose="02040503050406030204" pitchFamily="18" charset="0"/>
                                </a:rPr>
                              </m:ctrlPr>
                            </m:sSupPr>
                            <m:e>
                              <m:r>
                                <a:rPr lang="en-US" sz="1650" b="1" i="1">
                                  <a:latin typeface="Cambria Math" panose="02040503050406030204" pitchFamily="18" charset="0"/>
                                </a:rPr>
                                <m:t>𝒅</m:t>
                              </m:r>
                            </m:e>
                            <m:sup>
                              <m:r>
                                <a:rPr lang="en-US" sz="1650" b="1" i="1">
                                  <a:latin typeface="Cambria Math" panose="02040503050406030204" pitchFamily="18" charset="0"/>
                                </a:rPr>
                                <m:t>𝒎</m:t>
                              </m:r>
                            </m:sup>
                          </m:sSup>
                          <m:r>
                            <a:rPr lang="en-US" sz="1650" b="1" i="1">
                              <a:latin typeface="Cambria Math" panose="02040503050406030204" pitchFamily="18" charset="0"/>
                            </a:rPr>
                            <m:t>𝒘</m:t>
                          </m:r>
                        </m:num>
                        <m:den>
                          <m:r>
                            <a:rPr lang="en-US" sz="1650" b="1" i="1">
                              <a:latin typeface="Cambria Math" panose="02040503050406030204" pitchFamily="18" charset="0"/>
                            </a:rPr>
                            <m:t>𝒅</m:t>
                          </m:r>
                          <m:sSup>
                            <m:sSupPr>
                              <m:ctrlPr>
                                <a:rPr lang="en-US" sz="1650" b="1" i="1">
                                  <a:latin typeface="Cambria Math" panose="02040503050406030204" pitchFamily="18" charset="0"/>
                                </a:rPr>
                              </m:ctrlPr>
                            </m:sSupPr>
                            <m:e>
                              <m:r>
                                <a:rPr lang="en-US" sz="1650" b="1" i="1">
                                  <a:latin typeface="Cambria Math" panose="02040503050406030204" pitchFamily="18" charset="0"/>
                                </a:rPr>
                                <m:t>𝒕</m:t>
                              </m:r>
                            </m:e>
                            <m:sup>
                              <m:r>
                                <a:rPr lang="en-US" sz="1650" b="1" i="1">
                                  <a:latin typeface="Cambria Math" panose="02040503050406030204" pitchFamily="18" charset="0"/>
                                </a:rPr>
                                <m:t>𝒎</m:t>
                              </m:r>
                            </m:sup>
                          </m:sSup>
                        </m:den>
                      </m:f>
                      <m:r>
                        <a:rPr lang="en-US" sz="1650" b="1">
                          <a:latin typeface="Cambria Math" panose="02040503050406030204" pitchFamily="18" charset="0"/>
                        </a:rPr>
                        <m:t>+</m:t>
                      </m:r>
                      <m:sSub>
                        <m:sSubPr>
                          <m:ctrlPr>
                            <a:rPr lang="en-US" sz="1650" b="1" i="1">
                              <a:latin typeface="Cambria Math" panose="02040503050406030204" pitchFamily="18" charset="0"/>
                            </a:rPr>
                          </m:ctrlPr>
                        </m:sSubPr>
                        <m:e>
                          <m:r>
                            <a:rPr lang="en-US" sz="1650" b="1" i="1">
                              <a:latin typeface="Cambria Math" panose="02040503050406030204" pitchFamily="18" charset="0"/>
                            </a:rPr>
                            <m:t>𝒃</m:t>
                          </m:r>
                        </m:e>
                        <m:sub>
                          <m:r>
                            <a:rPr lang="en-US" sz="1650" b="1" i="1">
                              <a:latin typeface="Cambria Math" panose="02040503050406030204" pitchFamily="18" charset="0"/>
                            </a:rPr>
                            <m:t>𝟏</m:t>
                          </m:r>
                        </m:sub>
                      </m:sSub>
                      <m:f>
                        <m:fPr>
                          <m:ctrlPr>
                            <a:rPr lang="en-US" sz="1650" b="1" i="1">
                              <a:latin typeface="Cambria Math" panose="02040503050406030204" pitchFamily="18" charset="0"/>
                            </a:rPr>
                          </m:ctrlPr>
                        </m:fPr>
                        <m:num>
                          <m:sSup>
                            <m:sSupPr>
                              <m:ctrlPr>
                                <a:rPr lang="en-US" sz="1650" b="1" i="1">
                                  <a:latin typeface="Cambria Math" panose="02040503050406030204" pitchFamily="18" charset="0"/>
                                </a:rPr>
                              </m:ctrlPr>
                            </m:sSupPr>
                            <m:e>
                              <m:r>
                                <a:rPr lang="en-US" sz="1650" b="1" i="1">
                                  <a:latin typeface="Cambria Math" panose="02040503050406030204" pitchFamily="18" charset="0"/>
                                </a:rPr>
                                <m:t>𝒅</m:t>
                              </m:r>
                            </m:e>
                            <m:sup>
                              <m:r>
                                <a:rPr lang="en-US" sz="1650" b="1" i="1">
                                  <a:latin typeface="Cambria Math" panose="02040503050406030204" pitchFamily="18" charset="0"/>
                                </a:rPr>
                                <m:t>𝒎</m:t>
                              </m:r>
                              <m:r>
                                <a:rPr lang="en-US" sz="1650" b="1">
                                  <a:latin typeface="Cambria Math" panose="02040503050406030204" pitchFamily="18" charset="0"/>
                                </a:rPr>
                                <m:t>−</m:t>
                              </m:r>
                              <m:r>
                                <a:rPr lang="en-US" sz="1650" b="1" i="1">
                                  <a:latin typeface="Cambria Math" panose="02040503050406030204" pitchFamily="18" charset="0"/>
                                </a:rPr>
                                <m:t>𝟏</m:t>
                              </m:r>
                            </m:sup>
                          </m:sSup>
                          <m:r>
                            <a:rPr lang="en-US" sz="1650" b="1" i="1">
                              <a:latin typeface="Cambria Math" panose="02040503050406030204" pitchFamily="18" charset="0"/>
                            </a:rPr>
                            <m:t>𝒘</m:t>
                          </m:r>
                        </m:num>
                        <m:den>
                          <m:r>
                            <a:rPr lang="en-US" sz="1650" b="1" i="1">
                              <a:latin typeface="Cambria Math" panose="02040503050406030204" pitchFamily="18" charset="0"/>
                            </a:rPr>
                            <m:t>𝒅</m:t>
                          </m:r>
                          <m:sSup>
                            <m:sSupPr>
                              <m:ctrlPr>
                                <a:rPr lang="en-US" sz="1650" b="1" i="1">
                                  <a:latin typeface="Cambria Math" panose="02040503050406030204" pitchFamily="18" charset="0"/>
                                </a:rPr>
                              </m:ctrlPr>
                            </m:sSupPr>
                            <m:e>
                              <m:r>
                                <a:rPr lang="en-US" sz="1650" b="1" i="1">
                                  <a:latin typeface="Cambria Math" panose="02040503050406030204" pitchFamily="18" charset="0"/>
                                </a:rPr>
                                <m:t>𝒕</m:t>
                              </m:r>
                            </m:e>
                            <m:sup>
                              <m:r>
                                <a:rPr lang="en-US" sz="1650" b="1" i="1">
                                  <a:latin typeface="Cambria Math" panose="02040503050406030204" pitchFamily="18" charset="0"/>
                                </a:rPr>
                                <m:t>𝒎</m:t>
                              </m:r>
                              <m:r>
                                <a:rPr lang="en-US" sz="1650" b="1">
                                  <a:latin typeface="Cambria Math" panose="02040503050406030204" pitchFamily="18" charset="0"/>
                                </a:rPr>
                                <m:t>−</m:t>
                              </m:r>
                              <m:r>
                                <a:rPr lang="en-US" sz="1650" b="1" i="1">
                                  <a:latin typeface="Cambria Math" panose="02040503050406030204" pitchFamily="18" charset="0"/>
                                </a:rPr>
                                <m:t>𝟏</m:t>
                              </m:r>
                            </m:sup>
                          </m:sSup>
                        </m:den>
                      </m:f>
                      <m:r>
                        <a:rPr lang="en-US" sz="1650" b="1">
                          <a:latin typeface="Cambria Math" panose="02040503050406030204" pitchFamily="18" charset="0"/>
                        </a:rPr>
                        <m:t>+⋯+</m:t>
                      </m:r>
                      <m:sSub>
                        <m:sSubPr>
                          <m:ctrlPr>
                            <a:rPr lang="en-US" sz="1650" b="1" i="1">
                              <a:latin typeface="Cambria Math" panose="02040503050406030204" pitchFamily="18" charset="0"/>
                            </a:rPr>
                          </m:ctrlPr>
                        </m:sSubPr>
                        <m:e>
                          <m:r>
                            <a:rPr lang="en-US" sz="1650" b="1" i="1">
                              <a:latin typeface="Cambria Math" panose="02040503050406030204" pitchFamily="18" charset="0"/>
                            </a:rPr>
                            <m:t>𝒃</m:t>
                          </m:r>
                        </m:e>
                        <m:sub>
                          <m:r>
                            <a:rPr lang="en-US" sz="1650" b="1" i="1">
                              <a:latin typeface="Cambria Math" panose="02040503050406030204" pitchFamily="18" charset="0"/>
                            </a:rPr>
                            <m:t>𝒎</m:t>
                          </m:r>
                        </m:sub>
                      </m:sSub>
                      <m:r>
                        <a:rPr lang="en-US" sz="1650" b="1" i="1">
                          <a:latin typeface="Cambria Math" panose="02040503050406030204" pitchFamily="18" charset="0"/>
                        </a:rPr>
                        <m:t>𝒘</m:t>
                      </m:r>
                    </m:oMath>
                  </m:oMathPara>
                </a14:m>
                <a:endParaRPr lang="en-US" sz="1650" b="1" dirty="0"/>
              </a:p>
            </p:txBody>
          </p:sp>
        </mc:Choice>
        <mc:Fallback xmlns="">
          <p:sp>
            <p:nvSpPr>
              <p:cNvPr id="13" name="Rectangle 12"/>
              <p:cNvSpPr>
                <a:spLocks noRot="1" noChangeAspect="1" noMove="1" noResize="1" noEditPoints="1" noAdjustHandles="1" noChangeArrowheads="1" noChangeShapeType="1" noTextEdit="1"/>
              </p:cNvSpPr>
              <p:nvPr/>
            </p:nvSpPr>
            <p:spPr>
              <a:xfrm>
                <a:off x="457200" y="846482"/>
                <a:ext cx="7924800" cy="608308"/>
              </a:xfrm>
              <a:prstGeom prst="rect">
                <a:avLst/>
              </a:prstGeom>
              <a:blipFill>
                <a:blip r:embed="rId3"/>
                <a:stretch>
                  <a:fillRect/>
                </a:stretch>
              </a:blipFill>
            </p:spPr>
            <p:txBody>
              <a:bodyPr/>
              <a:lstStyle/>
              <a:p>
                <a:r>
                  <a:rPr lang="en-US">
                    <a:noFill/>
                  </a:rPr>
                  <a:t> </a:t>
                </a:r>
              </a:p>
            </p:txBody>
          </p:sp>
        </mc:Fallback>
      </mc:AlternateContent>
      <p:sp>
        <p:nvSpPr>
          <p:cNvPr id="14" name="Rectangle 13"/>
          <p:cNvSpPr/>
          <p:nvPr/>
        </p:nvSpPr>
        <p:spPr>
          <a:xfrm>
            <a:off x="304800" y="1447800"/>
            <a:ext cx="8686800" cy="676339"/>
          </a:xfrm>
          <a:prstGeom prst="rect">
            <a:avLst/>
          </a:prstGeom>
        </p:spPr>
        <p:txBody>
          <a:bodyPr wrap="square">
            <a:spAutoFit/>
          </a:bodyPr>
          <a:lstStyle/>
          <a:p>
            <a:pPr marL="342900" indent="-342900" algn="just" rtl="1">
              <a:lnSpc>
                <a:spcPct val="115000"/>
              </a:lnSpc>
              <a:spcAft>
                <a:spcPts val="1000"/>
              </a:spcAft>
              <a:buClr>
                <a:srgbClr val="FF0000"/>
              </a:buClr>
              <a:buFont typeface="Wingdings" panose="05000000000000000000" pitchFamily="2" charset="2"/>
              <a:buChar char="ü"/>
            </a:pPr>
            <a:r>
              <a:rPr lang="en-US" altLang="en-US" sz="1650" dirty="0">
                <a:latin typeface="Times New Roman" panose="02020603050405020304" pitchFamily="18" charset="0"/>
                <a:ea typeface="Calibri" panose="020F0502020204030204" pitchFamily="34" charset="0"/>
                <a:cs typeface="B Nazanin" panose="00000400000000000000" pitchFamily="2" charset="-78"/>
              </a:rPr>
              <a:t>y</a:t>
            </a:r>
            <a:r>
              <a:rPr lang="fa-IR" altLang="en-US" sz="1650" dirty="0">
                <a:latin typeface="Times New Roman" panose="02020603050405020304" pitchFamily="18" charset="0"/>
                <a:ea typeface="Calibri" panose="020F0502020204030204" pitchFamily="34" charset="0"/>
                <a:cs typeface="B Nazanin" panose="00000400000000000000" pitchFamily="2" charset="-78"/>
              </a:rPr>
              <a:t> متغیر مورد نظر، </a:t>
            </a:r>
            <a:r>
              <a:rPr lang="en-US" altLang="en-US" sz="1650" dirty="0">
                <a:latin typeface="Times New Roman" panose="02020603050405020304" pitchFamily="18" charset="0"/>
                <a:ea typeface="Calibri" panose="020F0502020204030204" pitchFamily="34" charset="0"/>
                <a:cs typeface="B Nazanin" panose="00000400000000000000" pitchFamily="2" charset="-78"/>
              </a:rPr>
              <a:t>w</a:t>
            </a:r>
            <a:r>
              <a:rPr lang="fa-IR" altLang="en-US" sz="1650" dirty="0">
                <a:latin typeface="Times New Roman" panose="02020603050405020304" pitchFamily="18" charset="0"/>
                <a:ea typeface="Calibri" panose="020F0502020204030204" pitchFamily="34" charset="0"/>
                <a:cs typeface="B Nazanin" panose="00000400000000000000" pitchFamily="2" charset="-78"/>
              </a:rPr>
              <a:t> نماینده ورودی، و </a:t>
            </a:r>
            <a:r>
              <a:rPr lang="fa-IR" altLang="en-US" sz="1650" dirty="0" smtClean="0">
                <a:latin typeface="Times New Roman" panose="02020603050405020304" pitchFamily="18" charset="0"/>
                <a:ea typeface="Calibri" panose="020F0502020204030204" pitchFamily="34" charset="0"/>
                <a:cs typeface="B Nazanin" panose="00000400000000000000" pitchFamily="2" charset="-78"/>
              </a:rPr>
              <a:t>ضرایب</a:t>
            </a:r>
            <a:r>
              <a:rPr lang="en-US" altLang="en-US" sz="1650" dirty="0" err="1" smtClean="0">
                <a:latin typeface="Times New Roman" panose="02020603050405020304" pitchFamily="18" charset="0"/>
                <a:ea typeface="Calibri" panose="020F0502020204030204" pitchFamily="34" charset="0"/>
                <a:cs typeface="B Nazanin" panose="00000400000000000000" pitchFamily="2" charset="-78"/>
              </a:rPr>
              <a:t>a</a:t>
            </a:r>
            <a:r>
              <a:rPr lang="en-US" altLang="en-US" sz="1650" baseline="-25000" dirty="0" err="1" smtClean="0">
                <a:latin typeface="Times New Roman" panose="02020603050405020304" pitchFamily="18" charset="0"/>
                <a:ea typeface="Calibri" panose="020F0502020204030204" pitchFamily="34" charset="0"/>
                <a:cs typeface="B Nazanin" panose="00000400000000000000" pitchFamily="2" charset="-78"/>
              </a:rPr>
              <a:t>i</a:t>
            </a:r>
            <a:r>
              <a:rPr lang="en-US" altLang="en-US" sz="1650" baseline="-25000" dirty="0" smtClean="0">
                <a:latin typeface="Times New Roman" panose="02020603050405020304" pitchFamily="18" charset="0"/>
                <a:ea typeface="Calibri" panose="020F0502020204030204" pitchFamily="34" charset="0"/>
                <a:cs typeface="B Nazanin" panose="00000400000000000000" pitchFamily="2" charset="-78"/>
              </a:rPr>
              <a:t> </a:t>
            </a:r>
            <a:r>
              <a:rPr lang="fa-IR" altLang="en-US" sz="1650" baseline="-25000" dirty="0" smtClean="0">
                <a:latin typeface="Times New Roman" panose="02020603050405020304" pitchFamily="18" charset="0"/>
                <a:ea typeface="Calibri" panose="020F0502020204030204" pitchFamily="34" charset="0"/>
                <a:cs typeface="B Nazanin" panose="00000400000000000000" pitchFamily="2" charset="-78"/>
              </a:rPr>
              <a:t> </a:t>
            </a:r>
            <a:r>
              <a:rPr lang="fa-IR" altLang="en-US" sz="1650" dirty="0" smtClean="0">
                <a:latin typeface="Times New Roman" panose="02020603050405020304" pitchFamily="18" charset="0"/>
                <a:ea typeface="Calibri" panose="020F0502020204030204" pitchFamily="34" charset="0"/>
                <a:cs typeface="B Nazanin" panose="00000400000000000000" pitchFamily="2" charset="-78"/>
              </a:rPr>
              <a:t>و </a:t>
            </a:r>
            <a:r>
              <a:rPr lang="en-US" altLang="en-US" sz="1650" dirty="0">
                <a:latin typeface="Times New Roman" panose="02020603050405020304" pitchFamily="18" charset="0"/>
                <a:ea typeface="Calibri" panose="020F0502020204030204" pitchFamily="34" charset="0"/>
                <a:cs typeface="B Nazanin" panose="00000400000000000000" pitchFamily="2" charset="-78"/>
              </a:rPr>
              <a:t>b</a:t>
            </a:r>
            <a:r>
              <a:rPr lang="en-US" altLang="en-US" sz="1650" baseline="-25000" dirty="0">
                <a:latin typeface="Times New Roman" panose="02020603050405020304" pitchFamily="18" charset="0"/>
                <a:ea typeface="Calibri" panose="020F0502020204030204" pitchFamily="34" charset="0"/>
                <a:cs typeface="B Nazanin" panose="00000400000000000000" pitchFamily="2" charset="-78"/>
              </a:rPr>
              <a:t>i</a:t>
            </a:r>
            <a:r>
              <a:rPr lang="fa-IR" altLang="en-US" sz="1650" dirty="0" smtClean="0">
                <a:latin typeface="Times New Roman" panose="02020603050405020304" pitchFamily="18" charset="0"/>
                <a:ea typeface="Calibri" panose="020F0502020204030204" pitchFamily="34" charset="0"/>
                <a:cs typeface="B Nazanin" panose="00000400000000000000" pitchFamily="2" charset="-78"/>
              </a:rPr>
              <a:t> به </a:t>
            </a:r>
            <a:r>
              <a:rPr lang="fa-IR" altLang="en-US" sz="1650" dirty="0">
                <a:latin typeface="Times New Roman" panose="02020603050405020304" pitchFamily="18" charset="0"/>
                <a:ea typeface="Calibri" panose="020F0502020204030204" pitchFamily="34" charset="0"/>
                <a:cs typeface="B Nazanin" panose="00000400000000000000" pitchFamily="2" charset="-78"/>
              </a:rPr>
              <a:t>مقادیر عناصر و آرایش مدار بستگی دارند</a:t>
            </a:r>
            <a:r>
              <a:rPr lang="fa-IR" altLang="en-US" sz="1650" dirty="0" smtClean="0">
                <a:latin typeface="Times New Roman" panose="02020603050405020304" pitchFamily="18" charset="0"/>
                <a:ea typeface="Calibri" panose="020F0502020204030204" pitchFamily="34" charset="0"/>
                <a:cs typeface="B Nazanin" panose="00000400000000000000" pitchFamily="2" charset="-78"/>
              </a:rPr>
              <a:t>. </a:t>
            </a:r>
            <a:r>
              <a:rPr lang="fa-IR" sz="1650" kern="100" dirty="0">
                <a:latin typeface="Times New Roman" panose="02020603050405020304" pitchFamily="18" charset="0"/>
                <a:ea typeface="Times New Roman" panose="02020603050405020304" pitchFamily="18" charset="0"/>
                <a:cs typeface="B Nazanin" panose="00000400000000000000" pitchFamily="2" charset="-78"/>
              </a:rPr>
              <a:t>شرایط اولیه لازم برای حل این معادله عبارتند از</a:t>
            </a:r>
            <a:r>
              <a:rPr lang="fa-IR" sz="1650" kern="100" dirty="0" smtClean="0">
                <a:latin typeface="Times New Roman" panose="02020603050405020304" pitchFamily="18" charset="0"/>
                <a:ea typeface="Times New Roman" panose="02020603050405020304" pitchFamily="18" charset="0"/>
                <a:cs typeface="B Nazanin" panose="00000400000000000000" pitchFamily="2" charset="-78"/>
              </a:rPr>
              <a:t>:</a:t>
            </a:r>
            <a:r>
              <a:rPr lang="fa-IR" altLang="en-US" sz="1650" dirty="0" smtClean="0">
                <a:latin typeface="Times New Roman" panose="02020603050405020304" pitchFamily="18" charset="0"/>
                <a:ea typeface="Calibri" panose="020F0502020204030204" pitchFamily="34" charset="0"/>
                <a:cs typeface="B Nazanin" panose="00000400000000000000" pitchFamily="2" charset="-78"/>
              </a:rPr>
              <a:t> </a:t>
            </a:r>
            <a:endParaRPr lang="fa-IR" altLang="en-US" sz="1650" dirty="0">
              <a:latin typeface="Times New Roman" panose="02020603050405020304" pitchFamily="18"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20" name="Rectangle 19"/>
              <p:cNvSpPr/>
              <p:nvPr/>
            </p:nvSpPr>
            <p:spPr>
              <a:xfrm>
                <a:off x="2895600" y="1874566"/>
                <a:ext cx="2557110" cy="496931"/>
              </a:xfrm>
              <a:prstGeom prst="rect">
                <a:avLst/>
              </a:prstGeom>
            </p:spPr>
            <p:txBody>
              <a:bodyPr wrap="none">
                <a:spAutoFit/>
              </a:bodyPr>
              <a:lstStyle/>
              <a:p>
                <a14:m>
                  <m:oMath xmlns:m="http://schemas.openxmlformats.org/officeDocument/2006/math">
                    <m:r>
                      <a:rPr lang="en-US" sz="1650" b="1" i="1" smtClean="0">
                        <a:latin typeface="Cambria Math" panose="02040503050406030204" pitchFamily="18" charset="0"/>
                      </a:rPr>
                      <m:t>𝒚</m:t>
                    </m:r>
                    <m:r>
                      <a:rPr lang="en-US" sz="1650" b="1">
                        <a:latin typeface="Cambria Math" panose="02040503050406030204" pitchFamily="18" charset="0"/>
                      </a:rPr>
                      <m:t>(</m:t>
                    </m:r>
                    <m:r>
                      <a:rPr lang="en-US" sz="1650" b="1" i="1" smtClean="0">
                        <a:latin typeface="Cambria Math" panose="02040503050406030204" pitchFamily="18" charset="0"/>
                      </a:rPr>
                      <m:t>𝟎</m:t>
                    </m:r>
                    <m:r>
                      <a:rPr lang="en-US" sz="1650" b="1">
                        <a:latin typeface="Cambria Math" panose="02040503050406030204" pitchFamily="18" charset="0"/>
                      </a:rPr>
                      <m:t>),</m:t>
                    </m:r>
                    <m:r>
                      <m:rPr>
                        <m:nor/>
                      </m:rPr>
                      <a:rPr lang="en-US" sz="1650" b="1" i="1">
                        <a:latin typeface="Cambria Math" panose="02040503050406030204" pitchFamily="18" charset="0"/>
                      </a:rPr>
                      <m:t> </m:t>
                    </m:r>
                    <m:f>
                      <m:fPr>
                        <m:ctrlPr>
                          <a:rPr lang="en-US" sz="1650" b="1" i="1">
                            <a:latin typeface="Cambria Math" panose="02040503050406030204" pitchFamily="18" charset="0"/>
                          </a:rPr>
                        </m:ctrlPr>
                      </m:fPr>
                      <m:num>
                        <m:r>
                          <a:rPr lang="en-US" sz="1650" b="1" i="1">
                            <a:latin typeface="Cambria Math" panose="02040503050406030204" pitchFamily="18" charset="0"/>
                          </a:rPr>
                          <m:t>𝒅𝒚</m:t>
                        </m:r>
                      </m:num>
                      <m:den>
                        <m:r>
                          <a:rPr lang="en-US" sz="1650" b="1" i="1">
                            <a:latin typeface="Cambria Math" panose="02040503050406030204" pitchFamily="18" charset="0"/>
                          </a:rPr>
                          <m:t>𝒅𝒕</m:t>
                        </m:r>
                      </m:den>
                    </m:f>
                    <m:r>
                      <a:rPr lang="en-US" sz="1650" b="1">
                        <a:latin typeface="Cambria Math" panose="02040503050406030204" pitchFamily="18" charset="0"/>
                      </a:rPr>
                      <m:t>(</m:t>
                    </m:r>
                    <m:r>
                      <a:rPr lang="en-US" sz="1650" b="1" i="1" smtClean="0">
                        <a:latin typeface="Cambria Math" panose="02040503050406030204" pitchFamily="18" charset="0"/>
                      </a:rPr>
                      <m:t>𝟎</m:t>
                    </m:r>
                    <m:r>
                      <a:rPr lang="en-US" sz="1650" b="1">
                        <a:latin typeface="Cambria Math" panose="02040503050406030204" pitchFamily="18" charset="0"/>
                      </a:rPr>
                      <m:t>),</m:t>
                    </m:r>
                    <m:r>
                      <m:rPr>
                        <m:nor/>
                      </m:rPr>
                      <a:rPr lang="en-US" sz="1650" b="1" i="1">
                        <a:latin typeface="Cambria Math" panose="02040503050406030204" pitchFamily="18" charset="0"/>
                      </a:rPr>
                      <m:t> ​</m:t>
                    </m:r>
                    <m:r>
                      <a:rPr lang="en-US" sz="1650" b="1">
                        <a:latin typeface="Cambria Math" panose="02040503050406030204" pitchFamily="18" charset="0"/>
                      </a:rPr>
                      <m:t>…</m:t>
                    </m:r>
                    <m:r>
                      <m:rPr>
                        <m:nor/>
                      </m:rPr>
                      <a:rPr lang="en-US" sz="1650" b="1" i="1">
                        <a:latin typeface="Cambria Math" panose="02040503050406030204" pitchFamily="18" charset="0"/>
                      </a:rPr>
                      <m:t> </m:t>
                    </m:r>
                    <m:r>
                      <a:rPr lang="en-US" sz="1650" b="1">
                        <a:latin typeface="Cambria Math" panose="02040503050406030204" pitchFamily="18" charset="0"/>
                      </a:rPr>
                      <m:t>,</m:t>
                    </m:r>
                    <m:r>
                      <m:rPr>
                        <m:nor/>
                      </m:rPr>
                      <a:rPr lang="en-US" sz="1650" b="1" i="1">
                        <a:latin typeface="Cambria Math" panose="02040503050406030204" pitchFamily="18" charset="0"/>
                      </a:rPr>
                      <m:t>​</m:t>
                    </m:r>
                    <m:f>
                      <m:fPr>
                        <m:ctrlPr>
                          <a:rPr lang="en-US" sz="1650" b="1" i="1">
                            <a:latin typeface="Cambria Math" panose="02040503050406030204" pitchFamily="18" charset="0"/>
                          </a:rPr>
                        </m:ctrlPr>
                      </m:fPr>
                      <m:num>
                        <m:sSup>
                          <m:sSupPr>
                            <m:ctrlPr>
                              <a:rPr lang="en-US" sz="1650" b="1" i="1">
                                <a:latin typeface="Cambria Math" panose="02040503050406030204" pitchFamily="18" charset="0"/>
                              </a:rPr>
                            </m:ctrlPr>
                          </m:sSupPr>
                          <m:e>
                            <m:r>
                              <a:rPr lang="en-US" sz="1650" b="1" i="1">
                                <a:latin typeface="Cambria Math" panose="02040503050406030204" pitchFamily="18" charset="0"/>
                              </a:rPr>
                              <m:t>𝒅</m:t>
                            </m:r>
                            <m:r>
                              <a:rPr lang="en-US" sz="1650" b="1" i="1" smtClean="0">
                                <a:latin typeface="Cambria Math" panose="02040503050406030204" pitchFamily="18" charset="0"/>
                              </a:rPr>
                              <m:t>𝒚</m:t>
                            </m:r>
                          </m:e>
                          <m:sup>
                            <m:r>
                              <a:rPr lang="en-US" sz="1650" b="1" i="1">
                                <a:latin typeface="Cambria Math" panose="02040503050406030204" pitchFamily="18" charset="0"/>
                              </a:rPr>
                              <m:t>𝒏</m:t>
                            </m:r>
                            <m:r>
                              <a:rPr lang="en-US" sz="1650" b="1">
                                <a:latin typeface="Cambria Math" panose="02040503050406030204" pitchFamily="18" charset="0"/>
                              </a:rPr>
                              <m:t>−</m:t>
                            </m:r>
                            <m:r>
                              <a:rPr lang="en-US" sz="1650" b="1" i="1">
                                <a:latin typeface="Cambria Math" panose="02040503050406030204" pitchFamily="18" charset="0"/>
                              </a:rPr>
                              <m:t>𝟏</m:t>
                            </m:r>
                          </m:sup>
                        </m:sSup>
                      </m:num>
                      <m:den>
                        <m:r>
                          <a:rPr lang="en-US" sz="1650" b="1" i="1">
                            <a:latin typeface="Cambria Math" panose="02040503050406030204" pitchFamily="18" charset="0"/>
                          </a:rPr>
                          <m:t>𝒅</m:t>
                        </m:r>
                        <m:sSup>
                          <m:sSupPr>
                            <m:ctrlPr>
                              <a:rPr lang="en-US" sz="1650" b="1" i="1">
                                <a:latin typeface="Cambria Math" panose="02040503050406030204" pitchFamily="18" charset="0"/>
                              </a:rPr>
                            </m:ctrlPr>
                          </m:sSupPr>
                          <m:e>
                            <m:r>
                              <a:rPr lang="en-US" sz="1650" b="1" i="1">
                                <a:latin typeface="Cambria Math" panose="02040503050406030204" pitchFamily="18" charset="0"/>
                              </a:rPr>
                              <m:t>𝒕</m:t>
                            </m:r>
                          </m:e>
                          <m:sup>
                            <m:r>
                              <a:rPr lang="en-US" sz="1650" b="1" i="1">
                                <a:latin typeface="Cambria Math" panose="02040503050406030204" pitchFamily="18" charset="0"/>
                              </a:rPr>
                              <m:t>𝒏</m:t>
                            </m:r>
                            <m:r>
                              <a:rPr lang="en-US" sz="1650" b="1">
                                <a:latin typeface="Cambria Math" panose="02040503050406030204" pitchFamily="18" charset="0"/>
                              </a:rPr>
                              <m:t>−</m:t>
                            </m:r>
                            <m:r>
                              <a:rPr lang="en-US" sz="1650" b="1" i="1">
                                <a:latin typeface="Cambria Math" panose="02040503050406030204" pitchFamily="18" charset="0"/>
                              </a:rPr>
                              <m:t>𝟏</m:t>
                            </m:r>
                          </m:sup>
                        </m:sSup>
                      </m:den>
                    </m:f>
                    <m:r>
                      <a:rPr lang="en-US" sz="1650" b="1">
                        <a:latin typeface="Cambria Math" panose="02040503050406030204" pitchFamily="18" charset="0"/>
                      </a:rPr>
                      <m:t>(</m:t>
                    </m:r>
                    <m:r>
                      <a:rPr lang="en-US" sz="1650" b="1" i="1" smtClean="0">
                        <a:latin typeface="Cambria Math" panose="02040503050406030204" pitchFamily="18" charset="0"/>
                      </a:rPr>
                      <m:t>𝟎</m:t>
                    </m:r>
                  </m:oMath>
                </a14:m>
                <a:r>
                  <a:rPr lang="fa-IR" sz="1650" b="1" dirty="0"/>
                  <a:t>(</a:t>
                </a:r>
                <a:endParaRPr lang="en-US" sz="1650" b="1" dirty="0"/>
              </a:p>
            </p:txBody>
          </p:sp>
        </mc:Choice>
        <mc:Fallback xmlns="">
          <p:sp>
            <p:nvSpPr>
              <p:cNvPr id="20" name="Rectangle 19"/>
              <p:cNvSpPr>
                <a:spLocks noRot="1" noChangeAspect="1" noMove="1" noResize="1" noEditPoints="1" noAdjustHandles="1" noChangeArrowheads="1" noChangeShapeType="1" noTextEdit="1"/>
              </p:cNvSpPr>
              <p:nvPr/>
            </p:nvSpPr>
            <p:spPr>
              <a:xfrm>
                <a:off x="2895600" y="1874566"/>
                <a:ext cx="2557110" cy="496931"/>
              </a:xfrm>
              <a:prstGeom prst="rect">
                <a:avLst/>
              </a:prstGeom>
              <a:blipFill>
                <a:blip r:embed="rId4"/>
                <a:stretch>
                  <a:fillRect r="-239" b="-3704"/>
                </a:stretch>
              </a:blipFill>
            </p:spPr>
            <p:txBody>
              <a:bodyPr/>
              <a:lstStyle/>
              <a:p>
                <a:r>
                  <a:rPr lang="en-US">
                    <a:noFill/>
                  </a:rPr>
                  <a:t> </a:t>
                </a:r>
              </a:p>
            </p:txBody>
          </p:sp>
        </mc:Fallback>
      </mc:AlternateContent>
      <p:sp>
        <p:nvSpPr>
          <p:cNvPr id="23" name="Rectangle 22"/>
          <p:cNvSpPr/>
          <p:nvPr/>
        </p:nvSpPr>
        <p:spPr>
          <a:xfrm>
            <a:off x="228600" y="2305065"/>
            <a:ext cx="8654143" cy="676339"/>
          </a:xfrm>
          <a:prstGeom prst="rect">
            <a:avLst/>
          </a:prstGeom>
        </p:spPr>
        <p:txBody>
          <a:bodyPr wrap="square">
            <a:spAutoFit/>
          </a:bodyPr>
          <a:lstStyle/>
          <a:p>
            <a:pPr algn="just" rtl="1">
              <a:lnSpc>
                <a:spcPct val="115000"/>
              </a:lnSpc>
              <a:spcAft>
                <a:spcPts val="800"/>
              </a:spcAft>
            </a:pPr>
            <a:r>
              <a:rPr lang="fa-IR" sz="1650" kern="100" dirty="0">
                <a:latin typeface="Times New Roman" panose="02020603050405020304" pitchFamily="18" charset="0"/>
                <a:ea typeface="Times New Roman" panose="02020603050405020304" pitchFamily="18" charset="0"/>
                <a:cs typeface="B Nazanin" panose="00000400000000000000" pitchFamily="2" charset="-78"/>
              </a:rPr>
              <a:t>محاسبه </a:t>
            </a:r>
            <a:r>
              <a:rPr lang="fa-IR" sz="1650" b="1" kern="100" dirty="0">
                <a:latin typeface="Times New Roman" panose="02020603050405020304" pitchFamily="18" charset="0"/>
                <a:ea typeface="Times New Roman" panose="02020603050405020304" pitchFamily="18" charset="0"/>
                <a:cs typeface="B Nazanin" panose="00000400000000000000" pitchFamily="2" charset="-78"/>
              </a:rPr>
              <a:t>پاسخ ورودی صفر</a:t>
            </a:r>
            <a:r>
              <a:rPr lang="fa-IR" sz="1650" kern="100" dirty="0">
                <a:latin typeface="Times New Roman" panose="02020603050405020304" pitchFamily="18" charset="0"/>
                <a:ea typeface="Times New Roman" panose="02020603050405020304" pitchFamily="18" charset="0"/>
                <a:cs typeface="B Nazanin" panose="00000400000000000000" pitchFamily="2" charset="-78"/>
              </a:rPr>
              <a:t> و </a:t>
            </a:r>
            <a:r>
              <a:rPr lang="fa-IR" sz="1650" b="1" kern="100" dirty="0">
                <a:latin typeface="Times New Roman" panose="02020603050405020304" pitchFamily="18" charset="0"/>
                <a:ea typeface="Times New Roman" panose="02020603050405020304" pitchFamily="18" charset="0"/>
                <a:cs typeface="B Nazanin" panose="00000400000000000000" pitchFamily="2" charset="-78"/>
              </a:rPr>
              <a:t>پاسخ حالت صفر</a:t>
            </a:r>
            <a:r>
              <a:rPr lang="fa-IR" sz="1650" kern="100" dirty="0">
                <a:latin typeface="Times New Roman" panose="02020603050405020304" pitchFamily="18" charset="0"/>
                <a:ea typeface="Times New Roman" panose="02020603050405020304" pitchFamily="18" charset="0"/>
                <a:cs typeface="B Nazanin" panose="00000400000000000000" pitchFamily="2" charset="-78"/>
              </a:rPr>
              <a:t> این مدار شبیه مدارهای مرتبه دوم است که </a:t>
            </a:r>
            <a:r>
              <a:rPr lang="fa-IR" sz="1650" kern="100" dirty="0" smtClean="0">
                <a:latin typeface="Times New Roman" panose="02020603050405020304" pitchFamily="18" charset="0"/>
                <a:ea typeface="Times New Roman" panose="02020603050405020304" pitchFamily="18" charset="0"/>
                <a:cs typeface="B Nazanin" panose="00000400000000000000" pitchFamily="2" charset="-78"/>
              </a:rPr>
              <a:t>قبلاً </a:t>
            </a:r>
            <a:r>
              <a:rPr lang="fa-IR" sz="1650" kern="100" dirty="0">
                <a:latin typeface="Times New Roman" panose="02020603050405020304" pitchFamily="18" charset="0"/>
                <a:ea typeface="Times New Roman" panose="02020603050405020304" pitchFamily="18" charset="0"/>
                <a:cs typeface="B Nazanin" panose="00000400000000000000" pitchFamily="2" charset="-78"/>
              </a:rPr>
              <a:t>انجام گرفته </a:t>
            </a:r>
            <a:r>
              <a:rPr lang="fa-IR" sz="1650" kern="100" dirty="0" smtClean="0">
                <a:latin typeface="Times New Roman" panose="02020603050405020304" pitchFamily="18" charset="0"/>
                <a:ea typeface="Times New Roman" panose="02020603050405020304" pitchFamily="18" charset="0"/>
                <a:cs typeface="B Nazanin" panose="00000400000000000000" pitchFamily="2" charset="-78"/>
              </a:rPr>
              <a:t>است و فقط مرتبه مدار بالاتر است.</a:t>
            </a:r>
            <a:r>
              <a:rPr lang="fa-IR" sz="1650" kern="100" dirty="0">
                <a:latin typeface="Times New Roman" panose="02020603050405020304" pitchFamily="18" charset="0"/>
                <a:ea typeface="Times New Roman" panose="02020603050405020304" pitchFamily="18" charset="0"/>
                <a:cs typeface="B Nazanin" panose="00000400000000000000" pitchFamily="2" charset="-78"/>
              </a:rPr>
              <a:t> </a:t>
            </a:r>
            <a:endParaRPr lang="en-US" sz="1650" kern="1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0" name="Rectangle 9"/>
          <p:cNvSpPr>
            <a:spLocks noChangeArrowheads="1"/>
          </p:cNvSpPr>
          <p:nvPr/>
        </p:nvSpPr>
        <p:spPr bwMode="auto">
          <a:xfrm>
            <a:off x="7057841" y="2984477"/>
            <a:ext cx="1951176"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v"/>
            </a:pPr>
            <a:r>
              <a:rPr lang="fa-IR" altLang="en-US" b="1" dirty="0" smtClean="0">
                <a:solidFill>
                  <a:srgbClr val="FF0000"/>
                </a:solidFill>
                <a:ea typeface="Calibri" panose="020F0502020204030204" pitchFamily="34" charset="0"/>
                <a:cs typeface="B Nazanin" panose="00000400000000000000" pitchFamily="2" charset="-78"/>
              </a:rPr>
              <a:t>پاسخ ورودی صفر:</a:t>
            </a:r>
          </a:p>
        </p:txBody>
      </p:sp>
      <mc:AlternateContent xmlns:mc="http://schemas.openxmlformats.org/markup-compatibility/2006" xmlns:a14="http://schemas.microsoft.com/office/drawing/2010/main">
        <mc:Choice Requires="a14">
          <p:sp>
            <p:nvSpPr>
              <p:cNvPr id="11" name="Rectangle 10"/>
              <p:cNvSpPr/>
              <p:nvPr/>
            </p:nvSpPr>
            <p:spPr>
              <a:xfrm>
                <a:off x="914400" y="3473418"/>
                <a:ext cx="28883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𝑛</m:t>
                          </m:r>
                        </m:sup>
                      </m:s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1</m:t>
                          </m:r>
                        </m:sub>
                      </m:sSub>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𝑛</m:t>
                          </m:r>
                          <m:r>
                            <a:rPr lang="en-US" i="0">
                              <a:latin typeface="Cambria Math" panose="02040503050406030204" pitchFamily="18" charset="0"/>
                            </a:rPr>
                            <m:t>−</m:t>
                          </m:r>
                          <m:r>
                            <a:rPr lang="en-US" i="0">
                              <a:latin typeface="Cambria Math" panose="02040503050406030204" pitchFamily="18" charset="0"/>
                            </a:rPr>
                            <m:t>1</m:t>
                          </m:r>
                        </m:sup>
                      </m:s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sub>
                      </m:sSub>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914400" y="3473418"/>
                <a:ext cx="2888355" cy="369332"/>
              </a:xfrm>
              <a:prstGeom prst="rect">
                <a:avLst/>
              </a:prstGeom>
              <a:blipFill>
                <a:blip r:embed="rId5"/>
                <a:stretch>
                  <a:fillRect/>
                </a:stretch>
              </a:blipFill>
            </p:spPr>
            <p:txBody>
              <a:bodyPr/>
              <a:lstStyle/>
              <a:p>
                <a:r>
                  <a:rPr lang="en-US">
                    <a:noFill/>
                  </a:rPr>
                  <a:t> </a:t>
                </a:r>
              </a:p>
            </p:txBody>
          </p:sp>
        </mc:Fallback>
      </mc:AlternateContent>
      <p:sp>
        <p:nvSpPr>
          <p:cNvPr id="15" name="Rectangle 14"/>
          <p:cNvSpPr>
            <a:spLocks noChangeArrowheads="1"/>
          </p:cNvSpPr>
          <p:nvPr/>
        </p:nvSpPr>
        <p:spPr bwMode="auto">
          <a:xfrm>
            <a:off x="4419599" y="3407341"/>
            <a:ext cx="4514377"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ü"/>
            </a:pPr>
            <a:r>
              <a:rPr lang="fa-IR" altLang="en-US" sz="1600" dirty="0" smtClean="0">
                <a:ea typeface="Calibri" panose="020F0502020204030204" pitchFamily="34" charset="0"/>
                <a:cs typeface="B Nazanin" panose="00000400000000000000" pitchFamily="2" charset="-78"/>
              </a:rPr>
              <a:t>تشکیل معادله مشخصه و تعیین ریشه ها (یا فرکانسهای طبیعی):</a:t>
            </a:r>
          </a:p>
        </p:txBody>
      </p:sp>
      <mc:AlternateContent xmlns:mc="http://schemas.openxmlformats.org/markup-compatibility/2006" xmlns:a14="http://schemas.microsoft.com/office/drawing/2010/main">
        <mc:Choice Requires="a14">
          <p:sp>
            <p:nvSpPr>
              <p:cNvPr id="16" name="Rectangle 15"/>
              <p:cNvSpPr/>
              <p:nvPr/>
            </p:nvSpPr>
            <p:spPr>
              <a:xfrm>
                <a:off x="3498971" y="3782828"/>
                <a:ext cx="2113399" cy="6365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𝑦</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nary>
                        <m:naryPr>
                          <m:chr m:val="∑"/>
                          <m:limLoc m:val="subSup"/>
                          <m:grow m:val="on"/>
                          <m:ctrlPr>
                            <a:rPr lang="en-US" i="1">
                              <a:latin typeface="Cambria Math" panose="02040503050406030204" pitchFamily="18" charset="0"/>
                            </a:rPr>
                          </m:ctrlPr>
                        </m:naryPr>
                        <m:sub>
                          <m:r>
                            <a:rPr lang="en-US" i="1">
                              <a:latin typeface="Cambria Math" panose="02040503050406030204" pitchFamily="18" charset="0"/>
                            </a:rPr>
                            <m:t>𝑖</m:t>
                          </m:r>
                          <m:r>
                            <a:rPr lang="en-US" i="0">
                              <a:latin typeface="Cambria Math" panose="02040503050406030204" pitchFamily="18" charset="0"/>
                            </a:rPr>
                            <m:t>=</m:t>
                          </m:r>
                          <m:r>
                            <a:rPr lang="en-US" i="0">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𝑖</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𝑡</m:t>
                              </m:r>
                            </m:sup>
                          </m:sSup>
                        </m:e>
                      </m:nary>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3498971" y="3782828"/>
                <a:ext cx="2113399" cy="636585"/>
              </a:xfrm>
              <a:prstGeom prst="rect">
                <a:avLst/>
              </a:prstGeom>
              <a:blipFill>
                <a:blip r:embed="rId6"/>
                <a:stretch>
                  <a:fillRect/>
                </a:stretch>
              </a:blipFill>
            </p:spPr>
            <p:txBody>
              <a:bodyPr/>
              <a:lstStyle/>
              <a:p>
                <a:r>
                  <a:rPr lang="en-US">
                    <a:noFill/>
                  </a:rPr>
                  <a:t> </a:t>
                </a:r>
              </a:p>
            </p:txBody>
          </p:sp>
        </mc:Fallback>
      </mc:AlternateContent>
      <p:sp>
        <p:nvSpPr>
          <p:cNvPr id="17" name="Rectangle 16"/>
          <p:cNvSpPr>
            <a:spLocks noChangeArrowheads="1"/>
          </p:cNvSpPr>
          <p:nvPr/>
        </p:nvSpPr>
        <p:spPr bwMode="auto">
          <a:xfrm>
            <a:off x="769561" y="4396508"/>
            <a:ext cx="8164415"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a:lnSpc>
                <a:spcPct val="115000"/>
              </a:lnSpc>
              <a:spcAft>
                <a:spcPts val="1000"/>
              </a:spcAft>
              <a:buClr>
                <a:srgbClr val="FF0000"/>
              </a:buClr>
              <a:buFont typeface="Wingdings" panose="05000000000000000000" pitchFamily="2" charset="2"/>
              <a:buChar char="ü"/>
            </a:pPr>
            <a:r>
              <a:rPr lang="fa-IR" altLang="en-US" sz="1600" dirty="0" smtClean="0">
                <a:ea typeface="Calibri" panose="020F0502020204030204" pitchFamily="34" charset="0"/>
                <a:cs typeface="B Nazanin" panose="00000400000000000000" pitchFamily="2" charset="-78"/>
              </a:rPr>
              <a:t>در صورتیکه برخی از فرکانسهای طبیعی مکرر شوند، شکل پاسخ باید اصلاح </a:t>
            </a:r>
            <a:r>
              <a:rPr lang="fa-IR" altLang="en-US" sz="1600" dirty="0">
                <a:ea typeface="Calibri" panose="020F0502020204030204" pitchFamily="34" charset="0"/>
                <a:cs typeface="B Nazanin" panose="00000400000000000000" pitchFamily="2" charset="-78"/>
              </a:rPr>
              <a:t>شود (برای مثال اگر </a:t>
            </a:r>
            <a:r>
              <a:rPr lang="en-US" altLang="en-US" sz="1600" dirty="0">
                <a:ea typeface="Calibri" panose="020F0502020204030204" pitchFamily="34" charset="0"/>
                <a:cs typeface="B Nazanin" panose="00000400000000000000" pitchFamily="2" charset="-78"/>
              </a:rPr>
              <a:t>S</a:t>
            </a:r>
            <a:r>
              <a:rPr lang="en-US" altLang="en-US" sz="1600" baseline="-25000" dirty="0">
                <a:ea typeface="Calibri" panose="020F0502020204030204" pitchFamily="34" charset="0"/>
                <a:cs typeface="B Nazanin" panose="00000400000000000000" pitchFamily="2" charset="-78"/>
              </a:rPr>
              <a:t>1</a:t>
            </a:r>
            <a:r>
              <a:rPr lang="fa-IR" altLang="en-US" sz="1600" dirty="0">
                <a:ea typeface="Calibri" panose="020F0502020204030204" pitchFamily="34" charset="0"/>
                <a:cs typeface="B Nazanin" panose="00000400000000000000" pitchFamily="2" charset="-78"/>
              </a:rPr>
              <a:t> ریشه مرتبه سوم </a:t>
            </a:r>
            <a:r>
              <a:rPr lang="fa-IR" altLang="en-US" sz="1600" dirty="0" smtClean="0">
                <a:ea typeface="Calibri" panose="020F0502020204030204" pitchFamily="34" charset="0"/>
                <a:cs typeface="B Nazanin" panose="00000400000000000000" pitchFamily="2" charset="-78"/>
              </a:rPr>
              <a:t>باشد</a:t>
            </a:r>
            <a:r>
              <a:rPr lang="fa-IR" altLang="en-US" sz="1600" dirty="0">
                <a:ea typeface="Calibri" panose="020F0502020204030204" pitchFamily="34" charset="0"/>
                <a:cs typeface="B Nazanin" panose="00000400000000000000" pitchFamily="2" charset="-78"/>
              </a:rPr>
              <a:t>)</a:t>
            </a:r>
            <a:r>
              <a:rPr lang="fa-IR" altLang="en-US" sz="1600" dirty="0" smtClean="0">
                <a:ea typeface="Calibri" panose="020F0502020204030204" pitchFamily="34" charset="0"/>
                <a:cs typeface="B Nazanin" panose="00000400000000000000" pitchFamily="2" charset="-78"/>
              </a:rPr>
              <a:t>: </a:t>
            </a:r>
          </a:p>
        </p:txBody>
      </p:sp>
      <mc:AlternateContent xmlns:mc="http://schemas.openxmlformats.org/markup-compatibility/2006" xmlns:a14="http://schemas.microsoft.com/office/drawing/2010/main">
        <mc:Choice Requires="a14">
          <p:sp>
            <p:nvSpPr>
              <p:cNvPr id="18" name="Rectangle 17"/>
              <p:cNvSpPr/>
              <p:nvPr/>
            </p:nvSpPr>
            <p:spPr>
              <a:xfrm>
                <a:off x="2922619" y="4881660"/>
                <a:ext cx="2993961"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1</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0">
                                  <a:latin typeface="Cambria Math" panose="02040503050406030204" pitchFamily="18" charset="0"/>
                                </a:rPr>
                                <m:t>1</m:t>
                              </m:r>
                            </m:sub>
                          </m:sSub>
                          <m:r>
                            <a:rPr lang="en-US" b="0" i="1" smtClean="0">
                              <a:latin typeface="Cambria Math" panose="02040503050406030204" pitchFamily="18" charset="0"/>
                            </a:rPr>
                            <m:t>𝑡</m:t>
                          </m:r>
                        </m:sup>
                      </m:s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2</m:t>
                          </m:r>
                        </m:sub>
                      </m:sSub>
                      <m:r>
                        <a:rPr lang="en-US" i="1">
                          <a:latin typeface="Cambria Math" panose="02040503050406030204" pitchFamily="18" charset="0"/>
                        </a:rPr>
                        <m:t>𝑡</m:t>
                      </m:r>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0">
                                  <a:latin typeface="Cambria Math" panose="02040503050406030204" pitchFamily="18" charset="0"/>
                                </a:rPr>
                                <m:t>1</m:t>
                              </m:r>
                            </m:sub>
                          </m:sSub>
                          <m:r>
                            <a:rPr lang="en-US" b="0" i="1" smtClean="0">
                              <a:latin typeface="Cambria Math" panose="02040503050406030204" pitchFamily="18" charset="0"/>
                            </a:rPr>
                            <m:t>𝑡</m:t>
                          </m:r>
                        </m:sup>
                      </m:s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3</m:t>
                          </m:r>
                        </m:sub>
                      </m:sSub>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0">
                                  <a:latin typeface="Cambria Math" panose="02040503050406030204" pitchFamily="18" charset="0"/>
                                </a:rPr>
                                <m:t>1</m:t>
                              </m:r>
                            </m:sub>
                          </m:sSub>
                          <m:r>
                            <a:rPr lang="en-US" b="0" i="1" smtClean="0">
                              <a:latin typeface="Cambria Math" panose="02040503050406030204" pitchFamily="18" charset="0"/>
                            </a:rPr>
                            <m:t>𝑡</m:t>
                          </m:r>
                        </m:sup>
                      </m:sSup>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2922619" y="4881660"/>
                <a:ext cx="2993961" cy="370230"/>
              </a:xfrm>
              <a:prstGeom prst="rect">
                <a:avLst/>
              </a:prstGeom>
              <a:blipFill>
                <a:blip r:embed="rId7"/>
                <a:stretch>
                  <a:fillRect/>
                </a:stretch>
              </a:blipFill>
            </p:spPr>
            <p:txBody>
              <a:bodyPr/>
              <a:lstStyle/>
              <a:p>
                <a:r>
                  <a:rPr lang="en-US">
                    <a:noFill/>
                  </a:rPr>
                  <a:t> </a:t>
                </a:r>
              </a:p>
            </p:txBody>
          </p:sp>
        </mc:Fallback>
      </mc:AlternateContent>
      <p:sp>
        <p:nvSpPr>
          <p:cNvPr id="21" name="Rectangle 20"/>
          <p:cNvSpPr>
            <a:spLocks noChangeArrowheads="1"/>
          </p:cNvSpPr>
          <p:nvPr/>
        </p:nvSpPr>
        <p:spPr bwMode="auto">
          <a:xfrm>
            <a:off x="7164907" y="5265203"/>
            <a:ext cx="1854996"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v"/>
            </a:pPr>
            <a:r>
              <a:rPr lang="fa-IR" altLang="en-US" b="1" dirty="0" smtClean="0">
                <a:solidFill>
                  <a:srgbClr val="FF0000"/>
                </a:solidFill>
                <a:ea typeface="Calibri" panose="020F0502020204030204" pitchFamily="34" charset="0"/>
                <a:cs typeface="B Nazanin" panose="00000400000000000000" pitchFamily="2" charset="-78"/>
              </a:rPr>
              <a:t>پاسخ حالت صفر:</a:t>
            </a:r>
          </a:p>
        </p:txBody>
      </p:sp>
      <p:sp>
        <p:nvSpPr>
          <p:cNvPr id="22" name="Rectangle 21"/>
          <p:cNvSpPr>
            <a:spLocks noChangeArrowheads="1"/>
          </p:cNvSpPr>
          <p:nvPr/>
        </p:nvSpPr>
        <p:spPr bwMode="auto">
          <a:xfrm>
            <a:off x="5180116" y="5686542"/>
            <a:ext cx="3610283"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ü"/>
            </a:pPr>
            <a:r>
              <a:rPr lang="fa-IR" altLang="en-US" sz="1600" dirty="0" smtClean="0">
                <a:ea typeface="Calibri" panose="020F0502020204030204" pitchFamily="34" charset="0"/>
                <a:cs typeface="B Nazanin" panose="00000400000000000000" pitchFamily="2" charset="-78"/>
              </a:rPr>
              <a:t>اگر تمام ریشه های معادله مشخصه متمایز باشند: </a:t>
            </a:r>
          </a:p>
        </p:txBody>
      </p:sp>
      <mc:AlternateContent xmlns:mc="http://schemas.openxmlformats.org/markup-compatibility/2006" xmlns:a14="http://schemas.microsoft.com/office/drawing/2010/main">
        <mc:Choice Requires="a14">
          <p:sp>
            <p:nvSpPr>
              <p:cNvPr id="25" name="Rectangle 24"/>
              <p:cNvSpPr/>
              <p:nvPr/>
            </p:nvSpPr>
            <p:spPr>
              <a:xfrm>
                <a:off x="1066800" y="5676085"/>
                <a:ext cx="2820772" cy="456343"/>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nary>
                      <m:naryPr>
                        <m:chr m:val="∑"/>
                        <m:limLoc m:val="subSup"/>
                        <m:grow m:val="on"/>
                        <m:ctrlPr>
                          <a:rPr lang="en-US" i="1">
                            <a:latin typeface="Cambria Math" panose="02040503050406030204" pitchFamily="18" charset="0"/>
                          </a:rPr>
                        </m:ctrlPr>
                      </m:naryPr>
                      <m:sub>
                        <m:r>
                          <a:rPr lang="en-US" i="1">
                            <a:latin typeface="Cambria Math" panose="02040503050406030204" pitchFamily="18" charset="0"/>
                          </a:rPr>
                          <m:t>𝑖</m:t>
                        </m:r>
                        <m:r>
                          <a:rPr lang="en-US">
                            <a:latin typeface="Cambria Math" panose="02040503050406030204" pitchFamily="18" charset="0"/>
                          </a:rPr>
                          <m:t>=</m:t>
                        </m:r>
                        <m:r>
                          <a:rPr lang="en-US">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𝑖</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m:t>
                                </m:r>
                              </m:sub>
                            </m:sSub>
                          </m:sup>
                        </m:sSup>
                        <m:r>
                          <a:rPr lang="en-US" i="1" baseline="30000">
                            <a:latin typeface="Cambria Math" panose="02040503050406030204" pitchFamily="18" charset="0"/>
                          </a:rPr>
                          <m:t>𝑡</m:t>
                        </m:r>
                      </m:e>
                    </m:nary>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𝑝</m:t>
                        </m:r>
                      </m:sub>
                    </m:sSub>
                    <m:r>
                      <a:rPr lang="en-US">
                        <a:latin typeface="Cambria Math" panose="02040503050406030204" pitchFamily="18" charset="0"/>
                      </a:rPr>
                      <m:t>(</m:t>
                    </m:r>
                    <m:r>
                      <a:rPr lang="en-US" i="1">
                        <a:latin typeface="Cambria Math" panose="02040503050406030204" pitchFamily="18" charset="0"/>
                      </a:rPr>
                      <m:t>𝑡</m:t>
                    </m:r>
                  </m:oMath>
                </a14:m>
                <a:r>
                  <a:rPr lang="en-US" dirty="0" smtClean="0"/>
                  <a:t>)</a:t>
                </a:r>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1066800" y="5676085"/>
                <a:ext cx="2820772" cy="456343"/>
              </a:xfrm>
              <a:prstGeom prst="rect">
                <a:avLst/>
              </a:prstGeom>
              <a:blipFill>
                <a:blip r:embed="rId8"/>
                <a:stretch>
                  <a:fillRect t="-118667" r="-864" b="-184000"/>
                </a:stretch>
              </a:blipFill>
            </p:spPr>
            <p:txBody>
              <a:bodyPr/>
              <a:lstStyle/>
              <a:p>
                <a:r>
                  <a:rPr lang="en-US">
                    <a:noFill/>
                  </a:rPr>
                  <a:t> </a:t>
                </a:r>
              </a:p>
            </p:txBody>
          </p:sp>
        </mc:Fallback>
      </mc:AlternateContent>
      <p:sp>
        <p:nvSpPr>
          <p:cNvPr id="26" name="Rectangle 25"/>
          <p:cNvSpPr>
            <a:spLocks noChangeArrowheads="1"/>
          </p:cNvSpPr>
          <p:nvPr/>
        </p:nvSpPr>
        <p:spPr bwMode="auto">
          <a:xfrm>
            <a:off x="2833076" y="6101513"/>
            <a:ext cx="6077498"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ü"/>
            </a:pPr>
            <a:r>
              <a:rPr lang="en-US" altLang="en-US" sz="1600" i="1" dirty="0" err="1" smtClean="0">
                <a:latin typeface="Cambria Math" panose="02040503050406030204" pitchFamily="18" charset="0"/>
                <a:ea typeface="Cambria Math" panose="02040503050406030204" pitchFamily="18" charset="0"/>
                <a:cs typeface="B Nazanin" panose="00000400000000000000" pitchFamily="2" charset="-78"/>
              </a:rPr>
              <a:t>y</a:t>
            </a:r>
            <a:r>
              <a:rPr lang="en-US" altLang="en-US" sz="1600" i="1" baseline="-25000" dirty="0" err="1" smtClean="0">
                <a:latin typeface="Cambria Math" panose="02040503050406030204" pitchFamily="18" charset="0"/>
                <a:ea typeface="Cambria Math" panose="02040503050406030204" pitchFamily="18" charset="0"/>
                <a:cs typeface="B Nazanin" panose="00000400000000000000" pitchFamily="2" charset="-78"/>
              </a:rPr>
              <a:t>p</a:t>
            </a:r>
            <a:r>
              <a:rPr lang="en-US" altLang="en-US" sz="1600" dirty="0" smtClean="0">
                <a:latin typeface="Cambria Math" panose="02040503050406030204" pitchFamily="18" charset="0"/>
                <a:ea typeface="Cambria Math" panose="02040503050406030204" pitchFamily="18" charset="0"/>
                <a:cs typeface="B Nazanin" panose="00000400000000000000" pitchFamily="2" charset="-78"/>
              </a:rPr>
              <a:t>(</a:t>
            </a:r>
            <a:r>
              <a:rPr lang="en-US" altLang="en-US" sz="1600" i="1" dirty="0" smtClean="0">
                <a:latin typeface="Cambria Math" panose="02040503050406030204" pitchFamily="18" charset="0"/>
                <a:ea typeface="Cambria Math" panose="02040503050406030204" pitchFamily="18" charset="0"/>
                <a:cs typeface="B Nazanin" panose="00000400000000000000" pitchFamily="2" charset="-78"/>
              </a:rPr>
              <a:t>t</a:t>
            </a:r>
            <a:r>
              <a:rPr lang="en-US" altLang="en-US" sz="1600" dirty="0" smtClean="0">
                <a:latin typeface="Cambria Math" panose="02040503050406030204" pitchFamily="18" charset="0"/>
                <a:ea typeface="Cambria Math" panose="02040503050406030204" pitchFamily="18" charset="0"/>
                <a:cs typeface="B Nazanin" panose="00000400000000000000" pitchFamily="2" charset="-78"/>
              </a:rPr>
              <a:t>)</a:t>
            </a:r>
            <a:r>
              <a:rPr lang="fa-IR" altLang="en-US" sz="1600" dirty="0" smtClean="0">
                <a:latin typeface="Cambria Math" panose="02040503050406030204" pitchFamily="18" charset="0"/>
                <a:ea typeface="Cambria Math" panose="02040503050406030204" pitchFamily="18" charset="0"/>
                <a:cs typeface="B Nazanin" panose="00000400000000000000" pitchFamily="2" charset="-78"/>
              </a:rPr>
              <a:t> پاسخ خصوصی بوده و ثابت های </a:t>
            </a:r>
            <a:r>
              <a:rPr lang="en-US" altLang="en-US" sz="1600" dirty="0" smtClean="0">
                <a:latin typeface="Cambria Math" panose="02040503050406030204" pitchFamily="18" charset="0"/>
                <a:ea typeface="Cambria Math" panose="02040503050406030204" pitchFamily="18" charset="0"/>
                <a:cs typeface="B Nazanin" panose="00000400000000000000" pitchFamily="2" charset="-78"/>
              </a:rPr>
              <a:t>k</a:t>
            </a:r>
            <a:r>
              <a:rPr lang="en-US" altLang="en-US" sz="1600" baseline="-25000" dirty="0" smtClean="0">
                <a:latin typeface="Cambria Math" panose="02040503050406030204" pitchFamily="18" charset="0"/>
                <a:ea typeface="Cambria Math" panose="02040503050406030204" pitchFamily="18" charset="0"/>
                <a:cs typeface="B Nazanin" panose="00000400000000000000" pitchFamily="2" charset="-78"/>
              </a:rPr>
              <a:t>1</a:t>
            </a:r>
            <a:r>
              <a:rPr lang="fa-IR" altLang="en-US" sz="1600" dirty="0" smtClean="0">
                <a:latin typeface="Cambria Math" panose="02040503050406030204" pitchFamily="18" charset="0"/>
                <a:ea typeface="Cambria Math" panose="02040503050406030204" pitchFamily="18" charset="0"/>
                <a:cs typeface="B Nazanin" panose="00000400000000000000" pitchFamily="2" charset="-78"/>
              </a:rPr>
              <a:t> تا </a:t>
            </a:r>
            <a:r>
              <a:rPr lang="en-US" altLang="en-US" sz="1600" dirty="0" err="1" smtClean="0">
                <a:latin typeface="Cambria Math" panose="02040503050406030204" pitchFamily="18" charset="0"/>
                <a:ea typeface="Cambria Math" panose="02040503050406030204" pitchFamily="18" charset="0"/>
                <a:cs typeface="B Nazanin" panose="00000400000000000000" pitchFamily="2" charset="-78"/>
              </a:rPr>
              <a:t>k</a:t>
            </a:r>
            <a:r>
              <a:rPr lang="en-US" altLang="en-US" sz="1600" baseline="-25000" dirty="0" err="1" smtClean="0">
                <a:latin typeface="Cambria Math" panose="02040503050406030204" pitchFamily="18" charset="0"/>
                <a:ea typeface="Cambria Math" panose="02040503050406030204" pitchFamily="18" charset="0"/>
                <a:cs typeface="B Nazanin" panose="00000400000000000000" pitchFamily="2" charset="-78"/>
              </a:rPr>
              <a:t>n</a:t>
            </a:r>
            <a:r>
              <a:rPr lang="fa-IR" altLang="en-US" sz="1600" dirty="0" smtClean="0">
                <a:latin typeface="Cambria Math" panose="02040503050406030204" pitchFamily="18" charset="0"/>
                <a:ea typeface="Cambria Math" panose="02040503050406030204" pitchFamily="18" charset="0"/>
                <a:cs typeface="B Nazanin" panose="00000400000000000000" pitchFamily="2" charset="-78"/>
              </a:rPr>
              <a:t> با توجه به شرایط اولیه بدست می آیند. </a:t>
            </a:r>
          </a:p>
        </p:txBody>
      </p:sp>
    </p:spTree>
    <p:extLst>
      <p:ext uri="{BB962C8B-B14F-4D97-AF65-F5344CB8AC3E}">
        <p14:creationId xmlns:p14="http://schemas.microsoft.com/office/powerpoint/2010/main" val="5577947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86</a:t>
            </a:fld>
            <a:endParaRPr lang="en-US"/>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304800" y="2137143"/>
                <a:ext cx="8538754" cy="24160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1">
                  <a:spcAft>
                    <a:spcPts val="600"/>
                  </a:spcAft>
                  <a:buClr>
                    <a:srgbClr val="FF0000"/>
                  </a:buClr>
                  <a:buFont typeface="Wingdings" panose="05000000000000000000" pitchFamily="2" charset="2"/>
                  <a:buChar char="v"/>
                </a:pP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روش کوتاه برای تعیین پاسخ ضربه: </a:t>
                </a:r>
                <a:r>
                  <a:rPr lang="fa-IR"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اگر مدار دارای پاسخ ضربه باشد، پاسخ ضربه دارای ساختاری به صورت زیر است:</a:t>
                </a:r>
              </a:p>
              <a:p>
                <a:pPr algn="just" rtl="1">
                  <a:spcAft>
                    <a:spcPts val="600"/>
                  </a:spcAft>
                  <a:buClr>
                    <a:srgbClr val="FF0000"/>
                  </a:buClr>
                  <a:buFont typeface="Wingdings" panose="05000000000000000000" pitchFamily="2" charset="2"/>
                  <a:buChar char="ü"/>
                </a:pPr>
                <a:r>
                  <a:rPr lang="fa-IR" altLang="en-US" sz="1700" b="1" dirty="0">
                    <a:latin typeface="Times New Roman" panose="02020603050405020304" pitchFamily="18" charset="0"/>
                    <a:ea typeface="Calibri" panose="020F0502020204030204" pitchFamily="34" charset="0"/>
                    <a:cs typeface="B Nazanin" panose="00000400000000000000" pitchFamily="2" charset="-78"/>
                  </a:rPr>
                  <a:t>در حالت </a:t>
                </a:r>
                <a:r>
                  <a:rPr lang="en-US" altLang="en-US" sz="1700" b="1" dirty="0">
                    <a:latin typeface="Times New Roman" panose="02020603050405020304" pitchFamily="18" charset="0"/>
                    <a:ea typeface="Calibri" panose="020F0502020204030204" pitchFamily="34" charset="0"/>
                    <a:cs typeface="B Nazanin" panose="00000400000000000000" pitchFamily="2" charset="-78"/>
                  </a:rPr>
                  <a:t>n&gt;m</a:t>
                </a:r>
                <a:r>
                  <a:rPr lang="fa-IR" altLang="en-US" sz="1700" b="1" dirty="0">
                    <a:latin typeface="Times New Roman" panose="02020603050405020304" pitchFamily="18" charset="0"/>
                    <a:ea typeface="Calibri" panose="020F0502020204030204" pitchFamily="34" charset="0"/>
                    <a:cs typeface="B Nazanin" panose="00000400000000000000" pitchFamily="2" charset="-78"/>
                  </a:rPr>
                  <a:t> (حالت مناسب): تمام ضرایب </a:t>
                </a:r>
                <a:r>
                  <a:rPr lang="en-US" altLang="en-US" sz="1700" b="1" dirty="0">
                    <a:latin typeface="Times New Roman" panose="02020603050405020304" pitchFamily="18" charset="0"/>
                    <a:ea typeface="Calibri" panose="020F0502020204030204" pitchFamily="34" charset="0"/>
                    <a:cs typeface="B Nazanin" panose="00000400000000000000" pitchFamily="2" charset="-78"/>
                  </a:rPr>
                  <a:t>c</a:t>
                </a:r>
                <a:r>
                  <a:rPr lang="en-US" altLang="en-US" sz="1700" b="1" baseline="-25000" dirty="0">
                    <a:latin typeface="Times New Roman" panose="02020603050405020304" pitchFamily="18" charset="0"/>
                    <a:ea typeface="Calibri" panose="020F0502020204030204" pitchFamily="34" charset="0"/>
                    <a:cs typeface="B Nazanin" panose="00000400000000000000" pitchFamily="2" charset="-78"/>
                  </a:rPr>
                  <a:t>i</a:t>
                </a:r>
                <a:r>
                  <a:rPr lang="fa-IR" altLang="en-US" sz="1700" b="1" dirty="0">
                    <a:latin typeface="Times New Roman" panose="02020603050405020304" pitchFamily="18" charset="0"/>
                    <a:ea typeface="Calibri" panose="020F0502020204030204" pitchFamily="34" charset="0"/>
                    <a:cs typeface="B Nazanin" panose="00000400000000000000" pitchFamily="2" charset="-78"/>
                  </a:rPr>
                  <a:t> صفر </a:t>
                </a:r>
                <a:r>
                  <a:rPr lang="fa-IR" altLang="en-US" sz="1700" b="1" dirty="0" smtClean="0">
                    <a:latin typeface="Times New Roman" panose="02020603050405020304" pitchFamily="18" charset="0"/>
                    <a:ea typeface="Calibri" panose="020F0502020204030204" pitchFamily="34" charset="0"/>
                    <a:cs typeface="B Nazanin" panose="00000400000000000000" pitchFamily="2" charset="-78"/>
                  </a:rPr>
                  <a:t>می باشند. </a:t>
                </a:r>
                <a:r>
                  <a:rPr lang="fa-IR" sz="1700" kern="100" dirty="0">
                    <a:latin typeface="Times New Roman" panose="02020603050405020304" pitchFamily="18" charset="0"/>
                    <a:ea typeface="Calibri" panose="020F0502020204030204" pitchFamily="34" charset="0"/>
                    <a:cs typeface="B Nazanin" panose="00000400000000000000" pitchFamily="2" charset="-78"/>
                  </a:rPr>
                  <a:t>در این </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حالت، </a:t>
                </a:r>
                <a:r>
                  <a:rPr lang="fa-IR" sz="1700" kern="100" dirty="0">
                    <a:latin typeface="Times New Roman" panose="02020603050405020304" pitchFamily="18" charset="0"/>
                    <a:ea typeface="Calibri" panose="020F0502020204030204" pitchFamily="34" charset="0"/>
                    <a:cs typeface="B Nazanin" panose="00000400000000000000" pitchFamily="2" charset="-78"/>
                  </a:rPr>
                  <a:t>پاسخ ضربه </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نمی تواند </a:t>
                </a:r>
                <a:r>
                  <a:rPr lang="fa-IR" sz="1700" kern="100" dirty="0">
                    <a:latin typeface="Times New Roman" panose="02020603050405020304" pitchFamily="18" charset="0"/>
                    <a:ea typeface="Calibri" panose="020F0502020204030204" pitchFamily="34" charset="0"/>
                    <a:cs typeface="B Nazanin" panose="00000400000000000000" pitchFamily="2" charset="-78"/>
                  </a:rPr>
                  <a:t>خود دارای ضربه باشد زیرا مشتق </a:t>
                </a:r>
                <a:r>
                  <a:rPr lang="en-US" sz="1700" kern="100" dirty="0" smtClean="0">
                    <a:latin typeface="Times New Roman" panose="02020603050405020304" pitchFamily="18" charset="0"/>
                    <a:ea typeface="Calibri" panose="020F0502020204030204" pitchFamily="34" charset="0"/>
                    <a:cs typeface="B Nazanin" panose="00000400000000000000" pitchFamily="2" charset="-78"/>
                  </a:rPr>
                  <a:t>n</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ام </a:t>
                </a:r>
                <a:r>
                  <a:rPr lang="fa-IR" sz="1700" kern="100" dirty="0">
                    <a:latin typeface="Times New Roman" panose="02020603050405020304" pitchFamily="18" charset="0"/>
                    <a:ea typeface="Calibri" panose="020F0502020204030204" pitchFamily="34" charset="0"/>
                    <a:cs typeface="B Nazanin" panose="00000400000000000000" pitchFamily="2" charset="-78"/>
                  </a:rPr>
                  <a:t>آن در طرف چپ ظاهر می شود که به خاطر </a:t>
                </a:r>
                <a:r>
                  <a:rPr lang="en-US" sz="1700" kern="100" dirty="0">
                    <a:latin typeface="Times New Roman" panose="02020603050405020304" pitchFamily="18" charset="0"/>
                    <a:ea typeface="Calibri" panose="020F0502020204030204" pitchFamily="34" charset="0"/>
                    <a:cs typeface="B Nazanin" panose="00000400000000000000" pitchFamily="2" charset="-78"/>
                  </a:rPr>
                  <a:t>n &gt; m</a:t>
                </a:r>
                <a:r>
                  <a:rPr lang="fa-IR" sz="1700" kern="100" dirty="0">
                    <a:latin typeface="Times New Roman" panose="02020603050405020304" pitchFamily="18" charset="0"/>
                    <a:ea typeface="Calibri" panose="020F0502020204030204" pitchFamily="34" charset="0"/>
                    <a:cs typeface="B Nazanin" panose="00000400000000000000" pitchFamily="2" charset="-78"/>
                  </a:rPr>
                  <a:t> نمی تواند با طرف راست متعادل شود.</a:t>
                </a:r>
                <a:endParaRPr lang="en-US" sz="1700" kern="100" dirty="0">
                  <a:latin typeface="Times New Roman" panose="02020603050405020304" pitchFamily="18" charset="0"/>
                  <a:ea typeface="Calibri" panose="020F0502020204030204" pitchFamily="34" charset="0"/>
                  <a:cs typeface="Arial" panose="020B0604020202020204" pitchFamily="34" charset="0"/>
                </a:endParaRPr>
              </a:p>
              <a:p>
                <a:pPr algn="just" rtl="1">
                  <a:spcAft>
                    <a:spcPts val="600"/>
                  </a:spcAft>
                  <a:buClr>
                    <a:srgbClr val="FF0000"/>
                  </a:buClr>
                  <a:buFont typeface="Wingdings" panose="05000000000000000000" pitchFamily="2" charset="2"/>
                  <a:buChar char="ü"/>
                </a:pP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 </a:t>
                </a:r>
                <a:r>
                  <a:rPr lang="fa-IR" altLang="en-US" sz="1700" b="1" dirty="0" smtClean="0">
                    <a:latin typeface="Times New Roman" panose="02020603050405020304" pitchFamily="18" charset="0"/>
                    <a:ea typeface="Calibri" panose="020F0502020204030204" pitchFamily="34" charset="0"/>
                    <a:cs typeface="B Nazanin" panose="00000400000000000000" pitchFamily="2" charset="-78"/>
                  </a:rPr>
                  <a:t>در </a:t>
                </a:r>
                <a:r>
                  <a:rPr lang="fa-IR" altLang="en-US" sz="1700" b="1" dirty="0">
                    <a:latin typeface="Times New Roman" panose="02020603050405020304" pitchFamily="18" charset="0"/>
                    <a:ea typeface="Calibri" panose="020F0502020204030204" pitchFamily="34" charset="0"/>
                    <a:cs typeface="B Nazanin" panose="00000400000000000000" pitchFamily="2" charset="-78"/>
                  </a:rPr>
                  <a:t>حالت </a:t>
                </a:r>
                <a:r>
                  <a:rPr lang="en-US" altLang="en-US" sz="1700" b="1" dirty="0">
                    <a:latin typeface="Times New Roman" panose="02020603050405020304" pitchFamily="18" charset="0"/>
                    <a:ea typeface="Calibri" panose="020F0502020204030204" pitchFamily="34" charset="0"/>
                    <a:cs typeface="B Nazanin" panose="00000400000000000000" pitchFamily="2" charset="-78"/>
                  </a:rPr>
                  <a:t>n=m</a:t>
                </a:r>
                <a:r>
                  <a:rPr lang="fa-IR" altLang="en-US" sz="1700" b="1" dirty="0">
                    <a:latin typeface="Times New Roman" panose="02020603050405020304" pitchFamily="18" charset="0"/>
                    <a:ea typeface="Calibri" panose="020F0502020204030204" pitchFamily="34" charset="0"/>
                    <a:cs typeface="B Nazanin" panose="00000400000000000000" pitchFamily="2" charset="-78"/>
                  </a:rPr>
                  <a:t> : </a:t>
                </a:r>
                <a:r>
                  <a:rPr lang="en-US" altLang="en-US" sz="1700" b="1" dirty="0">
                    <a:latin typeface="Times New Roman" panose="02020603050405020304" pitchFamily="18" charset="0"/>
                    <a:ea typeface="Calibri" panose="020F0502020204030204" pitchFamily="34" charset="0"/>
                    <a:cs typeface="B Nazanin" panose="00000400000000000000" pitchFamily="2" charset="-78"/>
                  </a:rPr>
                  <a:t>c</a:t>
                </a:r>
                <a:r>
                  <a:rPr lang="en-US" altLang="en-US" sz="1700" b="1" baseline="-25000" dirty="0">
                    <a:latin typeface="Times New Roman" panose="02020603050405020304" pitchFamily="18" charset="0"/>
                    <a:ea typeface="Calibri" panose="020F0502020204030204" pitchFamily="34" charset="0"/>
                    <a:cs typeface="B Nazanin" panose="00000400000000000000" pitchFamily="2" charset="-78"/>
                  </a:rPr>
                  <a:t>0</a:t>
                </a:r>
                <a:r>
                  <a:rPr lang="fa-IR" altLang="en-US" sz="1700" b="1" dirty="0">
                    <a:latin typeface="Times New Roman" panose="02020603050405020304" pitchFamily="18" charset="0"/>
                    <a:ea typeface="Calibri" panose="020F0502020204030204" pitchFamily="34" charset="0"/>
                    <a:cs typeface="B Nazanin" panose="00000400000000000000" pitchFamily="2" charset="-78"/>
                  </a:rPr>
                  <a:t> مخالف صفر و بقیه ضرایب </a:t>
                </a:r>
                <a:r>
                  <a:rPr lang="en-US" altLang="en-US" sz="1700" b="1" dirty="0">
                    <a:latin typeface="Times New Roman" panose="02020603050405020304" pitchFamily="18" charset="0"/>
                    <a:ea typeface="Calibri" panose="020F0502020204030204" pitchFamily="34" charset="0"/>
                    <a:cs typeface="B Nazanin" panose="00000400000000000000" pitchFamily="2" charset="-78"/>
                  </a:rPr>
                  <a:t>c</a:t>
                </a:r>
                <a:r>
                  <a:rPr lang="en-US" altLang="en-US" sz="1700" b="1" baseline="-25000" dirty="0">
                    <a:latin typeface="Times New Roman" panose="02020603050405020304" pitchFamily="18" charset="0"/>
                    <a:ea typeface="Calibri" panose="020F0502020204030204" pitchFamily="34" charset="0"/>
                    <a:cs typeface="B Nazanin" panose="00000400000000000000" pitchFamily="2" charset="-78"/>
                  </a:rPr>
                  <a:t>i</a:t>
                </a:r>
                <a:r>
                  <a:rPr lang="fa-IR" altLang="en-US" sz="1700" b="1" dirty="0">
                    <a:latin typeface="Times New Roman" panose="02020603050405020304" pitchFamily="18" charset="0"/>
                    <a:ea typeface="Calibri" panose="020F0502020204030204" pitchFamily="34" charset="0"/>
                    <a:cs typeface="B Nazanin" panose="00000400000000000000" pitchFamily="2" charset="-78"/>
                  </a:rPr>
                  <a:t> صفر </a:t>
                </a:r>
                <a:r>
                  <a:rPr lang="fa-IR" altLang="en-US" sz="1700" b="1" dirty="0" smtClean="0">
                    <a:latin typeface="Times New Roman" panose="02020603050405020304" pitchFamily="18" charset="0"/>
                    <a:ea typeface="Calibri" panose="020F0502020204030204" pitchFamily="34" charset="0"/>
                    <a:cs typeface="B Nazanin" panose="00000400000000000000" pitchFamily="2" charset="-78"/>
                  </a:rPr>
                  <a:t>می باشند. </a:t>
                </a:r>
                <a:r>
                  <a:rPr lang="fa-IR" sz="1700" kern="100" dirty="0">
                    <a:latin typeface="Times New Roman" panose="02020603050405020304" pitchFamily="18" charset="0"/>
                    <a:ea typeface="Calibri" panose="020F0502020204030204" pitchFamily="34" charset="0"/>
                    <a:cs typeface="B Nazanin" panose="00000400000000000000" pitchFamily="2" charset="-78"/>
                  </a:rPr>
                  <a:t>در این </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حالت، </a:t>
                </a:r>
                <a:r>
                  <a:rPr lang="fa-IR" sz="1700" kern="100" dirty="0">
                    <a:latin typeface="Times New Roman" panose="02020603050405020304" pitchFamily="18" charset="0"/>
                    <a:ea typeface="Calibri" panose="020F0502020204030204" pitchFamily="34" charset="0"/>
                    <a:cs typeface="B Nazanin" panose="00000400000000000000" pitchFamily="2" charset="-78"/>
                  </a:rPr>
                  <a:t>ضربه باید شامل یک جمله ضربه به صورت </a:t>
                </a:r>
                <a14:m>
                  <m:oMath xmlns:m="http://schemas.openxmlformats.org/officeDocument/2006/math">
                    <m:sSub>
                      <m:sSubPr>
                        <m:ctrlPr>
                          <a:rPr lang="en-US" sz="1700" i="1" kern="100">
                            <a:latin typeface="Cambria Math" panose="02040503050406030204" pitchFamily="18" charset="0"/>
                            <a:ea typeface="Calibri" panose="020F0502020204030204" pitchFamily="34" charset="0"/>
                            <a:cs typeface="B Nazanin" panose="00000400000000000000" pitchFamily="2" charset="-78"/>
                          </a:rPr>
                        </m:ctrlPr>
                      </m:sSubPr>
                      <m:e>
                        <m:r>
                          <a:rPr lang="en-US" sz="1700" i="1" kern="100">
                            <a:latin typeface="Cambria Math" panose="02040503050406030204" pitchFamily="18" charset="0"/>
                            <a:ea typeface="Calibri" panose="020F0502020204030204" pitchFamily="34" charset="0"/>
                            <a:cs typeface="B Nazanin" panose="00000400000000000000" pitchFamily="2" charset="-78"/>
                          </a:rPr>
                          <m:t>𝑏</m:t>
                        </m:r>
                      </m:e>
                      <m:sub>
                        <m:r>
                          <a:rPr lang="en-US" sz="1700" i="1" kern="100">
                            <a:latin typeface="Cambria Math" panose="02040503050406030204" pitchFamily="18" charset="0"/>
                            <a:ea typeface="Calibri" panose="020F0502020204030204" pitchFamily="34" charset="0"/>
                            <a:cs typeface="B Nazanin" panose="00000400000000000000" pitchFamily="2" charset="-78"/>
                          </a:rPr>
                          <m:t>0</m:t>
                        </m:r>
                      </m:sub>
                    </m:sSub>
                    <m:r>
                      <a:rPr lang="en-US" sz="1700" i="1" kern="100">
                        <a:latin typeface="Cambria Math" panose="02040503050406030204" pitchFamily="18" charset="0"/>
                        <a:ea typeface="Calibri" panose="020F0502020204030204" pitchFamily="34" charset="0"/>
                        <a:cs typeface="B Nazanin" panose="00000400000000000000" pitchFamily="2" charset="-78"/>
                      </a:rPr>
                      <m:t>𝛿</m:t>
                    </m:r>
                    <m:d>
                      <m:dPr>
                        <m:ctrlPr>
                          <a:rPr lang="en-US" sz="1700" i="1" kern="100">
                            <a:latin typeface="Cambria Math" panose="02040503050406030204" pitchFamily="18" charset="0"/>
                            <a:ea typeface="Calibri" panose="020F0502020204030204" pitchFamily="34" charset="0"/>
                            <a:cs typeface="B Nazanin" panose="00000400000000000000" pitchFamily="2" charset="-78"/>
                          </a:rPr>
                        </m:ctrlPr>
                      </m:dPr>
                      <m:e>
                        <m:r>
                          <a:rPr lang="en-US" sz="1700" i="1" kern="100">
                            <a:latin typeface="Cambria Math" panose="02040503050406030204" pitchFamily="18" charset="0"/>
                            <a:ea typeface="Calibri" panose="020F0502020204030204" pitchFamily="34" charset="0"/>
                            <a:cs typeface="B Nazanin" panose="00000400000000000000" pitchFamily="2" charset="-78"/>
                          </a:rPr>
                          <m:t>𝑡</m:t>
                        </m:r>
                      </m:e>
                    </m:d>
                  </m:oMath>
                </a14:m>
                <a:r>
                  <a:rPr lang="fa-IR" sz="1700" kern="100" dirty="0">
                    <a:latin typeface="Times New Roman" panose="02020603050405020304" pitchFamily="18" charset="0"/>
                    <a:ea typeface="Times New Roman" panose="02020603050405020304" pitchFamily="18" charset="0"/>
                    <a:cs typeface="B Nazanin" panose="00000400000000000000" pitchFamily="2" charset="-78"/>
                  </a:rPr>
                  <a:t>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باشد </a:t>
                </a:r>
                <a:r>
                  <a:rPr lang="fa-IR" sz="1700" dirty="0" smtClean="0">
                    <a:latin typeface="Times New Roman" panose="02020603050405020304" pitchFamily="18" charset="0"/>
                    <a:ea typeface="Times New Roman" panose="02020603050405020304" pitchFamily="18" charset="0"/>
                    <a:cs typeface="B Nazanin" panose="00000400000000000000" pitchFamily="2" charset="-78"/>
                  </a:rPr>
                  <a:t>تا </a:t>
                </a:r>
                <a:r>
                  <a:rPr lang="fa-IR" sz="1700" dirty="0">
                    <a:latin typeface="Times New Roman" panose="02020603050405020304" pitchFamily="18" charset="0"/>
                    <a:ea typeface="Times New Roman" panose="02020603050405020304" pitchFamily="18" charset="0"/>
                    <a:cs typeface="B Nazanin" panose="00000400000000000000" pitchFamily="2" charset="-78"/>
                  </a:rPr>
                  <a:t>بتوان دو طرف معادله را با هم متعادل کرد.</a:t>
                </a:r>
                <a:endParaRPr lang="en-US" sz="1700" dirty="0">
                  <a:latin typeface="Times New Roman" panose="02020603050405020304" pitchFamily="18" charset="0"/>
                </a:endParaRPr>
              </a:p>
              <a:p>
                <a:pPr algn="just" rtl="1">
                  <a:spcAft>
                    <a:spcPts val="600"/>
                  </a:spcAft>
                  <a:buClr>
                    <a:srgbClr val="FF0000"/>
                  </a:buClr>
                  <a:buFont typeface="Wingdings" panose="05000000000000000000" pitchFamily="2" charset="2"/>
                  <a:buChar char="ü"/>
                </a:pP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 </a:t>
                </a:r>
                <a:r>
                  <a:rPr lang="fa-IR" altLang="en-US" sz="1700" b="1" dirty="0" smtClean="0">
                    <a:latin typeface="Times New Roman" panose="02020603050405020304" pitchFamily="18" charset="0"/>
                    <a:ea typeface="Calibri" panose="020F0502020204030204" pitchFamily="34" charset="0"/>
                    <a:cs typeface="B Nazanin" panose="00000400000000000000" pitchFamily="2" charset="-78"/>
                  </a:rPr>
                  <a:t>در </a:t>
                </a:r>
                <a:r>
                  <a:rPr lang="fa-IR" altLang="en-US" sz="1700" b="1" dirty="0">
                    <a:latin typeface="Times New Roman" panose="02020603050405020304" pitchFamily="18" charset="0"/>
                    <a:ea typeface="Calibri" panose="020F0502020204030204" pitchFamily="34" charset="0"/>
                    <a:cs typeface="B Nazanin" panose="00000400000000000000" pitchFamily="2" charset="-78"/>
                  </a:rPr>
                  <a:t>حالت </a:t>
                </a:r>
                <a:r>
                  <a:rPr lang="en-US" altLang="en-US" sz="1700" b="1" dirty="0">
                    <a:latin typeface="Times New Roman" panose="02020603050405020304" pitchFamily="18" charset="0"/>
                    <a:ea typeface="Calibri" panose="020F0502020204030204" pitchFamily="34" charset="0"/>
                    <a:cs typeface="B Nazanin" panose="00000400000000000000" pitchFamily="2" charset="-78"/>
                  </a:rPr>
                  <a:t>m</a:t>
                </a:r>
                <a:r>
                  <a:rPr lang="fa-IR" altLang="en-US" sz="1700" b="1" dirty="0">
                    <a:latin typeface="Times New Roman" panose="02020603050405020304" pitchFamily="18" charset="0"/>
                    <a:ea typeface="Calibri" panose="020F0502020204030204" pitchFamily="34" charset="0"/>
                    <a:cs typeface="B Nazanin" panose="00000400000000000000" pitchFamily="2" charset="-78"/>
                  </a:rPr>
                  <a:t>&gt;</a:t>
                </a:r>
                <a:r>
                  <a:rPr lang="en-US" altLang="en-US" sz="1700" b="1" dirty="0">
                    <a:latin typeface="Times New Roman" panose="02020603050405020304" pitchFamily="18" charset="0"/>
                    <a:ea typeface="Calibri" panose="020F0502020204030204" pitchFamily="34" charset="0"/>
                    <a:cs typeface="B Nazanin" panose="00000400000000000000" pitchFamily="2" charset="-78"/>
                  </a:rPr>
                  <a:t>n</a:t>
                </a:r>
                <a:r>
                  <a:rPr lang="fa-IR" altLang="en-US" sz="1700" b="1" dirty="0">
                    <a:latin typeface="Times New Roman" panose="02020603050405020304" pitchFamily="18" charset="0"/>
                    <a:ea typeface="Calibri" panose="020F0502020204030204" pitchFamily="34" charset="0"/>
                    <a:cs typeface="B Nazanin" panose="00000400000000000000" pitchFamily="2" charset="-78"/>
                  </a:rPr>
                  <a:t> : تعدادی از ضرایب </a:t>
                </a:r>
                <a:r>
                  <a:rPr lang="en-US" altLang="en-US" sz="1700" b="1" dirty="0">
                    <a:latin typeface="Times New Roman" panose="02020603050405020304" pitchFamily="18" charset="0"/>
                    <a:ea typeface="Calibri" panose="020F0502020204030204" pitchFamily="34" charset="0"/>
                    <a:cs typeface="B Nazanin" panose="00000400000000000000" pitchFamily="2" charset="-78"/>
                  </a:rPr>
                  <a:t>c</a:t>
                </a:r>
                <a:r>
                  <a:rPr lang="en-US" altLang="en-US" sz="1700" b="1" baseline="-25000" dirty="0">
                    <a:latin typeface="Times New Roman" panose="02020603050405020304" pitchFamily="18" charset="0"/>
                    <a:ea typeface="Calibri" panose="020F0502020204030204" pitchFamily="34" charset="0"/>
                    <a:cs typeface="B Nazanin" panose="00000400000000000000" pitchFamily="2" charset="-78"/>
                  </a:rPr>
                  <a:t>i</a:t>
                </a:r>
                <a:r>
                  <a:rPr lang="fa-IR" altLang="en-US" sz="1700" b="1" dirty="0">
                    <a:latin typeface="Times New Roman" panose="02020603050405020304" pitchFamily="18" charset="0"/>
                    <a:ea typeface="Calibri" panose="020F0502020204030204" pitchFamily="34" charset="0"/>
                    <a:cs typeface="B Nazanin" panose="00000400000000000000" pitchFamily="2" charset="-78"/>
                  </a:rPr>
                  <a:t> صفر </a:t>
                </a:r>
                <a:r>
                  <a:rPr lang="fa-IR" altLang="en-US" sz="1700" b="1" dirty="0" smtClean="0">
                    <a:latin typeface="Times New Roman" panose="02020603050405020304" pitchFamily="18" charset="0"/>
                    <a:ea typeface="Calibri" panose="020F0502020204030204" pitchFamily="34" charset="0"/>
                    <a:cs typeface="B Nazanin" panose="00000400000000000000" pitchFamily="2" charset="-78"/>
                  </a:rPr>
                  <a:t>می باشند. </a:t>
                </a:r>
                <a:r>
                  <a:rPr lang="fa-IR" sz="1700" kern="100" dirty="0">
                    <a:latin typeface="Times New Roman" panose="02020603050405020304" pitchFamily="18" charset="0"/>
                    <a:ea typeface="Calibri" panose="020F0502020204030204" pitchFamily="34" charset="0"/>
                    <a:cs typeface="B Nazanin" panose="00000400000000000000" pitchFamily="2" charset="-78"/>
                  </a:rPr>
                  <a:t>در این </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حالت، </a:t>
                </a:r>
                <a:r>
                  <a:rPr lang="fa-IR" sz="1700" kern="100" dirty="0">
                    <a:latin typeface="Times New Roman" panose="02020603050405020304" pitchFamily="18" charset="0"/>
                    <a:ea typeface="Calibri" panose="020F0502020204030204" pitchFamily="34" charset="0"/>
                    <a:cs typeface="B Nazanin" panose="00000400000000000000" pitchFamily="2" charset="-78"/>
                  </a:rPr>
                  <a:t>برای این که بتوان جملات ضربه و مشتقات ضربه را در دو طرف معادله </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دیفرانسیل با </a:t>
                </a:r>
                <a:r>
                  <a:rPr lang="fa-IR" sz="1700" kern="100" dirty="0">
                    <a:latin typeface="Times New Roman" panose="02020603050405020304" pitchFamily="18" charset="0"/>
                    <a:ea typeface="Calibri" panose="020F0502020204030204" pitchFamily="34" charset="0"/>
                    <a:cs typeface="B Nazanin" panose="00000400000000000000" pitchFamily="2" charset="-78"/>
                  </a:rPr>
                  <a:t>هم متعادل </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کرد، </a:t>
                </a:r>
                <a:r>
                  <a:rPr lang="fa-IR" sz="1700" kern="100" dirty="0">
                    <a:latin typeface="Times New Roman" panose="02020603050405020304" pitchFamily="18" charset="0"/>
                    <a:ea typeface="Calibri" panose="020F0502020204030204" pitchFamily="34" charset="0"/>
                    <a:cs typeface="B Nazanin" panose="00000400000000000000" pitchFamily="2" charset="-78"/>
                  </a:rPr>
                  <a:t>لازم </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است که </a:t>
                </a:r>
                <a:r>
                  <a:rPr lang="fa-IR" sz="1700" kern="100" dirty="0">
                    <a:latin typeface="Times New Roman" panose="02020603050405020304" pitchFamily="18" charset="0"/>
                    <a:ea typeface="Calibri" panose="020F0502020204030204" pitchFamily="34" charset="0"/>
                    <a:cs typeface="B Nazanin" panose="00000400000000000000" pitchFamily="2" charset="-78"/>
                  </a:rPr>
                  <a:t>پاسخ ضربه علاوه بر تابع </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ضربه، </a:t>
                </a:r>
                <a:r>
                  <a:rPr lang="fa-IR" sz="1700" kern="100" dirty="0">
                    <a:latin typeface="Times New Roman" panose="02020603050405020304" pitchFamily="18" charset="0"/>
                    <a:ea typeface="Calibri" panose="020F0502020204030204" pitchFamily="34" charset="0"/>
                    <a:cs typeface="B Nazanin" panose="00000400000000000000" pitchFamily="2" charset="-78"/>
                  </a:rPr>
                  <a:t>بعضی از مشتقات آن را تا مرتبه </a:t>
                </a:r>
                <a:r>
                  <a:rPr lang="en-US" sz="1700" kern="100" dirty="0">
                    <a:latin typeface="Times New Roman" panose="02020603050405020304" pitchFamily="18" charset="0"/>
                    <a:ea typeface="Calibri" panose="020F0502020204030204" pitchFamily="34" charset="0"/>
                    <a:cs typeface="B Nazanin" panose="00000400000000000000" pitchFamily="2" charset="-78"/>
                  </a:rPr>
                  <a:t>m-n </a:t>
                </a:r>
                <a:r>
                  <a:rPr lang="fa-IR" sz="1700" kern="100" dirty="0">
                    <a:latin typeface="Times New Roman" panose="02020603050405020304" pitchFamily="18" charset="0"/>
                    <a:ea typeface="Calibri" panose="020F0502020204030204" pitchFamily="34" charset="0"/>
                    <a:cs typeface="B Nazanin" panose="00000400000000000000" pitchFamily="2" charset="-78"/>
                  </a:rPr>
                  <a:t> </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دربر </a:t>
                </a:r>
                <a:r>
                  <a:rPr lang="fa-IR" sz="1700" kern="100" dirty="0">
                    <a:latin typeface="Times New Roman" panose="02020603050405020304" pitchFamily="18" charset="0"/>
                    <a:ea typeface="Calibri" panose="020F0502020204030204" pitchFamily="34" charset="0"/>
                    <a:cs typeface="B Nazanin" panose="00000400000000000000" pitchFamily="2" charset="-78"/>
                  </a:rPr>
                  <a:t>داشته باشد تا بتوان دو طرف معادله را با هم متعادل کرد</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 </a:t>
                </a:r>
                <a:endParaRPr lang="fa-IR" altLang="en-US" sz="1700" dirty="0">
                  <a:latin typeface="Times New Roman" panose="02020603050405020304" pitchFamily="18" charset="0"/>
                  <a:ea typeface="Calibri" panose="020F0502020204030204" pitchFamily="34" charset="0"/>
                  <a:cs typeface="B Nazanin" panose="00000400000000000000" pitchFamily="2" charset="-78"/>
                </a:endParaRPr>
              </a:p>
            </p:txBody>
          </p:sp>
        </mc:Choice>
        <mc:Fallback xmlns="">
          <p:sp>
            <p:nvSpPr>
              <p:cNvPr id="5" name="Rectangle 4"/>
              <p:cNvSpPr>
                <a:spLocks noRot="1" noChangeAspect="1" noMove="1" noResize="1" noEditPoints="1" noAdjustHandles="1" noChangeArrowheads="1" noChangeShapeType="1" noTextEdit="1"/>
              </p:cNvSpPr>
              <p:nvPr/>
            </p:nvSpPr>
            <p:spPr bwMode="auto">
              <a:xfrm>
                <a:off x="304800" y="2137143"/>
                <a:ext cx="8538754" cy="2416046"/>
              </a:xfrm>
              <a:prstGeom prst="rect">
                <a:avLst/>
              </a:prstGeom>
              <a:blipFill>
                <a:blip r:embed="rId2"/>
                <a:stretch>
                  <a:fillRect l="-1071" t="-1515" r="-357" b="-328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782106" y="4724400"/>
                <a:ext cx="3503588" cy="6051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b="1" i="1" smtClean="0">
                          <a:solidFill>
                            <a:srgbClr val="FF0000"/>
                          </a:solidFill>
                          <a:latin typeface="Cambria Math" panose="02040503050406030204" pitchFamily="18" charset="0"/>
                        </a:rPr>
                        <m:t>𝒉</m:t>
                      </m:r>
                      <m:r>
                        <a:rPr lang="en-US" sz="1700" b="1">
                          <a:solidFill>
                            <a:srgbClr val="FF0000"/>
                          </a:solidFill>
                          <a:latin typeface="Cambria Math" panose="02040503050406030204" pitchFamily="18" charset="0"/>
                        </a:rPr>
                        <m:t>(</m:t>
                      </m:r>
                      <m:r>
                        <a:rPr lang="en-US" sz="1700" b="1" i="1">
                          <a:solidFill>
                            <a:srgbClr val="FF0000"/>
                          </a:solidFill>
                          <a:latin typeface="Cambria Math" panose="02040503050406030204" pitchFamily="18" charset="0"/>
                        </a:rPr>
                        <m:t>𝒕</m:t>
                      </m:r>
                      <m:r>
                        <a:rPr lang="en-US" sz="1700" b="1">
                          <a:solidFill>
                            <a:srgbClr val="FF0000"/>
                          </a:solidFill>
                          <a:latin typeface="Cambria Math" panose="02040503050406030204" pitchFamily="18" charset="0"/>
                        </a:rPr>
                        <m:t>)=</m:t>
                      </m:r>
                      <m:nary>
                        <m:naryPr>
                          <m:chr m:val="∑"/>
                          <m:limLoc m:val="subSup"/>
                          <m:grow m:val="on"/>
                          <m:ctrlPr>
                            <a:rPr lang="en-US" sz="1700" b="1" i="1">
                              <a:solidFill>
                                <a:srgbClr val="FF0000"/>
                              </a:solidFill>
                              <a:latin typeface="Cambria Math" panose="02040503050406030204" pitchFamily="18" charset="0"/>
                            </a:rPr>
                          </m:ctrlPr>
                        </m:naryPr>
                        <m:sub>
                          <m:r>
                            <a:rPr lang="en-US" sz="1700" b="1" i="1">
                              <a:solidFill>
                                <a:srgbClr val="FF0000"/>
                              </a:solidFill>
                              <a:latin typeface="Cambria Math" panose="02040503050406030204" pitchFamily="18" charset="0"/>
                            </a:rPr>
                            <m:t>𝒊</m:t>
                          </m:r>
                          <m:r>
                            <a:rPr lang="en-US" sz="1700" b="1">
                              <a:solidFill>
                                <a:srgbClr val="FF0000"/>
                              </a:solidFill>
                              <a:latin typeface="Cambria Math" panose="02040503050406030204" pitchFamily="18" charset="0"/>
                            </a:rPr>
                            <m:t>=</m:t>
                          </m:r>
                          <m:r>
                            <a:rPr lang="en-US" sz="1700" b="1" i="1">
                              <a:solidFill>
                                <a:srgbClr val="FF0000"/>
                              </a:solidFill>
                              <a:latin typeface="Cambria Math" panose="02040503050406030204" pitchFamily="18" charset="0"/>
                            </a:rPr>
                            <m:t>𝟏</m:t>
                          </m:r>
                        </m:sub>
                        <m:sup>
                          <m:r>
                            <a:rPr lang="en-US" sz="1700" b="1" i="1">
                              <a:solidFill>
                                <a:srgbClr val="FF0000"/>
                              </a:solidFill>
                              <a:latin typeface="Cambria Math" panose="02040503050406030204" pitchFamily="18" charset="0"/>
                            </a:rPr>
                            <m:t>𝒏</m:t>
                          </m:r>
                        </m:sup>
                        <m:e>
                          <m:sSub>
                            <m:sSubPr>
                              <m:ctrlPr>
                                <a:rPr lang="en-US" sz="1700" b="1" i="1">
                                  <a:solidFill>
                                    <a:srgbClr val="FF0000"/>
                                  </a:solidFill>
                                  <a:latin typeface="Cambria Math" panose="02040503050406030204" pitchFamily="18" charset="0"/>
                                </a:rPr>
                              </m:ctrlPr>
                            </m:sSubPr>
                            <m:e>
                              <m:r>
                                <a:rPr lang="en-US" sz="1700" b="1" i="1">
                                  <a:solidFill>
                                    <a:srgbClr val="FF0000"/>
                                  </a:solidFill>
                                  <a:latin typeface="Cambria Math" panose="02040503050406030204" pitchFamily="18" charset="0"/>
                                </a:rPr>
                                <m:t>𝒌</m:t>
                              </m:r>
                            </m:e>
                            <m:sub>
                              <m:r>
                                <a:rPr lang="en-US" sz="1700" b="1" i="1">
                                  <a:solidFill>
                                    <a:srgbClr val="FF0000"/>
                                  </a:solidFill>
                                  <a:latin typeface="Cambria Math" panose="02040503050406030204" pitchFamily="18" charset="0"/>
                                </a:rPr>
                                <m:t>𝒊</m:t>
                              </m:r>
                            </m:sub>
                          </m:sSub>
                          <m:sSup>
                            <m:sSupPr>
                              <m:ctrlPr>
                                <a:rPr lang="en-US" sz="1700" b="1" i="1">
                                  <a:solidFill>
                                    <a:srgbClr val="FF0000"/>
                                  </a:solidFill>
                                  <a:latin typeface="Cambria Math" panose="02040503050406030204" pitchFamily="18" charset="0"/>
                                </a:rPr>
                              </m:ctrlPr>
                            </m:sSupPr>
                            <m:e>
                              <m:r>
                                <a:rPr lang="en-US" sz="1700" b="1" i="1">
                                  <a:solidFill>
                                    <a:srgbClr val="FF0000"/>
                                  </a:solidFill>
                                  <a:latin typeface="Cambria Math" panose="02040503050406030204" pitchFamily="18" charset="0"/>
                                </a:rPr>
                                <m:t>𝒆</m:t>
                              </m:r>
                            </m:e>
                            <m:sup>
                              <m:sSub>
                                <m:sSubPr>
                                  <m:ctrlPr>
                                    <a:rPr lang="en-US" sz="1700" b="1" i="1">
                                      <a:solidFill>
                                        <a:srgbClr val="FF0000"/>
                                      </a:solidFill>
                                      <a:latin typeface="Cambria Math" panose="02040503050406030204" pitchFamily="18" charset="0"/>
                                    </a:rPr>
                                  </m:ctrlPr>
                                </m:sSubPr>
                                <m:e>
                                  <m:r>
                                    <a:rPr lang="en-US" sz="1700" b="1" i="1">
                                      <a:solidFill>
                                        <a:srgbClr val="FF0000"/>
                                      </a:solidFill>
                                      <a:latin typeface="Cambria Math" panose="02040503050406030204" pitchFamily="18" charset="0"/>
                                    </a:rPr>
                                    <m:t>𝑺</m:t>
                                  </m:r>
                                </m:e>
                                <m:sub>
                                  <m:r>
                                    <a:rPr lang="en-US" sz="1700" b="1" i="1">
                                      <a:solidFill>
                                        <a:srgbClr val="FF0000"/>
                                      </a:solidFill>
                                      <a:latin typeface="Cambria Math" panose="02040503050406030204" pitchFamily="18" charset="0"/>
                                    </a:rPr>
                                    <m:t>𝒊</m:t>
                                  </m:r>
                                </m:sub>
                              </m:sSub>
                              <m:r>
                                <a:rPr lang="en-US" sz="1700" b="1" i="1">
                                  <a:solidFill>
                                    <a:srgbClr val="FF0000"/>
                                  </a:solidFill>
                                  <a:latin typeface="Cambria Math" panose="02040503050406030204" pitchFamily="18" charset="0"/>
                                </a:rPr>
                                <m:t>𝒕</m:t>
                              </m:r>
                            </m:sup>
                          </m:sSup>
                        </m:e>
                      </m:nary>
                      <m:r>
                        <a:rPr lang="en-US" sz="1700" b="1">
                          <a:solidFill>
                            <a:srgbClr val="FF0000"/>
                          </a:solidFill>
                          <a:latin typeface="Cambria Math" panose="02040503050406030204" pitchFamily="18" charset="0"/>
                        </a:rPr>
                        <m:t>⋅</m:t>
                      </m:r>
                      <m:r>
                        <a:rPr lang="en-US" sz="1700" b="1" i="1">
                          <a:solidFill>
                            <a:srgbClr val="FF0000"/>
                          </a:solidFill>
                          <a:latin typeface="Cambria Math" panose="02040503050406030204" pitchFamily="18" charset="0"/>
                        </a:rPr>
                        <m:t>𝒖</m:t>
                      </m:r>
                      <m:r>
                        <a:rPr lang="en-US" sz="1700" b="1">
                          <a:solidFill>
                            <a:srgbClr val="FF0000"/>
                          </a:solidFill>
                          <a:latin typeface="Cambria Math" panose="02040503050406030204" pitchFamily="18" charset="0"/>
                        </a:rPr>
                        <m:t>(</m:t>
                      </m:r>
                      <m:r>
                        <a:rPr lang="en-US" sz="1700" b="1" i="1">
                          <a:solidFill>
                            <a:srgbClr val="FF0000"/>
                          </a:solidFill>
                          <a:latin typeface="Cambria Math" panose="02040503050406030204" pitchFamily="18" charset="0"/>
                        </a:rPr>
                        <m:t>𝒕</m:t>
                      </m:r>
                      <m:r>
                        <a:rPr lang="en-US" sz="1700" b="1">
                          <a:solidFill>
                            <a:srgbClr val="FF0000"/>
                          </a:solidFill>
                          <a:latin typeface="Cambria Math" panose="02040503050406030204" pitchFamily="18" charset="0"/>
                        </a:rPr>
                        <m:t>)+</m:t>
                      </m:r>
                      <m:sSub>
                        <m:sSubPr>
                          <m:ctrlPr>
                            <a:rPr lang="en-US" sz="1700" b="1" i="1">
                              <a:solidFill>
                                <a:srgbClr val="FF0000"/>
                              </a:solidFill>
                              <a:latin typeface="Cambria Math" panose="02040503050406030204" pitchFamily="18" charset="0"/>
                            </a:rPr>
                          </m:ctrlPr>
                        </m:sSubPr>
                        <m:e>
                          <m:r>
                            <a:rPr lang="en-US" sz="1700" b="1" i="1">
                              <a:solidFill>
                                <a:srgbClr val="FF0000"/>
                              </a:solidFill>
                              <a:latin typeface="Cambria Math" panose="02040503050406030204" pitchFamily="18" charset="0"/>
                            </a:rPr>
                            <m:t>𝒄</m:t>
                          </m:r>
                        </m:e>
                        <m:sub>
                          <m:r>
                            <a:rPr lang="en-US" sz="1700" b="1" i="1">
                              <a:solidFill>
                                <a:srgbClr val="FF0000"/>
                              </a:solidFill>
                              <a:latin typeface="Cambria Math" panose="02040503050406030204" pitchFamily="18" charset="0"/>
                            </a:rPr>
                            <m:t>𝒊</m:t>
                          </m:r>
                        </m:sub>
                      </m:sSub>
                      <m:sSup>
                        <m:sSupPr>
                          <m:ctrlPr>
                            <a:rPr lang="en-US" sz="1700" b="1" i="1">
                              <a:solidFill>
                                <a:srgbClr val="FF0000"/>
                              </a:solidFill>
                              <a:latin typeface="Cambria Math" panose="02040503050406030204" pitchFamily="18" charset="0"/>
                            </a:rPr>
                          </m:ctrlPr>
                        </m:sSupPr>
                        <m:e>
                          <m:r>
                            <a:rPr lang="en-US" sz="1700" b="1" i="1">
                              <a:solidFill>
                                <a:srgbClr val="FF0000"/>
                              </a:solidFill>
                              <a:latin typeface="Cambria Math" panose="02040503050406030204" pitchFamily="18" charset="0"/>
                            </a:rPr>
                            <m:t>𝜹</m:t>
                          </m:r>
                        </m:e>
                        <m:sup>
                          <m:r>
                            <a:rPr lang="en-US" sz="1700" b="1" i="1">
                              <a:solidFill>
                                <a:srgbClr val="FF0000"/>
                              </a:solidFill>
                              <a:latin typeface="Cambria Math" panose="02040503050406030204" pitchFamily="18" charset="0"/>
                            </a:rPr>
                            <m:t>𝒊</m:t>
                          </m:r>
                        </m:sup>
                      </m:sSup>
                      <m:r>
                        <a:rPr lang="en-US" sz="1700" b="1">
                          <a:solidFill>
                            <a:srgbClr val="FF0000"/>
                          </a:solidFill>
                          <a:latin typeface="Cambria Math" panose="02040503050406030204" pitchFamily="18" charset="0"/>
                        </a:rPr>
                        <m:t>(</m:t>
                      </m:r>
                      <m:r>
                        <a:rPr lang="en-US" sz="1700" b="1" i="1">
                          <a:solidFill>
                            <a:srgbClr val="FF0000"/>
                          </a:solidFill>
                          <a:latin typeface="Cambria Math" panose="02040503050406030204" pitchFamily="18" charset="0"/>
                        </a:rPr>
                        <m:t>𝒕</m:t>
                      </m:r>
                      <m:r>
                        <a:rPr lang="en-US" sz="1700" b="1" i="1">
                          <a:solidFill>
                            <a:srgbClr val="FF0000"/>
                          </a:solidFill>
                          <a:latin typeface="Cambria Math" panose="02040503050406030204" pitchFamily="18" charset="0"/>
                        </a:rPr>
                        <m:t>)</m:t>
                      </m:r>
                    </m:oMath>
                  </m:oMathPara>
                </a14:m>
                <a:endParaRPr lang="en-US" sz="1700" b="1" dirty="0">
                  <a:solidFill>
                    <a:srgbClr val="FF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782106" y="4724400"/>
                <a:ext cx="3503588" cy="605102"/>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304800" y="152400"/>
            <a:ext cx="8458200" cy="1661993"/>
          </a:xfrm>
          <a:prstGeom prst="rect">
            <a:avLst/>
          </a:prstGeom>
        </p:spPr>
        <p:txBody>
          <a:bodyPr wrap="square">
            <a:spAutoFit/>
          </a:bodyPr>
          <a:lstStyle/>
          <a:p>
            <a:pPr algn="just" rtl="1">
              <a:spcAft>
                <a:spcPts val="600"/>
              </a:spcAft>
            </a:pPr>
            <a:r>
              <a:rPr lang="fa-IR" sz="1700" kern="100" dirty="0">
                <a:latin typeface="Times New Roman" panose="02020603050405020304" pitchFamily="18" charset="0"/>
                <a:ea typeface="Times New Roman" panose="02020603050405020304" pitchFamily="18" charset="0"/>
                <a:cs typeface="B Nazanin" panose="00000400000000000000" pitchFamily="2" charset="-78"/>
              </a:rPr>
              <a:t>وقتی که ورودی ضربه باشد، شرایط اولیه قبل از اعمال ضربه یعنی در لجظه </a:t>
            </a:r>
            <a:r>
              <a:rPr lang="en-US" sz="1700" kern="100" dirty="0">
                <a:latin typeface="Times New Roman" panose="02020603050405020304" pitchFamily="18" charset="0"/>
                <a:ea typeface="Times New Roman" panose="02020603050405020304" pitchFamily="18" charset="0"/>
                <a:cs typeface="B Nazanin" panose="00000400000000000000" pitchFamily="2" charset="-78"/>
              </a:rPr>
              <a:t>t = 0</a:t>
            </a:r>
            <a:r>
              <a:rPr lang="en-US" sz="1700" b="1" i="1" kern="100" baseline="30000" dirty="0">
                <a:latin typeface="Times New Roman" panose="02020603050405020304" pitchFamily="18" charset="0"/>
                <a:ea typeface="Times New Roman" panose="02020603050405020304" pitchFamily="18" charset="0"/>
                <a:cs typeface="B Nazanin" panose="00000400000000000000" pitchFamily="2" charset="-78"/>
              </a:rPr>
              <a:t>-</a:t>
            </a:r>
            <a:r>
              <a:rPr lang="en-US" sz="1700" b="1" kern="100" baseline="30000" dirty="0">
                <a:latin typeface="Times New Roman" panose="02020603050405020304" pitchFamily="18" charset="0"/>
                <a:ea typeface="Times New Roman" panose="02020603050405020304" pitchFamily="18" charset="0"/>
                <a:cs typeface="Arial" panose="020B0604020202020204" pitchFamily="34" charset="0"/>
              </a:rPr>
              <a:t> </a:t>
            </a:r>
            <a:r>
              <a:rPr lang="fa-IR" sz="1700" kern="100" baseline="30000" dirty="0">
                <a:latin typeface="Times New Roman" panose="02020603050405020304" pitchFamily="18" charset="0"/>
                <a:ea typeface="Times New Roman" panose="02020603050405020304" pitchFamily="18" charset="0"/>
              </a:rPr>
              <a:t>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همه صفر هستند و ضربه فقط شرایط اولیه در لحظه </a:t>
            </a:r>
            <a:r>
              <a:rPr lang="en-US" sz="1700" kern="100" dirty="0">
                <a:latin typeface="Times New Roman" panose="02020603050405020304" pitchFamily="18" charset="0"/>
                <a:ea typeface="Times New Roman" panose="02020603050405020304" pitchFamily="18" charset="0"/>
                <a:cs typeface="B Nazanin" panose="00000400000000000000" pitchFamily="2" charset="-78"/>
              </a:rPr>
              <a:t>t = 0</a:t>
            </a:r>
            <a:r>
              <a:rPr lang="en-US" sz="1700" i="1" kern="100" baseline="30000" dirty="0">
                <a:latin typeface="Times New Roman" panose="02020603050405020304" pitchFamily="18" charset="0"/>
                <a:ea typeface="Times New Roman" panose="02020603050405020304" pitchFamily="18" charset="0"/>
                <a:cs typeface="B Nazanin" panose="00000400000000000000" pitchFamily="2" charset="-78"/>
              </a:rPr>
              <a:t> </a:t>
            </a:r>
            <a:r>
              <a:rPr lang="en-US" sz="1700" b="1" kern="100" baseline="30000" dirty="0">
                <a:latin typeface="Times New Roman" panose="02020603050405020304" pitchFamily="18" charset="0"/>
                <a:ea typeface="Times New Roman" panose="02020603050405020304" pitchFamily="18" charset="0"/>
                <a:cs typeface="B Nazanin" panose="00000400000000000000" pitchFamily="2" charset="-78"/>
              </a:rPr>
              <a:t>+</a:t>
            </a:r>
            <a:r>
              <a:rPr lang="en-US" sz="1700" kern="100" baseline="30000" dirty="0">
                <a:latin typeface="Times New Roman" panose="02020603050405020304" pitchFamily="18" charset="0"/>
                <a:ea typeface="Times New Roman" panose="02020603050405020304" pitchFamily="18" charset="0"/>
                <a:cs typeface="Arial" panose="020B0604020202020204" pitchFamily="34" charset="0"/>
              </a:rPr>
              <a:t>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 را</a:t>
            </a:r>
            <a:r>
              <a:rPr lang="fa-IR" sz="1700" kern="100" dirty="0">
                <a:latin typeface="Times New Roman" panose="02020603050405020304" pitchFamily="18" charset="0"/>
                <a:ea typeface="Calibri" panose="020F0502020204030204" pitchFamily="34" charset="0"/>
                <a:cs typeface="B Nazanin" panose="00000400000000000000" pitchFamily="2" charset="-78"/>
              </a:rPr>
              <a:t> تغییر می دهد و برای زمان های  </a:t>
            </a:r>
            <a:r>
              <a:rPr lang="en-US" sz="1700" kern="100" dirty="0">
                <a:latin typeface="Times New Roman" panose="02020603050405020304" pitchFamily="18" charset="0"/>
                <a:ea typeface="Calibri" panose="020F0502020204030204" pitchFamily="34" charset="0"/>
                <a:cs typeface="B Nazanin" panose="00000400000000000000" pitchFamily="2" charset="-78"/>
              </a:rPr>
              <a:t>t&gt; 0</a:t>
            </a:r>
            <a:r>
              <a:rPr lang="fa-IR" sz="1700" kern="100" dirty="0">
                <a:latin typeface="Times New Roman" panose="02020603050405020304" pitchFamily="18" charset="0"/>
                <a:ea typeface="Calibri" panose="020F0502020204030204" pitchFamily="34" charset="0"/>
                <a:cs typeface="B Nazanin" panose="00000400000000000000" pitchFamily="2" charset="-78"/>
              </a:rPr>
              <a:t> صفر می شود (چون تابع ضربه برای </a:t>
            </a:r>
            <a:r>
              <a:rPr lang="en-US" sz="1700" kern="100" dirty="0">
                <a:latin typeface="Times New Roman" panose="02020603050405020304" pitchFamily="18" charset="0"/>
                <a:ea typeface="Calibri" panose="020F0502020204030204" pitchFamily="34" charset="0"/>
                <a:cs typeface="B Nazanin" panose="00000400000000000000" pitchFamily="2" charset="-78"/>
              </a:rPr>
              <a:t>t &gt; 0</a:t>
            </a:r>
            <a:r>
              <a:rPr lang="fa-IR" sz="1700" kern="100" dirty="0">
                <a:latin typeface="Times New Roman" panose="02020603050405020304" pitchFamily="18" charset="0"/>
                <a:ea typeface="Calibri" panose="020F0502020204030204" pitchFamily="34" charset="0"/>
                <a:cs typeface="B Nazanin" panose="00000400000000000000" pitchFamily="2" charset="-78"/>
              </a:rPr>
              <a:t> صفر است). </a:t>
            </a:r>
            <a:r>
              <a:rPr lang="fa-IR" sz="1700" kern="1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پس در حقیقت پاسخ ضربه معادله بالا، برابر پاسخ ورودی صفر مدار است که در اثر شرایط اولیه بوجود آمده در اثر ضربه ایجاد می شود. </a:t>
            </a:r>
            <a:r>
              <a:rPr lang="fa-IR" sz="1700" kern="100" dirty="0">
                <a:latin typeface="Times New Roman" panose="02020603050405020304" pitchFamily="18" charset="0"/>
                <a:ea typeface="Calibri" panose="020F0502020204030204" pitchFamily="34" charset="0"/>
                <a:cs typeface="B Nazanin" panose="00000400000000000000" pitchFamily="2" charset="-78"/>
              </a:rPr>
              <a:t>اما به جای اینکه مانند مثال های قبل توجه خود را به تعیین شرایط اولیه جدید معطوف کنیم، پاسخ ضربه را به صورت پاسخ ورودی صفر می نویسیم و سعی می کنیم ثابت های دلخواه را چنان تعیین کنیم که این پاسخ در معادله صدق کند. که به صورت زیر قابل ذکر است:</a:t>
            </a:r>
            <a:endParaRPr lang="en-US" sz="1700" kern="1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702340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87</a:t>
            </a:fld>
            <a:endParaRPr lang="en-US" dirty="0"/>
          </a:p>
        </p:txBody>
      </p:sp>
      <p:sp>
        <p:nvSpPr>
          <p:cNvPr id="3" name="Rectangle 2"/>
          <p:cNvSpPr/>
          <p:nvPr/>
        </p:nvSpPr>
        <p:spPr>
          <a:xfrm>
            <a:off x="3352800" y="213476"/>
            <a:ext cx="5519461" cy="369332"/>
          </a:xfrm>
          <a:prstGeom prst="rect">
            <a:avLst/>
          </a:prstGeom>
        </p:spPr>
        <p:txBody>
          <a:bodyPr wrap="square">
            <a:spAutoFit/>
          </a:bodyPr>
          <a:lstStyle/>
          <a:p>
            <a:pPr marL="285750" indent="-285750" algn="just" rtl="1">
              <a:buFont typeface="Wingdings" panose="05000000000000000000" pitchFamily="2" charset="2"/>
              <a:buChar char="q"/>
            </a:pPr>
            <a:r>
              <a:rPr lang="fa-IR" b="1" dirty="0" smtClean="0">
                <a:solidFill>
                  <a:srgbClr val="FF0000"/>
                </a:solidFill>
                <a:latin typeface="Times New Roman" panose="02020603050405020304" pitchFamily="18" charset="0"/>
                <a:cs typeface="B Nazanin" panose="00000400000000000000" pitchFamily="2" charset="-78"/>
              </a:rPr>
              <a:t>مثال) </a:t>
            </a:r>
            <a:r>
              <a:rPr lang="fa-IR" dirty="0" smtClean="0">
                <a:latin typeface="Times New Roman" panose="02020603050405020304" pitchFamily="18" charset="0"/>
                <a:cs typeface="B Nazanin" panose="00000400000000000000" pitchFamily="2" charset="-78"/>
              </a:rPr>
              <a:t>پاسخ های ضربه در معادلات زیر را به دست آورید.</a:t>
            </a:r>
            <a:endParaRPr lang="en-US" dirty="0">
              <a:latin typeface="Times New Roman" panose="02020603050405020304" pitchFamily="18" charset="0"/>
              <a:cs typeface="B Nazanin" panose="00000400000000000000" pitchFamily="2" charset="-78"/>
            </a:endParaRPr>
          </a:p>
        </p:txBody>
      </p:sp>
      <p:sp>
        <p:nvSpPr>
          <p:cNvPr id="4" name="Rectangle 3"/>
          <p:cNvSpPr/>
          <p:nvPr/>
        </p:nvSpPr>
        <p:spPr>
          <a:xfrm>
            <a:off x="8096467" y="678900"/>
            <a:ext cx="825868" cy="369332"/>
          </a:xfrm>
          <a:prstGeom prst="rect">
            <a:avLst/>
          </a:prstGeom>
        </p:spPr>
        <p:txBody>
          <a:bodyPr wrap="none">
            <a:spAutoFit/>
          </a:bodyPr>
          <a:lstStyle/>
          <a:p>
            <a:pPr marL="285750" indent="-285750" algn="r" rtl="1">
              <a:buFont typeface="Times New Roman" panose="02020603050405020304" pitchFamily="18" charset="0"/>
              <a:buChar char="■"/>
            </a:pPr>
            <a:r>
              <a:rPr lang="fa-IR" b="1"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2123269" y="603340"/>
                <a:ext cx="4429931"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0">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2</m:t>
                              </m:r>
                            </m:sup>
                          </m:sSup>
                        </m:den>
                      </m:f>
                      <m:r>
                        <a:rPr lang="en-US" i="0">
                          <a:latin typeface="Cambria Math" panose="02040503050406030204" pitchFamily="18" charset="0"/>
                        </a:rPr>
                        <m:t>+</m:t>
                      </m:r>
                      <m:r>
                        <a:rPr lang="en-US" i="0">
                          <a:latin typeface="Cambria Math" panose="02040503050406030204" pitchFamily="18" charset="0"/>
                        </a:rPr>
                        <m:t>3</m:t>
                      </m:r>
                      <m:f>
                        <m:fPr>
                          <m:ctrlPr>
                            <a:rPr lang="en-US" i="1">
                              <a:latin typeface="Cambria Math" panose="02040503050406030204" pitchFamily="18" charset="0"/>
                            </a:rPr>
                          </m:ctrlPr>
                        </m:fPr>
                        <m:num>
                          <m:r>
                            <a:rPr lang="en-US" i="1">
                              <a:latin typeface="Cambria Math" panose="02040503050406030204" pitchFamily="18" charset="0"/>
                            </a:rPr>
                            <m:t>𝑑𝑦</m:t>
                          </m:r>
                        </m:num>
                        <m:den>
                          <m:r>
                            <a:rPr lang="en-US" i="1">
                              <a:latin typeface="Cambria Math" panose="02040503050406030204" pitchFamily="18" charset="0"/>
                            </a:rPr>
                            <m:t>𝑑𝑡</m:t>
                          </m:r>
                        </m:den>
                      </m:f>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𝑦</m:t>
                      </m:r>
                      <m:r>
                        <a:rPr lang="en-US" i="0">
                          <a:latin typeface="Cambria Math" panose="02040503050406030204" pitchFamily="18" charset="0"/>
                        </a:rPr>
                        <m:t>=</m:t>
                      </m:r>
                      <m:r>
                        <a:rPr lang="en-US" i="0">
                          <a:latin typeface="Cambria Math" panose="02040503050406030204" pitchFamily="18" charset="0"/>
                        </a:rPr>
                        <m:t>2</m:t>
                      </m:r>
                      <m:f>
                        <m:fPr>
                          <m:ctrlPr>
                            <a:rPr lang="en-US" i="1">
                              <a:latin typeface="Cambria Math" panose="02040503050406030204" pitchFamily="18" charset="0"/>
                            </a:rPr>
                          </m:ctrlPr>
                        </m:fPr>
                        <m:num>
                          <m:r>
                            <a:rPr lang="en-US" i="1">
                              <a:latin typeface="Cambria Math" panose="02040503050406030204" pitchFamily="18" charset="0"/>
                            </a:rPr>
                            <m:t>𝑑𝑤</m:t>
                          </m:r>
                        </m:num>
                        <m:den>
                          <m:r>
                            <a:rPr lang="en-US" i="1">
                              <a:latin typeface="Cambria Math" panose="02040503050406030204" pitchFamily="18" charset="0"/>
                            </a:rPr>
                            <m:t>𝑑𝑡</m:t>
                          </m:r>
                        </m:den>
                      </m:f>
                      <m:r>
                        <a:rPr lang="en-US" i="0">
                          <a:latin typeface="Cambria Math" panose="02040503050406030204" pitchFamily="18" charset="0"/>
                        </a:rPr>
                        <m:t>+</m:t>
                      </m:r>
                      <m:r>
                        <a:rPr lang="en-US" i="0">
                          <a:latin typeface="Cambria Math" panose="02040503050406030204" pitchFamily="18" charset="0"/>
                        </a:rPr>
                        <m:t>3</m:t>
                      </m:r>
                      <m:r>
                        <a:rPr lang="en-US" i="1">
                          <a:latin typeface="Cambria Math" panose="02040503050406030204" pitchFamily="18" charset="0"/>
                        </a:rPr>
                        <m:t>𝑤</m:t>
                      </m:r>
                      <m:r>
                        <a:rPr lang="en-US" i="0">
                          <a:latin typeface="Cambria Math" panose="02040503050406030204" pitchFamily="18" charset="0"/>
                        </a:rPr>
                        <m:t>=</m:t>
                      </m:r>
                      <m:r>
                        <a:rPr lang="en-US" i="0">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𝛿</m:t>
                          </m:r>
                        </m:e>
                        <m:sup>
                          <m:r>
                            <a:rPr lang="en-US" i="0">
                              <a:latin typeface="Cambria Math" panose="02040503050406030204" pitchFamily="18" charset="0"/>
                            </a:rPr>
                            <m:t>1</m:t>
                          </m:r>
                        </m:sup>
                      </m:sSup>
                      <m:r>
                        <a:rPr lang="en-US" i="0">
                          <a:latin typeface="Cambria Math" panose="02040503050406030204" pitchFamily="18" charset="0"/>
                        </a:rPr>
                        <m:t>+</m:t>
                      </m:r>
                      <m:r>
                        <a:rPr lang="en-US" i="0">
                          <a:latin typeface="Cambria Math" panose="02040503050406030204" pitchFamily="18" charset="0"/>
                        </a:rPr>
                        <m:t>3</m:t>
                      </m:r>
                      <m:r>
                        <a:rPr lang="en-US" i="1">
                          <a:latin typeface="Cambria Math" panose="02040503050406030204" pitchFamily="18" charset="0"/>
                        </a:rPr>
                        <m:t>𝛿</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123269" y="603340"/>
                <a:ext cx="4429931" cy="64812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011967" y="3577764"/>
                <a:ext cx="4858894" cy="524182"/>
              </a:xfrm>
              <a:prstGeom prst="rect">
                <a:avLst/>
              </a:prstGeom>
            </p:spPr>
            <p:txBody>
              <a:bodyPr wrap="none">
                <a:spAutoFit/>
              </a:bodyPr>
              <a:lstStyle/>
              <a:p>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2</m:t>
                            </m:r>
                          </m:sup>
                        </m:sSup>
                      </m:den>
                    </m:f>
                    <m:r>
                      <a:rPr lang="en-US">
                        <a:latin typeface="Cambria Math" panose="02040503050406030204" pitchFamily="18" charset="0"/>
                      </a:rPr>
                      <m:t>+</m:t>
                    </m:r>
                    <m:r>
                      <a:rPr lang="en-US">
                        <a:latin typeface="Cambria Math" panose="02040503050406030204" pitchFamily="18" charset="0"/>
                      </a:rPr>
                      <m:t>3</m:t>
                    </m:r>
                    <m:f>
                      <m:fPr>
                        <m:ctrlPr>
                          <a:rPr lang="en-US" i="1">
                            <a:latin typeface="Cambria Math" panose="02040503050406030204" pitchFamily="18" charset="0"/>
                          </a:rPr>
                        </m:ctrlPr>
                      </m:fPr>
                      <m:num>
                        <m:r>
                          <a:rPr lang="en-US" i="1">
                            <a:latin typeface="Cambria Math" panose="02040503050406030204" pitchFamily="18" charset="0"/>
                          </a:rPr>
                          <m:t>𝑑𝑦</m:t>
                        </m:r>
                      </m:num>
                      <m:den>
                        <m:r>
                          <a:rPr lang="en-US" i="1">
                            <a:latin typeface="Cambria Math" panose="02040503050406030204" pitchFamily="18" charset="0"/>
                          </a:rPr>
                          <m:t>𝑑𝑡</m:t>
                        </m:r>
                      </m:den>
                    </m:f>
                    <m:r>
                      <a:rPr lang="en-US">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2</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a:latin typeface="Cambria Math" panose="02040503050406030204" pitchFamily="18" charset="0"/>
                              </a:rPr>
                              <m:t>2</m:t>
                            </m:r>
                          </m:sup>
                        </m:sSup>
                        <m:r>
                          <a:rPr lang="en-US" i="1">
                            <a:latin typeface="Cambria Math" panose="02040503050406030204" pitchFamily="18" charset="0"/>
                          </a:rPr>
                          <m:t>𝑤</m:t>
                        </m:r>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2</m:t>
                            </m:r>
                          </m:sup>
                        </m:sSup>
                      </m:den>
                    </m:f>
                    <m:r>
                      <a:rPr lang="en-US">
                        <a:latin typeface="Cambria Math" panose="02040503050406030204" pitchFamily="18" charset="0"/>
                      </a:rPr>
                      <m:t>+</m:t>
                    </m:r>
                    <m:r>
                      <a:rPr lang="en-US">
                        <a:latin typeface="Cambria Math" panose="02040503050406030204" pitchFamily="18" charset="0"/>
                      </a:rPr>
                      <m:t>3</m:t>
                    </m:r>
                    <m:r>
                      <a:rPr lang="en-US" i="1">
                        <a:latin typeface="Cambria Math" panose="02040503050406030204" pitchFamily="18" charset="0"/>
                      </a:rPr>
                      <m:t>𝑤</m:t>
                    </m:r>
                    <m:r>
                      <a:rPr lang="en-US">
                        <a:latin typeface="Cambria Math" panose="02040503050406030204" pitchFamily="18" charset="0"/>
                      </a:rPr>
                      <m:t>=</m:t>
                    </m:r>
                    <m:r>
                      <a:rPr lang="en-US">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𝛿</m:t>
                        </m:r>
                      </m:e>
                      <m:sup>
                        <m:r>
                          <a:rPr lang="en-US">
                            <a:latin typeface="Cambria Math" panose="02040503050406030204" pitchFamily="18" charset="0"/>
                          </a:rPr>
                          <m:t>2</m:t>
                        </m:r>
                      </m:sup>
                    </m:sSup>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3</m:t>
                    </m:r>
                    <m:r>
                      <a:rPr lang="en-US" i="1">
                        <a:latin typeface="Cambria Math" panose="02040503050406030204" pitchFamily="18" charset="0"/>
                      </a:rPr>
                      <m:t>𝛿</m:t>
                    </m:r>
                    <m:r>
                      <a:rPr lang="en-US">
                        <a:latin typeface="Cambria Math" panose="02040503050406030204" pitchFamily="18" charset="0"/>
                      </a:rPr>
                      <m:t>(</m:t>
                    </m:r>
                    <m:r>
                      <a:rPr lang="en-US" i="1">
                        <a:latin typeface="Cambria Math" panose="02040503050406030204" pitchFamily="18" charset="0"/>
                      </a:rPr>
                      <m:t>𝑡</m:t>
                    </m:r>
                  </m:oMath>
                </a14:m>
                <a:r>
                  <a:rPr lang="fa-IR" dirty="0" smtClean="0"/>
                  <a:t>(</a:t>
                </a:r>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011967" y="3577764"/>
                <a:ext cx="4858894" cy="524182"/>
              </a:xfrm>
              <a:prstGeom prst="rect">
                <a:avLst/>
              </a:prstGeom>
              <a:blipFill>
                <a:blip r:embed="rId4"/>
                <a:stretch>
                  <a:fillRect r="-125" b="-5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050150" y="5193038"/>
                <a:ext cx="4858894" cy="524182"/>
              </a:xfrm>
              <a:prstGeom prst="rect">
                <a:avLst/>
              </a:prstGeom>
            </p:spPr>
            <p:txBody>
              <a:bodyPr wrap="none">
                <a:spAutoFit/>
              </a:bodyPr>
              <a:lstStyle/>
              <a:p>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a:latin typeface="Cambria Math" panose="02040503050406030204" pitchFamily="18" charset="0"/>
                              </a:rPr>
                              <m:t>2</m:t>
                            </m:r>
                          </m:sup>
                        </m:sSup>
                        <m:r>
                          <a:rPr lang="en-US" i="1">
                            <a:latin typeface="Cambria Math" panose="02040503050406030204" pitchFamily="18" charset="0"/>
                          </a:rPr>
                          <m:t>𝑦</m:t>
                        </m:r>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2</m:t>
                            </m:r>
                          </m:sup>
                        </m:sSup>
                      </m:den>
                    </m:f>
                    <m:r>
                      <a:rPr lang="en-US">
                        <a:latin typeface="Cambria Math" panose="02040503050406030204" pitchFamily="18" charset="0"/>
                      </a:rPr>
                      <m:t>+</m:t>
                    </m:r>
                    <m:r>
                      <a:rPr lang="en-US">
                        <a:latin typeface="Cambria Math" panose="02040503050406030204" pitchFamily="18" charset="0"/>
                      </a:rPr>
                      <m:t>3</m:t>
                    </m:r>
                    <m:f>
                      <m:fPr>
                        <m:ctrlPr>
                          <a:rPr lang="en-US" i="1">
                            <a:latin typeface="Cambria Math" panose="02040503050406030204" pitchFamily="18" charset="0"/>
                          </a:rPr>
                        </m:ctrlPr>
                      </m:fPr>
                      <m:num>
                        <m:r>
                          <a:rPr lang="en-US" i="1">
                            <a:latin typeface="Cambria Math" panose="02040503050406030204" pitchFamily="18" charset="0"/>
                          </a:rPr>
                          <m:t>𝑑𝑦</m:t>
                        </m:r>
                      </m:num>
                      <m:den>
                        <m:r>
                          <a:rPr lang="en-US" i="1">
                            <a:latin typeface="Cambria Math" panose="02040503050406030204" pitchFamily="18" charset="0"/>
                          </a:rPr>
                          <m:t>𝑑𝑡</m:t>
                        </m:r>
                      </m:den>
                    </m:f>
                    <m:r>
                      <a:rPr lang="en-US">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3</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a:latin typeface="Cambria Math" panose="02040503050406030204" pitchFamily="18" charset="0"/>
                              </a:rPr>
                              <m:t>3</m:t>
                            </m:r>
                          </m:sup>
                        </m:sSup>
                        <m:r>
                          <a:rPr lang="en-US" i="1">
                            <a:latin typeface="Cambria Math" panose="02040503050406030204" pitchFamily="18" charset="0"/>
                          </a:rPr>
                          <m:t>𝑤</m:t>
                        </m:r>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3</m:t>
                            </m:r>
                          </m:sup>
                        </m:sSup>
                      </m:den>
                    </m:f>
                    <m:r>
                      <a:rPr lang="en-US">
                        <a:latin typeface="Cambria Math" panose="02040503050406030204" pitchFamily="18" charset="0"/>
                      </a:rPr>
                      <m:t>+</m:t>
                    </m:r>
                    <m:r>
                      <a:rPr lang="en-US">
                        <a:latin typeface="Cambria Math" panose="02040503050406030204" pitchFamily="18" charset="0"/>
                      </a:rPr>
                      <m:t>3</m:t>
                    </m:r>
                    <m:r>
                      <a:rPr lang="en-US" i="1">
                        <a:latin typeface="Cambria Math" panose="02040503050406030204" pitchFamily="18" charset="0"/>
                      </a:rPr>
                      <m:t>𝑤</m:t>
                    </m:r>
                    <m:r>
                      <a:rPr lang="en-US">
                        <a:latin typeface="Cambria Math" panose="02040503050406030204" pitchFamily="18" charset="0"/>
                      </a:rPr>
                      <m:t>=</m:t>
                    </m:r>
                    <m:r>
                      <a:rPr lang="en-US">
                        <a:latin typeface="Cambria Math" panose="02040503050406030204" pitchFamily="18" charset="0"/>
                      </a:rPr>
                      <m:t>3</m:t>
                    </m:r>
                    <m:sSup>
                      <m:sSupPr>
                        <m:ctrlPr>
                          <a:rPr lang="en-US" i="1">
                            <a:latin typeface="Cambria Math" panose="02040503050406030204" pitchFamily="18" charset="0"/>
                          </a:rPr>
                        </m:ctrlPr>
                      </m:sSupPr>
                      <m:e>
                        <m:r>
                          <a:rPr lang="en-US" i="1">
                            <a:latin typeface="Cambria Math" panose="02040503050406030204" pitchFamily="18" charset="0"/>
                          </a:rPr>
                          <m:t>𝛿</m:t>
                        </m:r>
                      </m:e>
                      <m:sup>
                        <m:r>
                          <a:rPr lang="en-US">
                            <a:latin typeface="Cambria Math" panose="02040503050406030204" pitchFamily="18" charset="0"/>
                          </a:rPr>
                          <m:t>3</m:t>
                        </m:r>
                      </m:sup>
                    </m:sSup>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3</m:t>
                    </m:r>
                    <m:r>
                      <a:rPr lang="en-US" i="1">
                        <a:latin typeface="Cambria Math" panose="02040503050406030204" pitchFamily="18" charset="0"/>
                      </a:rPr>
                      <m:t>𝛿</m:t>
                    </m:r>
                    <m:r>
                      <a:rPr lang="en-US">
                        <a:latin typeface="Cambria Math" panose="02040503050406030204" pitchFamily="18" charset="0"/>
                      </a:rPr>
                      <m:t>(</m:t>
                    </m:r>
                    <m:r>
                      <a:rPr lang="en-US" i="1">
                        <a:latin typeface="Cambria Math" panose="02040503050406030204" pitchFamily="18" charset="0"/>
                      </a:rPr>
                      <m:t>𝑡</m:t>
                    </m:r>
                  </m:oMath>
                </a14:m>
                <a:r>
                  <a:rPr lang="fa-IR" dirty="0" smtClean="0"/>
                  <a:t>(</a:t>
                </a: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050150" y="5193038"/>
                <a:ext cx="4858894" cy="524182"/>
              </a:xfrm>
              <a:prstGeom prst="rect">
                <a:avLst/>
              </a:prstGeom>
              <a:blipFill>
                <a:blip r:embed="rId5"/>
                <a:stretch>
                  <a:fillRect r="-125" b="-5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33303" y="1504797"/>
                <a:ext cx="39662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0">
                              <a:latin typeface="Cambria Math" panose="02040503050406030204" pitchFamily="18" charset="0"/>
                            </a:rPr>
                            <m:t>2</m:t>
                          </m:r>
                        </m:sup>
                      </m:sSup>
                      <m:r>
                        <a:rPr lang="en-US" i="0">
                          <a:latin typeface="Cambria Math" panose="02040503050406030204" pitchFamily="18" charset="0"/>
                        </a:rPr>
                        <m:t>+</m:t>
                      </m:r>
                      <m:r>
                        <a:rPr lang="en-US" i="0">
                          <a:latin typeface="Cambria Math" panose="02040503050406030204" pitchFamily="18" charset="0"/>
                        </a:rPr>
                        <m:t>3</m:t>
                      </m:r>
                      <m:r>
                        <a:rPr lang="en-US" i="1">
                          <a:latin typeface="Cambria Math" panose="02040503050406030204" pitchFamily="18" charset="0"/>
                        </a:rPr>
                        <m:t>𝑆</m:t>
                      </m:r>
                      <m:r>
                        <a:rPr lang="en-US" i="0">
                          <a:latin typeface="Cambria Math" panose="02040503050406030204" pitchFamily="18" charset="0"/>
                        </a:rPr>
                        <m:t>+</m:t>
                      </m:r>
                      <m:r>
                        <a:rPr lang="en-US" i="0">
                          <a:latin typeface="Cambria Math" panose="02040503050406030204" pitchFamily="18" charset="0"/>
                        </a:rPr>
                        <m:t>2</m:t>
                      </m:r>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0">
                              <a:latin typeface="Cambria Math" panose="02040503050406030204" pitchFamily="18" charset="0"/>
                            </a:rPr>
                            <m:t>1</m:t>
                          </m:r>
                        </m:sub>
                      </m:sSub>
                      <m:r>
                        <a:rPr lang="en-US" i="0">
                          <a:latin typeface="Cambria Math" panose="02040503050406030204" pitchFamily="18" charset="0"/>
                        </a:rPr>
                        <m:t>=−</m:t>
                      </m:r>
                      <m:r>
                        <a:rPr lang="en-US" i="0">
                          <a:latin typeface="Cambria Math" panose="02040503050406030204" pitchFamily="18" charset="0"/>
                        </a:rPr>
                        <m:t>1</m:t>
                      </m:r>
                      <m:r>
                        <m:rPr>
                          <m:nor/>
                        </m:rPr>
                        <a:rPr lang="en-US" i="1">
                          <a:latin typeface="Cambria Math" panose="02040503050406030204" pitchFamily="18" charset="0"/>
                        </a:rPr>
                        <m:t> </m:t>
                      </m:r>
                      <m:r>
                        <a:rPr lang="en-US" i="0">
                          <a:latin typeface="Cambria Math" panose="02040503050406030204" pitchFamily="18" charset="0"/>
                        </a:rPr>
                        <m:t>,</m:t>
                      </m:r>
                      <m:r>
                        <m:rPr>
                          <m:nor/>
                        </m:rP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0">
                              <a:latin typeface="Cambria Math" panose="02040503050406030204" pitchFamily="18" charset="0"/>
                            </a:rPr>
                            <m:t>2</m:t>
                          </m:r>
                        </m:sub>
                      </m:sSub>
                      <m:r>
                        <a:rPr lang="en-US" i="0">
                          <a:latin typeface="Cambria Math" panose="02040503050406030204" pitchFamily="18" charset="0"/>
                        </a:rPr>
                        <m:t>=−</m:t>
                      </m:r>
                      <m:r>
                        <a:rPr lang="en-US" i="0">
                          <a:latin typeface="Cambria Math" panose="02040503050406030204" pitchFamily="18" charset="0"/>
                        </a:rPr>
                        <m:t>2</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633303" y="1504797"/>
                <a:ext cx="3966279"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678468" y="1504797"/>
                <a:ext cx="33465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r>
                            <a:rPr lang="en-US">
                              <a:latin typeface="Cambria Math" panose="02040503050406030204" pitchFamily="18" charset="0"/>
                            </a:rPr>
                            <m:t>→</m:t>
                          </m:r>
                          <m:r>
                            <a:rPr lang="en-US" i="1">
                              <a:latin typeface="Cambria Math" panose="02040503050406030204" pitchFamily="18" charset="0"/>
                            </a:rPr>
                            <m:t>h</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1</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𝑡</m:t>
                              </m:r>
                            </m:sup>
                          </m:s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2</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𝑡</m:t>
                              </m:r>
                            </m:sup>
                          </m:sSup>
                          <m:r>
                            <a:rPr lang="en-US" i="0">
                              <a:latin typeface="Cambria Math" panose="02040503050406030204" pitchFamily="18" charset="0"/>
                            </a:rPr>
                            <m:t>)</m:t>
                          </m:r>
                          <m:r>
                            <a:rPr lang="en-US" i="1">
                              <a:latin typeface="Cambria Math" panose="02040503050406030204" pitchFamily="18" charset="0"/>
                            </a:rPr>
                            <m:t>𝑢</m:t>
                          </m:r>
                          <m:r>
                            <a:rPr lang="en-US" i="0">
                              <a:latin typeface="Cambria Math" panose="02040503050406030204" pitchFamily="18" charset="0"/>
                            </a:rPr>
                            <m:t>(</m:t>
                          </m:r>
                          <m:r>
                            <a:rPr lang="en-US" i="1">
                              <a:latin typeface="Cambria Math" panose="02040503050406030204" pitchFamily="18" charset="0"/>
                            </a:rPr>
                            <m:t>𝑡</m:t>
                          </m:r>
                        </m:e>
                      </m: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4678468" y="1504797"/>
                <a:ext cx="3346557" cy="369332"/>
              </a:xfrm>
              <a:prstGeom prst="rect">
                <a:avLst/>
              </a:prstGeom>
              <a:blipFill>
                <a:blip r:embed="rId7"/>
                <a:stretch>
                  <a:fillRect t="-121667" r="-14936" b="-18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61974" y="2055358"/>
                <a:ext cx="4740657" cy="491288"/>
              </a:xfrm>
              <a:prstGeom prst="rect">
                <a:avLst/>
              </a:prstGeom>
            </p:spPr>
            <p:txBody>
              <a:bodyPr wrap="none">
                <a:spAutoFit/>
              </a:bodyPr>
              <a:lstStyle/>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h</m:t>
                        </m:r>
                      </m:num>
                      <m:den>
                        <m:r>
                          <a:rPr lang="en-US" i="1">
                            <a:latin typeface="Cambria Math" panose="02040503050406030204" pitchFamily="18" charset="0"/>
                          </a:rPr>
                          <m:t>𝑑𝑡</m:t>
                        </m:r>
                      </m:den>
                    </m:f>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a:latin typeface="Cambria Math" panose="02040503050406030204" pitchFamily="18" charset="0"/>
                          </a:rPr>
                          <m:t>1</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r>
                          <a:rPr lang="en-US" i="1">
                            <a:latin typeface="Cambria Math" panose="02040503050406030204" pitchFamily="18" charset="0"/>
                          </a:rPr>
                          <m:t>𝑡</m:t>
                        </m:r>
                      </m:sup>
                    </m:sSup>
                    <m:r>
                      <a:rPr lang="en-US">
                        <a:latin typeface="Cambria Math" panose="02040503050406030204" pitchFamily="18" charset="0"/>
                      </a:rPr>
                      <m:t>−</m:t>
                    </m:r>
                    <m:r>
                      <a:rPr lang="en-US">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a:latin typeface="Cambria Math" panose="02040503050406030204" pitchFamily="18" charset="0"/>
                          </a:rPr>
                          <m:t>2</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𝑡</m:t>
                        </m:r>
                      </m:sup>
                    </m:sSup>
                    <m:r>
                      <a:rPr lang="en-US">
                        <a:latin typeface="Cambria Math" panose="02040503050406030204" pitchFamily="18" charset="0"/>
                      </a:rPr>
                      <m:t>)</m:t>
                    </m:r>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a:latin typeface="Cambria Math" panose="02040503050406030204" pitchFamily="18" charset="0"/>
                          </a:rPr>
                          <m:t>2</m:t>
                        </m:r>
                      </m:sub>
                    </m:sSub>
                    <m:r>
                      <a:rPr lang="en-US">
                        <a:latin typeface="Cambria Math" panose="02040503050406030204" pitchFamily="18" charset="0"/>
                      </a:rPr>
                      <m:t>)</m:t>
                    </m:r>
                    <m:r>
                      <a:rPr lang="en-US" i="1">
                        <a:latin typeface="Cambria Math" panose="02040503050406030204" pitchFamily="18" charset="0"/>
                      </a:rPr>
                      <m:t>𝛿</m:t>
                    </m:r>
                    <m:r>
                      <a:rPr lang="en-US">
                        <a:latin typeface="Cambria Math" panose="02040503050406030204" pitchFamily="18" charset="0"/>
                      </a:rPr>
                      <m:t>(</m:t>
                    </m:r>
                    <m:r>
                      <a:rPr lang="en-US" i="1">
                        <a:latin typeface="Cambria Math" panose="02040503050406030204" pitchFamily="18" charset="0"/>
                      </a:rPr>
                      <m:t>𝑡</m:t>
                    </m:r>
                  </m:oMath>
                </a14:m>
                <a:r>
                  <a:rPr lang="fa-IR" dirty="0" smtClean="0"/>
                  <a:t>(</a:t>
                </a:r>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461974" y="2055358"/>
                <a:ext cx="4740657" cy="491288"/>
              </a:xfrm>
              <a:prstGeom prst="rect">
                <a:avLst/>
              </a:prstGeom>
              <a:blipFill>
                <a:blip r:embed="rId8"/>
                <a:stretch>
                  <a:fillRect r="-129" b="-61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57200" y="2536748"/>
                <a:ext cx="6792131" cy="524182"/>
              </a:xfrm>
              <a:prstGeom prst="rect">
                <a:avLst/>
              </a:prstGeom>
            </p:spPr>
            <p:txBody>
              <a:bodyPr wrap="square">
                <a:spAutoFit/>
              </a:bodyPr>
              <a:lstStyle/>
              <a:p>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a:latin typeface="Cambria Math" panose="02040503050406030204" pitchFamily="18" charset="0"/>
                              </a:rPr>
                              <m:t>2</m:t>
                            </m:r>
                          </m:sup>
                        </m:sSup>
                        <m:r>
                          <a:rPr lang="en-US" i="1">
                            <a:latin typeface="Cambria Math" panose="02040503050406030204" pitchFamily="18" charset="0"/>
                          </a:rPr>
                          <m:t>h</m:t>
                        </m:r>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2</m:t>
                            </m:r>
                          </m:sup>
                        </m:sSup>
                      </m:den>
                    </m:f>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a:latin typeface="Cambria Math" panose="02040503050406030204" pitchFamily="18" charset="0"/>
                          </a:rPr>
                          <m:t>1</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r>
                          <a:rPr lang="en-US" i="1">
                            <a:latin typeface="Cambria Math" panose="02040503050406030204" pitchFamily="18" charset="0"/>
                          </a:rPr>
                          <m:t>𝑡</m:t>
                        </m:r>
                      </m:sup>
                    </m:sSup>
                    <m:r>
                      <a:rPr lang="en-US">
                        <a:latin typeface="Cambria Math" panose="02040503050406030204" pitchFamily="18" charset="0"/>
                      </a:rPr>
                      <m:t>+</m:t>
                    </m:r>
                    <m:r>
                      <a:rPr lang="en-US">
                        <a:latin typeface="Cambria Math" panose="02040503050406030204" pitchFamily="18" charset="0"/>
                      </a:rPr>
                      <m:t>4</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a:latin typeface="Cambria Math" panose="02040503050406030204" pitchFamily="18" charset="0"/>
                          </a:rPr>
                          <m:t>2</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𝑡</m:t>
                        </m:r>
                      </m:sup>
                    </m:sSup>
                    <m:r>
                      <a:rPr lang="en-US">
                        <a:latin typeface="Cambria Math" panose="02040503050406030204" pitchFamily="18" charset="0"/>
                      </a:rPr>
                      <m:t>)</m:t>
                    </m:r>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a:latin typeface="Cambria Math" panose="02040503050406030204" pitchFamily="18" charset="0"/>
                          </a:rPr>
                          <m:t>1</m:t>
                        </m:r>
                      </m:sub>
                    </m:sSub>
                    <m:r>
                      <a:rPr lang="en-US">
                        <a:latin typeface="Cambria Math" panose="02040503050406030204" pitchFamily="18" charset="0"/>
                      </a:rPr>
                      <m:t>−</m:t>
                    </m:r>
                    <m:r>
                      <a:rPr lang="en-US">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a:latin typeface="Cambria Math" panose="02040503050406030204" pitchFamily="18" charset="0"/>
                          </a:rPr>
                          <m:t>2</m:t>
                        </m:r>
                      </m:sub>
                    </m:sSub>
                    <m:r>
                      <a:rPr lang="en-US">
                        <a:latin typeface="Cambria Math" panose="02040503050406030204" pitchFamily="18" charset="0"/>
                      </a:rPr>
                      <m:t>)</m:t>
                    </m:r>
                    <m:r>
                      <a:rPr lang="en-US" i="1">
                        <a:latin typeface="Cambria Math" panose="02040503050406030204" pitchFamily="18" charset="0"/>
                      </a:rPr>
                      <m:t>𝛿</m:t>
                    </m:r>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a:latin typeface="Cambria Math" panose="02040503050406030204" pitchFamily="18" charset="0"/>
                          </a:rPr>
                          <m:t>2</m:t>
                        </m:r>
                      </m:sub>
                    </m:sSub>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𝛿</m:t>
                        </m:r>
                      </m:e>
                      <m:sup>
                        <m:r>
                          <a:rPr lang="en-US">
                            <a:latin typeface="Cambria Math" panose="02040503050406030204" pitchFamily="18" charset="0"/>
                          </a:rPr>
                          <m:t>1</m:t>
                        </m:r>
                      </m:sup>
                    </m:sSup>
                    <m:r>
                      <a:rPr lang="en-US">
                        <a:latin typeface="Cambria Math" panose="02040503050406030204" pitchFamily="18" charset="0"/>
                      </a:rPr>
                      <m:t>(</m:t>
                    </m:r>
                    <m:r>
                      <a:rPr lang="en-US" i="1">
                        <a:latin typeface="Cambria Math" panose="02040503050406030204" pitchFamily="18" charset="0"/>
                      </a:rPr>
                      <m:t>𝑡</m:t>
                    </m:r>
                  </m:oMath>
                </a14:m>
                <a:r>
                  <a:rPr lang="fa-IR" dirty="0" smtClean="0"/>
                  <a:t>(</a:t>
                </a:r>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457200" y="2536748"/>
                <a:ext cx="6792131" cy="524182"/>
              </a:xfrm>
              <a:prstGeom prst="rect">
                <a:avLst/>
              </a:prstGeom>
              <a:blipFill>
                <a:blip r:embed="rId9"/>
                <a:stretch>
                  <a:fillRect b="-5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432611" y="2361980"/>
                <a:ext cx="143116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2</m:t>
                          </m:r>
                        </m:sub>
                      </m:sSub>
                      <m:r>
                        <a:rPr lang="en-US" i="0">
                          <a:latin typeface="Cambria Math" panose="02040503050406030204" pitchFamily="18" charset="0"/>
                        </a:rPr>
                        <m:t>=</m:t>
                      </m:r>
                      <m:r>
                        <a:rPr lang="en-US" i="0">
                          <a:latin typeface="Cambria Math" panose="02040503050406030204" pitchFamily="18" charset="0"/>
                        </a:rPr>
                        <m:t>1</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7432611" y="2361980"/>
                <a:ext cx="1431161"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838200" y="4176010"/>
                <a:ext cx="39882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smtClean="0">
                              <a:latin typeface="Cambria Math" panose="02040503050406030204" pitchFamily="18" charset="0"/>
                            </a:rPr>
                          </m:ctrlPr>
                        </m:dPr>
                        <m:e>
                          <m:r>
                            <a:rPr lang="en-US" i="1">
                              <a:latin typeface="Cambria Math" panose="02040503050406030204" pitchFamily="18" charset="0"/>
                            </a:rPr>
                            <m:t>h</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1</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𝑡</m:t>
                              </m:r>
                            </m:sup>
                          </m:s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2</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𝑡</m:t>
                              </m:r>
                            </m:sup>
                          </m:sSup>
                          <m:r>
                            <a:rPr lang="en-US" i="0">
                              <a:latin typeface="Cambria Math" panose="02040503050406030204" pitchFamily="18" charset="0"/>
                            </a:rPr>
                            <m:t>)</m:t>
                          </m:r>
                          <m:r>
                            <a:rPr lang="en-US" i="1">
                              <a:latin typeface="Cambria Math" panose="02040503050406030204" pitchFamily="18" charset="0"/>
                            </a:rPr>
                            <m:t>𝑢</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fa-IR" b="0" i="0" smtClean="0">
                                  <a:latin typeface="Cambria Math" panose="02040503050406030204" pitchFamily="18" charset="0"/>
                                </a:rPr>
                                <m:t>0</m:t>
                              </m:r>
                            </m:sub>
                          </m:sSub>
                          <m:r>
                            <a:rPr lang="en-US" i="1">
                              <a:latin typeface="Cambria Math" panose="02040503050406030204" pitchFamily="18" charset="0"/>
                            </a:rPr>
                            <m:t>𝛿</m:t>
                          </m:r>
                          <m:r>
                            <a:rPr lang="en-US" i="0">
                              <a:latin typeface="Cambria Math" panose="02040503050406030204" pitchFamily="18" charset="0"/>
                            </a:rPr>
                            <m:t>(</m:t>
                          </m:r>
                          <m:r>
                            <a:rPr lang="en-US" i="1">
                              <a:latin typeface="Cambria Math" panose="02040503050406030204" pitchFamily="18" charset="0"/>
                            </a:rPr>
                            <m:t>𝑡</m:t>
                          </m:r>
                        </m:e>
                      </m:d>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838200" y="4176010"/>
                <a:ext cx="3988207" cy="369332"/>
              </a:xfrm>
              <a:prstGeom prst="rect">
                <a:avLst/>
              </a:prstGeom>
              <a:blipFill>
                <a:blip r:embed="rId11"/>
                <a:stretch>
                  <a:fillRect t="-119672" r="-12385" b="-183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826407" y="4176010"/>
                <a:ext cx="30776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1</m:t>
                          </m:r>
                        </m:sub>
                      </m:sSub>
                      <m:r>
                        <a:rPr lang="en-US" i="0">
                          <a:latin typeface="Cambria Math" panose="02040503050406030204" pitchFamily="18" charset="0"/>
                        </a:rPr>
                        <m:t>=</m:t>
                      </m:r>
                      <m:r>
                        <a:rPr lang="en-US" i="0">
                          <a:latin typeface="Cambria Math" panose="02040503050406030204" pitchFamily="18" charset="0"/>
                        </a:rPr>
                        <m:t>5</m:t>
                      </m:r>
                      <m:r>
                        <a:rPr lang="en-US" i="0">
                          <a:latin typeface="Cambria Math" panose="02040503050406030204" pitchFamily="18" charset="0"/>
                        </a:rPr>
                        <m:t>,</m:t>
                      </m:r>
                      <m:r>
                        <m:rPr>
                          <m:nor/>
                        </m:rP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2</m:t>
                          </m:r>
                        </m:sub>
                      </m:sSub>
                      <m:r>
                        <a:rPr lang="en-US" i="0">
                          <a:latin typeface="Cambria Math" panose="02040503050406030204" pitchFamily="18" charset="0"/>
                        </a:rPr>
                        <m:t>=−</m:t>
                      </m:r>
                      <m:r>
                        <a:rPr lang="en-US" i="0">
                          <a:latin typeface="Cambria Math" panose="02040503050406030204" pitchFamily="18" charset="0"/>
                        </a:rPr>
                        <m:t>11</m:t>
                      </m:r>
                      <m:r>
                        <a:rPr lang="en-US" i="0">
                          <a:latin typeface="Cambria Math" panose="02040503050406030204" pitchFamily="18" charset="0"/>
                        </a:rPr>
                        <m:t>,</m:t>
                      </m:r>
                      <m:r>
                        <m:rPr>
                          <m:nor/>
                        </m:rP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fa-IR" b="0" i="0" smtClean="0">
                              <a:latin typeface="Cambria Math" panose="02040503050406030204" pitchFamily="18" charset="0"/>
                            </a:rPr>
                            <m:t>0</m:t>
                          </m:r>
                        </m:sub>
                      </m:sSub>
                      <m:r>
                        <a:rPr lang="en-US" i="0">
                          <a:latin typeface="Cambria Math" panose="02040503050406030204" pitchFamily="18" charset="0"/>
                        </a:rPr>
                        <m:t>=</m:t>
                      </m:r>
                      <m:r>
                        <a:rPr lang="en-US" i="0">
                          <a:latin typeface="Cambria Math" panose="02040503050406030204" pitchFamily="18" charset="0"/>
                        </a:rPr>
                        <m:t>2</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4826407" y="4176010"/>
                <a:ext cx="3077637"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000203" y="5860403"/>
                <a:ext cx="50001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smtClean="0">
                              <a:latin typeface="Cambria Math" panose="02040503050406030204" pitchFamily="18" charset="0"/>
                            </a:rPr>
                          </m:ctrlPr>
                        </m:dPr>
                        <m:e>
                          <m:r>
                            <a:rPr lang="en-US" i="1">
                              <a:latin typeface="Cambria Math" panose="02040503050406030204" pitchFamily="18" charset="0"/>
                            </a:rPr>
                            <m:t>h</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1</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𝑡</m:t>
                              </m:r>
                            </m:sup>
                          </m:s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2</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𝑡</m:t>
                              </m:r>
                            </m:sup>
                          </m:sSup>
                          <m:r>
                            <a:rPr lang="en-US" i="0">
                              <a:latin typeface="Cambria Math" panose="02040503050406030204" pitchFamily="18" charset="0"/>
                            </a:rPr>
                            <m:t>)</m:t>
                          </m:r>
                          <m:r>
                            <a:rPr lang="en-US" i="1">
                              <a:latin typeface="Cambria Math" panose="02040503050406030204" pitchFamily="18" charset="0"/>
                            </a:rPr>
                            <m:t>𝑢</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fa-IR" b="0" i="0" smtClean="0">
                                  <a:latin typeface="Cambria Math" panose="02040503050406030204" pitchFamily="18" charset="0"/>
                                </a:rPr>
                                <m:t>0</m:t>
                              </m:r>
                            </m:sub>
                          </m:sSub>
                          <m:r>
                            <a:rPr lang="en-US" i="1">
                              <a:latin typeface="Cambria Math" panose="02040503050406030204" pitchFamily="18" charset="0"/>
                            </a:rPr>
                            <m:t>𝛿</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fa-IR" b="0" i="0" smtClean="0">
                                  <a:latin typeface="Cambria Math" panose="02040503050406030204" pitchFamily="18" charset="0"/>
                                </a:rPr>
                                <m:t>1</m:t>
                              </m:r>
                            </m:sub>
                          </m:sSub>
                          <m:sSup>
                            <m:sSupPr>
                              <m:ctrlPr>
                                <a:rPr lang="en-US" i="1">
                                  <a:latin typeface="Cambria Math" panose="02040503050406030204" pitchFamily="18" charset="0"/>
                                </a:rPr>
                              </m:ctrlPr>
                            </m:sSupPr>
                            <m:e>
                              <m:r>
                                <a:rPr lang="en-US" i="1">
                                  <a:latin typeface="Cambria Math" panose="02040503050406030204" pitchFamily="18" charset="0"/>
                                </a:rPr>
                                <m:t>𝛿</m:t>
                              </m:r>
                            </m:e>
                            <m:sup>
                              <m:r>
                                <a:rPr lang="en-US" i="0">
                                  <a:latin typeface="Cambria Math" panose="02040503050406030204" pitchFamily="18" charset="0"/>
                                </a:rPr>
                                <m:t>1</m:t>
                              </m:r>
                            </m:sup>
                          </m:sSup>
                          <m:r>
                            <a:rPr lang="en-US" i="0">
                              <a:latin typeface="Cambria Math" panose="02040503050406030204" pitchFamily="18" charset="0"/>
                            </a:rPr>
                            <m:t>(</m:t>
                          </m:r>
                          <m:r>
                            <a:rPr lang="en-US" i="1">
                              <a:latin typeface="Cambria Math" panose="02040503050406030204" pitchFamily="18" charset="0"/>
                            </a:rPr>
                            <m:t>𝑡</m:t>
                          </m:r>
                        </m:e>
                      </m:d>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2000203" y="5860403"/>
                <a:ext cx="5000151" cy="369332"/>
              </a:xfrm>
              <a:prstGeom prst="rect">
                <a:avLst/>
              </a:prstGeom>
              <a:blipFill>
                <a:blip r:embed="rId13"/>
                <a:stretch>
                  <a:fillRect t="-119672" r="-9878" b="-183607"/>
                </a:stretch>
              </a:blipFill>
            </p:spPr>
            <p:txBody>
              <a:bodyPr/>
              <a:lstStyle/>
              <a:p>
                <a:r>
                  <a:rPr lang="en-US">
                    <a:noFill/>
                  </a:rPr>
                  <a:t> </a:t>
                </a:r>
              </a:p>
            </p:txBody>
          </p:sp>
        </mc:Fallback>
      </mc:AlternateContent>
      <p:sp>
        <p:nvSpPr>
          <p:cNvPr id="17" name="Rectangle 16"/>
          <p:cNvSpPr/>
          <p:nvPr/>
        </p:nvSpPr>
        <p:spPr>
          <a:xfrm>
            <a:off x="1371486" y="6320453"/>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grpSp>
        <p:nvGrpSpPr>
          <p:cNvPr id="18" name="Group 17"/>
          <p:cNvGrpSpPr/>
          <p:nvPr/>
        </p:nvGrpSpPr>
        <p:grpSpPr>
          <a:xfrm>
            <a:off x="1349715" y="753120"/>
            <a:ext cx="282685" cy="370173"/>
            <a:chOff x="7284720" y="2818213"/>
            <a:chExt cx="340802" cy="446276"/>
          </a:xfrm>
        </p:grpSpPr>
        <p:sp>
          <p:nvSpPr>
            <p:cNvPr id="19" name="Oval 18"/>
            <p:cNvSpPr/>
            <p:nvPr/>
          </p:nvSpPr>
          <p:spPr>
            <a:xfrm>
              <a:off x="7284720" y="2915888"/>
              <a:ext cx="334536" cy="3303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ChangeArrowheads="1"/>
            </p:cNvSpPr>
            <p:nvPr/>
          </p:nvSpPr>
          <p:spPr bwMode="auto">
            <a:xfrm>
              <a:off x="7352690" y="2818213"/>
              <a:ext cx="272832"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2000" b="1" dirty="0" smtClean="0">
                  <a:solidFill>
                    <a:srgbClr val="0070C0"/>
                  </a:solidFill>
                  <a:ea typeface="Calibri" panose="020F0502020204030204" pitchFamily="34" charset="0"/>
                  <a:cs typeface="B Nazanin" panose="00000400000000000000" pitchFamily="2" charset="-78"/>
                </a:rPr>
                <a:t>1</a:t>
              </a:r>
            </a:p>
          </p:txBody>
        </p:sp>
      </p:grpSp>
      <p:grpSp>
        <p:nvGrpSpPr>
          <p:cNvPr id="21" name="Group 20"/>
          <p:cNvGrpSpPr/>
          <p:nvPr/>
        </p:nvGrpSpPr>
        <p:grpSpPr>
          <a:xfrm>
            <a:off x="1374226" y="3592972"/>
            <a:ext cx="309701" cy="446276"/>
            <a:chOff x="7277923" y="2818213"/>
            <a:chExt cx="373372" cy="538025"/>
          </a:xfrm>
        </p:grpSpPr>
        <p:sp>
          <p:nvSpPr>
            <p:cNvPr id="22" name="Oval 21"/>
            <p:cNvSpPr/>
            <p:nvPr/>
          </p:nvSpPr>
          <p:spPr>
            <a:xfrm>
              <a:off x="7284720" y="2915888"/>
              <a:ext cx="334536" cy="3303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ChangeArrowheads="1"/>
            </p:cNvSpPr>
            <p:nvPr/>
          </p:nvSpPr>
          <p:spPr bwMode="auto">
            <a:xfrm>
              <a:off x="7277923" y="2818213"/>
              <a:ext cx="373372" cy="53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2000" b="1" dirty="0" smtClean="0">
                  <a:solidFill>
                    <a:srgbClr val="0070C0"/>
                  </a:solidFill>
                  <a:ea typeface="Calibri" panose="020F0502020204030204" pitchFamily="34" charset="0"/>
                  <a:cs typeface="B Nazanin" panose="00000400000000000000" pitchFamily="2" charset="-78"/>
                </a:rPr>
                <a:t>2</a:t>
              </a:r>
            </a:p>
          </p:txBody>
        </p:sp>
      </p:grpSp>
      <p:grpSp>
        <p:nvGrpSpPr>
          <p:cNvPr id="24" name="Group 23"/>
          <p:cNvGrpSpPr/>
          <p:nvPr/>
        </p:nvGrpSpPr>
        <p:grpSpPr>
          <a:xfrm>
            <a:off x="1361864" y="5270944"/>
            <a:ext cx="328937" cy="446276"/>
            <a:chOff x="7266328" y="2818213"/>
            <a:chExt cx="396563" cy="538025"/>
          </a:xfrm>
        </p:grpSpPr>
        <p:sp>
          <p:nvSpPr>
            <p:cNvPr id="25" name="Oval 24"/>
            <p:cNvSpPr/>
            <p:nvPr/>
          </p:nvSpPr>
          <p:spPr>
            <a:xfrm>
              <a:off x="7284720" y="2915888"/>
              <a:ext cx="334536" cy="3303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a:spLocks noChangeArrowheads="1"/>
            </p:cNvSpPr>
            <p:nvPr/>
          </p:nvSpPr>
          <p:spPr bwMode="auto">
            <a:xfrm>
              <a:off x="7266328" y="2818213"/>
              <a:ext cx="396563" cy="53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2000" b="1" dirty="0" smtClean="0">
                  <a:solidFill>
                    <a:srgbClr val="0070C0"/>
                  </a:solidFill>
                  <a:ea typeface="Calibri" panose="020F0502020204030204" pitchFamily="34" charset="0"/>
                  <a:cs typeface="B Nazanin" panose="00000400000000000000" pitchFamily="2" charset="-78"/>
                </a:rPr>
                <a:t>3</a:t>
              </a:r>
            </a:p>
          </p:txBody>
        </p:sp>
      </p:grpSp>
      <p:sp>
        <p:nvSpPr>
          <p:cNvPr id="27" name="Right Brace 26"/>
          <p:cNvSpPr/>
          <p:nvPr/>
        </p:nvSpPr>
        <p:spPr>
          <a:xfrm>
            <a:off x="7000353" y="2133600"/>
            <a:ext cx="248977" cy="838200"/>
          </a:xfrm>
          <a:prstGeom prst="rightBrace">
            <a:avLst/>
          </a:prstGeom>
          <a:solidFill>
            <a:schemeClr val="bg1"/>
          </a:solidFill>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Rectangle 27"/>
              <p:cNvSpPr/>
              <p:nvPr/>
            </p:nvSpPr>
            <p:spPr>
              <a:xfrm>
                <a:off x="7199146" y="2377825"/>
                <a:ext cx="4315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oMath>
                  </m:oMathPara>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7199146" y="2377825"/>
                <a:ext cx="431528" cy="369332"/>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217985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88</a:t>
            </a:fld>
            <a:endParaRPr lang="en-US" dirty="0"/>
          </a:p>
        </p:txBody>
      </p:sp>
      <p:sp>
        <p:nvSpPr>
          <p:cNvPr id="4" name="Rectangle 3"/>
          <p:cNvSpPr/>
          <p:nvPr/>
        </p:nvSpPr>
        <p:spPr>
          <a:xfrm>
            <a:off x="4318725" y="228600"/>
            <a:ext cx="4576895" cy="410882"/>
          </a:xfrm>
          <a:prstGeom prst="rect">
            <a:avLst/>
          </a:prstGeom>
        </p:spPr>
        <p:txBody>
          <a:bodyPr wrap="none">
            <a:spAutoFit/>
          </a:bodyPr>
          <a:lstStyle/>
          <a:p>
            <a:pPr marL="285750" indent="-285750" algn="r" rtl="1">
              <a:lnSpc>
                <a:spcPct val="115000"/>
              </a:lnSpc>
              <a:spcAft>
                <a:spcPts val="800"/>
              </a:spcAft>
              <a:buFont typeface="Wingdings" panose="05000000000000000000" pitchFamily="2" charset="2"/>
              <a:buChar char="q"/>
              <a:tabLst>
                <a:tab pos="689610" algn="l"/>
              </a:tabLst>
            </a:pPr>
            <a:r>
              <a:rPr lang="fa-IR" b="1" kern="100"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مثال)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پاسخ </a:t>
            </a:r>
            <a:r>
              <a:rPr lang="fa-IR" kern="100" dirty="0">
                <a:latin typeface="Times New Roman" panose="02020603050405020304" pitchFamily="18" charset="0"/>
                <a:ea typeface="Times New Roman" panose="02020603050405020304" pitchFamily="18" charset="0"/>
                <a:cs typeface="B Nazanin" panose="00000400000000000000" pitchFamily="2" charset="-78"/>
              </a:rPr>
              <a:t>ضربه </a:t>
            </a:r>
            <a:r>
              <a:rPr lang="en-US" kern="100" dirty="0" err="1" smtClean="0">
                <a:latin typeface="Times New Roman" panose="02020603050405020304" pitchFamily="18" charset="0"/>
                <a:ea typeface="Times New Roman" panose="02020603050405020304" pitchFamily="18" charset="0"/>
                <a:cs typeface="B Nazanin" panose="00000400000000000000" pitchFamily="2" charset="-78"/>
              </a:rPr>
              <a:t>v</a:t>
            </a:r>
            <a:r>
              <a:rPr lang="en-US" kern="100" baseline="-25000" dirty="0" err="1" smtClean="0">
                <a:latin typeface="Times New Roman" panose="02020603050405020304" pitchFamily="18" charset="0"/>
                <a:ea typeface="Times New Roman" panose="02020603050405020304" pitchFamily="18" charset="0"/>
                <a:cs typeface="B Nazanin" panose="00000400000000000000" pitchFamily="2" charset="-78"/>
              </a:rPr>
              <a:t>o</a:t>
            </a:r>
            <a:r>
              <a:rPr lang="en-US" kern="100" dirty="0" smtClean="0">
                <a:latin typeface="Times New Roman" panose="02020603050405020304" pitchFamily="18" charset="0"/>
                <a:ea typeface="Times New Roman" panose="02020603050405020304" pitchFamily="18" charset="0"/>
                <a:cs typeface="B Nazanin" panose="00000400000000000000" pitchFamily="2" charset="-78"/>
              </a:rPr>
              <a:t>(t</a:t>
            </a:r>
            <a:r>
              <a:rPr lang="en-US" kern="100" dirty="0">
                <a:latin typeface="Times New Roman" panose="02020603050405020304" pitchFamily="18" charset="0"/>
                <a:ea typeface="Times New Roman" panose="02020603050405020304" pitchFamily="18" charset="0"/>
                <a:cs typeface="B Nazanin" panose="00000400000000000000" pitchFamily="2" charset="-78"/>
              </a:rPr>
              <a:t>)</a:t>
            </a:r>
            <a:r>
              <a:rPr lang="fa-IR" kern="100" dirty="0">
                <a:latin typeface="Times New Roman" panose="02020603050405020304" pitchFamily="18" charset="0"/>
                <a:ea typeface="Times New Roman" panose="02020603050405020304" pitchFamily="18" charset="0"/>
                <a:cs typeface="B Nazanin" panose="00000400000000000000" pitchFamily="2" charset="-78"/>
              </a:rPr>
              <a:t> مدار شکل مقابل را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به دست </a:t>
            </a:r>
            <a:r>
              <a:rPr lang="fa-IR" kern="100" dirty="0">
                <a:latin typeface="Times New Roman" panose="02020603050405020304" pitchFamily="18" charset="0"/>
                <a:ea typeface="Times New Roman" panose="02020603050405020304" pitchFamily="18" charset="0"/>
                <a:cs typeface="B Nazanin" panose="00000400000000000000" pitchFamily="2" charset="-78"/>
              </a:rPr>
              <a:t>آورید.</a:t>
            </a:r>
            <a:endParaRPr lang="en-US" sz="1400" kern="1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33400" y="0"/>
            <a:ext cx="2796540" cy="1675130"/>
          </a:xfrm>
          <a:prstGeom prst="rect">
            <a:avLst/>
          </a:prstGeom>
        </p:spPr>
      </p:pic>
      <p:sp>
        <p:nvSpPr>
          <p:cNvPr id="7" name="Rectangle 6"/>
          <p:cNvSpPr/>
          <p:nvPr/>
        </p:nvSpPr>
        <p:spPr>
          <a:xfrm>
            <a:off x="5668455" y="1190207"/>
            <a:ext cx="3227165" cy="410882"/>
          </a:xfrm>
          <a:prstGeom prst="rect">
            <a:avLst/>
          </a:prstGeom>
        </p:spPr>
        <p:txBody>
          <a:bodyPr wrap="none">
            <a:spAutoFit/>
          </a:bodyPr>
          <a:lstStyle/>
          <a:p>
            <a:pPr algn="r" rtl="1">
              <a:lnSpc>
                <a:spcPct val="115000"/>
              </a:lnSpc>
              <a:spcAft>
                <a:spcPts val="800"/>
              </a:spcAft>
              <a:tabLst>
                <a:tab pos="689610" algn="l"/>
              </a:tabLst>
            </a:pPr>
            <a:r>
              <a:rPr lang="fa-IR" kern="100" dirty="0">
                <a:latin typeface="Times New Roman" panose="02020603050405020304" pitchFamily="18" charset="0"/>
                <a:ea typeface="Times New Roman" panose="02020603050405020304" pitchFamily="18" charset="0"/>
                <a:cs typeface="B Nazanin" panose="00000400000000000000" pitchFamily="2" charset="-78"/>
              </a:rPr>
              <a:t>اعمال </a:t>
            </a:r>
            <a:r>
              <a:rPr lang="en-US" kern="100" dirty="0">
                <a:latin typeface="Times New Roman" panose="02020603050405020304" pitchFamily="18" charset="0"/>
                <a:ea typeface="Times New Roman" panose="02020603050405020304" pitchFamily="18" charset="0"/>
                <a:cs typeface="B Nazanin" panose="00000400000000000000" pitchFamily="2" charset="-78"/>
              </a:rPr>
              <a:t>KVL</a:t>
            </a:r>
            <a:r>
              <a:rPr lang="fa-IR" kern="100" dirty="0">
                <a:latin typeface="Times New Roman" panose="02020603050405020304" pitchFamily="18" charset="0"/>
                <a:ea typeface="Times New Roman" panose="02020603050405020304" pitchFamily="18" charset="0"/>
                <a:cs typeface="B Nazanin" panose="00000400000000000000" pitchFamily="2" charset="-78"/>
              </a:rPr>
              <a:t> در مش سمت راست می دهد.</a:t>
            </a:r>
            <a:endParaRPr lang="en-US" sz="1400" kern="1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8" name="Rectangle 7"/>
          <p:cNvSpPr/>
          <p:nvPr/>
        </p:nvSpPr>
        <p:spPr>
          <a:xfrm>
            <a:off x="8069752" y="820875"/>
            <a:ext cx="825868" cy="369332"/>
          </a:xfrm>
          <a:prstGeom prst="rect">
            <a:avLst/>
          </a:prstGeom>
        </p:spPr>
        <p:txBody>
          <a:bodyPr wrap="none">
            <a:spAutoFit/>
          </a:bodyPr>
          <a:lstStyle/>
          <a:p>
            <a:pPr marL="285750" indent="-285750" algn="r" rtl="1">
              <a:buFont typeface="Times New Roman" panose="02020603050405020304" pitchFamily="18" charset="0"/>
              <a:buChar char="■"/>
            </a:pPr>
            <a:r>
              <a:rPr lang="fa-IR" b="1"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endParaRPr lang="en-US" dirty="0"/>
          </a:p>
        </p:txBody>
      </p:sp>
      <mc:AlternateContent xmlns:mc="http://schemas.openxmlformats.org/markup-compatibility/2006" xmlns:a14="http://schemas.microsoft.com/office/drawing/2010/main">
        <mc:Choice Requires="a14">
          <p:sp>
            <p:nvSpPr>
              <p:cNvPr id="10" name="Rectangle 9"/>
              <p:cNvSpPr/>
              <p:nvPr/>
            </p:nvSpPr>
            <p:spPr>
              <a:xfrm>
                <a:off x="3200400" y="1591853"/>
                <a:ext cx="3782189" cy="559961"/>
              </a:xfrm>
              <a:prstGeom prst="rect">
                <a:avLst/>
              </a:prstGeom>
            </p:spPr>
            <p:txBody>
              <a:bodyPr wrap="none">
                <a:spAutoFit/>
              </a:bodyPr>
              <a:lstStyle/>
              <a:p>
                <a:pPr rtl="1">
                  <a:lnSpc>
                    <a:spcPct val="115000"/>
                  </a:lnSpc>
                  <a:spcAft>
                    <a:spcPts val="800"/>
                  </a:spcAft>
                  <a:tabLst>
                    <a:tab pos="689610" algn="l"/>
                  </a:tabLst>
                </a:pP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ⅈ+</m:t>
                    </m:r>
                    <m:r>
                      <a:rPr lang="en-US" i="1" kern="100">
                        <a:latin typeface="Cambria Math" panose="02040503050406030204" pitchFamily="18" charset="0"/>
                        <a:ea typeface="Times New Roman" panose="02020603050405020304" pitchFamily="18" charset="0"/>
                        <a:cs typeface="B Nazanin" panose="00000400000000000000" pitchFamily="2" charset="-78"/>
                      </a:rPr>
                      <m:t>2</m:t>
                    </m:r>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i="1" kern="100">
                            <a:latin typeface="Cambria Math" panose="02040503050406030204" pitchFamily="18" charset="0"/>
                            <a:ea typeface="Times New Roman" panose="02020603050405020304" pitchFamily="18" charset="0"/>
                            <a:cs typeface="B Nazanin" panose="00000400000000000000" pitchFamily="2" charset="-78"/>
                          </a:rPr>
                          <m:t>ⅆⅈ</m:t>
                        </m:r>
                      </m:num>
                      <m:den>
                        <m:r>
                          <a:rPr lang="en-US" i="1" kern="100">
                            <a:latin typeface="Cambria Math" panose="02040503050406030204" pitchFamily="18" charset="0"/>
                            <a:ea typeface="Times New Roman" panose="02020603050405020304" pitchFamily="18" charset="0"/>
                            <a:cs typeface="B Nazanin" panose="00000400000000000000" pitchFamily="2" charset="-78"/>
                          </a:rPr>
                          <m:t>ⅆ</m:t>
                        </m:r>
                        <m:r>
                          <a:rPr lang="en-US" i="1" kern="100">
                            <a:latin typeface="Cambria Math" panose="02040503050406030204" pitchFamily="18" charset="0"/>
                            <a:ea typeface="Times New Roman" panose="02020603050405020304" pitchFamily="18" charset="0"/>
                            <a:cs typeface="B Nazanin" panose="00000400000000000000" pitchFamily="2" charset="-78"/>
                          </a:rPr>
                          <m:t>𝑡</m:t>
                        </m:r>
                      </m:den>
                    </m:f>
                    <m:nary>
                      <m:naryPr>
                        <m:limLoc m:val="subSup"/>
                        <m:grow m:val="on"/>
                        <m:ctrlPr>
                          <a:rPr lang="en-US" i="1" kern="100">
                            <a:latin typeface="Cambria Math" panose="02040503050406030204" pitchFamily="18" charset="0"/>
                            <a:ea typeface="Times New Roman" panose="02020603050405020304" pitchFamily="18" charset="0"/>
                            <a:cs typeface="B Nazanin" panose="00000400000000000000" pitchFamily="2" charset="-78"/>
                          </a:rPr>
                        </m:ctrlPr>
                      </m:naryPr>
                      <m:sub>
                        <m:r>
                          <a:rPr lang="en-US" i="1" kern="100">
                            <a:latin typeface="Cambria Math" panose="02040503050406030204" pitchFamily="18" charset="0"/>
                            <a:ea typeface="Times New Roman" panose="02020603050405020304" pitchFamily="18" charset="0"/>
                            <a:cs typeface="B Nazanin" panose="00000400000000000000" pitchFamily="2" charset="-78"/>
                          </a:rPr>
                          <m:t>0</m:t>
                        </m:r>
                      </m:sub>
                      <m:sup>
                        <m:r>
                          <a:rPr lang="en-US" i="1" kern="100">
                            <a:latin typeface="Cambria Math" panose="02040503050406030204" pitchFamily="18" charset="0"/>
                            <a:ea typeface="Times New Roman" panose="02020603050405020304" pitchFamily="18" charset="0"/>
                            <a:cs typeface="B Nazanin" panose="00000400000000000000" pitchFamily="2" charset="-78"/>
                          </a:rPr>
                          <m:t>𝑖</m:t>
                        </m:r>
                      </m:sup>
                      <m:e>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ⅈ−</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𝑖</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𝑠</m:t>
                                </m:r>
                              </m:sub>
                            </m:sSub>
                          </m:e>
                        </m:d>
                        <m:r>
                          <a:rPr lang="en-US" i="1" kern="100">
                            <a:latin typeface="Cambria Math" panose="02040503050406030204" pitchFamily="18" charset="0"/>
                            <a:ea typeface="Times New Roman" panose="02020603050405020304" pitchFamily="18" charset="0"/>
                            <a:cs typeface="B Nazanin" panose="00000400000000000000" pitchFamily="2" charset="-78"/>
                          </a:rPr>
                          <m:t>ⅆ</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sup>
                            <m:r>
                              <a:rPr lang="en-US" i="1" kern="100">
                                <a:latin typeface="Cambria Math" panose="02040503050406030204" pitchFamily="18" charset="0"/>
                                <a:ea typeface="Times New Roman" panose="02020603050405020304" pitchFamily="18" charset="0"/>
                                <a:cs typeface="B Nazanin" panose="00000400000000000000" pitchFamily="2" charset="-78"/>
                              </a:rPr>
                              <m:t>′</m:t>
                            </m:r>
                          </m:sup>
                        </m:sSup>
                        <m:r>
                          <a:rPr lang="en-US" i="1" kern="100">
                            <a:latin typeface="Cambria Math" panose="02040503050406030204" pitchFamily="18" charset="0"/>
                            <a:ea typeface="Times New Roman" panose="02020603050405020304" pitchFamily="18" charset="0"/>
                            <a:cs typeface="B Nazanin" panose="00000400000000000000" pitchFamily="2" charset="-78"/>
                          </a:rPr>
                          <m:t>+ⅈ−</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𝑖</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𝑠</m:t>
                            </m:r>
                          </m:sub>
                        </m:sSub>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𝑡</m:t>
                            </m:r>
                          </m:e>
                        </m:d>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0</m:t>
                        </m:r>
                      </m:e>
                    </m:nary>
                  </m:oMath>
                </a14:m>
                <a:r>
                  <a:rPr lang="en-US" kern="100" dirty="0">
                    <a:latin typeface="Times New Roman" panose="02020603050405020304" pitchFamily="18" charset="0"/>
                    <a:ea typeface="Times New Roman" panose="02020603050405020304" pitchFamily="18" charset="0"/>
                    <a:cs typeface="B Nazanin" panose="00000400000000000000" pitchFamily="2" charset="-78"/>
                  </a:rPr>
                  <a:t> </a:t>
                </a:r>
                <a:endParaRPr lang="en-US" sz="1400" kern="100" dirty="0">
                  <a:effectLst/>
                  <a:latin typeface="Times New Roman" panose="02020603050405020304" pitchFamily="18" charset="0"/>
                  <a:ea typeface="Calibri" panose="020F0502020204030204" pitchFamily="34" charset="0"/>
                  <a:cs typeface="B Nazanin" panose="00000400000000000000" pitchFamily="2" charset="-78"/>
                </a:endParaRPr>
              </a:p>
            </p:txBody>
          </p:sp>
        </mc:Choice>
        <mc:Fallback xmlns="">
          <p:sp>
            <p:nvSpPr>
              <p:cNvPr id="10" name="Rectangle 9"/>
              <p:cNvSpPr>
                <a:spLocks noRot="1" noChangeAspect="1" noMove="1" noResize="1" noEditPoints="1" noAdjustHandles="1" noChangeArrowheads="1" noChangeShapeType="1" noTextEdit="1"/>
              </p:cNvSpPr>
              <p:nvPr/>
            </p:nvSpPr>
            <p:spPr>
              <a:xfrm>
                <a:off x="3200400" y="1591853"/>
                <a:ext cx="3782189" cy="559961"/>
              </a:xfrm>
              <a:prstGeom prst="rect">
                <a:avLst/>
              </a:prstGeom>
              <a:blipFill>
                <a:blip r:embed="rId4"/>
                <a:stretch>
                  <a:fillRect t="-75000" b="-138043"/>
                </a:stretch>
              </a:blipFill>
            </p:spPr>
            <p:txBody>
              <a:bodyPr/>
              <a:lstStyle/>
              <a:p>
                <a:r>
                  <a:rPr lang="en-US">
                    <a:noFill/>
                  </a:rPr>
                  <a:t> </a:t>
                </a:r>
              </a:p>
            </p:txBody>
          </p:sp>
        </mc:Fallback>
      </mc:AlternateContent>
      <p:sp>
        <p:nvSpPr>
          <p:cNvPr id="12" name="Rectangle 11"/>
          <p:cNvSpPr/>
          <p:nvPr/>
        </p:nvSpPr>
        <p:spPr>
          <a:xfrm>
            <a:off x="5534950" y="2142578"/>
            <a:ext cx="3365024" cy="410882"/>
          </a:xfrm>
          <a:prstGeom prst="rect">
            <a:avLst/>
          </a:prstGeom>
        </p:spPr>
        <p:txBody>
          <a:bodyPr wrap="none">
            <a:spAutoFit/>
          </a:bodyPr>
          <a:lstStyle/>
          <a:p>
            <a:pPr algn="r" rtl="1">
              <a:lnSpc>
                <a:spcPct val="115000"/>
              </a:lnSpc>
              <a:spcAft>
                <a:spcPts val="800"/>
              </a:spcAft>
              <a:tabLst>
                <a:tab pos="689610" algn="l"/>
              </a:tabLst>
            </a:pPr>
            <a:r>
              <a:rPr lang="fa-IR" kern="100" dirty="0">
                <a:latin typeface="Times New Roman" panose="02020603050405020304" pitchFamily="18" charset="0"/>
                <a:ea typeface="Times New Roman" panose="02020603050405020304" pitchFamily="18" charset="0"/>
                <a:cs typeface="B Nazanin" panose="00000400000000000000" pitchFamily="2" charset="-78"/>
              </a:rPr>
              <a:t>با مشتق گیری از این معادله بدست می آوریم.</a:t>
            </a:r>
            <a:endParaRPr lang="en-US" sz="1400" kern="100" dirty="0">
              <a:effectLst/>
              <a:latin typeface="Times New Roman" panose="02020603050405020304" pitchFamily="18"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4" name="Rectangle 13"/>
              <p:cNvSpPr/>
              <p:nvPr/>
            </p:nvSpPr>
            <p:spPr>
              <a:xfrm>
                <a:off x="3505200" y="2553460"/>
                <a:ext cx="2915926"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ⅆ</m:t>
                              </m:r>
                            </m:e>
                            <m:sup>
                              <m:r>
                                <a:rPr lang="en-US" i="0">
                                  <a:latin typeface="Cambria Math" panose="02040503050406030204" pitchFamily="18" charset="0"/>
                                </a:rPr>
                                <m:t>2</m:t>
                              </m:r>
                            </m:sup>
                          </m:sSup>
                          <m:r>
                            <a:rPr lang="en-US" i="0">
                              <a:latin typeface="Cambria Math" panose="02040503050406030204" pitchFamily="18" charset="0"/>
                            </a:rPr>
                            <m:t>ⅈ</m:t>
                          </m:r>
                        </m:num>
                        <m:den>
                          <m:r>
                            <a:rPr lang="en-US" i="0">
                              <a:latin typeface="Cambria Math" panose="02040503050406030204" pitchFamily="18" charset="0"/>
                            </a:rPr>
                            <m:t>ⅆ</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2</m:t>
                              </m:r>
                            </m:sup>
                          </m:sSup>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ⅆⅈ</m:t>
                          </m:r>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+ⅈ=</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f>
                        <m:fPr>
                          <m:ctrlPr>
                            <a:rPr lang="en-US" i="1">
                              <a:latin typeface="Cambria Math" panose="02040503050406030204" pitchFamily="18" charset="0"/>
                            </a:rPr>
                          </m:ctrlPr>
                        </m:fPr>
                        <m:num>
                          <m:r>
                            <a:rPr lang="en-US" i="0">
                              <a:latin typeface="Cambria Math" panose="02040503050406030204" pitchFamily="18" charset="0"/>
                            </a:rPr>
                            <m:t>ⅆ</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a:latin typeface="Times New Roman" panose="02020603050405020304" pitchFamily="18" charset="0"/>
                  <a:cs typeface="B Nazanin" panose="00000400000000000000" pitchFamily="2" charset="-78"/>
                </a:endParaRPr>
              </a:p>
            </p:txBody>
          </p:sp>
        </mc:Choice>
        <mc:Fallback xmlns="">
          <p:sp>
            <p:nvSpPr>
              <p:cNvPr id="14" name="Rectangle 13"/>
              <p:cNvSpPr>
                <a:spLocks noRot="1" noChangeAspect="1" noMove="1" noResize="1" noEditPoints="1" noAdjustHandles="1" noChangeArrowheads="1" noChangeShapeType="1" noTextEdit="1"/>
              </p:cNvSpPr>
              <p:nvPr/>
            </p:nvSpPr>
            <p:spPr>
              <a:xfrm>
                <a:off x="3505200" y="2553460"/>
                <a:ext cx="2915926" cy="648191"/>
              </a:xfrm>
              <a:prstGeom prst="rect">
                <a:avLst/>
              </a:prstGeom>
              <a:blipFill>
                <a:blip r:embed="rId5"/>
                <a:stretch>
                  <a:fillRect/>
                </a:stretch>
              </a:blipFill>
            </p:spPr>
            <p:txBody>
              <a:bodyPr/>
              <a:lstStyle/>
              <a:p>
                <a:r>
                  <a:rPr lang="en-US">
                    <a:noFill/>
                  </a:rPr>
                  <a:t> </a:t>
                </a:r>
              </a:p>
            </p:txBody>
          </p:sp>
        </mc:Fallback>
      </mc:AlternateContent>
      <p:sp>
        <p:nvSpPr>
          <p:cNvPr id="16" name="Rectangle 15"/>
          <p:cNvSpPr/>
          <p:nvPr/>
        </p:nvSpPr>
        <p:spPr>
          <a:xfrm>
            <a:off x="5793489" y="3092259"/>
            <a:ext cx="3089307" cy="410882"/>
          </a:xfrm>
          <a:prstGeom prst="rect">
            <a:avLst/>
          </a:prstGeom>
        </p:spPr>
        <p:txBody>
          <a:bodyPr wrap="none">
            <a:spAutoFit/>
          </a:bodyPr>
          <a:lstStyle/>
          <a:p>
            <a:pPr algn="r" rtl="1">
              <a:lnSpc>
                <a:spcPct val="115000"/>
              </a:lnSpc>
              <a:spcAft>
                <a:spcPts val="800"/>
              </a:spcAft>
              <a:tabLst>
                <a:tab pos="3868420" algn="l"/>
              </a:tabLst>
            </a:pPr>
            <a:r>
              <a:rPr lang="fa-IR" kern="100" dirty="0">
                <a:latin typeface="Times New Roman" panose="02020603050405020304" pitchFamily="18" charset="0"/>
                <a:ea typeface="Times New Roman" panose="02020603050405020304" pitchFamily="18" charset="0"/>
                <a:cs typeface="B Nazanin" panose="00000400000000000000" pitchFamily="2" charset="-78"/>
              </a:rPr>
              <a:t>رابطه </a:t>
            </a:r>
            <a:r>
              <a:rPr lang="en-US" kern="100" dirty="0" err="1" smtClean="0">
                <a:latin typeface="Times New Roman" panose="02020603050405020304" pitchFamily="18" charset="0"/>
                <a:ea typeface="Times New Roman" panose="02020603050405020304" pitchFamily="18" charset="0"/>
                <a:cs typeface="B Nazanin" panose="00000400000000000000" pitchFamily="2" charset="-78"/>
              </a:rPr>
              <a:t>v</a:t>
            </a:r>
            <a:r>
              <a:rPr lang="en-US" kern="100" baseline="-25000" dirty="0" err="1">
                <a:latin typeface="Times New Roman" panose="02020603050405020304" pitchFamily="18" charset="0"/>
                <a:ea typeface="Times New Roman" panose="02020603050405020304" pitchFamily="18" charset="0"/>
                <a:cs typeface="B Nazanin" panose="00000400000000000000" pitchFamily="2" charset="-78"/>
              </a:rPr>
              <a:t>o</a:t>
            </a:r>
            <a:r>
              <a:rPr lang="en-US" i="1" kern="100" baseline="-250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kern="100" dirty="0">
                <a:latin typeface="Times New Roman" panose="02020603050405020304" pitchFamily="18" charset="0"/>
                <a:ea typeface="Times New Roman" panose="02020603050405020304" pitchFamily="18" charset="0"/>
                <a:cs typeface="B Nazanin" panose="00000400000000000000" pitchFamily="2" charset="-78"/>
              </a:rPr>
              <a:t>با </a:t>
            </a:r>
            <a:r>
              <a:rPr lang="en-US" kern="100" dirty="0" err="1" smtClean="0">
                <a:latin typeface="Times New Roman" panose="02020603050405020304" pitchFamily="18" charset="0"/>
                <a:ea typeface="Times New Roman" panose="02020603050405020304" pitchFamily="18" charset="0"/>
                <a:cs typeface="B Nazanin" panose="00000400000000000000" pitchFamily="2" charset="-78"/>
              </a:rPr>
              <a:t>i</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kern="100" dirty="0">
                <a:latin typeface="Times New Roman" panose="02020603050405020304" pitchFamily="18" charset="0"/>
                <a:ea typeface="Times New Roman" panose="02020603050405020304" pitchFamily="18" charset="0"/>
                <a:cs typeface="B Nazanin" panose="00000400000000000000" pitchFamily="2" charset="-78"/>
              </a:rPr>
              <a:t>به صورت زیر بیان می شود.</a:t>
            </a:r>
            <a:endParaRPr lang="en-US" sz="1400" kern="100" dirty="0">
              <a:effectLst/>
              <a:latin typeface="Times New Roman" panose="02020603050405020304" pitchFamily="18"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8" name="Rectangle 17"/>
              <p:cNvSpPr/>
              <p:nvPr/>
            </p:nvSpPr>
            <p:spPr>
              <a:xfrm>
                <a:off x="2754770" y="3603297"/>
                <a:ext cx="1500859"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r>
                        <a:rPr lang="en-US" i="0">
                          <a:latin typeface="Cambria Math" panose="02040503050406030204" pitchFamily="18" charset="0"/>
                        </a:rPr>
                        <m:t>=</m:t>
                      </m:r>
                      <m:r>
                        <a:rPr lang="en-US" i="0">
                          <a:latin typeface="Cambria Math" panose="02040503050406030204" pitchFamily="18" charset="0"/>
                        </a:rPr>
                        <m:t>2</m:t>
                      </m:r>
                      <m:f>
                        <m:fPr>
                          <m:ctrlPr>
                            <a:rPr lang="en-US" i="1">
                              <a:latin typeface="Cambria Math" panose="02040503050406030204" pitchFamily="18" charset="0"/>
                            </a:rPr>
                          </m:ctrlPr>
                        </m:fPr>
                        <m:num>
                          <m:r>
                            <a:rPr lang="en-US" i="0">
                              <a:latin typeface="Cambria Math" panose="02040503050406030204" pitchFamily="18" charset="0"/>
                            </a:rPr>
                            <m:t>ⅆⅈ</m:t>
                          </m:r>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+ⅈ</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2754770" y="3603297"/>
                <a:ext cx="1500859" cy="61837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191000" y="3642696"/>
                <a:ext cx="3671646" cy="524182"/>
              </a:xfrm>
              <a:prstGeom prst="rect">
                <a:avLst/>
              </a:prstGeom>
            </p:spPr>
            <p:txBody>
              <a:bodyPr wrap="none">
                <a:spAutoFit/>
              </a:bodyPr>
              <a:lstStyle/>
              <a:p>
                <a:r>
                  <a:rPr lang="en-US" b="1" dirty="0" smtClean="0">
                    <a:solidFill>
                      <a:srgbClr val="0000FF"/>
                    </a:solidFill>
                    <a:latin typeface="Times New Roman" panose="02020603050405020304" pitchFamily="18" charset="0"/>
                    <a:cs typeface="B Nazanin" panose="00000400000000000000" pitchFamily="2" charset="-78"/>
                  </a:rPr>
                  <a:t>=&gt;</a:t>
                </a:r>
                <a:r>
                  <a:rPr lang="en-US" dirty="0" smtClean="0">
                    <a:latin typeface="Times New Roman" panose="02020603050405020304" pitchFamily="18" charset="0"/>
                    <a:cs typeface="B Nazanin" panose="00000400000000000000" pitchFamily="2" charset="-78"/>
                  </a:rPr>
                  <a:t>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ⅆ</m:t>
                            </m:r>
                          </m:e>
                          <m:sup>
                            <m:r>
                              <a:rPr lang="en-US" i="0">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num>
                      <m:den>
                        <m:r>
                          <a:rPr lang="en-US" i="0">
                            <a:latin typeface="Cambria Math" panose="02040503050406030204" pitchFamily="18" charset="0"/>
                          </a:rPr>
                          <m:t>ⅆ</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2</m:t>
                            </m:r>
                          </m:sup>
                        </m:sSup>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ⅆ</m:t>
                        </m:r>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r>
                      <a:rPr lang="en-US" i="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0">
                                <a:latin typeface="Cambria Math" panose="02040503050406030204" pitchFamily="18" charset="0"/>
                              </a:rPr>
                              <m:t>ⅆ</m:t>
                            </m:r>
                          </m:e>
                          <m:sup>
                            <m:r>
                              <a:rPr lang="en-US" i="0">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num>
                      <m:den>
                        <m:r>
                          <a:rPr lang="en-US" i="0">
                            <a:latin typeface="Cambria Math" panose="02040503050406030204" pitchFamily="18" charset="0"/>
                          </a:rPr>
                          <m:t>ⅆ</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2</m:t>
                            </m:r>
                          </m:sup>
                        </m:sSup>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5</m:t>
                        </m:r>
                      </m:num>
                      <m:den>
                        <m:r>
                          <a:rPr lang="en-US" i="0">
                            <a:latin typeface="Cambria Math" panose="02040503050406030204" pitchFamily="18" charset="0"/>
                          </a:rPr>
                          <m:t>2</m:t>
                        </m:r>
                      </m:den>
                    </m:f>
                    <m:f>
                      <m:fPr>
                        <m:ctrlPr>
                          <a:rPr lang="en-US" i="1">
                            <a:latin typeface="Cambria Math" panose="02040503050406030204" pitchFamily="18" charset="0"/>
                          </a:rPr>
                        </m:ctrlPr>
                      </m:fPr>
                      <m:num>
                        <m:r>
                          <a:rPr lang="en-US" i="0">
                            <a:latin typeface="Cambria Math" panose="02040503050406030204" pitchFamily="18" charset="0"/>
                          </a:rPr>
                          <m:t>ⅆ</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oMath>
                </a14:m>
                <a:endParaRPr lang="en-US" dirty="0">
                  <a:latin typeface="Times New Roman" panose="02020603050405020304" pitchFamily="18" charset="0"/>
                  <a:cs typeface="B Nazanin" panose="00000400000000000000" pitchFamily="2" charset="-78"/>
                </a:endParaRPr>
              </a:p>
            </p:txBody>
          </p:sp>
        </mc:Choice>
        <mc:Fallback xmlns="">
          <p:sp>
            <p:nvSpPr>
              <p:cNvPr id="20" name="Rectangle 19"/>
              <p:cNvSpPr>
                <a:spLocks noRot="1" noChangeAspect="1" noMove="1" noResize="1" noEditPoints="1" noAdjustHandles="1" noChangeArrowheads="1" noChangeShapeType="1" noTextEdit="1"/>
              </p:cNvSpPr>
              <p:nvPr/>
            </p:nvSpPr>
            <p:spPr>
              <a:xfrm>
                <a:off x="4191000" y="3642696"/>
                <a:ext cx="3671646" cy="524182"/>
              </a:xfrm>
              <a:prstGeom prst="rect">
                <a:avLst/>
              </a:prstGeom>
              <a:blipFill>
                <a:blip r:embed="rId7"/>
                <a:stretch>
                  <a:fillRect l="-1495" b="-5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953263" y="4341286"/>
                <a:ext cx="6019800"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FF"/>
                          </a:solidFill>
                          <a:latin typeface="Cambria Math" panose="02040503050406030204" pitchFamily="18" charset="0"/>
                        </a:rPr>
                        <m:t>⇒</m:t>
                      </m:r>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ⅇ</m:t>
                          </m:r>
                        </m:e>
                        <m:sup>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0" smtClean="0">
                                  <a:latin typeface="Cambria Math" panose="02040503050406030204" pitchFamily="18" charset="0"/>
                                </a:rPr>
                                <m:t>1</m:t>
                              </m:r>
                            </m:sub>
                          </m:sSub>
                          <m:func>
                            <m:funcPr>
                              <m:ctrlPr>
                                <a:rPr lang="en-US" i="1">
                                  <a:latin typeface="Cambria Math" panose="02040503050406030204" pitchFamily="18" charset="0"/>
                                </a:rPr>
                              </m:ctrlPr>
                            </m:funcPr>
                            <m:fName>
                              <m:r>
                                <a:rPr lang="en-US" i="1">
                                  <a:latin typeface="Cambria Math" panose="02040503050406030204" pitchFamily="18" charset="0"/>
                                </a:rPr>
                                <m:t>𝑐𝑜𝑠</m:t>
                              </m:r>
                            </m:fName>
                            <m:e>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0">
                                          <a:latin typeface="Cambria Math" panose="02040503050406030204" pitchFamily="18" charset="0"/>
                                        </a:rPr>
                                        <m:t>3</m:t>
                                      </m:r>
                                    </m:e>
                                  </m:rad>
                                </m:num>
                                <m:den>
                                  <m:r>
                                    <a:rPr lang="en-US" i="0">
                                      <a:latin typeface="Cambria Math" panose="02040503050406030204" pitchFamily="18" charset="0"/>
                                    </a:rPr>
                                    <m:t>2</m:t>
                                  </m:r>
                                </m:den>
                              </m:f>
                              <m:r>
                                <a:rPr lang="en-US" i="1">
                                  <a:latin typeface="Cambria Math" panose="02040503050406030204" pitchFamily="18" charset="0"/>
                                </a:rPr>
                                <m:t>𝑡</m:t>
                              </m:r>
                            </m:e>
                          </m:func>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2</m:t>
                              </m:r>
                            </m:sub>
                          </m:sSub>
                          <m:func>
                            <m:funcPr>
                              <m:ctrlPr>
                                <a:rPr lang="en-US" i="1">
                                  <a:latin typeface="Cambria Math" panose="02040503050406030204" pitchFamily="18" charset="0"/>
                                </a:rPr>
                              </m:ctrlPr>
                            </m:funcPr>
                            <m:fName>
                              <m:r>
                                <a:rPr lang="en-US" i="1">
                                  <a:latin typeface="Cambria Math" panose="02040503050406030204" pitchFamily="18" charset="0"/>
                                </a:rPr>
                                <m:t>𝑠𝑖𝑛</m:t>
                              </m:r>
                            </m:fName>
                            <m:e>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0">
                                          <a:latin typeface="Cambria Math" panose="02040503050406030204" pitchFamily="18" charset="0"/>
                                        </a:rPr>
                                        <m:t>3</m:t>
                                      </m:r>
                                    </m:e>
                                  </m:rad>
                                </m:num>
                                <m:den>
                                  <m:r>
                                    <a:rPr lang="en-US" i="0">
                                      <a:latin typeface="Cambria Math" panose="02040503050406030204" pitchFamily="18" charset="0"/>
                                    </a:rPr>
                                    <m:t>2</m:t>
                                  </m:r>
                                </m:den>
                              </m:f>
                              <m:r>
                                <a:rPr lang="en-US" i="1">
                                  <a:latin typeface="Cambria Math" panose="02040503050406030204" pitchFamily="18" charset="0"/>
                                </a:rPr>
                                <m:t>𝑡</m:t>
                              </m:r>
                            </m:e>
                          </m:func>
                        </m:e>
                      </m:d>
                      <m:r>
                        <a:rPr lang="en-US" i="1">
                          <a:latin typeface="Cambria Math" panose="02040503050406030204" pitchFamily="18" charset="0"/>
                        </a:rPr>
                        <m:t>𝑢</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3</m:t>
                          </m:r>
                        </m:sub>
                      </m:sSub>
                      <m:r>
                        <a:rPr lang="en-US" i="1">
                          <a:latin typeface="Cambria Math" panose="02040503050406030204" pitchFamily="18" charset="0"/>
                        </a:rPr>
                        <m:t>𝛿</m:t>
                      </m:r>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a:latin typeface="Times New Roman" panose="02020603050405020304" pitchFamily="18" charset="0"/>
                  <a:cs typeface="B Nazanin" panose="00000400000000000000" pitchFamily="2" charset="-78"/>
                </a:endParaRPr>
              </a:p>
            </p:txBody>
          </p:sp>
        </mc:Choice>
        <mc:Fallback xmlns="">
          <p:sp>
            <p:nvSpPr>
              <p:cNvPr id="22" name="Rectangle 21"/>
              <p:cNvSpPr>
                <a:spLocks noRot="1" noChangeAspect="1" noMove="1" noResize="1" noEditPoints="1" noAdjustHandles="1" noChangeArrowheads="1" noChangeShapeType="1" noTextEdit="1"/>
              </p:cNvSpPr>
              <p:nvPr/>
            </p:nvSpPr>
            <p:spPr>
              <a:xfrm>
                <a:off x="1953263" y="4341286"/>
                <a:ext cx="6019800" cy="714683"/>
              </a:xfrm>
              <a:prstGeom prst="rect">
                <a:avLst/>
              </a:prstGeom>
              <a:blipFill>
                <a:blip r:embed="rId8"/>
                <a:stretch>
                  <a:fillRect/>
                </a:stretch>
              </a:blipFill>
            </p:spPr>
            <p:txBody>
              <a:bodyPr/>
              <a:lstStyle/>
              <a:p>
                <a:r>
                  <a:rPr lang="en-US">
                    <a:noFill/>
                  </a:rPr>
                  <a:t> </a:t>
                </a:r>
              </a:p>
            </p:txBody>
          </p:sp>
        </mc:Fallback>
      </mc:AlternateContent>
      <p:sp>
        <p:nvSpPr>
          <p:cNvPr id="24" name="Rectangle 23"/>
          <p:cNvSpPr/>
          <p:nvPr/>
        </p:nvSpPr>
        <p:spPr>
          <a:xfrm>
            <a:off x="5865721" y="5093105"/>
            <a:ext cx="2965877" cy="410882"/>
          </a:xfrm>
          <a:prstGeom prst="rect">
            <a:avLst/>
          </a:prstGeom>
        </p:spPr>
        <p:txBody>
          <a:bodyPr wrap="none">
            <a:spAutoFit/>
          </a:bodyPr>
          <a:lstStyle/>
          <a:p>
            <a:pPr algn="r" rtl="1">
              <a:lnSpc>
                <a:spcPct val="115000"/>
              </a:lnSpc>
              <a:spcAft>
                <a:spcPts val="800"/>
              </a:spcAft>
              <a:tabLst>
                <a:tab pos="3868420" algn="l"/>
              </a:tabLst>
            </a:pPr>
            <a:r>
              <a:rPr lang="fa-IR" kern="100" dirty="0">
                <a:latin typeface="Times New Roman" panose="02020603050405020304" pitchFamily="18" charset="0"/>
                <a:ea typeface="Times New Roman" panose="02020603050405020304" pitchFamily="18" charset="0"/>
                <a:cs typeface="B Nazanin" panose="00000400000000000000" pitchFamily="2" charset="-78"/>
              </a:rPr>
              <a:t>که پس از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جای گذاری </a:t>
            </a:r>
            <a:r>
              <a:rPr lang="fa-IR" kern="100" dirty="0">
                <a:latin typeface="Times New Roman" panose="02020603050405020304" pitchFamily="18" charset="0"/>
                <a:ea typeface="Times New Roman" panose="02020603050405020304" pitchFamily="18" charset="0"/>
                <a:cs typeface="B Nazanin" panose="00000400000000000000" pitchFamily="2" charset="-78"/>
              </a:rPr>
              <a:t>بدست می آوریم.</a:t>
            </a:r>
            <a:endParaRPr lang="en-US" sz="1400" kern="100" dirty="0">
              <a:effectLst/>
              <a:latin typeface="Times New Roman" panose="02020603050405020304" pitchFamily="18"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26" name="Rectangle 25"/>
              <p:cNvSpPr/>
              <p:nvPr/>
            </p:nvSpPr>
            <p:spPr>
              <a:xfrm>
                <a:off x="1883229" y="5531176"/>
                <a:ext cx="5715000" cy="6732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1</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3</m:t>
                          </m:r>
                        </m:num>
                        <m:den>
                          <m:r>
                            <a:rPr lang="en-US" i="0">
                              <a:latin typeface="Cambria Math" panose="02040503050406030204" pitchFamily="18" charset="0"/>
                            </a:rPr>
                            <m:t>2</m:t>
                          </m:r>
                        </m:den>
                      </m:f>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2</m:t>
                          </m:r>
                        </m:sub>
                      </m:sSub>
                      <m:r>
                        <a:rPr lang="en-US" i="0">
                          <a:latin typeface="Cambria Math" panose="02040503050406030204" pitchFamily="18" charset="0"/>
                        </a:rPr>
                        <m:t>=−</m:t>
                      </m:r>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0">
                                  <a:latin typeface="Cambria Math" panose="02040503050406030204" pitchFamily="18" charset="0"/>
                                </a:rPr>
                                <m:t>3</m:t>
                              </m:r>
                            </m:e>
                          </m:rad>
                        </m:num>
                        <m:den>
                          <m:r>
                            <a:rPr lang="en-US" i="0">
                              <a:latin typeface="Cambria Math" panose="02040503050406030204" pitchFamily="18" charset="0"/>
                            </a:rPr>
                            <m:t>2</m:t>
                          </m:r>
                        </m:den>
                      </m:f>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3</m:t>
                          </m:r>
                        </m:sub>
                      </m:sSub>
                      <m:r>
                        <a:rPr lang="en-US" i="0">
                          <a:latin typeface="Cambria Math" panose="02040503050406030204" pitchFamily="18" charset="0"/>
                        </a:rPr>
                        <m:t>=</m:t>
                      </m:r>
                      <m:r>
                        <a:rPr lang="en-US" i="0">
                          <a:latin typeface="Cambria Math" panose="02040503050406030204" pitchFamily="18" charset="0"/>
                        </a:rPr>
                        <m:t>1</m:t>
                      </m:r>
                    </m:oMath>
                  </m:oMathPara>
                </a14:m>
                <a:endParaRPr lang="en-US" dirty="0">
                  <a:latin typeface="Times New Roman" panose="02020603050405020304" pitchFamily="18" charset="0"/>
                  <a:cs typeface="B Nazanin" panose="00000400000000000000" pitchFamily="2" charset="-78"/>
                </a:endParaRPr>
              </a:p>
            </p:txBody>
          </p:sp>
        </mc:Choice>
        <mc:Fallback xmlns="">
          <p:sp>
            <p:nvSpPr>
              <p:cNvPr id="26" name="Rectangle 25"/>
              <p:cNvSpPr>
                <a:spLocks noRot="1" noChangeAspect="1" noMove="1" noResize="1" noEditPoints="1" noAdjustHandles="1" noChangeArrowheads="1" noChangeShapeType="1" noTextEdit="1"/>
              </p:cNvSpPr>
              <p:nvPr/>
            </p:nvSpPr>
            <p:spPr>
              <a:xfrm>
                <a:off x="1883229" y="5531176"/>
                <a:ext cx="5715000" cy="673261"/>
              </a:xfrm>
              <a:prstGeom prst="rect">
                <a:avLst/>
              </a:prstGeom>
              <a:blipFill>
                <a:blip r:embed="rId9"/>
                <a:stretch>
                  <a:fillRect/>
                </a:stretch>
              </a:blipFill>
            </p:spPr>
            <p:txBody>
              <a:bodyPr/>
              <a:lstStyle/>
              <a:p>
                <a:r>
                  <a:rPr lang="en-US">
                    <a:noFill/>
                  </a:rPr>
                  <a:t> </a:t>
                </a:r>
              </a:p>
            </p:txBody>
          </p:sp>
        </mc:Fallback>
      </mc:AlternateContent>
      <p:sp>
        <p:nvSpPr>
          <p:cNvPr id="27" name="Rectangle 26"/>
          <p:cNvSpPr/>
          <p:nvPr/>
        </p:nvSpPr>
        <p:spPr>
          <a:xfrm>
            <a:off x="1371486" y="6320453"/>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129046528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89</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3581400" y="152400"/>
                <a:ext cx="5257800" cy="1118832"/>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q"/>
                  <a:tabLst>
                    <a:tab pos="3868420" algn="l"/>
                  </a:tabLst>
                </a:pPr>
                <a:r>
                  <a:rPr lang="fa-IR" sz="1700" b="1"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مثال)</a:t>
                </a:r>
                <a:r>
                  <a:rPr lang="fa-IR" sz="1700"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در مدار شکل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مقابل،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برای ورودی </a:t>
                </a:r>
                <a14:m>
                  <m:oMath xmlns:m="http://schemas.openxmlformats.org/officeDocument/2006/math">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𝑖</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𝑠</m:t>
                        </m:r>
                      </m:sub>
                    </m:sSub>
                    <m:d>
                      <m:d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dPr>
                      <m:e>
                        <m:r>
                          <a:rPr lang="en-US" sz="1700" i="1" kern="100">
                            <a:latin typeface="Cambria Math" panose="02040503050406030204" pitchFamily="18" charset="0"/>
                            <a:ea typeface="Times New Roman" panose="02020603050405020304" pitchFamily="18" charset="0"/>
                            <a:cs typeface="B Nazanin" panose="00000400000000000000" pitchFamily="2" charset="-78"/>
                          </a:rPr>
                          <m:t>𝑡</m:t>
                        </m:r>
                      </m:e>
                    </m:d>
                    <m:r>
                      <a:rPr lang="en-US" sz="1700" i="1" kern="100">
                        <a:latin typeface="Cambria Math" panose="02040503050406030204" pitchFamily="18" charset="0"/>
                        <a:ea typeface="Times New Roman" panose="02020603050405020304" pitchFamily="18" charset="0"/>
                        <a:cs typeface="B Nazanin" panose="00000400000000000000" pitchFamily="2" charset="-78"/>
                      </a:rPr>
                      <m:t>=</m:t>
                    </m:r>
                    <m:sSup>
                      <m:sSup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pPr>
                      <m:e>
                        <m:r>
                          <a:rPr lang="en-US" sz="1700" i="1" kern="100">
                            <a:latin typeface="Cambria Math" panose="02040503050406030204" pitchFamily="18" charset="0"/>
                            <a:ea typeface="Times New Roman" panose="02020603050405020304" pitchFamily="18" charset="0"/>
                            <a:cs typeface="B Nazanin" panose="00000400000000000000" pitchFamily="2" charset="-78"/>
                          </a:rPr>
                          <m:t>ⅇ</m:t>
                        </m:r>
                      </m:e>
                      <m:sup>
                        <m:r>
                          <a:rPr lang="en-US" sz="1700" i="1" kern="100">
                            <a:latin typeface="Cambria Math" panose="02040503050406030204" pitchFamily="18" charset="0"/>
                            <a:ea typeface="Times New Roman" panose="02020603050405020304" pitchFamily="18" charset="0"/>
                            <a:cs typeface="B Nazanin" panose="00000400000000000000" pitchFamily="2" charset="-78"/>
                          </a:rPr>
                          <m:t>−</m:t>
                        </m:r>
                        <m:r>
                          <a:rPr lang="en-US" sz="1700" i="1" kern="100">
                            <a:latin typeface="Cambria Math" panose="02040503050406030204" pitchFamily="18" charset="0"/>
                            <a:ea typeface="Times New Roman" panose="02020603050405020304" pitchFamily="18" charset="0"/>
                            <a:cs typeface="B Nazanin" panose="00000400000000000000" pitchFamily="2" charset="-78"/>
                          </a:rPr>
                          <m:t>𝑡</m:t>
                        </m:r>
                      </m:sup>
                    </m:sSup>
                    <m:r>
                      <a:rPr lang="en-US" sz="1700" i="1" kern="100">
                        <a:latin typeface="Cambria Math" panose="02040503050406030204" pitchFamily="18" charset="0"/>
                        <a:ea typeface="Times New Roman" panose="02020603050405020304" pitchFamily="18" charset="0"/>
                        <a:cs typeface="B Nazanin" panose="00000400000000000000" pitchFamily="2" charset="-78"/>
                      </a:rPr>
                      <m:t>𝑢</m:t>
                    </m:r>
                    <m:d>
                      <m:d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dPr>
                      <m:e>
                        <m:r>
                          <a:rPr lang="en-US" sz="1700" i="1" kern="100">
                            <a:latin typeface="Cambria Math" panose="02040503050406030204" pitchFamily="18" charset="0"/>
                            <a:ea typeface="Times New Roman" panose="02020603050405020304" pitchFamily="18" charset="0"/>
                            <a:cs typeface="B Nazanin" panose="00000400000000000000" pitchFamily="2" charset="-78"/>
                          </a:rPr>
                          <m:t>𝑡</m:t>
                        </m:r>
                      </m:e>
                    </m:d>
                  </m:oMath>
                </a14:m>
                <a:r>
                  <a:rPr lang="fa-IR" sz="1700" kern="100" dirty="0">
                    <a:latin typeface="Cambria Math" panose="02040503050406030204" pitchFamily="18" charset="0"/>
                    <a:ea typeface="Times New Roman" panose="02020603050405020304" pitchFamily="18" charset="0"/>
                    <a:cs typeface="B Nazanin" panose="00000400000000000000" pitchFamily="2" charset="-78"/>
                  </a:rPr>
                  <a:t> پاسخ حالت صفر ولتاژ خروجی </a:t>
                </a:r>
                <a14:m>
                  <m:oMath xmlns:m="http://schemas.openxmlformats.org/officeDocument/2006/math">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𝑣</m:t>
                        </m:r>
                      </m:e>
                      <m:sub>
                        <m:r>
                          <a:rPr lang="en-US" sz="1700" b="0" i="1" kern="100" smtClean="0">
                            <a:latin typeface="Cambria Math" panose="02040503050406030204" pitchFamily="18" charset="0"/>
                            <a:ea typeface="Times New Roman" panose="02020603050405020304" pitchFamily="18" charset="0"/>
                            <a:cs typeface="B Nazanin" panose="00000400000000000000" pitchFamily="2" charset="-78"/>
                          </a:rPr>
                          <m:t>𝑜</m:t>
                        </m:r>
                      </m:sub>
                    </m:sSub>
                    <m:d>
                      <m:d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dPr>
                      <m:e>
                        <m:r>
                          <a:rPr lang="en-US" sz="1700" i="1" kern="100">
                            <a:latin typeface="Cambria Math" panose="02040503050406030204" pitchFamily="18" charset="0"/>
                            <a:ea typeface="Times New Roman" panose="02020603050405020304" pitchFamily="18" charset="0"/>
                            <a:cs typeface="B Nazanin" panose="00000400000000000000" pitchFamily="2" charset="-78"/>
                          </a:rPr>
                          <m:t>𝑡</m:t>
                        </m:r>
                      </m:e>
                    </m:d>
                  </m:oMath>
                </a14:m>
                <a:r>
                  <a:rPr lang="fa-IR" sz="1700" kern="100" dirty="0">
                    <a:latin typeface="Cambria Math" panose="02040503050406030204" pitchFamily="18" charset="0"/>
                    <a:ea typeface="Times New Roman" panose="02020603050405020304" pitchFamily="18" charset="0"/>
                    <a:cs typeface="B Nazanin" panose="00000400000000000000" pitchFamily="2" charset="-78"/>
                  </a:rPr>
                  <a:t> را حساب کنید</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اگر ولتاژ اولیه خازن </a:t>
                </a:r>
                <a14:m>
                  <m:oMath xmlns:m="http://schemas.openxmlformats.org/officeDocument/2006/math">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𝑣</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𝐶</m:t>
                        </m:r>
                      </m:sub>
                    </m:sSub>
                    <m:d>
                      <m:d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dPr>
                      <m:e>
                        <m:r>
                          <a:rPr lang="en-US" sz="1700" i="1" kern="100">
                            <a:latin typeface="Cambria Math" panose="02040503050406030204" pitchFamily="18" charset="0"/>
                            <a:ea typeface="Times New Roman" panose="02020603050405020304" pitchFamily="18" charset="0"/>
                            <a:cs typeface="B Nazanin" panose="00000400000000000000" pitchFamily="2" charset="-78"/>
                          </a:rPr>
                          <m:t>0</m:t>
                        </m:r>
                      </m:e>
                    </m:d>
                    <m:r>
                      <a:rPr lang="en-US" sz="1700" i="1" kern="100">
                        <a:latin typeface="Cambria Math" panose="02040503050406030204" pitchFamily="18" charset="0"/>
                        <a:ea typeface="Times New Roman" panose="02020603050405020304" pitchFamily="18" charset="0"/>
                        <a:cs typeface="B Nazanin" panose="00000400000000000000" pitchFamily="2" charset="-78"/>
                      </a:rPr>
                      <m:t>=−</m:t>
                    </m:r>
                    <m:f>
                      <m:f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sz="1700" i="1" kern="100">
                            <a:latin typeface="Cambria Math" panose="02040503050406030204" pitchFamily="18" charset="0"/>
                            <a:ea typeface="Times New Roman" panose="02020603050405020304" pitchFamily="18" charset="0"/>
                            <a:cs typeface="B Nazanin" panose="00000400000000000000" pitchFamily="2" charset="-78"/>
                          </a:rPr>
                          <m:t>1</m:t>
                        </m:r>
                      </m:num>
                      <m:den>
                        <m:r>
                          <a:rPr lang="en-US" sz="1700" i="1" kern="100">
                            <a:latin typeface="Cambria Math" panose="02040503050406030204" pitchFamily="18" charset="0"/>
                            <a:ea typeface="Times New Roman" panose="02020603050405020304" pitchFamily="18" charset="0"/>
                            <a:cs typeface="B Nazanin" panose="00000400000000000000" pitchFamily="2" charset="-78"/>
                          </a:rPr>
                          <m:t>2</m:t>
                        </m:r>
                      </m:den>
                    </m:f>
                  </m:oMath>
                </a14:m>
                <a:r>
                  <a:rPr lang="fa-IR" sz="1700" kern="100" dirty="0">
                    <a:latin typeface="Cambria Math" panose="02040503050406030204" pitchFamily="18" charset="0"/>
                    <a:ea typeface="Times New Roman" panose="02020603050405020304" pitchFamily="18" charset="0"/>
                    <a:cs typeface="B Nazanin" panose="00000400000000000000" pitchFamily="2" charset="-78"/>
                  </a:rPr>
                  <a:t>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باشد،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پاسخ کامل را حساب کنید</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a:t>
                </a:r>
                <a:endParaRPr lang="en-US" sz="17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581400" y="152400"/>
                <a:ext cx="5257800" cy="1118832"/>
              </a:xfrm>
              <a:prstGeom prst="rect">
                <a:avLst/>
              </a:prstGeom>
              <a:blipFill>
                <a:blip r:embed="rId3"/>
                <a:stretch>
                  <a:fillRect l="-1740" r="-580" b="-4891"/>
                </a:stretch>
              </a:blipFill>
            </p:spPr>
            <p:txBody>
              <a:bodyPr/>
              <a:lstStyle/>
              <a:p>
                <a:r>
                  <a:rPr lang="en-US">
                    <a:noFill/>
                  </a:rPr>
                  <a:t> </a:t>
                </a:r>
              </a:p>
            </p:txBody>
          </p:sp>
        </mc:Fallback>
      </mc:AlternateContent>
      <p:sp>
        <p:nvSpPr>
          <p:cNvPr id="8" name="Rectangle 7"/>
          <p:cNvSpPr/>
          <p:nvPr/>
        </p:nvSpPr>
        <p:spPr>
          <a:xfrm>
            <a:off x="8001000" y="1371600"/>
            <a:ext cx="838201" cy="369332"/>
          </a:xfrm>
          <a:prstGeom prst="rect">
            <a:avLst/>
          </a:prstGeom>
        </p:spPr>
        <p:txBody>
          <a:bodyPr wrap="square">
            <a:spAutoFit/>
          </a:bodyPr>
          <a:lstStyle/>
          <a:p>
            <a:pPr marL="285750" indent="-285750" algn="r" rtl="1">
              <a:buFont typeface="Times New Roman" panose="02020603050405020304" pitchFamily="18" charset="0"/>
              <a:buChar char="■"/>
            </a:pPr>
            <a:r>
              <a:rPr lang="fa-IR" b="1"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حل)</a:t>
            </a:r>
            <a:endParaRPr lang="en-US" dirty="0"/>
          </a:p>
        </p:txBody>
      </p: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304800" y="152400"/>
            <a:ext cx="2961005" cy="1484630"/>
          </a:xfrm>
          <a:prstGeom prst="rect">
            <a:avLst/>
          </a:prstGeom>
        </p:spPr>
      </p:pic>
      <p:sp>
        <p:nvSpPr>
          <p:cNvPr id="11" name="Rectangle 10"/>
          <p:cNvSpPr/>
          <p:nvPr/>
        </p:nvSpPr>
        <p:spPr>
          <a:xfrm>
            <a:off x="4823934" y="1740932"/>
            <a:ext cx="4015266" cy="369332"/>
          </a:xfrm>
          <a:prstGeom prst="rect">
            <a:avLst/>
          </a:prstGeom>
        </p:spPr>
        <p:txBody>
          <a:bodyPr wrap="none">
            <a:spAutoFit/>
          </a:bodyPr>
          <a:lstStyle/>
          <a:p>
            <a:pPr algn="r" rtl="1"/>
            <a:r>
              <a:rPr lang="fa-IR" dirty="0">
                <a:latin typeface="Times New Roman" panose="02020603050405020304" pitchFamily="18" charset="0"/>
                <a:ea typeface="Times New Roman" panose="02020603050405020304" pitchFamily="18" charset="0"/>
                <a:cs typeface="B Nazanin" panose="00000400000000000000" pitchFamily="2" charset="-78"/>
              </a:rPr>
              <a:t>اعمال </a:t>
            </a:r>
            <a:r>
              <a:rPr lang="en-US" dirty="0">
                <a:latin typeface="Times New Roman" panose="02020603050405020304" pitchFamily="18" charset="0"/>
                <a:ea typeface="Times New Roman" panose="02020603050405020304" pitchFamily="18" charset="0"/>
                <a:cs typeface="B Nazanin" panose="00000400000000000000" pitchFamily="2" charset="-78"/>
              </a:rPr>
              <a:t>KCL </a:t>
            </a:r>
            <a:r>
              <a:rPr lang="fa-IR" dirty="0">
                <a:latin typeface="Times New Roman" panose="02020603050405020304" pitchFamily="18" charset="0"/>
                <a:ea typeface="Times New Roman" panose="02020603050405020304" pitchFamily="18" charset="0"/>
                <a:cs typeface="B Nazanin" panose="00000400000000000000" pitchFamily="2" charset="-78"/>
              </a:rPr>
              <a:t> در گره های (1) و (2)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به دست </a:t>
            </a:r>
            <a:r>
              <a:rPr lang="fa-IR" dirty="0">
                <a:latin typeface="Times New Roman" panose="02020603050405020304" pitchFamily="18" charset="0"/>
                <a:ea typeface="Times New Roman" panose="02020603050405020304" pitchFamily="18" charset="0"/>
                <a:cs typeface="B Nazanin" panose="00000400000000000000" pitchFamily="2" charset="-78"/>
              </a:rPr>
              <a:t>می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دهد:</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2362200" y="1868462"/>
                <a:ext cx="2395976"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ⅆ</m:t>
                          </m:r>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ⅆ</m:t>
                          </m:r>
                          <m:r>
                            <a:rPr lang="en-US" i="1">
                              <a:latin typeface="Cambria Math" panose="02040503050406030204" pitchFamily="18" charset="0"/>
                            </a:rPr>
                            <m:t>𝑣</m:t>
                          </m:r>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2362200" y="1868462"/>
                <a:ext cx="2395976" cy="61837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503805" y="2558820"/>
                <a:ext cx="1968744"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𝑣</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ⅆ</m:t>
                          </m:r>
                          <m:r>
                            <a:rPr lang="en-US" i="1">
                              <a:latin typeface="Cambria Math" panose="02040503050406030204" pitchFamily="18" charset="0"/>
                            </a:rPr>
                            <m:t>𝑣</m:t>
                          </m:r>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ⅆ</m:t>
                          </m:r>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503805" y="2558820"/>
                <a:ext cx="1968744" cy="618374"/>
              </a:xfrm>
              <a:prstGeom prst="rect">
                <a:avLst/>
              </a:prstGeom>
              <a:blipFill>
                <a:blip r:embed="rId6"/>
                <a:stretch>
                  <a:fillRect/>
                </a:stretch>
              </a:blipFill>
            </p:spPr>
            <p:txBody>
              <a:bodyPr/>
              <a:lstStyle/>
              <a:p>
                <a:r>
                  <a:rPr lang="en-US">
                    <a:noFill/>
                  </a:rPr>
                  <a:t> </a:t>
                </a:r>
              </a:p>
            </p:txBody>
          </p:sp>
        </mc:Fallback>
      </mc:AlternateContent>
      <p:sp>
        <p:nvSpPr>
          <p:cNvPr id="17" name="Right Brace 16"/>
          <p:cNvSpPr/>
          <p:nvPr/>
        </p:nvSpPr>
        <p:spPr>
          <a:xfrm>
            <a:off x="4648200" y="2017136"/>
            <a:ext cx="228600" cy="1160058"/>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0000FF"/>
                </a:solidFill>
              </a:ln>
            </a:endParaRPr>
          </a:p>
        </p:txBody>
      </p:sp>
      <mc:AlternateContent xmlns:mc="http://schemas.openxmlformats.org/markup-compatibility/2006" xmlns:a14="http://schemas.microsoft.com/office/drawing/2010/main">
        <mc:Choice Requires="a14">
          <p:sp>
            <p:nvSpPr>
              <p:cNvPr id="19" name="Rectangle 18"/>
              <p:cNvSpPr/>
              <p:nvPr/>
            </p:nvSpPr>
            <p:spPr>
              <a:xfrm>
                <a:off x="4933827" y="2386468"/>
                <a:ext cx="16336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r>
                        <a:rPr lang="en-US" i="0">
                          <a:latin typeface="Cambria Math" panose="02040503050406030204" pitchFamily="18" charset="0"/>
                        </a:rPr>
                        <m:t>+</m:t>
                      </m:r>
                      <m:r>
                        <a:rPr lang="en-US" i="1">
                          <a:latin typeface="Cambria Math" panose="02040503050406030204" pitchFamily="18" charset="0"/>
                        </a:rPr>
                        <m:t>𝑣</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4933827" y="2386468"/>
                <a:ext cx="1633652" cy="369332"/>
              </a:xfrm>
              <a:prstGeom prst="rect">
                <a:avLst/>
              </a:prstGeom>
              <a:blipFill>
                <a:blip r:embed="rId7"/>
                <a:stretch>
                  <a:fillRect/>
                </a:stretch>
              </a:blipFill>
            </p:spPr>
            <p:txBody>
              <a:bodyPr/>
              <a:lstStyle/>
              <a:p>
                <a:r>
                  <a:rPr lang="en-US">
                    <a:noFill/>
                  </a:rPr>
                  <a:t> </a:t>
                </a:r>
              </a:p>
            </p:txBody>
          </p:sp>
        </mc:Fallback>
      </mc:AlternateContent>
      <p:sp>
        <p:nvSpPr>
          <p:cNvPr id="21" name="Rectangle 20"/>
          <p:cNvSpPr/>
          <p:nvPr/>
        </p:nvSpPr>
        <p:spPr>
          <a:xfrm>
            <a:off x="4289010" y="3177194"/>
            <a:ext cx="4668266" cy="369332"/>
          </a:xfrm>
          <a:prstGeom prst="rect">
            <a:avLst/>
          </a:prstGeom>
        </p:spPr>
        <p:txBody>
          <a:bodyPr wrap="none">
            <a:spAutoFit/>
          </a:bodyPr>
          <a:lstStyle/>
          <a:p>
            <a:pPr algn="r" rtl="1"/>
            <a:r>
              <a:rPr lang="fa-IR" dirty="0">
                <a:latin typeface="Times New Roman" panose="02020603050405020304" pitchFamily="18" charset="0"/>
                <a:ea typeface="Times New Roman" panose="02020603050405020304" pitchFamily="18" charset="0"/>
                <a:cs typeface="B Nazanin" panose="00000400000000000000" pitchFamily="2" charset="-78"/>
              </a:rPr>
              <a:t>مقدار </a:t>
            </a:r>
            <a:r>
              <a:rPr lang="en-US" dirty="0">
                <a:latin typeface="Times New Roman" panose="02020603050405020304" pitchFamily="18" charset="0"/>
                <a:ea typeface="Times New Roman" panose="02020603050405020304" pitchFamily="18" charset="0"/>
                <a:cs typeface="B Nazanin" panose="00000400000000000000" pitchFamily="2" charset="-78"/>
              </a:rPr>
              <a:t>v </a:t>
            </a:r>
            <a:r>
              <a:rPr lang="fa-IR" dirty="0">
                <a:latin typeface="Times New Roman" panose="02020603050405020304" pitchFamily="18" charset="0"/>
                <a:ea typeface="Times New Roman" panose="02020603050405020304" pitchFamily="18" charset="0"/>
                <a:cs typeface="B Nazanin" panose="00000400000000000000" pitchFamily="2" charset="-78"/>
              </a:rPr>
              <a:t> را از این معادله محاسبه و در </a:t>
            </a:r>
            <a:r>
              <a:rPr lang="en-US" dirty="0" smtClean="0">
                <a:latin typeface="Times New Roman" panose="02020603050405020304" pitchFamily="18" charset="0"/>
                <a:ea typeface="Times New Roman" panose="02020603050405020304" pitchFamily="18" charset="0"/>
                <a:cs typeface="B Nazanin" panose="00000400000000000000" pitchFamily="2" charset="-78"/>
              </a:rPr>
              <a:t>KCL</a:t>
            </a:r>
            <a:r>
              <a:rPr lang="fa-IR" dirty="0" smtClean="0">
                <a:latin typeface="Times New Roman" panose="02020603050405020304" pitchFamily="18" charset="0"/>
                <a:ea typeface="Times New Roman" panose="02020603050405020304" pitchFamily="18" charset="0"/>
                <a:cs typeface="B Nazanin" panose="00000400000000000000" pitchFamily="2" charset="-78"/>
              </a:rPr>
              <a:t> اول قرار </a:t>
            </a:r>
            <a:r>
              <a:rPr lang="fa-IR" dirty="0">
                <a:latin typeface="Times New Roman" panose="02020603050405020304" pitchFamily="18" charset="0"/>
                <a:ea typeface="Times New Roman" panose="02020603050405020304" pitchFamily="18" charset="0"/>
                <a:cs typeface="B Nazanin" panose="00000400000000000000" pitchFamily="2" charset="-78"/>
              </a:rPr>
              <a:t>می دهیم.</a:t>
            </a:r>
            <a:endParaRPr 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Rectangle 22"/>
              <p:cNvSpPr/>
              <p:nvPr/>
            </p:nvSpPr>
            <p:spPr>
              <a:xfrm>
                <a:off x="-152400" y="3557528"/>
                <a:ext cx="6324600"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0</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ⅆ</m:t>
                          </m:r>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0">
                                  <a:latin typeface="Cambria Math" panose="02040503050406030204" pitchFamily="18" charset="0"/>
                                </a:rPr>
                                <m:t>ⅆ</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ⅆ</m:t>
                              </m:r>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a:latin typeface="Cambria Math" panose="02040503050406030204" pitchFamily="18" charset="0"/>
                                    </a:rPr>
                                    <m:t>o</m:t>
                                  </m:r>
                                </m:sub>
                              </m:sSub>
                            </m:num>
                            <m:den>
                              <m:r>
                                <a:rPr lang="en-US" i="0">
                                  <a:latin typeface="Cambria Math" panose="02040503050406030204" pitchFamily="18" charset="0"/>
                                </a:rPr>
                                <m:t>ⅆ</m:t>
                              </m:r>
                              <m:r>
                                <a:rPr lang="en-US" i="1">
                                  <a:latin typeface="Cambria Math" panose="02040503050406030204" pitchFamily="18" charset="0"/>
                                </a:rPr>
                                <m:t>𝑡</m:t>
                              </m:r>
                            </m:den>
                          </m:f>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d>
                        <m:dPr>
                          <m:ctrlPr>
                            <a:rPr lang="en-US" i="1">
                              <a:latin typeface="Cambria Math" panose="02040503050406030204" pitchFamily="18" charset="0"/>
                            </a:rPr>
                          </m:ctrlPr>
                        </m:dPr>
                        <m:e>
                          <m:r>
                            <a:rPr lang="en-US" i="1">
                              <a:latin typeface="Cambria Math" panose="02040503050406030204" pitchFamily="18" charset="0"/>
                            </a:rPr>
                            <m:t>𝑡</m:t>
                          </m:r>
                        </m:e>
                      </m:d>
                      <m:r>
                        <m:rPr>
                          <m:nor/>
                        </m:rPr>
                        <a:rPr lang="en-US" b="1" i="0" smtClean="0">
                          <a:latin typeface="Cambria Math" panose="02040503050406030204" pitchFamily="18" charset="0"/>
                        </a:rPr>
                        <m:t> </m:t>
                      </m:r>
                      <m:r>
                        <m:rPr>
                          <m:nor/>
                        </m:rPr>
                        <a:rPr lang="en-US" b="1" dirty="0">
                          <a:solidFill>
                            <a:srgbClr val="0000FF"/>
                          </a:solidFill>
                          <a:latin typeface="Times New Roman" panose="02020603050405020304" pitchFamily="18" charset="0"/>
                          <a:cs typeface="B Nazanin" panose="00000400000000000000" pitchFamily="2" charset="-78"/>
                        </a:rPr>
                        <m:t>=&gt;</m:t>
                      </m:r>
                      <m:r>
                        <m:rPr>
                          <m:nor/>
                        </m:rPr>
                        <a:rPr lang="en-US" b="1" i="0" dirty="0" smtClean="0">
                          <a:solidFill>
                            <a:srgbClr val="0000FF"/>
                          </a:solidFill>
                          <a:latin typeface="Times New Roman" panose="02020603050405020304" pitchFamily="18" charset="0"/>
                          <a:cs typeface="B Nazanin" panose="00000400000000000000" pitchFamily="2" charset="-78"/>
                        </a:rPr>
                        <m:t> </m:t>
                      </m:r>
                      <m:r>
                        <a:rPr lang="en-US" i="0">
                          <a:latin typeface="Cambria Math" panose="02040503050406030204" pitchFamily="18" charset="0"/>
                        </a:rPr>
                        <m:t>2</m:t>
                      </m:r>
                      <m:f>
                        <m:fPr>
                          <m:ctrlPr>
                            <a:rPr lang="en-US" i="1">
                              <a:latin typeface="Cambria Math" panose="02040503050406030204" pitchFamily="18" charset="0"/>
                            </a:rPr>
                          </m:ctrlPr>
                        </m:fPr>
                        <m:num>
                          <m:r>
                            <a:rPr lang="en-US" i="0">
                              <a:latin typeface="Cambria Math" panose="02040503050406030204" pitchFamily="18" charset="0"/>
                            </a:rPr>
                            <m:t>ⅆ</m:t>
                          </m:r>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ⅆ</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152400" y="3557528"/>
                <a:ext cx="6324600" cy="71468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696382" y="4261725"/>
                <a:ext cx="5169144" cy="6183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ⅆ</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ⅇ</m:t>
                          </m:r>
                        </m:e>
                        <m:sup>
                          <m:r>
                            <a:rPr lang="en-US" i="0">
                              <a:latin typeface="Cambria Math" panose="02040503050406030204" pitchFamily="18" charset="0"/>
                            </a:rPr>
                            <m:t>−</m:t>
                          </m:r>
                          <m:r>
                            <a:rPr lang="en-US" i="1">
                              <a:latin typeface="Cambria Math" panose="02040503050406030204" pitchFamily="18" charset="0"/>
                            </a:rPr>
                            <m:t>𝑡</m:t>
                          </m:r>
                        </m:sup>
                      </m:sSup>
                      <m:r>
                        <a:rPr lang="en-US" i="1">
                          <a:latin typeface="Cambria Math" panose="02040503050406030204" pitchFamily="18" charset="0"/>
                        </a:rPr>
                        <m:t>𝑢</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r>
                        <a:rPr lang="en-US" i="1">
                          <a:latin typeface="Cambria Math" panose="02040503050406030204" pitchFamily="18" charset="0"/>
                        </a:rPr>
                        <m:t>𝛿</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ⅇ</m:t>
                          </m:r>
                        </m:e>
                        <m:sup>
                          <m:r>
                            <a:rPr lang="en-US" i="0">
                              <a:latin typeface="Cambria Math" panose="02040503050406030204" pitchFamily="18" charset="0"/>
                            </a:rPr>
                            <m:t>−</m:t>
                          </m:r>
                          <m:r>
                            <a:rPr lang="en-US" i="1">
                              <a:latin typeface="Cambria Math" panose="02040503050406030204" pitchFamily="18" charset="0"/>
                            </a:rPr>
                            <m:t>𝑡</m:t>
                          </m:r>
                        </m:sup>
                      </m:sSup>
                      <m:r>
                        <a:rPr lang="en-US" i="1">
                          <a:latin typeface="Cambria Math" panose="02040503050406030204" pitchFamily="18" charset="0"/>
                        </a:rPr>
                        <m:t>𝑢</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r>
                        <a:rPr lang="en-US" i="1">
                          <a:latin typeface="Cambria Math" panose="02040503050406030204" pitchFamily="18" charset="0"/>
                        </a:rPr>
                        <m:t>𝛿</m:t>
                      </m:r>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696382" y="4261725"/>
                <a:ext cx="5169144" cy="618374"/>
              </a:xfrm>
              <a:prstGeom prst="rect">
                <a:avLst/>
              </a:prstGeom>
              <a:blipFill>
                <a:blip r:embed="rId9"/>
                <a:stretch>
                  <a:fillRect/>
                </a:stretch>
              </a:blipFill>
            </p:spPr>
            <p:txBody>
              <a:bodyPr/>
              <a:lstStyle/>
              <a:p>
                <a:r>
                  <a:rPr lang="en-US">
                    <a:noFill/>
                  </a:rPr>
                  <a:t> </a:t>
                </a:r>
              </a:p>
            </p:txBody>
          </p:sp>
        </mc:Fallback>
      </mc:AlternateContent>
      <p:sp>
        <p:nvSpPr>
          <p:cNvPr id="27" name="Right Brace 26"/>
          <p:cNvSpPr/>
          <p:nvPr/>
        </p:nvSpPr>
        <p:spPr>
          <a:xfrm>
            <a:off x="5865526" y="3546526"/>
            <a:ext cx="228600" cy="1160058"/>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0000FF"/>
                </a:solidFill>
              </a:ln>
            </a:endParaRPr>
          </a:p>
        </p:txBody>
      </p:sp>
      <mc:AlternateContent xmlns:mc="http://schemas.openxmlformats.org/markup-compatibility/2006" xmlns:a14="http://schemas.microsoft.com/office/drawing/2010/main">
        <mc:Choice Requires="a14">
          <p:sp>
            <p:nvSpPr>
              <p:cNvPr id="29" name="Rectangle 28"/>
              <p:cNvSpPr/>
              <p:nvPr/>
            </p:nvSpPr>
            <p:spPr>
              <a:xfrm>
                <a:off x="6593084" y="3559589"/>
                <a:ext cx="2509184" cy="6183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2</m:t>
                      </m:r>
                      <m:f>
                        <m:fPr>
                          <m:ctrlPr>
                            <a:rPr lang="en-US" i="1">
                              <a:latin typeface="Cambria Math" panose="02040503050406030204" pitchFamily="18" charset="0"/>
                            </a:rPr>
                          </m:ctrlPr>
                        </m:fPr>
                        <m:num>
                          <m:r>
                            <a:rPr lang="en-US" i="0">
                              <a:latin typeface="Cambria Math" panose="02040503050406030204" pitchFamily="18" charset="0"/>
                            </a:rPr>
                            <m:t>ⅆ</m:t>
                          </m:r>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r>
                        <a:rPr lang="en-US" i="0">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𝛿</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 </m:t>
                          </m:r>
                        </m:e>
                        <m:sub>
                          <m:r>
                            <a:rPr lang="en-US" i="0">
                              <a:latin typeface="Cambria Math" panose="02040503050406030204" pitchFamily="18" charset="0"/>
                            </a:rPr>
                            <m:t>              </m:t>
                          </m:r>
                        </m:sub>
                      </m:sSub>
                    </m:oMath>
                  </m:oMathPara>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6593084" y="3559589"/>
                <a:ext cx="2509184" cy="61837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6014552" y="3926860"/>
                <a:ext cx="5004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b="1" dirty="0">
                          <a:solidFill>
                            <a:srgbClr val="0000FF"/>
                          </a:solidFill>
                          <a:latin typeface="Times New Roman" panose="02020603050405020304" pitchFamily="18" charset="0"/>
                          <a:cs typeface="B Nazanin" panose="00000400000000000000" pitchFamily="2" charset="-78"/>
                        </a:rPr>
                        <m:t>=&gt;</m:t>
                      </m:r>
                    </m:oMath>
                  </m:oMathPara>
                </a14:m>
                <a:endParaRPr 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6014552" y="3926860"/>
                <a:ext cx="500458"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6593084" y="4315529"/>
                <a:ext cx="1792798"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sSup>
                        <m:sSupPr>
                          <m:ctrlPr>
                            <a:rPr lang="en-US" i="1">
                              <a:latin typeface="Cambria Math" panose="02040503050406030204" pitchFamily="18" charset="0"/>
                            </a:rPr>
                          </m:ctrlPr>
                        </m:sSupPr>
                        <m:e>
                          <m:r>
                            <a:rPr lang="en-US" i="0">
                              <a:latin typeface="Cambria Math" panose="02040503050406030204" pitchFamily="18" charset="0"/>
                            </a:rPr>
                            <m:t>ⅇ</m:t>
                          </m:r>
                        </m:e>
                        <m:sup>
                          <m:r>
                            <a:rPr lang="en-US" i="0">
                              <a:latin typeface="Cambria Math" panose="02040503050406030204" pitchFamily="18" charset="0"/>
                            </a:rPr>
                            <m:t>− </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sup>
                      </m:sSup>
                      <m:r>
                        <a:rPr lang="en-US" i="0">
                          <a:latin typeface="Cambria Math" panose="02040503050406030204" pitchFamily="18" charset="0"/>
                        </a:rPr>
                        <m:t> </m:t>
                      </m:r>
                      <m:r>
                        <a:rPr lang="en-US" i="1">
                          <a:latin typeface="Cambria Math" panose="02040503050406030204" pitchFamily="18" charset="0"/>
                        </a:rPr>
                        <m:t>𝑢</m:t>
                      </m:r>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6593084" y="4315529"/>
                <a:ext cx="1792798" cy="61093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6264781" y="4502181"/>
                <a:ext cx="5004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b="1" dirty="0">
                          <a:solidFill>
                            <a:srgbClr val="0000FF"/>
                          </a:solidFill>
                          <a:latin typeface="Times New Roman" panose="02020603050405020304" pitchFamily="18" charset="0"/>
                          <a:cs typeface="B Nazanin" panose="00000400000000000000" pitchFamily="2" charset="-78"/>
                        </a:rPr>
                        <m:t>=&gt;</m:t>
                      </m:r>
                    </m:oMath>
                  </m:oMathPara>
                </a14:m>
                <a:endParaRPr lang="en-US" dirty="0"/>
              </a:p>
            </p:txBody>
          </p:sp>
        </mc:Choice>
        <mc:Fallback xmlns="">
          <p:sp>
            <p:nvSpPr>
              <p:cNvPr id="33" name="Rectangle 32"/>
              <p:cNvSpPr>
                <a:spLocks noRot="1" noChangeAspect="1" noMove="1" noResize="1" noEditPoints="1" noAdjustHandles="1" noChangeArrowheads="1" noChangeShapeType="1" noTextEdit="1"/>
              </p:cNvSpPr>
              <p:nvPr/>
            </p:nvSpPr>
            <p:spPr>
              <a:xfrm>
                <a:off x="6264781" y="4502181"/>
                <a:ext cx="500458"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270476" y="4821572"/>
                <a:ext cx="8686800" cy="1731628"/>
              </a:xfrm>
              <a:prstGeom prst="rect">
                <a:avLst/>
              </a:prstGeom>
            </p:spPr>
            <p:txBody>
              <a:bodyPr wrap="square">
                <a:spAutoFit/>
              </a:bodyPr>
              <a:lstStyle/>
              <a:p>
                <a:pPr algn="just" rtl="1">
                  <a:lnSpc>
                    <a:spcPct val="115000"/>
                  </a:lnSpc>
                  <a:spcAft>
                    <a:spcPts val="800"/>
                  </a:spcAft>
                  <a:tabLst>
                    <a:tab pos="2461895" algn="l"/>
                  </a:tabLst>
                </a:pP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یعنی</a:t>
                </a:r>
                <a:r>
                  <a:rPr lang="en-US" kern="100" dirty="0" err="1" smtClean="0">
                    <a:latin typeface="Times New Roman" panose="02020603050405020304" pitchFamily="18" charset="0"/>
                    <a:ea typeface="Times New Roman" panose="02020603050405020304" pitchFamily="18" charset="0"/>
                    <a:cs typeface="B Nazanin" panose="00000400000000000000" pitchFamily="2" charset="-78"/>
                  </a:rPr>
                  <a:t>v</a:t>
                </a:r>
                <a:r>
                  <a:rPr lang="en-US" kern="100" baseline="-25000" dirty="0" err="1" smtClean="0">
                    <a:latin typeface="Times New Roman" panose="02020603050405020304" pitchFamily="18" charset="0"/>
                    <a:ea typeface="Times New Roman" panose="02020603050405020304" pitchFamily="18" charset="0"/>
                    <a:cs typeface="B Nazanin" panose="00000400000000000000" pitchFamily="2" charset="-78"/>
                  </a:rPr>
                  <a:t>o</a:t>
                </a:r>
                <a:r>
                  <a:rPr lang="en-US" kern="100" baseline="-25000" dirty="0" smtClean="0">
                    <a:latin typeface="Times New Roman" panose="02020603050405020304" pitchFamily="18" charset="0"/>
                    <a:ea typeface="Times New Roman" panose="02020603050405020304" pitchFamily="18" charset="0"/>
                    <a:cs typeface="B Nazanin" panose="00000400000000000000" pitchFamily="2" charset="-78"/>
                  </a:rPr>
                  <a:t> </a:t>
                </a:r>
                <a:r>
                  <a:rPr lang="en-US" kern="100" dirty="0">
                    <a:latin typeface="Times New Roman" panose="02020603050405020304" pitchFamily="18" charset="0"/>
                    <a:ea typeface="Times New Roman" panose="02020603050405020304" pitchFamily="18" charset="0"/>
                    <a:cs typeface="B Nazanin" panose="00000400000000000000" pitchFamily="2" charset="-78"/>
                  </a:rPr>
                  <a:t>(0</a:t>
                </a:r>
                <a:r>
                  <a:rPr lang="en-US" kern="100" baseline="30000" dirty="0">
                    <a:latin typeface="Times New Roman" panose="02020603050405020304" pitchFamily="18" charset="0"/>
                    <a:ea typeface="Times New Roman" panose="02020603050405020304" pitchFamily="18" charset="0"/>
                    <a:cs typeface="B Nazanin" panose="00000400000000000000" pitchFamily="2" charset="-78"/>
                  </a:rPr>
                  <a:t>+</a:t>
                </a:r>
                <a:r>
                  <a:rPr lang="en-US" kern="100" dirty="0">
                    <a:latin typeface="Times New Roman" panose="02020603050405020304" pitchFamily="18" charset="0"/>
                    <a:ea typeface="Times New Roman" panose="02020603050405020304" pitchFamily="18" charset="0"/>
                    <a:cs typeface="B Nazanin" panose="00000400000000000000" pitchFamily="2" charset="-78"/>
                  </a:rPr>
                  <a:t>) = </a:t>
                </a:r>
                <a14:m>
                  <m:oMath xmlns:m="http://schemas.openxmlformats.org/officeDocument/2006/math">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i="1" kern="100">
                            <a:latin typeface="Cambria Math" panose="02040503050406030204" pitchFamily="18" charset="0"/>
                            <a:ea typeface="Times New Roman" panose="02020603050405020304" pitchFamily="18" charset="0"/>
                            <a:cs typeface="B Nazanin" panose="00000400000000000000" pitchFamily="2" charset="-78"/>
                          </a:rPr>
                          <m:t>1</m:t>
                        </m:r>
                      </m:num>
                      <m:den>
                        <m:r>
                          <a:rPr lang="en-US" i="1" kern="100">
                            <a:latin typeface="Cambria Math" panose="02040503050406030204" pitchFamily="18" charset="0"/>
                            <a:ea typeface="Times New Roman" panose="02020603050405020304" pitchFamily="18" charset="0"/>
                            <a:cs typeface="B Nazanin" panose="00000400000000000000" pitchFamily="2" charset="-78"/>
                          </a:rPr>
                          <m:t>2</m:t>
                        </m:r>
                      </m:den>
                    </m:f>
                  </m:oMath>
                </a14:m>
                <a:r>
                  <a:rPr lang="en-US" kern="100" dirty="0">
                    <a:latin typeface="Times New Roman" panose="02020603050405020304" pitchFamily="18" charset="0"/>
                    <a:ea typeface="Times New Roman" panose="02020603050405020304" pitchFamily="18" charset="0"/>
                    <a:cs typeface="B Nazanin" panose="00000400000000000000" pitchFamily="2" charset="-78"/>
                  </a:rPr>
                  <a:t> </a:t>
                </a:r>
                <a:r>
                  <a:rPr lang="fa-IR" kern="100" dirty="0">
                    <a:latin typeface="Times New Roman" panose="02020603050405020304" pitchFamily="18" charset="0"/>
                    <a:ea typeface="Times New Roman" panose="02020603050405020304" pitchFamily="18" charset="0"/>
                    <a:cs typeface="B Nazanin" panose="00000400000000000000" pitchFamily="2" charset="-78"/>
                  </a:rPr>
                  <a:t> و چون ولتاژ اولیه خازن صفر فرض شده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است، </a:t>
                </a:r>
                <a:r>
                  <a:rPr lang="fa-IR" kern="100" dirty="0">
                    <a:latin typeface="Times New Roman" panose="02020603050405020304" pitchFamily="18" charset="0"/>
                    <a:ea typeface="Times New Roman" panose="02020603050405020304" pitchFamily="18" charset="0"/>
                    <a:cs typeface="B Nazanin" panose="00000400000000000000" pitchFamily="2" charset="-78"/>
                  </a:rPr>
                  <a:t>پس </a:t>
                </a:r>
                <a:r>
                  <a:rPr lang="en-US" kern="100" dirty="0" smtClean="0">
                    <a:latin typeface="Times New Roman" panose="02020603050405020304" pitchFamily="18" charset="0"/>
                    <a:ea typeface="Times New Roman" panose="02020603050405020304" pitchFamily="18" charset="0"/>
                    <a:cs typeface="B Nazanin" panose="00000400000000000000" pitchFamily="2" charset="-78"/>
                  </a:rPr>
                  <a:t>v(0</a:t>
                </a:r>
                <a:r>
                  <a:rPr lang="en-US" kern="100" baseline="30000" dirty="0">
                    <a:latin typeface="Times New Roman" panose="02020603050405020304" pitchFamily="18" charset="0"/>
                    <a:ea typeface="Times New Roman" panose="02020603050405020304" pitchFamily="18" charset="0"/>
                    <a:cs typeface="B Nazanin" panose="00000400000000000000" pitchFamily="2" charset="-78"/>
                  </a:rPr>
                  <a:t>+</a:t>
                </a:r>
                <a:r>
                  <a:rPr lang="en-US" kern="100" dirty="0">
                    <a:latin typeface="Times New Roman" panose="02020603050405020304" pitchFamily="18" charset="0"/>
                    <a:ea typeface="Times New Roman" panose="02020603050405020304" pitchFamily="18" charset="0"/>
                    <a:cs typeface="B Nazanin" panose="00000400000000000000" pitchFamily="2" charset="-78"/>
                  </a:rPr>
                  <a:t>) = </a:t>
                </a:r>
                <a14:m>
                  <m:oMath xmlns:m="http://schemas.openxmlformats.org/officeDocument/2006/math">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i="1" kern="100">
                            <a:latin typeface="Cambria Math" panose="02040503050406030204" pitchFamily="18" charset="0"/>
                            <a:ea typeface="Times New Roman" panose="02020603050405020304" pitchFamily="18" charset="0"/>
                            <a:cs typeface="B Nazanin" panose="00000400000000000000" pitchFamily="2" charset="-78"/>
                          </a:rPr>
                          <m:t>1</m:t>
                        </m:r>
                      </m:num>
                      <m:den>
                        <m:r>
                          <a:rPr lang="en-US" i="1" kern="100">
                            <a:latin typeface="Cambria Math" panose="02040503050406030204" pitchFamily="18" charset="0"/>
                            <a:ea typeface="Times New Roman" panose="02020603050405020304" pitchFamily="18" charset="0"/>
                            <a:cs typeface="B Nazanin" panose="00000400000000000000" pitchFamily="2" charset="-78"/>
                          </a:rPr>
                          <m:t>2</m:t>
                        </m:r>
                      </m:den>
                    </m:f>
                  </m:oMath>
                </a14:m>
                <a:r>
                  <a:rPr lang="en-US" kern="100" dirty="0">
                    <a:latin typeface="Times New Roman" panose="02020603050405020304" pitchFamily="18" charset="0"/>
                    <a:ea typeface="Times New Roman" panose="02020603050405020304" pitchFamily="18" charset="0"/>
                    <a:cs typeface="B Nazanin" panose="00000400000000000000" pitchFamily="2" charset="-78"/>
                  </a:rPr>
                  <a:t>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 </a:t>
                </a:r>
              </a:p>
              <a:p>
                <a:pPr algn="just" rtl="1">
                  <a:lnSpc>
                    <a:spcPct val="115000"/>
                  </a:lnSpc>
                  <a:spcAft>
                    <a:spcPts val="800"/>
                  </a:spcAft>
                  <a:tabLst>
                    <a:tab pos="2461895" algn="l"/>
                  </a:tabLst>
                </a:pP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اگر ولتاژ </a:t>
                </a:r>
                <a:r>
                  <a:rPr lang="fa-IR" kern="100" dirty="0">
                    <a:latin typeface="Times New Roman" panose="02020603050405020304" pitchFamily="18" charset="0"/>
                    <a:ea typeface="Times New Roman" panose="02020603050405020304" pitchFamily="18" charset="0"/>
                    <a:cs typeface="B Nazanin" panose="00000400000000000000" pitchFamily="2" charset="-78"/>
                  </a:rPr>
                  <a:t>اولیه خازن  </a:t>
                </a:r>
                <a:r>
                  <a:rPr lang="en-US" kern="100" dirty="0" err="1" smtClean="0">
                    <a:latin typeface="Times New Roman" panose="02020603050405020304" pitchFamily="18" charset="0"/>
                    <a:ea typeface="Times New Roman" panose="02020603050405020304" pitchFamily="18" charset="0"/>
                    <a:cs typeface="B Nazanin" panose="00000400000000000000" pitchFamily="2" charset="-78"/>
                  </a:rPr>
                  <a:t>v</a:t>
                </a:r>
                <a:r>
                  <a:rPr lang="en-US" kern="100" baseline="-25000" dirty="0" err="1">
                    <a:latin typeface="Times New Roman" panose="02020603050405020304" pitchFamily="18" charset="0"/>
                    <a:ea typeface="Times New Roman" panose="02020603050405020304" pitchFamily="18" charset="0"/>
                    <a:cs typeface="B Nazanin" panose="00000400000000000000" pitchFamily="2" charset="-78"/>
                  </a:rPr>
                  <a:t>C</a:t>
                </a:r>
                <a:r>
                  <a:rPr lang="en-US" kern="100" baseline="-25000" dirty="0" smtClean="0">
                    <a:latin typeface="Times New Roman" panose="02020603050405020304" pitchFamily="18" charset="0"/>
                    <a:ea typeface="Times New Roman" panose="02020603050405020304" pitchFamily="18" charset="0"/>
                    <a:cs typeface="B Nazanin" panose="00000400000000000000" pitchFamily="2" charset="-78"/>
                  </a:rPr>
                  <a:t> </a:t>
                </a:r>
                <a:r>
                  <a:rPr lang="en-US" kern="100" dirty="0">
                    <a:latin typeface="Times New Roman" panose="02020603050405020304" pitchFamily="18" charset="0"/>
                    <a:ea typeface="Times New Roman" panose="02020603050405020304" pitchFamily="18" charset="0"/>
                    <a:cs typeface="B Nazanin" panose="00000400000000000000" pitchFamily="2" charset="-78"/>
                  </a:rPr>
                  <a:t>(0</a:t>
                </a:r>
                <a:r>
                  <a:rPr lang="en-US" kern="100" baseline="30000" dirty="0">
                    <a:latin typeface="Times New Roman" panose="02020603050405020304" pitchFamily="18" charset="0"/>
                    <a:ea typeface="Times New Roman" panose="02020603050405020304" pitchFamily="18" charset="0"/>
                    <a:cs typeface="B Nazanin" panose="00000400000000000000" pitchFamily="2" charset="-78"/>
                  </a:rPr>
                  <a:t> </a:t>
                </a:r>
                <a:r>
                  <a:rPr lang="en-US" kern="100" baseline="30000" dirty="0" smtClean="0">
                    <a:latin typeface="Times New Roman" panose="02020603050405020304" pitchFamily="18" charset="0"/>
                    <a:ea typeface="Times New Roman" panose="02020603050405020304" pitchFamily="18" charset="0"/>
                    <a:cs typeface="B Nazanin" panose="00000400000000000000" pitchFamily="2" charset="-78"/>
                  </a:rPr>
                  <a:t>- </a:t>
                </a:r>
                <a:r>
                  <a:rPr lang="en-US" kern="100" dirty="0" smtClean="0">
                    <a:latin typeface="Times New Roman" panose="02020603050405020304" pitchFamily="18" charset="0"/>
                    <a:ea typeface="Times New Roman" panose="02020603050405020304" pitchFamily="18" charset="0"/>
                    <a:cs typeface="B Nazanin" panose="00000400000000000000" pitchFamily="2" charset="-78"/>
                  </a:rPr>
                  <a:t>) =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m:t>
                    </m:r>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i="1" kern="100">
                            <a:latin typeface="Cambria Math" panose="02040503050406030204" pitchFamily="18" charset="0"/>
                            <a:ea typeface="Times New Roman" panose="02020603050405020304" pitchFamily="18" charset="0"/>
                            <a:cs typeface="B Nazanin" panose="00000400000000000000" pitchFamily="2" charset="-78"/>
                          </a:rPr>
                          <m:t>1</m:t>
                        </m:r>
                      </m:num>
                      <m:den>
                        <m:r>
                          <a:rPr lang="en-US" i="1" kern="100">
                            <a:latin typeface="Cambria Math" panose="02040503050406030204" pitchFamily="18" charset="0"/>
                            <a:ea typeface="Times New Roman" panose="02020603050405020304" pitchFamily="18" charset="0"/>
                            <a:cs typeface="B Nazanin" panose="00000400000000000000" pitchFamily="2" charset="-78"/>
                          </a:rPr>
                          <m:t>2</m:t>
                        </m:r>
                      </m:den>
                    </m:f>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باشد، </a:t>
                </a:r>
                <a:r>
                  <a:rPr lang="fa-IR" kern="100" dirty="0">
                    <a:latin typeface="Times New Roman" panose="02020603050405020304" pitchFamily="18" charset="0"/>
                    <a:ea typeface="Times New Roman" panose="02020603050405020304" pitchFamily="18" charset="0"/>
                    <a:cs typeface="B Nazanin" panose="00000400000000000000" pitchFamily="2" charset="-78"/>
                  </a:rPr>
                  <a:t>ولتاژ </a:t>
                </a:r>
                <a:r>
                  <a:rPr lang="en-US" kern="100" dirty="0" err="1" smtClean="0">
                    <a:latin typeface="Times New Roman" panose="02020603050405020304" pitchFamily="18" charset="0"/>
                    <a:ea typeface="Times New Roman" panose="02020603050405020304" pitchFamily="18" charset="0"/>
                    <a:cs typeface="B Nazanin" panose="00000400000000000000" pitchFamily="2" charset="-78"/>
                  </a:rPr>
                  <a:t>v</a:t>
                </a:r>
                <a:r>
                  <a:rPr lang="en-US" kern="100" baseline="-25000" dirty="0" err="1">
                    <a:latin typeface="Times New Roman" panose="02020603050405020304" pitchFamily="18" charset="0"/>
                    <a:ea typeface="Times New Roman" panose="02020603050405020304" pitchFamily="18" charset="0"/>
                    <a:cs typeface="B Nazanin" panose="00000400000000000000" pitchFamily="2" charset="-78"/>
                  </a:rPr>
                  <a:t>o</a:t>
                </a:r>
                <a:r>
                  <a:rPr lang="en-US" kern="100" baseline="-25000" dirty="0" smtClean="0">
                    <a:latin typeface="Times New Roman" panose="02020603050405020304" pitchFamily="18" charset="0"/>
                    <a:ea typeface="Times New Roman" panose="02020603050405020304" pitchFamily="18" charset="0"/>
                    <a:cs typeface="B Nazanin" panose="00000400000000000000" pitchFamily="2" charset="-78"/>
                  </a:rPr>
                  <a:t> </a:t>
                </a:r>
                <a:r>
                  <a:rPr lang="en-US" kern="100" dirty="0">
                    <a:latin typeface="Times New Roman" panose="02020603050405020304" pitchFamily="18" charset="0"/>
                    <a:ea typeface="Times New Roman" panose="02020603050405020304" pitchFamily="18" charset="0"/>
                    <a:cs typeface="B Nazanin" panose="00000400000000000000" pitchFamily="2" charset="-78"/>
                  </a:rPr>
                  <a:t>(0</a:t>
                </a:r>
                <a:r>
                  <a:rPr lang="en-US" kern="100" baseline="30000" dirty="0">
                    <a:latin typeface="Times New Roman" panose="02020603050405020304" pitchFamily="18" charset="0"/>
                    <a:ea typeface="Times New Roman" panose="02020603050405020304" pitchFamily="18" charset="0"/>
                    <a:cs typeface="B Nazanin" panose="00000400000000000000" pitchFamily="2" charset="-78"/>
                  </a:rPr>
                  <a:t> - </a:t>
                </a:r>
                <a:r>
                  <a:rPr lang="en-US" kern="100" dirty="0">
                    <a:latin typeface="Times New Roman" panose="02020603050405020304" pitchFamily="18" charset="0"/>
                    <a:ea typeface="Times New Roman" panose="02020603050405020304" pitchFamily="18" charset="0"/>
                    <a:cs typeface="B Nazanin" panose="00000400000000000000" pitchFamily="2" charset="-78"/>
                  </a:rPr>
                  <a:t>)</a:t>
                </a:r>
                <a:r>
                  <a:rPr lang="fa-IR" kern="100" dirty="0">
                    <a:latin typeface="Times New Roman" panose="02020603050405020304" pitchFamily="18" charset="0"/>
                    <a:ea typeface="Times New Roman" panose="02020603050405020304" pitchFamily="18" charset="0"/>
                    <a:cs typeface="B Nazanin" panose="00000400000000000000" pitchFamily="2" charset="-78"/>
                  </a:rPr>
                  <a:t>  برابر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m:t>
                    </m:r>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i="1" kern="100">
                            <a:latin typeface="Cambria Math" panose="02040503050406030204" pitchFamily="18" charset="0"/>
                            <a:ea typeface="Times New Roman" panose="02020603050405020304" pitchFamily="18" charset="0"/>
                            <a:cs typeface="B Nazanin" panose="00000400000000000000" pitchFamily="2" charset="-78"/>
                          </a:rPr>
                          <m:t>1</m:t>
                        </m:r>
                      </m:num>
                      <m:den>
                        <m:r>
                          <a:rPr lang="en-US" i="1" kern="100">
                            <a:latin typeface="Cambria Math" panose="02040503050406030204" pitchFamily="18" charset="0"/>
                            <a:ea typeface="Times New Roman" panose="02020603050405020304" pitchFamily="18" charset="0"/>
                            <a:cs typeface="B Nazanin" panose="00000400000000000000" pitchFamily="2" charset="-78"/>
                          </a:rPr>
                          <m:t>2</m:t>
                        </m:r>
                      </m:den>
                    </m:f>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خواهد بود و اثر </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تابع ضربه، </a:t>
                </a:r>
                <a:r>
                  <a:rPr lang="fa-IR" kern="100" dirty="0">
                    <a:latin typeface="Times New Roman" panose="02020603050405020304" pitchFamily="18" charset="0"/>
                    <a:ea typeface="Times New Roman" panose="02020603050405020304" pitchFamily="18" charset="0"/>
                    <a:cs typeface="B Nazanin" panose="00000400000000000000" pitchFamily="2" charset="-78"/>
                  </a:rPr>
                  <a:t>اضافه کردن مقدار </a:t>
                </a:r>
                <a14:m>
                  <m:oMath xmlns:m="http://schemas.openxmlformats.org/officeDocument/2006/math">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i="1" kern="100">
                            <a:latin typeface="Cambria Math" panose="02040503050406030204" pitchFamily="18" charset="0"/>
                            <a:ea typeface="Times New Roman" panose="02020603050405020304" pitchFamily="18" charset="0"/>
                            <a:cs typeface="B Nazanin" panose="00000400000000000000" pitchFamily="2" charset="-78"/>
                          </a:rPr>
                          <m:t>1</m:t>
                        </m:r>
                      </m:num>
                      <m:den>
                        <m:r>
                          <a:rPr lang="en-US" i="1" kern="100">
                            <a:latin typeface="Cambria Math" panose="02040503050406030204" pitchFamily="18" charset="0"/>
                            <a:ea typeface="Times New Roman" panose="02020603050405020304" pitchFamily="18" charset="0"/>
                            <a:cs typeface="B Nazanin" panose="00000400000000000000" pitchFamily="2" charset="-78"/>
                          </a:rPr>
                          <m:t>2</m:t>
                        </m:r>
                      </m:den>
                    </m:f>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به آن یعنی رسانیدن آن به ولتاژ صفر می باشد</a:t>
                </a:r>
                <a:r>
                  <a:rPr lang="fa-IR"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kern="100" dirty="0">
                    <a:latin typeface="Times New Roman" panose="02020603050405020304" pitchFamily="18" charset="0"/>
                    <a:ea typeface="Times New Roman" panose="02020603050405020304" pitchFamily="18" charset="0"/>
                    <a:cs typeface="B Nazanin" panose="00000400000000000000" pitchFamily="2" charset="-78"/>
                  </a:rPr>
                  <a:t>پاسخ کامل مداری که هم دارای ورودی و هم دارای شرط اولیه است برابر صفر گردید.</a:t>
                </a:r>
                <a:r>
                  <a:rPr lang="en-US" kern="100" baseline="30000" dirty="0">
                    <a:latin typeface="Times New Roman" panose="02020603050405020304" pitchFamily="18" charset="0"/>
                    <a:ea typeface="Times New Roman" panose="02020603050405020304" pitchFamily="18" charset="0"/>
                    <a:cs typeface="B Nazanin" panose="00000400000000000000" pitchFamily="2" charset="-78"/>
                  </a:rPr>
                  <a:t> </a:t>
                </a:r>
                <a:r>
                  <a:rPr lang="fa-IR" kern="100" dirty="0">
                    <a:latin typeface="Times New Roman" panose="02020603050405020304" pitchFamily="18" charset="0"/>
                    <a:ea typeface="Calibri" panose="020F0502020204030204" pitchFamily="34" charset="0"/>
                    <a:cs typeface="B Nazanin" panose="00000400000000000000" pitchFamily="2" charset="-78"/>
                  </a:rPr>
                  <a:t>یعنی اثر ورودی به </a:t>
                </a:r>
                <a:r>
                  <a:rPr lang="fa-IR" kern="100" dirty="0" smtClean="0">
                    <a:latin typeface="Times New Roman" panose="02020603050405020304" pitchFamily="18" charset="0"/>
                    <a:ea typeface="Calibri" panose="020F0502020204030204" pitchFamily="34" charset="0"/>
                    <a:cs typeface="B Nazanin" panose="00000400000000000000" pitchFamily="2" charset="-78"/>
                  </a:rPr>
                  <a:t>صورت </a:t>
                </a:r>
                <a:r>
                  <a:rPr lang="fa-IR" kern="100" dirty="0">
                    <a:latin typeface="Times New Roman" panose="02020603050405020304" pitchFamily="18" charset="0"/>
                    <a:ea typeface="Calibri" panose="020F0502020204030204" pitchFamily="34" charset="0"/>
                    <a:cs typeface="B Nazanin" panose="00000400000000000000" pitchFamily="2" charset="-78"/>
                  </a:rPr>
                  <a:t>ضربه ای ظاهر شد که شرط اولیه را به صفر کشانید</a:t>
                </a:r>
                <a:r>
                  <a:rPr lang="fa-IR" kern="100" dirty="0" smtClean="0">
                    <a:latin typeface="Times New Roman" panose="02020603050405020304" pitchFamily="18" charset="0"/>
                    <a:ea typeface="Calibri" panose="020F0502020204030204" pitchFamily="34" charset="0"/>
                    <a:cs typeface="B Nazanin" panose="00000400000000000000" pitchFamily="2" charset="-78"/>
                  </a:rPr>
                  <a:t>.</a:t>
                </a:r>
                <a:endParaRPr lang="en-US" kern="100" dirty="0">
                  <a:effectLst/>
                  <a:latin typeface="Times New Roman" panose="02020603050405020304" pitchFamily="18" charset="0"/>
                  <a:ea typeface="Calibri" panose="020F0502020204030204" pitchFamily="34" charset="0"/>
                  <a:cs typeface="B Nazanin" panose="00000400000000000000" pitchFamily="2" charset="-78"/>
                </a:endParaRPr>
              </a:p>
            </p:txBody>
          </p:sp>
        </mc:Choice>
        <mc:Fallback xmlns="">
          <p:sp>
            <p:nvSpPr>
              <p:cNvPr id="37" name="Rectangle 36"/>
              <p:cNvSpPr>
                <a:spLocks noRot="1" noChangeAspect="1" noMove="1" noResize="1" noEditPoints="1" noAdjustHandles="1" noChangeArrowheads="1" noChangeShapeType="1" noTextEdit="1"/>
              </p:cNvSpPr>
              <p:nvPr/>
            </p:nvSpPr>
            <p:spPr>
              <a:xfrm>
                <a:off x="270476" y="4821572"/>
                <a:ext cx="8686800" cy="1731628"/>
              </a:xfrm>
              <a:prstGeom prst="rect">
                <a:avLst/>
              </a:prstGeom>
              <a:blipFill>
                <a:blip r:embed="rId14"/>
                <a:stretch>
                  <a:fillRect l="-1193" r="-632" b="-5634"/>
                </a:stretch>
              </a:blipFill>
            </p:spPr>
            <p:txBody>
              <a:bodyPr/>
              <a:lstStyle/>
              <a:p>
                <a:r>
                  <a:rPr lang="en-US">
                    <a:noFill/>
                  </a:rPr>
                  <a:t> </a:t>
                </a:r>
              </a:p>
            </p:txBody>
          </p:sp>
        </mc:Fallback>
      </mc:AlternateContent>
      <p:sp>
        <p:nvSpPr>
          <p:cNvPr id="40" name="Rectangle 39"/>
          <p:cNvSpPr/>
          <p:nvPr/>
        </p:nvSpPr>
        <p:spPr>
          <a:xfrm>
            <a:off x="1124453" y="6554787"/>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4171229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dirty="0"/>
          </a:p>
        </p:txBody>
      </p:sp>
      <p:sp>
        <p:nvSpPr>
          <p:cNvPr id="3" name="Rectangle 2"/>
          <p:cNvSpPr/>
          <p:nvPr/>
        </p:nvSpPr>
        <p:spPr>
          <a:xfrm>
            <a:off x="4284886" y="228600"/>
            <a:ext cx="4631397" cy="369332"/>
          </a:xfrm>
          <a:prstGeom prst="rect">
            <a:avLst/>
          </a:prstGeom>
        </p:spPr>
        <p:txBody>
          <a:bodyPr wrap="none">
            <a:spAutoFit/>
          </a:bodyPr>
          <a:lstStyle/>
          <a:p>
            <a:pPr marL="285750" indent="-285750" algn="r" rtl="1">
              <a:buFont typeface="Wingdings" panose="05000000000000000000" pitchFamily="2" charset="2"/>
              <a:buChar char="q"/>
            </a:pPr>
            <a:r>
              <a:rPr lang="ar-SA"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a:t>
            </a:r>
            <a:r>
              <a:rPr lang="fa-IR"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dirty="0" smtClean="0">
                <a:latin typeface="Times New Roman" panose="02020603050405020304" pitchFamily="18" charset="0"/>
                <a:ea typeface="Calibri" panose="020F0502020204030204" pitchFamily="34" charset="0"/>
                <a:cs typeface="B Nazanin" panose="00000400000000000000" pitchFamily="2" charset="-78"/>
              </a:rPr>
              <a:t>در مدار شکل زیر، مقادیر </a:t>
            </a:r>
            <a:r>
              <a:rPr lang="en-US" i="1" dirty="0" err="1" smtClean="0">
                <a:latin typeface="Times New Roman" panose="02020603050405020304" pitchFamily="18" charset="0"/>
                <a:ea typeface="Calibri" panose="020F0502020204030204" pitchFamily="34" charset="0"/>
                <a:cs typeface="B Nazanin" panose="00000400000000000000" pitchFamily="2" charset="-78"/>
              </a:rPr>
              <a:t>i</a:t>
            </a:r>
            <a:r>
              <a:rPr lang="fa-IR" dirty="0" smtClean="0">
                <a:latin typeface="Times New Roman" panose="02020603050405020304" pitchFamily="18" charset="0"/>
                <a:ea typeface="Calibri" panose="020F0502020204030204" pitchFamily="34" charset="0"/>
                <a:cs typeface="B Nazanin" panose="00000400000000000000" pitchFamily="2" charset="-78"/>
              </a:rPr>
              <a:t>، </a:t>
            </a:r>
            <a:r>
              <a:rPr lang="en-US" i="1" dirty="0" err="1" smtClean="0">
                <a:latin typeface="Times New Roman" panose="02020603050405020304" pitchFamily="18" charset="0"/>
                <a:ea typeface="Calibri" panose="020F0502020204030204" pitchFamily="34" charset="0"/>
                <a:cs typeface="B Nazanin" panose="00000400000000000000" pitchFamily="2" charset="-78"/>
              </a:rPr>
              <a:t>i</a:t>
            </a:r>
            <a:r>
              <a:rPr lang="en-US" i="1" baseline="-25000" dirty="0" err="1" smtClean="0">
                <a:latin typeface="Times New Roman" panose="02020603050405020304" pitchFamily="18" charset="0"/>
                <a:ea typeface="Calibri" panose="020F0502020204030204" pitchFamily="34" charset="0"/>
                <a:cs typeface="B Nazanin" panose="00000400000000000000" pitchFamily="2" charset="-78"/>
              </a:rPr>
              <a:t>o</a:t>
            </a:r>
            <a:r>
              <a:rPr lang="fa-IR" baseline="-25000" dirty="0" smtClean="0">
                <a:latin typeface="Times New Roman" panose="02020603050405020304" pitchFamily="18" charset="0"/>
                <a:ea typeface="Calibri" panose="020F0502020204030204" pitchFamily="34" charset="0"/>
                <a:cs typeface="B Nazanin" panose="00000400000000000000" pitchFamily="2" charset="-78"/>
              </a:rPr>
              <a:t>، </a:t>
            </a:r>
            <a:r>
              <a:rPr lang="fa-IR" dirty="0" smtClean="0">
                <a:latin typeface="Times New Roman" panose="02020603050405020304" pitchFamily="18" charset="0"/>
                <a:ea typeface="Calibri" panose="020F0502020204030204" pitchFamily="34" charset="0"/>
                <a:cs typeface="B Nazanin" panose="00000400000000000000" pitchFamily="2" charset="-78"/>
              </a:rPr>
              <a:t>و</a:t>
            </a:r>
            <a:r>
              <a:rPr lang="fa-IR" baseline="-25000" dirty="0" smtClean="0">
                <a:latin typeface="Times New Roman" panose="02020603050405020304" pitchFamily="18" charset="0"/>
                <a:ea typeface="Calibri" panose="020F0502020204030204" pitchFamily="34" charset="0"/>
                <a:cs typeface="B Nazanin" panose="00000400000000000000" pitchFamily="2" charset="-78"/>
              </a:rPr>
              <a:t> </a:t>
            </a:r>
            <a:r>
              <a:rPr lang="en-US" i="1" dirty="0" err="1" smtClean="0">
                <a:latin typeface="Times New Roman" panose="02020603050405020304" pitchFamily="18" charset="0"/>
                <a:ea typeface="Calibri" panose="020F0502020204030204" pitchFamily="34" charset="0"/>
                <a:cs typeface="B Nazanin" panose="00000400000000000000" pitchFamily="2" charset="-78"/>
              </a:rPr>
              <a:t>v</a:t>
            </a:r>
            <a:r>
              <a:rPr lang="en-US" i="1" baseline="-25000" dirty="0" err="1" smtClean="0">
                <a:latin typeface="Times New Roman" panose="02020603050405020304" pitchFamily="18" charset="0"/>
                <a:ea typeface="Calibri" panose="020F0502020204030204" pitchFamily="34" charset="0"/>
                <a:cs typeface="B Nazanin" panose="00000400000000000000" pitchFamily="2" charset="-78"/>
              </a:rPr>
              <a:t>o</a:t>
            </a:r>
            <a:r>
              <a:rPr lang="fa-IR" dirty="0" smtClean="0">
                <a:latin typeface="Times New Roman" panose="02020603050405020304" pitchFamily="18" charset="0"/>
                <a:ea typeface="Calibri" panose="020F0502020204030204" pitchFamily="34" charset="0"/>
                <a:cs typeface="B Nazanin" panose="00000400000000000000" pitchFamily="2" charset="-78"/>
              </a:rPr>
              <a:t> را به دست آورید.</a:t>
            </a:r>
            <a:endParaRPr lang="en-US" dirty="0">
              <a:latin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08114" y="474026"/>
            <a:ext cx="4058541" cy="1802864"/>
          </a:xfrm>
          <a:prstGeom prst="rect">
            <a:avLst/>
          </a:prstGeom>
        </p:spPr>
      </p:pic>
      <p:sp>
        <p:nvSpPr>
          <p:cNvPr id="6" name="Rectangle 5"/>
          <p:cNvSpPr/>
          <p:nvPr/>
        </p:nvSpPr>
        <p:spPr>
          <a:xfrm>
            <a:off x="4495801" y="838200"/>
            <a:ext cx="4438412" cy="1200329"/>
          </a:xfrm>
          <a:prstGeom prst="rect">
            <a:avLst/>
          </a:prstGeom>
        </p:spPr>
        <p:txBody>
          <a:bodyPr wrap="square">
            <a:spAutoFit/>
          </a:bodyPr>
          <a:lstStyle/>
          <a:p>
            <a:pPr marL="285750" indent="-285750" algn="just" rtl="1">
              <a:buFont typeface="Times New Roman" panose="02020603050405020304" pitchFamily="18" charset="0"/>
              <a:buChar char="■"/>
            </a:pPr>
            <a:r>
              <a:rPr lang="ar-SA" b="1" dirty="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a:t>
            </a:r>
            <a:r>
              <a:rPr lang="fa-IR" dirty="0" smtClean="0">
                <a:latin typeface="Calibri" panose="020F0502020204030204" pitchFamily="34" charset="0"/>
                <a:ea typeface="Calibri" panose="020F0502020204030204" pitchFamily="34" charset="0"/>
                <a:cs typeface="B Nazanin" panose="00000400000000000000" pitchFamily="2" charset="-78"/>
              </a:rPr>
              <a:t>در ابتدا برای یافتن شرایط اولیه، مدار را در زمان های کمتر از صفر بررسی می کنیم. چون سلف در تحریک </a:t>
            </a:r>
            <a:r>
              <a:rPr lang="en-US" dirty="0" smtClean="0">
                <a:latin typeface="Calibri" panose="020F0502020204030204" pitchFamily="34" charset="0"/>
                <a:ea typeface="Calibri" panose="020F0502020204030204" pitchFamily="34" charset="0"/>
                <a:cs typeface="B Nazanin" panose="00000400000000000000" pitchFamily="2" charset="-78"/>
              </a:rPr>
              <a:t>DC</a:t>
            </a:r>
            <a:r>
              <a:rPr lang="fa-IR" dirty="0" smtClean="0">
                <a:latin typeface="Calibri" panose="020F0502020204030204" pitchFamily="34" charset="0"/>
                <a:ea typeface="Calibri" panose="020F0502020204030204" pitchFamily="34" charset="0"/>
                <a:cs typeface="B Nazanin" panose="00000400000000000000" pitchFamily="2" charset="-78"/>
              </a:rPr>
              <a:t> طولانی مدت اتصال کوتاه است، مدار آن به صورت زیر بوده و می توان نوشت:</a:t>
            </a:r>
            <a:endParaRPr lang="en-US" dirty="0"/>
          </a:p>
        </p:txBody>
      </p:sp>
      <p:pic>
        <p:nvPicPr>
          <p:cNvPr id="7" name="Picture 6"/>
          <p:cNvPicPr>
            <a:picLocks noChangeAspect="1"/>
          </p:cNvPicPr>
          <p:nvPr/>
        </p:nvPicPr>
        <p:blipFill>
          <a:blip r:embed="rId4"/>
          <a:stretch>
            <a:fillRect/>
          </a:stretch>
        </p:blipFill>
        <p:spPr>
          <a:xfrm>
            <a:off x="533400" y="2626218"/>
            <a:ext cx="2934973" cy="1047481"/>
          </a:xfrm>
          <a:prstGeom prst="rect">
            <a:avLst/>
          </a:prstGeom>
        </p:spPr>
      </p:pic>
      <p:pic>
        <p:nvPicPr>
          <p:cNvPr id="8" name="Picture 7"/>
          <p:cNvPicPr>
            <a:picLocks noChangeAspect="1"/>
          </p:cNvPicPr>
          <p:nvPr/>
        </p:nvPicPr>
        <p:blipFill rotWithShape="1">
          <a:blip r:embed="rId5"/>
          <a:srcRect r="6821" b="2378"/>
          <a:stretch/>
        </p:blipFill>
        <p:spPr>
          <a:xfrm>
            <a:off x="3888514" y="3014179"/>
            <a:ext cx="808024" cy="338621"/>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3415308" y="3058355"/>
                <a:ext cx="473206" cy="369332"/>
              </a:xfrm>
              <a:prstGeom prst="rect">
                <a:avLst/>
              </a:prstGeom>
            </p:spPr>
            <p:txBody>
              <a:bodyPr wrap="none">
                <a:spAutoFit/>
              </a:bodyPr>
              <a:lstStyle/>
              <a:p>
                <a14:m>
                  <m:oMath xmlns:m="http://schemas.openxmlformats.org/officeDocument/2006/math">
                    <m:r>
                      <a:rPr lang="en-US" b="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3415308" y="3058355"/>
                <a:ext cx="473206" cy="369332"/>
              </a:xfrm>
              <a:prstGeom prst="rect">
                <a:avLst/>
              </a:prstGeom>
              <a:blipFill>
                <a:blip r:embed="rId6"/>
                <a:stretch>
                  <a:fillRect t="-10000" r="-10256" b="-26667"/>
                </a:stretch>
              </a:blipFill>
            </p:spPr>
            <p:txBody>
              <a:bodyPr/>
              <a:lstStyle/>
              <a:p>
                <a:r>
                  <a:rPr lang="en-US">
                    <a:noFill/>
                  </a:rPr>
                  <a:t> </a:t>
                </a:r>
              </a:p>
            </p:txBody>
          </p:sp>
        </mc:Fallback>
      </mc:AlternateContent>
      <p:pic>
        <p:nvPicPr>
          <p:cNvPr id="10" name="Picture 9"/>
          <p:cNvPicPr>
            <a:picLocks noChangeAspect="1"/>
          </p:cNvPicPr>
          <p:nvPr/>
        </p:nvPicPr>
        <p:blipFill>
          <a:blip r:embed="rId7"/>
          <a:stretch>
            <a:fillRect/>
          </a:stretch>
        </p:blipFill>
        <p:spPr>
          <a:xfrm>
            <a:off x="5272847" y="2193638"/>
            <a:ext cx="2884320" cy="1360748"/>
          </a:xfrm>
          <a:prstGeom prst="rect">
            <a:avLst/>
          </a:prstGeom>
        </p:spPr>
      </p:pic>
      <p:sp>
        <p:nvSpPr>
          <p:cNvPr id="11" name="Rectangle 10"/>
          <p:cNvSpPr/>
          <p:nvPr/>
        </p:nvSpPr>
        <p:spPr>
          <a:xfrm>
            <a:off x="304800" y="3883864"/>
            <a:ext cx="8559726" cy="369332"/>
          </a:xfrm>
          <a:prstGeom prst="rect">
            <a:avLst/>
          </a:prstGeom>
        </p:spPr>
        <p:txBody>
          <a:bodyPr wrap="square">
            <a:spAutoFit/>
          </a:bodyPr>
          <a:lstStyle/>
          <a:p>
            <a:pPr algn="just" rtl="1"/>
            <a:r>
              <a:rPr lang="fa-IR" dirty="0" smtClean="0">
                <a:latin typeface="Calibri" panose="020F0502020204030204" pitchFamily="34" charset="0"/>
                <a:ea typeface="Calibri" panose="020F0502020204030204" pitchFamily="34" charset="0"/>
                <a:cs typeface="B Nazanin" panose="00000400000000000000" pitchFamily="2" charset="-78"/>
              </a:rPr>
              <a:t>با بسته شدن کلید، منبع از مدار خارج شده و با جریان اولیه سلف، باید مدار را حل کرد و مدار به صورت زیر در می آید:</a:t>
            </a:r>
            <a:endParaRPr lang="en-US" dirty="0"/>
          </a:p>
        </p:txBody>
      </p:sp>
      <p:pic>
        <p:nvPicPr>
          <p:cNvPr id="12" name="Picture 11"/>
          <p:cNvPicPr>
            <a:picLocks noChangeAspect="1"/>
          </p:cNvPicPr>
          <p:nvPr/>
        </p:nvPicPr>
        <p:blipFill>
          <a:blip r:embed="rId8"/>
          <a:stretch>
            <a:fillRect/>
          </a:stretch>
        </p:blipFill>
        <p:spPr>
          <a:xfrm>
            <a:off x="6019800" y="4438785"/>
            <a:ext cx="2324637" cy="1447800"/>
          </a:xfrm>
          <a:prstGeom prst="rect">
            <a:avLst/>
          </a:prstGeom>
        </p:spPr>
      </p:pic>
      <p:pic>
        <p:nvPicPr>
          <p:cNvPr id="14" name="Picture 13"/>
          <p:cNvPicPr>
            <a:picLocks noChangeAspect="1"/>
          </p:cNvPicPr>
          <p:nvPr/>
        </p:nvPicPr>
        <p:blipFill>
          <a:blip r:embed="rId9"/>
          <a:stretch>
            <a:fillRect/>
          </a:stretch>
        </p:blipFill>
        <p:spPr>
          <a:xfrm>
            <a:off x="533400" y="4512319"/>
            <a:ext cx="1648496" cy="392806"/>
          </a:xfrm>
          <a:prstGeom prst="rect">
            <a:avLst/>
          </a:prstGeom>
        </p:spPr>
      </p:pic>
      <p:pic>
        <p:nvPicPr>
          <p:cNvPr id="15" name="Picture 14"/>
          <p:cNvPicPr>
            <a:picLocks noChangeAspect="1"/>
          </p:cNvPicPr>
          <p:nvPr/>
        </p:nvPicPr>
        <p:blipFill>
          <a:blip r:embed="rId10"/>
          <a:stretch>
            <a:fillRect/>
          </a:stretch>
        </p:blipFill>
        <p:spPr>
          <a:xfrm>
            <a:off x="685800" y="4931535"/>
            <a:ext cx="1210614" cy="631065"/>
          </a:xfrm>
          <a:prstGeom prst="rect">
            <a:avLst/>
          </a:prstGeom>
        </p:spPr>
      </p:pic>
      <p:pic>
        <p:nvPicPr>
          <p:cNvPr id="17" name="Picture 16"/>
          <p:cNvPicPr>
            <a:picLocks noChangeAspect="1"/>
          </p:cNvPicPr>
          <p:nvPr/>
        </p:nvPicPr>
        <p:blipFill>
          <a:blip r:embed="rId11"/>
          <a:stretch>
            <a:fillRect/>
          </a:stretch>
        </p:blipFill>
        <p:spPr>
          <a:xfrm>
            <a:off x="2430717" y="4792211"/>
            <a:ext cx="3296991" cy="480811"/>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2000782" y="4847950"/>
                <a:ext cx="473206" cy="369332"/>
              </a:xfrm>
              <a:prstGeom prst="rect">
                <a:avLst/>
              </a:prstGeom>
            </p:spPr>
            <p:txBody>
              <a:bodyPr wrap="none">
                <a:spAutoFit/>
              </a:bodyPr>
              <a:lstStyle/>
              <a:p>
                <a14:m>
                  <m:oMath xmlns:m="http://schemas.openxmlformats.org/officeDocument/2006/math">
                    <m:r>
                      <a:rPr lang="en-US" b="1" smtClean="0">
                        <a:solidFill>
                          <a:srgbClr val="0000FF"/>
                        </a:solidFill>
                        <a:latin typeface="Cambria Math" panose="02040503050406030204" pitchFamily="18" charset="0"/>
                      </a:rPr>
                      <m:t>=</m:t>
                    </m:r>
                  </m:oMath>
                </a14:m>
                <a:r>
                  <a:rPr lang="en-US" b="1" dirty="0" smtClean="0">
                    <a:solidFill>
                      <a:srgbClr val="0000FF"/>
                    </a:solidFill>
                  </a:rPr>
                  <a:t>&gt;</a:t>
                </a:r>
                <a:endParaRPr lang="en-US" b="1" dirty="0">
                  <a:solidFill>
                    <a:srgbClr val="0000FF"/>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2000782" y="4847950"/>
                <a:ext cx="473206" cy="369332"/>
              </a:xfrm>
              <a:prstGeom prst="rect">
                <a:avLst/>
              </a:prstGeom>
              <a:blipFill>
                <a:blip r:embed="rId12"/>
                <a:stretch>
                  <a:fillRect t="-8197" r="-10256" b="-24590"/>
                </a:stretch>
              </a:blipFill>
            </p:spPr>
            <p:txBody>
              <a:bodyPr/>
              <a:lstStyle/>
              <a:p>
                <a:r>
                  <a:rPr lang="en-US">
                    <a:noFill/>
                  </a:rPr>
                  <a:t> </a:t>
                </a:r>
              </a:p>
            </p:txBody>
          </p:sp>
        </mc:Fallback>
      </mc:AlternateContent>
      <p:pic>
        <p:nvPicPr>
          <p:cNvPr id="20" name="Picture 19"/>
          <p:cNvPicPr>
            <a:picLocks noChangeAspect="1"/>
          </p:cNvPicPr>
          <p:nvPr/>
        </p:nvPicPr>
        <p:blipFill>
          <a:blip r:embed="rId13"/>
          <a:stretch>
            <a:fillRect/>
          </a:stretch>
        </p:blipFill>
        <p:spPr>
          <a:xfrm>
            <a:off x="369094" y="5486400"/>
            <a:ext cx="5504660" cy="634721"/>
          </a:xfrm>
          <a:prstGeom prst="rect">
            <a:avLst/>
          </a:prstGeom>
        </p:spPr>
      </p:pic>
      <p:pic>
        <p:nvPicPr>
          <p:cNvPr id="21" name="Picture 20"/>
          <p:cNvPicPr>
            <a:picLocks noChangeAspect="1"/>
          </p:cNvPicPr>
          <p:nvPr/>
        </p:nvPicPr>
        <p:blipFill>
          <a:blip r:embed="rId14"/>
          <a:stretch>
            <a:fillRect/>
          </a:stretch>
        </p:blipFill>
        <p:spPr>
          <a:xfrm>
            <a:off x="1405682" y="6168315"/>
            <a:ext cx="3391436" cy="631509"/>
          </a:xfrm>
          <a:prstGeom prst="rect">
            <a:avLst/>
          </a:prstGeom>
        </p:spPr>
      </p:pic>
    </p:spTree>
    <p:extLst>
      <p:ext uri="{BB962C8B-B14F-4D97-AF65-F5344CB8AC3E}">
        <p14:creationId xmlns:p14="http://schemas.microsoft.com/office/powerpoint/2010/main" val="14208642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90</a:t>
            </a:fld>
            <a:endParaRPr lang="en-US"/>
          </a:p>
        </p:txBody>
      </p:sp>
      <mc:AlternateContent xmlns:mc="http://schemas.openxmlformats.org/markup-compatibility/2006" xmlns:a14="http://schemas.microsoft.com/office/drawing/2010/main">
        <mc:Choice Requires="a14">
          <p:sp>
            <p:nvSpPr>
              <p:cNvPr id="6" name="Rectangle 5"/>
              <p:cNvSpPr/>
              <p:nvPr/>
            </p:nvSpPr>
            <p:spPr>
              <a:xfrm>
                <a:off x="3581400" y="152400"/>
                <a:ext cx="5334000" cy="729430"/>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q"/>
                  <a:tabLst>
                    <a:tab pos="2461895" algn="l"/>
                  </a:tabLst>
                </a:pPr>
                <a:r>
                  <a:rPr lang="fa-IR" b="1"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مثال)</a:t>
                </a:r>
                <a:r>
                  <a:rPr lang="fa-IR"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 </a:t>
                </a:r>
                <a:r>
                  <a:rPr lang="fa-IR" kern="100" dirty="0">
                    <a:latin typeface="Calibri" panose="020F0502020204030204" pitchFamily="34" charset="0"/>
                    <a:ea typeface="Calibri" panose="020F0502020204030204" pitchFamily="34" charset="0"/>
                    <a:cs typeface="B Nazanin" panose="00000400000000000000" pitchFamily="2" charset="-78"/>
                  </a:rPr>
                  <a:t>پاسخ ضربه </a:t>
                </a:r>
                <a14:m>
                  <m:oMath xmlns:m="http://schemas.openxmlformats.org/officeDocument/2006/math">
                    <m:sSub>
                      <m:sSubPr>
                        <m:ctrlPr>
                          <a:rPr lang="en-US" i="1" kern="100">
                            <a:latin typeface="Cambria Math" panose="02040503050406030204" pitchFamily="18" charset="0"/>
                            <a:ea typeface="Calibri" panose="020F0502020204030204" pitchFamily="34" charset="0"/>
                            <a:cs typeface="B Nazanin" panose="00000400000000000000" pitchFamily="2" charset="-78"/>
                          </a:rPr>
                        </m:ctrlPr>
                      </m:sSubPr>
                      <m:e>
                        <m:r>
                          <a:rPr lang="en-US" i="1" kern="100">
                            <a:latin typeface="Cambria Math" panose="02040503050406030204" pitchFamily="18" charset="0"/>
                            <a:ea typeface="Calibri" panose="020F0502020204030204" pitchFamily="34" charset="0"/>
                            <a:cs typeface="B Nazanin" panose="00000400000000000000" pitchFamily="2" charset="-78"/>
                          </a:rPr>
                          <m:t>𝑣</m:t>
                        </m:r>
                      </m:e>
                      <m:sub>
                        <m:r>
                          <a:rPr lang="en-US" i="1" kern="100">
                            <a:latin typeface="Cambria Math" panose="02040503050406030204" pitchFamily="18" charset="0"/>
                            <a:ea typeface="Calibri" panose="020F0502020204030204" pitchFamily="34" charset="0"/>
                            <a:cs typeface="B Nazanin" panose="00000400000000000000" pitchFamily="2" charset="-78"/>
                          </a:rPr>
                          <m:t>𝑢</m:t>
                        </m:r>
                      </m:sub>
                    </m:sSub>
                  </m:oMath>
                </a14:m>
                <a:r>
                  <a:rPr lang="fa-IR" kern="100" dirty="0">
                    <a:latin typeface="Calibri" panose="020F0502020204030204" pitchFamily="34" charset="0"/>
                    <a:ea typeface="Times New Roman" panose="02020603050405020304" pitchFamily="18" charset="0"/>
                    <a:cs typeface="B Nazanin" panose="00000400000000000000" pitchFamily="2" charset="-78"/>
                  </a:rPr>
                  <a:t> مدار شکل زیر را تعیین </a:t>
                </a:r>
                <a:r>
                  <a:rPr lang="fa-IR" kern="100" dirty="0" smtClean="0">
                    <a:latin typeface="Calibri" panose="020F0502020204030204" pitchFamily="34" charset="0"/>
                    <a:ea typeface="Times New Roman" panose="02020603050405020304" pitchFamily="18" charset="0"/>
                    <a:cs typeface="B Nazanin" panose="00000400000000000000" pitchFamily="2" charset="-78"/>
                  </a:rPr>
                  <a:t>کنید. این </a:t>
                </a:r>
                <a:r>
                  <a:rPr lang="fa-IR" kern="100" dirty="0">
                    <a:latin typeface="Calibri" panose="020F0502020204030204" pitchFamily="34" charset="0"/>
                    <a:ea typeface="Times New Roman" panose="02020603050405020304" pitchFamily="18" charset="0"/>
                    <a:cs typeface="B Nazanin" panose="00000400000000000000" pitchFamily="2" charset="-78"/>
                  </a:rPr>
                  <a:t>مدار از مرتبه چند است؟</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581400" y="152400"/>
                <a:ext cx="5334000" cy="729430"/>
              </a:xfrm>
              <a:prstGeom prst="rect">
                <a:avLst/>
              </a:prstGeom>
              <a:blipFill>
                <a:blip r:embed="rId2"/>
                <a:stretch>
                  <a:fillRect l="-1943" r="-800" b="-14167"/>
                </a:stretch>
              </a:blipFill>
            </p:spPr>
            <p:txBody>
              <a:bodyPr/>
              <a:lstStyle/>
              <a:p>
                <a:r>
                  <a:rPr lang="en-US">
                    <a:noFill/>
                  </a:rPr>
                  <a:t> </a:t>
                </a:r>
              </a:p>
            </p:txBody>
          </p:sp>
        </mc:Fallback>
      </mc:AlternateContent>
      <p:sp>
        <p:nvSpPr>
          <p:cNvPr id="7" name="Rectangle 6"/>
          <p:cNvSpPr/>
          <p:nvPr/>
        </p:nvSpPr>
        <p:spPr>
          <a:xfrm>
            <a:off x="8077199" y="888361"/>
            <a:ext cx="838201" cy="369332"/>
          </a:xfrm>
          <a:prstGeom prst="rect">
            <a:avLst/>
          </a:prstGeom>
        </p:spPr>
        <p:txBody>
          <a:bodyPr wrap="square">
            <a:spAutoFit/>
          </a:bodyPr>
          <a:lstStyle/>
          <a:p>
            <a:pPr marL="285750" indent="-285750" algn="r" rtl="1">
              <a:buFont typeface="Times New Roman" panose="02020603050405020304" pitchFamily="18" charset="0"/>
              <a:buChar char="■"/>
            </a:pPr>
            <a:r>
              <a:rPr lang="fa-IR" b="1"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حل)</a:t>
            </a:r>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34834" y="128345"/>
            <a:ext cx="3640454" cy="2258695"/>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0" y="5943600"/>
                <a:ext cx="8458200" cy="646331"/>
              </a:xfrm>
              <a:prstGeom prst="rect">
                <a:avLst/>
              </a:prstGeom>
            </p:spPr>
            <p:txBody>
              <a:bodyPr wrap="square">
                <a:spAutoFit/>
              </a:bodyPr>
              <a:lstStyle/>
              <a:p>
                <a:pPr algn="just" rtl="1"/>
                <a:r>
                  <a:rPr lang="fa-IR" dirty="0">
                    <a:latin typeface="Times New Roman" panose="02020603050405020304" pitchFamily="18" charset="0"/>
                    <a:ea typeface="Times New Roman" panose="02020603050405020304" pitchFamily="18" charset="0"/>
                    <a:cs typeface="B Nazanin" panose="00000400000000000000" pitchFamily="2" charset="-78"/>
                  </a:rPr>
                  <a:t>گرچه مدار سه خازن دارد لیکن این خازنها با منبع </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B Nazanin" panose="00000400000000000000" pitchFamily="2" charset="-78"/>
                          </a:rPr>
                        </m:ctrlPr>
                      </m:sSubPr>
                      <m:e>
                        <m:r>
                          <a:rPr lang="en-US" i="1">
                            <a:latin typeface="Cambria Math" panose="02040503050406030204" pitchFamily="18" charset="0"/>
                            <a:ea typeface="Times New Roman" panose="02020603050405020304" pitchFamily="18" charset="0"/>
                            <a:cs typeface="B Nazanin" panose="00000400000000000000" pitchFamily="2" charset="-78"/>
                          </a:rPr>
                          <m:t>𝑒</m:t>
                        </m:r>
                      </m:e>
                      <m:sub>
                        <m:r>
                          <a:rPr lang="en-US" i="1">
                            <a:latin typeface="Cambria Math" panose="02040503050406030204" pitchFamily="18" charset="0"/>
                            <a:ea typeface="Times New Roman" panose="02020603050405020304" pitchFamily="18" charset="0"/>
                            <a:cs typeface="B Nazanin" panose="00000400000000000000" pitchFamily="2" charset="-78"/>
                          </a:rPr>
                          <m:t>𝑥</m:t>
                        </m:r>
                      </m:sub>
                    </m:sSub>
                    <m:d>
                      <m:dPr>
                        <m:ctrlPr>
                          <a:rPr lang="en-US" i="1">
                            <a:latin typeface="Cambria Math" panose="02040503050406030204" pitchFamily="18" charset="0"/>
                            <a:ea typeface="Times New Roman" panose="02020603050405020304" pitchFamily="18" charset="0"/>
                            <a:cs typeface="B Nazanin" panose="00000400000000000000" pitchFamily="2" charset="-78"/>
                          </a:rPr>
                        </m:ctrlPr>
                      </m:dPr>
                      <m:e>
                        <m:r>
                          <a:rPr lang="en-US" i="1">
                            <a:latin typeface="Cambria Math" panose="02040503050406030204" pitchFamily="18" charset="0"/>
                            <a:ea typeface="Times New Roman" panose="02020603050405020304" pitchFamily="18" charset="0"/>
                            <a:cs typeface="B Nazanin" panose="00000400000000000000" pitchFamily="2" charset="-78"/>
                          </a:rPr>
                          <m:t>𝑡</m:t>
                        </m:r>
                      </m:e>
                    </m:d>
                  </m:oMath>
                </a14:m>
                <a:r>
                  <a:rPr lang="fa-IR" dirty="0">
                    <a:latin typeface="Times New Roman" panose="02020603050405020304" pitchFamily="18" charset="0"/>
                    <a:ea typeface="Times New Roman" panose="02020603050405020304" pitchFamily="18" charset="0"/>
                    <a:cs typeface="B Nazanin" panose="00000400000000000000" pitchFamily="2" charset="-78"/>
                  </a:rPr>
                  <a:t> یک حلقه تشکیل میدهند و مجموع ولتاژهای آنها برابر </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B Nazanin" panose="00000400000000000000" pitchFamily="2" charset="-78"/>
                          </a:rPr>
                        </m:ctrlPr>
                      </m:sSubPr>
                      <m:e>
                        <m:r>
                          <a:rPr lang="en-US" i="1">
                            <a:latin typeface="Cambria Math" panose="02040503050406030204" pitchFamily="18" charset="0"/>
                            <a:ea typeface="Times New Roman" panose="02020603050405020304" pitchFamily="18" charset="0"/>
                            <a:cs typeface="B Nazanin" panose="00000400000000000000" pitchFamily="2" charset="-78"/>
                          </a:rPr>
                          <m:t>𝑒</m:t>
                        </m:r>
                      </m:e>
                      <m:sub>
                        <m:r>
                          <a:rPr lang="en-US" i="1">
                            <a:latin typeface="Cambria Math" panose="02040503050406030204" pitchFamily="18" charset="0"/>
                            <a:ea typeface="Times New Roman" panose="02020603050405020304" pitchFamily="18" charset="0"/>
                            <a:cs typeface="B Nazanin" panose="00000400000000000000" pitchFamily="2" charset="-78"/>
                          </a:rPr>
                          <m:t>𝑥</m:t>
                        </m:r>
                      </m:sub>
                    </m:sSub>
                    <m:d>
                      <m:dPr>
                        <m:ctrlPr>
                          <a:rPr lang="en-US" i="1">
                            <a:latin typeface="Cambria Math" panose="02040503050406030204" pitchFamily="18" charset="0"/>
                            <a:ea typeface="Times New Roman" panose="02020603050405020304" pitchFamily="18" charset="0"/>
                            <a:cs typeface="B Nazanin" panose="00000400000000000000" pitchFamily="2" charset="-78"/>
                          </a:rPr>
                        </m:ctrlPr>
                      </m:dPr>
                      <m:e>
                        <m:r>
                          <a:rPr lang="en-US" i="1">
                            <a:latin typeface="Cambria Math" panose="02040503050406030204" pitchFamily="18" charset="0"/>
                            <a:ea typeface="Times New Roman" panose="02020603050405020304" pitchFamily="18" charset="0"/>
                            <a:cs typeface="B Nazanin" panose="00000400000000000000" pitchFamily="2" charset="-78"/>
                          </a:rPr>
                          <m:t>𝑡</m:t>
                        </m:r>
                      </m:e>
                    </m:d>
                  </m:oMath>
                </a14:m>
                <a:r>
                  <a:rPr lang="fa-IR" dirty="0">
                    <a:latin typeface="Times New Roman" panose="02020603050405020304" pitchFamily="18" charset="0"/>
                    <a:ea typeface="Times New Roman" panose="02020603050405020304" pitchFamily="18" charset="0"/>
                    <a:cs typeface="B Nazanin" panose="00000400000000000000" pitchFamily="2" charset="-78"/>
                  </a:rPr>
                  <a:t> است بنابراین خازنها مستقل از هم نبوده و مدار از مرتبه دوم خواهد بود.</a:t>
                </a:r>
                <a:endParaRPr lang="en-US" dirty="0">
                  <a:latin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0" y="5943600"/>
                <a:ext cx="8458200" cy="646331"/>
              </a:xfrm>
              <a:prstGeom prst="rect">
                <a:avLst/>
              </a:prstGeom>
              <a:blipFill>
                <a:blip r:embed="rId4"/>
                <a:stretch>
                  <a:fillRect l="-1225" t="-2830" r="-504" b="-169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645501" y="1327392"/>
                <a:ext cx="3781869"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𝑒</m:t>
                          </m:r>
                        </m:e>
                        <m:sub>
                          <m:r>
                            <m:rPr>
                              <m:sty m:val="p"/>
                            </m:rPr>
                            <a:rPr lang="en-US" b="0" i="0" smtClean="0">
                              <a:latin typeface="Cambria Math" panose="02040503050406030204" pitchFamily="18" charset="0"/>
                            </a:rPr>
                            <m:t>s</m:t>
                          </m:r>
                        </m:sub>
                      </m:sSub>
                      <m:r>
                        <a:rPr lang="en-US" i="0">
                          <a:latin typeface="Cambria Math" panose="02040503050406030204" pitchFamily="18" charset="0"/>
                        </a:rPr>
                        <m:t>+</m:t>
                      </m:r>
                      <m:r>
                        <a:rPr lang="en-US" i="0">
                          <a:latin typeface="Cambria Math" panose="02040503050406030204" pitchFamily="18" charset="0"/>
                        </a:rPr>
                        <m:t>3</m:t>
                      </m:r>
                      <m:f>
                        <m:fPr>
                          <m:ctrlPr>
                            <a:rPr lang="en-US" i="1">
                              <a:latin typeface="Cambria Math" panose="02040503050406030204" pitchFamily="18" charset="0"/>
                            </a:rPr>
                          </m:ctrlPr>
                        </m:fPr>
                        <m:num>
                          <m:r>
                            <a:rPr lang="en-US" i="0">
                              <a:latin typeface="Cambria Math" panose="02040503050406030204" pitchFamily="18" charset="0"/>
                            </a:rPr>
                            <m:t>ⅆ</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m:t>
                      </m:r>
                      <m:r>
                        <a:rPr lang="en-US" i="0">
                          <a:latin typeface="Cambria Math" panose="02040503050406030204" pitchFamily="18" charset="0"/>
                        </a:rPr>
                        <m:t>2</m:t>
                      </m:r>
                      <m:f>
                        <m:fPr>
                          <m:ctrlPr>
                            <a:rPr lang="en-US" i="1">
                              <a:latin typeface="Cambria Math" panose="02040503050406030204" pitchFamily="18" charset="0"/>
                            </a:rPr>
                          </m:ctrlPr>
                        </m:fPr>
                        <m:num>
                          <m:r>
                            <a:rPr lang="en-US" i="0">
                              <a:latin typeface="Cambria Math" panose="02040503050406030204" pitchFamily="18" charset="0"/>
                            </a:rPr>
                            <m:t>ⅆ</m:t>
                          </m:r>
                        </m:num>
                        <m:den>
                          <m:r>
                            <a:rPr lang="en-US" i="0">
                              <a:latin typeface="Cambria Math" panose="02040503050406030204" pitchFamily="18" charset="0"/>
                            </a:rPr>
                            <m:t>ⅆ</m:t>
                          </m:r>
                          <m:r>
                            <a:rPr lang="en-US" i="1">
                              <a:latin typeface="Cambria Math" panose="02040503050406030204" pitchFamily="18" charset="0"/>
                            </a:rPr>
                            <m:t>𝑡</m:t>
                          </m:r>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e>
                      </m:d>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3645501" y="1327392"/>
                <a:ext cx="3781869" cy="61837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143000" y="2529786"/>
                <a:ext cx="4092659"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r>
                        <a:rPr lang="en-US" i="0">
                          <a:latin typeface="Cambria Math" panose="02040503050406030204" pitchFamily="18" charset="0"/>
                        </a:rPr>
                        <m:t>+</m:t>
                      </m:r>
                      <m:r>
                        <a:rPr lang="en-US" i="0">
                          <a:latin typeface="Cambria Math" panose="02040503050406030204" pitchFamily="18" charset="0"/>
                        </a:rPr>
                        <m:t>2</m:t>
                      </m:r>
                      <m:f>
                        <m:fPr>
                          <m:ctrlPr>
                            <a:rPr lang="en-US" i="1">
                              <a:latin typeface="Cambria Math" panose="02040503050406030204" pitchFamily="18" charset="0"/>
                            </a:rPr>
                          </m:ctrlPr>
                        </m:fPr>
                        <m:num>
                          <m:r>
                            <a:rPr lang="en-US" i="0">
                              <a:latin typeface="Cambria Math" panose="02040503050406030204" pitchFamily="18" charset="0"/>
                            </a:rPr>
                            <m:t>ⅆ</m:t>
                          </m:r>
                        </m:num>
                        <m:den>
                          <m:r>
                            <a:rPr lang="en-US" i="0">
                              <a:latin typeface="Cambria Math" panose="02040503050406030204" pitchFamily="18" charset="0"/>
                            </a:rPr>
                            <m:t>ⅆ</m:t>
                          </m:r>
                          <m:r>
                            <a:rPr lang="en-US" i="1">
                              <a:latin typeface="Cambria Math" panose="02040503050406030204" pitchFamily="18" charset="0"/>
                            </a:rPr>
                            <m:t>𝑡</m:t>
                          </m:r>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ⅆ</m:t>
                          </m:r>
                        </m:num>
                        <m:den>
                          <m:r>
                            <a:rPr lang="en-US" i="0">
                              <a:latin typeface="Cambria Math" panose="02040503050406030204" pitchFamily="18" charset="0"/>
                            </a:rPr>
                            <m:t>ⅆ</m:t>
                          </m:r>
                          <m:r>
                            <a:rPr lang="en-US" i="1">
                              <a:latin typeface="Cambria Math" panose="02040503050406030204" pitchFamily="18" charset="0"/>
                            </a:rPr>
                            <m:t>𝑡</m:t>
                          </m:r>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𝑠</m:t>
                              </m:r>
                            </m:sub>
                          </m:sSub>
                        </m:e>
                      </m:d>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143000" y="2529786"/>
                <a:ext cx="4092659" cy="61837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189015" y="2003164"/>
                <a:ext cx="3087705"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0" smtClean="0">
                          <a:solidFill>
                            <a:srgbClr val="0000FF"/>
                          </a:solidFill>
                          <a:latin typeface="Cambria Math" panose="02040503050406030204" pitchFamily="18" charset="0"/>
                        </a:rPr>
                        <m:t>⇒</m:t>
                      </m:r>
                      <m:r>
                        <a:rPr lang="en-US">
                          <a:latin typeface="Cambria Math" panose="02040503050406030204" pitchFamily="18" charset="0"/>
                        </a:rPr>
                        <m:t>5</m:t>
                      </m:r>
                      <m:f>
                        <m:fPr>
                          <m:ctrlPr>
                            <a:rPr lang="en-US" i="1">
                              <a:latin typeface="Cambria Math" panose="02040503050406030204" pitchFamily="18" charset="0"/>
                            </a:rPr>
                          </m:ctrlPr>
                        </m:fPr>
                        <m:num>
                          <m:r>
                            <a:rPr lang="en-US" i="0">
                              <a:latin typeface="Cambria Math" panose="02040503050406030204" pitchFamily="18" charset="0"/>
                            </a:rPr>
                            <m:t>ⅆ</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m:t>
                      </m:r>
                      <m:r>
                        <a:rPr lang="en-US" i="0">
                          <a:latin typeface="Cambria Math" panose="02040503050406030204" pitchFamily="18" charset="0"/>
                        </a:rPr>
                        <m:t>2</m:t>
                      </m:r>
                      <m:f>
                        <m:fPr>
                          <m:ctrlPr>
                            <a:rPr lang="en-US" i="1">
                              <a:latin typeface="Cambria Math" panose="02040503050406030204" pitchFamily="18" charset="0"/>
                            </a:rPr>
                          </m:ctrlPr>
                        </m:fPr>
                        <m:num>
                          <m:r>
                            <a:rPr lang="en-US" i="0">
                              <a:latin typeface="Cambria Math" panose="02040503050406030204" pitchFamily="18" charset="0"/>
                            </a:rPr>
                            <m:t>ⅆ</m:t>
                          </m:r>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𝑠</m:t>
                          </m:r>
                        </m:sub>
                      </m:sSub>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4189015" y="2003164"/>
                <a:ext cx="3087705" cy="61837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105400" y="2514600"/>
                <a:ext cx="3261277"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mtClean="0">
                          <a:solidFill>
                            <a:srgbClr val="0000FF"/>
                          </a:solidFill>
                          <a:latin typeface="Cambria Math" panose="02040503050406030204" pitchFamily="18" charset="0"/>
                        </a:rPr>
                        <m:t>⇒</m:t>
                      </m:r>
                      <m:r>
                        <a:rPr lang="en-US">
                          <a:latin typeface="Cambria Math" panose="02040503050406030204" pitchFamily="18" charset="0"/>
                        </a:rPr>
                        <m:t>−</m:t>
                      </m:r>
                      <m:r>
                        <a:rPr lang="en-US" i="0">
                          <a:latin typeface="Cambria Math" panose="02040503050406030204" pitchFamily="18" charset="0"/>
                        </a:rPr>
                        <m:t>2</m:t>
                      </m:r>
                      <m:f>
                        <m:fPr>
                          <m:ctrlPr>
                            <a:rPr lang="en-US" i="1">
                              <a:latin typeface="Cambria Math" panose="02040503050406030204" pitchFamily="18" charset="0"/>
                            </a:rPr>
                          </m:ctrlPr>
                        </m:fPr>
                        <m:num>
                          <m:r>
                            <a:rPr lang="en-US" i="0">
                              <a:latin typeface="Cambria Math" panose="02040503050406030204" pitchFamily="18" charset="0"/>
                            </a:rPr>
                            <m:t>ⅆ</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m:t>
                      </m:r>
                      <m:r>
                        <a:rPr lang="en-US" i="0">
                          <a:latin typeface="Cambria Math" panose="02040503050406030204" pitchFamily="18" charset="0"/>
                        </a:rPr>
                        <m:t>3</m:t>
                      </m:r>
                      <m:f>
                        <m:fPr>
                          <m:ctrlPr>
                            <a:rPr lang="en-US" i="1">
                              <a:latin typeface="Cambria Math" panose="02040503050406030204" pitchFamily="18" charset="0"/>
                            </a:rPr>
                          </m:ctrlPr>
                        </m:fPr>
                        <m:num>
                          <m:r>
                            <a:rPr lang="en-US" i="0">
                              <a:latin typeface="Cambria Math" panose="02040503050406030204" pitchFamily="18" charset="0"/>
                            </a:rPr>
                            <m:t>ⅆ</m:t>
                          </m:r>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m:t>
                      </m:r>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ⅆ</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𝑠</m:t>
                              </m:r>
                            </m:sub>
                          </m:sSub>
                        </m:num>
                        <m:den>
                          <m:r>
                            <a:rPr lang="en-US" i="0">
                              <a:latin typeface="Cambria Math" panose="02040503050406030204" pitchFamily="18" charset="0"/>
                            </a:rPr>
                            <m:t>ⅆ</m:t>
                          </m:r>
                          <m:r>
                            <a:rPr lang="en-US" i="1">
                              <a:latin typeface="Cambria Math" panose="02040503050406030204" pitchFamily="18" charset="0"/>
                            </a:rPr>
                            <m:t>𝑡</m:t>
                          </m:r>
                        </m:den>
                      </m:f>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5105400" y="2514600"/>
                <a:ext cx="3261277" cy="618374"/>
              </a:xfrm>
              <a:prstGeom prst="rect">
                <a:avLst/>
              </a:prstGeom>
              <a:blipFill>
                <a:blip r:embed="rId8"/>
                <a:stretch>
                  <a:fillRect/>
                </a:stretch>
              </a:blipFill>
            </p:spPr>
            <p:txBody>
              <a:bodyPr/>
              <a:lstStyle/>
              <a:p>
                <a:r>
                  <a:rPr lang="en-US">
                    <a:noFill/>
                  </a:rPr>
                  <a:t> </a:t>
                </a:r>
              </a:p>
            </p:txBody>
          </p:sp>
        </mc:Fallback>
      </mc:AlternateContent>
      <p:sp>
        <p:nvSpPr>
          <p:cNvPr id="20" name="Rectangle 19"/>
          <p:cNvSpPr/>
          <p:nvPr/>
        </p:nvSpPr>
        <p:spPr>
          <a:xfrm>
            <a:off x="4382346" y="867586"/>
            <a:ext cx="3834704" cy="410882"/>
          </a:xfrm>
          <a:prstGeom prst="rect">
            <a:avLst/>
          </a:prstGeom>
        </p:spPr>
        <p:txBody>
          <a:bodyPr wrap="none">
            <a:spAutoFit/>
          </a:bodyPr>
          <a:lstStyle/>
          <a:p>
            <a:pPr algn="r" rtl="1">
              <a:lnSpc>
                <a:spcPct val="115000"/>
              </a:lnSpc>
              <a:spcAft>
                <a:spcPts val="800"/>
              </a:spcAft>
              <a:tabLst>
                <a:tab pos="2461895" algn="l"/>
              </a:tabLst>
            </a:pPr>
            <a:r>
              <a:rPr lang="fa-IR" kern="100" dirty="0">
                <a:latin typeface="Times New Roman" panose="02020603050405020304" pitchFamily="18" charset="0"/>
                <a:ea typeface="Times New Roman" panose="02020603050405020304" pitchFamily="18" charset="0"/>
                <a:cs typeface="B Nazanin" panose="00000400000000000000" pitchFamily="2" charset="-78"/>
              </a:rPr>
              <a:t>اعمال </a:t>
            </a:r>
            <a:r>
              <a:rPr lang="en-US" kern="100" dirty="0">
                <a:latin typeface="Times New Roman" panose="02020603050405020304" pitchFamily="18" charset="0"/>
                <a:ea typeface="Times New Roman" panose="02020603050405020304" pitchFamily="18" charset="0"/>
                <a:cs typeface="B Nazanin" panose="00000400000000000000" pitchFamily="2" charset="-78"/>
              </a:rPr>
              <a:t>KCL</a:t>
            </a:r>
            <a:r>
              <a:rPr lang="fa-IR" kern="100" dirty="0">
                <a:latin typeface="Times New Roman" panose="02020603050405020304" pitchFamily="18" charset="0"/>
                <a:ea typeface="Times New Roman" panose="02020603050405020304" pitchFamily="18" charset="0"/>
                <a:cs typeface="B Nazanin" panose="00000400000000000000" pitchFamily="2" charset="-78"/>
              </a:rPr>
              <a:t> در گره های (1) و (2) بدست می دهد.</a:t>
            </a:r>
            <a:endParaRPr lang="en-US" sz="1400" kern="100" dirty="0">
              <a:effectLst/>
              <a:latin typeface="Times New Roman" panose="02020603050405020304" pitchFamily="18"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p:cNvSpPr/>
              <p:nvPr/>
            </p:nvSpPr>
            <p:spPr>
              <a:xfrm>
                <a:off x="5105400" y="3132974"/>
                <a:ext cx="3780586" cy="410882"/>
              </a:xfrm>
              <a:prstGeom prst="rect">
                <a:avLst/>
              </a:prstGeom>
            </p:spPr>
            <p:txBody>
              <a:bodyPr wrap="none">
                <a:spAutoFit/>
              </a:bodyPr>
              <a:lstStyle/>
              <a:p>
                <a:pPr algn="r" rtl="1">
                  <a:lnSpc>
                    <a:spcPct val="115000"/>
                  </a:lnSpc>
                  <a:spcAft>
                    <a:spcPts val="800"/>
                  </a:spcAft>
                  <a:tabLst>
                    <a:tab pos="2461895" algn="l"/>
                  </a:tabLst>
                </a:pPr>
                <a:r>
                  <a:rPr lang="fa-IR" kern="100" dirty="0">
                    <a:latin typeface="Times New Roman" panose="02020603050405020304" pitchFamily="18" charset="0"/>
                    <a:ea typeface="Times New Roman" panose="02020603050405020304" pitchFamily="18" charset="0"/>
                    <a:cs typeface="B Nazanin" panose="00000400000000000000" pitchFamily="2" charset="-78"/>
                  </a:rPr>
                  <a:t>با حذف متغیر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𝑣</m:t>
                        </m:r>
                      </m:e>
                      <m:sub>
                        <m:r>
                          <a:rPr lang="en-US" i="1" kern="100">
                            <a:latin typeface="Cambria Math" panose="02040503050406030204" pitchFamily="18" charset="0"/>
                            <a:ea typeface="Times New Roman" panose="02020603050405020304" pitchFamily="18" charset="0"/>
                            <a:cs typeface="B Nazanin" panose="00000400000000000000" pitchFamily="2" charset="-78"/>
                          </a:rPr>
                          <m:t>1</m:t>
                        </m:r>
                      </m:sub>
                    </m:sSub>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از معادلات فوق بدست می آوریم.</a:t>
                </a:r>
                <a:endParaRPr lang="en-US" sz="1400" kern="100" dirty="0">
                  <a:effectLst/>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5105400" y="3132974"/>
                <a:ext cx="3780586" cy="410882"/>
              </a:xfrm>
              <a:prstGeom prst="rect">
                <a:avLst/>
              </a:prstGeom>
              <a:blipFill>
                <a:blip r:embed="rId9"/>
                <a:stretch>
                  <a:fillRect l="-645" r="-1290"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320365" y="3530885"/>
                <a:ext cx="4289636"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11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0">
                                  <a:latin typeface="Cambria Math" panose="02040503050406030204" pitchFamily="18" charset="0"/>
                                </a:rPr>
                                <m:t>ⅆ</m:t>
                              </m:r>
                            </m:e>
                            <m:sup>
                              <m:r>
                                <a:rPr lang="en-US" i="0">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num>
                        <m:den>
                          <m:r>
                            <a:rPr lang="en-US" i="0">
                              <a:latin typeface="Cambria Math" panose="02040503050406030204" pitchFamily="18" charset="0"/>
                            </a:rPr>
                            <m:t>ⅆ</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2</m:t>
                              </m:r>
                            </m:sup>
                          </m:sSup>
                        </m:den>
                      </m:f>
                      <m:r>
                        <a:rPr lang="en-US" i="0">
                          <a:latin typeface="Cambria Math" panose="02040503050406030204" pitchFamily="18" charset="0"/>
                        </a:rPr>
                        <m:t>+</m:t>
                      </m:r>
                      <m:r>
                        <a:rPr lang="en-US" i="0">
                          <a:latin typeface="Cambria Math" panose="02040503050406030204" pitchFamily="18" charset="0"/>
                        </a:rPr>
                        <m:t>13</m:t>
                      </m:r>
                      <m:f>
                        <m:fPr>
                          <m:ctrlPr>
                            <a:rPr lang="en-US" i="1">
                              <a:latin typeface="Cambria Math" panose="02040503050406030204" pitchFamily="18" charset="0"/>
                            </a:rPr>
                          </m:ctrlPr>
                        </m:fPr>
                        <m:num>
                          <m:r>
                            <a:rPr lang="en-US" i="0">
                              <a:latin typeface="Cambria Math" panose="02040503050406030204" pitchFamily="18" charset="0"/>
                            </a:rPr>
                            <m:t>ⅆ</m:t>
                          </m:r>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num>
                        <m:den>
                          <m:r>
                            <a:rPr lang="en-US" i="0">
                              <a:latin typeface="Cambria Math" panose="02040503050406030204" pitchFamily="18" charset="0"/>
                            </a:rPr>
                            <m:t>ⅆ</m:t>
                          </m:r>
                          <m:r>
                            <a:rPr lang="en-US" i="1">
                              <a:latin typeface="Cambria Math" panose="02040503050406030204" pitchFamily="18" charset="0"/>
                            </a:rPr>
                            <m:t>𝑡</m:t>
                          </m:r>
                        </m:den>
                      </m:f>
                      <m:r>
                        <a:rPr lang="en-US" i="0">
                          <a:latin typeface="Cambria Math" panose="02040503050406030204" pitchFamily="18" charset="0"/>
                        </a:rPr>
                        <m:t>+</m:t>
                      </m:r>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b="0" i="0" smtClean="0">
                              <a:latin typeface="Cambria Math" panose="02040503050406030204" pitchFamily="18" charset="0"/>
                            </a:rPr>
                            <m:t>o</m:t>
                          </m:r>
                        </m:sub>
                      </m:sSub>
                      <m:r>
                        <a:rPr lang="en-US" i="0">
                          <a:latin typeface="Cambria Math" panose="02040503050406030204" pitchFamily="18" charset="0"/>
                        </a:rPr>
                        <m:t>=</m:t>
                      </m:r>
                      <m:r>
                        <a:rPr lang="en-US" i="0">
                          <a:latin typeface="Cambria Math" panose="02040503050406030204" pitchFamily="18" charset="0"/>
                        </a:rPr>
                        <m:t>5</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0">
                                  <a:latin typeface="Cambria Math" panose="02040503050406030204" pitchFamily="18" charset="0"/>
                                </a:rPr>
                                <m:t>ⅆ</m:t>
                              </m:r>
                            </m:e>
                            <m:sup>
                              <m:r>
                                <a:rPr lang="en-US" i="0">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𝑠</m:t>
                              </m:r>
                            </m:sub>
                          </m:sSub>
                        </m:num>
                        <m:den>
                          <m:r>
                            <a:rPr lang="en-US" i="0">
                              <a:latin typeface="Cambria Math" panose="02040503050406030204" pitchFamily="18" charset="0"/>
                            </a:rPr>
                            <m:t>ⅆ</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0">
                                  <a:latin typeface="Cambria Math" panose="02040503050406030204" pitchFamily="18" charset="0"/>
                                </a:rPr>
                                <m:t>2</m:t>
                              </m:r>
                            </m:sup>
                          </m:sSup>
                        </m:den>
                      </m:f>
                      <m:r>
                        <a:rPr lang="en-US" i="0">
                          <a:latin typeface="Cambria Math" panose="02040503050406030204" pitchFamily="18" charset="0"/>
                        </a:rPr>
                        <m:t>+</m:t>
                      </m:r>
                      <m:r>
                        <a:rPr lang="en-US" i="0">
                          <a:latin typeface="Cambria Math" panose="02040503050406030204" pitchFamily="18" charset="0"/>
                        </a:rPr>
                        <m:t>3</m:t>
                      </m:r>
                      <m:f>
                        <m:fPr>
                          <m:ctrlPr>
                            <a:rPr lang="en-US" i="1">
                              <a:latin typeface="Cambria Math" panose="02040503050406030204" pitchFamily="18" charset="0"/>
                            </a:rPr>
                          </m:ctrlPr>
                        </m:fPr>
                        <m:num>
                          <m:r>
                            <a:rPr lang="en-US" i="0">
                              <a:latin typeface="Cambria Math" panose="02040503050406030204" pitchFamily="18" charset="0"/>
                            </a:rPr>
                            <m:t>ⅆ</m:t>
                          </m:r>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𝑠</m:t>
                              </m:r>
                            </m:sub>
                          </m:sSub>
                        </m:num>
                        <m:den>
                          <m:r>
                            <a:rPr lang="en-US" i="0">
                              <a:latin typeface="Cambria Math" panose="02040503050406030204" pitchFamily="18" charset="0"/>
                            </a:rPr>
                            <m:t>ⅆ</m:t>
                          </m:r>
                          <m:r>
                            <a:rPr lang="en-US" i="1">
                              <a:latin typeface="Cambria Math" panose="02040503050406030204" pitchFamily="18" charset="0"/>
                            </a:rPr>
                            <m:t>𝑡</m:t>
                          </m:r>
                        </m:den>
                      </m:f>
                    </m:oMath>
                  </m:oMathPara>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2320365" y="3530885"/>
                <a:ext cx="4289636" cy="64819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228600" y="4038600"/>
                <a:ext cx="8657386" cy="861326"/>
              </a:xfrm>
              <a:prstGeom prst="rect">
                <a:avLst/>
              </a:prstGeom>
            </p:spPr>
            <p:txBody>
              <a:bodyPr wrap="square">
                <a:spAutoFit/>
              </a:bodyPr>
              <a:lstStyle/>
              <a:p>
                <a:pPr algn="just" rtl="1">
                  <a:lnSpc>
                    <a:spcPct val="115000"/>
                  </a:lnSpc>
                  <a:spcAft>
                    <a:spcPts val="800"/>
                  </a:spcAft>
                  <a:tabLst>
                    <a:tab pos="2461895" algn="l"/>
                  </a:tabLst>
                </a:pPr>
                <a:r>
                  <a:rPr lang="fa-IR" kern="100" dirty="0">
                    <a:latin typeface="Calibri" panose="020F0502020204030204" pitchFamily="34" charset="0"/>
                    <a:ea typeface="Times New Roman" panose="02020603050405020304" pitchFamily="18" charset="0"/>
                    <a:cs typeface="B Nazanin" panose="00000400000000000000" pitchFamily="2" charset="-78"/>
                  </a:rPr>
                  <a:t>حالت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𝑚</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𝑛</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2</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است، ریشه های معادله مشخصه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𝑠</m:t>
                        </m:r>
                      </m:e>
                      <m:sub>
                        <m:r>
                          <a:rPr lang="en-US" i="1" kern="100">
                            <a:latin typeface="Cambria Math" panose="02040503050406030204" pitchFamily="18" charset="0"/>
                            <a:ea typeface="Times New Roman" panose="02020603050405020304" pitchFamily="18" charset="0"/>
                            <a:cs typeface="B Nazanin" panose="00000400000000000000" pitchFamily="2" charset="-78"/>
                          </a:rPr>
                          <m:t>1</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1</m:t>
                    </m:r>
                    <m:r>
                      <a:rPr lang="en-US" i="1" kern="100">
                        <a:latin typeface="Cambria Math" panose="02040503050406030204" pitchFamily="18" charset="0"/>
                        <a:ea typeface="Times New Roman" panose="02020603050405020304" pitchFamily="18" charset="0"/>
                        <a:cs typeface="B Nazanin" panose="00000400000000000000" pitchFamily="2" charset="-78"/>
                      </a:rPr>
                      <m:t>  </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 </m:t>
                        </m:r>
                        <m:r>
                          <a:rPr lang="en-US" i="1" kern="100">
                            <a:latin typeface="Cambria Math" panose="02040503050406030204" pitchFamily="18" charset="0"/>
                            <a:ea typeface="Times New Roman" panose="02020603050405020304" pitchFamily="18" charset="0"/>
                            <a:cs typeface="B Nazanin" panose="00000400000000000000" pitchFamily="2" charset="-78"/>
                          </a:rPr>
                          <m:t>𝑠</m:t>
                        </m:r>
                      </m:e>
                      <m:sub>
                        <m:r>
                          <a:rPr lang="en-US" i="1" kern="100">
                            <a:latin typeface="Cambria Math" panose="02040503050406030204" pitchFamily="18" charset="0"/>
                            <a:ea typeface="Times New Roman" panose="02020603050405020304" pitchFamily="18" charset="0"/>
                            <a:cs typeface="B Nazanin" panose="00000400000000000000" pitchFamily="2" charset="-78"/>
                          </a:rPr>
                          <m:t>2</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m:t>
                    </m:r>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i="1" kern="100">
                            <a:latin typeface="Cambria Math" panose="02040503050406030204" pitchFamily="18" charset="0"/>
                            <a:ea typeface="Times New Roman" panose="02020603050405020304" pitchFamily="18" charset="0"/>
                            <a:cs typeface="B Nazanin" panose="00000400000000000000" pitchFamily="2" charset="-78"/>
                          </a:rPr>
                          <m:t>2</m:t>
                        </m:r>
                      </m:num>
                      <m:den>
                        <m:r>
                          <a:rPr lang="en-US" i="1" kern="100">
                            <a:latin typeface="Cambria Math" panose="02040503050406030204" pitchFamily="18" charset="0"/>
                            <a:ea typeface="Times New Roman" panose="02020603050405020304" pitchFamily="18" charset="0"/>
                            <a:cs typeface="B Nazanin" panose="00000400000000000000" pitchFamily="2" charset="-78"/>
                          </a:rPr>
                          <m:t>11</m:t>
                        </m:r>
                      </m:den>
                    </m:f>
                  </m:oMath>
                </a14:m>
                <a:r>
                  <a:rPr lang="fa-IR" kern="100" dirty="0">
                    <a:latin typeface="Calibri" panose="020F0502020204030204" pitchFamily="34" charset="0"/>
                    <a:ea typeface="Times New Roman" panose="02020603050405020304" pitchFamily="18" charset="0"/>
                    <a:cs typeface="B Nazanin" panose="00000400000000000000" pitchFamily="2" charset="-78"/>
                  </a:rPr>
                  <a:t>هستند</a:t>
                </a:r>
                <a:r>
                  <a:rPr lang="fa-IR" kern="100" dirty="0" smtClean="0">
                    <a:latin typeface="Calibri" panose="020F0502020204030204" pitchFamily="34" charset="0"/>
                    <a:ea typeface="Times New Roman" panose="02020603050405020304" pitchFamily="18" charset="0"/>
                    <a:cs typeface="B Nazanin" panose="00000400000000000000" pitchFamily="2" charset="-78"/>
                  </a:rPr>
                  <a:t>. جواب </a:t>
                </a:r>
                <a:r>
                  <a:rPr lang="fa-IR" kern="100" dirty="0">
                    <a:latin typeface="Calibri" panose="020F0502020204030204" pitchFamily="34" charset="0"/>
                    <a:ea typeface="Times New Roman" panose="02020603050405020304" pitchFamily="18" charset="0"/>
                    <a:cs typeface="B Nazanin" panose="00000400000000000000" pitchFamily="2" charset="-78"/>
                  </a:rPr>
                  <a:t>کلی پاسخ ضربه به صورت زیر می باشد.</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228600" y="4038600"/>
                <a:ext cx="8657386" cy="861326"/>
              </a:xfrm>
              <a:prstGeom prst="rect">
                <a:avLst/>
              </a:prstGeom>
              <a:blipFill>
                <a:blip r:embed="rId11"/>
                <a:stretch>
                  <a:fillRect l="-1197" r="-563" b="-11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477108" y="4522330"/>
                <a:ext cx="4160370"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1</m:t>
                              </m:r>
                            </m:sub>
                          </m:sSub>
                          <m:sSup>
                            <m:sSupPr>
                              <m:ctrlPr>
                                <a:rPr lang="en-US" i="1">
                                  <a:latin typeface="Cambria Math" panose="02040503050406030204" pitchFamily="18" charset="0"/>
                                </a:rPr>
                              </m:ctrlPr>
                            </m:sSupPr>
                            <m:e>
                              <m:r>
                                <a:rPr lang="en-US" i="0">
                                  <a:latin typeface="Cambria Math" panose="02040503050406030204" pitchFamily="18" charset="0"/>
                                </a:rPr>
                                <m:t>ⅇ</m:t>
                              </m:r>
                            </m:e>
                            <m:sup>
                              <m:r>
                                <a:rPr lang="en-US" i="0">
                                  <a:latin typeface="Cambria Math" panose="02040503050406030204" pitchFamily="18" charset="0"/>
                                </a:rPr>
                                <m:t>−</m:t>
                              </m:r>
                              <m:r>
                                <a:rPr lang="en-US" i="1">
                                  <a:latin typeface="Cambria Math" panose="02040503050406030204" pitchFamily="18" charset="0"/>
                                </a:rPr>
                                <m:t>𝑡</m:t>
                              </m:r>
                            </m:sup>
                          </m:s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2</m:t>
                              </m:r>
                            </m:sub>
                          </m:sSub>
                          <m:sSup>
                            <m:sSupPr>
                              <m:ctrlPr>
                                <a:rPr lang="en-US" i="1">
                                  <a:latin typeface="Cambria Math" panose="02040503050406030204" pitchFamily="18" charset="0"/>
                                </a:rPr>
                              </m:ctrlPr>
                            </m:sSupPr>
                            <m:e>
                              <m:r>
                                <a:rPr lang="en-US" i="0">
                                  <a:latin typeface="Cambria Math" panose="02040503050406030204" pitchFamily="18" charset="0"/>
                                </a:rPr>
                                <m:t>ⅇ</m:t>
                              </m:r>
                            </m:e>
                            <m:sup>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m:t>
                                  </m:r>
                                </m:num>
                                <m:den>
                                  <m:r>
                                    <a:rPr lang="en-US" i="0">
                                      <a:latin typeface="Cambria Math" panose="02040503050406030204" pitchFamily="18" charset="0"/>
                                    </a:rPr>
                                    <m:t>11</m:t>
                                  </m:r>
                                </m:den>
                              </m:f>
                              <m:r>
                                <a:rPr lang="en-US" i="1">
                                  <a:latin typeface="Cambria Math" panose="02040503050406030204" pitchFamily="18" charset="0"/>
                                </a:rPr>
                                <m:t>𝑡</m:t>
                              </m:r>
                            </m:sup>
                          </m:sSup>
                        </m:e>
                      </m:d>
                      <m:r>
                        <a:rPr lang="en-US" i="1">
                          <a:latin typeface="Cambria Math" panose="02040503050406030204" pitchFamily="18" charset="0"/>
                        </a:rPr>
                        <m:t>𝑢</m:t>
                      </m:r>
                      <m:d>
                        <m:dPr>
                          <m:ctrlPr>
                            <a:rPr lang="en-US" i="1">
                              <a:latin typeface="Cambria Math" panose="02040503050406030204" pitchFamily="18" charset="0"/>
                            </a:rPr>
                          </m:ctrlPr>
                        </m:dPr>
                        <m:e>
                          <m:r>
                            <a:rPr lang="en-US" i="1">
                              <a:latin typeface="Cambria Math" panose="02040503050406030204" pitchFamily="18" charset="0"/>
                            </a:rPr>
                            <m:t>𝑡</m:t>
                          </m:r>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3</m:t>
                          </m:r>
                        </m:sub>
                      </m:sSub>
                      <m:r>
                        <a:rPr lang="en-US" i="1">
                          <a:latin typeface="Cambria Math" panose="02040503050406030204" pitchFamily="18" charset="0"/>
                        </a:rPr>
                        <m:t>𝛿</m:t>
                      </m:r>
                      <m:d>
                        <m:dPr>
                          <m:ctrlPr>
                            <a:rPr lang="en-US" i="1">
                              <a:latin typeface="Cambria Math" panose="02040503050406030204" pitchFamily="18" charset="0"/>
                            </a:rPr>
                          </m:ctrlPr>
                        </m:dPr>
                        <m:e>
                          <m:r>
                            <a:rPr lang="en-US" i="1">
                              <a:latin typeface="Cambria Math" panose="02040503050406030204" pitchFamily="18" charset="0"/>
                            </a:rPr>
                            <m:t>𝑡</m:t>
                          </m:r>
                        </m:e>
                      </m:d>
                    </m:oMath>
                  </m:oMathPara>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2477108" y="4522330"/>
                <a:ext cx="4160370" cy="50687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24543" y="4953000"/>
                <a:ext cx="8458200" cy="410882"/>
              </a:xfrm>
              <a:prstGeom prst="rect">
                <a:avLst/>
              </a:prstGeom>
            </p:spPr>
            <p:txBody>
              <a:bodyPr wrap="square">
                <a:spAutoFit/>
              </a:bodyPr>
              <a:lstStyle/>
              <a:p>
                <a:pPr algn="r" rtl="1">
                  <a:lnSpc>
                    <a:spcPct val="115000"/>
                  </a:lnSpc>
                  <a:spcAft>
                    <a:spcPts val="800"/>
                  </a:spcAft>
                  <a:tabLst>
                    <a:tab pos="2461895" algn="l"/>
                  </a:tabLst>
                </a:pPr>
                <a:r>
                  <a:rPr lang="fa-IR" kern="100" dirty="0">
                    <a:latin typeface="Calibri" panose="020F0502020204030204" pitchFamily="34" charset="0"/>
                    <a:ea typeface="Times New Roman" panose="02020603050405020304" pitchFamily="18" charset="0"/>
                    <a:cs typeface="B Nazanin" panose="00000400000000000000" pitchFamily="2" charset="-78"/>
                  </a:rPr>
                  <a:t>پس از جایگزینی در معادله و مساوی قرار دادن ضرایب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𝛿</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𝑇</m:t>
                        </m:r>
                      </m:e>
                    </m:d>
                  </m:oMath>
                </a14:m>
                <a:r>
                  <a:rPr lang="fa-IR" kern="100" dirty="0">
                    <a:latin typeface="Calibri" panose="020F0502020204030204" pitchFamily="34" charset="0"/>
                    <a:ea typeface="Times New Roman" panose="02020603050405020304" pitchFamily="18" charset="0"/>
                    <a:cs typeface="B Nazanin" panose="00000400000000000000" pitchFamily="2" charset="-78"/>
                  </a:rPr>
                  <a:t> و مشتقات آن به دست می آوریم.</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424543" y="4953000"/>
                <a:ext cx="8458200" cy="410882"/>
              </a:xfrm>
              <a:prstGeom prst="rect">
                <a:avLst/>
              </a:prstGeom>
              <a:blipFill>
                <a:blip r:embed="rId13"/>
                <a:stretch>
                  <a:fillRect r="-577" b="-253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2411646" y="5334000"/>
                <a:ext cx="3941400"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1</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m:t>
                          </m:r>
                        </m:num>
                        <m:den>
                          <m:r>
                            <a:rPr lang="en-US" i="0">
                              <a:latin typeface="Cambria Math" panose="02040503050406030204" pitchFamily="18" charset="0"/>
                            </a:rPr>
                            <m:t>9</m:t>
                          </m:r>
                        </m:den>
                      </m:f>
                      <m:r>
                        <a:rPr lang="en-US" i="0">
                          <a:latin typeface="Cambria Math" panose="02040503050406030204" pitchFamily="18" charset="0"/>
                        </a:rPr>
                        <m:t>    </m:t>
                      </m:r>
                      <m:r>
                        <a:rPr lang="en-US" i="0">
                          <a:latin typeface="Cambria Math" panose="02040503050406030204" pitchFamily="18" charset="0"/>
                        </a:rPr>
                        <m:t>و</m:t>
                      </m:r>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2</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530</m:t>
                          </m:r>
                        </m:num>
                        <m:den>
                          <m:r>
                            <a:rPr lang="en-US" i="0">
                              <a:latin typeface="Cambria Math" panose="02040503050406030204" pitchFamily="18" charset="0"/>
                            </a:rPr>
                            <m:t>1087</m:t>
                          </m:r>
                        </m:den>
                      </m:f>
                      <m:r>
                        <a:rPr lang="en-US" i="0">
                          <a:latin typeface="Cambria Math" panose="02040503050406030204" pitchFamily="18" charset="0"/>
                        </a:rPr>
                        <m:t>    </m:t>
                      </m:r>
                      <m:r>
                        <a:rPr lang="en-US" i="0">
                          <a:latin typeface="Cambria Math" panose="02040503050406030204" pitchFamily="18" charset="0"/>
                        </a:rPr>
                        <m:t>و</m:t>
                      </m:r>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3</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5</m:t>
                          </m:r>
                        </m:num>
                        <m:den>
                          <m:r>
                            <a:rPr lang="en-US" i="0">
                              <a:latin typeface="Cambria Math" panose="02040503050406030204" pitchFamily="18" charset="0"/>
                            </a:rPr>
                            <m:t>11</m:t>
                          </m:r>
                        </m:den>
                      </m:f>
                    </m:oMath>
                  </m:oMathPara>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2411646" y="5334000"/>
                <a:ext cx="3941400" cy="618311"/>
              </a:xfrm>
              <a:prstGeom prst="rect">
                <a:avLst/>
              </a:prstGeom>
              <a:blipFill>
                <a:blip r:embed="rId14"/>
                <a:stretch>
                  <a:fillRect/>
                </a:stretch>
              </a:blipFill>
            </p:spPr>
            <p:txBody>
              <a:bodyPr/>
              <a:lstStyle/>
              <a:p>
                <a:r>
                  <a:rPr lang="en-US">
                    <a:noFill/>
                  </a:rPr>
                  <a:t> </a:t>
                </a:r>
              </a:p>
            </p:txBody>
          </p:sp>
        </mc:Fallback>
      </mc:AlternateContent>
      <p:sp>
        <p:nvSpPr>
          <p:cNvPr id="33" name="Rectangle 32"/>
          <p:cNvSpPr/>
          <p:nvPr/>
        </p:nvSpPr>
        <p:spPr>
          <a:xfrm>
            <a:off x="1124453" y="6553200"/>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130343788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91</a:t>
            </a:fld>
            <a:endParaRPr lang="en-US" dirty="0"/>
          </a:p>
        </p:txBody>
      </p:sp>
      <mc:AlternateContent xmlns:mc="http://schemas.openxmlformats.org/markup-compatibility/2006" xmlns:a14="http://schemas.microsoft.com/office/drawing/2010/main">
        <mc:Choice Requires="a14">
          <p:sp>
            <p:nvSpPr>
              <p:cNvPr id="3" name="Rectangle 2"/>
              <p:cNvSpPr>
                <a:spLocks noChangeArrowheads="1"/>
              </p:cNvSpPr>
              <p:nvPr/>
            </p:nvSpPr>
            <p:spPr bwMode="auto">
              <a:xfrm>
                <a:off x="228600" y="60582"/>
                <a:ext cx="8915400" cy="1538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a:lnSpc>
                    <a:spcPct val="115000"/>
                  </a:lnSpc>
                  <a:spcAft>
                    <a:spcPts val="1000"/>
                  </a:spcAft>
                  <a:buClr>
                    <a:srgbClr val="FF0000"/>
                  </a:buClr>
                  <a:buFont typeface="Wingdings" panose="05000000000000000000" pitchFamily="2" charset="2"/>
                  <a:buChar char="v"/>
                </a:pPr>
                <a:r>
                  <a:rPr lang="fa-IR" altLang="en-US" sz="165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تعیین پاسخ ضربه با دانستن پاسخ حالت صفر: </a:t>
                </a:r>
                <a:r>
                  <a:rPr lang="fa-IR" sz="1650" dirty="0">
                    <a:latin typeface="Times New Roman" panose="02020603050405020304" pitchFamily="18" charset="0"/>
                    <a:ea typeface="Calibri" panose="020F0502020204030204" pitchFamily="34" charset="0"/>
                    <a:cs typeface="B Nazanin" panose="00000400000000000000" pitchFamily="2" charset="-78"/>
                  </a:rPr>
                  <a:t>در حالت کلی اگر پاسخ حالت </a:t>
                </a:r>
                <a:r>
                  <a:rPr lang="fa-IR" sz="1650" dirty="0" smtClean="0">
                    <a:latin typeface="Times New Roman" panose="02020603050405020304" pitchFamily="18" charset="0"/>
                    <a:ea typeface="Calibri" panose="020F0502020204030204" pitchFamily="34" charset="0"/>
                    <a:cs typeface="B Nazanin" panose="00000400000000000000" pitchFamily="2" charset="-78"/>
                  </a:rPr>
                  <a:t>صفر در یک مدار </a:t>
                </a:r>
                <a:r>
                  <a:rPr lang="en-US" sz="1650" dirty="0" smtClean="0">
                    <a:latin typeface="Times New Roman" panose="02020603050405020304" pitchFamily="18" charset="0"/>
                    <a:ea typeface="Calibri" panose="020F0502020204030204" pitchFamily="34" charset="0"/>
                    <a:cs typeface="B Nazanin" panose="00000400000000000000" pitchFamily="2" charset="-78"/>
                  </a:rPr>
                  <a:t>LTI</a:t>
                </a:r>
                <a:r>
                  <a:rPr lang="fa-IR" sz="1650" dirty="0" smtClean="0">
                    <a:latin typeface="Times New Roman" panose="02020603050405020304" pitchFamily="18" charset="0"/>
                    <a:ea typeface="Calibri" panose="020F0502020204030204" pitchFamily="34" charset="0"/>
                    <a:cs typeface="B Nazanin" panose="00000400000000000000" pitchFamily="2" charset="-78"/>
                  </a:rPr>
                  <a:t> به ورودی</a:t>
                </a:r>
                <a:r>
                  <a:rPr lang="en-US" sz="1650" dirty="0" smtClean="0">
                    <a:latin typeface="Times New Roman" panose="02020603050405020304" pitchFamily="18" charset="0"/>
                    <a:ea typeface="Calibri" panose="020F0502020204030204" pitchFamily="34" charset="0"/>
                    <a:cs typeface="B Nazanin" panose="00000400000000000000" pitchFamily="2" charset="-78"/>
                  </a:rPr>
                  <a:t>x(t</a:t>
                </a:r>
                <a:r>
                  <a:rPr lang="en-US" sz="1650" dirty="0">
                    <a:latin typeface="Times New Roman" panose="02020603050405020304" pitchFamily="18" charset="0"/>
                    <a:ea typeface="Calibri" panose="020F0502020204030204" pitchFamily="34" charset="0"/>
                    <a:cs typeface="B Nazanin" panose="00000400000000000000" pitchFamily="2" charset="-78"/>
                  </a:rPr>
                  <a:t>) </a:t>
                </a:r>
                <a:r>
                  <a:rPr lang="fa-IR" sz="1650" dirty="0">
                    <a:latin typeface="Times New Roman" panose="02020603050405020304" pitchFamily="18" charset="0"/>
                    <a:ea typeface="Calibri" panose="020F0502020204030204" pitchFamily="34" charset="0"/>
                    <a:cs typeface="B Nazanin" panose="00000400000000000000" pitchFamily="2" charset="-78"/>
                  </a:rPr>
                  <a:t> به صورت </a:t>
                </a:r>
                <a:r>
                  <a:rPr lang="en-US" sz="1650" dirty="0">
                    <a:latin typeface="Times New Roman" panose="02020603050405020304" pitchFamily="18" charset="0"/>
                    <a:ea typeface="Calibri" panose="020F0502020204030204" pitchFamily="34" charset="0"/>
                    <a:cs typeface="B Nazanin" panose="00000400000000000000" pitchFamily="2" charset="-78"/>
                  </a:rPr>
                  <a:t>y(t)</a:t>
                </a:r>
                <a:r>
                  <a:rPr lang="fa-IR" sz="1650" dirty="0">
                    <a:latin typeface="Times New Roman" panose="02020603050405020304" pitchFamily="18" charset="0"/>
                    <a:ea typeface="Calibri" panose="020F0502020204030204" pitchFamily="34" charset="0"/>
                    <a:cs typeface="B Nazanin" panose="00000400000000000000" pitchFamily="2" charset="-78"/>
                  </a:rPr>
                  <a:t> </a:t>
                </a:r>
                <a:r>
                  <a:rPr lang="fa-IR" sz="1650" dirty="0" smtClean="0">
                    <a:latin typeface="Times New Roman" panose="02020603050405020304" pitchFamily="18" charset="0"/>
                    <a:ea typeface="Calibri" panose="020F0502020204030204" pitchFamily="34" charset="0"/>
                    <a:cs typeface="B Nazanin" panose="00000400000000000000" pitchFamily="2" charset="-78"/>
                  </a:rPr>
                  <a:t>باشد، می توان </a:t>
                </a:r>
                <a:r>
                  <a:rPr lang="fa-IR" sz="1650" dirty="0">
                    <a:latin typeface="Times New Roman" panose="02020603050405020304" pitchFamily="18" charset="0"/>
                    <a:ea typeface="Calibri" panose="020F0502020204030204" pitchFamily="34" charset="0"/>
                    <a:cs typeface="B Nazanin" panose="00000400000000000000" pitchFamily="2" charset="-78"/>
                  </a:rPr>
                  <a:t>ثابت کرد که پاسخ حالت صفر مدار به ورودی</a:t>
                </a:r>
                <a14:m>
                  <m:oMath xmlns:m="http://schemas.openxmlformats.org/officeDocument/2006/math">
                    <m:f>
                      <m:fPr>
                        <m:ctrlPr>
                          <a:rPr lang="en-US" sz="1650" i="1">
                            <a:latin typeface="Cambria Math" panose="02040503050406030204" pitchFamily="18" charset="0"/>
                          </a:rPr>
                        </m:ctrlPr>
                      </m:fPr>
                      <m:num>
                        <m:sSup>
                          <m:sSupPr>
                            <m:ctrlPr>
                              <a:rPr lang="en-US" sz="1650" i="1">
                                <a:latin typeface="Cambria Math" panose="02040503050406030204" pitchFamily="18" charset="0"/>
                              </a:rPr>
                            </m:ctrlPr>
                          </m:sSupPr>
                          <m:e>
                            <m:r>
                              <a:rPr lang="en-US" sz="1650">
                                <a:latin typeface="Cambria Math" panose="02040503050406030204" pitchFamily="18" charset="0"/>
                              </a:rPr>
                              <m:t>ⅆ</m:t>
                            </m:r>
                          </m:e>
                          <m:sup>
                            <m:r>
                              <a:rPr lang="en-US" sz="1650" i="1">
                                <a:latin typeface="Cambria Math" panose="02040503050406030204" pitchFamily="18" charset="0"/>
                              </a:rPr>
                              <m:t>𝑚</m:t>
                            </m:r>
                          </m:sup>
                        </m:sSup>
                        <m:r>
                          <a:rPr lang="en-US" sz="1650" i="1">
                            <a:latin typeface="Cambria Math" panose="02040503050406030204" pitchFamily="18" charset="0"/>
                          </a:rPr>
                          <m:t>𝑥</m:t>
                        </m:r>
                      </m:num>
                      <m:den>
                        <m:r>
                          <a:rPr lang="en-US" sz="1650">
                            <a:latin typeface="Cambria Math" panose="02040503050406030204" pitchFamily="18" charset="0"/>
                          </a:rPr>
                          <m:t>ⅆ</m:t>
                        </m:r>
                        <m:sSup>
                          <m:sSupPr>
                            <m:ctrlPr>
                              <a:rPr lang="en-US" sz="1650" i="1">
                                <a:latin typeface="Cambria Math" panose="02040503050406030204" pitchFamily="18" charset="0"/>
                              </a:rPr>
                            </m:ctrlPr>
                          </m:sSupPr>
                          <m:e>
                            <m:r>
                              <a:rPr lang="en-US" sz="1650" i="1">
                                <a:latin typeface="Cambria Math" panose="02040503050406030204" pitchFamily="18" charset="0"/>
                              </a:rPr>
                              <m:t>𝑡</m:t>
                            </m:r>
                          </m:e>
                          <m:sup>
                            <m:r>
                              <a:rPr lang="en-US" sz="1650" i="1">
                                <a:latin typeface="Cambria Math" panose="02040503050406030204" pitchFamily="18" charset="0"/>
                              </a:rPr>
                              <m:t>𝑚</m:t>
                            </m:r>
                          </m:sup>
                        </m:sSup>
                      </m:den>
                    </m:f>
                  </m:oMath>
                </a14:m>
                <a:r>
                  <a:rPr lang="fa-IR" sz="1650" dirty="0" smtClean="0"/>
                  <a:t> </a:t>
                </a:r>
                <a:r>
                  <a:rPr lang="fa-IR" sz="1650" dirty="0" smtClean="0">
                    <a:latin typeface="Times New Roman" panose="02020603050405020304" pitchFamily="18" charset="0"/>
                    <a:ea typeface="Calibri" panose="020F0502020204030204" pitchFamily="34" charset="0"/>
                    <a:cs typeface="B Nazanin" panose="00000400000000000000" pitchFamily="2" charset="-78"/>
                  </a:rPr>
                  <a:t>به صورت </a:t>
                </a:r>
                <a14:m>
                  <m:oMath xmlns:m="http://schemas.openxmlformats.org/officeDocument/2006/math">
                    <m:f>
                      <m:fPr>
                        <m:ctrlPr>
                          <a:rPr lang="en-US" sz="1650" i="1">
                            <a:latin typeface="Cambria Math" panose="02040503050406030204" pitchFamily="18" charset="0"/>
                          </a:rPr>
                        </m:ctrlPr>
                      </m:fPr>
                      <m:num>
                        <m:sSup>
                          <m:sSupPr>
                            <m:ctrlPr>
                              <a:rPr lang="en-US" sz="1650" i="1">
                                <a:latin typeface="Cambria Math" panose="02040503050406030204" pitchFamily="18" charset="0"/>
                              </a:rPr>
                            </m:ctrlPr>
                          </m:sSupPr>
                          <m:e>
                            <m:r>
                              <a:rPr lang="en-US" sz="1650">
                                <a:latin typeface="Cambria Math" panose="02040503050406030204" pitchFamily="18" charset="0"/>
                              </a:rPr>
                              <m:t>ⅆ</m:t>
                            </m:r>
                          </m:e>
                          <m:sup>
                            <m:r>
                              <a:rPr lang="en-US" sz="1650" i="1">
                                <a:latin typeface="Cambria Math" panose="02040503050406030204" pitchFamily="18" charset="0"/>
                              </a:rPr>
                              <m:t>𝑚</m:t>
                            </m:r>
                          </m:sup>
                        </m:sSup>
                        <m:r>
                          <a:rPr lang="en-US" sz="1650" i="1">
                            <a:latin typeface="Cambria Math" panose="02040503050406030204" pitchFamily="18" charset="0"/>
                          </a:rPr>
                          <m:t>𝑦</m:t>
                        </m:r>
                      </m:num>
                      <m:den>
                        <m:r>
                          <a:rPr lang="en-US" sz="1650">
                            <a:latin typeface="Cambria Math" panose="02040503050406030204" pitchFamily="18" charset="0"/>
                          </a:rPr>
                          <m:t>ⅆ</m:t>
                        </m:r>
                        <m:sSup>
                          <m:sSupPr>
                            <m:ctrlPr>
                              <a:rPr lang="en-US" sz="1650" i="1">
                                <a:latin typeface="Cambria Math" panose="02040503050406030204" pitchFamily="18" charset="0"/>
                              </a:rPr>
                            </m:ctrlPr>
                          </m:sSupPr>
                          <m:e>
                            <m:r>
                              <a:rPr lang="en-US" sz="1650" i="1">
                                <a:latin typeface="Cambria Math" panose="02040503050406030204" pitchFamily="18" charset="0"/>
                              </a:rPr>
                              <m:t>𝑡</m:t>
                            </m:r>
                          </m:e>
                          <m:sup>
                            <m:r>
                              <a:rPr lang="en-US" sz="1650" i="1">
                                <a:latin typeface="Cambria Math" panose="02040503050406030204" pitchFamily="18" charset="0"/>
                              </a:rPr>
                              <m:t>𝑚</m:t>
                            </m:r>
                          </m:sup>
                        </m:sSup>
                      </m:den>
                    </m:f>
                  </m:oMath>
                </a14:m>
                <a:r>
                  <a:rPr lang="fa-IR" sz="1650" dirty="0" smtClean="0"/>
                  <a:t> </a:t>
                </a:r>
                <a:r>
                  <a:rPr lang="fa-IR" sz="1650" dirty="0" smtClean="0">
                    <a:latin typeface="Times New Roman" panose="02020603050405020304" pitchFamily="18" charset="0"/>
                    <a:ea typeface="Times New Roman" panose="02020603050405020304" pitchFamily="18" charset="0"/>
                    <a:cs typeface="B Nazanin" panose="00000400000000000000" pitchFamily="2" charset="-78"/>
                  </a:rPr>
                  <a:t>خواهد </a:t>
                </a:r>
                <a:r>
                  <a:rPr lang="fa-IR" sz="1650" dirty="0">
                    <a:latin typeface="Times New Roman" panose="02020603050405020304" pitchFamily="18" charset="0"/>
                    <a:ea typeface="Times New Roman" panose="02020603050405020304" pitchFamily="18" charset="0"/>
                    <a:cs typeface="B Nazanin" panose="00000400000000000000" pitchFamily="2" charset="-78"/>
                  </a:rPr>
                  <a:t>بود</a:t>
                </a:r>
                <a:r>
                  <a:rPr lang="fa-IR" sz="165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sz="1650" dirty="0">
                    <a:ea typeface="Times New Roman" panose="02020603050405020304" pitchFamily="18" charset="0"/>
                    <a:cs typeface="B Nazanin" panose="00000400000000000000" pitchFamily="2" charset="-78"/>
                  </a:rPr>
                  <a:t>با استفاده از جمع آثار </a:t>
                </a:r>
                <a:r>
                  <a:rPr lang="fa-IR" sz="1650" dirty="0" smtClean="0">
                    <a:ea typeface="Times New Roman" panose="02020603050405020304" pitchFamily="18" charset="0"/>
                    <a:cs typeface="B Nazanin" panose="00000400000000000000" pitchFamily="2" charset="-78"/>
                  </a:rPr>
                  <a:t>می توان </a:t>
                </a:r>
                <a:r>
                  <a:rPr lang="fa-IR" sz="1650" dirty="0">
                    <a:ea typeface="Times New Roman" panose="02020603050405020304" pitchFamily="18" charset="0"/>
                    <a:cs typeface="B Nazanin" panose="00000400000000000000" pitchFamily="2" charset="-78"/>
                  </a:rPr>
                  <a:t>بیان کرد که پاسخ حالت </a:t>
                </a:r>
                <a:r>
                  <a:rPr lang="fa-IR" sz="1650" dirty="0" smtClean="0">
                    <a:ea typeface="Times New Roman" panose="02020603050405020304" pitchFamily="18" charset="0"/>
                    <a:cs typeface="B Nazanin" panose="00000400000000000000" pitchFamily="2" charset="-78"/>
                  </a:rPr>
                  <a:t>صفر </a:t>
                </a:r>
                <a:r>
                  <a:rPr lang="fa-IR" sz="1650" dirty="0">
                    <a:ea typeface="Times New Roman" panose="02020603050405020304" pitchFamily="18" charset="0"/>
                    <a:cs typeface="B Nazanin" panose="00000400000000000000" pitchFamily="2" charset="-78"/>
                  </a:rPr>
                  <a:t>به ترکیب خطی </a:t>
                </a:r>
                <a:r>
                  <a:rPr lang="fa-IR" sz="1650" dirty="0" smtClean="0">
                    <a:ea typeface="Times New Roman" panose="02020603050405020304" pitchFamily="18" charset="0"/>
                    <a:cs typeface="B Nazanin" panose="00000400000000000000" pitchFamily="2" charset="-78"/>
                  </a:rPr>
                  <a:t>ورودی ها، به صورت زیر صادق است: </a:t>
                </a:r>
                <a:endParaRPr lang="en-US" sz="1650" dirty="0"/>
              </a:p>
              <a:p>
                <a:pPr marL="342900" indent="-342900" algn="just" rtl="1">
                  <a:lnSpc>
                    <a:spcPct val="115000"/>
                  </a:lnSpc>
                  <a:spcAft>
                    <a:spcPts val="1000"/>
                  </a:spcAft>
                  <a:buClr>
                    <a:srgbClr val="FF0000"/>
                  </a:buClr>
                  <a:buFont typeface="Wingdings" panose="05000000000000000000" pitchFamily="2" charset="2"/>
                  <a:buChar char="v"/>
                </a:pPr>
                <a:endParaRPr lang="fa-IR" altLang="en-US" sz="165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endParaRPr>
              </a:p>
            </p:txBody>
          </p:sp>
        </mc:Choice>
        <mc:Fallback xmlns="">
          <p:sp>
            <p:nvSpPr>
              <p:cNvPr id="3" name="Rectangle 2"/>
              <p:cNvSpPr>
                <a:spLocks noRot="1" noChangeAspect="1" noMove="1" noResize="1" noEditPoints="1" noAdjustHandles="1" noChangeArrowheads="1" noChangeShapeType="1" noTextEdit="1"/>
              </p:cNvSpPr>
              <p:nvPr/>
            </p:nvSpPr>
            <p:spPr bwMode="auto">
              <a:xfrm>
                <a:off x="228600" y="60582"/>
                <a:ext cx="8915400" cy="1538626"/>
              </a:xfrm>
              <a:prstGeom prst="rect">
                <a:avLst/>
              </a:prstGeom>
              <a:blipFill>
                <a:blip r:embed="rId3"/>
                <a:stretch>
                  <a:fillRect l="-1026" t="-397" r="-3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243840" y="827782"/>
            <a:ext cx="4093188" cy="1078808"/>
          </a:xfrm>
          <a:prstGeom prst="rect">
            <a:avLst/>
          </a:prstGeom>
        </p:spPr>
      </p:pic>
      <p:pic>
        <p:nvPicPr>
          <p:cNvPr id="5" name="Picture 4"/>
          <p:cNvPicPr>
            <a:picLocks noChangeAspect="1"/>
          </p:cNvPicPr>
          <p:nvPr/>
        </p:nvPicPr>
        <p:blipFill>
          <a:blip r:embed="rId5"/>
          <a:stretch>
            <a:fillRect/>
          </a:stretch>
        </p:blipFill>
        <p:spPr>
          <a:xfrm>
            <a:off x="303517" y="1973903"/>
            <a:ext cx="4033511" cy="974434"/>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5029200" y="1695490"/>
                <a:ext cx="3352071" cy="6244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𝜶</m:t>
                      </m:r>
                      <m:r>
                        <a:rPr lang="en-US" b="1" i="1">
                          <a:latin typeface="Cambria Math" panose="02040503050406030204" pitchFamily="18" charset="0"/>
                        </a:rPr>
                        <m:t>𝒙</m:t>
                      </m:r>
                      <m:r>
                        <a:rPr lang="en-US" b="1" i="0">
                          <a:latin typeface="Cambria Math" panose="02040503050406030204" pitchFamily="18" charset="0"/>
                        </a:rPr>
                        <m:t>+</m:t>
                      </m:r>
                      <m:r>
                        <a:rPr lang="en-US" b="1" i="1">
                          <a:latin typeface="Cambria Math" panose="02040503050406030204" pitchFamily="18" charset="0"/>
                        </a:rPr>
                        <m:t>𝜷</m:t>
                      </m:r>
                      <m:f>
                        <m:fPr>
                          <m:ctrlPr>
                            <a:rPr lang="en-US" b="1" i="1">
                              <a:latin typeface="Cambria Math" panose="02040503050406030204" pitchFamily="18" charset="0"/>
                            </a:rPr>
                          </m:ctrlPr>
                        </m:fPr>
                        <m:num>
                          <m:sSup>
                            <m:sSupPr>
                              <m:ctrlPr>
                                <a:rPr lang="en-US" b="1" i="1">
                                  <a:latin typeface="Cambria Math" panose="02040503050406030204" pitchFamily="18" charset="0"/>
                                </a:rPr>
                              </m:ctrlPr>
                            </m:sSupPr>
                            <m:e>
                              <m:r>
                                <a:rPr lang="en-US" b="1" i="1">
                                  <a:latin typeface="Cambria Math" panose="02040503050406030204" pitchFamily="18" charset="0"/>
                                </a:rPr>
                                <m:t>𝒅</m:t>
                              </m:r>
                            </m:e>
                            <m:sup>
                              <m:r>
                                <a:rPr lang="en-US" b="1" i="1">
                                  <a:latin typeface="Cambria Math" panose="02040503050406030204" pitchFamily="18" charset="0"/>
                                </a:rPr>
                                <m:t>𝒏</m:t>
                              </m:r>
                            </m:sup>
                          </m:sSup>
                          <m:r>
                            <a:rPr lang="en-US" b="1" i="1">
                              <a:latin typeface="Cambria Math" panose="02040503050406030204" pitchFamily="18" charset="0"/>
                            </a:rPr>
                            <m:t>𝒙</m:t>
                          </m:r>
                        </m:num>
                        <m:den>
                          <m:r>
                            <a:rPr lang="en-US" b="1" i="1">
                              <a:latin typeface="Cambria Math" panose="02040503050406030204" pitchFamily="18" charset="0"/>
                            </a:rPr>
                            <m:t>𝒅</m:t>
                          </m:r>
                          <m:sSup>
                            <m:sSupPr>
                              <m:ctrlPr>
                                <a:rPr lang="en-US" b="1" i="1">
                                  <a:latin typeface="Cambria Math" panose="02040503050406030204" pitchFamily="18" charset="0"/>
                                </a:rPr>
                              </m:ctrlPr>
                            </m:sSupPr>
                            <m:e>
                              <m:r>
                                <a:rPr lang="en-US" b="1" i="1">
                                  <a:latin typeface="Cambria Math" panose="02040503050406030204" pitchFamily="18" charset="0"/>
                                </a:rPr>
                                <m:t>𝒕</m:t>
                              </m:r>
                            </m:e>
                            <m:sup>
                              <m:r>
                                <a:rPr lang="en-US" b="1" i="1">
                                  <a:latin typeface="Cambria Math" panose="02040503050406030204" pitchFamily="18" charset="0"/>
                                </a:rPr>
                                <m:t>𝒏</m:t>
                              </m:r>
                            </m:sup>
                          </m:sSup>
                        </m:den>
                      </m:f>
                      <m:r>
                        <m:rPr>
                          <m:nor/>
                        </m:rPr>
                        <a:rPr lang="en-US" b="1" i="1">
                          <a:latin typeface="Cambria Math" panose="02040503050406030204" pitchFamily="18" charset="0"/>
                        </a:rPr>
                        <m:t>    </m:t>
                      </m:r>
                      <m:r>
                        <a:rPr lang="en-US" b="1" i="0">
                          <a:latin typeface="Cambria Math" panose="02040503050406030204" pitchFamily="18" charset="0"/>
                        </a:rPr>
                        <m:t>→</m:t>
                      </m:r>
                      <m:r>
                        <m:rPr>
                          <m:nor/>
                        </m:rPr>
                        <a:rPr lang="en-US" b="1" i="1">
                          <a:latin typeface="Cambria Math" panose="02040503050406030204" pitchFamily="18" charset="0"/>
                        </a:rPr>
                        <m:t>   </m:t>
                      </m:r>
                      <m:r>
                        <a:rPr lang="en-US" b="1" i="1">
                          <a:latin typeface="Cambria Math" panose="02040503050406030204" pitchFamily="18" charset="0"/>
                        </a:rPr>
                        <m:t>𝜶</m:t>
                      </m:r>
                      <m:r>
                        <a:rPr lang="en-US" b="1" i="1">
                          <a:latin typeface="Cambria Math" panose="02040503050406030204" pitchFamily="18" charset="0"/>
                        </a:rPr>
                        <m:t>𝒚</m:t>
                      </m:r>
                      <m:r>
                        <a:rPr lang="en-US" b="1" i="0">
                          <a:latin typeface="Cambria Math" panose="02040503050406030204" pitchFamily="18" charset="0"/>
                        </a:rPr>
                        <m:t>+</m:t>
                      </m:r>
                      <m:r>
                        <a:rPr lang="en-US" b="1" i="1">
                          <a:latin typeface="Cambria Math" panose="02040503050406030204" pitchFamily="18" charset="0"/>
                        </a:rPr>
                        <m:t>𝜷</m:t>
                      </m:r>
                      <m:f>
                        <m:fPr>
                          <m:ctrlPr>
                            <a:rPr lang="en-US" b="1" i="1">
                              <a:latin typeface="Cambria Math" panose="02040503050406030204" pitchFamily="18" charset="0"/>
                            </a:rPr>
                          </m:ctrlPr>
                        </m:fPr>
                        <m:num>
                          <m:sSup>
                            <m:sSupPr>
                              <m:ctrlPr>
                                <a:rPr lang="en-US" b="1" i="1">
                                  <a:latin typeface="Cambria Math" panose="02040503050406030204" pitchFamily="18" charset="0"/>
                                </a:rPr>
                              </m:ctrlPr>
                            </m:sSupPr>
                            <m:e>
                              <m:r>
                                <a:rPr lang="en-US" b="1" i="1">
                                  <a:latin typeface="Cambria Math" panose="02040503050406030204" pitchFamily="18" charset="0"/>
                                </a:rPr>
                                <m:t>𝒅</m:t>
                              </m:r>
                            </m:e>
                            <m:sup>
                              <m:r>
                                <a:rPr lang="en-US" b="1" i="1">
                                  <a:latin typeface="Cambria Math" panose="02040503050406030204" pitchFamily="18" charset="0"/>
                                </a:rPr>
                                <m:t>𝒏</m:t>
                              </m:r>
                            </m:sup>
                          </m:sSup>
                          <m:r>
                            <a:rPr lang="en-US" b="1" i="1">
                              <a:latin typeface="Cambria Math" panose="02040503050406030204" pitchFamily="18" charset="0"/>
                            </a:rPr>
                            <m:t>𝒚</m:t>
                          </m:r>
                        </m:num>
                        <m:den>
                          <m:r>
                            <a:rPr lang="en-US" b="1" i="1">
                              <a:latin typeface="Cambria Math" panose="02040503050406030204" pitchFamily="18" charset="0"/>
                            </a:rPr>
                            <m:t>𝒅</m:t>
                          </m:r>
                          <m:sSup>
                            <m:sSupPr>
                              <m:ctrlPr>
                                <a:rPr lang="en-US" b="1" i="1">
                                  <a:latin typeface="Cambria Math" panose="02040503050406030204" pitchFamily="18" charset="0"/>
                                </a:rPr>
                              </m:ctrlPr>
                            </m:sSupPr>
                            <m:e>
                              <m:r>
                                <a:rPr lang="en-US" b="1" i="1">
                                  <a:latin typeface="Cambria Math" panose="02040503050406030204" pitchFamily="18" charset="0"/>
                                </a:rPr>
                                <m:t>𝒕</m:t>
                              </m:r>
                            </m:e>
                            <m:sup>
                              <m:r>
                                <a:rPr lang="en-US" b="1" i="1">
                                  <a:latin typeface="Cambria Math" panose="02040503050406030204" pitchFamily="18" charset="0"/>
                                </a:rPr>
                                <m:t>𝒏</m:t>
                              </m:r>
                            </m:sup>
                          </m:sSup>
                        </m:den>
                      </m:f>
                      <m:r>
                        <m:rPr>
                          <m:nor/>
                        </m:rPr>
                        <a:rPr lang="en-US" b="1" i="1">
                          <a:latin typeface="Cambria Math" panose="02040503050406030204" pitchFamily="18" charset="0"/>
                        </a:rPr>
                        <m:t>   </m:t>
                      </m:r>
                    </m:oMath>
                  </m:oMathPara>
                </a14:m>
                <a:endParaRPr lang="en-US" b="1" dirty="0"/>
              </a:p>
            </p:txBody>
          </p:sp>
        </mc:Choice>
        <mc:Fallback xmlns="">
          <p:sp>
            <p:nvSpPr>
              <p:cNvPr id="6" name="Rectangle 5"/>
              <p:cNvSpPr>
                <a:spLocks noRot="1" noChangeAspect="1" noMove="1" noResize="1" noEditPoints="1" noAdjustHandles="1" noChangeArrowheads="1" noChangeShapeType="1" noTextEdit="1"/>
              </p:cNvSpPr>
              <p:nvPr/>
            </p:nvSpPr>
            <p:spPr>
              <a:xfrm>
                <a:off x="5029200" y="1695490"/>
                <a:ext cx="3352071" cy="624466"/>
              </a:xfrm>
              <a:prstGeom prst="rect">
                <a:avLst/>
              </a:prstGeom>
              <a:blipFill>
                <a:blip r:embed="rId6"/>
                <a:stretch>
                  <a:fillRect/>
                </a:stretch>
              </a:blipFill>
            </p:spPr>
            <p:txBody>
              <a:bodyPr/>
              <a:lstStyle/>
              <a:p>
                <a:r>
                  <a:rPr lang="en-US">
                    <a:noFill/>
                  </a:rPr>
                  <a:t> </a:t>
                </a:r>
              </a:p>
            </p:txBody>
          </p:sp>
        </mc:Fallback>
      </mc:AlternateContent>
      <p:sp>
        <p:nvSpPr>
          <p:cNvPr id="12" name="Rectangle 11"/>
          <p:cNvSpPr/>
          <p:nvPr/>
        </p:nvSpPr>
        <p:spPr>
          <a:xfrm>
            <a:off x="381000" y="3856451"/>
            <a:ext cx="8534400" cy="393185"/>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q"/>
              <a:tabLst>
                <a:tab pos="3868420" algn="l"/>
              </a:tabLst>
            </a:pPr>
            <a:r>
              <a:rPr lang="fa-IR" sz="1650" b="1"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مثال)</a:t>
            </a:r>
            <a:r>
              <a:rPr lang="fa-IR" sz="1650"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 </a:t>
            </a:r>
            <a:r>
              <a:rPr lang="fa-IR" sz="1650" kern="100" dirty="0" smtClean="0">
                <a:latin typeface="Cambria Math" panose="02040503050406030204" pitchFamily="18" charset="0"/>
                <a:ea typeface="Times New Roman" panose="02020603050405020304" pitchFamily="18" charset="0"/>
                <a:cs typeface="B Nazanin" panose="00000400000000000000" pitchFamily="2" charset="-78"/>
              </a:rPr>
              <a:t>اگر رابطه بین ورودی و پاسخ حالت صفر در یک مدار به صورت زیر باشد، پاسخ ورودی های زیر را به دست آورید. </a:t>
            </a:r>
            <a:endParaRPr lang="en-US" sz="165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Rectangle 12"/>
          <p:cNvSpPr/>
          <p:nvPr/>
        </p:nvSpPr>
        <p:spPr>
          <a:xfrm>
            <a:off x="8077199" y="4258098"/>
            <a:ext cx="838201" cy="346249"/>
          </a:xfrm>
          <a:prstGeom prst="rect">
            <a:avLst/>
          </a:prstGeom>
        </p:spPr>
        <p:txBody>
          <a:bodyPr wrap="square">
            <a:spAutoFit/>
          </a:bodyPr>
          <a:lstStyle/>
          <a:p>
            <a:pPr marL="285750" indent="-285750" algn="r" rtl="1">
              <a:buFont typeface="Times New Roman" panose="02020603050405020304" pitchFamily="18" charset="0"/>
              <a:buChar char="■"/>
            </a:pPr>
            <a:r>
              <a:rPr lang="fa-IR" sz="1650" b="1"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حل)</a:t>
            </a:r>
            <a:endParaRPr lang="en-US" sz="1650" dirty="0"/>
          </a:p>
        </p:txBody>
      </p:sp>
      <mc:AlternateContent xmlns:mc="http://schemas.openxmlformats.org/markup-compatibility/2006" xmlns:a14="http://schemas.microsoft.com/office/drawing/2010/main">
        <mc:Choice Requires="a14">
          <p:sp>
            <p:nvSpPr>
              <p:cNvPr id="17" name="Rectangle 16"/>
              <p:cNvSpPr/>
              <p:nvPr/>
            </p:nvSpPr>
            <p:spPr>
              <a:xfrm>
                <a:off x="2070531" y="4557018"/>
                <a:ext cx="4273799"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650" i="1">
                              <a:latin typeface="Cambria Math" panose="02040503050406030204" pitchFamily="18" charset="0"/>
                            </a:rPr>
                          </m:ctrlPr>
                        </m:dPr>
                        <m:e>
                          <m:r>
                            <a:rPr lang="en-US" sz="1650" i="1">
                              <a:latin typeface="Cambria Math" panose="02040503050406030204" pitchFamily="18" charset="0"/>
                            </a:rPr>
                            <m:t>𝑥</m:t>
                          </m:r>
                          <m:r>
                            <a:rPr lang="en-US" sz="1650" i="0">
                              <a:latin typeface="Cambria Math" panose="02040503050406030204" pitchFamily="18" charset="0"/>
                            </a:rPr>
                            <m:t>(</m:t>
                          </m:r>
                          <m:r>
                            <a:rPr lang="en-US" sz="1650" i="1">
                              <a:latin typeface="Cambria Math" panose="02040503050406030204" pitchFamily="18" charset="0"/>
                            </a:rPr>
                            <m:t>𝑡</m:t>
                          </m:r>
                          <m:r>
                            <a:rPr lang="en-US" sz="1650" i="0">
                              <a:latin typeface="Cambria Math" panose="02040503050406030204" pitchFamily="18" charset="0"/>
                            </a:rPr>
                            <m:t>)=</m:t>
                          </m:r>
                          <m:sSup>
                            <m:sSupPr>
                              <m:ctrlPr>
                                <a:rPr lang="en-US" sz="1650" i="1">
                                  <a:latin typeface="Cambria Math" panose="02040503050406030204" pitchFamily="18" charset="0"/>
                                </a:rPr>
                              </m:ctrlPr>
                            </m:sSupPr>
                            <m:e>
                              <m:r>
                                <a:rPr lang="en-US" sz="1650" i="1">
                                  <a:latin typeface="Cambria Math" panose="02040503050406030204" pitchFamily="18" charset="0"/>
                                </a:rPr>
                                <m:t>𝑒</m:t>
                              </m:r>
                            </m:e>
                            <m:sup>
                              <m:r>
                                <a:rPr lang="en-US" sz="1650" i="0">
                                  <a:latin typeface="Cambria Math" panose="02040503050406030204" pitchFamily="18" charset="0"/>
                                </a:rPr>
                                <m:t>−</m:t>
                              </m:r>
                              <m:r>
                                <a:rPr lang="en-US" sz="1650" i="0">
                                  <a:latin typeface="Cambria Math" panose="02040503050406030204" pitchFamily="18" charset="0"/>
                                </a:rPr>
                                <m:t>2</m:t>
                              </m:r>
                              <m:r>
                                <a:rPr lang="en-US" sz="1650" i="1">
                                  <a:latin typeface="Cambria Math" panose="02040503050406030204" pitchFamily="18" charset="0"/>
                                </a:rPr>
                                <m:t>𝑡</m:t>
                              </m:r>
                            </m:sup>
                          </m:sSup>
                          <m:r>
                            <a:rPr lang="en-US" sz="1650" i="1">
                              <a:latin typeface="Cambria Math" panose="02040503050406030204" pitchFamily="18" charset="0"/>
                            </a:rPr>
                            <m:t>𝑢</m:t>
                          </m:r>
                          <m:r>
                            <a:rPr lang="en-US" sz="1650" i="0">
                              <a:latin typeface="Cambria Math" panose="02040503050406030204" pitchFamily="18" charset="0"/>
                            </a:rPr>
                            <m:t>(</m:t>
                          </m:r>
                          <m:r>
                            <a:rPr lang="en-US" sz="1650" i="1">
                              <a:latin typeface="Cambria Math" panose="02040503050406030204" pitchFamily="18" charset="0"/>
                            </a:rPr>
                            <m:t>𝑡</m:t>
                          </m:r>
                          <m:r>
                            <a:rPr lang="en-US" sz="1650" i="0">
                              <a:latin typeface="Cambria Math" panose="02040503050406030204" pitchFamily="18" charset="0"/>
                            </a:rPr>
                            <m:t>)</m:t>
                          </m:r>
                          <m:r>
                            <m:rPr>
                              <m:nor/>
                            </m:rPr>
                            <a:rPr lang="en-US" sz="1650" i="1">
                              <a:latin typeface="Cambria Math" panose="02040503050406030204" pitchFamily="18" charset="0"/>
                            </a:rPr>
                            <m:t>   </m:t>
                          </m:r>
                          <m:r>
                            <a:rPr lang="en-US" sz="1650" i="0">
                              <a:latin typeface="Cambria Math" panose="02040503050406030204" pitchFamily="18" charset="0"/>
                            </a:rPr>
                            <m:t>→</m:t>
                          </m:r>
                          <m:r>
                            <a:rPr lang="en-US" sz="1650" i="1">
                              <a:latin typeface="Cambria Math" panose="02040503050406030204" pitchFamily="18" charset="0"/>
                            </a:rPr>
                            <m:t>𝑦</m:t>
                          </m:r>
                          <m:r>
                            <a:rPr lang="en-US" sz="1650" i="0">
                              <a:latin typeface="Cambria Math" panose="02040503050406030204" pitchFamily="18" charset="0"/>
                            </a:rPr>
                            <m:t>(</m:t>
                          </m:r>
                          <m:r>
                            <a:rPr lang="en-US" sz="1650" i="1">
                              <a:latin typeface="Cambria Math" panose="02040503050406030204" pitchFamily="18" charset="0"/>
                            </a:rPr>
                            <m:t>𝑡</m:t>
                          </m:r>
                          <m:r>
                            <a:rPr lang="en-US" sz="1650" i="0">
                              <a:latin typeface="Cambria Math" panose="02040503050406030204" pitchFamily="18" charset="0"/>
                            </a:rPr>
                            <m:t>)=(</m:t>
                          </m:r>
                          <m:sSup>
                            <m:sSupPr>
                              <m:ctrlPr>
                                <a:rPr lang="en-US" sz="1650" i="1">
                                  <a:latin typeface="Cambria Math" panose="02040503050406030204" pitchFamily="18" charset="0"/>
                                </a:rPr>
                              </m:ctrlPr>
                            </m:sSupPr>
                            <m:e>
                              <m:r>
                                <a:rPr lang="en-US" sz="1650" i="1">
                                  <a:latin typeface="Cambria Math" panose="02040503050406030204" pitchFamily="18" charset="0"/>
                                </a:rPr>
                                <m:t>𝑒</m:t>
                              </m:r>
                            </m:e>
                            <m:sup>
                              <m:r>
                                <a:rPr lang="en-US" sz="1650" i="0">
                                  <a:latin typeface="Cambria Math" panose="02040503050406030204" pitchFamily="18" charset="0"/>
                                </a:rPr>
                                <m:t>−</m:t>
                              </m:r>
                              <m:r>
                                <a:rPr lang="en-US" sz="1650" i="1">
                                  <a:latin typeface="Cambria Math" panose="02040503050406030204" pitchFamily="18" charset="0"/>
                                </a:rPr>
                                <m:t>𝑡</m:t>
                              </m:r>
                            </m:sup>
                          </m:sSup>
                          <m:r>
                            <a:rPr lang="en-US" sz="1650" i="0">
                              <a:latin typeface="Cambria Math" panose="02040503050406030204" pitchFamily="18" charset="0"/>
                            </a:rPr>
                            <m:t>−</m:t>
                          </m:r>
                          <m:sSup>
                            <m:sSupPr>
                              <m:ctrlPr>
                                <a:rPr lang="en-US" sz="1650" i="1">
                                  <a:latin typeface="Cambria Math" panose="02040503050406030204" pitchFamily="18" charset="0"/>
                                </a:rPr>
                              </m:ctrlPr>
                            </m:sSupPr>
                            <m:e>
                              <m:r>
                                <a:rPr lang="en-US" sz="1650" i="1">
                                  <a:latin typeface="Cambria Math" panose="02040503050406030204" pitchFamily="18" charset="0"/>
                                </a:rPr>
                                <m:t>𝑒</m:t>
                              </m:r>
                            </m:e>
                            <m:sup>
                              <m:r>
                                <a:rPr lang="en-US" sz="1650" i="0">
                                  <a:latin typeface="Cambria Math" panose="02040503050406030204" pitchFamily="18" charset="0"/>
                                </a:rPr>
                                <m:t>−</m:t>
                              </m:r>
                              <m:r>
                                <a:rPr lang="en-US" sz="1650" i="0">
                                  <a:latin typeface="Cambria Math" panose="02040503050406030204" pitchFamily="18" charset="0"/>
                                </a:rPr>
                                <m:t>2</m:t>
                              </m:r>
                              <m:r>
                                <a:rPr lang="en-US" sz="1650" i="1">
                                  <a:latin typeface="Cambria Math" panose="02040503050406030204" pitchFamily="18" charset="0"/>
                                </a:rPr>
                                <m:t>𝑡</m:t>
                              </m:r>
                            </m:sup>
                          </m:sSup>
                          <m:r>
                            <a:rPr lang="en-US" sz="1650" i="0">
                              <a:latin typeface="Cambria Math" panose="02040503050406030204" pitchFamily="18" charset="0"/>
                            </a:rPr>
                            <m:t>)</m:t>
                          </m:r>
                          <m:r>
                            <a:rPr lang="en-US" sz="1650" i="1">
                              <a:latin typeface="Cambria Math" panose="02040503050406030204" pitchFamily="18" charset="0"/>
                            </a:rPr>
                            <m:t>𝑢</m:t>
                          </m:r>
                          <m:r>
                            <a:rPr lang="en-US" sz="1650" i="0">
                              <a:latin typeface="Cambria Math" panose="02040503050406030204" pitchFamily="18" charset="0"/>
                            </a:rPr>
                            <m:t>(</m:t>
                          </m:r>
                          <m:r>
                            <a:rPr lang="en-US" sz="1650" i="1">
                              <a:latin typeface="Cambria Math" panose="02040503050406030204" pitchFamily="18" charset="0"/>
                            </a:rPr>
                            <m:t>𝑡</m:t>
                          </m:r>
                        </m:e>
                      </m:d>
                    </m:oMath>
                  </m:oMathPara>
                </a14:m>
                <a:endParaRPr lang="en-US" sz="1650" dirty="0"/>
              </a:p>
            </p:txBody>
          </p:sp>
        </mc:Choice>
        <mc:Fallback xmlns="">
          <p:sp>
            <p:nvSpPr>
              <p:cNvPr id="17" name="Rectangle 16"/>
              <p:cNvSpPr>
                <a:spLocks noRot="1" noChangeAspect="1" noMove="1" noResize="1" noEditPoints="1" noAdjustHandles="1" noChangeArrowheads="1" noChangeShapeType="1" noTextEdit="1"/>
              </p:cNvSpPr>
              <p:nvPr/>
            </p:nvSpPr>
            <p:spPr>
              <a:xfrm>
                <a:off x="2070531" y="4557018"/>
                <a:ext cx="4273799" cy="346249"/>
              </a:xfrm>
              <a:prstGeom prst="rect">
                <a:avLst/>
              </a:prstGeom>
              <a:blipFill>
                <a:blip r:embed="rId7"/>
                <a:stretch>
                  <a:fillRect t="-119643" r="-10128" b="-182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172243" y="4970580"/>
                <a:ext cx="6295357" cy="57445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650" i="1">
                              <a:latin typeface="Cambria Math" panose="02040503050406030204" pitchFamily="18" charset="0"/>
                            </a:rPr>
                          </m:ctrlPr>
                        </m:fPr>
                        <m:num>
                          <m:r>
                            <a:rPr lang="en-US" sz="1650" i="1">
                              <a:latin typeface="Cambria Math" panose="02040503050406030204" pitchFamily="18" charset="0"/>
                            </a:rPr>
                            <m:t>𝑑𝑥</m:t>
                          </m:r>
                        </m:num>
                        <m:den>
                          <m:r>
                            <a:rPr lang="en-US" sz="1650" i="1">
                              <a:latin typeface="Cambria Math" panose="02040503050406030204" pitchFamily="18" charset="0"/>
                            </a:rPr>
                            <m:t>𝑑𝑡</m:t>
                          </m:r>
                        </m:den>
                      </m:f>
                      <m:r>
                        <a:rPr lang="en-US" sz="1650">
                          <a:latin typeface="Cambria Math" panose="02040503050406030204" pitchFamily="18" charset="0"/>
                        </a:rPr>
                        <m:t>=−</m:t>
                      </m:r>
                      <m:r>
                        <a:rPr lang="en-US" sz="1650">
                          <a:latin typeface="Cambria Math" panose="02040503050406030204" pitchFamily="18" charset="0"/>
                        </a:rPr>
                        <m:t>2</m:t>
                      </m:r>
                      <m:sSup>
                        <m:sSupPr>
                          <m:ctrlPr>
                            <a:rPr lang="en-US" sz="1650" i="1">
                              <a:latin typeface="Cambria Math" panose="02040503050406030204" pitchFamily="18" charset="0"/>
                            </a:rPr>
                          </m:ctrlPr>
                        </m:sSupPr>
                        <m:e>
                          <m:r>
                            <a:rPr lang="en-US" sz="1650" i="1">
                              <a:latin typeface="Cambria Math" panose="02040503050406030204" pitchFamily="18" charset="0"/>
                            </a:rPr>
                            <m:t>𝑒</m:t>
                          </m:r>
                        </m:e>
                        <m:sup>
                          <m:r>
                            <a:rPr lang="en-US" sz="1650">
                              <a:latin typeface="Cambria Math" panose="02040503050406030204" pitchFamily="18" charset="0"/>
                            </a:rPr>
                            <m:t>−</m:t>
                          </m:r>
                          <m:r>
                            <a:rPr lang="en-US" sz="1650">
                              <a:latin typeface="Cambria Math" panose="02040503050406030204" pitchFamily="18" charset="0"/>
                            </a:rPr>
                            <m:t>2</m:t>
                          </m:r>
                          <m:r>
                            <a:rPr lang="en-US" sz="1650" i="1">
                              <a:latin typeface="Cambria Math" panose="02040503050406030204" pitchFamily="18" charset="0"/>
                            </a:rPr>
                            <m:t>𝑡</m:t>
                          </m:r>
                        </m:sup>
                      </m:sSup>
                      <m:r>
                        <a:rPr lang="en-US" sz="1650" i="1">
                          <a:latin typeface="Cambria Math" panose="02040503050406030204" pitchFamily="18" charset="0"/>
                        </a:rPr>
                        <m:t>𝑢</m:t>
                      </m:r>
                      <m:r>
                        <a:rPr lang="en-US" sz="1650">
                          <a:latin typeface="Cambria Math" panose="02040503050406030204" pitchFamily="18" charset="0"/>
                        </a:rPr>
                        <m:t>(</m:t>
                      </m:r>
                      <m:r>
                        <a:rPr lang="en-US" sz="1650" i="1">
                          <a:latin typeface="Cambria Math" panose="02040503050406030204" pitchFamily="18" charset="0"/>
                        </a:rPr>
                        <m:t>𝑡</m:t>
                      </m:r>
                      <m:r>
                        <a:rPr lang="en-US" sz="1650">
                          <a:latin typeface="Cambria Math" panose="02040503050406030204" pitchFamily="18" charset="0"/>
                        </a:rPr>
                        <m:t>)+</m:t>
                      </m:r>
                      <m:r>
                        <a:rPr lang="en-US" sz="1650" i="1">
                          <a:latin typeface="Cambria Math" panose="02040503050406030204" pitchFamily="18" charset="0"/>
                        </a:rPr>
                        <m:t>𝛿</m:t>
                      </m:r>
                      <m:r>
                        <a:rPr lang="en-US" sz="1650">
                          <a:latin typeface="Cambria Math" panose="02040503050406030204" pitchFamily="18" charset="0"/>
                        </a:rPr>
                        <m:t>(</m:t>
                      </m:r>
                      <m:r>
                        <a:rPr lang="en-US" sz="1650" i="1">
                          <a:latin typeface="Cambria Math" panose="02040503050406030204" pitchFamily="18" charset="0"/>
                        </a:rPr>
                        <m:t>𝑡</m:t>
                      </m:r>
                      <m:r>
                        <a:rPr lang="en-US" sz="1650">
                          <a:latin typeface="Cambria Math" panose="02040503050406030204" pitchFamily="18" charset="0"/>
                        </a:rPr>
                        <m:t>)</m:t>
                      </m:r>
                      <m:r>
                        <m:rPr>
                          <m:nor/>
                        </m:rPr>
                        <a:rPr lang="en-US" sz="1650" i="1">
                          <a:latin typeface="Cambria Math" panose="02040503050406030204" pitchFamily="18" charset="0"/>
                        </a:rPr>
                        <m:t>   </m:t>
                      </m:r>
                      <m:r>
                        <a:rPr lang="en-US" sz="1650">
                          <a:latin typeface="Cambria Math" panose="02040503050406030204" pitchFamily="18" charset="0"/>
                        </a:rPr>
                        <m:t>→</m:t>
                      </m:r>
                      <m:f>
                        <m:fPr>
                          <m:ctrlPr>
                            <a:rPr lang="en-US" sz="1650" i="1">
                              <a:latin typeface="Cambria Math" panose="02040503050406030204" pitchFamily="18" charset="0"/>
                            </a:rPr>
                          </m:ctrlPr>
                        </m:fPr>
                        <m:num>
                          <m:r>
                            <a:rPr lang="en-US" sz="1650" i="1">
                              <a:latin typeface="Cambria Math" panose="02040503050406030204" pitchFamily="18" charset="0"/>
                            </a:rPr>
                            <m:t>𝑑𝑦</m:t>
                          </m:r>
                        </m:num>
                        <m:den>
                          <m:r>
                            <a:rPr lang="en-US" sz="1650" i="1">
                              <a:latin typeface="Cambria Math" panose="02040503050406030204" pitchFamily="18" charset="0"/>
                            </a:rPr>
                            <m:t>𝑑𝑡</m:t>
                          </m:r>
                        </m:den>
                      </m:f>
                      <m:r>
                        <a:rPr lang="en-US" sz="1650">
                          <a:latin typeface="Cambria Math" panose="02040503050406030204" pitchFamily="18" charset="0"/>
                        </a:rPr>
                        <m:t>=(−</m:t>
                      </m:r>
                      <m:sSup>
                        <m:sSupPr>
                          <m:ctrlPr>
                            <a:rPr lang="en-US" sz="1650" i="1">
                              <a:latin typeface="Cambria Math" panose="02040503050406030204" pitchFamily="18" charset="0"/>
                            </a:rPr>
                          </m:ctrlPr>
                        </m:sSupPr>
                        <m:e>
                          <m:r>
                            <a:rPr lang="en-US" sz="1650" i="1">
                              <a:latin typeface="Cambria Math" panose="02040503050406030204" pitchFamily="18" charset="0"/>
                            </a:rPr>
                            <m:t>𝑒</m:t>
                          </m:r>
                        </m:e>
                        <m:sup>
                          <m:r>
                            <a:rPr lang="en-US" sz="1650">
                              <a:latin typeface="Cambria Math" panose="02040503050406030204" pitchFamily="18" charset="0"/>
                            </a:rPr>
                            <m:t>−</m:t>
                          </m:r>
                          <m:r>
                            <a:rPr lang="en-US" sz="1650" i="1">
                              <a:latin typeface="Cambria Math" panose="02040503050406030204" pitchFamily="18" charset="0"/>
                            </a:rPr>
                            <m:t>𝑡</m:t>
                          </m:r>
                        </m:sup>
                      </m:sSup>
                      <m:r>
                        <a:rPr lang="en-US" sz="1650">
                          <a:latin typeface="Cambria Math" panose="02040503050406030204" pitchFamily="18" charset="0"/>
                        </a:rPr>
                        <m:t>+</m:t>
                      </m:r>
                      <m:r>
                        <a:rPr lang="en-US" sz="1650">
                          <a:latin typeface="Cambria Math" panose="02040503050406030204" pitchFamily="18" charset="0"/>
                        </a:rPr>
                        <m:t>2</m:t>
                      </m:r>
                      <m:sSup>
                        <m:sSupPr>
                          <m:ctrlPr>
                            <a:rPr lang="en-US" sz="1650" i="1">
                              <a:latin typeface="Cambria Math" panose="02040503050406030204" pitchFamily="18" charset="0"/>
                            </a:rPr>
                          </m:ctrlPr>
                        </m:sSupPr>
                        <m:e>
                          <m:r>
                            <a:rPr lang="en-US" sz="1650" i="1">
                              <a:latin typeface="Cambria Math" panose="02040503050406030204" pitchFamily="18" charset="0"/>
                            </a:rPr>
                            <m:t>𝑒</m:t>
                          </m:r>
                        </m:e>
                        <m:sup>
                          <m:r>
                            <a:rPr lang="en-US" sz="1650">
                              <a:latin typeface="Cambria Math" panose="02040503050406030204" pitchFamily="18" charset="0"/>
                            </a:rPr>
                            <m:t>−</m:t>
                          </m:r>
                          <m:r>
                            <a:rPr lang="en-US" sz="1650">
                              <a:latin typeface="Cambria Math" panose="02040503050406030204" pitchFamily="18" charset="0"/>
                            </a:rPr>
                            <m:t>2</m:t>
                          </m:r>
                          <m:r>
                            <a:rPr lang="en-US" sz="1650" i="1">
                              <a:latin typeface="Cambria Math" panose="02040503050406030204" pitchFamily="18" charset="0"/>
                            </a:rPr>
                            <m:t>𝑡</m:t>
                          </m:r>
                        </m:sup>
                      </m:sSup>
                      <m:r>
                        <a:rPr lang="en-US" sz="1650">
                          <a:latin typeface="Cambria Math" panose="02040503050406030204" pitchFamily="18" charset="0"/>
                        </a:rPr>
                        <m:t>)</m:t>
                      </m:r>
                      <m:r>
                        <a:rPr lang="en-US" sz="1650" i="1">
                          <a:latin typeface="Cambria Math" panose="02040503050406030204" pitchFamily="18" charset="0"/>
                        </a:rPr>
                        <m:t>𝑢</m:t>
                      </m:r>
                      <m:r>
                        <a:rPr lang="en-US" sz="1650">
                          <a:latin typeface="Cambria Math" panose="02040503050406030204" pitchFamily="18" charset="0"/>
                        </a:rPr>
                        <m:t>(</m:t>
                      </m:r>
                      <m:r>
                        <a:rPr lang="en-US" sz="1650" i="1">
                          <a:latin typeface="Cambria Math" panose="02040503050406030204" pitchFamily="18" charset="0"/>
                        </a:rPr>
                        <m:t>𝑡</m:t>
                      </m:r>
                      <m:r>
                        <a:rPr lang="en-US" sz="1650">
                          <a:latin typeface="Cambria Math" panose="02040503050406030204" pitchFamily="18" charset="0"/>
                        </a:rPr>
                        <m:t>)</m:t>
                      </m:r>
                    </m:oMath>
                  </m:oMathPara>
                </a14:m>
                <a:endParaRPr lang="en-US" sz="1650" dirty="0"/>
              </a:p>
            </p:txBody>
          </p:sp>
        </mc:Choice>
        <mc:Fallback xmlns="">
          <p:sp>
            <p:nvSpPr>
              <p:cNvPr id="18" name="Rectangle 17"/>
              <p:cNvSpPr>
                <a:spLocks noRot="1" noChangeAspect="1" noMove="1" noResize="1" noEditPoints="1" noAdjustHandles="1" noChangeArrowheads="1" noChangeShapeType="1" noTextEdit="1"/>
              </p:cNvSpPr>
              <p:nvPr/>
            </p:nvSpPr>
            <p:spPr>
              <a:xfrm>
                <a:off x="1172243" y="4970580"/>
                <a:ext cx="6295357" cy="57445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965587" y="5691524"/>
                <a:ext cx="4509311" cy="5744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50" i="1">
                              <a:latin typeface="Cambria Math" panose="02040503050406030204" pitchFamily="18" charset="0"/>
                            </a:rPr>
                          </m:ctrlPr>
                        </m:fPr>
                        <m:num>
                          <m:r>
                            <a:rPr lang="en-US" sz="1650" i="1">
                              <a:latin typeface="Cambria Math" panose="02040503050406030204" pitchFamily="18" charset="0"/>
                            </a:rPr>
                            <m:t>𝑑𝑥</m:t>
                          </m:r>
                        </m:num>
                        <m:den>
                          <m:r>
                            <a:rPr lang="en-US" sz="1650" i="1">
                              <a:latin typeface="Cambria Math" panose="02040503050406030204" pitchFamily="18" charset="0"/>
                            </a:rPr>
                            <m:t>𝑑𝑡</m:t>
                          </m:r>
                        </m:den>
                      </m:f>
                      <m:r>
                        <a:rPr lang="en-US" sz="1650" i="0">
                          <a:latin typeface="Cambria Math" panose="02040503050406030204" pitchFamily="18" charset="0"/>
                        </a:rPr>
                        <m:t>+</m:t>
                      </m:r>
                      <m:r>
                        <a:rPr lang="en-US" sz="1650" i="0">
                          <a:latin typeface="Cambria Math" panose="02040503050406030204" pitchFamily="18" charset="0"/>
                        </a:rPr>
                        <m:t>2</m:t>
                      </m:r>
                      <m:r>
                        <a:rPr lang="en-US" sz="1650" i="1">
                          <a:latin typeface="Cambria Math" panose="02040503050406030204" pitchFamily="18" charset="0"/>
                        </a:rPr>
                        <m:t>𝑥</m:t>
                      </m:r>
                      <m:r>
                        <a:rPr lang="en-US" sz="1650" i="0">
                          <a:latin typeface="Cambria Math" panose="02040503050406030204" pitchFamily="18" charset="0"/>
                        </a:rPr>
                        <m:t>=</m:t>
                      </m:r>
                      <m:r>
                        <a:rPr lang="en-US" sz="1650" i="1">
                          <a:latin typeface="Cambria Math" panose="02040503050406030204" pitchFamily="18" charset="0"/>
                        </a:rPr>
                        <m:t>𝛿</m:t>
                      </m:r>
                      <m:r>
                        <a:rPr lang="en-US" sz="1650" i="0">
                          <a:latin typeface="Cambria Math" panose="02040503050406030204" pitchFamily="18" charset="0"/>
                        </a:rPr>
                        <m:t>(</m:t>
                      </m:r>
                      <m:r>
                        <a:rPr lang="en-US" sz="1650" i="1">
                          <a:latin typeface="Cambria Math" panose="02040503050406030204" pitchFamily="18" charset="0"/>
                        </a:rPr>
                        <m:t>𝑡</m:t>
                      </m:r>
                      <m:r>
                        <a:rPr lang="en-US" sz="1650" i="0">
                          <a:latin typeface="Cambria Math" panose="02040503050406030204" pitchFamily="18" charset="0"/>
                        </a:rPr>
                        <m:t>)</m:t>
                      </m:r>
                      <m:r>
                        <m:rPr>
                          <m:nor/>
                        </m:rPr>
                        <a:rPr lang="en-US" sz="1650" i="1">
                          <a:latin typeface="Cambria Math" panose="02040503050406030204" pitchFamily="18" charset="0"/>
                        </a:rPr>
                        <m:t>   </m:t>
                      </m:r>
                      <m:r>
                        <a:rPr lang="en-US" sz="1650" i="0">
                          <a:latin typeface="Cambria Math" panose="02040503050406030204" pitchFamily="18" charset="0"/>
                        </a:rPr>
                        <m:t>→</m:t>
                      </m:r>
                      <m:r>
                        <a:rPr lang="en-US" sz="1650" i="1">
                          <a:latin typeface="Cambria Math" panose="02040503050406030204" pitchFamily="18" charset="0"/>
                        </a:rPr>
                        <m:t>h</m:t>
                      </m:r>
                      <m:r>
                        <a:rPr lang="en-US" sz="1650" i="0">
                          <a:latin typeface="Cambria Math" panose="02040503050406030204" pitchFamily="18" charset="0"/>
                        </a:rPr>
                        <m:t>(</m:t>
                      </m:r>
                      <m:r>
                        <a:rPr lang="en-US" sz="1650" i="1">
                          <a:latin typeface="Cambria Math" panose="02040503050406030204" pitchFamily="18" charset="0"/>
                        </a:rPr>
                        <m:t>𝑡</m:t>
                      </m:r>
                      <m:r>
                        <a:rPr lang="en-US" sz="1650" i="0">
                          <a:latin typeface="Cambria Math" panose="02040503050406030204" pitchFamily="18" charset="0"/>
                        </a:rPr>
                        <m:t>)=</m:t>
                      </m:r>
                      <m:f>
                        <m:fPr>
                          <m:ctrlPr>
                            <a:rPr lang="en-US" sz="1650" i="1">
                              <a:latin typeface="Cambria Math" panose="02040503050406030204" pitchFamily="18" charset="0"/>
                            </a:rPr>
                          </m:ctrlPr>
                        </m:fPr>
                        <m:num>
                          <m:r>
                            <a:rPr lang="en-US" sz="1650" i="1">
                              <a:latin typeface="Cambria Math" panose="02040503050406030204" pitchFamily="18" charset="0"/>
                            </a:rPr>
                            <m:t>𝑑𝑦</m:t>
                          </m:r>
                        </m:num>
                        <m:den>
                          <m:r>
                            <a:rPr lang="en-US" sz="1650" i="1">
                              <a:latin typeface="Cambria Math" panose="02040503050406030204" pitchFamily="18" charset="0"/>
                            </a:rPr>
                            <m:t>𝑑𝑡</m:t>
                          </m:r>
                        </m:den>
                      </m:f>
                      <m:r>
                        <a:rPr lang="en-US" sz="1650" i="0">
                          <a:latin typeface="Cambria Math" panose="02040503050406030204" pitchFamily="18" charset="0"/>
                        </a:rPr>
                        <m:t>+</m:t>
                      </m:r>
                      <m:r>
                        <a:rPr lang="en-US" sz="1650" i="0">
                          <a:latin typeface="Cambria Math" panose="02040503050406030204" pitchFamily="18" charset="0"/>
                        </a:rPr>
                        <m:t>2</m:t>
                      </m:r>
                      <m:r>
                        <a:rPr lang="en-US" sz="1650" i="1">
                          <a:latin typeface="Cambria Math" panose="02040503050406030204" pitchFamily="18" charset="0"/>
                        </a:rPr>
                        <m:t>𝑦</m:t>
                      </m:r>
                      <m:r>
                        <a:rPr lang="en-US" sz="1650" i="0">
                          <a:latin typeface="Cambria Math" panose="02040503050406030204" pitchFamily="18" charset="0"/>
                        </a:rPr>
                        <m:t>=</m:t>
                      </m:r>
                      <m:sSup>
                        <m:sSupPr>
                          <m:ctrlPr>
                            <a:rPr lang="en-US" sz="1650" i="1">
                              <a:latin typeface="Cambria Math" panose="02040503050406030204" pitchFamily="18" charset="0"/>
                            </a:rPr>
                          </m:ctrlPr>
                        </m:sSupPr>
                        <m:e>
                          <m:r>
                            <a:rPr lang="en-US" sz="1650" i="1">
                              <a:latin typeface="Cambria Math" panose="02040503050406030204" pitchFamily="18" charset="0"/>
                            </a:rPr>
                            <m:t>𝑒</m:t>
                          </m:r>
                        </m:e>
                        <m:sup>
                          <m:r>
                            <a:rPr lang="en-US" sz="1650" i="0">
                              <a:latin typeface="Cambria Math" panose="02040503050406030204" pitchFamily="18" charset="0"/>
                            </a:rPr>
                            <m:t>−</m:t>
                          </m:r>
                          <m:r>
                            <a:rPr lang="en-US" sz="1650" i="1">
                              <a:latin typeface="Cambria Math" panose="02040503050406030204" pitchFamily="18" charset="0"/>
                            </a:rPr>
                            <m:t>𝑡</m:t>
                          </m:r>
                        </m:sup>
                      </m:sSup>
                      <m:r>
                        <a:rPr lang="en-US" sz="1650" i="1">
                          <a:latin typeface="Cambria Math" panose="02040503050406030204" pitchFamily="18" charset="0"/>
                        </a:rPr>
                        <m:t>𝑢</m:t>
                      </m:r>
                      <m:r>
                        <a:rPr lang="en-US" sz="1650" i="0">
                          <a:latin typeface="Cambria Math" panose="02040503050406030204" pitchFamily="18" charset="0"/>
                        </a:rPr>
                        <m:t>(</m:t>
                      </m:r>
                      <m:r>
                        <a:rPr lang="en-US" sz="1650" i="1">
                          <a:latin typeface="Cambria Math" panose="02040503050406030204" pitchFamily="18" charset="0"/>
                        </a:rPr>
                        <m:t>𝑡</m:t>
                      </m:r>
                      <m:r>
                        <a:rPr lang="en-US" sz="1650" i="0">
                          <a:latin typeface="Cambria Math" panose="02040503050406030204" pitchFamily="18" charset="0"/>
                        </a:rPr>
                        <m:t>)</m:t>
                      </m:r>
                      <m:r>
                        <m:rPr>
                          <m:nor/>
                        </m:rPr>
                        <a:rPr lang="en-US" sz="1650" i="1">
                          <a:latin typeface="Cambria Math" panose="02040503050406030204" pitchFamily="18" charset="0"/>
                        </a:rPr>
                        <m:t>   </m:t>
                      </m:r>
                    </m:oMath>
                  </m:oMathPara>
                </a14:m>
                <a:endParaRPr lang="en-US" sz="1650" dirty="0"/>
              </a:p>
            </p:txBody>
          </p:sp>
        </mc:Choice>
        <mc:Fallback xmlns="">
          <p:sp>
            <p:nvSpPr>
              <p:cNvPr id="19" name="Rectangle 18"/>
              <p:cNvSpPr>
                <a:spLocks noRot="1" noChangeAspect="1" noMove="1" noResize="1" noEditPoints="1" noAdjustHandles="1" noChangeArrowheads="1" noChangeShapeType="1" noTextEdit="1"/>
              </p:cNvSpPr>
              <p:nvPr/>
            </p:nvSpPr>
            <p:spPr>
              <a:xfrm>
                <a:off x="1965587" y="5691524"/>
                <a:ext cx="4509311" cy="574453"/>
              </a:xfrm>
              <a:prstGeom prst="rect">
                <a:avLst/>
              </a:prstGeom>
              <a:blipFill>
                <a:blip r:embed="rId9"/>
                <a:stretch>
                  <a:fillRect/>
                </a:stretch>
              </a:blipFill>
            </p:spPr>
            <p:txBody>
              <a:bodyPr/>
              <a:lstStyle/>
              <a:p>
                <a:r>
                  <a:rPr lang="en-US">
                    <a:noFill/>
                  </a:rPr>
                  <a:t> </a:t>
                </a:r>
              </a:p>
            </p:txBody>
          </p:sp>
        </mc:Fallback>
      </mc:AlternateContent>
      <p:sp>
        <p:nvSpPr>
          <p:cNvPr id="20" name="Rectangle 19"/>
          <p:cNvSpPr/>
          <p:nvPr/>
        </p:nvSpPr>
        <p:spPr>
          <a:xfrm>
            <a:off x="864326" y="6412468"/>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
        <p:nvSpPr>
          <p:cNvPr id="30" name="Rectangle 29"/>
          <p:cNvSpPr/>
          <p:nvPr/>
        </p:nvSpPr>
        <p:spPr>
          <a:xfrm>
            <a:off x="143362" y="3049651"/>
            <a:ext cx="8772038" cy="694036"/>
          </a:xfrm>
          <a:prstGeom prst="rect">
            <a:avLst/>
          </a:prstGeom>
        </p:spPr>
        <p:txBody>
          <a:bodyPr wrap="square">
            <a:spAutoFit/>
          </a:bodyPr>
          <a:lstStyle/>
          <a:p>
            <a:pPr algn="just" rtl="1">
              <a:lnSpc>
                <a:spcPct val="115000"/>
              </a:lnSpc>
              <a:spcAft>
                <a:spcPts val="800"/>
              </a:spcAft>
              <a:tabLst>
                <a:tab pos="2461895" algn="l"/>
              </a:tabLst>
            </a:pPr>
            <a:r>
              <a:rPr lang="fa-IR" sz="1700" kern="100" dirty="0">
                <a:latin typeface="Cambria Math" panose="02040503050406030204" pitchFamily="18" charset="0"/>
                <a:ea typeface="Cambria Math" panose="02040503050406030204" pitchFamily="18" charset="0"/>
                <a:cs typeface="B Nazanin" panose="00000400000000000000" pitchFamily="2" charset="-78"/>
              </a:rPr>
              <a:t>استفاده از مطلب فوق که یک حقیقت مسلم مدارهای </a:t>
            </a:r>
            <a:r>
              <a:rPr lang="en-US" sz="1700" kern="100" dirty="0" smtClean="0">
                <a:latin typeface="Cambria Math" panose="02040503050406030204" pitchFamily="18" charset="0"/>
                <a:ea typeface="Cambria Math" panose="02040503050406030204" pitchFamily="18" charset="0"/>
                <a:cs typeface="B Nazanin" panose="00000400000000000000" pitchFamily="2" charset="-78"/>
              </a:rPr>
              <a:t>LTI</a:t>
            </a:r>
            <a:r>
              <a:rPr lang="fa-IR" sz="1700" kern="100" dirty="0" smtClean="0">
                <a:latin typeface="Cambria Math" panose="02040503050406030204" pitchFamily="18" charset="0"/>
                <a:ea typeface="Cambria Math" panose="02040503050406030204" pitchFamily="18" charset="0"/>
                <a:cs typeface="B Nazanin" panose="00000400000000000000" pitchFamily="2" charset="-78"/>
              </a:rPr>
              <a:t> است، </a:t>
            </a:r>
            <a:r>
              <a:rPr lang="fa-IR" sz="1700" kern="100" dirty="0">
                <a:latin typeface="Cambria Math" panose="02040503050406030204" pitchFamily="18" charset="0"/>
                <a:ea typeface="Cambria Math" panose="02040503050406030204" pitchFamily="18" charset="0"/>
                <a:cs typeface="B Nazanin" panose="00000400000000000000" pitchFamily="2" charset="-78"/>
              </a:rPr>
              <a:t>به ما امکان </a:t>
            </a:r>
            <a:r>
              <a:rPr lang="fa-IR" sz="1700" kern="100" dirty="0" smtClean="0">
                <a:latin typeface="Cambria Math" panose="02040503050406030204" pitchFamily="18" charset="0"/>
                <a:ea typeface="Cambria Math" panose="02040503050406030204" pitchFamily="18" charset="0"/>
                <a:cs typeface="B Nazanin" panose="00000400000000000000" pitchFamily="2" charset="-78"/>
              </a:rPr>
              <a:t>می دهد </a:t>
            </a:r>
            <a:r>
              <a:rPr lang="fa-IR" sz="1700" kern="100" dirty="0">
                <a:latin typeface="Cambria Math" panose="02040503050406030204" pitchFamily="18" charset="0"/>
                <a:ea typeface="Cambria Math" panose="02040503050406030204" pitchFamily="18" charset="0"/>
                <a:cs typeface="B Nazanin" panose="00000400000000000000" pitchFamily="2" charset="-78"/>
              </a:rPr>
              <a:t>که با داشتن پاسخ حالت صفر به یک </a:t>
            </a:r>
            <a:r>
              <a:rPr lang="fa-IR" sz="1700" kern="100" dirty="0" smtClean="0">
                <a:latin typeface="Cambria Math" panose="02040503050406030204" pitchFamily="18" charset="0"/>
                <a:ea typeface="Cambria Math" panose="02040503050406030204" pitchFamily="18" charset="0"/>
                <a:cs typeface="B Nazanin" panose="00000400000000000000" pitchFamily="2" charset="-78"/>
              </a:rPr>
              <a:t>ورودی، </a:t>
            </a:r>
            <a:r>
              <a:rPr lang="fa-IR" sz="1700" kern="100" dirty="0">
                <a:latin typeface="Cambria Math" panose="02040503050406030204" pitchFamily="18" charset="0"/>
                <a:ea typeface="Cambria Math" panose="02040503050406030204" pitchFamily="18" charset="0"/>
                <a:cs typeface="B Nazanin" panose="00000400000000000000" pitchFamily="2" charset="-78"/>
              </a:rPr>
              <a:t>پاسخ ضربه را تعیین کنیم.</a:t>
            </a:r>
            <a:endParaRPr lang="en-US" sz="1700" kern="100" dirty="0">
              <a:effectLst/>
              <a:latin typeface="Cambria Math" panose="02040503050406030204" pitchFamily="18" charset="0"/>
              <a:ea typeface="Cambria Math" panose="02040503050406030204" pitchFamily="18" charset="0"/>
              <a:cs typeface="Arial" panose="020B0604020202020204" pitchFamily="34" charset="0"/>
            </a:endParaRPr>
          </a:p>
        </p:txBody>
      </p:sp>
    </p:spTree>
    <p:extLst>
      <p:ext uri="{BB962C8B-B14F-4D97-AF65-F5344CB8AC3E}">
        <p14:creationId xmlns:p14="http://schemas.microsoft.com/office/powerpoint/2010/main" val="8851358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92</a:t>
            </a:fld>
            <a:endParaRPr lang="en-US"/>
          </a:p>
        </p:txBody>
      </p:sp>
      <mc:AlternateContent xmlns:mc="http://schemas.openxmlformats.org/markup-compatibility/2006" xmlns:a14="http://schemas.microsoft.com/office/drawing/2010/main">
        <mc:Choice Requires="a14">
          <p:sp>
            <p:nvSpPr>
              <p:cNvPr id="3" name="Rectangle 2"/>
              <p:cNvSpPr/>
              <p:nvPr/>
            </p:nvSpPr>
            <p:spPr>
              <a:xfrm>
                <a:off x="245225" y="218483"/>
                <a:ext cx="8759525" cy="694036"/>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q"/>
                  <a:tabLst>
                    <a:tab pos="2461895" algn="l"/>
                  </a:tabLst>
                </a:pPr>
                <a:r>
                  <a:rPr lang="fa-IR" sz="1700" b="1"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مثال) </a:t>
                </a:r>
                <a:r>
                  <a:rPr lang="fa-IR" sz="1700" kern="100" dirty="0">
                    <a:latin typeface="Calibri" panose="020F0502020204030204" pitchFamily="34" charset="0"/>
                    <a:ea typeface="Calibri" panose="020F0502020204030204" pitchFamily="34" charset="0"/>
                    <a:cs typeface="B Nazanin" panose="00000400000000000000" pitchFamily="2" charset="-78"/>
                  </a:rPr>
                  <a:t>در یک مدار </a:t>
                </a:r>
                <a:r>
                  <a:rPr lang="en-US" sz="1700" kern="100" dirty="0" smtClean="0">
                    <a:latin typeface="Cambria Math" panose="02040503050406030204" pitchFamily="18" charset="0"/>
                    <a:ea typeface="Cambria Math" panose="02040503050406030204" pitchFamily="18" charset="0"/>
                    <a:cs typeface="B Nazanin" panose="00000400000000000000" pitchFamily="2" charset="-78"/>
                  </a:rPr>
                  <a:t>LTI</a:t>
                </a:r>
                <a:r>
                  <a:rPr lang="fa-IR" sz="1700" kern="100" dirty="0" smtClean="0">
                    <a:latin typeface="Calibri" panose="020F0502020204030204" pitchFamily="34" charset="0"/>
                    <a:ea typeface="Calibri" panose="020F0502020204030204" pitchFamily="34" charset="0"/>
                    <a:cs typeface="B Nazanin" panose="00000400000000000000" pitchFamily="2" charset="-78"/>
                  </a:rPr>
                  <a:t> برای </a:t>
                </a:r>
                <a:r>
                  <a:rPr lang="fa-IR" sz="1700" kern="100" dirty="0">
                    <a:latin typeface="Calibri" panose="020F0502020204030204" pitchFamily="34" charset="0"/>
                    <a:ea typeface="Calibri" panose="020F0502020204030204" pitchFamily="34" charset="0"/>
                    <a:cs typeface="B Nazanin" panose="00000400000000000000" pitchFamily="2" charset="-78"/>
                  </a:rPr>
                  <a:t>ورودی </a:t>
                </a:r>
                <a14:m>
                  <m:oMath xmlns:m="http://schemas.openxmlformats.org/officeDocument/2006/math">
                    <m:r>
                      <a:rPr lang="en-US" sz="1700" i="1" kern="100">
                        <a:latin typeface="Cambria Math" panose="02040503050406030204" pitchFamily="18" charset="0"/>
                        <a:ea typeface="Calibri" panose="020F0502020204030204" pitchFamily="34" charset="0"/>
                        <a:cs typeface="B Nazanin" panose="00000400000000000000" pitchFamily="2" charset="-78"/>
                      </a:rPr>
                      <m:t>𝑥</m:t>
                    </m:r>
                    <m:d>
                      <m:dPr>
                        <m:ctrlPr>
                          <a:rPr lang="en-US" sz="1700" i="1" kern="100">
                            <a:latin typeface="Cambria Math" panose="02040503050406030204" pitchFamily="18" charset="0"/>
                            <a:ea typeface="Calibri" panose="020F0502020204030204" pitchFamily="34" charset="0"/>
                            <a:cs typeface="B Nazanin" panose="00000400000000000000" pitchFamily="2" charset="-78"/>
                          </a:rPr>
                        </m:ctrlPr>
                      </m:dPr>
                      <m:e>
                        <m:r>
                          <a:rPr lang="en-US" sz="1700" i="1" kern="100">
                            <a:latin typeface="Cambria Math" panose="02040503050406030204" pitchFamily="18" charset="0"/>
                            <a:ea typeface="Calibri" panose="020F0502020204030204" pitchFamily="34" charset="0"/>
                            <a:cs typeface="B Nazanin" panose="00000400000000000000" pitchFamily="2" charset="-78"/>
                          </a:rPr>
                          <m:t>𝑡</m:t>
                        </m:r>
                      </m:e>
                    </m:d>
                    <m:r>
                      <a:rPr lang="en-US" sz="1700" i="1" kern="100">
                        <a:latin typeface="Cambria Math" panose="02040503050406030204" pitchFamily="18" charset="0"/>
                        <a:ea typeface="Calibri" panose="020F0502020204030204" pitchFamily="34" charset="0"/>
                        <a:cs typeface="B Nazanin" panose="00000400000000000000" pitchFamily="2" charset="-78"/>
                      </a:rPr>
                      <m:t>=</m:t>
                    </m:r>
                    <m:func>
                      <m:funcPr>
                        <m:ctrlPr>
                          <a:rPr lang="en-US" sz="1700" i="1" kern="100">
                            <a:latin typeface="Cambria Math" panose="02040503050406030204" pitchFamily="18" charset="0"/>
                            <a:ea typeface="Calibri" panose="020F0502020204030204" pitchFamily="34" charset="0"/>
                            <a:cs typeface="B Nazanin" panose="00000400000000000000" pitchFamily="2" charset="-78"/>
                          </a:rPr>
                        </m:ctrlPr>
                      </m:funcPr>
                      <m:fName>
                        <m:r>
                          <a:rPr lang="en-US" sz="1700" i="1" kern="100">
                            <a:latin typeface="Cambria Math" panose="02040503050406030204" pitchFamily="18" charset="0"/>
                            <a:ea typeface="Calibri" panose="020F0502020204030204" pitchFamily="34" charset="0"/>
                            <a:cs typeface="B Nazanin" panose="00000400000000000000" pitchFamily="2" charset="-78"/>
                          </a:rPr>
                          <m:t>𝑐𝑜𝑠</m:t>
                        </m:r>
                      </m:fName>
                      <m:e>
                        <m:r>
                          <a:rPr lang="en-US" sz="1700" i="1" kern="100">
                            <a:latin typeface="Cambria Math" panose="02040503050406030204" pitchFamily="18" charset="0"/>
                            <a:ea typeface="Calibri" panose="020F0502020204030204" pitchFamily="34" charset="0"/>
                            <a:cs typeface="B Nazanin" panose="00000400000000000000" pitchFamily="2" charset="-78"/>
                          </a:rPr>
                          <m:t>𝑡</m:t>
                        </m:r>
                        <m:r>
                          <a:rPr lang="en-US" sz="1700" i="1" kern="100">
                            <a:latin typeface="Cambria Math" panose="02040503050406030204" pitchFamily="18" charset="0"/>
                            <a:ea typeface="Calibri" panose="020F0502020204030204" pitchFamily="34" charset="0"/>
                            <a:cs typeface="B Nazanin" panose="00000400000000000000" pitchFamily="2" charset="-78"/>
                          </a:rPr>
                          <m:t> </m:t>
                        </m:r>
                        <m:r>
                          <a:rPr lang="en-US" sz="1700" i="1" kern="100">
                            <a:latin typeface="Cambria Math" panose="02040503050406030204" pitchFamily="18" charset="0"/>
                            <a:ea typeface="Calibri" panose="020F0502020204030204" pitchFamily="34" charset="0"/>
                            <a:cs typeface="B Nazanin" panose="00000400000000000000" pitchFamily="2" charset="-78"/>
                          </a:rPr>
                          <m:t>𝑢</m:t>
                        </m:r>
                        <m:d>
                          <m:dPr>
                            <m:ctrlPr>
                              <a:rPr lang="en-US" sz="1700" i="1" kern="100">
                                <a:latin typeface="Cambria Math" panose="02040503050406030204" pitchFamily="18" charset="0"/>
                                <a:ea typeface="Calibri" panose="020F0502020204030204" pitchFamily="34" charset="0"/>
                                <a:cs typeface="B Nazanin" panose="00000400000000000000" pitchFamily="2" charset="-78"/>
                              </a:rPr>
                            </m:ctrlPr>
                          </m:dPr>
                          <m:e>
                            <m:r>
                              <a:rPr lang="en-US" sz="1700" i="1" kern="100">
                                <a:latin typeface="Cambria Math" panose="02040503050406030204" pitchFamily="18" charset="0"/>
                                <a:ea typeface="Calibri" panose="020F0502020204030204" pitchFamily="34" charset="0"/>
                                <a:cs typeface="B Nazanin" panose="00000400000000000000" pitchFamily="2" charset="-78"/>
                              </a:rPr>
                              <m:t>𝑡</m:t>
                            </m:r>
                          </m:e>
                        </m:d>
                      </m:e>
                    </m:func>
                  </m:oMath>
                </a14:m>
                <a:r>
                  <a:rPr lang="fa-IR" sz="1700" kern="100" dirty="0">
                    <a:latin typeface="Calibri" panose="020F0502020204030204" pitchFamily="34" charset="0"/>
                    <a:ea typeface="Times New Roman" panose="02020603050405020304" pitchFamily="18" charset="0"/>
                    <a:cs typeface="B Nazanin" panose="00000400000000000000" pitchFamily="2" charset="-78"/>
                  </a:rPr>
                  <a:t> پاسخ حالت صفر </a:t>
                </a:r>
                <a14:m>
                  <m:oMath xmlns:m="http://schemas.openxmlformats.org/officeDocument/2006/math">
                    <m:r>
                      <a:rPr lang="en-US" sz="1700" i="1" kern="100">
                        <a:latin typeface="Cambria Math" panose="02040503050406030204" pitchFamily="18" charset="0"/>
                        <a:ea typeface="Times New Roman" panose="02020603050405020304" pitchFamily="18" charset="0"/>
                        <a:cs typeface="B Nazanin" panose="00000400000000000000" pitchFamily="2" charset="-78"/>
                      </a:rPr>
                      <m:t>𝑦</m:t>
                    </m:r>
                    <m:d>
                      <m:d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dPr>
                      <m:e>
                        <m:r>
                          <a:rPr lang="en-US" sz="1700" i="1" kern="100">
                            <a:latin typeface="Cambria Math" panose="02040503050406030204" pitchFamily="18" charset="0"/>
                            <a:ea typeface="Times New Roman" panose="02020603050405020304" pitchFamily="18" charset="0"/>
                            <a:cs typeface="B Nazanin" panose="00000400000000000000" pitchFamily="2" charset="-78"/>
                          </a:rPr>
                          <m:t>𝑡</m:t>
                        </m:r>
                      </m:e>
                    </m:d>
                    <m:r>
                      <a:rPr lang="en-US" sz="1700" i="1" kern="100">
                        <a:latin typeface="Cambria Math" panose="02040503050406030204" pitchFamily="18" charset="0"/>
                        <a:ea typeface="Times New Roman" panose="02020603050405020304" pitchFamily="18" charset="0"/>
                        <a:cs typeface="B Nazanin" panose="00000400000000000000" pitchFamily="2" charset="-78"/>
                      </a:rPr>
                      <m:t>=</m:t>
                    </m:r>
                    <m:sSup>
                      <m:sSup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pPr>
                      <m:e>
                        <m:r>
                          <a:rPr lang="en-US" sz="1700" i="1" kern="100">
                            <a:latin typeface="Cambria Math" panose="02040503050406030204" pitchFamily="18" charset="0"/>
                            <a:ea typeface="Times New Roman" panose="02020603050405020304" pitchFamily="18" charset="0"/>
                            <a:cs typeface="B Nazanin" panose="00000400000000000000" pitchFamily="2" charset="-78"/>
                          </a:rPr>
                          <m:t>ⅇ</m:t>
                        </m:r>
                      </m:e>
                      <m:sup>
                        <m:r>
                          <a:rPr lang="en-US" sz="1700" i="1" kern="100">
                            <a:latin typeface="Cambria Math" panose="02040503050406030204" pitchFamily="18" charset="0"/>
                            <a:ea typeface="Times New Roman" panose="02020603050405020304" pitchFamily="18" charset="0"/>
                            <a:cs typeface="B Nazanin" panose="00000400000000000000" pitchFamily="2" charset="-78"/>
                          </a:rPr>
                          <m:t>−</m:t>
                        </m:r>
                        <m:r>
                          <a:rPr lang="en-US" sz="1700" i="1" kern="100">
                            <a:latin typeface="Cambria Math" panose="02040503050406030204" pitchFamily="18" charset="0"/>
                            <a:ea typeface="Times New Roman" panose="02020603050405020304" pitchFamily="18" charset="0"/>
                            <a:cs typeface="B Nazanin" panose="00000400000000000000" pitchFamily="2" charset="-78"/>
                          </a:rPr>
                          <m:t>𝑡</m:t>
                        </m:r>
                      </m:sup>
                    </m:sSup>
                    <m:r>
                      <a:rPr lang="en-US" sz="1700" i="1" kern="100">
                        <a:latin typeface="Cambria Math" panose="02040503050406030204" pitchFamily="18" charset="0"/>
                        <a:ea typeface="Times New Roman" panose="02020603050405020304" pitchFamily="18" charset="0"/>
                        <a:cs typeface="B Nazanin" panose="00000400000000000000" pitchFamily="2" charset="-78"/>
                      </a:rPr>
                      <m:t>𝑢</m:t>
                    </m:r>
                    <m:d>
                      <m:d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dPr>
                      <m:e>
                        <m:r>
                          <a:rPr lang="en-US" sz="1700" i="1" kern="100">
                            <a:latin typeface="Cambria Math" panose="02040503050406030204" pitchFamily="18" charset="0"/>
                            <a:ea typeface="Times New Roman" panose="02020603050405020304" pitchFamily="18" charset="0"/>
                            <a:cs typeface="B Nazanin" panose="00000400000000000000" pitchFamily="2" charset="-78"/>
                          </a:rPr>
                          <m:t>𝑡</m:t>
                        </m:r>
                      </m:e>
                    </m:d>
                  </m:oMath>
                </a14:m>
                <a:r>
                  <a:rPr lang="fa-IR" sz="1700" kern="100" dirty="0">
                    <a:latin typeface="Calibri" panose="020F0502020204030204" pitchFamily="34" charset="0"/>
                    <a:ea typeface="Times New Roman" panose="02020603050405020304" pitchFamily="18" charset="0"/>
                    <a:cs typeface="B Nazanin" panose="00000400000000000000" pitchFamily="2" charset="-78"/>
                  </a:rPr>
                  <a:t> </a:t>
                </a:r>
                <a:r>
                  <a:rPr lang="fa-IR" sz="1700" kern="100" dirty="0" smtClean="0">
                    <a:latin typeface="Calibri" panose="020F0502020204030204" pitchFamily="34" charset="0"/>
                    <a:ea typeface="Times New Roman" panose="02020603050405020304" pitchFamily="18" charset="0"/>
                    <a:cs typeface="B Nazanin" panose="00000400000000000000" pitchFamily="2" charset="-78"/>
                  </a:rPr>
                  <a:t>به دست </a:t>
                </a:r>
                <a:r>
                  <a:rPr lang="fa-IR" sz="1700" kern="100" dirty="0">
                    <a:latin typeface="Calibri" panose="020F0502020204030204" pitchFamily="34" charset="0"/>
                    <a:ea typeface="Times New Roman" panose="02020603050405020304" pitchFamily="18" charset="0"/>
                    <a:cs typeface="B Nazanin" panose="00000400000000000000" pitchFamily="2" charset="-78"/>
                  </a:rPr>
                  <a:t>می </a:t>
                </a:r>
                <a:r>
                  <a:rPr lang="fa-IR" sz="1700" kern="100" dirty="0" smtClean="0">
                    <a:latin typeface="Calibri" panose="020F0502020204030204" pitchFamily="34" charset="0"/>
                    <a:ea typeface="Times New Roman" panose="02020603050405020304" pitchFamily="18" charset="0"/>
                    <a:cs typeface="B Nazanin" panose="00000400000000000000" pitchFamily="2" charset="-78"/>
                  </a:rPr>
                  <a:t>آید. </a:t>
                </a:r>
                <a:r>
                  <a:rPr lang="fa-IR" sz="1700" kern="100" dirty="0">
                    <a:latin typeface="Calibri" panose="020F0502020204030204" pitchFamily="34" charset="0"/>
                    <a:ea typeface="Times New Roman" panose="02020603050405020304" pitchFamily="18" charset="0"/>
                    <a:cs typeface="B Nazanin" panose="00000400000000000000" pitchFamily="2" charset="-78"/>
                  </a:rPr>
                  <a:t>پاسخ ضربه این مدار را تعیین کنید.</a:t>
                </a:r>
                <a:endParaRPr lang="en-US" sz="17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45225" y="218483"/>
                <a:ext cx="8759525" cy="694036"/>
              </a:xfrm>
              <a:prstGeom prst="rect">
                <a:avLst/>
              </a:prstGeom>
              <a:blipFill>
                <a:blip r:embed="rId2"/>
                <a:stretch>
                  <a:fillRect l="-974" t="-1754" r="-418" b="-13158"/>
                </a:stretch>
              </a:blipFill>
            </p:spPr>
            <p:txBody>
              <a:bodyPr/>
              <a:lstStyle/>
              <a:p>
                <a:r>
                  <a:rPr lang="en-US">
                    <a:noFill/>
                  </a:rPr>
                  <a:t> </a:t>
                </a:r>
              </a:p>
            </p:txBody>
          </p:sp>
        </mc:Fallback>
      </mc:AlternateContent>
      <p:sp>
        <p:nvSpPr>
          <p:cNvPr id="5" name="Rectangle 4"/>
          <p:cNvSpPr/>
          <p:nvPr/>
        </p:nvSpPr>
        <p:spPr>
          <a:xfrm>
            <a:off x="8166549" y="1087259"/>
            <a:ext cx="838201" cy="346249"/>
          </a:xfrm>
          <a:prstGeom prst="rect">
            <a:avLst/>
          </a:prstGeom>
        </p:spPr>
        <p:txBody>
          <a:bodyPr wrap="square">
            <a:spAutoFit/>
          </a:bodyPr>
          <a:lstStyle/>
          <a:p>
            <a:pPr marL="285750" indent="-285750" algn="r" rtl="1">
              <a:buFont typeface="Times New Roman" panose="02020603050405020304" pitchFamily="18" charset="0"/>
              <a:buChar char="■"/>
            </a:pPr>
            <a:r>
              <a:rPr lang="fa-IR" sz="1650" b="1"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حل)</a:t>
            </a:r>
            <a:endParaRPr lang="en-US" sz="1650" dirty="0"/>
          </a:p>
        </p:txBody>
      </p:sp>
      <mc:AlternateContent xmlns:mc="http://schemas.openxmlformats.org/markup-compatibility/2006" xmlns:a14="http://schemas.microsoft.com/office/drawing/2010/main">
        <mc:Choice Requires="a14">
          <p:sp>
            <p:nvSpPr>
              <p:cNvPr id="7" name="Rectangle 6"/>
              <p:cNvSpPr/>
              <p:nvPr/>
            </p:nvSpPr>
            <p:spPr>
              <a:xfrm>
                <a:off x="2133600" y="1905000"/>
                <a:ext cx="4419600" cy="3539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𝑥</m:t>
                      </m:r>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i="0">
                          <a:latin typeface="Cambria Math" panose="02040503050406030204" pitchFamily="18" charset="0"/>
                        </a:rPr>
                        <m:t>=</m:t>
                      </m:r>
                      <m:d>
                        <m:dPr>
                          <m:ctrlPr>
                            <a:rPr lang="en-US" sz="1700" i="1">
                              <a:latin typeface="Cambria Math" panose="02040503050406030204" pitchFamily="18" charset="0"/>
                            </a:rPr>
                          </m:ctrlPr>
                        </m:dPr>
                        <m:e>
                          <m:func>
                            <m:funcPr>
                              <m:ctrlPr>
                                <a:rPr lang="en-US" sz="1700" i="1">
                                  <a:latin typeface="Cambria Math" panose="02040503050406030204" pitchFamily="18" charset="0"/>
                                </a:rPr>
                              </m:ctrlPr>
                            </m:funcPr>
                            <m:fName>
                              <m:r>
                                <a:rPr lang="en-US" sz="1700" i="1">
                                  <a:latin typeface="Cambria Math" panose="02040503050406030204" pitchFamily="18" charset="0"/>
                                </a:rPr>
                                <m:t>𝑐𝑜𝑠</m:t>
                              </m:r>
                            </m:fName>
                            <m:e>
                              <m:r>
                                <a:rPr lang="en-US" sz="1700" i="1">
                                  <a:latin typeface="Cambria Math" panose="02040503050406030204" pitchFamily="18" charset="0"/>
                                </a:rPr>
                                <m:t>𝑡</m:t>
                              </m:r>
                            </m:e>
                          </m:func>
                        </m:e>
                      </m:d>
                      <m:r>
                        <a:rPr lang="en-US" sz="1700" i="1">
                          <a:latin typeface="Cambria Math" panose="02040503050406030204" pitchFamily="18" charset="0"/>
                        </a:rPr>
                        <m:t>𝑢</m:t>
                      </m:r>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i="0">
                          <a:latin typeface="Cambria Math" panose="02040503050406030204" pitchFamily="18" charset="0"/>
                        </a:rPr>
                        <m:t> → </m:t>
                      </m:r>
                      <m:r>
                        <a:rPr lang="en-US" sz="1700" i="1">
                          <a:latin typeface="Cambria Math" panose="02040503050406030204" pitchFamily="18" charset="0"/>
                        </a:rPr>
                        <m:t>𝑦</m:t>
                      </m:r>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0">
                              <a:latin typeface="Cambria Math" panose="02040503050406030204" pitchFamily="18" charset="0"/>
                            </a:rPr>
                            <m:t>ⅇ</m:t>
                          </m:r>
                        </m:e>
                        <m:sup>
                          <m:r>
                            <a:rPr lang="en-US" sz="1700" i="0">
                              <a:latin typeface="Cambria Math" panose="02040503050406030204" pitchFamily="18" charset="0"/>
                            </a:rPr>
                            <m:t>−</m:t>
                          </m:r>
                          <m:r>
                            <a:rPr lang="en-US" sz="1700" i="1">
                              <a:latin typeface="Cambria Math" panose="02040503050406030204" pitchFamily="18" charset="0"/>
                            </a:rPr>
                            <m:t>𝑡</m:t>
                          </m:r>
                        </m:sup>
                      </m:sSup>
                      <m:r>
                        <a:rPr lang="en-US" sz="1700" i="1">
                          <a:latin typeface="Cambria Math" panose="02040503050406030204" pitchFamily="18" charset="0"/>
                        </a:rPr>
                        <m:t>𝑢</m:t>
                      </m:r>
                      <m:d>
                        <m:dPr>
                          <m:ctrlPr>
                            <a:rPr lang="en-US" sz="1700" i="1">
                              <a:latin typeface="Cambria Math" panose="02040503050406030204" pitchFamily="18" charset="0"/>
                            </a:rPr>
                          </m:ctrlPr>
                        </m:dPr>
                        <m:e>
                          <m:r>
                            <a:rPr lang="en-US" sz="1700" i="1">
                              <a:latin typeface="Cambria Math" panose="02040503050406030204" pitchFamily="18" charset="0"/>
                            </a:rPr>
                            <m:t>𝑡</m:t>
                          </m:r>
                        </m:e>
                      </m:d>
                    </m:oMath>
                  </m:oMathPara>
                </a14:m>
                <a:endParaRPr lang="en-US" sz="1700" dirty="0"/>
              </a:p>
            </p:txBody>
          </p:sp>
        </mc:Choice>
        <mc:Fallback xmlns="">
          <p:sp>
            <p:nvSpPr>
              <p:cNvPr id="7" name="Rectangle 6"/>
              <p:cNvSpPr>
                <a:spLocks noRot="1" noChangeAspect="1" noMove="1" noResize="1" noEditPoints="1" noAdjustHandles="1" noChangeArrowheads="1" noChangeShapeType="1" noTextEdit="1"/>
              </p:cNvSpPr>
              <p:nvPr/>
            </p:nvSpPr>
            <p:spPr>
              <a:xfrm>
                <a:off x="2133600" y="1905000"/>
                <a:ext cx="4419600" cy="353943"/>
              </a:xfrm>
              <a:prstGeom prst="rect">
                <a:avLst/>
              </a:prstGeom>
              <a:blipFill>
                <a:blip r:embed="rId3"/>
                <a:stretch>
                  <a:fillRect b="-1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828800" y="2382664"/>
                <a:ext cx="5334000" cy="5891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700" i="1">
                              <a:latin typeface="Cambria Math" panose="02040503050406030204" pitchFamily="18" charset="0"/>
                            </a:rPr>
                          </m:ctrlPr>
                        </m:fPr>
                        <m:num>
                          <m:r>
                            <a:rPr lang="en-US" sz="1700">
                              <a:latin typeface="Cambria Math" panose="02040503050406030204" pitchFamily="18" charset="0"/>
                            </a:rPr>
                            <m:t>ⅆ</m:t>
                          </m:r>
                          <m:r>
                            <a:rPr lang="en-US" sz="1700" i="1">
                              <a:latin typeface="Cambria Math" panose="02040503050406030204" pitchFamily="18" charset="0"/>
                            </a:rPr>
                            <m:t>𝑥</m:t>
                          </m:r>
                        </m:num>
                        <m:den>
                          <m:r>
                            <a:rPr lang="en-US" sz="1700" i="0">
                              <a:latin typeface="Cambria Math" panose="02040503050406030204" pitchFamily="18" charset="0"/>
                            </a:rPr>
                            <m:t>ⅆ</m:t>
                          </m:r>
                          <m:r>
                            <a:rPr lang="en-US" sz="1700" i="1">
                              <a:latin typeface="Cambria Math" panose="02040503050406030204" pitchFamily="18" charset="0"/>
                            </a:rPr>
                            <m:t>𝑡</m:t>
                          </m:r>
                        </m:den>
                      </m:f>
                      <m:r>
                        <a:rPr lang="en-US" sz="1700" i="0">
                          <a:latin typeface="Cambria Math" panose="02040503050406030204" pitchFamily="18" charset="0"/>
                        </a:rPr>
                        <m:t>=</m:t>
                      </m:r>
                      <m:d>
                        <m:dPr>
                          <m:ctrlPr>
                            <a:rPr lang="en-US" sz="1700" i="1">
                              <a:latin typeface="Cambria Math" panose="02040503050406030204" pitchFamily="18" charset="0"/>
                            </a:rPr>
                          </m:ctrlPr>
                        </m:dPr>
                        <m:e>
                          <m:r>
                            <a:rPr lang="en-US" sz="1700" i="0">
                              <a:latin typeface="Cambria Math" panose="02040503050406030204" pitchFamily="18" charset="0"/>
                            </a:rPr>
                            <m:t>−</m:t>
                          </m:r>
                          <m:func>
                            <m:funcPr>
                              <m:ctrlPr>
                                <a:rPr lang="en-US" sz="1700" i="1">
                                  <a:latin typeface="Cambria Math" panose="02040503050406030204" pitchFamily="18" charset="0"/>
                                </a:rPr>
                              </m:ctrlPr>
                            </m:funcPr>
                            <m:fName>
                              <m:r>
                                <a:rPr lang="en-US" sz="1700" i="1">
                                  <a:latin typeface="Cambria Math" panose="02040503050406030204" pitchFamily="18" charset="0"/>
                                </a:rPr>
                                <m:t>𝑠𝑖𝑛</m:t>
                              </m:r>
                            </m:fName>
                            <m:e>
                              <m:r>
                                <a:rPr lang="en-US" sz="1700" i="1">
                                  <a:latin typeface="Cambria Math" panose="02040503050406030204" pitchFamily="18" charset="0"/>
                                </a:rPr>
                                <m:t>𝑡</m:t>
                              </m:r>
                            </m:e>
                          </m:func>
                        </m:e>
                      </m:d>
                      <m:r>
                        <a:rPr lang="en-US" sz="1700" i="1">
                          <a:latin typeface="Cambria Math" panose="02040503050406030204" pitchFamily="18" charset="0"/>
                        </a:rPr>
                        <m:t>𝑢</m:t>
                      </m:r>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i="0">
                          <a:latin typeface="Cambria Math" panose="02040503050406030204" pitchFamily="18" charset="0"/>
                        </a:rPr>
                        <m:t>+</m:t>
                      </m:r>
                      <m:r>
                        <a:rPr lang="en-US" sz="1700" i="1">
                          <a:latin typeface="Cambria Math" panose="02040503050406030204" pitchFamily="18" charset="0"/>
                        </a:rPr>
                        <m:t>𝛿</m:t>
                      </m:r>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ⅆ</m:t>
                          </m:r>
                          <m:r>
                            <a:rPr lang="en-US" sz="1700" i="1">
                              <a:latin typeface="Cambria Math" panose="02040503050406030204" pitchFamily="18" charset="0"/>
                            </a:rPr>
                            <m:t>𝑦</m:t>
                          </m:r>
                        </m:num>
                        <m:den>
                          <m:r>
                            <a:rPr lang="en-US" sz="1700" i="0">
                              <a:latin typeface="Cambria Math" panose="02040503050406030204" pitchFamily="18" charset="0"/>
                            </a:rPr>
                            <m:t>ⅆ</m:t>
                          </m:r>
                          <m:r>
                            <a:rPr lang="en-US" sz="1700" i="1">
                              <a:latin typeface="Cambria Math" panose="02040503050406030204" pitchFamily="18" charset="0"/>
                            </a:rPr>
                            <m:t>𝑡</m:t>
                          </m:r>
                        </m:den>
                      </m:f>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0">
                              <a:latin typeface="Cambria Math" panose="02040503050406030204" pitchFamily="18" charset="0"/>
                            </a:rPr>
                            <m:t>ⅇ</m:t>
                          </m:r>
                        </m:e>
                        <m:sup>
                          <m:r>
                            <a:rPr lang="en-US" sz="1700" i="0">
                              <a:latin typeface="Cambria Math" panose="02040503050406030204" pitchFamily="18" charset="0"/>
                            </a:rPr>
                            <m:t>−</m:t>
                          </m:r>
                          <m:r>
                            <a:rPr lang="en-US" sz="1700" i="1">
                              <a:latin typeface="Cambria Math" panose="02040503050406030204" pitchFamily="18" charset="0"/>
                            </a:rPr>
                            <m:t>𝑡</m:t>
                          </m:r>
                        </m:sup>
                      </m:sSup>
                      <m:r>
                        <a:rPr lang="en-US" sz="1700" i="1">
                          <a:latin typeface="Cambria Math" panose="02040503050406030204" pitchFamily="18" charset="0"/>
                        </a:rPr>
                        <m:t>𝑢</m:t>
                      </m:r>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i="0">
                          <a:latin typeface="Cambria Math" panose="02040503050406030204" pitchFamily="18" charset="0"/>
                        </a:rPr>
                        <m:t>+</m:t>
                      </m:r>
                      <m:r>
                        <a:rPr lang="en-US" sz="1700" i="1">
                          <a:latin typeface="Cambria Math" panose="02040503050406030204" pitchFamily="18" charset="0"/>
                        </a:rPr>
                        <m:t>𝛿</m:t>
                      </m:r>
                      <m:d>
                        <m:dPr>
                          <m:ctrlPr>
                            <a:rPr lang="en-US" sz="1700" i="1">
                              <a:latin typeface="Cambria Math" panose="02040503050406030204" pitchFamily="18" charset="0"/>
                            </a:rPr>
                          </m:ctrlPr>
                        </m:dPr>
                        <m:e>
                          <m:r>
                            <a:rPr lang="en-US" sz="1700" i="1">
                              <a:latin typeface="Cambria Math" panose="02040503050406030204" pitchFamily="18" charset="0"/>
                            </a:rPr>
                            <m:t>𝑡</m:t>
                          </m:r>
                        </m:e>
                      </m:d>
                    </m:oMath>
                  </m:oMathPara>
                </a14:m>
                <a:endParaRPr lang="en-US" sz="1700" dirty="0"/>
              </a:p>
            </p:txBody>
          </p:sp>
        </mc:Choice>
        <mc:Fallback xmlns="">
          <p:sp>
            <p:nvSpPr>
              <p:cNvPr id="9" name="Rectangle 8"/>
              <p:cNvSpPr>
                <a:spLocks noRot="1" noChangeAspect="1" noMove="1" noResize="1" noEditPoints="1" noAdjustHandles="1" noChangeArrowheads="1" noChangeShapeType="1" noTextEdit="1"/>
              </p:cNvSpPr>
              <p:nvPr/>
            </p:nvSpPr>
            <p:spPr>
              <a:xfrm>
                <a:off x="1828800" y="2382664"/>
                <a:ext cx="5334000" cy="5891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414549" y="3130015"/>
                <a:ext cx="6400800" cy="617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700" i="1">
                              <a:latin typeface="Cambria Math" panose="02040503050406030204" pitchFamily="18" charset="0"/>
                            </a:rPr>
                          </m:ctrlPr>
                        </m:fPr>
                        <m:num>
                          <m:sSup>
                            <m:sSupPr>
                              <m:ctrlPr>
                                <a:rPr lang="en-US" sz="1700" i="1">
                                  <a:latin typeface="Cambria Math" panose="02040503050406030204" pitchFamily="18" charset="0"/>
                                </a:rPr>
                              </m:ctrlPr>
                            </m:sSupPr>
                            <m:e>
                              <m:r>
                                <a:rPr lang="en-US" sz="1700">
                                  <a:latin typeface="Cambria Math" panose="02040503050406030204" pitchFamily="18" charset="0"/>
                                </a:rPr>
                                <m:t>ⅆ</m:t>
                              </m:r>
                            </m:e>
                            <m:sup>
                              <m:r>
                                <a:rPr lang="en-US" sz="1700" i="0">
                                  <a:latin typeface="Cambria Math" panose="02040503050406030204" pitchFamily="18" charset="0"/>
                                </a:rPr>
                                <m:t>2</m:t>
                              </m:r>
                            </m:sup>
                          </m:sSup>
                          <m:r>
                            <a:rPr lang="en-US" sz="1700" i="1">
                              <a:latin typeface="Cambria Math" panose="02040503050406030204" pitchFamily="18" charset="0"/>
                            </a:rPr>
                            <m:t>𝑥</m:t>
                          </m:r>
                        </m:num>
                        <m:den>
                          <m:sSup>
                            <m:sSupPr>
                              <m:ctrlPr>
                                <a:rPr lang="en-US" sz="1700" i="1">
                                  <a:latin typeface="Cambria Math" panose="02040503050406030204" pitchFamily="18" charset="0"/>
                                </a:rPr>
                              </m:ctrlPr>
                            </m:sSupPr>
                            <m:e>
                              <m:r>
                                <a:rPr lang="en-US" sz="1700" i="0">
                                  <a:latin typeface="Cambria Math" panose="02040503050406030204" pitchFamily="18" charset="0"/>
                                </a:rPr>
                                <m:t>ⅆ</m:t>
                              </m:r>
                            </m:e>
                            <m:sup>
                              <m:r>
                                <a:rPr lang="en-US" sz="1700" i="0">
                                  <a:latin typeface="Cambria Math" panose="02040503050406030204" pitchFamily="18" charset="0"/>
                                </a:rPr>
                                <m:t>2</m:t>
                              </m:r>
                            </m:sup>
                          </m:sSup>
                          <m:r>
                            <a:rPr lang="en-US" sz="1700" i="1">
                              <a:latin typeface="Cambria Math" panose="02040503050406030204" pitchFamily="18" charset="0"/>
                            </a:rPr>
                            <m:t>𝑡</m:t>
                          </m:r>
                        </m:den>
                      </m:f>
                      <m:r>
                        <a:rPr lang="en-US" sz="1700" i="0">
                          <a:latin typeface="Cambria Math" panose="02040503050406030204" pitchFamily="18" charset="0"/>
                        </a:rPr>
                        <m:t>=</m:t>
                      </m:r>
                      <m:d>
                        <m:dPr>
                          <m:ctrlPr>
                            <a:rPr lang="en-US" sz="1700" i="1">
                              <a:latin typeface="Cambria Math" panose="02040503050406030204" pitchFamily="18" charset="0"/>
                            </a:rPr>
                          </m:ctrlPr>
                        </m:dPr>
                        <m:e>
                          <m:r>
                            <a:rPr lang="en-US" sz="1700" i="0">
                              <a:latin typeface="Cambria Math" panose="02040503050406030204" pitchFamily="18" charset="0"/>
                            </a:rPr>
                            <m:t>−</m:t>
                          </m:r>
                          <m:func>
                            <m:funcPr>
                              <m:ctrlPr>
                                <a:rPr lang="en-US" sz="1700" i="1">
                                  <a:latin typeface="Cambria Math" panose="02040503050406030204" pitchFamily="18" charset="0"/>
                                </a:rPr>
                              </m:ctrlPr>
                            </m:funcPr>
                            <m:fName>
                              <m:r>
                                <m:rPr>
                                  <m:sty m:val="p"/>
                                </m:rPr>
                                <a:rPr lang="en-US" sz="1700" i="0">
                                  <a:latin typeface="Cambria Math" panose="02040503050406030204" pitchFamily="18" charset="0"/>
                                </a:rPr>
                                <m:t>cos</m:t>
                              </m:r>
                            </m:fName>
                            <m:e>
                              <m:r>
                                <a:rPr lang="en-US" sz="1700" i="1">
                                  <a:latin typeface="Cambria Math" panose="02040503050406030204" pitchFamily="18" charset="0"/>
                                </a:rPr>
                                <m:t>𝑡</m:t>
                              </m:r>
                            </m:e>
                          </m:func>
                        </m:e>
                      </m:d>
                      <m:r>
                        <a:rPr lang="en-US" sz="1700" i="1">
                          <a:latin typeface="Cambria Math" panose="02040503050406030204" pitchFamily="18" charset="0"/>
                        </a:rPr>
                        <m:t>𝑢</m:t>
                      </m:r>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𝛿</m:t>
                          </m:r>
                        </m:e>
                        <m:sup>
                          <m:d>
                            <m:dPr>
                              <m:ctrlPr>
                                <a:rPr lang="en-US" sz="1700" i="1">
                                  <a:latin typeface="Cambria Math" panose="02040503050406030204" pitchFamily="18" charset="0"/>
                                </a:rPr>
                              </m:ctrlPr>
                            </m:dPr>
                            <m:e>
                              <m:r>
                                <a:rPr lang="en-US" sz="1700" i="0">
                                  <a:latin typeface="Cambria Math" panose="02040503050406030204" pitchFamily="18" charset="0"/>
                                </a:rPr>
                                <m:t>1</m:t>
                              </m:r>
                            </m:e>
                          </m:d>
                        </m:sup>
                      </m:sSup>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i="0">
                          <a:latin typeface="Cambria Math" panose="02040503050406030204" pitchFamily="18" charset="0"/>
                        </a:rPr>
                        <m:t>→</m:t>
                      </m:r>
                      <m:f>
                        <m:fPr>
                          <m:ctrlPr>
                            <a:rPr lang="en-US" sz="1700" i="1">
                              <a:latin typeface="Cambria Math" panose="02040503050406030204" pitchFamily="18" charset="0"/>
                            </a:rPr>
                          </m:ctrlPr>
                        </m:fPr>
                        <m:num>
                          <m:sSup>
                            <m:sSupPr>
                              <m:ctrlPr>
                                <a:rPr lang="en-US" sz="1700" i="1">
                                  <a:latin typeface="Cambria Math" panose="02040503050406030204" pitchFamily="18" charset="0"/>
                                </a:rPr>
                              </m:ctrlPr>
                            </m:sSupPr>
                            <m:e>
                              <m:r>
                                <a:rPr lang="en-US" sz="1700" i="0">
                                  <a:latin typeface="Cambria Math" panose="02040503050406030204" pitchFamily="18" charset="0"/>
                                </a:rPr>
                                <m:t>ⅆ</m:t>
                              </m:r>
                            </m:e>
                            <m:sup>
                              <m:r>
                                <a:rPr lang="en-US" sz="1700" i="0">
                                  <a:latin typeface="Cambria Math" panose="02040503050406030204" pitchFamily="18" charset="0"/>
                                </a:rPr>
                                <m:t>2</m:t>
                              </m:r>
                            </m:sup>
                          </m:sSup>
                          <m:r>
                            <a:rPr lang="en-US" sz="1700" i="1">
                              <a:latin typeface="Cambria Math" panose="02040503050406030204" pitchFamily="18" charset="0"/>
                            </a:rPr>
                            <m:t>𝑦</m:t>
                          </m:r>
                        </m:num>
                        <m:den>
                          <m:r>
                            <a:rPr lang="en-US" sz="1700" i="0">
                              <a:latin typeface="Cambria Math" panose="02040503050406030204" pitchFamily="18" charset="0"/>
                            </a:rPr>
                            <m:t>ⅆ</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2</m:t>
                              </m:r>
                            </m:sup>
                          </m:sSup>
                        </m:den>
                      </m:f>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0">
                              <a:latin typeface="Cambria Math" panose="02040503050406030204" pitchFamily="18" charset="0"/>
                            </a:rPr>
                            <m:t>ⅇ</m:t>
                          </m:r>
                        </m:e>
                        <m:sup>
                          <m:r>
                            <a:rPr lang="en-US" sz="1700" i="0">
                              <a:latin typeface="Cambria Math" panose="02040503050406030204" pitchFamily="18" charset="0"/>
                            </a:rPr>
                            <m:t>−</m:t>
                          </m:r>
                          <m:r>
                            <a:rPr lang="en-US" sz="1700" i="1">
                              <a:latin typeface="Cambria Math" panose="02040503050406030204" pitchFamily="18" charset="0"/>
                            </a:rPr>
                            <m:t>𝑡</m:t>
                          </m:r>
                        </m:sup>
                      </m:sSup>
                      <m:r>
                        <a:rPr lang="en-US" sz="1700" i="1">
                          <a:latin typeface="Cambria Math" panose="02040503050406030204" pitchFamily="18" charset="0"/>
                        </a:rPr>
                        <m:t>𝑢</m:t>
                      </m:r>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i="0">
                          <a:latin typeface="Cambria Math" panose="02040503050406030204" pitchFamily="18" charset="0"/>
                        </a:rPr>
                        <m:t>−</m:t>
                      </m:r>
                      <m:r>
                        <a:rPr lang="en-US" sz="1700" i="1">
                          <a:latin typeface="Cambria Math" panose="02040503050406030204" pitchFamily="18" charset="0"/>
                        </a:rPr>
                        <m:t>𝛿</m:t>
                      </m:r>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𝛿</m:t>
                          </m:r>
                        </m:e>
                        <m:sup>
                          <m:d>
                            <m:dPr>
                              <m:ctrlPr>
                                <a:rPr lang="en-US" sz="1700" i="1">
                                  <a:latin typeface="Cambria Math" panose="02040503050406030204" pitchFamily="18" charset="0"/>
                                </a:rPr>
                              </m:ctrlPr>
                            </m:dPr>
                            <m:e>
                              <m:r>
                                <a:rPr lang="en-US" sz="1700" i="0">
                                  <a:latin typeface="Cambria Math" panose="02040503050406030204" pitchFamily="18" charset="0"/>
                                </a:rPr>
                                <m:t>1</m:t>
                              </m:r>
                            </m:e>
                          </m:d>
                        </m:sup>
                      </m:sSup>
                      <m:d>
                        <m:dPr>
                          <m:ctrlPr>
                            <a:rPr lang="en-US" sz="1700" i="1">
                              <a:latin typeface="Cambria Math" panose="02040503050406030204" pitchFamily="18" charset="0"/>
                            </a:rPr>
                          </m:ctrlPr>
                        </m:dPr>
                        <m:e>
                          <m:r>
                            <a:rPr lang="en-US" sz="1700" i="1">
                              <a:latin typeface="Cambria Math" panose="02040503050406030204" pitchFamily="18" charset="0"/>
                            </a:rPr>
                            <m:t>𝑡</m:t>
                          </m:r>
                        </m:e>
                      </m:d>
                    </m:oMath>
                  </m:oMathPara>
                </a14:m>
                <a:endParaRPr lang="en-US" sz="1700" dirty="0"/>
              </a:p>
            </p:txBody>
          </p:sp>
        </mc:Choice>
        <mc:Fallback xmlns="">
          <p:sp>
            <p:nvSpPr>
              <p:cNvPr id="11" name="Rectangle 10"/>
              <p:cNvSpPr>
                <a:spLocks noRot="1" noChangeAspect="1" noMove="1" noResize="1" noEditPoints="1" noAdjustHandles="1" noChangeArrowheads="1" noChangeShapeType="1" noTextEdit="1"/>
              </p:cNvSpPr>
              <p:nvPr/>
            </p:nvSpPr>
            <p:spPr>
              <a:xfrm>
                <a:off x="1414549" y="3130015"/>
                <a:ext cx="6400800" cy="617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143000" y="4134366"/>
                <a:ext cx="6477000" cy="617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𝑥</m:t>
                      </m:r>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i="0">
                          <a:latin typeface="Cambria Math" panose="02040503050406030204" pitchFamily="18" charset="0"/>
                        </a:rPr>
                        <m:t>+</m:t>
                      </m:r>
                      <m:f>
                        <m:fPr>
                          <m:ctrlPr>
                            <a:rPr lang="en-US" sz="1700" i="1">
                              <a:latin typeface="Cambria Math" panose="02040503050406030204" pitchFamily="18" charset="0"/>
                            </a:rPr>
                          </m:ctrlPr>
                        </m:fPr>
                        <m:num>
                          <m:sSup>
                            <m:sSupPr>
                              <m:ctrlPr>
                                <a:rPr lang="en-US" sz="1700" i="1">
                                  <a:latin typeface="Cambria Math" panose="02040503050406030204" pitchFamily="18" charset="0"/>
                                </a:rPr>
                              </m:ctrlPr>
                            </m:sSupPr>
                            <m:e>
                              <m:r>
                                <a:rPr lang="en-US" sz="1700" i="0">
                                  <a:latin typeface="Cambria Math" panose="02040503050406030204" pitchFamily="18" charset="0"/>
                                </a:rPr>
                                <m:t>ⅆ</m:t>
                              </m:r>
                            </m:e>
                            <m:sup>
                              <m:r>
                                <a:rPr lang="en-US" sz="1700" i="0">
                                  <a:latin typeface="Cambria Math" panose="02040503050406030204" pitchFamily="18" charset="0"/>
                                </a:rPr>
                                <m:t>2</m:t>
                              </m:r>
                            </m:sup>
                          </m:sSup>
                          <m:r>
                            <a:rPr lang="en-US" sz="1700" i="1">
                              <a:latin typeface="Cambria Math" panose="02040503050406030204" pitchFamily="18" charset="0"/>
                            </a:rPr>
                            <m:t>𝑥</m:t>
                          </m:r>
                        </m:num>
                        <m:den>
                          <m:r>
                            <a:rPr lang="en-US" sz="1700" i="0">
                              <a:latin typeface="Cambria Math" panose="02040503050406030204" pitchFamily="18" charset="0"/>
                            </a:rPr>
                            <m:t>ⅆ</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2</m:t>
                              </m:r>
                            </m:sup>
                          </m:sSup>
                        </m:den>
                      </m:f>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𝛿</m:t>
                          </m:r>
                        </m:e>
                        <m:sup>
                          <m:d>
                            <m:dPr>
                              <m:ctrlPr>
                                <a:rPr lang="en-US" sz="1700" i="1">
                                  <a:latin typeface="Cambria Math" panose="02040503050406030204" pitchFamily="18" charset="0"/>
                                </a:rPr>
                              </m:ctrlPr>
                            </m:dPr>
                            <m:e>
                              <m:r>
                                <a:rPr lang="en-US" sz="1700" i="0">
                                  <a:latin typeface="Cambria Math" panose="02040503050406030204" pitchFamily="18" charset="0"/>
                                </a:rPr>
                                <m:t>1</m:t>
                              </m:r>
                            </m:e>
                          </m:d>
                        </m:sup>
                      </m:sSup>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i="0">
                          <a:latin typeface="Cambria Math" panose="02040503050406030204" pitchFamily="18" charset="0"/>
                        </a:rPr>
                        <m:t>   → </m:t>
                      </m:r>
                      <m:r>
                        <a:rPr lang="en-US" sz="1700" i="1">
                          <a:latin typeface="Cambria Math" panose="02040503050406030204" pitchFamily="18" charset="0"/>
                        </a:rPr>
                        <m:t>𝑦</m:t>
                      </m:r>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i="0">
                          <a:latin typeface="Cambria Math" panose="02040503050406030204" pitchFamily="18" charset="0"/>
                        </a:rPr>
                        <m:t>+</m:t>
                      </m:r>
                      <m:f>
                        <m:fPr>
                          <m:ctrlPr>
                            <a:rPr lang="en-US" sz="1700" i="1">
                              <a:latin typeface="Cambria Math" panose="02040503050406030204" pitchFamily="18" charset="0"/>
                            </a:rPr>
                          </m:ctrlPr>
                        </m:fPr>
                        <m:num>
                          <m:sSup>
                            <m:sSupPr>
                              <m:ctrlPr>
                                <a:rPr lang="en-US" sz="1700" i="1">
                                  <a:latin typeface="Cambria Math" panose="02040503050406030204" pitchFamily="18" charset="0"/>
                                </a:rPr>
                              </m:ctrlPr>
                            </m:sSupPr>
                            <m:e>
                              <m:r>
                                <a:rPr lang="en-US" sz="1700" i="0">
                                  <a:latin typeface="Cambria Math" panose="02040503050406030204" pitchFamily="18" charset="0"/>
                                </a:rPr>
                                <m:t>ⅆ</m:t>
                              </m:r>
                            </m:e>
                            <m:sup>
                              <m:r>
                                <a:rPr lang="en-US" sz="1700" i="0">
                                  <a:latin typeface="Cambria Math" panose="02040503050406030204" pitchFamily="18" charset="0"/>
                                </a:rPr>
                                <m:t>2</m:t>
                              </m:r>
                            </m:sup>
                          </m:sSup>
                          <m:r>
                            <a:rPr lang="en-US" sz="1700" i="1">
                              <a:latin typeface="Cambria Math" panose="02040503050406030204" pitchFamily="18" charset="0"/>
                            </a:rPr>
                            <m:t>𝑦</m:t>
                          </m:r>
                        </m:num>
                        <m:den>
                          <m:r>
                            <a:rPr lang="en-US" sz="1700" i="0">
                              <a:latin typeface="Cambria Math" panose="02040503050406030204" pitchFamily="18" charset="0"/>
                            </a:rPr>
                            <m:t>ⅆ</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2</m:t>
                              </m:r>
                            </m:sup>
                          </m:sSup>
                        </m:den>
                      </m:f>
                      <m:r>
                        <a:rPr lang="en-US" sz="1700" i="0">
                          <a:latin typeface="Cambria Math" panose="02040503050406030204" pitchFamily="18" charset="0"/>
                        </a:rPr>
                        <m:t>=</m:t>
                      </m:r>
                      <m:r>
                        <a:rPr lang="en-US" sz="1700" i="0">
                          <a:latin typeface="Cambria Math" panose="02040503050406030204" pitchFamily="18" charset="0"/>
                        </a:rPr>
                        <m:t>2</m:t>
                      </m:r>
                      <m:sSup>
                        <m:sSupPr>
                          <m:ctrlPr>
                            <a:rPr lang="en-US" sz="1700" i="1">
                              <a:latin typeface="Cambria Math" panose="02040503050406030204" pitchFamily="18" charset="0"/>
                            </a:rPr>
                          </m:ctrlPr>
                        </m:sSupPr>
                        <m:e>
                          <m:r>
                            <a:rPr lang="en-US" sz="1700" i="0">
                              <a:latin typeface="Cambria Math" panose="02040503050406030204" pitchFamily="18" charset="0"/>
                            </a:rPr>
                            <m:t>ⅇ</m:t>
                          </m:r>
                        </m:e>
                        <m:sup>
                          <m:r>
                            <a:rPr lang="en-US" sz="1700" i="0">
                              <a:latin typeface="Cambria Math" panose="02040503050406030204" pitchFamily="18" charset="0"/>
                            </a:rPr>
                            <m:t>−</m:t>
                          </m:r>
                          <m:r>
                            <a:rPr lang="en-US" sz="1700" i="1">
                              <a:latin typeface="Cambria Math" panose="02040503050406030204" pitchFamily="18" charset="0"/>
                            </a:rPr>
                            <m:t>𝑡</m:t>
                          </m:r>
                        </m:sup>
                      </m:sSup>
                      <m:r>
                        <a:rPr lang="en-US" sz="1700" i="1">
                          <a:latin typeface="Cambria Math" panose="02040503050406030204" pitchFamily="18" charset="0"/>
                        </a:rPr>
                        <m:t>𝑢</m:t>
                      </m:r>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i="0">
                          <a:latin typeface="Cambria Math" panose="02040503050406030204" pitchFamily="18" charset="0"/>
                        </a:rPr>
                        <m:t>−</m:t>
                      </m:r>
                      <m:r>
                        <a:rPr lang="en-US" sz="1700" i="1">
                          <a:latin typeface="Cambria Math" panose="02040503050406030204" pitchFamily="18" charset="0"/>
                        </a:rPr>
                        <m:t>𝛿</m:t>
                      </m:r>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𝛿</m:t>
                          </m:r>
                        </m:e>
                        <m:sup>
                          <m:d>
                            <m:dPr>
                              <m:ctrlPr>
                                <a:rPr lang="en-US" sz="1700" i="1">
                                  <a:latin typeface="Cambria Math" panose="02040503050406030204" pitchFamily="18" charset="0"/>
                                </a:rPr>
                              </m:ctrlPr>
                            </m:dPr>
                            <m:e>
                              <m:r>
                                <a:rPr lang="en-US" sz="1700" i="0">
                                  <a:latin typeface="Cambria Math" panose="02040503050406030204" pitchFamily="18" charset="0"/>
                                </a:rPr>
                                <m:t>1</m:t>
                              </m:r>
                            </m:e>
                          </m:d>
                        </m:sup>
                      </m:sSup>
                      <m:d>
                        <m:dPr>
                          <m:ctrlPr>
                            <a:rPr lang="en-US" sz="1700" i="1">
                              <a:latin typeface="Cambria Math" panose="02040503050406030204" pitchFamily="18" charset="0"/>
                            </a:rPr>
                          </m:ctrlPr>
                        </m:dPr>
                        <m:e>
                          <m:r>
                            <a:rPr lang="en-US" sz="1700" i="1">
                              <a:latin typeface="Cambria Math" panose="02040503050406030204" pitchFamily="18" charset="0"/>
                            </a:rPr>
                            <m:t>𝑡</m:t>
                          </m:r>
                        </m:e>
                      </m:d>
                    </m:oMath>
                  </m:oMathPara>
                </a14:m>
                <a:endParaRPr lang="en-US" sz="1700" dirty="0"/>
              </a:p>
            </p:txBody>
          </p:sp>
        </mc:Choice>
        <mc:Fallback xmlns="">
          <p:sp>
            <p:nvSpPr>
              <p:cNvPr id="15" name="Rectangle 14"/>
              <p:cNvSpPr>
                <a:spLocks noRot="1" noChangeAspect="1" noMove="1" noResize="1" noEditPoints="1" noAdjustHandles="1" noChangeArrowheads="1" noChangeShapeType="1" noTextEdit="1"/>
              </p:cNvSpPr>
              <p:nvPr/>
            </p:nvSpPr>
            <p:spPr>
              <a:xfrm>
                <a:off x="1143000" y="4134366"/>
                <a:ext cx="6477000" cy="617220"/>
              </a:xfrm>
              <a:prstGeom prst="rect">
                <a:avLst/>
              </a:prstGeom>
              <a:blipFill>
                <a:blip r:embed="rId6"/>
                <a:stretch>
                  <a:fillRect/>
                </a:stretch>
              </a:blipFill>
            </p:spPr>
            <p:txBody>
              <a:bodyPr/>
              <a:lstStyle/>
              <a:p>
                <a:r>
                  <a:rPr lang="en-US">
                    <a:noFill/>
                  </a:rPr>
                  <a:t> </a:t>
                </a:r>
              </a:p>
            </p:txBody>
          </p:sp>
        </mc:Fallback>
      </mc:AlternateContent>
      <p:sp>
        <p:nvSpPr>
          <p:cNvPr id="17" name="Rectangle 16"/>
          <p:cNvSpPr/>
          <p:nvPr/>
        </p:nvSpPr>
        <p:spPr>
          <a:xfrm>
            <a:off x="6383377" y="3862338"/>
            <a:ext cx="2584362" cy="353943"/>
          </a:xfrm>
          <a:prstGeom prst="rect">
            <a:avLst/>
          </a:prstGeom>
        </p:spPr>
        <p:txBody>
          <a:bodyPr wrap="none">
            <a:spAutoFit/>
          </a:bodyPr>
          <a:lstStyle/>
          <a:p>
            <a:r>
              <a:rPr lang="fa-IR" sz="1700" dirty="0">
                <a:latin typeface="Calibri" panose="020F0502020204030204" pitchFamily="34" charset="0"/>
                <a:ea typeface="Times New Roman" panose="02020603050405020304" pitchFamily="18" charset="0"/>
                <a:cs typeface="B Nazanin" panose="00000400000000000000" pitchFamily="2" charset="-78"/>
              </a:rPr>
              <a:t>با جمع روابط </a:t>
            </a:r>
            <a:r>
              <a:rPr lang="fa-IR" sz="1700" dirty="0" smtClean="0">
                <a:latin typeface="Calibri" panose="020F0502020204030204" pitchFamily="34" charset="0"/>
                <a:ea typeface="Times New Roman" panose="02020603050405020304" pitchFamily="18" charset="0"/>
                <a:cs typeface="B Nazanin" panose="00000400000000000000" pitchFamily="2" charset="-78"/>
              </a:rPr>
              <a:t>بالا به دست </a:t>
            </a:r>
            <a:r>
              <a:rPr lang="fa-IR" sz="1700" dirty="0">
                <a:latin typeface="Calibri" panose="020F0502020204030204" pitchFamily="34" charset="0"/>
                <a:ea typeface="Times New Roman" panose="02020603050405020304" pitchFamily="18" charset="0"/>
                <a:cs typeface="B Nazanin" panose="00000400000000000000" pitchFamily="2" charset="-78"/>
              </a:rPr>
              <a:t>می </a:t>
            </a:r>
            <a:r>
              <a:rPr lang="fa-IR" sz="1700" dirty="0" smtClean="0">
                <a:latin typeface="Calibri" panose="020F0502020204030204" pitchFamily="34" charset="0"/>
                <a:ea typeface="Times New Roman" panose="02020603050405020304" pitchFamily="18" charset="0"/>
                <a:cs typeface="B Nazanin" panose="00000400000000000000" pitchFamily="2" charset="-78"/>
              </a:rPr>
              <a:t>آوریم:</a:t>
            </a:r>
            <a:endParaRPr lang="en-US" sz="1700" dirty="0"/>
          </a:p>
        </p:txBody>
      </p:sp>
      <p:sp>
        <p:nvSpPr>
          <p:cNvPr id="19" name="Rectangle 18"/>
          <p:cNvSpPr/>
          <p:nvPr/>
        </p:nvSpPr>
        <p:spPr>
          <a:xfrm>
            <a:off x="245225" y="4872752"/>
            <a:ext cx="8653549" cy="369332"/>
          </a:xfrm>
          <a:prstGeom prst="rect">
            <a:avLst/>
          </a:prstGeom>
        </p:spPr>
        <p:txBody>
          <a:bodyPr wrap="square">
            <a:spAutoFit/>
          </a:bodyPr>
          <a:lstStyle/>
          <a:p>
            <a:pPr algn="just" rtl="1"/>
            <a:r>
              <a:rPr lang="fa-IR" dirty="0">
                <a:latin typeface="Calibri" panose="020F0502020204030204" pitchFamily="34" charset="0"/>
                <a:ea typeface="Times New Roman" panose="02020603050405020304" pitchFamily="18" charset="0"/>
                <a:cs typeface="B Nazanin" panose="00000400000000000000" pitchFamily="2" charset="-78"/>
              </a:rPr>
              <a:t>از رابطه </a:t>
            </a:r>
            <a:r>
              <a:rPr lang="fa-IR" dirty="0" smtClean="0">
                <a:latin typeface="Calibri" panose="020F0502020204030204" pitchFamily="34" charset="0"/>
                <a:ea typeface="Times New Roman" panose="02020603050405020304" pitchFamily="18" charset="0"/>
                <a:cs typeface="B Nazanin" panose="00000400000000000000" pitchFamily="2" charset="-78"/>
              </a:rPr>
              <a:t>بالا، مشتق </a:t>
            </a:r>
            <a:r>
              <a:rPr lang="fa-IR" dirty="0">
                <a:latin typeface="Calibri" panose="020F0502020204030204" pitchFamily="34" charset="0"/>
                <a:ea typeface="Times New Roman" panose="02020603050405020304" pitchFamily="18" charset="0"/>
                <a:cs typeface="B Nazanin" panose="00000400000000000000" pitchFamily="2" charset="-78"/>
              </a:rPr>
              <a:t>پاسخ ضربه بدست می آید که اگر از آن انتگرال بگیریم خود پاسخ ضربه به صورت زیر بدست می آید.</a:t>
            </a:r>
            <a:endParaRPr lang="en-US" dirty="0"/>
          </a:p>
        </p:txBody>
      </p:sp>
      <mc:AlternateContent xmlns:mc="http://schemas.openxmlformats.org/markup-compatibility/2006" xmlns:a14="http://schemas.microsoft.com/office/drawing/2010/main">
        <mc:Choice Requires="a14">
          <p:sp>
            <p:nvSpPr>
              <p:cNvPr id="21" name="Rectangle 20"/>
              <p:cNvSpPr/>
              <p:nvPr/>
            </p:nvSpPr>
            <p:spPr>
              <a:xfrm>
                <a:off x="3002563" y="5337140"/>
                <a:ext cx="3230564"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h</m:t>
                      </m:r>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i="0">
                          <a:latin typeface="Cambria Math" panose="02040503050406030204" pitchFamily="18" charset="0"/>
                        </a:rPr>
                        <m:t>=−</m:t>
                      </m:r>
                      <m:r>
                        <a:rPr lang="en-US" sz="1700" i="0">
                          <a:latin typeface="Cambria Math" panose="02040503050406030204" pitchFamily="18" charset="0"/>
                        </a:rPr>
                        <m:t>2</m:t>
                      </m:r>
                      <m:sSup>
                        <m:sSupPr>
                          <m:ctrlPr>
                            <a:rPr lang="en-US" sz="1700" i="1">
                              <a:latin typeface="Cambria Math" panose="02040503050406030204" pitchFamily="18" charset="0"/>
                            </a:rPr>
                          </m:ctrlPr>
                        </m:sSupPr>
                        <m:e>
                          <m:r>
                            <a:rPr lang="en-US" sz="1700" i="0">
                              <a:latin typeface="Cambria Math" panose="02040503050406030204" pitchFamily="18" charset="0"/>
                            </a:rPr>
                            <m:t>ⅇ</m:t>
                          </m:r>
                        </m:e>
                        <m:sup>
                          <m:r>
                            <a:rPr lang="en-US" sz="1700" i="0">
                              <a:latin typeface="Cambria Math" panose="02040503050406030204" pitchFamily="18" charset="0"/>
                            </a:rPr>
                            <m:t>−</m:t>
                          </m:r>
                          <m:r>
                            <a:rPr lang="en-US" sz="1700" i="1">
                              <a:latin typeface="Cambria Math" panose="02040503050406030204" pitchFamily="18" charset="0"/>
                            </a:rPr>
                            <m:t>𝑡</m:t>
                          </m:r>
                        </m:sup>
                      </m:sSup>
                      <m:r>
                        <a:rPr lang="en-US" sz="1700" i="1">
                          <a:latin typeface="Cambria Math" panose="02040503050406030204" pitchFamily="18" charset="0"/>
                        </a:rPr>
                        <m:t>𝑢</m:t>
                      </m:r>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i="0">
                          <a:latin typeface="Cambria Math" panose="02040503050406030204" pitchFamily="18" charset="0"/>
                        </a:rPr>
                        <m:t>+</m:t>
                      </m:r>
                      <m:r>
                        <a:rPr lang="en-US" sz="1700" i="1">
                          <a:latin typeface="Cambria Math" panose="02040503050406030204" pitchFamily="18" charset="0"/>
                        </a:rPr>
                        <m:t>𝛿</m:t>
                      </m:r>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i="0">
                          <a:latin typeface="Cambria Math" panose="02040503050406030204" pitchFamily="18" charset="0"/>
                        </a:rPr>
                        <m:t>+</m:t>
                      </m:r>
                      <m:r>
                        <a:rPr lang="en-US" sz="1700" i="1">
                          <a:latin typeface="Cambria Math" panose="02040503050406030204" pitchFamily="18" charset="0"/>
                        </a:rPr>
                        <m:t>𝑢</m:t>
                      </m:r>
                      <m:d>
                        <m:dPr>
                          <m:ctrlPr>
                            <a:rPr lang="en-US" sz="1700" i="1">
                              <a:latin typeface="Cambria Math" panose="02040503050406030204" pitchFamily="18" charset="0"/>
                            </a:rPr>
                          </m:ctrlPr>
                        </m:dPr>
                        <m:e>
                          <m:r>
                            <a:rPr lang="en-US" sz="1700" i="1">
                              <a:latin typeface="Cambria Math" panose="02040503050406030204" pitchFamily="18" charset="0"/>
                            </a:rPr>
                            <m:t>𝑡</m:t>
                          </m:r>
                        </m:e>
                      </m:d>
                    </m:oMath>
                  </m:oMathPara>
                </a14:m>
                <a:endParaRPr lang="en-US" sz="1700" dirty="0"/>
              </a:p>
            </p:txBody>
          </p:sp>
        </mc:Choice>
        <mc:Fallback xmlns="">
          <p:sp>
            <p:nvSpPr>
              <p:cNvPr id="21" name="Rectangle 20"/>
              <p:cNvSpPr>
                <a:spLocks noRot="1" noChangeAspect="1" noMove="1" noResize="1" noEditPoints="1" noAdjustHandles="1" noChangeArrowheads="1" noChangeShapeType="1" noTextEdit="1"/>
              </p:cNvSpPr>
              <p:nvPr/>
            </p:nvSpPr>
            <p:spPr>
              <a:xfrm>
                <a:off x="3002563" y="5337140"/>
                <a:ext cx="3230564" cy="353943"/>
              </a:xfrm>
              <a:prstGeom prst="rect">
                <a:avLst/>
              </a:prstGeom>
              <a:blipFill>
                <a:blip r:embed="rId7"/>
                <a:stretch>
                  <a:fillRect/>
                </a:stretch>
              </a:blipFill>
            </p:spPr>
            <p:txBody>
              <a:bodyPr/>
              <a:lstStyle/>
              <a:p>
                <a:r>
                  <a:rPr lang="en-US">
                    <a:noFill/>
                  </a:rPr>
                  <a:t> </a:t>
                </a:r>
              </a:p>
            </p:txBody>
          </p:sp>
        </mc:Fallback>
      </mc:AlternateContent>
      <p:sp>
        <p:nvSpPr>
          <p:cNvPr id="22" name="Rectangle 21"/>
          <p:cNvSpPr/>
          <p:nvPr/>
        </p:nvSpPr>
        <p:spPr>
          <a:xfrm>
            <a:off x="1143000" y="5879068"/>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
        <p:nvSpPr>
          <p:cNvPr id="23" name="Rectangle 22"/>
          <p:cNvSpPr/>
          <p:nvPr/>
        </p:nvSpPr>
        <p:spPr>
          <a:xfrm>
            <a:off x="245226" y="1433508"/>
            <a:ext cx="8722514" cy="615553"/>
          </a:xfrm>
          <a:prstGeom prst="rect">
            <a:avLst/>
          </a:prstGeom>
        </p:spPr>
        <p:txBody>
          <a:bodyPr wrap="square">
            <a:spAutoFit/>
          </a:bodyPr>
          <a:lstStyle/>
          <a:p>
            <a:pPr algn="just" rtl="1"/>
            <a:r>
              <a:rPr lang="fa-IR" sz="1700" dirty="0" smtClean="0">
                <a:latin typeface="Calibri" panose="020F0502020204030204" pitchFamily="34" charset="0"/>
                <a:ea typeface="Times New Roman" panose="02020603050405020304" pitchFamily="18" charset="0"/>
                <a:cs typeface="B Nazanin" panose="00000400000000000000" pitchFamily="2" charset="-78"/>
              </a:rPr>
              <a:t>برای به دست آوردن پاسخ ضربه، با استفاده از اجرای یک سری عملیات بر روی ورودی، به سوی تولید ورودی ضربه از ترکیب آن ها خواهیم رفت:</a:t>
            </a:r>
            <a:endParaRPr lang="en-US" sz="1700" dirty="0"/>
          </a:p>
        </p:txBody>
      </p:sp>
    </p:spTree>
    <p:extLst>
      <p:ext uri="{BB962C8B-B14F-4D97-AF65-F5344CB8AC3E}">
        <p14:creationId xmlns:p14="http://schemas.microsoft.com/office/powerpoint/2010/main" val="216651637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93</a:t>
            </a:fld>
            <a:endParaRPr lang="en-US"/>
          </a:p>
        </p:txBody>
      </p:sp>
      <mc:AlternateContent xmlns:mc="http://schemas.openxmlformats.org/markup-compatibility/2006" xmlns:a14="http://schemas.microsoft.com/office/drawing/2010/main">
        <mc:Choice Requires="a14">
          <p:sp>
            <p:nvSpPr>
              <p:cNvPr id="3" name="Rectangle 2"/>
              <p:cNvSpPr/>
              <p:nvPr/>
            </p:nvSpPr>
            <p:spPr>
              <a:xfrm>
                <a:off x="228600" y="152400"/>
                <a:ext cx="8610600" cy="658642"/>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q"/>
                </a:pPr>
                <a:r>
                  <a:rPr lang="fa-IR" sz="1600" b="1" kern="100" dirty="0" smtClean="0">
                    <a:solidFill>
                      <a:srgbClr val="FF0000"/>
                    </a:solidFill>
                    <a:latin typeface="Calibri" panose="020F0502020204030204" pitchFamily="34" charset="0"/>
                    <a:ea typeface="Times New Roman" panose="02020603050405020304" pitchFamily="18" charset="0"/>
                    <a:cs typeface="B Nazanin" panose="00000400000000000000" pitchFamily="2" charset="-78"/>
                  </a:rPr>
                  <a:t>مثال) </a:t>
                </a:r>
                <a:r>
                  <a:rPr lang="fa-IR" sz="1600" kern="100" dirty="0">
                    <a:latin typeface="Calibri" panose="020F0502020204030204" pitchFamily="34" charset="0"/>
                    <a:ea typeface="Times New Roman" panose="02020603050405020304" pitchFamily="18" charset="0"/>
                    <a:cs typeface="B Nazanin" panose="00000400000000000000" pitchFamily="2" charset="-78"/>
                  </a:rPr>
                  <a:t>یک مدار خطی تغییر ناپذیر با زمان برای ورودی </a:t>
                </a:r>
                <a14:m>
                  <m:oMath xmlns:m="http://schemas.openxmlformats.org/officeDocument/2006/math">
                    <m:r>
                      <a:rPr lang="en-US" sz="1600" i="1" kern="100">
                        <a:latin typeface="Cambria Math" panose="02040503050406030204" pitchFamily="18" charset="0"/>
                        <a:ea typeface="Times New Roman" panose="02020603050405020304" pitchFamily="18" charset="0"/>
                        <a:cs typeface="Nazanin" panose="00000400000000000000" pitchFamily="2" charset="-78"/>
                      </a:rPr>
                      <m:t>𝑥</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m:t>
                    </m:r>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𝑒</m:t>
                        </m:r>
                      </m:e>
                      <m:sup>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2</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sup>
                    </m:sSup>
                    <m:func>
                      <m:func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funcPr>
                      <m:fName>
                        <m:r>
                          <m:rPr>
                            <m:sty m:val="p"/>
                          </m:rPr>
                          <a:rPr lang="en-US" sz="1600" kern="100">
                            <a:latin typeface="Cambria Math" panose="02040503050406030204" pitchFamily="18" charset="0"/>
                            <a:ea typeface="Times New Roman" panose="02020603050405020304" pitchFamily="18" charset="0"/>
                            <a:cs typeface="Nazanin" panose="00000400000000000000" pitchFamily="2" charset="-78"/>
                          </a:rPr>
                          <m:t>cos</m:t>
                        </m:r>
                      </m:fName>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𝑢</m:t>
                        </m:r>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r>
                          <a:rPr lang="en-US" sz="1600" i="1" kern="100">
                            <a:latin typeface="Cambria Math" panose="02040503050406030204" pitchFamily="18" charset="0"/>
                            <a:ea typeface="Times New Roman" panose="02020603050405020304" pitchFamily="18" charset="0"/>
                            <a:cs typeface="Nazanin" panose="00000400000000000000" pitchFamily="2" charset="-78"/>
                          </a:rPr>
                          <m:t>)</m:t>
                        </m:r>
                      </m:e>
                    </m:func>
                  </m:oMath>
                </a14:m>
                <a:r>
                  <a:rPr lang="fa-IR" sz="1600" kern="100" dirty="0">
                    <a:latin typeface="Calibri" panose="020F0502020204030204" pitchFamily="34" charset="0"/>
                    <a:ea typeface="Times New Roman" panose="02020603050405020304" pitchFamily="18" charset="0"/>
                    <a:cs typeface="B Nazanin" panose="00000400000000000000" pitchFamily="2" charset="-78"/>
                  </a:rPr>
                  <a:t> پاسخ حالت </a:t>
                </a: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صفر</a:t>
                </a:r>
                <a14:m>
                  <m:oMath xmlns:m="http://schemas.openxmlformats.org/officeDocument/2006/math">
                    <m:r>
                      <a:rPr lang="en-US" sz="1600" i="1" kern="100">
                        <a:latin typeface="Cambria Math" panose="02040503050406030204" pitchFamily="18" charset="0"/>
                        <a:ea typeface="Times New Roman" panose="02020603050405020304" pitchFamily="18" charset="0"/>
                        <a:cs typeface="Nazanin" panose="00000400000000000000" pitchFamily="2" charset="-78"/>
                      </a:rPr>
                      <m:t>𝑦</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m:t>
                    </m:r>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𝑒</m:t>
                        </m:r>
                      </m:e>
                      <m:sup>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sup>
                    </m:sSup>
                    <m:r>
                      <a:rPr lang="en-US" sz="1600" i="1" kern="100">
                        <a:latin typeface="Cambria Math" panose="02040503050406030204" pitchFamily="18" charset="0"/>
                        <a:ea typeface="Times New Roman" panose="02020603050405020304" pitchFamily="18" charset="0"/>
                        <a:cs typeface="Nazanin" panose="00000400000000000000" pitchFamily="2" charset="-78"/>
                      </a:rPr>
                      <m:t>𝑢</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oMath>
                </a14:m>
                <a:r>
                  <a:rPr lang="en-US" sz="1600" kern="100" dirty="0">
                    <a:latin typeface="Calibri" panose="020F0502020204030204" pitchFamily="34" charset="0"/>
                    <a:ea typeface="Times New Roman" panose="02020603050405020304" pitchFamily="18" charset="0"/>
                    <a:cs typeface="B Nazanin" panose="00000400000000000000" pitchFamily="2" charset="-78"/>
                  </a:rPr>
                  <a:t> </a:t>
                </a: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 حاصل </a:t>
                </a:r>
                <a:r>
                  <a:rPr lang="fa-IR" sz="1600" kern="100" dirty="0">
                    <a:latin typeface="Calibri" panose="020F0502020204030204" pitchFamily="34" charset="0"/>
                    <a:ea typeface="Times New Roman" panose="02020603050405020304" pitchFamily="18" charset="0"/>
                    <a:cs typeface="B Nazanin" panose="00000400000000000000" pitchFamily="2" charset="-78"/>
                  </a:rPr>
                  <a:t>شده است. پاسخ </a:t>
                </a: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ضربه </a:t>
                </a:r>
                <a:r>
                  <a:rPr lang="fa-IR" sz="1600" kern="100" dirty="0">
                    <a:latin typeface="Calibri" panose="020F0502020204030204" pitchFamily="34" charset="0"/>
                    <a:ea typeface="Times New Roman" panose="02020603050405020304" pitchFamily="18" charset="0"/>
                    <a:cs typeface="B Nazanin" panose="00000400000000000000" pitchFamily="2" charset="-78"/>
                  </a:rPr>
                  <a:t>مدار را تعیین کنید.</a:t>
                </a:r>
                <a:endParaRPr lang="en-US" sz="1600" kern="100" dirty="0">
                  <a:effectLst/>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228600" y="152400"/>
                <a:ext cx="8610600" cy="658642"/>
              </a:xfrm>
              <a:prstGeom prst="rect">
                <a:avLst/>
              </a:prstGeom>
              <a:blipFill>
                <a:blip r:embed="rId2"/>
                <a:stretch>
                  <a:fillRect l="-992" r="-283" b="-129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684867" y="838200"/>
                <a:ext cx="5181600" cy="357149"/>
              </a:xfrm>
              <a:prstGeom prst="rect">
                <a:avLst/>
              </a:prstGeom>
            </p:spPr>
            <p:txBody>
              <a:bodyPr wrap="square">
                <a:spAutoFit/>
              </a:bodyPr>
              <a:lstStyle/>
              <a:p>
                <a:pPr>
                  <a:lnSpc>
                    <a:spcPct val="115000"/>
                  </a:lnSpc>
                  <a:spcAft>
                    <a:spcPts val="800"/>
                  </a:spcAft>
                </a:pPr>
                <a14:m>
                  <m:oMath xmlns:m="http://schemas.openxmlformats.org/officeDocument/2006/math">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1</m:t>
                        </m:r>
                      </m:e>
                    </m:d>
                    <m:r>
                      <a:rPr lang="en-US" sz="1600" i="1" kern="100" smtClean="0">
                        <a:latin typeface="Cambria Math" panose="02040503050406030204" pitchFamily="18" charset="0"/>
                        <a:ea typeface="Times New Roman" panose="02020603050405020304" pitchFamily="18" charset="0"/>
                        <a:cs typeface="Nazanin" panose="00000400000000000000" pitchFamily="2" charset="-78"/>
                      </a:rPr>
                      <m:t> </m:t>
                    </m:r>
                    <m:r>
                      <a:rPr lang="en-US" sz="1600" i="1" kern="100">
                        <a:latin typeface="Cambria Math" panose="02040503050406030204" pitchFamily="18" charset="0"/>
                        <a:ea typeface="Times New Roman" panose="02020603050405020304" pitchFamily="18" charset="0"/>
                        <a:cs typeface="Nazanin" panose="00000400000000000000" pitchFamily="2" charset="-78"/>
                      </a:rPr>
                      <m:t> </m:t>
                    </m:r>
                    <m:r>
                      <a:rPr lang="en-US" sz="1600" i="1" kern="100">
                        <a:latin typeface="Cambria Math" panose="02040503050406030204" pitchFamily="18" charset="0"/>
                        <a:ea typeface="Times New Roman" panose="02020603050405020304" pitchFamily="18" charset="0"/>
                        <a:cs typeface="Nazanin" panose="00000400000000000000" pitchFamily="2" charset="-78"/>
                      </a:rPr>
                      <m:t>𝑥</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m:t>
                    </m:r>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𝑒</m:t>
                        </m:r>
                      </m:e>
                      <m:sup>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2</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sup>
                    </m:sSup>
                    <m:func>
                      <m:func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funcPr>
                      <m:fName>
                        <m:r>
                          <m:rPr>
                            <m:sty m:val="p"/>
                          </m:rPr>
                          <a:rPr lang="en-US" sz="1600" kern="100">
                            <a:latin typeface="Cambria Math" panose="02040503050406030204" pitchFamily="18" charset="0"/>
                            <a:ea typeface="Times New Roman" panose="02020603050405020304" pitchFamily="18" charset="0"/>
                            <a:cs typeface="Nazanin" panose="00000400000000000000" pitchFamily="2" charset="-78"/>
                          </a:rPr>
                          <m:t>cos</m:t>
                        </m:r>
                      </m:fName>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𝑢</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 </m:t>
                        </m:r>
                      </m:e>
                    </m:func>
                    <m:r>
                      <a:rPr lang="en-US" sz="1600" i="1" kern="100">
                        <a:latin typeface="Cambria Math" panose="02040503050406030204" pitchFamily="18" charset="0"/>
                        <a:ea typeface="Times New Roman" panose="02020603050405020304" pitchFamily="18" charset="0"/>
                        <a:cs typeface="Nazanin" panose="00000400000000000000" pitchFamily="2" charset="-78"/>
                      </a:rPr>
                      <m:t> ⇒</m:t>
                    </m:r>
                  </m:oMath>
                </a14:m>
                <a:r>
                  <a:rPr lang="en-US" sz="1600" kern="100" dirty="0">
                    <a:latin typeface="Calibri" panose="020F0502020204030204" pitchFamily="34" charset="0"/>
                    <a:ea typeface="Times New Roman" panose="02020603050405020304" pitchFamily="18" charset="0"/>
                    <a:cs typeface="Nazanin" panose="00000400000000000000" pitchFamily="2" charset="-78"/>
                  </a:rPr>
                  <a:t>      </a:t>
                </a:r>
                <a14:m>
                  <m:oMath xmlns:m="http://schemas.openxmlformats.org/officeDocument/2006/math">
                    <m:r>
                      <a:rPr lang="en-US" sz="1600" i="1" kern="100">
                        <a:latin typeface="Cambria Math" panose="02040503050406030204" pitchFamily="18" charset="0"/>
                        <a:ea typeface="Times New Roman" panose="02020603050405020304" pitchFamily="18" charset="0"/>
                        <a:cs typeface="Nazanin" panose="00000400000000000000" pitchFamily="2" charset="-78"/>
                      </a:rPr>
                      <m:t>𝑦</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m:t>
                    </m:r>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𝑒</m:t>
                        </m:r>
                      </m:e>
                      <m:sup>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sup>
                    </m:sSup>
                    <m:r>
                      <a:rPr lang="en-US" sz="1600" i="1" kern="100">
                        <a:latin typeface="Cambria Math" panose="02040503050406030204" pitchFamily="18" charset="0"/>
                        <a:ea typeface="Times New Roman" panose="02020603050405020304" pitchFamily="18" charset="0"/>
                        <a:cs typeface="Nazanin" panose="00000400000000000000" pitchFamily="2" charset="-78"/>
                      </a:rPr>
                      <m:t>𝑢</m:t>
                    </m:r>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r>
                      <a:rPr lang="en-US" sz="1600" i="1" kern="100">
                        <a:latin typeface="Cambria Math" panose="02040503050406030204" pitchFamily="18" charset="0"/>
                        <a:ea typeface="Times New Roman" panose="02020603050405020304" pitchFamily="18" charset="0"/>
                        <a:cs typeface="Nazanin" panose="00000400000000000000" pitchFamily="2" charset="-78"/>
                      </a:rPr>
                      <m:t>)</m:t>
                    </m:r>
                  </m:oMath>
                </a14:m>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684867" y="838200"/>
                <a:ext cx="5181600" cy="357149"/>
              </a:xfrm>
              <a:prstGeom prst="rect">
                <a:avLst/>
              </a:prstGeom>
              <a:blipFill>
                <a:blip r:embed="rId3"/>
                <a:stretch>
                  <a:fillRect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33400" y="1231385"/>
                <a:ext cx="8305800" cy="500202"/>
              </a:xfrm>
              <a:prstGeom prst="rect">
                <a:avLst/>
              </a:prstGeom>
            </p:spPr>
            <p:txBody>
              <a:bodyPr wrap="square">
                <a:spAutoFit/>
              </a:bodyPr>
              <a:lstStyle/>
              <a:p>
                <a:pPr algn="ctr">
                  <a:lnSpc>
                    <a:spcPct val="115000"/>
                  </a:lnSpc>
                  <a:spcAft>
                    <a:spcPts val="800"/>
                  </a:spcAft>
                </a:pPr>
                <a14:m>
                  <m:oMath xmlns:m="http://schemas.openxmlformats.org/officeDocument/2006/math">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2</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  </m:t>
                    </m:r>
                    <m:f>
                      <m:f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fPr>
                      <m:num>
                        <m:r>
                          <a:rPr lang="en-US" sz="1600" i="1" kern="100">
                            <a:latin typeface="Cambria Math" panose="02040503050406030204" pitchFamily="18" charset="0"/>
                            <a:ea typeface="Times New Roman" panose="02020603050405020304" pitchFamily="18" charset="0"/>
                            <a:cs typeface="Nazanin" panose="00000400000000000000" pitchFamily="2" charset="-78"/>
                          </a:rPr>
                          <m:t>𝑑𝑥</m:t>
                        </m:r>
                      </m:num>
                      <m:den>
                        <m:r>
                          <a:rPr lang="en-US" sz="1600" i="1" kern="100">
                            <a:latin typeface="Cambria Math" panose="02040503050406030204" pitchFamily="18" charset="0"/>
                            <a:ea typeface="Times New Roman" panose="02020603050405020304" pitchFamily="18" charset="0"/>
                            <a:cs typeface="Nazanin" panose="00000400000000000000" pitchFamily="2" charset="-78"/>
                          </a:rPr>
                          <m:t>𝑑𝑡</m:t>
                        </m:r>
                      </m:den>
                    </m:f>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2</m:t>
                    </m:r>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𝑒</m:t>
                        </m:r>
                      </m:e>
                      <m:sup>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2</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sup>
                    </m:sSup>
                    <m:func>
                      <m:func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funcPr>
                      <m:fName>
                        <m:r>
                          <m:rPr>
                            <m:sty m:val="p"/>
                          </m:rPr>
                          <a:rPr lang="en-US" sz="1600" kern="100">
                            <a:latin typeface="Cambria Math" panose="02040503050406030204" pitchFamily="18" charset="0"/>
                            <a:ea typeface="Times New Roman" panose="02020603050405020304" pitchFamily="18" charset="0"/>
                            <a:cs typeface="Nazanin" panose="00000400000000000000" pitchFamily="2" charset="-78"/>
                          </a:rPr>
                          <m:t>cos</m:t>
                        </m:r>
                      </m:fName>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𝑢</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m:t>
                        </m:r>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𝑒</m:t>
                            </m:r>
                          </m:e>
                          <m:sup>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2</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sup>
                        </m:sSup>
                        <m:func>
                          <m:func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funcPr>
                          <m:fName>
                            <m:r>
                              <m:rPr>
                                <m:sty m:val="p"/>
                              </m:rPr>
                              <a:rPr lang="en-US" sz="1600" kern="100">
                                <a:latin typeface="Cambria Math" panose="02040503050406030204" pitchFamily="18" charset="0"/>
                                <a:ea typeface="Times New Roman" panose="02020603050405020304" pitchFamily="18" charset="0"/>
                                <a:cs typeface="Nazanin" panose="00000400000000000000" pitchFamily="2" charset="-78"/>
                              </a:rPr>
                              <m:t>sin</m:t>
                            </m:r>
                          </m:fName>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𝑢</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𝛿</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 </m:t>
                            </m:r>
                            <m:f>
                              <m:f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fPr>
                              <m:num>
                                <m:r>
                                  <a:rPr lang="en-US" sz="1600" i="1" kern="100">
                                    <a:latin typeface="Cambria Math" panose="02040503050406030204" pitchFamily="18" charset="0"/>
                                    <a:ea typeface="Times New Roman" panose="02020603050405020304" pitchFamily="18" charset="0"/>
                                    <a:cs typeface="Nazanin" panose="00000400000000000000" pitchFamily="2" charset="-78"/>
                                  </a:rPr>
                                  <m:t>𝑑𝑦</m:t>
                                </m:r>
                              </m:num>
                              <m:den>
                                <m:r>
                                  <a:rPr lang="en-US" sz="1600" i="1" kern="100">
                                    <a:latin typeface="Cambria Math" panose="02040503050406030204" pitchFamily="18" charset="0"/>
                                    <a:ea typeface="Times New Roman" panose="02020603050405020304" pitchFamily="18" charset="0"/>
                                    <a:cs typeface="Nazanin" panose="00000400000000000000" pitchFamily="2" charset="-78"/>
                                  </a:rPr>
                                  <m:t>𝑑𝑡</m:t>
                                </m:r>
                              </m:den>
                            </m:f>
                            <m:r>
                              <a:rPr lang="en-US" sz="1600" i="1" kern="100">
                                <a:latin typeface="Cambria Math" panose="02040503050406030204" pitchFamily="18" charset="0"/>
                                <a:ea typeface="Times New Roman" panose="02020603050405020304" pitchFamily="18" charset="0"/>
                                <a:cs typeface="Nazanin" panose="00000400000000000000" pitchFamily="2" charset="-78"/>
                              </a:rPr>
                              <m:t>=−</m:t>
                            </m:r>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𝑒</m:t>
                                </m:r>
                              </m:e>
                              <m:sup>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sup>
                            </m:sSup>
                            <m:r>
                              <a:rPr lang="en-US" sz="1600" i="1" kern="100">
                                <a:latin typeface="Cambria Math" panose="02040503050406030204" pitchFamily="18" charset="0"/>
                                <a:ea typeface="Times New Roman" panose="02020603050405020304" pitchFamily="18" charset="0"/>
                                <a:cs typeface="Nazanin" panose="00000400000000000000" pitchFamily="2" charset="-78"/>
                              </a:rPr>
                              <m:t>𝑢</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𝛿</m:t>
                            </m:r>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r>
                              <a:rPr lang="en-US" sz="1600" i="1" kern="100">
                                <a:latin typeface="Cambria Math" panose="02040503050406030204" pitchFamily="18" charset="0"/>
                                <a:ea typeface="Times New Roman" panose="02020603050405020304" pitchFamily="18" charset="0"/>
                                <a:cs typeface="Nazanin" panose="00000400000000000000" pitchFamily="2" charset="-78"/>
                              </a:rPr>
                              <m:t>)</m:t>
                            </m:r>
                            <m:r>
                              <m:rPr>
                                <m:nor/>
                              </m:rPr>
                              <a:rPr lang="en-US" sz="1600" kern="100" dirty="0">
                                <a:latin typeface="Calibri" panose="020F0502020204030204" pitchFamily="34" charset="0"/>
                                <a:ea typeface="Calibri" panose="020F0502020204030204" pitchFamily="34" charset="0"/>
                                <a:cs typeface="Arial" panose="020B0604020202020204" pitchFamily="34" charset="0"/>
                              </a:rPr>
                              <m:t> </m:t>
                            </m:r>
                          </m:e>
                        </m:func>
                      </m:e>
                    </m:func>
                  </m:oMath>
                </a14:m>
                <a:r>
                  <a:rPr lang="en-US" sz="1600" kern="100" dirty="0">
                    <a:latin typeface="Calibri" panose="020F0502020204030204" pitchFamily="34" charset="0"/>
                    <a:ea typeface="Times New Roman" panose="02020603050405020304" pitchFamily="18" charset="0"/>
                    <a:cs typeface="Nazanin" panose="00000400000000000000" pitchFamily="2" charset="-78"/>
                  </a:rPr>
                  <a:t>  </a:t>
                </a:r>
                <a14:m>
                  <m:oMath xmlns:m="http://schemas.openxmlformats.org/officeDocument/2006/math">
                    <m:r>
                      <a:rPr lang="en-US" sz="1600" i="1" kern="100">
                        <a:latin typeface="Cambria Math" panose="02040503050406030204" pitchFamily="18" charset="0"/>
                        <a:ea typeface="Times New Roman" panose="02020603050405020304" pitchFamily="18" charset="0"/>
                        <a:cs typeface="Nazanin" panose="00000400000000000000" pitchFamily="2" charset="-78"/>
                      </a:rPr>
                      <m:t> </m:t>
                    </m:r>
                  </m:oMath>
                </a14:m>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33400" y="1231385"/>
                <a:ext cx="8305800" cy="50020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5617" y="1675242"/>
                <a:ext cx="9182100" cy="763158"/>
              </a:xfrm>
              <a:prstGeom prst="rect">
                <a:avLst/>
              </a:prstGeom>
            </p:spPr>
            <p:txBody>
              <a:bodyPr wrap="square">
                <a:spAutoFit/>
              </a:bodyPr>
              <a:lstStyle/>
              <a:p>
                <a:pPr>
                  <a:lnSpc>
                    <a:spcPct val="115000"/>
                  </a:lnSpc>
                  <a:spcAft>
                    <a:spcPts val="800"/>
                  </a:spcAft>
                </a:pPr>
                <a14:m>
                  <m:oMathPara xmlns:m="http://schemas.openxmlformats.org/officeDocument/2006/math">
                    <m:oMathParaPr>
                      <m:jc m:val="centerGroup"/>
                    </m:oMathParaPr>
                    <m:oMath xmlns:m="http://schemas.openxmlformats.org/officeDocument/2006/math">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3</m:t>
                          </m:r>
                        </m:e>
                      </m:d>
                      <m:r>
                        <a:rPr lang="en-US" sz="1600" i="1" kern="100" smtClean="0">
                          <a:latin typeface="Cambria Math" panose="02040503050406030204" pitchFamily="18" charset="0"/>
                          <a:ea typeface="Times New Roman" panose="02020603050405020304" pitchFamily="18" charset="0"/>
                          <a:cs typeface="Nazanin" panose="00000400000000000000" pitchFamily="2" charset="-78"/>
                        </a:rPr>
                        <m:t> </m:t>
                      </m:r>
                      <m:r>
                        <a:rPr lang="en-US" sz="1600" i="1" kern="100">
                          <a:latin typeface="Cambria Math" panose="02040503050406030204" pitchFamily="18" charset="0"/>
                          <a:ea typeface="Times New Roman" panose="02020603050405020304" pitchFamily="18" charset="0"/>
                          <a:cs typeface="Nazanin" panose="00000400000000000000" pitchFamily="2" charset="-78"/>
                        </a:rPr>
                        <m:t> </m:t>
                      </m:r>
                      <m:f>
                        <m:f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fPr>
                        <m:num>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𝑑</m:t>
                              </m:r>
                            </m:e>
                            <m:sup>
                              <m:r>
                                <a:rPr lang="en-US" sz="1600" i="1" kern="100">
                                  <a:latin typeface="Cambria Math" panose="02040503050406030204" pitchFamily="18" charset="0"/>
                                  <a:ea typeface="Times New Roman" panose="02020603050405020304" pitchFamily="18" charset="0"/>
                                  <a:cs typeface="Nazanin" panose="00000400000000000000" pitchFamily="2" charset="-78"/>
                                </a:rPr>
                                <m:t>2</m:t>
                              </m:r>
                            </m:sup>
                          </m:sSup>
                          <m:r>
                            <a:rPr lang="en-US" sz="1600" i="1" kern="100">
                              <a:latin typeface="Cambria Math" panose="02040503050406030204" pitchFamily="18" charset="0"/>
                              <a:ea typeface="Times New Roman" panose="02020603050405020304" pitchFamily="18" charset="0"/>
                              <a:cs typeface="Nazanin" panose="00000400000000000000" pitchFamily="2" charset="-78"/>
                            </a:rPr>
                            <m:t>𝑥</m:t>
                          </m:r>
                        </m:num>
                        <m:den>
                          <m:r>
                            <a:rPr lang="en-US" sz="1600" i="1" kern="100">
                              <a:latin typeface="Cambria Math" panose="02040503050406030204" pitchFamily="18" charset="0"/>
                              <a:ea typeface="Times New Roman" panose="02020603050405020304" pitchFamily="18" charset="0"/>
                              <a:cs typeface="Nazanin" panose="00000400000000000000" pitchFamily="2" charset="-78"/>
                            </a:rPr>
                            <m:t>𝑑</m:t>
                          </m:r>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sup>
                              <m:r>
                                <a:rPr lang="en-US" sz="1600" i="1" kern="100">
                                  <a:latin typeface="Cambria Math" panose="02040503050406030204" pitchFamily="18" charset="0"/>
                                  <a:ea typeface="Times New Roman" panose="02020603050405020304" pitchFamily="18" charset="0"/>
                                  <a:cs typeface="Nazanin" panose="00000400000000000000" pitchFamily="2" charset="-78"/>
                                </a:rPr>
                                <m:t>2</m:t>
                              </m:r>
                            </m:sup>
                          </m:sSup>
                        </m:den>
                      </m:f>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3</m:t>
                      </m:r>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𝑒</m:t>
                          </m:r>
                        </m:e>
                        <m:sup>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2</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sup>
                      </m:sSup>
                      <m:func>
                        <m:func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funcPr>
                        <m:fName>
                          <m:r>
                            <m:rPr>
                              <m:sty m:val="p"/>
                            </m:rPr>
                            <a:rPr lang="en-US" sz="1600" kern="100">
                              <a:latin typeface="Cambria Math" panose="02040503050406030204" pitchFamily="18" charset="0"/>
                              <a:ea typeface="Times New Roman" panose="02020603050405020304" pitchFamily="18" charset="0"/>
                              <a:cs typeface="Nazanin" panose="00000400000000000000" pitchFamily="2" charset="-78"/>
                            </a:rPr>
                            <m:t>cos</m:t>
                          </m:r>
                        </m:fName>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𝑢</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4</m:t>
                          </m:r>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𝑒</m:t>
                              </m:r>
                            </m:e>
                            <m:sup>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2</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sup>
                          </m:sSup>
                          <m:func>
                            <m:func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funcPr>
                            <m:fName>
                              <m:r>
                                <m:rPr>
                                  <m:sty m:val="p"/>
                                </m:rPr>
                                <a:rPr lang="en-US" sz="1600" kern="100">
                                  <a:latin typeface="Cambria Math" panose="02040503050406030204" pitchFamily="18" charset="0"/>
                                  <a:ea typeface="Times New Roman" panose="02020603050405020304" pitchFamily="18" charset="0"/>
                                  <a:cs typeface="Nazanin" panose="00000400000000000000" pitchFamily="2" charset="-78"/>
                                </a:rPr>
                                <m:t>sin</m:t>
                              </m:r>
                            </m:fName>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𝑢</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2</m:t>
                              </m:r>
                              <m:r>
                                <a:rPr lang="en-US" sz="1600" i="1" kern="100">
                                  <a:latin typeface="Cambria Math" panose="02040503050406030204" pitchFamily="18" charset="0"/>
                                  <a:ea typeface="Times New Roman" panose="02020603050405020304" pitchFamily="18" charset="0"/>
                                  <a:cs typeface="Nazanin" panose="00000400000000000000" pitchFamily="2" charset="-78"/>
                                </a:rPr>
                                <m:t>𝛿</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m:t>
                              </m:r>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𝛿</m:t>
                                  </m:r>
                                </m:e>
                                <m:sup>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1</m:t>
                                      </m:r>
                                    </m:e>
                                  </m:d>
                                </m:sup>
                              </m:sSup>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r>
                                <a:rPr lang="en-US" sz="1600" i="1" kern="100">
                                  <a:latin typeface="Cambria Math" panose="02040503050406030204" pitchFamily="18" charset="0"/>
                                  <a:ea typeface="Times New Roman" panose="02020603050405020304" pitchFamily="18" charset="0"/>
                                  <a:cs typeface="Nazanin" panose="00000400000000000000" pitchFamily="2" charset="-78"/>
                                </a:rPr>
                                <m:t>)⇒</m:t>
                              </m:r>
                              <m:f>
                                <m:fPr>
                                  <m:ctrlPr>
                                    <a:rPr lang="en-US" sz="1600" i="1">
                                      <a:latin typeface="Cambria Math" panose="02040503050406030204" pitchFamily="18" charset="0"/>
                                      <a:ea typeface="Times New Roman" panose="02020603050405020304" pitchFamily="18" charset="0"/>
                                      <a:cs typeface="Nazanin" panose="00000400000000000000" pitchFamily="2" charset="-78"/>
                                    </a:rPr>
                                  </m:ctrlPr>
                                </m:fPr>
                                <m:num>
                                  <m:sSup>
                                    <m:sSupPr>
                                      <m:ctrlPr>
                                        <a:rPr lang="en-US" sz="1600" i="1">
                                          <a:latin typeface="Cambria Math" panose="02040503050406030204" pitchFamily="18" charset="0"/>
                                          <a:ea typeface="Times New Roman" panose="02020603050405020304" pitchFamily="18" charset="0"/>
                                          <a:cs typeface="Nazanin" panose="00000400000000000000" pitchFamily="2" charset="-78"/>
                                        </a:rPr>
                                      </m:ctrlPr>
                                    </m:sSupPr>
                                    <m:e>
                                      <m:r>
                                        <a:rPr lang="en-US" sz="1600" i="1">
                                          <a:latin typeface="Cambria Math" panose="02040503050406030204" pitchFamily="18" charset="0"/>
                                          <a:ea typeface="Times New Roman" panose="02020603050405020304" pitchFamily="18" charset="0"/>
                                          <a:cs typeface="Nazanin" panose="00000400000000000000" pitchFamily="2" charset="-78"/>
                                        </a:rPr>
                                        <m:t>𝑑</m:t>
                                      </m:r>
                                    </m:e>
                                    <m:sup>
                                      <m:r>
                                        <a:rPr lang="en-US" sz="1600" i="1">
                                          <a:latin typeface="Cambria Math" panose="02040503050406030204" pitchFamily="18" charset="0"/>
                                          <a:ea typeface="Times New Roman" panose="02020603050405020304" pitchFamily="18" charset="0"/>
                                          <a:cs typeface="Nazanin" panose="00000400000000000000" pitchFamily="2" charset="-78"/>
                                        </a:rPr>
                                        <m:t>2</m:t>
                                      </m:r>
                                    </m:sup>
                                  </m:sSup>
                                  <m:r>
                                    <a:rPr lang="en-US" sz="1600" i="1">
                                      <a:latin typeface="Cambria Math" panose="02040503050406030204" pitchFamily="18" charset="0"/>
                                      <a:ea typeface="Times New Roman" panose="02020603050405020304" pitchFamily="18" charset="0"/>
                                      <a:cs typeface="Nazanin" panose="00000400000000000000" pitchFamily="2" charset="-78"/>
                                    </a:rPr>
                                    <m:t>𝑦</m:t>
                                  </m:r>
                                </m:num>
                                <m:den>
                                  <m:r>
                                    <a:rPr lang="en-US" sz="1600" i="1">
                                      <a:latin typeface="Cambria Math" panose="02040503050406030204" pitchFamily="18" charset="0"/>
                                      <a:ea typeface="Times New Roman" panose="02020603050405020304" pitchFamily="18" charset="0"/>
                                      <a:cs typeface="Nazanin" panose="00000400000000000000" pitchFamily="2" charset="-78"/>
                                    </a:rPr>
                                    <m:t>𝑑</m:t>
                                  </m:r>
                                  <m:sSup>
                                    <m:sSupPr>
                                      <m:ctrlPr>
                                        <a:rPr lang="en-US" sz="1600" i="1">
                                          <a:latin typeface="Cambria Math" panose="02040503050406030204" pitchFamily="18" charset="0"/>
                                          <a:ea typeface="Times New Roman" panose="02020603050405020304" pitchFamily="18" charset="0"/>
                                          <a:cs typeface="Nazanin" panose="00000400000000000000" pitchFamily="2" charset="-78"/>
                                        </a:rPr>
                                      </m:ctrlPr>
                                    </m:sSupPr>
                                    <m:e>
                                      <m:r>
                                        <a:rPr lang="en-US" sz="1600" i="1">
                                          <a:latin typeface="Cambria Math" panose="02040503050406030204" pitchFamily="18" charset="0"/>
                                          <a:ea typeface="Times New Roman" panose="02020603050405020304" pitchFamily="18" charset="0"/>
                                          <a:cs typeface="Nazanin" panose="00000400000000000000" pitchFamily="2" charset="-78"/>
                                        </a:rPr>
                                        <m:t>𝑡</m:t>
                                      </m:r>
                                    </m:e>
                                    <m:sup>
                                      <m:r>
                                        <a:rPr lang="en-US" sz="1600" i="1">
                                          <a:latin typeface="Cambria Math" panose="02040503050406030204" pitchFamily="18" charset="0"/>
                                          <a:ea typeface="Times New Roman" panose="02020603050405020304" pitchFamily="18" charset="0"/>
                                          <a:cs typeface="Nazanin" panose="00000400000000000000" pitchFamily="2" charset="-78"/>
                                        </a:rPr>
                                        <m:t>2</m:t>
                                      </m:r>
                                    </m:sup>
                                  </m:sSup>
                                </m:den>
                              </m:f>
                              <m:r>
                                <a:rPr lang="en-US" sz="1600" i="1">
                                  <a:latin typeface="Cambria Math" panose="02040503050406030204" pitchFamily="18" charset="0"/>
                                  <a:ea typeface="Times New Roman" panose="02020603050405020304" pitchFamily="18" charset="0"/>
                                  <a:cs typeface="Nazanin" panose="00000400000000000000" pitchFamily="2" charset="-78"/>
                                </a:rPr>
                                <m:t>=</m:t>
                              </m:r>
                              <m:sSup>
                                <m:sSupPr>
                                  <m:ctrlPr>
                                    <a:rPr lang="en-US" sz="1600" i="1">
                                      <a:latin typeface="Cambria Math" panose="02040503050406030204" pitchFamily="18" charset="0"/>
                                      <a:ea typeface="Times New Roman" panose="02020603050405020304" pitchFamily="18" charset="0"/>
                                      <a:cs typeface="Nazanin" panose="00000400000000000000" pitchFamily="2" charset="-78"/>
                                    </a:rPr>
                                  </m:ctrlPr>
                                </m:sSupPr>
                                <m:e>
                                  <m:r>
                                    <a:rPr lang="en-US" sz="1600" i="1">
                                      <a:latin typeface="Cambria Math" panose="02040503050406030204" pitchFamily="18" charset="0"/>
                                      <a:ea typeface="Times New Roman" panose="02020603050405020304" pitchFamily="18" charset="0"/>
                                      <a:cs typeface="Nazanin" panose="00000400000000000000" pitchFamily="2" charset="-78"/>
                                    </a:rPr>
                                    <m:t>𝑒</m:t>
                                  </m:r>
                                </m:e>
                                <m:sup>
                                  <m:r>
                                    <a:rPr lang="en-US" sz="1600" i="1">
                                      <a:latin typeface="Cambria Math" panose="02040503050406030204" pitchFamily="18" charset="0"/>
                                      <a:ea typeface="Times New Roman" panose="02020603050405020304" pitchFamily="18" charset="0"/>
                                      <a:cs typeface="Nazanin" panose="00000400000000000000" pitchFamily="2" charset="-78"/>
                                    </a:rPr>
                                    <m:t>−</m:t>
                                  </m:r>
                                  <m:r>
                                    <a:rPr lang="en-US" sz="1600" i="1">
                                      <a:latin typeface="Cambria Math" panose="02040503050406030204" pitchFamily="18" charset="0"/>
                                      <a:ea typeface="Times New Roman" panose="02020603050405020304" pitchFamily="18" charset="0"/>
                                      <a:cs typeface="Nazanin" panose="00000400000000000000" pitchFamily="2" charset="-78"/>
                                    </a:rPr>
                                    <m:t>𝑡</m:t>
                                  </m:r>
                                </m:sup>
                              </m:sSup>
                              <m:r>
                                <a:rPr lang="en-US" sz="1600" i="1">
                                  <a:latin typeface="Cambria Math" panose="02040503050406030204" pitchFamily="18" charset="0"/>
                                  <a:ea typeface="Times New Roman" panose="02020603050405020304" pitchFamily="18" charset="0"/>
                                  <a:cs typeface="Nazanin" panose="00000400000000000000" pitchFamily="2" charset="-78"/>
                                </a:rPr>
                                <m:t>𝑢</m:t>
                              </m:r>
                              <m:d>
                                <m:dPr>
                                  <m:ctrlPr>
                                    <a:rPr lang="en-US" sz="1600" i="1">
                                      <a:latin typeface="Cambria Math" panose="02040503050406030204" pitchFamily="18" charset="0"/>
                                      <a:ea typeface="Times New Roman" panose="02020603050405020304" pitchFamily="18" charset="0"/>
                                      <a:cs typeface="Nazanin" panose="00000400000000000000" pitchFamily="2" charset="-78"/>
                                    </a:rPr>
                                  </m:ctrlPr>
                                </m:dPr>
                                <m:e>
                                  <m:r>
                                    <a:rPr lang="en-US" sz="1600" i="1">
                                      <a:latin typeface="Cambria Math" panose="02040503050406030204" pitchFamily="18" charset="0"/>
                                      <a:ea typeface="Times New Roman" panose="02020603050405020304" pitchFamily="18" charset="0"/>
                                      <a:cs typeface="Nazanin" panose="00000400000000000000" pitchFamily="2" charset="-78"/>
                                    </a:rPr>
                                    <m:t>𝑡</m:t>
                                  </m:r>
                                </m:e>
                              </m:d>
                              <m:r>
                                <a:rPr lang="en-US" sz="1600" i="1">
                                  <a:latin typeface="Cambria Math" panose="02040503050406030204" pitchFamily="18" charset="0"/>
                                  <a:ea typeface="Times New Roman" panose="02020603050405020304" pitchFamily="18" charset="0"/>
                                  <a:cs typeface="Nazanin" panose="00000400000000000000" pitchFamily="2" charset="-78"/>
                                </a:rPr>
                                <m:t>−</m:t>
                              </m:r>
                              <m:r>
                                <a:rPr lang="en-US" sz="1600" i="1">
                                  <a:latin typeface="Cambria Math" panose="02040503050406030204" pitchFamily="18" charset="0"/>
                                  <a:ea typeface="Times New Roman" panose="02020603050405020304" pitchFamily="18" charset="0"/>
                                  <a:cs typeface="Nazanin" panose="00000400000000000000" pitchFamily="2" charset="-78"/>
                                </a:rPr>
                                <m:t>𝛿</m:t>
                              </m:r>
                              <m:r>
                                <a:rPr lang="en-US" sz="1600" i="1">
                                  <a:latin typeface="Cambria Math" panose="02040503050406030204" pitchFamily="18" charset="0"/>
                                  <a:ea typeface="Times New Roman" panose="02020603050405020304" pitchFamily="18" charset="0"/>
                                  <a:cs typeface="Nazanin" panose="00000400000000000000" pitchFamily="2" charset="-78"/>
                                </a:rPr>
                                <m:t>(</m:t>
                              </m:r>
                              <m:r>
                                <a:rPr lang="en-US" sz="1600" i="1">
                                  <a:latin typeface="Cambria Math" panose="02040503050406030204" pitchFamily="18" charset="0"/>
                                  <a:ea typeface="Times New Roman" panose="02020603050405020304" pitchFamily="18" charset="0"/>
                                  <a:cs typeface="Nazanin" panose="00000400000000000000" pitchFamily="2" charset="-78"/>
                                </a:rPr>
                                <m:t>𝑡</m:t>
                              </m:r>
                              <m:r>
                                <a:rPr lang="en-US" sz="1600" i="1">
                                  <a:latin typeface="Cambria Math" panose="02040503050406030204" pitchFamily="18" charset="0"/>
                                  <a:ea typeface="Times New Roman" panose="02020603050405020304" pitchFamily="18" charset="0"/>
                                  <a:cs typeface="Nazanin" panose="00000400000000000000" pitchFamily="2" charset="-78"/>
                                </a:rPr>
                                <m:t>)+</m:t>
                              </m:r>
                              <m:sSup>
                                <m:sSupPr>
                                  <m:ctrlPr>
                                    <a:rPr lang="en-US" sz="1600" i="1">
                                      <a:latin typeface="Cambria Math" panose="02040503050406030204" pitchFamily="18" charset="0"/>
                                      <a:ea typeface="Times New Roman" panose="02020603050405020304" pitchFamily="18" charset="0"/>
                                      <a:cs typeface="Nazanin" panose="00000400000000000000" pitchFamily="2" charset="-78"/>
                                    </a:rPr>
                                  </m:ctrlPr>
                                </m:sSupPr>
                                <m:e>
                                  <m:r>
                                    <a:rPr lang="en-US" sz="1600" i="1">
                                      <a:latin typeface="Cambria Math" panose="02040503050406030204" pitchFamily="18" charset="0"/>
                                      <a:ea typeface="Times New Roman" panose="02020603050405020304" pitchFamily="18" charset="0"/>
                                      <a:cs typeface="Nazanin" panose="00000400000000000000" pitchFamily="2" charset="-78"/>
                                    </a:rPr>
                                    <m:t>𝛿</m:t>
                                  </m:r>
                                </m:e>
                                <m:sup>
                                  <m:d>
                                    <m:dPr>
                                      <m:ctrlPr>
                                        <a:rPr lang="en-US" sz="1600" i="1">
                                          <a:latin typeface="Cambria Math" panose="02040503050406030204" pitchFamily="18" charset="0"/>
                                          <a:ea typeface="Times New Roman" panose="02020603050405020304" pitchFamily="18" charset="0"/>
                                          <a:cs typeface="Nazanin" panose="00000400000000000000" pitchFamily="2" charset="-78"/>
                                        </a:rPr>
                                      </m:ctrlPr>
                                    </m:dPr>
                                    <m:e>
                                      <m:r>
                                        <a:rPr lang="en-US" sz="1600" i="1">
                                          <a:latin typeface="Cambria Math" panose="02040503050406030204" pitchFamily="18" charset="0"/>
                                          <a:ea typeface="Times New Roman" panose="02020603050405020304" pitchFamily="18" charset="0"/>
                                          <a:cs typeface="Nazanin" panose="00000400000000000000" pitchFamily="2" charset="-78"/>
                                        </a:rPr>
                                        <m:t>1</m:t>
                                      </m:r>
                                    </m:e>
                                  </m:d>
                                </m:sup>
                              </m:sSup>
                              <m:d>
                                <m:dPr>
                                  <m:ctrlPr>
                                    <a:rPr lang="en-US" sz="1600" i="1">
                                      <a:latin typeface="Cambria Math" panose="02040503050406030204" pitchFamily="18" charset="0"/>
                                      <a:ea typeface="Times New Roman" panose="02020603050405020304" pitchFamily="18" charset="0"/>
                                      <a:cs typeface="Nazanin" panose="00000400000000000000" pitchFamily="2" charset="-78"/>
                                    </a:rPr>
                                  </m:ctrlPr>
                                </m:dPr>
                                <m:e>
                                  <m:r>
                                    <a:rPr lang="en-US" sz="1600" i="1">
                                      <a:latin typeface="Cambria Math" panose="02040503050406030204" pitchFamily="18" charset="0"/>
                                      <a:ea typeface="Times New Roman" panose="02020603050405020304" pitchFamily="18" charset="0"/>
                                      <a:cs typeface="Nazanin" panose="00000400000000000000" pitchFamily="2" charset="-78"/>
                                    </a:rPr>
                                    <m:t>𝑡</m:t>
                                  </m:r>
                                </m:e>
                              </m:d>
                            </m:e>
                          </m:func>
                        </m:e>
                      </m:func>
                    </m:oMath>
                  </m:oMathPara>
                </a14:m>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65617" y="1675242"/>
                <a:ext cx="9182100" cy="763158"/>
              </a:xfrm>
              <a:prstGeom prst="rect">
                <a:avLst/>
              </a:prstGeom>
              <a:blipFill>
                <a:blip r:embed="rId5"/>
                <a:stretch>
                  <a:fillRect/>
                </a:stretch>
              </a:blipFill>
            </p:spPr>
            <p:txBody>
              <a:bodyPr/>
              <a:lstStyle/>
              <a:p>
                <a:r>
                  <a:rPr lang="en-US">
                    <a:noFill/>
                  </a:rPr>
                  <a:t> </a:t>
                </a:r>
              </a:p>
            </p:txBody>
          </p:sp>
        </mc:Fallback>
      </mc:AlternateContent>
      <p:sp>
        <p:nvSpPr>
          <p:cNvPr id="12" name="Rectangle 11"/>
          <p:cNvSpPr/>
          <p:nvPr/>
        </p:nvSpPr>
        <p:spPr>
          <a:xfrm>
            <a:off x="3505200" y="2328446"/>
            <a:ext cx="5410200" cy="338554"/>
          </a:xfrm>
          <a:prstGeom prst="rect">
            <a:avLst/>
          </a:prstGeom>
        </p:spPr>
        <p:txBody>
          <a:bodyPr wrap="square">
            <a:spAutoFit/>
          </a:bodyPr>
          <a:lstStyle/>
          <a:p>
            <a:pPr algn="just" rtl="1"/>
            <a:r>
              <a:rPr lang="fa-IR" sz="1600" dirty="0">
                <a:latin typeface="Calibri" panose="020F0502020204030204" pitchFamily="34" charset="0"/>
                <a:ea typeface="Times New Roman" panose="02020603050405020304" pitchFamily="18" charset="0"/>
                <a:cs typeface="B Nazanin" panose="00000400000000000000" pitchFamily="2" charset="-78"/>
              </a:rPr>
              <a:t>معادله (1) را در 5 و معادله (2) را در 4 ضرب کرده و با معادله (</a:t>
            </a:r>
            <a:r>
              <a:rPr lang="fa-IR" sz="1600" dirty="0">
                <a:ea typeface="Times New Roman" panose="02020603050405020304" pitchFamily="18" charset="0"/>
                <a:cs typeface="B Nazanin" panose="00000400000000000000" pitchFamily="2" charset="-78"/>
              </a:rPr>
              <a:t>3</a:t>
            </a:r>
            <a:r>
              <a:rPr lang="fa-IR" sz="1600" dirty="0">
                <a:latin typeface="Calibri" panose="020F0502020204030204" pitchFamily="34" charset="0"/>
                <a:ea typeface="Times New Roman" panose="02020603050405020304" pitchFamily="18" charset="0"/>
                <a:cs typeface="B Nazanin" panose="00000400000000000000" pitchFamily="2" charset="-78"/>
              </a:rPr>
              <a:t>) جمع می </a:t>
            </a:r>
            <a:r>
              <a:rPr lang="fa-IR" sz="1600" dirty="0" smtClean="0">
                <a:latin typeface="Calibri" panose="020F0502020204030204" pitchFamily="34" charset="0"/>
                <a:ea typeface="Times New Roman" panose="02020603050405020304" pitchFamily="18" charset="0"/>
                <a:cs typeface="B Nazanin" panose="00000400000000000000" pitchFamily="2" charset="-78"/>
              </a:rPr>
              <a:t>کنیم:</a:t>
            </a:r>
            <a:endParaRPr lang="en-US" sz="1600" dirty="0">
              <a:cs typeface="B Nazanin" panose="00000400000000000000" pitchFamily="2" charset="-78"/>
            </a:endParaRPr>
          </a:p>
        </p:txBody>
      </p:sp>
      <mc:AlternateContent xmlns:mc="http://schemas.openxmlformats.org/markup-compatibility/2006" xmlns:a14="http://schemas.microsoft.com/office/drawing/2010/main">
        <mc:Choice Requires="a14">
          <p:sp>
            <p:nvSpPr>
              <p:cNvPr id="14" name="Rectangle 13"/>
              <p:cNvSpPr/>
              <p:nvPr/>
            </p:nvSpPr>
            <p:spPr>
              <a:xfrm>
                <a:off x="1905000" y="2616575"/>
                <a:ext cx="5181600" cy="355225"/>
              </a:xfrm>
              <a:prstGeom prst="rect">
                <a:avLst/>
              </a:prstGeom>
            </p:spPr>
            <p:txBody>
              <a:bodyPr wrap="square">
                <a:spAutoFit/>
              </a:bodyPr>
              <a:lstStyle/>
              <a:p>
                <a:pPr algn="ctr"/>
                <a14:m>
                  <m:oMath xmlns:m="http://schemas.openxmlformats.org/officeDocument/2006/math">
                    <m:d>
                      <m:dPr>
                        <m:ctrlPr>
                          <a:rPr lang="en-US" sz="1600" i="1" smtClean="0">
                            <a:latin typeface="Cambria Math" panose="02040503050406030204" pitchFamily="18" charset="0"/>
                            <a:ea typeface="Times New Roman" panose="02020603050405020304" pitchFamily="18" charset="0"/>
                            <a:cs typeface="Nazanin" panose="00000400000000000000" pitchFamily="2" charset="-78"/>
                          </a:rPr>
                        </m:ctrlPr>
                      </m:dPr>
                      <m:e>
                        <m:r>
                          <a:rPr lang="en-US" sz="1600" i="1">
                            <a:latin typeface="Cambria Math" panose="02040503050406030204" pitchFamily="18" charset="0"/>
                            <a:ea typeface="Times New Roman" panose="02020603050405020304" pitchFamily="18" charset="0"/>
                            <a:cs typeface="Nazanin" panose="00000400000000000000" pitchFamily="2" charset="-78"/>
                          </a:rPr>
                          <m:t>4</m:t>
                        </m:r>
                      </m:e>
                    </m:d>
                    <m:r>
                      <a:rPr lang="en-US" sz="1600" i="1">
                        <a:latin typeface="Cambria Math" panose="02040503050406030204" pitchFamily="18" charset="0"/>
                        <a:ea typeface="Times New Roman" panose="02020603050405020304" pitchFamily="18" charset="0"/>
                        <a:cs typeface="Nazanin" panose="00000400000000000000" pitchFamily="2" charset="-78"/>
                      </a:rPr>
                      <m:t>  </m:t>
                    </m:r>
                    <m:r>
                      <a:rPr lang="en-US" sz="1600" i="1">
                        <a:latin typeface="Cambria Math" panose="02040503050406030204" pitchFamily="18" charset="0"/>
                        <a:ea typeface="Times New Roman" panose="02020603050405020304" pitchFamily="18" charset="0"/>
                        <a:cs typeface="Nazanin" panose="00000400000000000000" pitchFamily="2" charset="-78"/>
                      </a:rPr>
                      <m:t>2</m:t>
                    </m:r>
                    <m:r>
                      <a:rPr lang="en-US" sz="1600" i="1">
                        <a:latin typeface="Cambria Math" panose="02040503050406030204" pitchFamily="18" charset="0"/>
                        <a:ea typeface="Times New Roman" panose="02020603050405020304" pitchFamily="18" charset="0"/>
                        <a:cs typeface="Nazanin" panose="00000400000000000000" pitchFamily="2" charset="-78"/>
                      </a:rPr>
                      <m:t>𝛿</m:t>
                    </m:r>
                    <m:d>
                      <m:dPr>
                        <m:ctrlPr>
                          <a:rPr lang="en-US" sz="1600" i="1">
                            <a:latin typeface="Cambria Math" panose="02040503050406030204" pitchFamily="18" charset="0"/>
                            <a:ea typeface="Times New Roman" panose="02020603050405020304" pitchFamily="18" charset="0"/>
                            <a:cs typeface="Nazanin" panose="00000400000000000000" pitchFamily="2" charset="-78"/>
                          </a:rPr>
                        </m:ctrlPr>
                      </m:dPr>
                      <m:e>
                        <m:r>
                          <a:rPr lang="en-US" sz="1600" i="1">
                            <a:latin typeface="Cambria Math" panose="02040503050406030204" pitchFamily="18" charset="0"/>
                            <a:ea typeface="Times New Roman" panose="02020603050405020304" pitchFamily="18" charset="0"/>
                            <a:cs typeface="Nazanin" panose="00000400000000000000" pitchFamily="2" charset="-78"/>
                          </a:rPr>
                          <m:t>𝑡</m:t>
                        </m:r>
                      </m:e>
                    </m:d>
                    <m:r>
                      <a:rPr lang="en-US" sz="1600" i="1">
                        <a:latin typeface="Cambria Math" panose="02040503050406030204" pitchFamily="18" charset="0"/>
                        <a:ea typeface="Times New Roman" panose="02020603050405020304" pitchFamily="18" charset="0"/>
                        <a:cs typeface="Nazanin" panose="00000400000000000000" pitchFamily="2" charset="-78"/>
                      </a:rPr>
                      <m:t>+</m:t>
                    </m:r>
                    <m:sSup>
                      <m:sSupPr>
                        <m:ctrlPr>
                          <a:rPr lang="en-US" sz="1600" i="1">
                            <a:latin typeface="Cambria Math" panose="02040503050406030204" pitchFamily="18" charset="0"/>
                            <a:ea typeface="Times New Roman" panose="02020603050405020304" pitchFamily="18" charset="0"/>
                            <a:cs typeface="Nazanin" panose="00000400000000000000" pitchFamily="2" charset="-78"/>
                          </a:rPr>
                        </m:ctrlPr>
                      </m:sSupPr>
                      <m:e>
                        <m:r>
                          <a:rPr lang="en-US" sz="1600" i="1">
                            <a:latin typeface="Cambria Math" panose="02040503050406030204" pitchFamily="18" charset="0"/>
                            <a:ea typeface="Times New Roman" panose="02020603050405020304" pitchFamily="18" charset="0"/>
                            <a:cs typeface="Nazanin" panose="00000400000000000000" pitchFamily="2" charset="-78"/>
                          </a:rPr>
                          <m:t>𝛿</m:t>
                        </m:r>
                      </m:e>
                      <m:sup>
                        <m:d>
                          <m:dPr>
                            <m:ctrlPr>
                              <a:rPr lang="en-US" sz="1600" i="1">
                                <a:latin typeface="Cambria Math" panose="02040503050406030204" pitchFamily="18" charset="0"/>
                                <a:ea typeface="Times New Roman" panose="02020603050405020304" pitchFamily="18" charset="0"/>
                                <a:cs typeface="Nazanin" panose="00000400000000000000" pitchFamily="2" charset="-78"/>
                              </a:rPr>
                            </m:ctrlPr>
                          </m:dPr>
                          <m:e>
                            <m:r>
                              <a:rPr lang="en-US" sz="1600" i="1">
                                <a:latin typeface="Cambria Math" panose="02040503050406030204" pitchFamily="18" charset="0"/>
                                <a:ea typeface="Times New Roman" panose="02020603050405020304" pitchFamily="18" charset="0"/>
                                <a:cs typeface="Nazanin" panose="00000400000000000000" pitchFamily="2" charset="-78"/>
                              </a:rPr>
                              <m:t>1</m:t>
                            </m:r>
                          </m:e>
                        </m:d>
                      </m:sup>
                    </m:sSup>
                    <m:d>
                      <m:dPr>
                        <m:ctrlPr>
                          <a:rPr lang="en-US" sz="1600" i="1">
                            <a:latin typeface="Cambria Math" panose="02040503050406030204" pitchFamily="18" charset="0"/>
                            <a:ea typeface="Times New Roman" panose="02020603050405020304" pitchFamily="18" charset="0"/>
                            <a:cs typeface="Nazanin" panose="00000400000000000000" pitchFamily="2" charset="-78"/>
                          </a:rPr>
                        </m:ctrlPr>
                      </m:dPr>
                      <m:e>
                        <m:r>
                          <a:rPr lang="en-US" sz="1600" i="1">
                            <a:latin typeface="Cambria Math" panose="02040503050406030204" pitchFamily="18" charset="0"/>
                            <a:ea typeface="Times New Roman" panose="02020603050405020304" pitchFamily="18" charset="0"/>
                            <a:cs typeface="Nazanin" panose="00000400000000000000" pitchFamily="2" charset="-78"/>
                          </a:rPr>
                          <m:t>𝑡</m:t>
                        </m:r>
                      </m:e>
                    </m:d>
                    <m:r>
                      <a:rPr lang="en-US" sz="1600" i="1">
                        <a:latin typeface="Cambria Math" panose="02040503050406030204" pitchFamily="18" charset="0"/>
                        <a:ea typeface="Times New Roman" panose="02020603050405020304" pitchFamily="18" charset="0"/>
                        <a:cs typeface="Nazanin" panose="00000400000000000000" pitchFamily="2" charset="-78"/>
                      </a:rPr>
                      <m:t>⇒</m:t>
                    </m:r>
                  </m:oMath>
                </a14:m>
                <a:r>
                  <a:rPr lang="en-US" sz="1600" dirty="0">
                    <a:latin typeface="Calibri" panose="020F0502020204030204" pitchFamily="34" charset="0"/>
                    <a:ea typeface="Times New Roman" panose="02020603050405020304" pitchFamily="18" charset="0"/>
                    <a:cs typeface="Nazanin" panose="00000400000000000000" pitchFamily="2" charset="-78"/>
                  </a:rPr>
                  <a:t> </a:t>
                </a:r>
                <a14:m>
                  <m:oMath xmlns:m="http://schemas.openxmlformats.org/officeDocument/2006/math">
                    <m:r>
                      <a:rPr lang="en-US" sz="1600" i="1">
                        <a:latin typeface="Cambria Math" panose="02040503050406030204" pitchFamily="18" charset="0"/>
                        <a:ea typeface="Times New Roman" panose="02020603050405020304" pitchFamily="18" charset="0"/>
                        <a:cs typeface="Nazanin" panose="00000400000000000000" pitchFamily="2" charset="-78"/>
                      </a:rPr>
                      <m:t>2</m:t>
                    </m:r>
                    <m:sSup>
                      <m:sSupPr>
                        <m:ctrlPr>
                          <a:rPr lang="en-US" sz="1600" i="1">
                            <a:latin typeface="Cambria Math" panose="02040503050406030204" pitchFamily="18" charset="0"/>
                            <a:ea typeface="Times New Roman" panose="02020603050405020304" pitchFamily="18" charset="0"/>
                            <a:cs typeface="Nazanin" panose="00000400000000000000" pitchFamily="2" charset="-78"/>
                          </a:rPr>
                        </m:ctrlPr>
                      </m:sSupPr>
                      <m:e>
                        <m:r>
                          <a:rPr lang="en-US" sz="1600" i="1">
                            <a:latin typeface="Cambria Math" panose="02040503050406030204" pitchFamily="18" charset="0"/>
                            <a:ea typeface="Times New Roman" panose="02020603050405020304" pitchFamily="18" charset="0"/>
                            <a:cs typeface="Nazanin" panose="00000400000000000000" pitchFamily="2" charset="-78"/>
                          </a:rPr>
                          <m:t>𝑒</m:t>
                        </m:r>
                      </m:e>
                      <m:sup>
                        <m:r>
                          <a:rPr lang="en-US" sz="1600" i="1">
                            <a:latin typeface="Cambria Math" panose="02040503050406030204" pitchFamily="18" charset="0"/>
                            <a:ea typeface="Times New Roman" panose="02020603050405020304" pitchFamily="18" charset="0"/>
                            <a:cs typeface="Nazanin" panose="00000400000000000000" pitchFamily="2" charset="-78"/>
                          </a:rPr>
                          <m:t>−</m:t>
                        </m:r>
                        <m:r>
                          <a:rPr lang="en-US" sz="1600" i="1">
                            <a:latin typeface="Cambria Math" panose="02040503050406030204" pitchFamily="18" charset="0"/>
                            <a:ea typeface="Times New Roman" panose="02020603050405020304" pitchFamily="18" charset="0"/>
                            <a:cs typeface="Nazanin" panose="00000400000000000000" pitchFamily="2" charset="-78"/>
                          </a:rPr>
                          <m:t>𝑡</m:t>
                        </m:r>
                      </m:sup>
                    </m:sSup>
                    <m:r>
                      <a:rPr lang="en-US" sz="1600" i="1">
                        <a:latin typeface="Cambria Math" panose="02040503050406030204" pitchFamily="18" charset="0"/>
                        <a:ea typeface="Times New Roman" panose="02020603050405020304" pitchFamily="18" charset="0"/>
                        <a:cs typeface="Nazanin" panose="00000400000000000000" pitchFamily="2" charset="-78"/>
                      </a:rPr>
                      <m:t>𝑢</m:t>
                    </m:r>
                    <m:d>
                      <m:dPr>
                        <m:ctrlPr>
                          <a:rPr lang="en-US" sz="1600" i="1">
                            <a:latin typeface="Cambria Math" panose="02040503050406030204" pitchFamily="18" charset="0"/>
                            <a:ea typeface="Times New Roman" panose="02020603050405020304" pitchFamily="18" charset="0"/>
                            <a:cs typeface="Nazanin" panose="00000400000000000000" pitchFamily="2" charset="-78"/>
                          </a:rPr>
                        </m:ctrlPr>
                      </m:dPr>
                      <m:e>
                        <m:r>
                          <a:rPr lang="en-US" sz="1600" i="1">
                            <a:latin typeface="Cambria Math" panose="02040503050406030204" pitchFamily="18" charset="0"/>
                            <a:ea typeface="Times New Roman" panose="02020603050405020304" pitchFamily="18" charset="0"/>
                            <a:cs typeface="Nazanin" panose="00000400000000000000" pitchFamily="2" charset="-78"/>
                          </a:rPr>
                          <m:t>𝑡</m:t>
                        </m:r>
                      </m:e>
                    </m:d>
                    <m:r>
                      <a:rPr lang="en-US" sz="1600" i="1">
                        <a:latin typeface="Cambria Math" panose="02040503050406030204" pitchFamily="18" charset="0"/>
                        <a:ea typeface="Times New Roman" panose="02020603050405020304" pitchFamily="18" charset="0"/>
                        <a:cs typeface="Nazanin" panose="00000400000000000000" pitchFamily="2" charset="-78"/>
                      </a:rPr>
                      <m:t>+</m:t>
                    </m:r>
                    <m:r>
                      <a:rPr lang="en-US" sz="1600" i="1">
                        <a:latin typeface="Cambria Math" panose="02040503050406030204" pitchFamily="18" charset="0"/>
                        <a:ea typeface="Times New Roman" panose="02020603050405020304" pitchFamily="18" charset="0"/>
                        <a:cs typeface="Nazanin" panose="00000400000000000000" pitchFamily="2" charset="-78"/>
                      </a:rPr>
                      <m:t>3</m:t>
                    </m:r>
                    <m:r>
                      <a:rPr lang="en-US" sz="1600" i="1">
                        <a:latin typeface="Cambria Math" panose="02040503050406030204" pitchFamily="18" charset="0"/>
                        <a:ea typeface="Times New Roman" panose="02020603050405020304" pitchFamily="18" charset="0"/>
                        <a:cs typeface="Nazanin" panose="00000400000000000000" pitchFamily="2" charset="-78"/>
                      </a:rPr>
                      <m:t>𝛿</m:t>
                    </m:r>
                    <m:d>
                      <m:dPr>
                        <m:ctrlPr>
                          <a:rPr lang="en-US" sz="1600" i="1">
                            <a:latin typeface="Cambria Math" panose="02040503050406030204" pitchFamily="18" charset="0"/>
                            <a:ea typeface="Times New Roman" panose="02020603050405020304" pitchFamily="18" charset="0"/>
                            <a:cs typeface="Nazanin" panose="00000400000000000000" pitchFamily="2" charset="-78"/>
                          </a:rPr>
                        </m:ctrlPr>
                      </m:dPr>
                      <m:e>
                        <m:r>
                          <a:rPr lang="en-US" sz="1600" i="1">
                            <a:latin typeface="Cambria Math" panose="02040503050406030204" pitchFamily="18" charset="0"/>
                            <a:ea typeface="Times New Roman" panose="02020603050405020304" pitchFamily="18" charset="0"/>
                            <a:cs typeface="Nazanin" panose="00000400000000000000" pitchFamily="2" charset="-78"/>
                          </a:rPr>
                          <m:t>𝑡</m:t>
                        </m:r>
                      </m:e>
                    </m:d>
                    <m:r>
                      <a:rPr lang="en-US" sz="1600" i="1">
                        <a:latin typeface="Cambria Math" panose="02040503050406030204" pitchFamily="18" charset="0"/>
                        <a:ea typeface="Times New Roman" panose="02020603050405020304" pitchFamily="18" charset="0"/>
                        <a:cs typeface="Nazanin" panose="00000400000000000000" pitchFamily="2" charset="-78"/>
                      </a:rPr>
                      <m:t>+</m:t>
                    </m:r>
                    <m:sSup>
                      <m:sSupPr>
                        <m:ctrlPr>
                          <a:rPr lang="en-US" sz="1600" i="1">
                            <a:latin typeface="Cambria Math" panose="02040503050406030204" pitchFamily="18" charset="0"/>
                            <a:ea typeface="Times New Roman" panose="02020603050405020304" pitchFamily="18" charset="0"/>
                            <a:cs typeface="Nazanin" panose="00000400000000000000" pitchFamily="2" charset="-78"/>
                          </a:rPr>
                        </m:ctrlPr>
                      </m:sSupPr>
                      <m:e>
                        <m:r>
                          <a:rPr lang="en-US" sz="1600" i="1">
                            <a:latin typeface="Cambria Math" panose="02040503050406030204" pitchFamily="18" charset="0"/>
                            <a:ea typeface="Times New Roman" panose="02020603050405020304" pitchFamily="18" charset="0"/>
                            <a:cs typeface="Nazanin" panose="00000400000000000000" pitchFamily="2" charset="-78"/>
                          </a:rPr>
                          <m:t>𝛿</m:t>
                        </m:r>
                      </m:e>
                      <m:sup>
                        <m:d>
                          <m:dPr>
                            <m:ctrlPr>
                              <a:rPr lang="en-US" sz="1600" i="1">
                                <a:latin typeface="Cambria Math" panose="02040503050406030204" pitchFamily="18" charset="0"/>
                                <a:ea typeface="Times New Roman" panose="02020603050405020304" pitchFamily="18" charset="0"/>
                                <a:cs typeface="Nazanin" panose="00000400000000000000" pitchFamily="2" charset="-78"/>
                              </a:rPr>
                            </m:ctrlPr>
                          </m:dPr>
                          <m:e>
                            <m:r>
                              <a:rPr lang="en-US" sz="1600" i="1">
                                <a:latin typeface="Cambria Math" panose="02040503050406030204" pitchFamily="18" charset="0"/>
                                <a:ea typeface="Times New Roman" panose="02020603050405020304" pitchFamily="18" charset="0"/>
                                <a:cs typeface="Nazanin" panose="00000400000000000000" pitchFamily="2" charset="-78"/>
                              </a:rPr>
                              <m:t>1</m:t>
                            </m:r>
                          </m:e>
                        </m:d>
                      </m:sup>
                    </m:sSup>
                    <m:r>
                      <a:rPr lang="en-US" sz="1600" i="1">
                        <a:latin typeface="Cambria Math" panose="02040503050406030204" pitchFamily="18" charset="0"/>
                        <a:ea typeface="Times New Roman" panose="02020603050405020304" pitchFamily="18" charset="0"/>
                        <a:cs typeface="Nazanin" panose="00000400000000000000" pitchFamily="2" charset="-78"/>
                      </a:rPr>
                      <m:t>(</m:t>
                    </m:r>
                    <m:r>
                      <a:rPr lang="en-US" sz="1600" i="1">
                        <a:latin typeface="Cambria Math" panose="02040503050406030204" pitchFamily="18" charset="0"/>
                        <a:ea typeface="Times New Roman" panose="02020603050405020304" pitchFamily="18" charset="0"/>
                        <a:cs typeface="Nazanin" panose="00000400000000000000" pitchFamily="2" charset="-78"/>
                      </a:rPr>
                      <m:t>𝑡</m:t>
                    </m:r>
                    <m:r>
                      <a:rPr lang="en-US" sz="1600" i="1">
                        <a:latin typeface="Cambria Math" panose="02040503050406030204" pitchFamily="18" charset="0"/>
                        <a:ea typeface="Times New Roman" panose="02020603050405020304" pitchFamily="18" charset="0"/>
                        <a:cs typeface="Nazanin" panose="00000400000000000000" pitchFamily="2" charset="-78"/>
                      </a:rPr>
                      <m:t>)</m:t>
                    </m:r>
                  </m:oMath>
                </a14:m>
                <a:endParaRPr lang="en-US" sz="1600" dirty="0"/>
              </a:p>
            </p:txBody>
          </p:sp>
        </mc:Choice>
        <mc:Fallback xmlns="">
          <p:sp>
            <p:nvSpPr>
              <p:cNvPr id="14" name="Rectangle 13"/>
              <p:cNvSpPr>
                <a:spLocks noRot="1" noChangeAspect="1" noMove="1" noResize="1" noEditPoints="1" noAdjustHandles="1" noChangeArrowheads="1" noChangeShapeType="1" noTextEdit="1"/>
              </p:cNvSpPr>
              <p:nvPr/>
            </p:nvSpPr>
            <p:spPr>
              <a:xfrm>
                <a:off x="1905000" y="2616575"/>
                <a:ext cx="5181600" cy="355225"/>
              </a:xfrm>
              <a:prstGeom prst="rect">
                <a:avLst/>
              </a:prstGeom>
              <a:blipFill>
                <a:blip r:embed="rId6"/>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498600" y="2855626"/>
                <a:ext cx="8077200" cy="500202"/>
              </a:xfrm>
              <a:prstGeom prst="rect">
                <a:avLst/>
              </a:prstGeom>
            </p:spPr>
            <p:txBody>
              <a:bodyPr wrap="square">
                <a:spAutoFit/>
              </a:bodyPr>
              <a:lstStyle/>
              <a:p>
                <a:pPr algn="ctr" rtl="1">
                  <a:lnSpc>
                    <a:spcPct val="115000"/>
                  </a:lnSpc>
                  <a:spcAft>
                    <a:spcPts val="800"/>
                  </a:spcAft>
                </a:pP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اگر  </a:t>
                </a:r>
                <a14:m>
                  <m:oMath xmlns:m="http://schemas.openxmlformats.org/officeDocument/2006/math">
                    <m:r>
                      <a:rPr lang="en-US" sz="1600" i="1" kern="100">
                        <a:latin typeface="Cambria Math" panose="02040503050406030204" pitchFamily="18" charset="0"/>
                        <a:ea typeface="Times New Roman" panose="02020603050405020304" pitchFamily="18" charset="0"/>
                        <a:cs typeface="Nazanin" panose="00000400000000000000" pitchFamily="2" charset="-78"/>
                      </a:rPr>
                      <m:t>h</m:t>
                    </m:r>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r>
                      <a:rPr lang="en-US" sz="1600" i="1" kern="100">
                        <a:latin typeface="Cambria Math" panose="02040503050406030204" pitchFamily="18" charset="0"/>
                        <a:ea typeface="Times New Roman" panose="02020603050405020304" pitchFamily="18" charset="0"/>
                        <a:cs typeface="Nazanin" panose="00000400000000000000" pitchFamily="2" charset="-78"/>
                      </a:rPr>
                      <m:t>)</m:t>
                    </m:r>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پاسخ ضربه باشد، </a:t>
                </a:r>
                <a14:m>
                  <m:oMath xmlns:m="http://schemas.openxmlformats.org/officeDocument/2006/math">
                    <m:f>
                      <m:f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fPr>
                      <m:num>
                        <m:r>
                          <a:rPr lang="en-US" sz="1600" i="1" kern="100">
                            <a:latin typeface="Cambria Math" panose="02040503050406030204" pitchFamily="18" charset="0"/>
                            <a:ea typeface="Times New Roman" panose="02020603050405020304" pitchFamily="18" charset="0"/>
                            <a:cs typeface="Nazanin" panose="00000400000000000000" pitchFamily="2" charset="-78"/>
                          </a:rPr>
                          <m:t>𝑑</m:t>
                        </m:r>
                        <m:r>
                          <a:rPr lang="en-US" sz="1600" i="1" kern="100">
                            <a:latin typeface="Cambria Math" panose="02040503050406030204" pitchFamily="18" charset="0"/>
                            <a:ea typeface="Times New Roman" panose="02020603050405020304" pitchFamily="18" charset="0"/>
                            <a:cs typeface="Nazanin" panose="00000400000000000000" pitchFamily="2" charset="-78"/>
                          </a:rPr>
                          <m:t>h</m:t>
                        </m:r>
                      </m:num>
                      <m:den>
                        <m:r>
                          <a:rPr lang="en-US" sz="1600" i="1" kern="100">
                            <a:latin typeface="Cambria Math" panose="02040503050406030204" pitchFamily="18" charset="0"/>
                            <a:ea typeface="Times New Roman" panose="02020603050405020304" pitchFamily="18" charset="0"/>
                            <a:cs typeface="Nazanin" panose="00000400000000000000" pitchFamily="2" charset="-78"/>
                          </a:rPr>
                          <m:t>𝑑𝑡</m:t>
                        </m:r>
                      </m:den>
                    </m:f>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پاسخ برای ورودی </a:t>
                </a:r>
                <a14:m>
                  <m:oMath xmlns:m="http://schemas.openxmlformats.org/officeDocument/2006/math">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fa-IR" sz="1600" i="1" kern="100">
                            <a:latin typeface="Cambria Math" panose="02040503050406030204" pitchFamily="18" charset="0"/>
                            <a:ea typeface="Times New Roman" panose="02020603050405020304" pitchFamily="18" charset="0"/>
                            <a:cs typeface="Cambria Math" panose="02040503050406030204" pitchFamily="18" charset="0"/>
                          </a:rPr>
                          <m:t>𝛿</m:t>
                        </m:r>
                      </m:e>
                      <m:sup>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1</m:t>
                            </m:r>
                          </m:e>
                        </m:d>
                      </m:sup>
                    </m:sSup>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r>
                      <a:rPr lang="en-US" sz="1600" i="1" kern="100">
                        <a:latin typeface="Cambria Math" panose="02040503050406030204" pitchFamily="18" charset="0"/>
                        <a:ea typeface="Times New Roman" panose="02020603050405020304" pitchFamily="18" charset="0"/>
                        <a:cs typeface="Nazanin" panose="00000400000000000000" pitchFamily="2" charset="-78"/>
                      </a:rPr>
                      <m:t>)</m:t>
                    </m:r>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است و بنابراین معنی معادله </a:t>
                </a:r>
                <a:r>
                  <a:rPr lang="fa-IR" sz="1600" dirty="0" smtClean="0">
                    <a:latin typeface="Calibri" panose="020F0502020204030204" pitchFamily="34" charset="0"/>
                    <a:ea typeface="Times New Roman" panose="02020603050405020304" pitchFamily="18" charset="0"/>
                    <a:cs typeface="B Nazanin" panose="00000400000000000000" pitchFamily="2" charset="-78"/>
                  </a:rPr>
                  <a:t>(</a:t>
                </a:r>
                <a:r>
                  <a:rPr lang="fa-IR" sz="1600" dirty="0" smtClean="0">
                    <a:ea typeface="Times New Roman" panose="02020603050405020304" pitchFamily="18" charset="0"/>
                    <a:cs typeface="B Nazanin" panose="00000400000000000000" pitchFamily="2" charset="-78"/>
                  </a:rPr>
                  <a:t>4</a:t>
                </a:r>
                <a:r>
                  <a:rPr lang="fa-IR" sz="1600" dirty="0" smtClean="0">
                    <a:latin typeface="Calibri" panose="020F0502020204030204" pitchFamily="34" charset="0"/>
                    <a:ea typeface="Times New Roman" panose="02020603050405020304" pitchFamily="18" charset="0"/>
                    <a:cs typeface="B Nazanin" panose="00000400000000000000" pitchFamily="2" charset="-78"/>
                  </a:rPr>
                  <a:t>)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این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است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که</a:t>
                </a:r>
                <a:endParaRPr lang="en-US" sz="1600" kern="100" dirty="0">
                  <a:effectLst/>
                  <a:latin typeface="Times New Roman" panose="02020603050405020304" pitchFamily="18" charset="0"/>
                  <a:ea typeface="Calibri" panose="020F0502020204030204" pitchFamily="34" charset="0"/>
                  <a:cs typeface="B Nazanin" panose="00000400000000000000" pitchFamily="2" charset="-78"/>
                </a:endParaRPr>
              </a:p>
            </p:txBody>
          </p:sp>
        </mc:Choice>
        <mc:Fallback xmlns="">
          <p:sp>
            <p:nvSpPr>
              <p:cNvPr id="16" name="Rectangle 15"/>
              <p:cNvSpPr>
                <a:spLocks noRot="1" noChangeAspect="1" noMove="1" noResize="1" noEditPoints="1" noAdjustHandles="1" noChangeArrowheads="1" noChangeShapeType="1" noTextEdit="1"/>
              </p:cNvSpPr>
              <p:nvPr/>
            </p:nvSpPr>
            <p:spPr>
              <a:xfrm>
                <a:off x="1498600" y="2855626"/>
                <a:ext cx="8077200" cy="500202"/>
              </a:xfrm>
              <a:prstGeom prst="rect">
                <a:avLst/>
              </a:prstGeom>
              <a:blipFill>
                <a:blip r:embed="rId7"/>
                <a:stretch>
                  <a:fillRect b="-109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871133" y="3206973"/>
                <a:ext cx="5215467" cy="55983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1600" i="1">
                              <a:latin typeface="Cambria Math" panose="02040503050406030204" pitchFamily="18" charset="0"/>
                            </a:rPr>
                          </m:ctrlPr>
                        </m:dPr>
                        <m:e>
                          <m:r>
                            <a:rPr lang="en-US" sz="1600">
                              <a:latin typeface="Cambria Math" panose="02040503050406030204" pitchFamily="18" charset="0"/>
                            </a:rPr>
                            <m:t>5</m:t>
                          </m:r>
                        </m:e>
                      </m:d>
                      <m:r>
                        <a:rPr lang="en-US" sz="1600">
                          <a:latin typeface="Cambria Math" panose="02040503050406030204" pitchFamily="18" charset="0"/>
                        </a:rPr>
                        <m:t>   </m:t>
                      </m:r>
                      <m:f>
                        <m:fPr>
                          <m:ctrlPr>
                            <a:rPr lang="en-US" sz="1600" i="1">
                              <a:latin typeface="Cambria Math" panose="02040503050406030204" pitchFamily="18" charset="0"/>
                            </a:rPr>
                          </m:ctrlPr>
                        </m:fPr>
                        <m:num>
                          <m:r>
                            <a:rPr lang="en-US" sz="1600" i="1">
                              <a:latin typeface="Cambria Math" panose="02040503050406030204" pitchFamily="18" charset="0"/>
                            </a:rPr>
                            <m:t>𝑑</m:t>
                          </m:r>
                          <m:r>
                            <a:rPr lang="en-US" sz="1600" i="1">
                              <a:latin typeface="Cambria Math" panose="02040503050406030204" pitchFamily="18" charset="0"/>
                            </a:rPr>
                            <m:t>h</m:t>
                          </m:r>
                        </m:num>
                        <m:den>
                          <m:r>
                            <a:rPr lang="en-US" sz="1600" i="1">
                              <a:latin typeface="Cambria Math" panose="02040503050406030204" pitchFamily="18" charset="0"/>
                            </a:rPr>
                            <m:t>𝑑𝑡</m:t>
                          </m:r>
                        </m:den>
                      </m:f>
                      <m:r>
                        <a:rPr lang="en-US" sz="1600">
                          <a:latin typeface="Cambria Math" panose="02040503050406030204" pitchFamily="18" charset="0"/>
                        </a:rPr>
                        <m:t>+</m:t>
                      </m:r>
                      <m:r>
                        <a:rPr lang="en-US" sz="1600">
                          <a:latin typeface="Cambria Math" panose="02040503050406030204" pitchFamily="18" charset="0"/>
                        </a:rPr>
                        <m:t>2</m:t>
                      </m:r>
                      <m:r>
                        <a:rPr lang="en-US" sz="1600" i="1">
                          <a:latin typeface="Cambria Math" panose="02040503050406030204" pitchFamily="18" charset="0"/>
                        </a:rPr>
                        <m:t>h</m:t>
                      </m:r>
                      <m:d>
                        <m:dPr>
                          <m:ctrlPr>
                            <a:rPr lang="en-US" sz="1600" i="1">
                              <a:latin typeface="Cambria Math" panose="02040503050406030204" pitchFamily="18" charset="0"/>
                            </a:rPr>
                          </m:ctrlPr>
                        </m:dPr>
                        <m:e>
                          <m:r>
                            <a:rPr lang="en-US" sz="1600" i="1">
                              <a:latin typeface="Cambria Math" panose="02040503050406030204" pitchFamily="18" charset="0"/>
                            </a:rPr>
                            <m:t>𝑡</m:t>
                          </m:r>
                        </m:e>
                      </m:d>
                      <m:r>
                        <a:rPr lang="en-US" sz="1600">
                          <a:latin typeface="Cambria Math" panose="02040503050406030204" pitchFamily="18" charset="0"/>
                        </a:rPr>
                        <m:t>=</m:t>
                      </m:r>
                      <m:r>
                        <a:rPr lang="en-US" sz="1600">
                          <a:latin typeface="Cambria Math" panose="02040503050406030204" pitchFamily="18" charset="0"/>
                        </a:rPr>
                        <m:t>2</m:t>
                      </m:r>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a:latin typeface="Cambria Math" panose="02040503050406030204" pitchFamily="18" charset="0"/>
                            </a:rPr>
                            <m:t>−</m:t>
                          </m:r>
                          <m:r>
                            <a:rPr lang="en-US" sz="1600" i="1">
                              <a:latin typeface="Cambria Math" panose="02040503050406030204" pitchFamily="18" charset="0"/>
                            </a:rPr>
                            <m:t>𝑡</m:t>
                          </m:r>
                        </m:sup>
                      </m:sSup>
                      <m:r>
                        <a:rPr lang="en-US" sz="1600" i="1">
                          <a:latin typeface="Cambria Math" panose="02040503050406030204" pitchFamily="18" charset="0"/>
                        </a:rPr>
                        <m:t>𝑢</m:t>
                      </m:r>
                      <m:d>
                        <m:dPr>
                          <m:ctrlPr>
                            <a:rPr lang="en-US" sz="1600" i="1">
                              <a:latin typeface="Cambria Math" panose="02040503050406030204" pitchFamily="18" charset="0"/>
                            </a:rPr>
                          </m:ctrlPr>
                        </m:dPr>
                        <m:e>
                          <m:r>
                            <a:rPr lang="en-US" sz="1600" i="1">
                              <a:latin typeface="Cambria Math" panose="02040503050406030204" pitchFamily="18" charset="0"/>
                            </a:rPr>
                            <m:t>𝑡</m:t>
                          </m:r>
                        </m:e>
                      </m:d>
                      <m:r>
                        <a:rPr lang="en-US" sz="1600">
                          <a:latin typeface="Cambria Math" panose="02040503050406030204" pitchFamily="18" charset="0"/>
                        </a:rPr>
                        <m:t>+</m:t>
                      </m:r>
                      <m:r>
                        <a:rPr lang="en-US" sz="1600">
                          <a:latin typeface="Cambria Math" panose="02040503050406030204" pitchFamily="18" charset="0"/>
                        </a:rPr>
                        <m:t>3</m:t>
                      </m:r>
                      <m:r>
                        <a:rPr lang="en-US" sz="1600" i="1">
                          <a:latin typeface="Cambria Math" panose="02040503050406030204" pitchFamily="18" charset="0"/>
                        </a:rPr>
                        <m:t>𝛿</m:t>
                      </m:r>
                      <m:d>
                        <m:dPr>
                          <m:ctrlPr>
                            <a:rPr lang="en-US" sz="1600" i="1">
                              <a:latin typeface="Cambria Math" panose="02040503050406030204" pitchFamily="18" charset="0"/>
                            </a:rPr>
                          </m:ctrlPr>
                        </m:dPr>
                        <m:e>
                          <m:r>
                            <a:rPr lang="en-US" sz="1600" i="1">
                              <a:latin typeface="Cambria Math" panose="02040503050406030204" pitchFamily="18" charset="0"/>
                            </a:rPr>
                            <m:t>𝑡</m:t>
                          </m:r>
                        </m:e>
                      </m:d>
                      <m:r>
                        <a:rPr lang="en-US" sz="160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𝛿</m:t>
                          </m:r>
                        </m:e>
                        <m:sup>
                          <m:d>
                            <m:dPr>
                              <m:ctrlPr>
                                <a:rPr lang="en-US" sz="1600" i="1">
                                  <a:latin typeface="Cambria Math" panose="02040503050406030204" pitchFamily="18" charset="0"/>
                                </a:rPr>
                              </m:ctrlPr>
                            </m:dPr>
                            <m:e>
                              <m:r>
                                <a:rPr lang="en-US" sz="1600">
                                  <a:latin typeface="Cambria Math" panose="02040503050406030204" pitchFamily="18" charset="0"/>
                                </a:rPr>
                                <m:t>1</m:t>
                              </m:r>
                            </m:e>
                          </m:d>
                        </m:sup>
                      </m:sSup>
                      <m:r>
                        <a:rPr lang="en-US" sz="1600">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oMath>
                  </m:oMathPara>
                </a14:m>
                <a:endParaRPr lang="en-US" sz="1600" dirty="0"/>
              </a:p>
            </p:txBody>
          </p:sp>
        </mc:Choice>
        <mc:Fallback xmlns="">
          <p:sp>
            <p:nvSpPr>
              <p:cNvPr id="18" name="Rectangle 17"/>
              <p:cNvSpPr>
                <a:spLocks noRot="1" noChangeAspect="1" noMove="1" noResize="1" noEditPoints="1" noAdjustHandles="1" noChangeArrowheads="1" noChangeShapeType="1" noTextEdit="1"/>
              </p:cNvSpPr>
              <p:nvPr/>
            </p:nvSpPr>
            <p:spPr>
              <a:xfrm>
                <a:off x="1871133" y="3206973"/>
                <a:ext cx="5215467" cy="559833"/>
              </a:xfrm>
              <a:prstGeom prst="rect">
                <a:avLst/>
              </a:prstGeom>
              <a:blipFill>
                <a:blip r:embed="rId8"/>
                <a:stretch>
                  <a:fillRect/>
                </a:stretch>
              </a:blipFill>
            </p:spPr>
            <p:txBody>
              <a:bodyPr/>
              <a:lstStyle/>
              <a:p>
                <a:r>
                  <a:rPr lang="en-US">
                    <a:noFill/>
                  </a:rPr>
                  <a:t> </a:t>
                </a:r>
              </a:p>
            </p:txBody>
          </p:sp>
        </mc:Fallback>
      </mc:AlternateContent>
      <p:sp>
        <p:nvSpPr>
          <p:cNvPr id="20" name="Rectangle 19"/>
          <p:cNvSpPr/>
          <p:nvPr/>
        </p:nvSpPr>
        <p:spPr>
          <a:xfrm>
            <a:off x="6175547" y="3524136"/>
            <a:ext cx="2739853" cy="375487"/>
          </a:xfrm>
          <a:prstGeom prst="rect">
            <a:avLst/>
          </a:prstGeom>
        </p:spPr>
        <p:txBody>
          <a:bodyPr wrap="none">
            <a:spAutoFit/>
          </a:bodyPr>
          <a:lstStyle/>
          <a:p>
            <a:pPr algn="r" rtl="1">
              <a:lnSpc>
                <a:spcPct val="115000"/>
              </a:lnSpc>
              <a:spcAft>
                <a:spcPts val="800"/>
              </a:spcAft>
            </a:pPr>
            <a:r>
              <a:rPr lang="fa-IR" sz="1600" kern="100" dirty="0">
                <a:latin typeface="Calibri" panose="020F0502020204030204" pitchFamily="34" charset="0"/>
                <a:ea typeface="Times New Roman" panose="02020603050405020304" pitchFamily="18" charset="0"/>
                <a:cs typeface="B Nazanin" panose="00000400000000000000" pitchFamily="2" charset="-78"/>
              </a:rPr>
              <a:t>جواب کلی این معادله به صورت زیر است:</a:t>
            </a:r>
            <a:endParaRPr lang="en-US" sz="1600" kern="100" dirty="0">
              <a:effectLst/>
              <a:latin typeface="Calibri" panose="020F0502020204030204" pitchFamily="34"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22" name="Rectangle 21"/>
              <p:cNvSpPr/>
              <p:nvPr/>
            </p:nvSpPr>
            <p:spPr>
              <a:xfrm>
                <a:off x="1430866" y="3837723"/>
                <a:ext cx="6477000" cy="1011239"/>
              </a:xfrm>
              <a:prstGeom prst="rect">
                <a:avLst/>
              </a:prstGeom>
            </p:spPr>
            <p:txBody>
              <a:bodyPr wrap="square">
                <a:spAutoFit/>
              </a:bodyPr>
              <a:lstStyle/>
              <a:p>
                <a:pPr>
                  <a:spcAft>
                    <a:spcPts val="800"/>
                  </a:spcAft>
                </a:pPr>
                <a14:m>
                  <m:oMathPara xmlns:m="http://schemas.openxmlformats.org/officeDocument/2006/math">
                    <m:oMathParaPr>
                      <m:jc m:val="centerGroup"/>
                    </m:oMathParaPr>
                    <m:oMath xmlns:m="http://schemas.openxmlformats.org/officeDocument/2006/math">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6</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  </m:t>
                      </m:r>
                      <m:r>
                        <a:rPr lang="en-US" sz="1600" i="1" kern="100">
                          <a:latin typeface="Cambria Math" panose="02040503050406030204" pitchFamily="18" charset="0"/>
                          <a:ea typeface="Times New Roman" panose="02020603050405020304" pitchFamily="18" charset="0"/>
                          <a:cs typeface="Nazanin" panose="00000400000000000000" pitchFamily="2" charset="-78"/>
                        </a:rPr>
                        <m:t>h</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m:t>
                      </m:r>
                      <m:sSub>
                        <m:sSub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Nazanin" panose="00000400000000000000" pitchFamily="2" charset="-78"/>
                            </a:rPr>
                            <m:t>𝑘</m:t>
                          </m:r>
                        </m:e>
                        <m:sub>
                          <m:r>
                            <a:rPr lang="en-US" sz="1600" i="1" kern="100">
                              <a:latin typeface="Cambria Math" panose="02040503050406030204" pitchFamily="18" charset="0"/>
                              <a:ea typeface="Times New Roman" panose="02020603050405020304" pitchFamily="18" charset="0"/>
                              <a:cs typeface="Nazanin" panose="00000400000000000000" pitchFamily="2" charset="-78"/>
                            </a:rPr>
                            <m:t>1</m:t>
                          </m:r>
                        </m:sub>
                      </m:sSub>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𝑒</m:t>
                          </m:r>
                        </m:e>
                        <m:sup>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sup>
                      </m:sSup>
                      <m:r>
                        <a:rPr lang="en-US" sz="1600" i="1" kern="100">
                          <a:latin typeface="Cambria Math" panose="02040503050406030204" pitchFamily="18" charset="0"/>
                          <a:ea typeface="Times New Roman" panose="02020603050405020304" pitchFamily="18" charset="0"/>
                          <a:cs typeface="Nazanin" panose="00000400000000000000" pitchFamily="2" charset="-78"/>
                        </a:rPr>
                        <m:t>𝑢</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m:t>
                      </m:r>
                      <m:sSub>
                        <m:sSub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Nazanin" panose="00000400000000000000" pitchFamily="2" charset="-78"/>
                            </a:rPr>
                            <m:t>𝑘</m:t>
                          </m:r>
                        </m:e>
                        <m:sub>
                          <m:r>
                            <a:rPr lang="en-US" sz="1600" i="1" kern="100">
                              <a:latin typeface="Cambria Math" panose="02040503050406030204" pitchFamily="18" charset="0"/>
                              <a:ea typeface="Times New Roman" panose="02020603050405020304" pitchFamily="18" charset="0"/>
                              <a:cs typeface="Nazanin" panose="00000400000000000000" pitchFamily="2" charset="-78"/>
                            </a:rPr>
                            <m:t>2</m:t>
                          </m:r>
                        </m:sub>
                      </m:sSub>
                      <m:r>
                        <a:rPr lang="en-US" sz="1600" i="1" kern="100">
                          <a:latin typeface="Cambria Math" panose="02040503050406030204" pitchFamily="18" charset="0"/>
                          <a:ea typeface="Times New Roman" panose="02020603050405020304" pitchFamily="18" charset="0"/>
                          <a:cs typeface="Nazanin" panose="00000400000000000000" pitchFamily="2" charset="-78"/>
                        </a:rPr>
                        <m:t>𝛿</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m:t>
                      </m:r>
                      <m:sSub>
                        <m:sSub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Nazanin" panose="00000400000000000000" pitchFamily="2" charset="-78"/>
                            </a:rPr>
                            <m:t>𝑘</m:t>
                          </m:r>
                        </m:e>
                        <m:sub>
                          <m:r>
                            <a:rPr lang="en-US" sz="1600" i="1" kern="100">
                              <a:latin typeface="Cambria Math" panose="02040503050406030204" pitchFamily="18" charset="0"/>
                              <a:ea typeface="Times New Roman" panose="02020603050405020304" pitchFamily="18" charset="0"/>
                              <a:cs typeface="Nazanin" panose="00000400000000000000" pitchFamily="2" charset="-78"/>
                            </a:rPr>
                            <m:t>3</m:t>
                          </m:r>
                        </m:sub>
                      </m:sSub>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𝑒</m:t>
                          </m:r>
                        </m:e>
                        <m:sup>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2</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sup>
                      </m:sSup>
                      <m:r>
                        <a:rPr lang="en-US" sz="1600" i="1" kern="100">
                          <a:latin typeface="Cambria Math" panose="02040503050406030204" pitchFamily="18" charset="0"/>
                          <a:ea typeface="Times New Roman" panose="02020603050405020304" pitchFamily="18" charset="0"/>
                          <a:cs typeface="Nazanin" panose="00000400000000000000" pitchFamily="2" charset="-78"/>
                        </a:rPr>
                        <m:t>𝑢</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oMath>
                  </m:oMathPara>
                </a14:m>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14:m>
                  <m:oMathPara xmlns:m="http://schemas.openxmlformats.org/officeDocument/2006/math">
                    <m:oMathParaPr>
                      <m:jc m:val="centerGroup"/>
                    </m:oMathParaPr>
                    <m:oMath xmlns:m="http://schemas.openxmlformats.org/officeDocument/2006/math">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7</m:t>
                          </m:r>
                        </m:e>
                      </m:d>
                      <m:r>
                        <a:rPr lang="en-US" sz="1600" i="1" kern="100" smtClean="0">
                          <a:latin typeface="Cambria Math" panose="02040503050406030204" pitchFamily="18" charset="0"/>
                          <a:ea typeface="Times New Roman" panose="02020603050405020304" pitchFamily="18" charset="0"/>
                          <a:cs typeface="Nazanin" panose="00000400000000000000" pitchFamily="2" charset="-78"/>
                        </a:rPr>
                        <m:t> </m:t>
                      </m:r>
                      <m:f>
                        <m:f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fPr>
                        <m:num>
                          <m:r>
                            <a:rPr lang="en-US" sz="1600" i="1" kern="100">
                              <a:latin typeface="Cambria Math" panose="02040503050406030204" pitchFamily="18" charset="0"/>
                              <a:ea typeface="Times New Roman" panose="02020603050405020304" pitchFamily="18" charset="0"/>
                              <a:cs typeface="Nazanin" panose="00000400000000000000" pitchFamily="2" charset="-78"/>
                            </a:rPr>
                            <m:t>𝑑</m:t>
                          </m:r>
                          <m:r>
                            <a:rPr lang="en-US" sz="1600" i="1" kern="100">
                              <a:latin typeface="Cambria Math" panose="02040503050406030204" pitchFamily="18" charset="0"/>
                              <a:ea typeface="Times New Roman" panose="02020603050405020304" pitchFamily="18" charset="0"/>
                              <a:cs typeface="Nazanin" panose="00000400000000000000" pitchFamily="2" charset="-78"/>
                            </a:rPr>
                            <m:t>h</m:t>
                          </m:r>
                        </m:num>
                        <m:den>
                          <m:r>
                            <a:rPr lang="en-US" sz="1600" i="1" kern="100">
                              <a:latin typeface="Cambria Math" panose="02040503050406030204" pitchFamily="18" charset="0"/>
                              <a:ea typeface="Times New Roman" panose="02020603050405020304" pitchFamily="18" charset="0"/>
                              <a:cs typeface="Nazanin" panose="00000400000000000000" pitchFamily="2" charset="-78"/>
                            </a:rPr>
                            <m:t>𝑑𝑡</m:t>
                          </m:r>
                        </m:den>
                      </m:f>
                      <m:r>
                        <a:rPr lang="en-US" sz="1600" i="1" kern="100">
                          <a:latin typeface="Cambria Math" panose="02040503050406030204" pitchFamily="18" charset="0"/>
                          <a:ea typeface="Times New Roman" panose="02020603050405020304" pitchFamily="18" charset="0"/>
                          <a:cs typeface="Nazanin" panose="00000400000000000000" pitchFamily="2" charset="-78"/>
                        </a:rPr>
                        <m:t>=−</m:t>
                      </m:r>
                      <m:sSub>
                        <m:sSub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Nazanin" panose="00000400000000000000" pitchFamily="2" charset="-78"/>
                            </a:rPr>
                            <m:t>𝑘</m:t>
                          </m:r>
                        </m:e>
                        <m:sub>
                          <m:r>
                            <a:rPr lang="en-US" sz="1600" i="1" kern="100">
                              <a:latin typeface="Cambria Math" panose="02040503050406030204" pitchFamily="18" charset="0"/>
                              <a:ea typeface="Times New Roman" panose="02020603050405020304" pitchFamily="18" charset="0"/>
                              <a:cs typeface="Nazanin" panose="00000400000000000000" pitchFamily="2" charset="-78"/>
                            </a:rPr>
                            <m:t>1</m:t>
                          </m:r>
                        </m:sub>
                      </m:sSub>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𝑒</m:t>
                          </m:r>
                        </m:e>
                        <m:sup>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sup>
                      </m:sSup>
                      <m:r>
                        <a:rPr lang="en-US" sz="1600" i="1" kern="100">
                          <a:latin typeface="Cambria Math" panose="02040503050406030204" pitchFamily="18" charset="0"/>
                          <a:ea typeface="Times New Roman" panose="02020603050405020304" pitchFamily="18" charset="0"/>
                          <a:cs typeface="Nazanin" panose="00000400000000000000" pitchFamily="2" charset="-78"/>
                        </a:rPr>
                        <m:t>𝑢</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2</m:t>
                      </m:r>
                      <m:sSub>
                        <m:sSub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Nazanin" panose="00000400000000000000" pitchFamily="2" charset="-78"/>
                            </a:rPr>
                            <m:t>𝑘</m:t>
                          </m:r>
                        </m:e>
                        <m:sub>
                          <m:r>
                            <a:rPr lang="en-US" sz="1600" i="1" kern="100">
                              <a:latin typeface="Cambria Math" panose="02040503050406030204" pitchFamily="18" charset="0"/>
                              <a:ea typeface="Times New Roman" panose="02020603050405020304" pitchFamily="18" charset="0"/>
                              <a:cs typeface="Nazanin" panose="00000400000000000000" pitchFamily="2" charset="-78"/>
                            </a:rPr>
                            <m:t>3</m:t>
                          </m:r>
                        </m:sub>
                      </m:sSub>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𝑒</m:t>
                          </m:r>
                        </m:e>
                        <m:sup>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2</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sup>
                      </m:sSup>
                      <m:r>
                        <a:rPr lang="en-US" sz="1600" i="1" kern="100">
                          <a:latin typeface="Cambria Math" panose="02040503050406030204" pitchFamily="18" charset="0"/>
                          <a:ea typeface="Times New Roman" panose="02020603050405020304" pitchFamily="18" charset="0"/>
                          <a:cs typeface="Nazanin" panose="00000400000000000000" pitchFamily="2" charset="-78"/>
                        </a:rPr>
                        <m:t>𝑢</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sSub>
                            <m:sSub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Nazanin" panose="00000400000000000000" pitchFamily="2" charset="-78"/>
                                </a:rPr>
                                <m:t>𝑘</m:t>
                              </m:r>
                            </m:e>
                            <m:sub>
                              <m:r>
                                <a:rPr lang="en-US" sz="1600" i="1" kern="100">
                                  <a:latin typeface="Cambria Math" panose="02040503050406030204" pitchFamily="18" charset="0"/>
                                  <a:ea typeface="Times New Roman" panose="02020603050405020304" pitchFamily="18" charset="0"/>
                                  <a:cs typeface="Nazanin" panose="00000400000000000000" pitchFamily="2" charset="-78"/>
                                </a:rPr>
                                <m:t>1</m:t>
                              </m:r>
                            </m:sub>
                          </m:sSub>
                          <m:r>
                            <a:rPr lang="en-US" sz="1600" i="1" kern="100">
                              <a:latin typeface="Cambria Math" panose="02040503050406030204" pitchFamily="18" charset="0"/>
                              <a:ea typeface="Times New Roman" panose="02020603050405020304" pitchFamily="18" charset="0"/>
                              <a:cs typeface="Nazanin" panose="00000400000000000000" pitchFamily="2" charset="-78"/>
                            </a:rPr>
                            <m:t>+</m:t>
                          </m:r>
                          <m:sSub>
                            <m:sSub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Nazanin" panose="00000400000000000000" pitchFamily="2" charset="-78"/>
                                </a:rPr>
                                <m:t>𝑘</m:t>
                              </m:r>
                            </m:e>
                            <m:sub>
                              <m:r>
                                <a:rPr lang="en-US" sz="1600" i="1" kern="100">
                                  <a:latin typeface="Cambria Math" panose="02040503050406030204" pitchFamily="18" charset="0"/>
                                  <a:ea typeface="Times New Roman" panose="02020603050405020304" pitchFamily="18" charset="0"/>
                                  <a:cs typeface="Nazanin" panose="00000400000000000000" pitchFamily="2" charset="-78"/>
                                </a:rPr>
                                <m:t>3</m:t>
                              </m:r>
                            </m:sub>
                          </m:sSub>
                        </m:e>
                      </m:d>
                      <m:r>
                        <a:rPr lang="en-US" sz="1600" i="1" kern="100">
                          <a:latin typeface="Cambria Math" panose="02040503050406030204" pitchFamily="18" charset="0"/>
                          <a:ea typeface="Times New Roman" panose="02020603050405020304" pitchFamily="18" charset="0"/>
                          <a:cs typeface="Nazanin" panose="00000400000000000000" pitchFamily="2" charset="-78"/>
                        </a:rPr>
                        <m:t>𝛿</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m:t>
                      </m:r>
                      <m:sSub>
                        <m:sSub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Nazanin" panose="00000400000000000000" pitchFamily="2" charset="-78"/>
                            </a:rPr>
                            <m:t>𝑘</m:t>
                          </m:r>
                        </m:e>
                        <m:sub>
                          <m:r>
                            <a:rPr lang="en-US" sz="1600" i="1" kern="100">
                              <a:latin typeface="Cambria Math" panose="02040503050406030204" pitchFamily="18" charset="0"/>
                              <a:ea typeface="Times New Roman" panose="02020603050405020304" pitchFamily="18" charset="0"/>
                              <a:cs typeface="Nazanin" panose="00000400000000000000" pitchFamily="2" charset="-78"/>
                            </a:rPr>
                            <m:t>2</m:t>
                          </m:r>
                        </m:sub>
                      </m:sSub>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𝛿</m:t>
                          </m:r>
                        </m:e>
                        <m:sup>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1</m:t>
                              </m:r>
                            </m:e>
                          </m:d>
                        </m:sup>
                      </m:sSup>
                      <m:r>
                        <a:rPr lang="en-US" sz="1600" i="1" kern="100">
                          <a:latin typeface="Cambria Math" panose="02040503050406030204" pitchFamily="18" charset="0"/>
                          <a:ea typeface="Times New Roman" panose="02020603050405020304" pitchFamily="18" charset="0"/>
                          <a:cs typeface="Nazanin" panose="00000400000000000000" pitchFamily="2" charset="-78"/>
                        </a:rPr>
                        <m:t>𝑢</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oMath>
                  </m:oMathPara>
                </a14:m>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430866" y="3837723"/>
                <a:ext cx="6477000" cy="101123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33400" y="4657294"/>
                <a:ext cx="8424333" cy="394660"/>
              </a:xfrm>
              <a:prstGeom prst="rect">
                <a:avLst/>
              </a:prstGeom>
            </p:spPr>
            <p:txBody>
              <a:bodyPr wrap="square">
                <a:spAutoFit/>
              </a:bodyPr>
              <a:lstStyle/>
              <a:p>
                <a:pPr algn="just" rtl="1">
                  <a:lnSpc>
                    <a:spcPct val="115000"/>
                  </a:lnSpc>
                  <a:spcAft>
                    <a:spcPts val="800"/>
                  </a:spcAft>
                </a:pPr>
                <a:r>
                  <a:rPr lang="fa-IR" sz="1600" kern="100" dirty="0">
                    <a:latin typeface="Calibri" panose="020F0502020204030204" pitchFamily="34" charset="0"/>
                    <a:ea typeface="Times New Roman" panose="02020603050405020304" pitchFamily="18" charset="0"/>
                    <a:cs typeface="B Nazanin" panose="00000400000000000000" pitchFamily="2" charset="-78"/>
                  </a:rPr>
                  <a:t>با قرار دادن (6) و (7) در معادله (5) و مساوی قرار دادن ضرایب </a:t>
                </a:r>
                <a14:m>
                  <m:oMath xmlns:m="http://schemas.openxmlformats.org/officeDocument/2006/math">
                    <m:r>
                      <a:rPr lang="fa-IR" sz="1600" i="1" kern="100">
                        <a:latin typeface="Cambria Math" panose="02040503050406030204" pitchFamily="18" charset="0"/>
                        <a:ea typeface="Times New Roman" panose="02020603050405020304" pitchFamily="18" charset="0"/>
                        <a:cs typeface="Cambria Math" panose="02040503050406030204" pitchFamily="18" charset="0"/>
                      </a:rPr>
                      <m:t>𝛿</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oMath>
                </a14:m>
                <a:r>
                  <a:rPr lang="en-US" sz="1600" kern="100" dirty="0">
                    <a:latin typeface="Calibri" panose="020F0502020204030204" pitchFamily="34" charset="0"/>
                    <a:ea typeface="Times New Roman" panose="02020603050405020304" pitchFamily="18" charset="0"/>
                    <a:cs typeface="B Nazanin" panose="00000400000000000000" pitchFamily="2" charset="-78"/>
                  </a:rPr>
                  <a:t> </a:t>
                </a: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 و </a:t>
                </a:r>
                <a14:m>
                  <m:oMath xmlns:m="http://schemas.openxmlformats.org/officeDocument/2006/math">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𝛿</m:t>
                        </m:r>
                      </m:e>
                      <m:sup>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1</m:t>
                            </m:r>
                          </m:e>
                        </m:d>
                      </m:sup>
                    </m:sSup>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r>
                      <a:rPr lang="en-US" sz="1600" i="1" kern="100">
                        <a:latin typeface="Cambria Math" panose="02040503050406030204" pitchFamily="18" charset="0"/>
                        <a:ea typeface="Times New Roman" panose="02020603050405020304" pitchFamily="18" charset="0"/>
                        <a:cs typeface="Nazanin" panose="00000400000000000000" pitchFamily="2" charset="-78"/>
                      </a:rPr>
                      <m:t>)</m:t>
                    </m:r>
                  </m:oMath>
                </a14:m>
                <a:r>
                  <a:rPr lang="en-US" sz="1600" kern="100" dirty="0">
                    <a:latin typeface="Calibri" panose="020F0502020204030204" pitchFamily="34" charset="0"/>
                    <a:ea typeface="Times New Roman" panose="02020603050405020304" pitchFamily="18" charset="0"/>
                    <a:cs typeface="B Nazanin" panose="00000400000000000000" pitchFamily="2" charset="-78"/>
                  </a:rPr>
                  <a:t> </a:t>
                </a: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 و</a:t>
                </a:r>
                <a14:m>
                  <m:oMath xmlns:m="http://schemas.openxmlformats.org/officeDocument/2006/math">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𝑒</m:t>
                        </m:r>
                      </m:e>
                      <m:sup>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sup>
                    </m:sSup>
                  </m:oMath>
                </a14:m>
                <a:r>
                  <a:rPr lang="en-US" sz="1600" kern="100" dirty="0">
                    <a:latin typeface="Nazanin" panose="00000400000000000000" pitchFamily="2" charset="-78"/>
                    <a:ea typeface="Times New Roman" panose="02020603050405020304" pitchFamily="18" charset="0"/>
                    <a:cs typeface="B Nazanin" panose="00000400000000000000" pitchFamily="2" charset="-78"/>
                  </a:rPr>
                  <a:t> </a:t>
                </a: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 </a:t>
                </a:r>
                <a:r>
                  <a:rPr lang="fa-IR" sz="1600" dirty="0" smtClean="0">
                    <a:latin typeface="Calibri" panose="020F0502020204030204" pitchFamily="34" charset="0"/>
                    <a:ea typeface="Times New Roman" panose="02020603050405020304" pitchFamily="18" charset="0"/>
                    <a:cs typeface="B Nazanin" panose="00000400000000000000" pitchFamily="2" charset="-78"/>
                  </a:rPr>
                  <a:t>به </a:t>
                </a:r>
                <a:r>
                  <a:rPr lang="fa-IR" sz="1600" dirty="0">
                    <a:latin typeface="Calibri" panose="020F0502020204030204" pitchFamily="34" charset="0"/>
                    <a:ea typeface="Times New Roman" panose="02020603050405020304" pitchFamily="18" charset="0"/>
                    <a:cs typeface="B Nazanin" panose="00000400000000000000" pitchFamily="2" charset="-78"/>
                  </a:rPr>
                  <a:t>دست می </a:t>
                </a:r>
                <a:r>
                  <a:rPr lang="fa-IR" sz="1600" dirty="0" smtClean="0">
                    <a:latin typeface="Calibri" panose="020F0502020204030204" pitchFamily="34" charset="0"/>
                    <a:ea typeface="Times New Roman" panose="02020603050405020304" pitchFamily="18" charset="0"/>
                    <a:cs typeface="B Nazanin" panose="00000400000000000000" pitchFamily="2" charset="-78"/>
                  </a:rPr>
                  <a:t>آوریم:</a:t>
                </a:r>
                <a:endParaRPr lang="en-US" sz="1600" dirty="0">
                  <a:cs typeface="B Nazanin" panose="00000400000000000000" pitchFamily="2" charset="-78"/>
                </a:endParaRPr>
              </a:p>
            </p:txBody>
          </p:sp>
        </mc:Choice>
        <mc:Fallback xmlns="">
          <p:sp>
            <p:nvSpPr>
              <p:cNvPr id="24" name="Rectangle 23"/>
              <p:cNvSpPr>
                <a:spLocks noRot="1" noChangeAspect="1" noMove="1" noResize="1" noEditPoints="1" noAdjustHandles="1" noChangeArrowheads="1" noChangeShapeType="1" noTextEdit="1"/>
              </p:cNvSpPr>
              <p:nvPr/>
            </p:nvSpPr>
            <p:spPr>
              <a:xfrm>
                <a:off x="533400" y="4657294"/>
                <a:ext cx="8424333" cy="394660"/>
              </a:xfrm>
              <a:prstGeom prst="rect">
                <a:avLst/>
              </a:prstGeom>
              <a:blipFill>
                <a:blip r:embed="rId10"/>
                <a:stretch>
                  <a:fillRect r="-434"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338666" y="4972836"/>
                <a:ext cx="8390467" cy="908647"/>
              </a:xfrm>
              <a:prstGeom prst="rect">
                <a:avLst/>
              </a:prstGeom>
            </p:spPr>
            <p:txBody>
              <a:bodyPr wrap="square">
                <a:spAutoFit/>
              </a:bodyPr>
              <a:lstStyle/>
              <a:p>
                <a:pPr>
                  <a:spcAft>
                    <a:spcPts val="800"/>
                  </a:spcAft>
                </a:pPr>
                <a14:m>
                  <m:oMathPara xmlns:m="http://schemas.openxmlformats.org/officeDocument/2006/math">
                    <m:oMathParaPr>
                      <m:jc m:val="centerGroup"/>
                    </m:oMathParaPr>
                    <m:oMath xmlns:m="http://schemas.openxmlformats.org/officeDocument/2006/math">
                      <m:f>
                        <m:f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fPr>
                        <m:num>
                          <m:r>
                            <a:rPr lang="en-US" sz="1600" i="1" kern="100">
                              <a:latin typeface="Cambria Math" panose="02040503050406030204" pitchFamily="18" charset="0"/>
                              <a:ea typeface="Times New Roman" panose="02020603050405020304" pitchFamily="18" charset="0"/>
                              <a:cs typeface="Nazanin" panose="00000400000000000000" pitchFamily="2" charset="-78"/>
                            </a:rPr>
                            <m:t>𝑑</m:t>
                          </m:r>
                          <m:r>
                            <a:rPr lang="en-US" sz="1600" i="1" kern="100">
                              <a:latin typeface="Cambria Math" panose="02040503050406030204" pitchFamily="18" charset="0"/>
                              <a:ea typeface="Times New Roman" panose="02020603050405020304" pitchFamily="18" charset="0"/>
                              <a:cs typeface="Nazanin" panose="00000400000000000000" pitchFamily="2" charset="-78"/>
                            </a:rPr>
                            <m:t>h</m:t>
                          </m:r>
                        </m:num>
                        <m:den>
                          <m:r>
                            <a:rPr lang="en-US" sz="1600" i="1" kern="100">
                              <a:latin typeface="Cambria Math" panose="02040503050406030204" pitchFamily="18" charset="0"/>
                              <a:ea typeface="Times New Roman" panose="02020603050405020304" pitchFamily="18" charset="0"/>
                              <a:cs typeface="Nazanin" panose="00000400000000000000" pitchFamily="2" charset="-78"/>
                            </a:rPr>
                            <m:t>𝑑𝑡</m:t>
                          </m:r>
                        </m:den>
                      </m:f>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2</m:t>
                      </m:r>
                      <m:r>
                        <a:rPr lang="en-US" sz="1600" i="1" kern="100">
                          <a:latin typeface="Cambria Math" panose="02040503050406030204" pitchFamily="18" charset="0"/>
                          <a:ea typeface="Times New Roman" panose="02020603050405020304" pitchFamily="18" charset="0"/>
                          <a:cs typeface="Nazanin" panose="00000400000000000000" pitchFamily="2" charset="-78"/>
                        </a:rPr>
                        <m:t>h</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m:t>
                      </m:r>
                      <m:sSub>
                        <m:sSub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Nazanin" panose="00000400000000000000" pitchFamily="2" charset="-78"/>
                            </a:rPr>
                            <m:t>𝑘</m:t>
                          </m:r>
                        </m:e>
                        <m:sub>
                          <m:r>
                            <a:rPr lang="en-US" sz="1600" i="1" kern="100">
                              <a:latin typeface="Cambria Math" panose="02040503050406030204" pitchFamily="18" charset="0"/>
                              <a:ea typeface="Times New Roman" panose="02020603050405020304" pitchFamily="18" charset="0"/>
                              <a:cs typeface="Nazanin" panose="00000400000000000000" pitchFamily="2" charset="-78"/>
                            </a:rPr>
                            <m:t>1</m:t>
                          </m:r>
                        </m:sub>
                      </m:sSub>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𝑒</m:t>
                          </m:r>
                        </m:e>
                        <m:sup>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sup>
                      </m:sSup>
                      <m:r>
                        <a:rPr lang="en-US" sz="1600" i="1" kern="100">
                          <a:latin typeface="Cambria Math" panose="02040503050406030204" pitchFamily="18" charset="0"/>
                          <a:ea typeface="Times New Roman" panose="02020603050405020304" pitchFamily="18" charset="0"/>
                          <a:cs typeface="Nazanin" panose="00000400000000000000" pitchFamily="2" charset="-78"/>
                        </a:rPr>
                        <m:t>𝑢</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sSub>
                            <m:sSub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Nazanin" panose="00000400000000000000" pitchFamily="2" charset="-78"/>
                                </a:rPr>
                                <m:t>𝑘</m:t>
                              </m:r>
                            </m:e>
                            <m:sub>
                              <m:r>
                                <a:rPr lang="en-US" sz="1600" i="1" kern="100">
                                  <a:latin typeface="Cambria Math" panose="02040503050406030204" pitchFamily="18" charset="0"/>
                                  <a:ea typeface="Times New Roman" panose="02020603050405020304" pitchFamily="18" charset="0"/>
                                  <a:cs typeface="Nazanin" panose="00000400000000000000" pitchFamily="2" charset="-78"/>
                                </a:rPr>
                                <m:t>1</m:t>
                              </m:r>
                            </m:sub>
                          </m:sSub>
                          <m:r>
                            <a:rPr lang="en-US" sz="1600" i="1" kern="100">
                              <a:latin typeface="Cambria Math" panose="02040503050406030204" pitchFamily="18" charset="0"/>
                              <a:ea typeface="Times New Roman" panose="02020603050405020304" pitchFamily="18" charset="0"/>
                              <a:cs typeface="Nazanin" panose="00000400000000000000" pitchFamily="2" charset="-78"/>
                            </a:rPr>
                            <m:t>+</m:t>
                          </m:r>
                          <m:sSub>
                            <m:sSub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Nazanin" panose="00000400000000000000" pitchFamily="2" charset="-78"/>
                                </a:rPr>
                                <m:t>𝑘</m:t>
                              </m:r>
                            </m:e>
                            <m:sub>
                              <m:r>
                                <a:rPr lang="en-US" sz="1600" i="1" kern="100">
                                  <a:latin typeface="Cambria Math" panose="02040503050406030204" pitchFamily="18" charset="0"/>
                                  <a:ea typeface="Times New Roman" panose="02020603050405020304" pitchFamily="18" charset="0"/>
                                  <a:cs typeface="Nazanin" panose="00000400000000000000" pitchFamily="2" charset="-78"/>
                                </a:rPr>
                                <m:t>2</m:t>
                              </m:r>
                            </m:sub>
                          </m:sSub>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2</m:t>
                          </m:r>
                          <m:sSub>
                            <m:sSub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Nazanin" panose="00000400000000000000" pitchFamily="2" charset="-78"/>
                                </a:rPr>
                                <m:t>𝑘</m:t>
                              </m:r>
                            </m:e>
                            <m:sub>
                              <m:r>
                                <a:rPr lang="en-US" sz="1600" i="1" kern="100">
                                  <a:latin typeface="Cambria Math" panose="02040503050406030204" pitchFamily="18" charset="0"/>
                                  <a:ea typeface="Times New Roman" panose="02020603050405020304" pitchFamily="18" charset="0"/>
                                  <a:cs typeface="Nazanin" panose="00000400000000000000" pitchFamily="2" charset="-78"/>
                                </a:rPr>
                                <m:t>3</m:t>
                              </m:r>
                            </m:sub>
                          </m:sSub>
                        </m:e>
                      </m:d>
                      <m:r>
                        <a:rPr lang="en-US" sz="1600" i="1" kern="100">
                          <a:latin typeface="Cambria Math" panose="02040503050406030204" pitchFamily="18" charset="0"/>
                          <a:ea typeface="Times New Roman" panose="02020603050405020304" pitchFamily="18" charset="0"/>
                          <a:cs typeface="Nazanin" panose="00000400000000000000" pitchFamily="2" charset="-78"/>
                        </a:rPr>
                        <m:t>𝛿</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m:t>
                      </m:r>
                      <m:sSub>
                        <m:sSub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Nazanin" panose="00000400000000000000" pitchFamily="2" charset="-78"/>
                            </a:rPr>
                            <m:t>𝑘</m:t>
                          </m:r>
                        </m:e>
                        <m:sub>
                          <m:r>
                            <a:rPr lang="en-US" sz="1600" i="1" kern="100">
                              <a:latin typeface="Cambria Math" panose="02040503050406030204" pitchFamily="18" charset="0"/>
                              <a:ea typeface="Times New Roman" panose="02020603050405020304" pitchFamily="18" charset="0"/>
                              <a:cs typeface="Nazanin" panose="00000400000000000000" pitchFamily="2" charset="-78"/>
                            </a:rPr>
                            <m:t>2</m:t>
                          </m:r>
                        </m:sub>
                      </m:sSub>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𝛿</m:t>
                          </m:r>
                        </m:e>
                        <m:sup>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1</m:t>
                              </m:r>
                            </m:e>
                          </m:d>
                        </m:sup>
                      </m:sSup>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2</m:t>
                      </m:r>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𝑒</m:t>
                          </m:r>
                        </m:e>
                        <m:sup>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sup>
                      </m:sSup>
                      <m:r>
                        <a:rPr lang="en-US" sz="1600" i="1" kern="100">
                          <a:latin typeface="Cambria Math" panose="02040503050406030204" pitchFamily="18" charset="0"/>
                          <a:ea typeface="Times New Roman" panose="02020603050405020304" pitchFamily="18" charset="0"/>
                          <a:cs typeface="Nazanin" panose="00000400000000000000" pitchFamily="2" charset="-78"/>
                        </a:rPr>
                        <m:t>𝑢</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m:t>
                      </m:r>
                      <m:r>
                        <a:rPr lang="en-US" sz="1600" i="1" kern="100">
                          <a:latin typeface="Cambria Math" panose="02040503050406030204" pitchFamily="18" charset="0"/>
                          <a:ea typeface="Times New Roman" panose="02020603050405020304" pitchFamily="18" charset="0"/>
                          <a:cs typeface="Nazanin" panose="00000400000000000000" pitchFamily="2" charset="-78"/>
                        </a:rPr>
                        <m:t>3</m:t>
                      </m:r>
                      <m:r>
                        <a:rPr lang="en-US" sz="1600" i="1" kern="100">
                          <a:latin typeface="Cambria Math" panose="02040503050406030204" pitchFamily="18" charset="0"/>
                          <a:ea typeface="Times New Roman" panose="02020603050405020304" pitchFamily="18" charset="0"/>
                          <a:cs typeface="Nazanin" panose="00000400000000000000" pitchFamily="2" charset="-78"/>
                        </a:rPr>
                        <m:t>𝛿</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r>
                        <a:rPr lang="en-US" sz="1600" i="1" kern="100">
                          <a:latin typeface="Cambria Math" panose="02040503050406030204" pitchFamily="18" charset="0"/>
                          <a:ea typeface="Times New Roman" panose="02020603050405020304" pitchFamily="18" charset="0"/>
                          <a:cs typeface="Nazanin" panose="00000400000000000000" pitchFamily="2" charset="-78"/>
                        </a:rPr>
                        <m:t>+</m:t>
                      </m:r>
                      <m:sSup>
                        <m:sSup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sSupPr>
                        <m:e>
                          <m:r>
                            <a:rPr lang="en-US" sz="1600" i="1" kern="100">
                              <a:latin typeface="Cambria Math" panose="02040503050406030204" pitchFamily="18" charset="0"/>
                              <a:ea typeface="Times New Roman" panose="02020603050405020304" pitchFamily="18" charset="0"/>
                              <a:cs typeface="Nazanin" panose="00000400000000000000" pitchFamily="2" charset="-78"/>
                            </a:rPr>
                            <m:t>𝛿</m:t>
                          </m:r>
                        </m:e>
                        <m:sup>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1</m:t>
                              </m:r>
                            </m:e>
                          </m:d>
                        </m:sup>
                      </m:sSup>
                      <m:r>
                        <a:rPr lang="en-US" sz="1600" i="1" kern="100">
                          <a:latin typeface="Cambria Math" panose="02040503050406030204" pitchFamily="18" charset="0"/>
                          <a:ea typeface="Times New Roman" panose="02020603050405020304" pitchFamily="18" charset="0"/>
                          <a:cs typeface="Nazanin" panose="00000400000000000000" pitchFamily="2" charset="-78"/>
                        </a:rPr>
                        <m:t>𝑢</m:t>
                      </m:r>
                      <m:d>
                        <m:dPr>
                          <m:ctrlPr>
                            <a:rPr lang="en-US" sz="1600" i="1" kern="100">
                              <a:latin typeface="Cambria Math" panose="02040503050406030204" pitchFamily="18" charset="0"/>
                              <a:ea typeface="Times New Roman" panose="02020603050405020304" pitchFamily="18" charset="0"/>
                              <a:cs typeface="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Nazanin" panose="00000400000000000000" pitchFamily="2" charset="-78"/>
                            </a:rPr>
                            <m:t>𝑡</m:t>
                          </m:r>
                        </m:e>
                      </m:d>
                    </m:oMath>
                  </m:oMathPara>
                </a14:m>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Times New Roman" panose="02020603050405020304" pitchFamily="18" charset="0"/>
                          <a:cs typeface="Nazanin" panose="00000400000000000000" pitchFamily="2" charset="-78"/>
                        </a:rPr>
                        <m:t>               </m:t>
                      </m:r>
                      <m:sSub>
                        <m:sSubPr>
                          <m:ctrlPr>
                            <a:rPr lang="en-US" sz="1600" i="1">
                              <a:latin typeface="Cambria Math" panose="02040503050406030204" pitchFamily="18" charset="0"/>
                              <a:ea typeface="Times New Roman" panose="02020603050405020304" pitchFamily="18" charset="0"/>
                              <a:cs typeface="Nazanin" panose="00000400000000000000" pitchFamily="2" charset="-78"/>
                            </a:rPr>
                          </m:ctrlPr>
                        </m:sSubPr>
                        <m:e>
                          <m:r>
                            <a:rPr lang="en-US" sz="1600" i="1">
                              <a:latin typeface="Cambria Math" panose="02040503050406030204" pitchFamily="18" charset="0"/>
                              <a:ea typeface="Times New Roman" panose="02020603050405020304" pitchFamily="18" charset="0"/>
                              <a:cs typeface="Nazanin" panose="00000400000000000000" pitchFamily="2" charset="-78"/>
                            </a:rPr>
                            <m:t>𝑘</m:t>
                          </m:r>
                        </m:e>
                        <m:sub>
                          <m:r>
                            <a:rPr lang="en-US" sz="1600" i="1">
                              <a:latin typeface="Cambria Math" panose="02040503050406030204" pitchFamily="18" charset="0"/>
                              <a:ea typeface="Times New Roman" panose="02020603050405020304" pitchFamily="18" charset="0"/>
                              <a:cs typeface="Nazanin" panose="00000400000000000000" pitchFamily="2" charset="-78"/>
                            </a:rPr>
                            <m:t>1</m:t>
                          </m:r>
                        </m:sub>
                      </m:sSub>
                      <m:r>
                        <a:rPr lang="en-US" sz="1600" i="1">
                          <a:latin typeface="Cambria Math" panose="02040503050406030204" pitchFamily="18" charset="0"/>
                          <a:ea typeface="Times New Roman" panose="02020603050405020304" pitchFamily="18" charset="0"/>
                          <a:cs typeface="Nazanin" panose="00000400000000000000" pitchFamily="2" charset="-78"/>
                        </a:rPr>
                        <m:t>=</m:t>
                      </m:r>
                      <m:r>
                        <a:rPr lang="en-US" sz="1600" i="1">
                          <a:latin typeface="Cambria Math" panose="02040503050406030204" pitchFamily="18" charset="0"/>
                          <a:ea typeface="Times New Roman" panose="02020603050405020304" pitchFamily="18" charset="0"/>
                          <a:cs typeface="Nazanin" panose="00000400000000000000" pitchFamily="2" charset="-78"/>
                        </a:rPr>
                        <m:t>2</m:t>
                      </m:r>
                      <m:r>
                        <a:rPr lang="en-US" sz="1600" i="1">
                          <a:latin typeface="Cambria Math" panose="02040503050406030204" pitchFamily="18" charset="0"/>
                          <a:ea typeface="Times New Roman" panose="02020603050405020304" pitchFamily="18" charset="0"/>
                          <a:cs typeface="Nazanin" panose="00000400000000000000" pitchFamily="2" charset="-78"/>
                        </a:rPr>
                        <m:t>   ,     </m:t>
                      </m:r>
                      <m:sSub>
                        <m:sSubPr>
                          <m:ctrlPr>
                            <a:rPr lang="en-US" sz="1600" i="1">
                              <a:latin typeface="Cambria Math" panose="02040503050406030204" pitchFamily="18" charset="0"/>
                              <a:ea typeface="Times New Roman" panose="02020603050405020304" pitchFamily="18" charset="0"/>
                              <a:cs typeface="Nazanin" panose="00000400000000000000" pitchFamily="2" charset="-78"/>
                            </a:rPr>
                          </m:ctrlPr>
                        </m:sSubPr>
                        <m:e>
                          <m:r>
                            <a:rPr lang="en-US" sz="1600" i="1">
                              <a:latin typeface="Cambria Math" panose="02040503050406030204" pitchFamily="18" charset="0"/>
                              <a:ea typeface="Times New Roman" panose="02020603050405020304" pitchFamily="18" charset="0"/>
                              <a:cs typeface="Nazanin" panose="00000400000000000000" pitchFamily="2" charset="-78"/>
                            </a:rPr>
                            <m:t>𝑘</m:t>
                          </m:r>
                        </m:e>
                        <m:sub>
                          <m:r>
                            <a:rPr lang="en-US" sz="1600" i="1">
                              <a:latin typeface="Cambria Math" panose="02040503050406030204" pitchFamily="18" charset="0"/>
                              <a:ea typeface="Times New Roman" panose="02020603050405020304" pitchFamily="18" charset="0"/>
                              <a:cs typeface="Nazanin" panose="00000400000000000000" pitchFamily="2" charset="-78"/>
                            </a:rPr>
                            <m:t>2</m:t>
                          </m:r>
                        </m:sub>
                      </m:sSub>
                      <m:r>
                        <a:rPr lang="en-US" sz="1600" i="1">
                          <a:latin typeface="Cambria Math" panose="02040503050406030204" pitchFamily="18" charset="0"/>
                          <a:ea typeface="Times New Roman" panose="02020603050405020304" pitchFamily="18" charset="0"/>
                          <a:cs typeface="Nazanin" panose="00000400000000000000" pitchFamily="2" charset="-78"/>
                        </a:rPr>
                        <m:t>=</m:t>
                      </m:r>
                      <m:r>
                        <a:rPr lang="en-US" sz="1600" i="1">
                          <a:latin typeface="Cambria Math" panose="02040503050406030204" pitchFamily="18" charset="0"/>
                          <a:ea typeface="Times New Roman" panose="02020603050405020304" pitchFamily="18" charset="0"/>
                          <a:cs typeface="Nazanin" panose="00000400000000000000" pitchFamily="2" charset="-78"/>
                        </a:rPr>
                        <m:t>1</m:t>
                      </m:r>
                      <m:r>
                        <a:rPr lang="en-US" sz="1600" i="1">
                          <a:latin typeface="Cambria Math" panose="02040503050406030204" pitchFamily="18" charset="0"/>
                          <a:ea typeface="Times New Roman" panose="02020603050405020304" pitchFamily="18" charset="0"/>
                          <a:cs typeface="Nazanin" panose="00000400000000000000" pitchFamily="2" charset="-78"/>
                        </a:rPr>
                        <m:t>   ,    </m:t>
                      </m:r>
                      <m:sSub>
                        <m:sSubPr>
                          <m:ctrlPr>
                            <a:rPr lang="en-US" sz="1600" i="1">
                              <a:latin typeface="Cambria Math" panose="02040503050406030204" pitchFamily="18" charset="0"/>
                              <a:ea typeface="Times New Roman" panose="02020603050405020304" pitchFamily="18" charset="0"/>
                              <a:cs typeface="Nazanin" panose="00000400000000000000" pitchFamily="2" charset="-78"/>
                            </a:rPr>
                          </m:ctrlPr>
                        </m:sSubPr>
                        <m:e>
                          <m:r>
                            <a:rPr lang="en-US" sz="1600" i="1">
                              <a:latin typeface="Cambria Math" panose="02040503050406030204" pitchFamily="18" charset="0"/>
                              <a:ea typeface="Times New Roman" panose="02020603050405020304" pitchFamily="18" charset="0"/>
                              <a:cs typeface="Nazanin" panose="00000400000000000000" pitchFamily="2" charset="-78"/>
                            </a:rPr>
                            <m:t>𝑘</m:t>
                          </m:r>
                        </m:e>
                        <m:sub>
                          <m:r>
                            <a:rPr lang="en-US" sz="1600" i="1">
                              <a:latin typeface="Cambria Math" panose="02040503050406030204" pitchFamily="18" charset="0"/>
                              <a:ea typeface="Times New Roman" panose="02020603050405020304" pitchFamily="18" charset="0"/>
                              <a:cs typeface="Nazanin" panose="00000400000000000000" pitchFamily="2" charset="-78"/>
                            </a:rPr>
                            <m:t>1</m:t>
                          </m:r>
                        </m:sub>
                      </m:sSub>
                      <m:r>
                        <a:rPr lang="en-US" sz="1600" i="1">
                          <a:latin typeface="Cambria Math" panose="02040503050406030204" pitchFamily="18" charset="0"/>
                          <a:ea typeface="Times New Roman" panose="02020603050405020304" pitchFamily="18" charset="0"/>
                          <a:cs typeface="Nazanin" panose="00000400000000000000" pitchFamily="2" charset="-78"/>
                        </a:rPr>
                        <m:t>+</m:t>
                      </m:r>
                      <m:sSub>
                        <m:sSubPr>
                          <m:ctrlPr>
                            <a:rPr lang="en-US" sz="1600" i="1">
                              <a:latin typeface="Cambria Math" panose="02040503050406030204" pitchFamily="18" charset="0"/>
                              <a:ea typeface="Times New Roman" panose="02020603050405020304" pitchFamily="18" charset="0"/>
                              <a:cs typeface="Nazanin" panose="00000400000000000000" pitchFamily="2" charset="-78"/>
                            </a:rPr>
                          </m:ctrlPr>
                        </m:sSubPr>
                        <m:e>
                          <m:r>
                            <a:rPr lang="en-US" sz="1600" i="1">
                              <a:latin typeface="Cambria Math" panose="02040503050406030204" pitchFamily="18" charset="0"/>
                              <a:ea typeface="Times New Roman" panose="02020603050405020304" pitchFamily="18" charset="0"/>
                              <a:cs typeface="Nazanin" panose="00000400000000000000" pitchFamily="2" charset="-78"/>
                            </a:rPr>
                            <m:t>𝑘</m:t>
                          </m:r>
                        </m:e>
                        <m:sub>
                          <m:r>
                            <a:rPr lang="en-US" sz="1600" i="1">
                              <a:latin typeface="Cambria Math" panose="02040503050406030204" pitchFamily="18" charset="0"/>
                              <a:ea typeface="Times New Roman" panose="02020603050405020304" pitchFamily="18" charset="0"/>
                              <a:cs typeface="Nazanin" panose="00000400000000000000" pitchFamily="2" charset="-78"/>
                            </a:rPr>
                            <m:t>3</m:t>
                          </m:r>
                        </m:sub>
                      </m:sSub>
                      <m:r>
                        <a:rPr lang="en-US" sz="1600" i="1">
                          <a:latin typeface="Cambria Math" panose="02040503050406030204" pitchFamily="18" charset="0"/>
                          <a:ea typeface="Times New Roman" panose="02020603050405020304" pitchFamily="18" charset="0"/>
                          <a:cs typeface="Nazanin" panose="00000400000000000000" pitchFamily="2" charset="-78"/>
                        </a:rPr>
                        <m:t>+</m:t>
                      </m:r>
                      <m:r>
                        <a:rPr lang="en-US" sz="1600" i="1">
                          <a:latin typeface="Cambria Math" panose="02040503050406030204" pitchFamily="18" charset="0"/>
                          <a:ea typeface="Times New Roman" panose="02020603050405020304" pitchFamily="18" charset="0"/>
                          <a:cs typeface="Nazanin" panose="00000400000000000000" pitchFamily="2" charset="-78"/>
                        </a:rPr>
                        <m:t>2</m:t>
                      </m:r>
                      <m:sSub>
                        <m:sSubPr>
                          <m:ctrlPr>
                            <a:rPr lang="en-US" sz="1600" i="1">
                              <a:latin typeface="Cambria Math" panose="02040503050406030204" pitchFamily="18" charset="0"/>
                              <a:ea typeface="Times New Roman" panose="02020603050405020304" pitchFamily="18" charset="0"/>
                              <a:cs typeface="Nazanin" panose="00000400000000000000" pitchFamily="2" charset="-78"/>
                            </a:rPr>
                          </m:ctrlPr>
                        </m:sSubPr>
                        <m:e>
                          <m:r>
                            <a:rPr lang="en-US" sz="1600" i="1">
                              <a:latin typeface="Cambria Math" panose="02040503050406030204" pitchFamily="18" charset="0"/>
                              <a:ea typeface="Times New Roman" panose="02020603050405020304" pitchFamily="18" charset="0"/>
                              <a:cs typeface="Nazanin" panose="00000400000000000000" pitchFamily="2" charset="-78"/>
                            </a:rPr>
                            <m:t>𝑘</m:t>
                          </m:r>
                        </m:e>
                        <m:sub>
                          <m:r>
                            <a:rPr lang="en-US" sz="1600" i="1">
                              <a:latin typeface="Cambria Math" panose="02040503050406030204" pitchFamily="18" charset="0"/>
                              <a:ea typeface="Times New Roman" panose="02020603050405020304" pitchFamily="18" charset="0"/>
                              <a:cs typeface="Nazanin" panose="00000400000000000000" pitchFamily="2" charset="-78"/>
                            </a:rPr>
                            <m:t>2</m:t>
                          </m:r>
                        </m:sub>
                      </m:sSub>
                      <m:r>
                        <a:rPr lang="en-US" sz="1600" i="1">
                          <a:latin typeface="Cambria Math" panose="02040503050406030204" pitchFamily="18" charset="0"/>
                          <a:ea typeface="Times New Roman" panose="02020603050405020304" pitchFamily="18" charset="0"/>
                          <a:cs typeface="Nazanin" panose="00000400000000000000" pitchFamily="2" charset="-78"/>
                        </a:rPr>
                        <m:t>=</m:t>
                      </m:r>
                      <m:r>
                        <a:rPr lang="en-US" sz="1600" i="1">
                          <a:latin typeface="Cambria Math" panose="02040503050406030204" pitchFamily="18" charset="0"/>
                          <a:ea typeface="Times New Roman" panose="02020603050405020304" pitchFamily="18" charset="0"/>
                          <a:cs typeface="Nazanin" panose="00000400000000000000" pitchFamily="2" charset="-78"/>
                        </a:rPr>
                        <m:t>3</m:t>
                      </m:r>
                      <m:r>
                        <a:rPr lang="en-US" sz="1600" i="1">
                          <a:latin typeface="Cambria Math" panose="02040503050406030204" pitchFamily="18" charset="0"/>
                          <a:ea typeface="Times New Roman" panose="02020603050405020304" pitchFamily="18" charset="0"/>
                          <a:cs typeface="Nazanin" panose="00000400000000000000" pitchFamily="2" charset="-78"/>
                        </a:rPr>
                        <m:t>      ,    </m:t>
                      </m:r>
                      <m:sSub>
                        <m:sSubPr>
                          <m:ctrlPr>
                            <a:rPr lang="en-US" sz="1600" i="1">
                              <a:latin typeface="Cambria Math" panose="02040503050406030204" pitchFamily="18" charset="0"/>
                              <a:ea typeface="Times New Roman" panose="02020603050405020304" pitchFamily="18" charset="0"/>
                              <a:cs typeface="Nazanin" panose="00000400000000000000" pitchFamily="2" charset="-78"/>
                            </a:rPr>
                          </m:ctrlPr>
                        </m:sSubPr>
                        <m:e>
                          <m:r>
                            <a:rPr lang="en-US" sz="1600" i="1">
                              <a:latin typeface="Cambria Math" panose="02040503050406030204" pitchFamily="18" charset="0"/>
                              <a:ea typeface="Times New Roman" panose="02020603050405020304" pitchFamily="18" charset="0"/>
                              <a:cs typeface="Nazanin" panose="00000400000000000000" pitchFamily="2" charset="-78"/>
                            </a:rPr>
                            <m:t>𝑘</m:t>
                          </m:r>
                        </m:e>
                        <m:sub>
                          <m:r>
                            <a:rPr lang="en-US" sz="1600" i="1">
                              <a:latin typeface="Cambria Math" panose="02040503050406030204" pitchFamily="18" charset="0"/>
                              <a:ea typeface="Times New Roman" panose="02020603050405020304" pitchFamily="18" charset="0"/>
                              <a:cs typeface="Nazanin" panose="00000400000000000000" pitchFamily="2" charset="-78"/>
                            </a:rPr>
                            <m:t>3</m:t>
                          </m:r>
                        </m:sub>
                      </m:sSub>
                      <m:r>
                        <a:rPr lang="en-US" sz="1600" i="1">
                          <a:latin typeface="Cambria Math" panose="02040503050406030204" pitchFamily="18" charset="0"/>
                          <a:ea typeface="Times New Roman" panose="02020603050405020304" pitchFamily="18" charset="0"/>
                          <a:cs typeface="Nazanin" panose="00000400000000000000" pitchFamily="2" charset="-78"/>
                        </a:rPr>
                        <m:t>=−</m:t>
                      </m:r>
                      <m:r>
                        <a:rPr lang="en-US" sz="1600" i="1">
                          <a:latin typeface="Cambria Math" panose="02040503050406030204" pitchFamily="18" charset="0"/>
                          <a:ea typeface="Times New Roman" panose="02020603050405020304" pitchFamily="18" charset="0"/>
                          <a:cs typeface="Nazanin" panose="00000400000000000000" pitchFamily="2" charset="-78"/>
                        </a:rPr>
                        <m:t>1</m:t>
                      </m:r>
                    </m:oMath>
                  </m:oMathPara>
                </a14:m>
                <a:endParaRPr lang="en-US" sz="1600" dirty="0"/>
              </a:p>
            </p:txBody>
          </p:sp>
        </mc:Choice>
        <mc:Fallback xmlns="">
          <p:sp>
            <p:nvSpPr>
              <p:cNvPr id="26" name="Rectangle 25"/>
              <p:cNvSpPr>
                <a:spLocks noRot="1" noChangeAspect="1" noMove="1" noResize="1" noEditPoints="1" noAdjustHandles="1" noChangeArrowheads="1" noChangeShapeType="1" noTextEdit="1"/>
              </p:cNvSpPr>
              <p:nvPr/>
            </p:nvSpPr>
            <p:spPr>
              <a:xfrm>
                <a:off x="338666" y="4972836"/>
                <a:ext cx="8390467" cy="908647"/>
              </a:xfrm>
              <a:prstGeom prst="rect">
                <a:avLst/>
              </a:prstGeom>
              <a:blipFill>
                <a:blip r:embed="rId11"/>
                <a:stretch>
                  <a:fillRect/>
                </a:stretch>
              </a:blipFill>
            </p:spPr>
            <p:txBody>
              <a:bodyPr/>
              <a:lstStyle/>
              <a:p>
                <a:r>
                  <a:rPr lang="en-US">
                    <a:noFill/>
                  </a:rPr>
                  <a:t> </a:t>
                </a:r>
              </a:p>
            </p:txBody>
          </p:sp>
        </mc:Fallback>
      </mc:AlternateContent>
      <p:sp>
        <p:nvSpPr>
          <p:cNvPr id="27" name="Rectangle 26"/>
          <p:cNvSpPr/>
          <p:nvPr/>
        </p:nvSpPr>
        <p:spPr>
          <a:xfrm>
            <a:off x="8043332" y="779935"/>
            <a:ext cx="838201" cy="346249"/>
          </a:xfrm>
          <a:prstGeom prst="rect">
            <a:avLst/>
          </a:prstGeom>
        </p:spPr>
        <p:txBody>
          <a:bodyPr wrap="square">
            <a:spAutoFit/>
          </a:bodyPr>
          <a:lstStyle/>
          <a:p>
            <a:pPr marL="285750" indent="-285750" algn="r" rtl="1">
              <a:buFont typeface="Times New Roman" panose="02020603050405020304" pitchFamily="18" charset="0"/>
              <a:buChar char="■"/>
            </a:pPr>
            <a:r>
              <a:rPr lang="fa-IR" sz="1650" b="1"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حل)</a:t>
            </a:r>
            <a:endParaRPr lang="en-US" sz="1650" dirty="0"/>
          </a:p>
        </p:txBody>
      </p:sp>
      <mc:AlternateContent xmlns:mc="http://schemas.openxmlformats.org/markup-compatibility/2006" xmlns:a14="http://schemas.microsoft.com/office/drawing/2010/main">
        <mc:Choice Requires="a14">
          <p:sp>
            <p:nvSpPr>
              <p:cNvPr id="29" name="Rectangle 28"/>
              <p:cNvSpPr/>
              <p:nvPr/>
            </p:nvSpPr>
            <p:spPr>
              <a:xfrm>
                <a:off x="2653179" y="6195857"/>
                <a:ext cx="329981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600" i="1">
                              <a:latin typeface="Cambria Math" panose="02040503050406030204" pitchFamily="18" charset="0"/>
                            </a:rPr>
                          </m:ctrlPr>
                        </m:dPr>
                        <m:e>
                          <m:r>
                            <a:rPr lang="en-US" sz="1600" i="1">
                              <a:latin typeface="Cambria Math" panose="02040503050406030204" pitchFamily="18" charset="0"/>
                            </a:rPr>
                            <m:t>h</m:t>
                          </m:r>
                          <m:d>
                            <m:dPr>
                              <m:ctrlPr>
                                <a:rPr lang="en-US" sz="1600" i="1">
                                  <a:latin typeface="Cambria Math" panose="02040503050406030204" pitchFamily="18" charset="0"/>
                                </a:rPr>
                              </m:ctrlPr>
                            </m:dPr>
                            <m:e>
                              <m:r>
                                <a:rPr lang="en-US" sz="1600" i="1">
                                  <a:latin typeface="Cambria Math" panose="02040503050406030204" pitchFamily="18" charset="0"/>
                                </a:rPr>
                                <m:t>𝑡</m:t>
                              </m:r>
                            </m:e>
                          </m:d>
                          <m:r>
                            <a:rPr lang="en-US" sz="1600" i="0">
                              <a:latin typeface="Cambria Math" panose="02040503050406030204" pitchFamily="18" charset="0"/>
                            </a:rPr>
                            <m:t>=</m:t>
                          </m:r>
                          <m:r>
                            <a:rPr lang="en-US" sz="1600" i="0">
                              <a:latin typeface="Cambria Math" panose="02040503050406030204" pitchFamily="18" charset="0"/>
                            </a:rPr>
                            <m:t>2</m:t>
                          </m:r>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0">
                                  <a:latin typeface="Cambria Math" panose="02040503050406030204" pitchFamily="18" charset="0"/>
                                </a:rPr>
                                <m:t>−</m:t>
                              </m:r>
                              <m:r>
                                <a:rPr lang="en-US" sz="1600" i="1">
                                  <a:latin typeface="Cambria Math" panose="02040503050406030204" pitchFamily="18" charset="0"/>
                                </a:rPr>
                                <m:t>𝑡</m:t>
                              </m:r>
                            </m:sup>
                          </m:sSup>
                          <m:r>
                            <a:rPr lang="en-US" sz="1600" i="1">
                              <a:latin typeface="Cambria Math" panose="02040503050406030204" pitchFamily="18" charset="0"/>
                            </a:rPr>
                            <m:t>𝑢</m:t>
                          </m:r>
                          <m:d>
                            <m:dPr>
                              <m:ctrlPr>
                                <a:rPr lang="en-US" sz="1600" i="1">
                                  <a:latin typeface="Cambria Math" panose="02040503050406030204" pitchFamily="18" charset="0"/>
                                </a:rPr>
                              </m:ctrlPr>
                            </m:dPr>
                            <m:e>
                              <m:r>
                                <a:rPr lang="en-US" sz="1600" i="1">
                                  <a:latin typeface="Cambria Math" panose="02040503050406030204" pitchFamily="18" charset="0"/>
                                </a:rPr>
                                <m:t>𝑡</m:t>
                              </m:r>
                            </m:e>
                          </m:d>
                          <m:r>
                            <a:rPr lang="en-US" sz="1600" i="0">
                              <a:latin typeface="Cambria Math" panose="02040503050406030204" pitchFamily="18" charset="0"/>
                            </a:rPr>
                            <m:t>+</m:t>
                          </m:r>
                          <m:r>
                            <a:rPr lang="en-US" sz="1600" i="1">
                              <a:latin typeface="Cambria Math" panose="02040503050406030204" pitchFamily="18" charset="0"/>
                            </a:rPr>
                            <m:t>𝛿</m:t>
                          </m:r>
                          <m:d>
                            <m:dPr>
                              <m:ctrlPr>
                                <a:rPr lang="en-US" sz="1600" i="1">
                                  <a:latin typeface="Cambria Math" panose="02040503050406030204" pitchFamily="18" charset="0"/>
                                </a:rPr>
                              </m:ctrlPr>
                            </m:dPr>
                            <m:e>
                              <m:r>
                                <a:rPr lang="en-US" sz="1600" i="1">
                                  <a:latin typeface="Cambria Math" panose="02040503050406030204" pitchFamily="18" charset="0"/>
                                </a:rPr>
                                <m:t>𝑡</m:t>
                              </m:r>
                            </m:e>
                          </m:d>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0">
                                  <a:latin typeface="Cambria Math" panose="02040503050406030204" pitchFamily="18" charset="0"/>
                                </a:rPr>
                                <m:t>−</m:t>
                              </m:r>
                              <m:r>
                                <a:rPr lang="en-US" sz="1600" i="0">
                                  <a:latin typeface="Cambria Math" panose="02040503050406030204" pitchFamily="18" charset="0"/>
                                </a:rPr>
                                <m:t>2</m:t>
                              </m:r>
                              <m:r>
                                <a:rPr lang="en-US" sz="1600" i="1">
                                  <a:latin typeface="Cambria Math" panose="02040503050406030204" pitchFamily="18" charset="0"/>
                                </a:rPr>
                                <m:t>𝑡</m:t>
                              </m:r>
                            </m:sup>
                          </m:sSup>
                          <m:r>
                            <a:rPr lang="en-US" sz="1600" i="1">
                              <a:latin typeface="Cambria Math" panose="02040503050406030204" pitchFamily="18" charset="0"/>
                            </a:rPr>
                            <m:t>𝑢</m:t>
                          </m:r>
                          <m:r>
                            <a:rPr lang="en-US" sz="1600" i="0">
                              <a:latin typeface="Cambria Math" panose="02040503050406030204" pitchFamily="18" charset="0"/>
                            </a:rPr>
                            <m:t>(</m:t>
                          </m:r>
                          <m:r>
                            <a:rPr lang="en-US" sz="1600" i="1">
                              <a:latin typeface="Cambria Math" panose="02040503050406030204" pitchFamily="18" charset="0"/>
                            </a:rPr>
                            <m:t>𝑡</m:t>
                          </m:r>
                        </m:e>
                      </m:d>
                    </m:oMath>
                  </m:oMathPara>
                </a14:m>
                <a:endParaRPr lang="en-US" sz="1600" dirty="0"/>
              </a:p>
            </p:txBody>
          </p:sp>
        </mc:Choice>
        <mc:Fallback xmlns="">
          <p:sp>
            <p:nvSpPr>
              <p:cNvPr id="29" name="Rectangle 28"/>
              <p:cNvSpPr>
                <a:spLocks noRot="1" noChangeAspect="1" noMove="1" noResize="1" noEditPoints="1" noAdjustHandles="1" noChangeArrowheads="1" noChangeShapeType="1" noTextEdit="1"/>
              </p:cNvSpPr>
              <p:nvPr/>
            </p:nvSpPr>
            <p:spPr>
              <a:xfrm>
                <a:off x="2653179" y="6195857"/>
                <a:ext cx="3299814" cy="338554"/>
              </a:xfrm>
              <a:prstGeom prst="rect">
                <a:avLst/>
              </a:prstGeom>
              <a:blipFill>
                <a:blip r:embed="rId12"/>
                <a:stretch>
                  <a:fillRect t="-108929" r="-12731" b="-167857"/>
                </a:stretch>
              </a:blipFill>
            </p:spPr>
            <p:txBody>
              <a:bodyPr/>
              <a:lstStyle/>
              <a:p>
                <a:r>
                  <a:rPr lang="en-US">
                    <a:noFill/>
                  </a:rPr>
                  <a:t> </a:t>
                </a:r>
              </a:p>
            </p:txBody>
          </p:sp>
        </mc:Fallback>
      </mc:AlternateContent>
      <p:sp>
        <p:nvSpPr>
          <p:cNvPr id="31" name="Rectangle 30"/>
          <p:cNvSpPr/>
          <p:nvPr/>
        </p:nvSpPr>
        <p:spPr>
          <a:xfrm>
            <a:off x="5722756" y="5885675"/>
            <a:ext cx="3268844" cy="369332"/>
          </a:xfrm>
          <a:prstGeom prst="rect">
            <a:avLst/>
          </a:prstGeom>
        </p:spPr>
        <p:txBody>
          <a:bodyPr wrap="none">
            <a:spAutoFit/>
          </a:bodyPr>
          <a:lstStyle/>
          <a:p>
            <a:r>
              <a:rPr lang="fa-IR" dirty="0">
                <a:latin typeface="Calibri" panose="020F0502020204030204" pitchFamily="34" charset="0"/>
                <a:ea typeface="Times New Roman" panose="02020603050405020304" pitchFamily="18" charset="0"/>
                <a:cs typeface="B Nazanin" panose="00000400000000000000" pitchFamily="2" charset="-78"/>
              </a:rPr>
              <a:t>بنابراین پاسخ ضربه به صورت زیر در می آید.</a:t>
            </a:r>
            <a:endParaRPr lang="en-US" dirty="0">
              <a:cs typeface="B Nazanin" panose="00000400000000000000" pitchFamily="2" charset="-78"/>
            </a:endParaRPr>
          </a:p>
        </p:txBody>
      </p:sp>
      <p:sp>
        <p:nvSpPr>
          <p:cNvPr id="32" name="Rectangle 31"/>
          <p:cNvSpPr/>
          <p:nvPr/>
        </p:nvSpPr>
        <p:spPr>
          <a:xfrm>
            <a:off x="1143000" y="6553200"/>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404701060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94</a:t>
            </a:fld>
            <a:endParaRPr lang="en-US" dirty="0"/>
          </a:p>
        </p:txBody>
      </p:sp>
      <mc:AlternateContent xmlns:mc="http://schemas.openxmlformats.org/markup-compatibility/2006" xmlns:a14="http://schemas.microsoft.com/office/drawing/2010/main">
        <mc:Choice Requires="a14">
          <p:sp>
            <p:nvSpPr>
              <p:cNvPr id="2" name="Rectangle 1"/>
              <p:cNvSpPr/>
              <p:nvPr/>
            </p:nvSpPr>
            <p:spPr>
              <a:xfrm>
                <a:off x="3640522" y="152400"/>
                <a:ext cx="5377060" cy="1923604"/>
              </a:xfrm>
              <a:prstGeom prst="rect">
                <a:avLst/>
              </a:prstGeom>
            </p:spPr>
            <p:txBody>
              <a:bodyPr wrap="square">
                <a:spAutoFit/>
              </a:bodyPr>
              <a:lstStyle/>
              <a:p>
                <a:pPr marL="285750" indent="-285750" algn="just" rtl="1">
                  <a:buFont typeface="Wingdings" panose="05000000000000000000" pitchFamily="2" charset="2"/>
                  <a:buChar char="q"/>
                </a:pPr>
                <a:r>
                  <a:rPr lang="fa-IR" sz="1700" b="1" dirty="0">
                    <a:solidFill>
                      <a:srgbClr val="FF0000"/>
                    </a:solidFill>
                    <a:latin typeface="Times New Roman" panose="02020603050405020304" pitchFamily="18" charset="0"/>
                    <a:cs typeface="B Nazanin" panose="00000400000000000000" pitchFamily="2" charset="-78"/>
                  </a:rPr>
                  <a:t>محاسبه پاسخ شبکه </a:t>
                </a:r>
                <a:r>
                  <a:rPr lang="en-US" sz="1700" b="1" dirty="0">
                    <a:solidFill>
                      <a:srgbClr val="FF0000"/>
                    </a:solidFill>
                    <a:latin typeface="Times New Roman" panose="02020603050405020304" pitchFamily="18" charset="0"/>
                    <a:cs typeface="B Nazanin" panose="00000400000000000000" pitchFamily="2" charset="-78"/>
                  </a:rPr>
                  <a:t>LTI</a:t>
                </a:r>
                <a:r>
                  <a:rPr lang="fa-IR" sz="1700" b="1" dirty="0">
                    <a:solidFill>
                      <a:srgbClr val="FF0000"/>
                    </a:solidFill>
                    <a:latin typeface="Times New Roman" panose="02020603050405020304" pitchFamily="18" charset="0"/>
                    <a:cs typeface="B Nazanin" panose="00000400000000000000" pitchFamily="2" charset="-78"/>
                  </a:rPr>
                  <a:t> به یک ورودی </a:t>
                </a:r>
                <a:r>
                  <a:rPr lang="fa-IR" sz="1700" b="1" dirty="0" smtClean="0">
                    <a:solidFill>
                      <a:srgbClr val="FF0000"/>
                    </a:solidFill>
                    <a:latin typeface="Times New Roman" panose="02020603050405020304" pitchFamily="18" charset="0"/>
                    <a:cs typeface="B Nazanin" panose="00000400000000000000" pitchFamily="2" charset="-78"/>
                  </a:rPr>
                  <a:t>دلخواه: </a:t>
                </a:r>
                <a:r>
                  <a:rPr lang="fa-IR" sz="1700" kern="100" dirty="0">
                    <a:latin typeface="Calibri" panose="020F0502020204030204" pitchFamily="34" charset="0"/>
                    <a:ea typeface="Times New Roman" panose="02020603050405020304" pitchFamily="18" charset="0"/>
                    <a:cs typeface="B Nazanin" panose="00000400000000000000" pitchFamily="2" charset="-78"/>
                  </a:rPr>
                  <a:t>نشان خواهیم داد که با دانستن پاسخ ضربه </a:t>
                </a:r>
                <a:r>
                  <a:rPr lang="fa-IR" sz="1700" kern="100" dirty="0" smtClean="0">
                    <a:latin typeface="Calibri" panose="020F0502020204030204" pitchFamily="34" charset="0"/>
                    <a:ea typeface="Times New Roman" panose="02020603050405020304" pitchFamily="18" charset="0"/>
                    <a:cs typeface="B Nazanin" panose="00000400000000000000" pitchFamily="2" charset="-78"/>
                  </a:rPr>
                  <a:t>(در صورت وجود)، می </a:t>
                </a:r>
                <a:r>
                  <a:rPr lang="fa-IR" sz="1700" kern="100" dirty="0">
                    <a:latin typeface="Calibri" panose="020F0502020204030204" pitchFamily="34" charset="0"/>
                    <a:ea typeface="Times New Roman" panose="02020603050405020304" pitchFamily="18" charset="0"/>
                    <a:cs typeface="B Nazanin" panose="00000400000000000000" pitchFamily="2" charset="-78"/>
                  </a:rPr>
                  <a:t>توان </a:t>
                </a:r>
                <a:r>
                  <a:rPr lang="fa-IR" sz="1700" b="1" kern="100" dirty="0">
                    <a:latin typeface="Calibri" panose="020F0502020204030204" pitchFamily="34" charset="0"/>
                    <a:ea typeface="Times New Roman" panose="02020603050405020304" pitchFamily="18" charset="0"/>
                    <a:cs typeface="B Nazanin" panose="00000400000000000000" pitchFamily="2" charset="-78"/>
                  </a:rPr>
                  <a:t>پاسخ حالت </a:t>
                </a:r>
                <a:r>
                  <a:rPr lang="fa-IR" sz="1700" b="1" kern="100" dirty="0" smtClean="0">
                    <a:latin typeface="Calibri" panose="020F0502020204030204" pitchFamily="34" charset="0"/>
                    <a:ea typeface="Times New Roman" panose="02020603050405020304" pitchFamily="18" charset="0"/>
                    <a:cs typeface="B Nazanin" panose="00000400000000000000" pitchFamily="2" charset="-78"/>
                  </a:rPr>
                  <a:t>صفر (واداشته) </a:t>
                </a:r>
                <a:r>
                  <a:rPr lang="fa-IR" sz="1700" kern="100" dirty="0">
                    <a:latin typeface="Calibri" panose="020F0502020204030204" pitchFamily="34" charset="0"/>
                    <a:ea typeface="Times New Roman" panose="02020603050405020304" pitchFamily="18" charset="0"/>
                    <a:cs typeface="B Nazanin" panose="00000400000000000000" pitchFamily="2" charset="-78"/>
                  </a:rPr>
                  <a:t>یک مدار خطی تغییرناپذیر با زمان را برای </a:t>
                </a:r>
                <a:r>
                  <a:rPr lang="fa-IR" sz="1700" b="1" kern="100" dirty="0">
                    <a:latin typeface="Calibri" panose="020F0502020204030204" pitchFamily="34" charset="0"/>
                    <a:ea typeface="Times New Roman" panose="02020603050405020304" pitchFamily="18" charset="0"/>
                    <a:cs typeface="B Nazanin" panose="00000400000000000000" pitchFamily="2" charset="-78"/>
                  </a:rPr>
                  <a:t>هر ورودی دلخواه </a:t>
                </a:r>
                <a:r>
                  <a:rPr lang="fa-IR" sz="1700" kern="100" dirty="0">
                    <a:latin typeface="Calibri" panose="020F0502020204030204" pitchFamily="34" charset="0"/>
                    <a:ea typeface="Times New Roman" panose="02020603050405020304" pitchFamily="18" charset="0"/>
                    <a:cs typeface="B Nazanin" panose="00000400000000000000" pitchFamily="2" charset="-78"/>
                  </a:rPr>
                  <a:t>به دست آورد. </a:t>
                </a:r>
                <a:endParaRPr lang="en-US" sz="1700" kern="100" dirty="0" smtClean="0">
                  <a:latin typeface="Calibri" panose="020F0502020204030204" pitchFamily="34" charset="0"/>
                  <a:ea typeface="Times New Roman" panose="02020603050405020304" pitchFamily="18" charset="0"/>
                  <a:cs typeface="B Nazanin" panose="00000400000000000000" pitchFamily="2" charset="-78"/>
                </a:endParaRPr>
              </a:p>
              <a:p>
                <a:pPr algn="just" rtl="1"/>
                <a:r>
                  <a:rPr lang="fa-IR" sz="1700" kern="100" dirty="0" smtClean="0">
                    <a:latin typeface="Calibri" panose="020F0502020204030204" pitchFamily="34" charset="0"/>
                    <a:ea typeface="Times New Roman" panose="02020603050405020304" pitchFamily="18" charset="0"/>
                    <a:cs typeface="B Nazanin" panose="00000400000000000000" pitchFamily="2" charset="-78"/>
                  </a:rPr>
                  <a:t>فرض </a:t>
                </a:r>
                <a:r>
                  <a:rPr lang="fa-IR" sz="1700" kern="100" dirty="0">
                    <a:latin typeface="Calibri" panose="020F0502020204030204" pitchFamily="34" charset="0"/>
                    <a:ea typeface="Times New Roman" panose="02020603050405020304" pitchFamily="18" charset="0"/>
                    <a:cs typeface="B Nazanin" panose="00000400000000000000" pitchFamily="2" charset="-78"/>
                  </a:rPr>
                  <a:t>کنید ورودی </a:t>
                </a:r>
                <a14:m>
                  <m:oMath xmlns:m="http://schemas.openxmlformats.org/officeDocument/2006/math">
                    <m:sSub>
                      <m:sSubPr>
                        <m:ctrlPr>
                          <a:rPr lang="en-US" sz="17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Nazanin" panose="00000400000000000000" pitchFamily="2" charset="-78"/>
                          </a:rPr>
                          <m:t>𝑖</m:t>
                        </m:r>
                      </m:e>
                      <m:sub>
                        <m:r>
                          <a:rPr lang="en-US" sz="1700" i="1" kern="100">
                            <a:latin typeface="Cambria Math" panose="02040503050406030204" pitchFamily="18" charset="0"/>
                            <a:ea typeface="Times New Roman" panose="02020603050405020304" pitchFamily="18" charset="0"/>
                            <a:cs typeface="Nazanin" panose="00000400000000000000" pitchFamily="2" charset="-78"/>
                          </a:rPr>
                          <m:t>𝑠</m:t>
                        </m:r>
                      </m:sub>
                    </m:sSub>
                  </m:oMath>
                </a14:m>
                <a:r>
                  <a:rPr lang="fa-IR" sz="1700" kern="100" dirty="0">
                    <a:latin typeface="Calibri" panose="020F0502020204030204" pitchFamily="34" charset="0"/>
                    <a:ea typeface="Times New Roman" panose="02020603050405020304" pitchFamily="18" charset="0"/>
                    <a:cs typeface="B Nazanin" panose="00000400000000000000" pitchFamily="2" charset="-78"/>
                  </a:rPr>
                  <a:t> در لحظه </a:t>
                </a:r>
                <a14:m>
                  <m:oMath xmlns:m="http://schemas.openxmlformats.org/officeDocument/2006/math">
                    <m:sSub>
                      <m:sSubPr>
                        <m:ctrlPr>
                          <a:rPr lang="en-US" sz="17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Nazanin" panose="00000400000000000000" pitchFamily="2" charset="-78"/>
                          </a:rPr>
                          <m:t>𝑡</m:t>
                        </m:r>
                      </m:e>
                      <m:sub>
                        <m:r>
                          <a:rPr lang="en-US" sz="1700" i="1" kern="100">
                            <a:latin typeface="Cambria Math" panose="02040503050406030204" pitchFamily="18" charset="0"/>
                            <a:ea typeface="Times New Roman" panose="02020603050405020304" pitchFamily="18" charset="0"/>
                            <a:cs typeface="Nazanin" panose="00000400000000000000" pitchFamily="2" charset="-78"/>
                          </a:rPr>
                          <m:t>0</m:t>
                        </m:r>
                      </m:sub>
                    </m:sSub>
                  </m:oMath>
                </a14:m>
                <a:r>
                  <a:rPr lang="fa-IR" sz="1700" kern="100" dirty="0">
                    <a:latin typeface="Calibri" panose="020F0502020204030204" pitchFamily="34" charset="0"/>
                    <a:ea typeface="Times New Roman" panose="02020603050405020304" pitchFamily="18" charset="0"/>
                    <a:cs typeface="B Nazanin" panose="00000400000000000000" pitchFamily="2" charset="-78"/>
                  </a:rPr>
                  <a:t> به مدار اعمال می شود و مدار در زمان </a:t>
                </a:r>
                <a14:m>
                  <m:oMath xmlns:m="http://schemas.openxmlformats.org/officeDocument/2006/math">
                    <m:sSub>
                      <m:sSubPr>
                        <m:ctrlPr>
                          <a:rPr lang="en-US" sz="17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Nazanin" panose="00000400000000000000" pitchFamily="2" charset="-78"/>
                          </a:rPr>
                          <m:t>𝑡</m:t>
                        </m:r>
                      </m:e>
                      <m:sub>
                        <m:r>
                          <a:rPr lang="en-US" sz="1700" i="1" kern="100">
                            <a:latin typeface="Cambria Math" panose="02040503050406030204" pitchFamily="18" charset="0"/>
                            <a:ea typeface="Times New Roman" panose="02020603050405020304" pitchFamily="18" charset="0"/>
                            <a:cs typeface="Nazanin" panose="00000400000000000000" pitchFamily="2" charset="-78"/>
                          </a:rPr>
                          <m:t>0</m:t>
                        </m:r>
                      </m:sub>
                    </m:sSub>
                  </m:oMath>
                </a14:m>
                <a:r>
                  <a:rPr lang="fa-IR" sz="1700" kern="100" dirty="0">
                    <a:latin typeface="Calibri" panose="020F0502020204030204" pitchFamily="34" charset="0"/>
                    <a:ea typeface="Times New Roman" panose="02020603050405020304" pitchFamily="18" charset="0"/>
                    <a:cs typeface="B Nazanin" panose="00000400000000000000" pitchFamily="2" charset="-78"/>
                  </a:rPr>
                  <a:t> در حالت صفر قرار دارد. می خواهیم پاسخ حالت صفر </a:t>
                </a:r>
                <a14:m>
                  <m:oMath xmlns:m="http://schemas.openxmlformats.org/officeDocument/2006/math">
                    <m:r>
                      <a:rPr lang="en-US" sz="1700" i="1" kern="100">
                        <a:latin typeface="Cambria Math" panose="02040503050406030204" pitchFamily="18" charset="0"/>
                        <a:ea typeface="Times New Roman" panose="02020603050405020304" pitchFamily="18" charset="0"/>
                        <a:cs typeface="Nazanin" panose="00000400000000000000" pitchFamily="2" charset="-78"/>
                      </a:rPr>
                      <m:t>𝑣</m:t>
                    </m:r>
                  </m:oMath>
                </a14:m>
                <a:r>
                  <a:rPr lang="fa-IR" sz="1700" kern="100" dirty="0">
                    <a:latin typeface="Calibri" panose="020F0502020204030204" pitchFamily="34" charset="0"/>
                    <a:ea typeface="Times New Roman" panose="02020603050405020304" pitchFamily="18" charset="0"/>
                    <a:cs typeface="B Nazanin" panose="00000400000000000000" pitchFamily="2" charset="-78"/>
                  </a:rPr>
                  <a:t> را برای هر زمان </a:t>
                </a:r>
                <a14:m>
                  <m:oMath xmlns:m="http://schemas.openxmlformats.org/officeDocument/2006/math">
                    <m:r>
                      <a:rPr lang="en-US" sz="1700" i="1" kern="100">
                        <a:latin typeface="Cambria Math" panose="02040503050406030204" pitchFamily="18" charset="0"/>
                        <a:ea typeface="Times New Roman" panose="02020603050405020304" pitchFamily="18" charset="0"/>
                        <a:cs typeface="Nazanin" panose="00000400000000000000" pitchFamily="2" charset="-78"/>
                      </a:rPr>
                      <m:t>𝑡</m:t>
                    </m:r>
                    <m:r>
                      <a:rPr lang="en-US" sz="1700" i="1" kern="100">
                        <a:latin typeface="Cambria Math" panose="02040503050406030204" pitchFamily="18" charset="0"/>
                        <a:ea typeface="Times New Roman" panose="02020603050405020304" pitchFamily="18" charset="0"/>
                        <a:cs typeface="Nazanin" panose="00000400000000000000" pitchFamily="2" charset="-78"/>
                      </a:rPr>
                      <m:t>&gt;</m:t>
                    </m:r>
                    <m:sSub>
                      <m:sSubPr>
                        <m:ctrlPr>
                          <a:rPr lang="en-US" sz="17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Nazanin" panose="00000400000000000000" pitchFamily="2" charset="-78"/>
                          </a:rPr>
                          <m:t>𝑡</m:t>
                        </m:r>
                      </m:e>
                      <m:sub>
                        <m:r>
                          <a:rPr lang="en-US" sz="1700" i="1" kern="100">
                            <a:latin typeface="Cambria Math" panose="02040503050406030204" pitchFamily="18" charset="0"/>
                            <a:ea typeface="Times New Roman" panose="02020603050405020304" pitchFamily="18" charset="0"/>
                            <a:cs typeface="Nazanin" panose="00000400000000000000" pitchFamily="2" charset="-78"/>
                          </a:rPr>
                          <m:t>0</m:t>
                        </m:r>
                      </m:sub>
                    </m:sSub>
                  </m:oMath>
                </a14:m>
                <a:r>
                  <a:rPr lang="fa-IR" sz="1700" kern="100" dirty="0">
                    <a:latin typeface="Calibri" panose="020F0502020204030204" pitchFamily="34" charset="0"/>
                    <a:ea typeface="Times New Roman" panose="02020603050405020304" pitchFamily="18" charset="0"/>
                    <a:cs typeface="B Nazanin" panose="00000400000000000000" pitchFamily="2" charset="-78"/>
                  </a:rPr>
                  <a:t> به دست آوریم</a:t>
                </a:r>
                <a:r>
                  <a:rPr lang="fa-IR" sz="1700" kern="100" dirty="0" smtClean="0">
                    <a:latin typeface="Calibri" panose="020F0502020204030204" pitchFamily="34" charset="0"/>
                    <a:ea typeface="Times New Roman" panose="02020603050405020304" pitchFamily="18" charset="0"/>
                    <a:cs typeface="B Nazanin" panose="00000400000000000000" pitchFamily="2" charset="-78"/>
                  </a:rPr>
                  <a:t>.</a:t>
                </a:r>
                <a:endParaRPr lang="en-US" sz="1700" kern="100" dirty="0">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3640522" y="152400"/>
                <a:ext cx="5377060" cy="1923604"/>
              </a:xfrm>
              <a:prstGeom prst="rect">
                <a:avLst/>
              </a:prstGeom>
              <a:blipFill>
                <a:blip r:embed="rId2"/>
                <a:stretch>
                  <a:fillRect l="-1701" t="-1899" r="-794" b="-3797"/>
                </a:stretch>
              </a:blipFill>
            </p:spPr>
            <p:txBody>
              <a:bodyPr/>
              <a:lstStyle/>
              <a:p>
                <a:r>
                  <a:rPr lang="en-US">
                    <a:noFill/>
                  </a:rPr>
                  <a:t> </a:t>
                </a:r>
              </a:p>
            </p:txBody>
          </p:sp>
        </mc:Fallback>
      </mc:AlternateContent>
      <p:pic>
        <p:nvPicPr>
          <p:cNvPr id="8" name="Picture 7"/>
          <p:cNvPicPr>
            <a:picLocks noChangeAspect="1"/>
          </p:cNvPicPr>
          <p:nvPr/>
        </p:nvPicPr>
        <p:blipFill>
          <a:blip r:embed="rId3"/>
          <a:stretch>
            <a:fillRect/>
          </a:stretch>
        </p:blipFill>
        <p:spPr>
          <a:xfrm>
            <a:off x="27709" y="41546"/>
            <a:ext cx="3474140" cy="1795028"/>
          </a:xfrm>
          <a:prstGeom prst="rect">
            <a:avLst/>
          </a:prstGeom>
        </p:spPr>
      </p:pic>
      <p:pic>
        <p:nvPicPr>
          <p:cNvPr id="9" name="Picture 8"/>
          <p:cNvPicPr>
            <a:picLocks noChangeAspect="1"/>
          </p:cNvPicPr>
          <p:nvPr/>
        </p:nvPicPr>
        <p:blipFill>
          <a:blip r:embed="rId4"/>
          <a:stretch>
            <a:fillRect/>
          </a:stretch>
        </p:blipFill>
        <p:spPr>
          <a:xfrm>
            <a:off x="318527" y="58336"/>
            <a:ext cx="2757823" cy="2283275"/>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2587266" y="2055517"/>
                <a:ext cx="6502982" cy="353943"/>
              </a:xfrm>
              <a:prstGeom prst="rect">
                <a:avLst/>
              </a:prstGeom>
            </p:spPr>
            <p:txBody>
              <a:bodyPr wrap="square">
                <a:spAutoFit/>
              </a:bodyPr>
              <a:lstStyle/>
              <a:p>
                <a:pPr algn="r" rtl="1"/>
                <a:r>
                  <a:rPr lang="fa-IR" sz="1700" dirty="0" smtClean="0">
                    <a:latin typeface="Calibri" panose="020F0502020204030204" pitchFamily="34" charset="0"/>
                    <a:ea typeface="Times New Roman" panose="02020603050405020304" pitchFamily="18" charset="0"/>
                    <a:cs typeface="B Nazanin" panose="00000400000000000000" pitchFamily="2" charset="-78"/>
                  </a:rPr>
                  <a:t>برای این کار، فاصله </a:t>
                </a:r>
                <a14:m>
                  <m:oMath xmlns:m="http://schemas.openxmlformats.org/officeDocument/2006/math">
                    <m:r>
                      <a:rPr lang="en-US" sz="1700" i="1">
                        <a:latin typeface="Cambria Math" panose="02040503050406030204" pitchFamily="18" charset="0"/>
                        <a:ea typeface="Times New Roman" panose="02020603050405020304" pitchFamily="18" charset="0"/>
                        <a:cs typeface="Nazanin" panose="00000400000000000000" pitchFamily="2" charset="-78"/>
                      </a:rPr>
                      <m:t>(</m:t>
                    </m:r>
                    <m:sSub>
                      <m:sSubPr>
                        <m:ctrlPr>
                          <a:rPr lang="en-US" sz="1700" i="1">
                            <a:latin typeface="Cambria Math" panose="02040503050406030204" pitchFamily="18" charset="0"/>
                            <a:ea typeface="Times New Roman" panose="02020603050405020304" pitchFamily="18" charset="0"/>
                            <a:cs typeface="Nazanin" panose="00000400000000000000" pitchFamily="2" charset="-78"/>
                          </a:rPr>
                        </m:ctrlPr>
                      </m:sSubPr>
                      <m:e>
                        <m:r>
                          <a:rPr lang="en-US" sz="1700" i="1">
                            <a:latin typeface="Cambria Math" panose="02040503050406030204" pitchFamily="18" charset="0"/>
                            <a:ea typeface="Times New Roman" panose="02020603050405020304" pitchFamily="18" charset="0"/>
                            <a:cs typeface="Nazanin" panose="00000400000000000000" pitchFamily="2" charset="-78"/>
                          </a:rPr>
                          <m:t>𝑡</m:t>
                        </m:r>
                      </m:e>
                      <m:sub>
                        <m:r>
                          <a:rPr lang="en-US" sz="1700" i="1">
                            <a:latin typeface="Cambria Math" panose="02040503050406030204" pitchFamily="18" charset="0"/>
                            <a:ea typeface="Times New Roman" panose="02020603050405020304" pitchFamily="18" charset="0"/>
                            <a:cs typeface="Nazanin" panose="00000400000000000000" pitchFamily="2" charset="-78"/>
                          </a:rPr>
                          <m:t>0</m:t>
                        </m:r>
                      </m:sub>
                    </m:sSub>
                    <m:r>
                      <a:rPr lang="en-US" sz="1700" i="1">
                        <a:latin typeface="Cambria Math" panose="02040503050406030204" pitchFamily="18" charset="0"/>
                        <a:ea typeface="Times New Roman" panose="02020603050405020304" pitchFamily="18" charset="0"/>
                        <a:cs typeface="Nazanin" panose="00000400000000000000" pitchFamily="2" charset="-78"/>
                      </a:rPr>
                      <m:t>,</m:t>
                    </m:r>
                    <m:r>
                      <a:rPr lang="en-US" sz="1700" i="1">
                        <a:latin typeface="Cambria Math" panose="02040503050406030204" pitchFamily="18" charset="0"/>
                        <a:ea typeface="Times New Roman" panose="02020603050405020304" pitchFamily="18" charset="0"/>
                        <a:cs typeface="Nazanin" panose="00000400000000000000" pitchFamily="2" charset="-78"/>
                      </a:rPr>
                      <m:t>𝑡</m:t>
                    </m:r>
                    <m:r>
                      <a:rPr lang="en-US" sz="1700" i="1">
                        <a:latin typeface="Cambria Math" panose="02040503050406030204" pitchFamily="18" charset="0"/>
                        <a:ea typeface="Times New Roman" panose="02020603050405020304" pitchFamily="18" charset="0"/>
                        <a:cs typeface="Nazanin" panose="00000400000000000000" pitchFamily="2" charset="-78"/>
                      </a:rPr>
                      <m:t>)</m:t>
                    </m:r>
                  </m:oMath>
                </a14:m>
                <a:r>
                  <a:rPr lang="fa-IR" sz="1700" dirty="0">
                    <a:latin typeface="Calibri" panose="020F0502020204030204" pitchFamily="34" charset="0"/>
                    <a:ea typeface="Times New Roman" panose="02020603050405020304" pitchFamily="18" charset="0"/>
                    <a:cs typeface="B Nazanin" panose="00000400000000000000" pitchFamily="2" charset="-78"/>
                  </a:rPr>
                  <a:t> را به </a:t>
                </a:r>
                <a14:m>
                  <m:oMath xmlns:m="http://schemas.openxmlformats.org/officeDocument/2006/math">
                    <m:r>
                      <a:rPr lang="en-US" sz="1700" i="1">
                        <a:latin typeface="Cambria Math" panose="02040503050406030204" pitchFamily="18" charset="0"/>
                        <a:ea typeface="Times New Roman" panose="02020603050405020304" pitchFamily="18" charset="0"/>
                        <a:cs typeface="Nazanin" panose="00000400000000000000" pitchFamily="2" charset="-78"/>
                      </a:rPr>
                      <m:t>𝑛</m:t>
                    </m:r>
                  </m:oMath>
                </a14:m>
                <a:r>
                  <a:rPr lang="fa-IR" sz="1700" dirty="0">
                    <a:latin typeface="Calibri" panose="020F0502020204030204" pitchFamily="34" charset="0"/>
                    <a:ea typeface="Times New Roman" panose="02020603050405020304" pitchFamily="18" charset="0"/>
                    <a:cs typeface="B Nazanin" panose="00000400000000000000" pitchFamily="2" charset="-78"/>
                  </a:rPr>
                  <a:t> فاصله کوچک به طول </a:t>
                </a:r>
                <a14:m>
                  <m:oMath xmlns:m="http://schemas.openxmlformats.org/officeDocument/2006/math">
                    <m:r>
                      <a:rPr lang="fa-IR" sz="1700">
                        <a:latin typeface="Cambria Math" panose="02040503050406030204" pitchFamily="18" charset="0"/>
                        <a:ea typeface="Times New Roman" panose="02020603050405020304" pitchFamily="18" charset="0"/>
                        <a:cs typeface="Cambria Math" panose="02040503050406030204" pitchFamily="18" charset="0"/>
                      </a:rPr>
                      <m:t>∆</m:t>
                    </m:r>
                  </m:oMath>
                </a14:m>
                <a:r>
                  <a:rPr lang="fa-IR" sz="1700" dirty="0">
                    <a:latin typeface="Calibri" panose="020F0502020204030204" pitchFamily="34" charset="0"/>
                    <a:ea typeface="Times New Roman" panose="02020603050405020304" pitchFamily="18" charset="0"/>
                    <a:cs typeface="B Nazanin" panose="00000400000000000000" pitchFamily="2" charset="-78"/>
                  </a:rPr>
                  <a:t> تقسیم می کنیم به </a:t>
                </a:r>
                <a:r>
                  <a:rPr lang="fa-IR" sz="1700" dirty="0" smtClean="0">
                    <a:latin typeface="Calibri" panose="020F0502020204030204" pitchFamily="34" charset="0"/>
                    <a:ea typeface="Times New Roman" panose="02020603050405020304" pitchFamily="18" charset="0"/>
                    <a:cs typeface="B Nazanin" panose="00000400000000000000" pitchFamily="2" charset="-78"/>
                  </a:rPr>
                  <a:t>قسمی که:</a:t>
                </a:r>
                <a:endParaRPr lang="en-US" sz="1700" dirty="0">
                  <a:cs typeface="B Nazanin" panose="00000400000000000000" pitchFamily="2" charset="-78"/>
                </a:endParaRPr>
              </a:p>
            </p:txBody>
          </p:sp>
        </mc:Choice>
        <mc:Fallback xmlns="">
          <p:sp>
            <p:nvSpPr>
              <p:cNvPr id="11" name="Rectangle 10"/>
              <p:cNvSpPr>
                <a:spLocks noRot="1" noChangeAspect="1" noMove="1" noResize="1" noEditPoints="1" noAdjustHandles="1" noChangeArrowheads="1" noChangeShapeType="1" noTextEdit="1"/>
              </p:cNvSpPr>
              <p:nvPr/>
            </p:nvSpPr>
            <p:spPr>
              <a:xfrm>
                <a:off x="2587266" y="2055517"/>
                <a:ext cx="6502982" cy="353943"/>
              </a:xfrm>
              <a:prstGeom prst="rect">
                <a:avLst/>
              </a:prstGeom>
              <a:blipFill>
                <a:blip r:embed="rId5"/>
                <a:stretch>
                  <a:fillRect r="-656"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222314" y="2420214"/>
                <a:ext cx="5715000" cy="3539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0">
                              <a:latin typeface="Cambria Math" panose="02040503050406030204" pitchFamily="18" charset="0"/>
                            </a:rPr>
                            <m:t>1</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0">
                              <a:latin typeface="Cambria Math" panose="02040503050406030204" pitchFamily="18" charset="0"/>
                            </a:rPr>
                            <m:t>0</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0">
                              <a:latin typeface="Cambria Math" panose="02040503050406030204" pitchFamily="18" charset="0"/>
                            </a:rPr>
                            <m:t>2</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0">
                              <a:latin typeface="Cambria Math" panose="02040503050406030204" pitchFamily="18" charset="0"/>
                            </a:rPr>
                            <m:t>1</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1">
                              <a:latin typeface="Cambria Math" panose="02040503050406030204" pitchFamily="18" charset="0"/>
                            </a:rPr>
                            <m:t>𝑘</m:t>
                          </m:r>
                          <m:r>
                            <a:rPr lang="en-US" sz="1700" i="0">
                              <a:latin typeface="Cambria Math" panose="02040503050406030204" pitchFamily="18" charset="0"/>
                            </a:rPr>
                            <m:t>+</m:t>
                          </m:r>
                          <m:r>
                            <a:rPr lang="en-US" sz="1700" i="0">
                              <a:latin typeface="Cambria Math" panose="02040503050406030204" pitchFamily="18" charset="0"/>
                            </a:rPr>
                            <m:t>1</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1">
                              <a:latin typeface="Cambria Math" panose="02040503050406030204" pitchFamily="18" charset="0"/>
                            </a:rPr>
                            <m:t>𝑘</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1">
                              <a:latin typeface="Cambria Math" panose="02040503050406030204" pitchFamily="18" charset="0"/>
                            </a:rPr>
                            <m:t>𝑛</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1">
                              <a:latin typeface="Cambria Math" panose="02040503050406030204" pitchFamily="18" charset="0"/>
                            </a:rPr>
                            <m:t>𝑛</m:t>
                          </m:r>
                          <m:r>
                            <a:rPr lang="en-US" sz="1700" i="0">
                              <a:latin typeface="Cambria Math" panose="02040503050406030204" pitchFamily="18" charset="0"/>
                            </a:rPr>
                            <m:t>−</m:t>
                          </m:r>
                          <m:r>
                            <a:rPr lang="en-US" sz="1700" i="0">
                              <a:latin typeface="Cambria Math" panose="02040503050406030204" pitchFamily="18" charset="0"/>
                            </a:rPr>
                            <m:t>1</m:t>
                          </m:r>
                        </m:sub>
                      </m:sSub>
                      <m:r>
                        <a:rPr lang="en-US" sz="1700" i="0">
                          <a:latin typeface="Cambria Math" panose="02040503050406030204" pitchFamily="18" charset="0"/>
                        </a:rPr>
                        <m:t>= ∆</m:t>
                      </m:r>
                    </m:oMath>
                  </m:oMathPara>
                </a14:m>
                <a:endParaRPr lang="en-US" sz="1700" dirty="0"/>
              </a:p>
            </p:txBody>
          </p:sp>
        </mc:Choice>
        <mc:Fallback xmlns="">
          <p:sp>
            <p:nvSpPr>
              <p:cNvPr id="13" name="Rectangle 12"/>
              <p:cNvSpPr>
                <a:spLocks noRot="1" noChangeAspect="1" noMove="1" noResize="1" noEditPoints="1" noAdjustHandles="1" noChangeArrowheads="1" noChangeShapeType="1" noTextEdit="1"/>
              </p:cNvSpPr>
              <p:nvPr/>
            </p:nvSpPr>
            <p:spPr>
              <a:xfrm>
                <a:off x="1222314" y="2420214"/>
                <a:ext cx="5715000" cy="3539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436444" y="2714260"/>
                <a:ext cx="1581138" cy="393185"/>
              </a:xfrm>
              <a:prstGeom prst="rect">
                <a:avLst/>
              </a:prstGeom>
            </p:spPr>
            <p:txBody>
              <a:bodyPr wrap="none">
                <a:spAutoFit/>
              </a:bodyPr>
              <a:lstStyle/>
              <a:p>
                <a:pPr algn="r" rtl="1">
                  <a:lnSpc>
                    <a:spcPct val="115000"/>
                  </a:lnSpc>
                  <a:spcAft>
                    <a:spcPts val="800"/>
                  </a:spcAft>
                </a:pPr>
                <a:r>
                  <a:rPr lang="fa-IR" sz="1700" kern="100" dirty="0">
                    <a:latin typeface="Calibri" panose="020F0502020204030204" pitchFamily="34" charset="0"/>
                    <a:ea typeface="Times New Roman" panose="02020603050405020304" pitchFamily="18" charset="0"/>
                    <a:cs typeface="Nazanin" panose="00000400000000000000" pitchFamily="2" charset="-78"/>
                  </a:rPr>
                  <a:t>در آن </a:t>
                </a:r>
                <a14:m>
                  <m:oMath xmlns:m="http://schemas.openxmlformats.org/officeDocument/2006/math">
                    <m:sSub>
                      <m:sSubPr>
                        <m:ctrlPr>
                          <a:rPr lang="en-US" sz="17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Nazanin" panose="00000400000000000000" pitchFamily="2" charset="-78"/>
                          </a:rPr>
                          <m:t>𝑡</m:t>
                        </m:r>
                      </m:e>
                      <m:sub>
                        <m:r>
                          <a:rPr lang="en-US" sz="1700" i="1" kern="100">
                            <a:latin typeface="Cambria Math" panose="02040503050406030204" pitchFamily="18" charset="0"/>
                            <a:ea typeface="Times New Roman" panose="02020603050405020304" pitchFamily="18" charset="0"/>
                            <a:cs typeface="Nazanin" panose="00000400000000000000" pitchFamily="2" charset="-78"/>
                          </a:rPr>
                          <m:t>𝑛</m:t>
                        </m:r>
                      </m:sub>
                    </m:sSub>
                    <m:r>
                      <a:rPr lang="en-US" sz="1700" i="1" kern="100">
                        <a:latin typeface="Cambria Math" panose="02040503050406030204" pitchFamily="18" charset="0"/>
                        <a:ea typeface="Times New Roman" panose="02020603050405020304" pitchFamily="18" charset="0"/>
                        <a:cs typeface="Nazanin" panose="00000400000000000000" pitchFamily="2" charset="-78"/>
                      </a:rPr>
                      <m:t>=</m:t>
                    </m:r>
                    <m:r>
                      <a:rPr lang="en-US" sz="1700" i="1" kern="100">
                        <a:latin typeface="Cambria Math" panose="02040503050406030204" pitchFamily="18" charset="0"/>
                        <a:ea typeface="Times New Roman" panose="02020603050405020304" pitchFamily="18" charset="0"/>
                        <a:cs typeface="Nazanin" panose="00000400000000000000" pitchFamily="2" charset="-78"/>
                      </a:rPr>
                      <m:t>𝑡</m:t>
                    </m:r>
                  </m:oMath>
                </a14:m>
                <a:r>
                  <a:rPr lang="fa-IR" sz="1700" kern="100" dirty="0">
                    <a:latin typeface="Calibri" panose="020F0502020204030204" pitchFamily="34" charset="0"/>
                    <a:ea typeface="Times New Roman" panose="02020603050405020304" pitchFamily="18" charset="0"/>
                    <a:cs typeface="Nazanin" panose="00000400000000000000" pitchFamily="2" charset="-78"/>
                  </a:rPr>
                  <a:t> است.</a:t>
                </a:r>
                <a:endParaRPr lang="en-US" sz="17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7436444" y="2714260"/>
                <a:ext cx="1581138" cy="393185"/>
              </a:xfrm>
              <a:prstGeom prst="rect">
                <a:avLst/>
              </a:prstGeom>
              <a:blipFill>
                <a:blip r:embed="rId7"/>
                <a:stretch>
                  <a:fillRect l="-1931" r="-2317"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52400" y="3068031"/>
                <a:ext cx="8759725" cy="694036"/>
              </a:xfrm>
              <a:prstGeom prst="rect">
                <a:avLst/>
              </a:prstGeom>
            </p:spPr>
            <p:txBody>
              <a:bodyPr wrap="square">
                <a:spAutoFit/>
              </a:bodyPr>
              <a:lstStyle/>
              <a:p>
                <a:pPr algn="just" rtl="1">
                  <a:lnSpc>
                    <a:spcPct val="115000"/>
                  </a:lnSpc>
                  <a:spcAft>
                    <a:spcPts val="800"/>
                  </a:spcAft>
                </a:pPr>
                <a:r>
                  <a:rPr lang="fa-IR" sz="1700" dirty="0" smtClean="0">
                    <a:latin typeface="Times New Roman" panose="02020603050405020304" pitchFamily="18" charset="0"/>
                    <a:ea typeface="Times New Roman" panose="02020603050405020304" pitchFamily="18" charset="0"/>
                    <a:cs typeface="B Nazanin" panose="00000400000000000000" pitchFamily="2" charset="-78"/>
                  </a:rPr>
                  <a:t>حال، تابع </a:t>
                </a:r>
                <a:r>
                  <a:rPr lang="fa-IR" sz="1700" dirty="0">
                    <a:latin typeface="Times New Roman" panose="02020603050405020304" pitchFamily="18" charset="0"/>
                    <a:ea typeface="Times New Roman" panose="02020603050405020304" pitchFamily="18" charset="0"/>
                    <a:cs typeface="B Nazanin" panose="00000400000000000000" pitchFamily="2" charset="-78"/>
                  </a:rPr>
                  <a:t>ورودی </a:t>
                </a:r>
                <a14:m>
                  <m:oMath xmlns:m="http://schemas.openxmlformats.org/officeDocument/2006/math">
                    <m:sSub>
                      <m:sSubPr>
                        <m:ctrlPr>
                          <a:rPr lang="en-US" sz="1700" i="1">
                            <a:latin typeface="Cambria Math" panose="02040503050406030204" pitchFamily="18" charset="0"/>
                            <a:ea typeface="Times New Roman" panose="02020603050405020304" pitchFamily="18" charset="0"/>
                            <a:cs typeface="Nazanin" panose="00000400000000000000" pitchFamily="2" charset="-78"/>
                          </a:rPr>
                        </m:ctrlPr>
                      </m:sSubPr>
                      <m:e>
                        <m:r>
                          <a:rPr lang="en-US" sz="1700" i="1">
                            <a:latin typeface="Cambria Math" panose="02040503050406030204" pitchFamily="18" charset="0"/>
                            <a:ea typeface="Times New Roman" panose="02020603050405020304" pitchFamily="18" charset="0"/>
                            <a:cs typeface="Nazanin" panose="00000400000000000000" pitchFamily="2" charset="-78"/>
                          </a:rPr>
                          <m:t>𝑖</m:t>
                        </m:r>
                      </m:e>
                      <m:sub>
                        <m:r>
                          <a:rPr lang="en-US" sz="1700" i="1">
                            <a:latin typeface="Cambria Math" panose="02040503050406030204" pitchFamily="18" charset="0"/>
                            <a:ea typeface="Times New Roman" panose="02020603050405020304" pitchFamily="18" charset="0"/>
                            <a:cs typeface="Nazanin" panose="00000400000000000000" pitchFamily="2" charset="-78"/>
                          </a:rPr>
                          <m:t>𝑠</m:t>
                        </m:r>
                      </m:sub>
                    </m:sSub>
                  </m:oMath>
                </a14:m>
                <a:r>
                  <a:rPr lang="fa-IR" sz="1700" dirty="0">
                    <a:latin typeface="Times New Roman" panose="02020603050405020304" pitchFamily="18" charset="0"/>
                    <a:ea typeface="Times New Roman" panose="02020603050405020304" pitchFamily="18" charset="0"/>
                    <a:cs typeface="B Nazanin" panose="00000400000000000000" pitchFamily="2" charset="-78"/>
                  </a:rPr>
                  <a:t> را به صورت توابع پله </a:t>
                </a:r>
                <a:r>
                  <a:rPr lang="fa-IR" sz="1700" dirty="0" smtClean="0">
                    <a:latin typeface="Times New Roman" panose="02020603050405020304" pitchFamily="18" charset="0"/>
                    <a:ea typeface="Times New Roman" panose="02020603050405020304" pitchFamily="18" charset="0"/>
                    <a:cs typeface="B Nazanin" panose="00000400000000000000" pitchFamily="2" charset="-78"/>
                  </a:rPr>
                  <a:t>ای </a:t>
                </a:r>
                <a14:m>
                  <m:oMath xmlns:m="http://schemas.openxmlformats.org/officeDocument/2006/math">
                    <m:sSub>
                      <m:sSubPr>
                        <m:ctrlPr>
                          <a:rPr lang="en-US" sz="1700" i="1">
                            <a:latin typeface="Cambria Math" panose="02040503050406030204" pitchFamily="18" charset="0"/>
                            <a:ea typeface="Times New Roman" panose="02020603050405020304" pitchFamily="18" charset="0"/>
                            <a:cs typeface="Nazanin" panose="00000400000000000000" pitchFamily="2" charset="-78"/>
                          </a:rPr>
                        </m:ctrlPr>
                      </m:sSubPr>
                      <m:e>
                        <m:r>
                          <a:rPr lang="en-US" sz="1700" i="1">
                            <a:latin typeface="Cambria Math" panose="02040503050406030204" pitchFamily="18" charset="0"/>
                            <a:ea typeface="Times New Roman" panose="02020603050405020304" pitchFamily="18" charset="0"/>
                            <a:cs typeface="Nazanin" panose="00000400000000000000" pitchFamily="2" charset="-78"/>
                          </a:rPr>
                          <m:t>𝑖</m:t>
                        </m:r>
                      </m:e>
                      <m:sub>
                        <m:r>
                          <a:rPr lang="en-US" sz="1700" i="1">
                            <a:latin typeface="Cambria Math" panose="02040503050406030204" pitchFamily="18" charset="0"/>
                            <a:ea typeface="Times New Roman" panose="02020603050405020304" pitchFamily="18" charset="0"/>
                            <a:cs typeface="Nazanin" panose="00000400000000000000" pitchFamily="2" charset="-78"/>
                          </a:rPr>
                          <m:t>𝑠𝑎</m:t>
                        </m:r>
                      </m:sub>
                    </m:sSub>
                  </m:oMath>
                </a14:m>
                <a:r>
                  <a:rPr lang="fa-IR" sz="1700" dirty="0">
                    <a:latin typeface="Times New Roman" panose="02020603050405020304" pitchFamily="18" charset="0"/>
                    <a:ea typeface="Times New Roman" panose="02020603050405020304" pitchFamily="18" charset="0"/>
                    <a:cs typeface="B Nazanin" panose="00000400000000000000" pitchFamily="2" charset="-78"/>
                  </a:rPr>
                  <a:t> </a:t>
                </a:r>
                <a:r>
                  <a:rPr lang="fa-IR" sz="1700" dirty="0" smtClean="0">
                    <a:latin typeface="Times New Roman" panose="02020603050405020304" pitchFamily="18" charset="0"/>
                    <a:ea typeface="Times New Roman" panose="02020603050405020304" pitchFamily="18" charset="0"/>
                    <a:cs typeface="B Nazanin" panose="00000400000000000000" pitchFamily="2" charset="-78"/>
                  </a:rPr>
                  <a:t>و یا به عبارتی به صورت </a:t>
                </a:r>
                <a:r>
                  <a:rPr lang="en-US" sz="1700" dirty="0" smtClean="0">
                    <a:latin typeface="Times New Roman" panose="02020603050405020304" pitchFamily="18" charset="0"/>
                    <a:ea typeface="Times New Roman" panose="02020603050405020304" pitchFamily="18" charset="0"/>
                    <a:cs typeface="B Nazanin" panose="00000400000000000000" pitchFamily="2" charset="-78"/>
                  </a:rPr>
                  <a:t>n</a:t>
                </a:r>
                <a:r>
                  <a:rPr lang="fa-IR" sz="1700" dirty="0" smtClean="0">
                    <a:latin typeface="Times New Roman" panose="02020603050405020304" pitchFamily="18" charset="0"/>
                    <a:ea typeface="Times New Roman" panose="02020603050405020304" pitchFamily="18" charset="0"/>
                    <a:cs typeface="B Nazanin" panose="00000400000000000000" pitchFamily="2" charset="-78"/>
                  </a:rPr>
                  <a:t> تابع پالس تقریب می زنیم (</a:t>
                </a:r>
                <a14:m>
                  <m:oMath xmlns:m="http://schemas.openxmlformats.org/officeDocument/2006/math">
                    <m:r>
                      <a:rPr lang="en-US" sz="1700" i="1" kern="100">
                        <a:latin typeface="Cambria Math" panose="02040503050406030204" pitchFamily="18" charset="0"/>
                        <a:ea typeface="Times New Roman" panose="02020603050405020304" pitchFamily="18" charset="0"/>
                        <a:cs typeface="Nazanin" panose="00000400000000000000" pitchFamily="2" charset="-78"/>
                      </a:rPr>
                      <m:t>𝑡</m:t>
                    </m:r>
                    <m:r>
                      <a:rPr lang="en-US" sz="1700" i="1" kern="100">
                        <a:latin typeface="Cambria Math" panose="02040503050406030204" pitchFamily="18" charset="0"/>
                        <a:ea typeface="Times New Roman" panose="02020603050405020304" pitchFamily="18" charset="0"/>
                        <a:cs typeface="Nazanin" panose="00000400000000000000" pitchFamily="2" charset="-78"/>
                      </a:rPr>
                      <m:t>′</m:t>
                    </m:r>
                  </m:oMath>
                </a14:m>
                <a:r>
                  <a:rPr lang="fa-IR" sz="1700" kern="100" dirty="0">
                    <a:latin typeface="Calibri" panose="020F0502020204030204" pitchFamily="34" charset="0"/>
                    <a:ea typeface="Times New Roman" panose="02020603050405020304" pitchFamily="18" charset="0"/>
                    <a:cs typeface="B Nazanin" panose="00000400000000000000" pitchFamily="2" charset="-78"/>
                  </a:rPr>
                  <a:t> یک زمان دلخواه </a:t>
                </a:r>
                <a:r>
                  <a:rPr lang="fa-IR" sz="1700" kern="100" dirty="0" smtClean="0">
                    <a:latin typeface="Calibri" panose="020F0502020204030204" pitchFamily="34" charset="0"/>
                    <a:ea typeface="Times New Roman" panose="02020603050405020304" pitchFamily="18" charset="0"/>
                    <a:cs typeface="B Nazanin" panose="00000400000000000000" pitchFamily="2" charset="-78"/>
                  </a:rPr>
                  <a:t>در فاصله </a:t>
                </a:r>
                <a14:m>
                  <m:oMath xmlns:m="http://schemas.openxmlformats.org/officeDocument/2006/math">
                    <m:r>
                      <a:rPr lang="en-US" sz="1700" i="1" kern="100">
                        <a:latin typeface="Cambria Math" panose="02040503050406030204" pitchFamily="18" charset="0"/>
                        <a:ea typeface="Times New Roman" panose="02020603050405020304" pitchFamily="18" charset="0"/>
                        <a:cs typeface="Nazanin" panose="00000400000000000000" pitchFamily="2" charset="-78"/>
                      </a:rPr>
                      <m:t>(</m:t>
                    </m:r>
                    <m:sSub>
                      <m:sSubPr>
                        <m:ctrlPr>
                          <a:rPr lang="en-US" sz="17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Nazanin" panose="00000400000000000000" pitchFamily="2" charset="-78"/>
                          </a:rPr>
                          <m:t>𝑡</m:t>
                        </m:r>
                      </m:e>
                      <m:sub>
                        <m:r>
                          <a:rPr lang="en-US" sz="1700" i="1" kern="100">
                            <a:latin typeface="Cambria Math" panose="02040503050406030204" pitchFamily="18" charset="0"/>
                            <a:ea typeface="Times New Roman" panose="02020603050405020304" pitchFamily="18" charset="0"/>
                            <a:cs typeface="Nazanin" panose="00000400000000000000" pitchFamily="2" charset="-78"/>
                          </a:rPr>
                          <m:t>0</m:t>
                        </m:r>
                      </m:sub>
                    </m:sSub>
                    <m:r>
                      <a:rPr lang="en-US" sz="1700" i="1" kern="100">
                        <a:latin typeface="Cambria Math" panose="02040503050406030204" pitchFamily="18" charset="0"/>
                        <a:ea typeface="Times New Roman" panose="02020603050405020304" pitchFamily="18" charset="0"/>
                        <a:cs typeface="Nazanin" panose="00000400000000000000" pitchFamily="2" charset="-78"/>
                      </a:rPr>
                      <m:t>,</m:t>
                    </m:r>
                    <m:r>
                      <a:rPr lang="en-US" sz="1700" i="1" kern="100">
                        <a:latin typeface="Cambria Math" panose="02040503050406030204" pitchFamily="18" charset="0"/>
                        <a:ea typeface="Times New Roman" panose="02020603050405020304" pitchFamily="18" charset="0"/>
                        <a:cs typeface="Nazanin" panose="00000400000000000000" pitchFamily="2" charset="-78"/>
                      </a:rPr>
                      <m:t>𝑡</m:t>
                    </m:r>
                    <m:r>
                      <a:rPr lang="en-US" sz="1700" i="1" kern="100">
                        <a:latin typeface="Cambria Math" panose="02040503050406030204" pitchFamily="18" charset="0"/>
                        <a:ea typeface="Times New Roman" panose="02020603050405020304" pitchFamily="18" charset="0"/>
                        <a:cs typeface="Nazanin" panose="00000400000000000000" pitchFamily="2" charset="-78"/>
                      </a:rPr>
                      <m:t>)</m:t>
                    </m:r>
                  </m:oMath>
                </a14:m>
                <a:r>
                  <a:rPr lang="fa-IR" sz="1700" kern="100" dirty="0">
                    <a:latin typeface="Calibri" panose="020F0502020204030204" pitchFamily="34" charset="0"/>
                    <a:ea typeface="Times New Roman" panose="02020603050405020304" pitchFamily="18" charset="0"/>
                    <a:cs typeface="B Nazanin" panose="00000400000000000000" pitchFamily="2" charset="-78"/>
                  </a:rPr>
                  <a:t> </a:t>
                </a:r>
                <a:r>
                  <a:rPr lang="fa-IR" sz="1700" kern="100" dirty="0" smtClean="0">
                    <a:latin typeface="Calibri" panose="020F0502020204030204" pitchFamily="34" charset="0"/>
                    <a:ea typeface="Times New Roman" panose="02020603050405020304" pitchFamily="18" charset="0"/>
                    <a:cs typeface="B Nazanin" panose="00000400000000000000" pitchFamily="2" charset="-78"/>
                  </a:rPr>
                  <a:t>است)</a:t>
                </a:r>
                <a:r>
                  <a:rPr lang="fa-IR" sz="1700" dirty="0" smtClean="0">
                    <a:latin typeface="Times New Roman" panose="02020603050405020304" pitchFamily="18" charset="0"/>
                    <a:ea typeface="Times New Roman" panose="02020603050405020304" pitchFamily="18" charset="0"/>
                    <a:cs typeface="B Nazanin" panose="00000400000000000000" pitchFamily="2" charset="-78"/>
                  </a:rPr>
                  <a:t>:</a:t>
                </a:r>
                <a:endParaRPr lang="en-US" sz="1700" dirty="0">
                  <a:latin typeface="Times New Roman" panose="02020603050405020304" pitchFamily="18" charset="0"/>
                  <a:cs typeface="B Nazanin" panose="00000400000000000000" pitchFamily="2" charset="-78"/>
                </a:endParaRPr>
              </a:p>
            </p:txBody>
          </p:sp>
        </mc:Choice>
        <mc:Fallback xmlns="">
          <p:sp>
            <p:nvSpPr>
              <p:cNvPr id="17" name="Rectangle 16"/>
              <p:cNvSpPr>
                <a:spLocks noRot="1" noChangeAspect="1" noMove="1" noResize="1" noEditPoints="1" noAdjustHandles="1" noChangeArrowheads="1" noChangeShapeType="1" noTextEdit="1"/>
              </p:cNvSpPr>
              <p:nvPr/>
            </p:nvSpPr>
            <p:spPr>
              <a:xfrm>
                <a:off x="152400" y="3068031"/>
                <a:ext cx="8759725" cy="694036"/>
              </a:xfrm>
              <a:prstGeom prst="rect">
                <a:avLst/>
              </a:prstGeom>
              <a:blipFill>
                <a:blip r:embed="rId8"/>
                <a:stretch>
                  <a:fillRect l="-1044" r="-418" b="-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594178" y="3755993"/>
                <a:ext cx="3343608"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𝑠</m:t>
                          </m:r>
                        </m:sub>
                      </m:sSub>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0">
                                  <a:latin typeface="Cambria Math" panose="02040503050406030204" pitchFamily="18" charset="0"/>
                                </a:rPr>
                                <m:t>0</m:t>
                              </m:r>
                            </m:sub>
                          </m:sSub>
                        </m:e>
                      </m:d>
                      <m:r>
                        <a:rPr lang="en-US" sz="1700" i="0">
                          <a:latin typeface="Cambria Math" panose="02040503050406030204" pitchFamily="18" charset="0"/>
                        </a:rPr>
                        <m:t>                               </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0">
                              <a:latin typeface="Cambria Math" panose="02040503050406030204" pitchFamily="18" charset="0"/>
                            </a:rPr>
                            <m:t>0</m:t>
                          </m:r>
                        </m:sub>
                      </m:sSub>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r>
                        <a:rPr lang="en-US" sz="1700" i="0">
                          <a:latin typeface="Cambria Math" panose="02040503050406030204" pitchFamily="18" charset="0"/>
                        </a:rPr>
                        <m:t>&lt;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0">
                              <a:latin typeface="Cambria Math" panose="02040503050406030204" pitchFamily="18" charset="0"/>
                            </a:rPr>
                            <m:t>1</m:t>
                          </m:r>
                        </m:sub>
                      </m:sSub>
                    </m:oMath>
                  </m:oMathPara>
                </a14:m>
                <a:endParaRPr lang="en-US" sz="1700" dirty="0"/>
              </a:p>
            </p:txBody>
          </p:sp>
        </mc:Choice>
        <mc:Fallback xmlns="">
          <p:sp>
            <p:nvSpPr>
              <p:cNvPr id="23" name="Rectangle 22"/>
              <p:cNvSpPr>
                <a:spLocks noRot="1" noChangeAspect="1" noMove="1" noResize="1" noEditPoints="1" noAdjustHandles="1" noChangeArrowheads="1" noChangeShapeType="1" noTextEdit="1"/>
              </p:cNvSpPr>
              <p:nvPr/>
            </p:nvSpPr>
            <p:spPr>
              <a:xfrm>
                <a:off x="4594178" y="3755993"/>
                <a:ext cx="3343608" cy="35394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594178" y="4031903"/>
                <a:ext cx="3333477"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smtClean="0">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𝑠</m:t>
                          </m:r>
                        </m:sub>
                      </m:sSub>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0">
                                  <a:latin typeface="Cambria Math" panose="02040503050406030204" pitchFamily="18" charset="0"/>
                                </a:rPr>
                                <m:t>1</m:t>
                              </m:r>
                            </m:sub>
                          </m:sSub>
                        </m:e>
                      </m:d>
                      <m:r>
                        <a:rPr lang="en-US" sz="1700" i="0">
                          <a:latin typeface="Cambria Math" panose="02040503050406030204" pitchFamily="18" charset="0"/>
                        </a:rPr>
                        <m:t>                               </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0">
                              <a:latin typeface="Cambria Math" panose="02040503050406030204" pitchFamily="18" charset="0"/>
                            </a:rPr>
                            <m:t>1</m:t>
                          </m:r>
                        </m:sub>
                      </m:sSub>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r>
                        <a:rPr lang="en-US" sz="1700" i="0">
                          <a:latin typeface="Cambria Math" panose="02040503050406030204" pitchFamily="18" charset="0"/>
                        </a:rPr>
                        <m:t>&lt;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fa-IR" sz="1700" b="0" i="0" smtClean="0">
                              <a:latin typeface="Cambria Math" panose="02040503050406030204" pitchFamily="18" charset="0"/>
                            </a:rPr>
                            <m:t>2</m:t>
                          </m:r>
                        </m:sub>
                      </m:sSub>
                    </m:oMath>
                  </m:oMathPara>
                </a14:m>
                <a:endParaRPr lang="en-US" sz="1700" dirty="0"/>
              </a:p>
            </p:txBody>
          </p:sp>
        </mc:Choice>
        <mc:Fallback xmlns="">
          <p:sp>
            <p:nvSpPr>
              <p:cNvPr id="25" name="Rectangle 24"/>
              <p:cNvSpPr>
                <a:spLocks noRot="1" noChangeAspect="1" noMove="1" noResize="1" noEditPoints="1" noAdjustHandles="1" noChangeArrowheads="1" noChangeShapeType="1" noTextEdit="1"/>
              </p:cNvSpPr>
              <p:nvPr/>
            </p:nvSpPr>
            <p:spPr>
              <a:xfrm>
                <a:off x="4594178" y="4031903"/>
                <a:ext cx="3333477" cy="35394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4365579" y="4446657"/>
                <a:ext cx="4016421"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𝑠</m:t>
                          </m:r>
                        </m:sub>
                      </m:sSub>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1">
                                  <a:latin typeface="Cambria Math" panose="02040503050406030204" pitchFamily="18" charset="0"/>
                                </a:rPr>
                                <m:t>𝑛</m:t>
                              </m:r>
                              <m:r>
                                <a:rPr lang="en-US" sz="1700" i="0">
                                  <a:latin typeface="Cambria Math" panose="02040503050406030204" pitchFamily="18" charset="0"/>
                                </a:rPr>
                                <m:t>−</m:t>
                              </m:r>
                              <m:r>
                                <a:rPr lang="en-US" sz="1700" i="0">
                                  <a:latin typeface="Cambria Math" panose="02040503050406030204" pitchFamily="18" charset="0"/>
                                </a:rPr>
                                <m:t>1</m:t>
                              </m:r>
                            </m:sub>
                          </m:sSub>
                        </m:e>
                      </m:d>
                      <m:r>
                        <a:rPr lang="en-US" sz="1700" i="0">
                          <a:latin typeface="Cambria Math" panose="02040503050406030204" pitchFamily="18" charset="0"/>
                        </a:rPr>
                        <m:t>                           </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1">
                              <a:latin typeface="Cambria Math" panose="02040503050406030204" pitchFamily="18" charset="0"/>
                            </a:rPr>
                            <m:t>𝑛</m:t>
                          </m:r>
                          <m:r>
                            <a:rPr lang="en-US" sz="1700" i="0">
                              <a:latin typeface="Cambria Math" panose="02040503050406030204" pitchFamily="18" charset="0"/>
                            </a:rPr>
                            <m:t>−</m:t>
                          </m:r>
                          <m:r>
                            <a:rPr lang="en-US" sz="1700" i="0">
                              <a:latin typeface="Cambria Math" panose="02040503050406030204" pitchFamily="18" charset="0"/>
                            </a:rPr>
                            <m:t>1</m:t>
                          </m:r>
                        </m:sub>
                      </m:sSub>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r>
                        <a:rPr lang="en-US" sz="1700" i="0">
                          <a:latin typeface="Cambria Math" panose="02040503050406030204" pitchFamily="18" charset="0"/>
                        </a:rPr>
                        <m:t>&lt;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1">
                              <a:latin typeface="Cambria Math" panose="02040503050406030204" pitchFamily="18" charset="0"/>
                            </a:rPr>
                            <m:t>𝑛</m:t>
                          </m:r>
                        </m:sub>
                      </m:sSub>
                      <m:r>
                        <a:rPr lang="en-US" sz="1700" i="0">
                          <a:latin typeface="Cambria Math" panose="02040503050406030204" pitchFamily="18" charset="0"/>
                        </a:rPr>
                        <m:t>=</m:t>
                      </m:r>
                      <m:r>
                        <a:rPr lang="en-US" sz="1700" i="0">
                          <a:latin typeface="Cambria Math" panose="02040503050406030204" pitchFamily="18" charset="0"/>
                        </a:rPr>
                        <m:t>1</m:t>
                      </m:r>
                    </m:oMath>
                  </m:oMathPara>
                </a14:m>
                <a:endParaRPr lang="en-US" sz="1700" dirty="0"/>
              </a:p>
            </p:txBody>
          </p:sp>
        </mc:Choice>
        <mc:Fallback xmlns="">
          <p:sp>
            <p:nvSpPr>
              <p:cNvPr id="27" name="Rectangle 26"/>
              <p:cNvSpPr>
                <a:spLocks noRot="1" noChangeAspect="1" noMove="1" noResize="1" noEditPoints="1" noAdjustHandles="1" noChangeArrowheads="1" noChangeShapeType="1" noTextEdit="1"/>
              </p:cNvSpPr>
              <p:nvPr/>
            </p:nvSpPr>
            <p:spPr>
              <a:xfrm>
                <a:off x="4365579" y="4446657"/>
                <a:ext cx="4016421" cy="35394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4822778" y="4218057"/>
                <a:ext cx="2796215"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a:latin typeface="Cambria Math" panose="02040503050406030204" pitchFamily="18" charset="0"/>
                        </a:rPr>
                        <m:t>…</m:t>
                      </m:r>
                      <m:r>
                        <a:rPr lang="en-US" sz="1700" i="0">
                          <a:latin typeface="Cambria Math" panose="02040503050406030204" pitchFamily="18" charset="0"/>
                        </a:rPr>
                        <m:t>………………………………</m:t>
                      </m:r>
                    </m:oMath>
                  </m:oMathPara>
                </a14:m>
                <a:endParaRPr lang="en-US" sz="1700" dirty="0"/>
              </a:p>
            </p:txBody>
          </p:sp>
        </mc:Choice>
        <mc:Fallback xmlns="">
          <p:sp>
            <p:nvSpPr>
              <p:cNvPr id="29" name="Rectangle 28"/>
              <p:cNvSpPr>
                <a:spLocks noRot="1" noChangeAspect="1" noMove="1" noResize="1" noEditPoints="1" noAdjustHandles="1" noChangeArrowheads="1" noChangeShapeType="1" noTextEdit="1"/>
              </p:cNvSpPr>
              <p:nvPr/>
            </p:nvSpPr>
            <p:spPr>
              <a:xfrm>
                <a:off x="4822778" y="4218057"/>
                <a:ext cx="2796215" cy="353943"/>
              </a:xfrm>
              <a:prstGeom prst="rect">
                <a:avLst/>
              </a:prstGeom>
              <a:blipFill>
                <a:blip r:embed="rId12"/>
                <a:stretch>
                  <a:fillRect/>
                </a:stretch>
              </a:blipFill>
            </p:spPr>
            <p:txBody>
              <a:bodyPr/>
              <a:lstStyle/>
              <a:p>
                <a:r>
                  <a:rPr lang="en-US">
                    <a:noFill/>
                  </a:rPr>
                  <a:t> </a:t>
                </a:r>
              </a:p>
            </p:txBody>
          </p:sp>
        </mc:Fallback>
      </mc:AlternateContent>
      <p:sp>
        <p:nvSpPr>
          <p:cNvPr id="30" name="Left Brace 29"/>
          <p:cNvSpPr/>
          <p:nvPr/>
        </p:nvSpPr>
        <p:spPr>
          <a:xfrm>
            <a:off x="4361403" y="3784371"/>
            <a:ext cx="152713" cy="976901"/>
          </a:xfrm>
          <a:prstGeom prst="leftBrace">
            <a:avLst/>
          </a:prstGeom>
          <a:solidFill>
            <a:schemeClr val="bg1"/>
          </a:solidFill>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0"/>
          </a:p>
        </p:txBody>
      </p:sp>
      <mc:AlternateContent xmlns:mc="http://schemas.openxmlformats.org/markup-compatibility/2006" xmlns:a14="http://schemas.microsoft.com/office/drawing/2010/main">
        <mc:Choice Requires="a14">
          <p:sp>
            <p:nvSpPr>
              <p:cNvPr id="32" name="Rectangle 31"/>
              <p:cNvSpPr/>
              <p:nvPr/>
            </p:nvSpPr>
            <p:spPr>
              <a:xfrm>
                <a:off x="3392500" y="4099765"/>
                <a:ext cx="1061509"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𝑠𝑎</m:t>
                          </m:r>
                        </m:sub>
                      </m:sSub>
                      <m:d>
                        <m:dPr>
                          <m:ctrlPr>
                            <a:rPr lang="en-US" sz="1700" i="1">
                              <a:latin typeface="Cambria Math" panose="02040503050406030204" pitchFamily="18" charset="0"/>
                            </a:rPr>
                          </m:ctrlPr>
                        </m:dPr>
                        <m:e>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e>
                      </m:d>
                      <m:r>
                        <a:rPr lang="en-US" sz="1700" i="0">
                          <a:latin typeface="Cambria Math" panose="02040503050406030204" pitchFamily="18" charset="0"/>
                        </a:rPr>
                        <m:t>=</m:t>
                      </m:r>
                    </m:oMath>
                  </m:oMathPara>
                </a14:m>
                <a:endParaRPr lang="en-US" sz="1700" dirty="0"/>
              </a:p>
            </p:txBody>
          </p:sp>
        </mc:Choice>
        <mc:Fallback xmlns="">
          <p:sp>
            <p:nvSpPr>
              <p:cNvPr id="32" name="Rectangle 31"/>
              <p:cNvSpPr>
                <a:spLocks noRot="1" noChangeAspect="1" noMove="1" noResize="1" noEditPoints="1" noAdjustHandles="1" noChangeArrowheads="1" noChangeShapeType="1" noTextEdit="1"/>
              </p:cNvSpPr>
              <p:nvPr/>
            </p:nvSpPr>
            <p:spPr>
              <a:xfrm>
                <a:off x="3392500" y="4099765"/>
                <a:ext cx="1061509" cy="35394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62862" y="4819016"/>
                <a:ext cx="8754720" cy="877163"/>
              </a:xfrm>
              <a:prstGeom prst="rect">
                <a:avLst/>
              </a:prstGeom>
            </p:spPr>
            <p:txBody>
              <a:bodyPr wrap="square">
                <a:spAutoFit/>
              </a:bodyPr>
              <a:lstStyle/>
              <a:p>
                <a:pPr algn="just" rtl="1">
                  <a:spcAft>
                    <a:spcPts val="800"/>
                  </a:spcAft>
                </a:pPr>
                <a:r>
                  <a:rPr lang="fa-IR" sz="1700" kern="100" dirty="0" smtClean="0">
                    <a:latin typeface="Calibri" panose="020F0502020204030204" pitchFamily="34" charset="0"/>
                    <a:ea typeface="Times New Roman" panose="02020603050405020304" pitchFamily="18" charset="0"/>
                    <a:cs typeface="B Nazanin" panose="00000400000000000000" pitchFamily="2" charset="-78"/>
                  </a:rPr>
                  <a:t>وقتی </a:t>
                </a:r>
                <a14:m>
                  <m:oMath xmlns:m="http://schemas.openxmlformats.org/officeDocument/2006/math">
                    <m:r>
                      <a:rPr lang="en-US" sz="1700" i="1" kern="100" smtClean="0">
                        <a:latin typeface="Cambria Math" panose="02040503050406030204" pitchFamily="18" charset="0"/>
                        <a:ea typeface="Times New Roman" panose="02020603050405020304" pitchFamily="18" charset="0"/>
                        <a:cs typeface="Nazanin" panose="00000400000000000000" pitchFamily="2" charset="-78"/>
                      </a:rPr>
                      <m:t>𝑛</m:t>
                    </m:r>
                    <m:r>
                      <a:rPr lang="en-US" sz="1700" i="1" kern="100">
                        <a:latin typeface="Cambria Math" panose="02040503050406030204" pitchFamily="18" charset="0"/>
                        <a:ea typeface="Times New Roman" panose="02020603050405020304" pitchFamily="18" charset="0"/>
                        <a:cs typeface="Nazanin" panose="00000400000000000000" pitchFamily="2" charset="-78"/>
                      </a:rPr>
                      <m:t>→</m:t>
                    </m:r>
                    <m:r>
                      <a:rPr lang="en-US" sz="1700" i="1" kern="100">
                        <a:latin typeface="Cambria Math" panose="02040503050406030204" pitchFamily="18" charset="0"/>
                        <a:ea typeface="Times New Roman" panose="02020603050405020304" pitchFamily="18" charset="0"/>
                        <a:cs typeface="Nazanin" panose="00000400000000000000" pitchFamily="2" charset="-78"/>
                      </a:rPr>
                      <m:t>∞</m:t>
                    </m:r>
                  </m:oMath>
                </a14:m>
                <a:r>
                  <a:rPr lang="fa-IR" sz="1700" kern="100" dirty="0">
                    <a:latin typeface="Calibri" panose="020F0502020204030204" pitchFamily="34" charset="0"/>
                    <a:ea typeface="Times New Roman" panose="02020603050405020304" pitchFamily="18" charset="0"/>
                    <a:cs typeface="B Nazanin" panose="00000400000000000000" pitchFamily="2" charset="-78"/>
                  </a:rPr>
                  <a:t> (بنابراین </a:t>
                </a:r>
                <a14:m>
                  <m:oMath xmlns:m="http://schemas.openxmlformats.org/officeDocument/2006/math">
                    <m:r>
                      <a:rPr lang="fa-IR" sz="1700" kern="100">
                        <a:latin typeface="Cambria Math" panose="02040503050406030204" pitchFamily="18" charset="0"/>
                        <a:ea typeface="Times New Roman" panose="02020603050405020304" pitchFamily="18" charset="0"/>
                        <a:cs typeface="Cambria Math" panose="02040503050406030204" pitchFamily="18" charset="0"/>
                      </a:rPr>
                      <m:t>∆</m:t>
                    </m:r>
                    <m:r>
                      <a:rPr lang="fa-IR" sz="1700" kern="100">
                        <a:latin typeface="Cambria Math" panose="02040503050406030204" pitchFamily="18" charset="0"/>
                        <a:ea typeface="Times New Roman" panose="02020603050405020304" pitchFamily="18" charset="0"/>
                      </a:rPr>
                      <m:t>→</m:t>
                    </m:r>
                    <m:r>
                      <a:rPr lang="en-US" sz="1700" i="1" kern="100">
                        <a:latin typeface="Cambria Math" panose="02040503050406030204" pitchFamily="18" charset="0"/>
                        <a:ea typeface="Times New Roman" panose="02020603050405020304" pitchFamily="18" charset="0"/>
                        <a:cs typeface="Nazanin" panose="00000400000000000000" pitchFamily="2" charset="-78"/>
                      </a:rPr>
                      <m:t>0</m:t>
                    </m:r>
                  </m:oMath>
                </a14:m>
                <a:r>
                  <a:rPr lang="en-US" sz="1700" i="1" kern="100" dirty="0">
                    <a:latin typeface="Calibri" panose="020F0502020204030204" pitchFamily="34" charset="0"/>
                    <a:ea typeface="Times New Roman" panose="02020603050405020304" pitchFamily="18" charset="0"/>
                    <a:cs typeface="B Nazanin" panose="00000400000000000000" pitchFamily="2" charset="-78"/>
                  </a:rPr>
                  <a:t> </a:t>
                </a:r>
                <a:r>
                  <a:rPr lang="fa-IR" sz="1700" kern="100" dirty="0">
                    <a:latin typeface="Calibri" panose="020F0502020204030204" pitchFamily="34" charset="0"/>
                    <a:ea typeface="Times New Roman" panose="02020603050405020304" pitchFamily="18" charset="0"/>
                    <a:cs typeface="B Nazanin" panose="00000400000000000000" pitchFamily="2" charset="-78"/>
                  </a:rPr>
                  <a:t>) اختلاف </a:t>
                </a:r>
                <a:r>
                  <a:rPr lang="fa-IR" sz="1700" kern="100" dirty="0" smtClean="0">
                    <a:latin typeface="Calibri" panose="020F0502020204030204" pitchFamily="34" charset="0"/>
                    <a:ea typeface="Times New Roman" panose="02020603050405020304" pitchFamily="18" charset="0"/>
                    <a:cs typeface="B Nazanin" panose="00000400000000000000" pitchFamily="2" charset="-78"/>
                  </a:rPr>
                  <a:t>میان توابع </a:t>
                </a:r>
                <a14:m>
                  <m:oMath xmlns:m="http://schemas.openxmlformats.org/officeDocument/2006/math">
                    <m:sSub>
                      <m:sSubPr>
                        <m:ctrlPr>
                          <a:rPr lang="en-US" sz="17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Nazanin" panose="00000400000000000000" pitchFamily="2" charset="-78"/>
                          </a:rPr>
                          <m:t>𝑖</m:t>
                        </m:r>
                      </m:e>
                      <m:sub>
                        <m:r>
                          <a:rPr lang="en-US" sz="1700" i="1" kern="100">
                            <a:latin typeface="Cambria Math" panose="02040503050406030204" pitchFamily="18" charset="0"/>
                            <a:ea typeface="Times New Roman" panose="02020603050405020304" pitchFamily="18" charset="0"/>
                            <a:cs typeface="Nazanin" panose="00000400000000000000" pitchFamily="2" charset="-78"/>
                          </a:rPr>
                          <m:t>𝑠</m:t>
                        </m:r>
                      </m:sub>
                    </m:sSub>
                    <m:r>
                      <a:rPr lang="en-US" sz="1700" i="1" kern="100">
                        <a:latin typeface="Cambria Math" panose="02040503050406030204" pitchFamily="18" charset="0"/>
                        <a:ea typeface="Times New Roman" panose="02020603050405020304" pitchFamily="18" charset="0"/>
                        <a:cs typeface="Nazanin" panose="00000400000000000000" pitchFamily="2" charset="-78"/>
                      </a:rPr>
                      <m:t>(</m:t>
                    </m:r>
                    <m:r>
                      <a:rPr lang="en-US" sz="1700" b="0" i="1" kern="100" smtClean="0">
                        <a:latin typeface="Cambria Math" panose="02040503050406030204" pitchFamily="18" charset="0"/>
                        <a:ea typeface="Times New Roman" panose="02020603050405020304" pitchFamily="18" charset="0"/>
                        <a:cs typeface="Nazanin" panose="00000400000000000000" pitchFamily="2" charset="-78"/>
                      </a:rPr>
                      <m:t>.</m:t>
                    </m:r>
                    <m:r>
                      <a:rPr lang="en-US" sz="1700" i="1" kern="100">
                        <a:latin typeface="Cambria Math" panose="02040503050406030204" pitchFamily="18" charset="0"/>
                        <a:ea typeface="Times New Roman" panose="02020603050405020304" pitchFamily="18" charset="0"/>
                        <a:cs typeface="Nazanin" panose="00000400000000000000" pitchFamily="2" charset="-78"/>
                      </a:rPr>
                      <m:t>)</m:t>
                    </m:r>
                  </m:oMath>
                </a14:m>
                <a:r>
                  <a:rPr lang="fa-IR" sz="1700" kern="100" dirty="0">
                    <a:latin typeface="Calibri" panose="020F0502020204030204" pitchFamily="34"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sz="17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Nazanin" panose="00000400000000000000" pitchFamily="2" charset="-78"/>
                          </a:rPr>
                          <m:t>𝑖</m:t>
                        </m:r>
                      </m:e>
                      <m:sub>
                        <m:r>
                          <a:rPr lang="en-US" sz="1700" i="1" kern="100">
                            <a:latin typeface="Cambria Math" panose="02040503050406030204" pitchFamily="18" charset="0"/>
                            <a:ea typeface="Times New Roman" panose="02020603050405020304" pitchFamily="18" charset="0"/>
                            <a:cs typeface="Nazanin" panose="00000400000000000000" pitchFamily="2" charset="-78"/>
                          </a:rPr>
                          <m:t>𝑠𝑎</m:t>
                        </m:r>
                      </m:sub>
                    </m:sSub>
                    <m:r>
                      <a:rPr lang="en-US" sz="1700" i="1" kern="100">
                        <a:latin typeface="Cambria Math" panose="02040503050406030204" pitchFamily="18" charset="0"/>
                        <a:ea typeface="Times New Roman" panose="02020603050405020304" pitchFamily="18" charset="0"/>
                        <a:cs typeface="Nazanin" panose="00000400000000000000" pitchFamily="2" charset="-78"/>
                      </a:rPr>
                      <m:t>(</m:t>
                    </m:r>
                    <m:r>
                      <a:rPr lang="en-US" sz="1700" b="0" i="1" kern="100" smtClean="0">
                        <a:latin typeface="Cambria Math" panose="02040503050406030204" pitchFamily="18" charset="0"/>
                        <a:ea typeface="Times New Roman" panose="02020603050405020304" pitchFamily="18" charset="0"/>
                        <a:cs typeface="Nazanin" panose="00000400000000000000" pitchFamily="2" charset="-78"/>
                      </a:rPr>
                      <m:t>.</m:t>
                    </m:r>
                    <m:r>
                      <a:rPr lang="en-US" sz="1700" i="1" kern="100">
                        <a:latin typeface="Cambria Math" panose="02040503050406030204" pitchFamily="18" charset="0"/>
                        <a:ea typeface="Times New Roman" panose="02020603050405020304" pitchFamily="18" charset="0"/>
                        <a:cs typeface="Nazanin" panose="00000400000000000000" pitchFamily="2" charset="-78"/>
                      </a:rPr>
                      <m:t>)</m:t>
                    </m:r>
                  </m:oMath>
                </a14:m>
                <a:r>
                  <a:rPr lang="fa-IR" sz="1700" kern="100" dirty="0">
                    <a:latin typeface="Calibri" panose="020F0502020204030204" pitchFamily="34" charset="0"/>
                    <a:ea typeface="Times New Roman" panose="02020603050405020304" pitchFamily="18" charset="0"/>
                    <a:cs typeface="B Nazanin" panose="00000400000000000000" pitchFamily="2" charset="-78"/>
                  </a:rPr>
                  <a:t> به سمت صفر میل می </a:t>
                </a:r>
                <a:r>
                  <a:rPr lang="fa-IR" sz="1700" kern="100" dirty="0" smtClean="0">
                    <a:latin typeface="Calibri" panose="020F0502020204030204" pitchFamily="34" charset="0"/>
                    <a:ea typeface="Times New Roman" panose="02020603050405020304" pitchFamily="18" charset="0"/>
                    <a:cs typeface="B Nazanin" panose="00000400000000000000" pitchFamily="2" charset="-78"/>
                  </a:rPr>
                  <a:t>کند. تقریب </a:t>
                </a:r>
                <a:r>
                  <a:rPr lang="fa-IR" sz="1700" kern="100" dirty="0">
                    <a:latin typeface="Calibri" panose="020F0502020204030204" pitchFamily="34" charset="0"/>
                    <a:ea typeface="Times New Roman" panose="02020603050405020304" pitchFamily="18" charset="0"/>
                    <a:cs typeface="B Nazanin" panose="00000400000000000000" pitchFamily="2" charset="-78"/>
                  </a:rPr>
                  <a:t>پله ای </a:t>
                </a:r>
                <a14:m>
                  <m:oMath xmlns:m="http://schemas.openxmlformats.org/officeDocument/2006/math">
                    <m:sSub>
                      <m:sSubPr>
                        <m:ctrlPr>
                          <a:rPr lang="en-US" sz="1700" i="1" kern="100">
                            <a:latin typeface="Cambria Math" panose="02040503050406030204" pitchFamily="18" charset="0"/>
                            <a:ea typeface="Times New Roman" panose="02020603050405020304" pitchFamily="18" charset="0"/>
                            <a:cs typeface="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Nazanin" panose="00000400000000000000" pitchFamily="2" charset="-78"/>
                          </a:rPr>
                          <m:t>𝑖</m:t>
                        </m:r>
                      </m:e>
                      <m:sub>
                        <m:r>
                          <a:rPr lang="en-US" sz="1700" i="1" kern="100">
                            <a:latin typeface="Cambria Math" panose="02040503050406030204" pitchFamily="18" charset="0"/>
                            <a:ea typeface="Times New Roman" panose="02020603050405020304" pitchFamily="18" charset="0"/>
                            <a:cs typeface="Nazanin" panose="00000400000000000000" pitchFamily="2" charset="-78"/>
                          </a:rPr>
                          <m:t>𝑠𝑎</m:t>
                        </m:r>
                      </m:sub>
                    </m:sSub>
                    <m:r>
                      <a:rPr lang="en-US" sz="1700" i="1" kern="100">
                        <a:latin typeface="Cambria Math" panose="02040503050406030204" pitchFamily="18" charset="0"/>
                        <a:ea typeface="Times New Roman" panose="02020603050405020304" pitchFamily="18" charset="0"/>
                        <a:cs typeface="Nazanin" panose="00000400000000000000" pitchFamily="2" charset="-78"/>
                      </a:rPr>
                      <m:t>(</m:t>
                    </m:r>
                    <m:r>
                      <a:rPr lang="en-US" sz="1700" b="0" i="1" kern="100" smtClean="0">
                        <a:latin typeface="Cambria Math" panose="02040503050406030204" pitchFamily="18" charset="0"/>
                        <a:ea typeface="Times New Roman" panose="02020603050405020304" pitchFamily="18" charset="0"/>
                        <a:cs typeface="Nazanin" panose="00000400000000000000" pitchFamily="2" charset="-78"/>
                      </a:rPr>
                      <m:t>.</m:t>
                    </m:r>
                    <m:r>
                      <a:rPr lang="en-US" sz="1700" i="1" kern="100">
                        <a:latin typeface="Cambria Math" panose="02040503050406030204" pitchFamily="18" charset="0"/>
                        <a:ea typeface="Times New Roman" panose="02020603050405020304" pitchFamily="18" charset="0"/>
                        <a:cs typeface="Nazanin" panose="00000400000000000000" pitchFamily="2" charset="-78"/>
                      </a:rPr>
                      <m:t>)</m:t>
                    </m:r>
                  </m:oMath>
                </a14:m>
                <a:r>
                  <a:rPr lang="fa-IR" sz="1700" kern="100" dirty="0">
                    <a:latin typeface="Calibri" panose="020F0502020204030204" pitchFamily="34" charset="0"/>
                    <a:ea typeface="Times New Roman" panose="02020603050405020304" pitchFamily="18" charset="0"/>
                    <a:cs typeface="B Nazanin" panose="00000400000000000000" pitchFamily="2" charset="-78"/>
                  </a:rPr>
                  <a:t> را می توان به صورت مجموعی از پالس های مستطیلی در نظر گرفت</a:t>
                </a:r>
                <a:r>
                  <a:rPr lang="fa-IR" sz="1700" kern="100" dirty="0" smtClean="0">
                    <a:latin typeface="Calibri" panose="020F0502020204030204" pitchFamily="34" charset="0"/>
                    <a:ea typeface="Times New Roman" panose="02020603050405020304" pitchFamily="18" charset="0"/>
                    <a:cs typeface="B Nazanin" panose="00000400000000000000" pitchFamily="2" charset="-78"/>
                  </a:rPr>
                  <a:t>. پهنای </a:t>
                </a:r>
                <a:r>
                  <a:rPr lang="fa-IR" sz="1700" kern="100" dirty="0">
                    <a:latin typeface="Calibri" panose="020F0502020204030204" pitchFamily="34" charset="0"/>
                    <a:ea typeface="Times New Roman" panose="02020603050405020304" pitchFamily="18" charset="0"/>
                    <a:cs typeface="B Nazanin" panose="00000400000000000000" pitchFamily="2" charset="-78"/>
                  </a:rPr>
                  <a:t>تمام پالس ها یکسان و </a:t>
                </a:r>
                <a:r>
                  <a:rPr lang="fa-IR" sz="1700" kern="100" dirty="0" smtClean="0">
                    <a:latin typeface="Calibri" panose="020F0502020204030204" pitchFamily="34" charset="0"/>
                    <a:ea typeface="Times New Roman" panose="02020603050405020304" pitchFamily="18" charset="0"/>
                    <a:cs typeface="B Nazanin" panose="00000400000000000000" pitchFamily="2" charset="-78"/>
                  </a:rPr>
                  <a:t>برابر با </a:t>
                </a:r>
                <a14:m>
                  <m:oMath xmlns:m="http://schemas.openxmlformats.org/officeDocument/2006/math">
                    <m:r>
                      <a:rPr lang="fa-IR" sz="1700" kern="100">
                        <a:latin typeface="Cambria Math" panose="02040503050406030204" pitchFamily="18" charset="0"/>
                        <a:ea typeface="Times New Roman" panose="02020603050405020304" pitchFamily="18" charset="0"/>
                        <a:cs typeface="Cambria Math" panose="02040503050406030204" pitchFamily="18" charset="0"/>
                      </a:rPr>
                      <m:t>∆</m:t>
                    </m:r>
                  </m:oMath>
                </a14:m>
                <a:r>
                  <a:rPr lang="fa-IR" sz="1700" kern="100" dirty="0">
                    <a:latin typeface="Calibri" panose="020F0502020204030204" pitchFamily="34" charset="0"/>
                    <a:ea typeface="Times New Roman" panose="02020603050405020304" pitchFamily="18" charset="0"/>
                    <a:cs typeface="B Nazanin" panose="00000400000000000000" pitchFamily="2" charset="-78"/>
                  </a:rPr>
                  <a:t> </a:t>
                </a:r>
                <a:r>
                  <a:rPr lang="fa-IR" sz="1700" kern="100" dirty="0" smtClean="0">
                    <a:latin typeface="Calibri" panose="020F0502020204030204" pitchFamily="34" charset="0"/>
                    <a:ea typeface="Times New Roman" panose="02020603050405020304" pitchFamily="18" charset="0"/>
                    <a:cs typeface="B Nazanin" panose="00000400000000000000" pitchFamily="2" charset="-78"/>
                  </a:rPr>
                  <a:t> است، </a:t>
                </a:r>
                <a:r>
                  <a:rPr lang="fa-IR" sz="1700" kern="100" dirty="0">
                    <a:latin typeface="Calibri" panose="020F0502020204030204" pitchFamily="34" charset="0"/>
                    <a:ea typeface="Times New Roman" panose="02020603050405020304" pitchFamily="18" charset="0"/>
                    <a:cs typeface="B Nazanin" panose="00000400000000000000" pitchFamily="2" charset="-78"/>
                  </a:rPr>
                  <a:t>ولی ارتفاع آن ها بر حسب محل قرار گرفتن پالس </a:t>
                </a:r>
                <a:r>
                  <a:rPr lang="fa-IR" sz="1700" kern="100" dirty="0" smtClean="0">
                    <a:latin typeface="Calibri" panose="020F0502020204030204" pitchFamily="34" charset="0"/>
                    <a:ea typeface="Times New Roman" panose="02020603050405020304" pitchFamily="18" charset="0"/>
                    <a:cs typeface="B Nazanin" panose="00000400000000000000" pitchFamily="2" charset="-78"/>
                  </a:rPr>
                  <a:t>متفاوت </a:t>
                </a:r>
                <a:r>
                  <a:rPr lang="fa-IR" sz="1700" kern="100" dirty="0">
                    <a:latin typeface="Calibri" panose="020F0502020204030204" pitchFamily="34" charset="0"/>
                    <a:ea typeface="Times New Roman" panose="02020603050405020304" pitchFamily="18" charset="0"/>
                    <a:cs typeface="B Nazanin" panose="00000400000000000000" pitchFamily="2" charset="-78"/>
                  </a:rPr>
                  <a:t>است</a:t>
                </a:r>
                <a:r>
                  <a:rPr lang="fa-IR" sz="1700" kern="100" dirty="0" smtClean="0">
                    <a:latin typeface="Calibri" panose="020F0502020204030204" pitchFamily="34" charset="0"/>
                    <a:ea typeface="Times New Roman" panose="02020603050405020304" pitchFamily="18" charset="0"/>
                    <a:cs typeface="B Nazanin" panose="00000400000000000000" pitchFamily="2" charset="-78"/>
                  </a:rPr>
                  <a:t>. </a:t>
                </a:r>
                <a:r>
                  <a:rPr lang="fa-IR" sz="1700" dirty="0">
                    <a:latin typeface="Calibri" panose="020F0502020204030204" pitchFamily="34" charset="0"/>
                    <a:ea typeface="Calibri" panose="020F0502020204030204" pitchFamily="34" charset="0"/>
                    <a:cs typeface="B Nazanin" panose="00000400000000000000" pitchFamily="2" charset="-78"/>
                  </a:rPr>
                  <a:t>اکنون </a:t>
                </a:r>
                <a14:m>
                  <m:oMath xmlns:m="http://schemas.openxmlformats.org/officeDocument/2006/math">
                    <m:sSub>
                      <m:sSubPr>
                        <m:ctrlPr>
                          <a:rPr lang="en-US" sz="1700" i="1">
                            <a:latin typeface="Cambria Math" panose="02040503050406030204" pitchFamily="18" charset="0"/>
                            <a:cs typeface="Nazanin" panose="00000400000000000000" pitchFamily="2" charset="-78"/>
                          </a:rPr>
                        </m:ctrlPr>
                      </m:sSubPr>
                      <m:e>
                        <m:r>
                          <a:rPr lang="en-US" sz="1700" i="1">
                            <a:latin typeface="Cambria Math" panose="02040503050406030204" pitchFamily="18" charset="0"/>
                            <a:ea typeface="Calibri" panose="020F0502020204030204" pitchFamily="34" charset="0"/>
                            <a:cs typeface="Nazanin" panose="00000400000000000000" pitchFamily="2" charset="-78"/>
                          </a:rPr>
                          <m:t>𝑖</m:t>
                        </m:r>
                      </m:e>
                      <m:sub>
                        <m:r>
                          <a:rPr lang="en-US" sz="1700" i="1">
                            <a:latin typeface="Cambria Math" panose="02040503050406030204" pitchFamily="18" charset="0"/>
                            <a:ea typeface="Calibri" panose="020F0502020204030204" pitchFamily="34" charset="0"/>
                            <a:cs typeface="Nazanin" panose="00000400000000000000" pitchFamily="2" charset="-78"/>
                          </a:rPr>
                          <m:t>𝑠</m:t>
                        </m:r>
                      </m:sub>
                    </m:sSub>
                  </m:oMath>
                </a14:m>
                <a:r>
                  <a:rPr lang="en-US" sz="1700" i="1" dirty="0">
                    <a:latin typeface="Calibri" panose="020F0502020204030204" pitchFamily="34" charset="0"/>
                    <a:ea typeface="Calibri" panose="020F0502020204030204" pitchFamily="34" charset="0"/>
                    <a:cs typeface="B Nazanin" panose="00000400000000000000" pitchFamily="2" charset="-78"/>
                  </a:rPr>
                  <a:t> </a:t>
                </a:r>
                <a:r>
                  <a:rPr lang="fa-IR" sz="1700" i="1" dirty="0" smtClean="0">
                    <a:latin typeface="Calibri" panose="020F0502020204030204" pitchFamily="34" charset="0"/>
                    <a:ea typeface="Calibri" panose="020F0502020204030204" pitchFamily="34" charset="0"/>
                    <a:cs typeface="B Nazanin" panose="00000400000000000000" pitchFamily="2" charset="-78"/>
                  </a:rPr>
                  <a:t> </a:t>
                </a:r>
                <a:r>
                  <a:rPr lang="fa-IR" sz="1700" dirty="0" smtClean="0">
                    <a:latin typeface="Calibri" panose="020F0502020204030204" pitchFamily="34" charset="0"/>
                    <a:ea typeface="Calibri" panose="020F0502020204030204" pitchFamily="34" charset="0"/>
                    <a:cs typeface="B Nazanin" panose="00000400000000000000" pitchFamily="2" charset="-78"/>
                  </a:rPr>
                  <a:t>را </a:t>
                </a:r>
                <a:r>
                  <a:rPr lang="fa-IR" sz="1700" dirty="0">
                    <a:latin typeface="Calibri" panose="020F0502020204030204" pitchFamily="34" charset="0"/>
                    <a:ea typeface="Calibri" panose="020F0502020204030204" pitchFamily="34" charset="0"/>
                    <a:cs typeface="B Nazanin" panose="00000400000000000000" pitchFamily="2" charset="-78"/>
                  </a:rPr>
                  <a:t>با </a:t>
                </a:r>
                <a14:m>
                  <m:oMath xmlns:m="http://schemas.openxmlformats.org/officeDocument/2006/math">
                    <m:sSub>
                      <m:sSubPr>
                        <m:ctrlPr>
                          <a:rPr lang="en-US" sz="1700" i="1">
                            <a:latin typeface="Cambria Math" panose="02040503050406030204" pitchFamily="18" charset="0"/>
                            <a:cs typeface="Nazanin" panose="00000400000000000000" pitchFamily="2" charset="-78"/>
                          </a:rPr>
                        </m:ctrlPr>
                      </m:sSubPr>
                      <m:e>
                        <m:r>
                          <a:rPr lang="en-US" sz="1700" i="1">
                            <a:latin typeface="Cambria Math" panose="02040503050406030204" pitchFamily="18" charset="0"/>
                            <a:ea typeface="Calibri" panose="020F0502020204030204" pitchFamily="34" charset="0"/>
                            <a:cs typeface="Nazanin" panose="00000400000000000000" pitchFamily="2" charset="-78"/>
                          </a:rPr>
                          <m:t>𝑖</m:t>
                        </m:r>
                      </m:e>
                      <m:sub>
                        <m:r>
                          <a:rPr lang="en-US" sz="1700" i="1">
                            <a:latin typeface="Cambria Math" panose="02040503050406030204" pitchFamily="18" charset="0"/>
                            <a:ea typeface="Calibri" panose="020F0502020204030204" pitchFamily="34" charset="0"/>
                            <a:cs typeface="Nazanin" panose="00000400000000000000" pitchFamily="2" charset="-78"/>
                          </a:rPr>
                          <m:t>𝑠𝑎</m:t>
                        </m:r>
                      </m:sub>
                    </m:sSub>
                  </m:oMath>
                </a14:m>
                <a:r>
                  <a:rPr lang="fa-IR" sz="1700" dirty="0">
                    <a:latin typeface="Calibri" panose="020F0502020204030204" pitchFamily="34" charset="0"/>
                    <a:ea typeface="Calibri" panose="020F0502020204030204" pitchFamily="34" charset="0"/>
                    <a:cs typeface="B Nazanin" panose="00000400000000000000" pitchFamily="2" charset="-78"/>
                  </a:rPr>
                  <a:t> تقریب زده و چنین می نویسیم</a:t>
                </a:r>
                <a:r>
                  <a:rPr lang="fa-IR" sz="1700" dirty="0" smtClean="0">
                    <a:latin typeface="Calibri" panose="020F0502020204030204" pitchFamily="34" charset="0"/>
                    <a:ea typeface="Calibri" panose="020F0502020204030204" pitchFamily="34" charset="0"/>
                    <a:cs typeface="B Nazanin" panose="00000400000000000000" pitchFamily="2" charset="-78"/>
                  </a:rPr>
                  <a:t>:</a:t>
                </a:r>
                <a:endParaRPr lang="en-US" sz="1700" dirty="0">
                  <a:cs typeface="B Nazanin" panose="00000400000000000000" pitchFamily="2" charset="-78"/>
                </a:endParaRPr>
              </a:p>
            </p:txBody>
          </p:sp>
        </mc:Choice>
        <mc:Fallback xmlns="">
          <p:sp>
            <p:nvSpPr>
              <p:cNvPr id="36" name="Rectangle 35"/>
              <p:cNvSpPr>
                <a:spLocks noRot="1" noChangeAspect="1" noMove="1" noResize="1" noEditPoints="1" noAdjustHandles="1" noChangeArrowheads="1" noChangeShapeType="1" noTextEdit="1"/>
              </p:cNvSpPr>
              <p:nvPr/>
            </p:nvSpPr>
            <p:spPr>
              <a:xfrm>
                <a:off x="262862" y="4819016"/>
                <a:ext cx="8754720" cy="877163"/>
              </a:xfrm>
              <a:prstGeom prst="rect">
                <a:avLst/>
              </a:prstGeom>
              <a:blipFill>
                <a:blip r:embed="rId14"/>
                <a:stretch>
                  <a:fillRect l="-1114" t="-699" r="-487" b="-111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6745392" y="2393742"/>
                <a:ext cx="1610184" cy="353943"/>
              </a:xfrm>
              <a:prstGeom prst="rect">
                <a:avLst/>
              </a:prstGeom>
            </p:spPr>
            <p:txBody>
              <a:bodyPr wrap="none">
                <a:spAutoFit/>
              </a:bodyPr>
              <a:lstStyle/>
              <a:p>
                <a:r>
                  <a:rPr lang="en-US" sz="1700" dirty="0" smtClean="0"/>
                  <a:t>, </a:t>
                </a:r>
                <a14:m>
                  <m:oMath xmlns:m="http://schemas.openxmlformats.org/officeDocument/2006/math">
                    <m:r>
                      <a:rPr lang="en-US" sz="1700" b="0" i="0" smtClean="0">
                        <a:latin typeface="Cambria Math" panose="02040503050406030204" pitchFamily="18" charset="0"/>
                      </a:rPr>
                      <m:t>     </m:t>
                    </m:r>
                    <m:r>
                      <a:rPr lang="en-US" sz="1700" i="1">
                        <a:latin typeface="Cambria Math" panose="02040503050406030204" pitchFamily="18" charset="0"/>
                      </a:rPr>
                      <m:t>𝑡</m:t>
                    </m:r>
                    <m:r>
                      <a:rPr lang="en-US" sz="170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a:latin typeface="Cambria Math" panose="02040503050406030204" pitchFamily="18" charset="0"/>
                          </a:rPr>
                          <m:t>0</m:t>
                        </m:r>
                      </m:sub>
                    </m:sSub>
                    <m:r>
                      <a:rPr lang="en-US" sz="1700">
                        <a:latin typeface="Cambria Math" panose="02040503050406030204" pitchFamily="18" charset="0"/>
                      </a:rPr>
                      <m:t>=</m:t>
                    </m:r>
                    <m:r>
                      <a:rPr lang="en-US" sz="1700" i="1">
                        <a:latin typeface="Cambria Math" panose="02040503050406030204" pitchFamily="18" charset="0"/>
                      </a:rPr>
                      <m:t>𝑛</m:t>
                    </m:r>
                    <m:r>
                      <a:rPr lang="en-US" sz="1700" i="1">
                        <a:latin typeface="Cambria Math" panose="02040503050406030204" pitchFamily="18" charset="0"/>
                      </a:rPr>
                      <m:t>𝛥</m:t>
                    </m:r>
                  </m:oMath>
                </a14:m>
                <a:endParaRPr lang="en-US" sz="1700" dirty="0"/>
              </a:p>
            </p:txBody>
          </p:sp>
        </mc:Choice>
        <mc:Fallback xmlns="">
          <p:sp>
            <p:nvSpPr>
              <p:cNvPr id="37" name="Rectangle 36"/>
              <p:cNvSpPr>
                <a:spLocks noRot="1" noChangeAspect="1" noMove="1" noResize="1" noEditPoints="1" noAdjustHandles="1" noChangeArrowheads="1" noChangeShapeType="1" noTextEdit="1"/>
              </p:cNvSpPr>
              <p:nvPr/>
            </p:nvSpPr>
            <p:spPr>
              <a:xfrm>
                <a:off x="6745392" y="2393742"/>
                <a:ext cx="1610184" cy="353943"/>
              </a:xfrm>
              <a:prstGeom prst="rect">
                <a:avLst/>
              </a:prstGeom>
              <a:blipFill>
                <a:blip r:embed="rId15"/>
                <a:stretch>
                  <a:fillRect l="-2652" t="-6897" b="-224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264042" y="5805131"/>
                <a:ext cx="8334376" cy="3539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𝑠𝑎</m:t>
                          </m:r>
                        </m:sub>
                      </m:sSub>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𝑠</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0">
                              <a:latin typeface="Cambria Math" panose="02040503050406030204" pitchFamily="18" charset="0"/>
                            </a:rPr>
                            <m:t>0</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𝑃</m:t>
                          </m:r>
                        </m:e>
                        <m:sub>
                          <m:r>
                            <a:rPr lang="en-US" sz="1700" i="1">
                              <a:latin typeface="Cambria Math" panose="02040503050406030204" pitchFamily="18" charset="0"/>
                            </a:rPr>
                            <m:t>𝛥</m:t>
                          </m:r>
                        </m:sub>
                      </m:sSub>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0">
                              <a:latin typeface="Cambria Math" panose="02040503050406030204" pitchFamily="18" charset="0"/>
                            </a:rPr>
                            <m:t>0</m:t>
                          </m:r>
                        </m:sub>
                      </m:sSub>
                      <m:r>
                        <a:rPr lang="en-US" sz="1700" i="0">
                          <a:latin typeface="Cambria Math" panose="02040503050406030204" pitchFamily="18" charset="0"/>
                        </a:rPr>
                        <m:t>)</m:t>
                      </m:r>
                      <m:r>
                        <a:rPr lang="en-US" sz="1700" i="1">
                          <a:latin typeface="Cambria Math" panose="02040503050406030204" pitchFamily="18" charset="0"/>
                        </a:rPr>
                        <m:t>𝛥</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𝑠</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0">
                              <a:latin typeface="Cambria Math" panose="02040503050406030204" pitchFamily="18" charset="0"/>
                            </a:rPr>
                            <m:t>1</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𝑃</m:t>
                          </m:r>
                        </m:e>
                        <m:sub>
                          <m:r>
                            <a:rPr lang="en-US" sz="1700" i="1">
                              <a:latin typeface="Cambria Math" panose="02040503050406030204" pitchFamily="18" charset="0"/>
                            </a:rPr>
                            <m:t>𝛥</m:t>
                          </m:r>
                        </m:sub>
                      </m:sSub>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0">
                              <a:latin typeface="Cambria Math" panose="02040503050406030204" pitchFamily="18" charset="0"/>
                            </a:rPr>
                            <m:t>1</m:t>
                          </m:r>
                        </m:sub>
                      </m:sSub>
                      <m:r>
                        <a:rPr lang="en-US" sz="1700" i="0">
                          <a:latin typeface="Cambria Math" panose="02040503050406030204" pitchFamily="18" charset="0"/>
                        </a:rPr>
                        <m:t>)</m:t>
                      </m:r>
                      <m:r>
                        <a:rPr lang="en-US" sz="1700" i="1">
                          <a:latin typeface="Cambria Math" panose="02040503050406030204" pitchFamily="18" charset="0"/>
                        </a:rPr>
                        <m:t>𝛥</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𝑠</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1">
                              <a:latin typeface="Cambria Math" panose="02040503050406030204" pitchFamily="18" charset="0"/>
                            </a:rPr>
                            <m:t>𝑛</m:t>
                          </m:r>
                          <m:r>
                            <a:rPr lang="en-US" sz="1700" i="0">
                              <a:latin typeface="Cambria Math" panose="02040503050406030204" pitchFamily="18" charset="0"/>
                            </a:rPr>
                            <m:t>−</m:t>
                          </m:r>
                          <m:r>
                            <a:rPr lang="en-US" sz="1700" i="0">
                              <a:latin typeface="Cambria Math" panose="02040503050406030204" pitchFamily="18" charset="0"/>
                            </a:rPr>
                            <m:t>1</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𝑃</m:t>
                          </m:r>
                        </m:e>
                        <m:sub>
                          <m:r>
                            <a:rPr lang="en-US" sz="1700" i="1">
                              <a:latin typeface="Cambria Math" panose="02040503050406030204" pitchFamily="18" charset="0"/>
                            </a:rPr>
                            <m:t>𝛥</m:t>
                          </m:r>
                        </m:sub>
                      </m:sSub>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1">
                              <a:latin typeface="Cambria Math" panose="02040503050406030204" pitchFamily="18" charset="0"/>
                            </a:rPr>
                            <m:t>𝑛</m:t>
                          </m:r>
                          <m:r>
                            <a:rPr lang="en-US" sz="1700" i="0">
                              <a:latin typeface="Cambria Math" panose="02040503050406030204" pitchFamily="18" charset="0"/>
                            </a:rPr>
                            <m:t>−</m:t>
                          </m:r>
                          <m:r>
                            <a:rPr lang="en-US" sz="1700" i="0">
                              <a:latin typeface="Cambria Math" panose="02040503050406030204" pitchFamily="18" charset="0"/>
                            </a:rPr>
                            <m:t>1</m:t>
                          </m:r>
                        </m:sub>
                      </m:sSub>
                      <m:r>
                        <a:rPr lang="en-US" sz="1700" i="0">
                          <a:latin typeface="Cambria Math" panose="02040503050406030204" pitchFamily="18" charset="0"/>
                        </a:rPr>
                        <m:t>)</m:t>
                      </m:r>
                      <m:r>
                        <a:rPr lang="en-US" sz="1700" i="1">
                          <a:latin typeface="Cambria Math" panose="02040503050406030204" pitchFamily="18" charset="0"/>
                        </a:rPr>
                        <m:t>𝛥</m:t>
                      </m:r>
                    </m:oMath>
                  </m:oMathPara>
                </a14:m>
                <a:endParaRPr lang="en-US" sz="1700" dirty="0"/>
              </a:p>
            </p:txBody>
          </p:sp>
        </mc:Choice>
        <mc:Fallback xmlns="">
          <p:sp>
            <p:nvSpPr>
              <p:cNvPr id="40" name="Rectangle 39"/>
              <p:cNvSpPr>
                <a:spLocks noRot="1" noChangeAspect="1" noMove="1" noResize="1" noEditPoints="1" noAdjustHandles="1" noChangeArrowheads="1" noChangeShapeType="1" noTextEdit="1"/>
              </p:cNvSpPr>
              <p:nvPr/>
            </p:nvSpPr>
            <p:spPr>
              <a:xfrm>
                <a:off x="264042" y="5805131"/>
                <a:ext cx="8334376" cy="353943"/>
              </a:xfrm>
              <a:prstGeom prst="rect">
                <a:avLst/>
              </a:prstGeom>
              <a:blipFill>
                <a:blip r:embed="rId16"/>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260512" y="6212248"/>
                <a:ext cx="4051943" cy="484876"/>
              </a:xfrm>
              <a:prstGeom prst="rect">
                <a:avLst/>
              </a:prstGeom>
            </p:spPr>
            <p:txBody>
              <a:bodyPr wrap="none">
                <a:spAutoFit/>
              </a:bodyPr>
              <a:lstStyle/>
              <a:p>
                <a:r>
                  <a:rPr lang="en-US" dirty="0" smtClean="0">
                    <a:solidFill>
                      <a:srgbClr val="0000FF"/>
                    </a:solidFill>
                  </a:rPr>
                  <a:t>=&gt;</a:t>
                </a: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𝑠𝑎</m:t>
                        </m:r>
                      </m:sub>
                    </m:sSub>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m:t>
                        </m:r>
                      </m:sup>
                    </m:sSup>
                    <m:r>
                      <a:rPr lang="en-US">
                        <a:latin typeface="Cambria Math" panose="02040503050406030204" pitchFamily="18" charset="0"/>
                      </a:rPr>
                      <m:t>)=</m:t>
                    </m:r>
                    <m:nary>
                      <m:naryPr>
                        <m:chr m:val="∑"/>
                        <m:limLoc m:val="subSup"/>
                        <m:grow m:val="on"/>
                        <m:ctrlPr>
                          <a:rPr lang="en-US" i="1">
                            <a:latin typeface="Cambria Math" panose="02040503050406030204" pitchFamily="18" charset="0"/>
                          </a:rPr>
                        </m:ctrlPr>
                      </m:naryPr>
                      <m:sub>
                        <m:r>
                          <a:rPr lang="en-US" i="1">
                            <a:latin typeface="Cambria Math" panose="02040503050406030204" pitchFamily="18" charset="0"/>
                          </a:rPr>
                          <m:t>𝑘</m:t>
                        </m:r>
                        <m:r>
                          <a:rPr lang="en-US">
                            <a:latin typeface="Cambria Math" panose="02040503050406030204" pitchFamily="18" charset="0"/>
                          </a:rPr>
                          <m:t>=</m:t>
                        </m:r>
                        <m:r>
                          <a:rPr lang="en-US">
                            <a:latin typeface="Cambria Math" panose="02040503050406030204" pitchFamily="18" charset="0"/>
                          </a:rPr>
                          <m:t>0</m:t>
                        </m:r>
                      </m:sub>
                      <m:sup>
                        <m:r>
                          <a:rPr lang="en-US" i="1">
                            <a:latin typeface="Cambria Math" panose="02040503050406030204" pitchFamily="18" charset="0"/>
                          </a:rPr>
                          <m:t>𝑘</m:t>
                        </m:r>
                        <m:r>
                          <a:rPr lang="en-US">
                            <a:latin typeface="Cambria Math" panose="02040503050406030204" pitchFamily="18" charset="0"/>
                          </a:rPr>
                          <m:t>=</m:t>
                        </m:r>
                        <m:r>
                          <a:rPr lang="en-US" i="1">
                            <a:latin typeface="Cambria Math" panose="02040503050406030204" pitchFamily="18" charset="0"/>
                          </a:rPr>
                          <m:t>𝑛</m:t>
                        </m:r>
                        <m:r>
                          <a:rPr lang="en-US">
                            <a:latin typeface="Cambria Math" panose="02040503050406030204" pitchFamily="18" charset="0"/>
                          </a:rPr>
                          <m:t>−</m:t>
                        </m:r>
                        <m:r>
                          <a:rPr lang="en-US">
                            <a:latin typeface="Cambria Math" panose="02040503050406030204" pitchFamily="18" charset="0"/>
                          </a:rPr>
                          <m:t>1</m:t>
                        </m:r>
                      </m:sup>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𝑘</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𝛥</m:t>
                            </m:r>
                          </m:sub>
                        </m:sSub>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m:t>
                            </m:r>
                          </m:sup>
                        </m:sSup>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𝑘</m:t>
                            </m:r>
                          </m:sub>
                        </m:sSub>
                        <m:r>
                          <a:rPr lang="en-US">
                            <a:latin typeface="Cambria Math" panose="02040503050406030204" pitchFamily="18" charset="0"/>
                          </a:rPr>
                          <m:t>)</m:t>
                        </m:r>
                        <m:r>
                          <a:rPr lang="en-US" i="1">
                            <a:latin typeface="Cambria Math" panose="02040503050406030204" pitchFamily="18" charset="0"/>
                          </a:rPr>
                          <m:t>𝛥</m:t>
                        </m:r>
                      </m:e>
                    </m:nary>
                  </m:oMath>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260512" y="6212248"/>
                <a:ext cx="4051943" cy="484876"/>
              </a:xfrm>
              <a:prstGeom prst="rect">
                <a:avLst/>
              </a:prstGeom>
              <a:blipFill>
                <a:blip r:embed="rId17"/>
                <a:stretch>
                  <a:fillRect l="-1353" t="-106250" b="-171250"/>
                </a:stretch>
              </a:blipFill>
            </p:spPr>
            <p:txBody>
              <a:bodyPr/>
              <a:lstStyle/>
              <a:p>
                <a:r>
                  <a:rPr lang="en-US">
                    <a:noFill/>
                  </a:rPr>
                  <a:t> </a:t>
                </a:r>
              </a:p>
            </p:txBody>
          </p:sp>
        </mc:Fallback>
      </mc:AlternateContent>
      <p:pic>
        <p:nvPicPr>
          <p:cNvPr id="18" name="Picture 17"/>
          <p:cNvPicPr>
            <a:picLocks noChangeAspect="1"/>
          </p:cNvPicPr>
          <p:nvPr/>
        </p:nvPicPr>
        <p:blipFill>
          <a:blip r:embed="rId18"/>
          <a:stretch>
            <a:fillRect/>
          </a:stretch>
        </p:blipFill>
        <p:spPr>
          <a:xfrm>
            <a:off x="95772" y="3575201"/>
            <a:ext cx="3142397" cy="1256959"/>
          </a:xfrm>
          <a:prstGeom prst="rect">
            <a:avLst/>
          </a:prstGeom>
        </p:spPr>
      </p:pic>
    </p:spTree>
    <p:extLst>
      <p:ext uri="{BB962C8B-B14F-4D97-AF65-F5344CB8AC3E}">
        <p14:creationId xmlns:p14="http://schemas.microsoft.com/office/powerpoint/2010/main" val="308078664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95</a:t>
            </a:fld>
            <a:endParaRPr lang="en-US"/>
          </a:p>
        </p:txBody>
      </p:sp>
      <mc:AlternateContent xmlns:mc="http://schemas.openxmlformats.org/markup-compatibility/2006" xmlns:a14="http://schemas.microsoft.com/office/drawing/2010/main">
        <mc:Choice Requires="a14">
          <p:sp>
            <p:nvSpPr>
              <p:cNvPr id="3" name="Rectangle 2"/>
              <p:cNvSpPr/>
              <p:nvPr/>
            </p:nvSpPr>
            <p:spPr>
              <a:xfrm>
                <a:off x="228600" y="152400"/>
                <a:ext cx="8731250" cy="1138773"/>
              </a:xfrm>
              <a:prstGeom prst="rect">
                <a:avLst/>
              </a:prstGeom>
            </p:spPr>
            <p:txBody>
              <a:bodyPr wrap="square">
                <a:spAutoFit/>
              </a:bodyPr>
              <a:lstStyle/>
              <a:p>
                <a:pPr algn="just" rtl="1">
                  <a:buClr>
                    <a:srgbClr val="FF0000"/>
                  </a:buClr>
                </a:pPr>
                <a:r>
                  <a:rPr lang="fa-IR" altLang="en-US" sz="1700" dirty="0" smtClean="0">
                    <a:latin typeface="Cambria Math" panose="02040503050406030204" pitchFamily="18" charset="0"/>
                    <a:ea typeface="Cambria Math" panose="02040503050406030204" pitchFamily="18" charset="0"/>
                    <a:cs typeface="B Nazanin" panose="00000400000000000000" pitchFamily="2" charset="-78"/>
                  </a:rPr>
                  <a:t>به علت </a:t>
                </a:r>
                <a:r>
                  <a:rPr lang="en-US" altLang="en-US" sz="1700" dirty="0" smtClean="0">
                    <a:latin typeface="Cambria Math" panose="02040503050406030204" pitchFamily="18" charset="0"/>
                    <a:ea typeface="Cambria Math" panose="02040503050406030204" pitchFamily="18" charset="0"/>
                    <a:cs typeface="B Nazanin" panose="00000400000000000000" pitchFamily="2" charset="-78"/>
                  </a:rPr>
                  <a:t>LTI</a:t>
                </a:r>
                <a:r>
                  <a:rPr lang="fa-IR" altLang="en-US" sz="1700" dirty="0" smtClean="0">
                    <a:latin typeface="Cambria Math" panose="02040503050406030204" pitchFamily="18" charset="0"/>
                    <a:ea typeface="Cambria Math" panose="02040503050406030204" pitchFamily="18" charset="0"/>
                    <a:cs typeface="B Nazanin" panose="00000400000000000000" pitchFamily="2" charset="-78"/>
                  </a:rPr>
                  <a:t> </a:t>
                </a:r>
                <a:r>
                  <a:rPr lang="fa-IR" altLang="en-US" sz="1700" dirty="0">
                    <a:latin typeface="Cambria Math" panose="02040503050406030204" pitchFamily="18" charset="0"/>
                    <a:ea typeface="Cambria Math" panose="02040503050406030204" pitchFamily="18" charset="0"/>
                    <a:cs typeface="B Nazanin" panose="00000400000000000000" pitchFamily="2" charset="-78"/>
                  </a:rPr>
                  <a:t>بودن مدار، پاسخ حالت صفر در زمان </a:t>
                </a:r>
                <a:r>
                  <a:rPr lang="en-US" altLang="en-US" sz="1700" i="1" dirty="0">
                    <a:latin typeface="Cambria Math" panose="02040503050406030204" pitchFamily="18" charset="0"/>
                    <a:ea typeface="Cambria Math" panose="02040503050406030204" pitchFamily="18" charset="0"/>
                    <a:cs typeface="B Nazanin" panose="00000400000000000000" pitchFamily="2" charset="-78"/>
                  </a:rPr>
                  <a:t>t</a:t>
                </a:r>
                <a:r>
                  <a:rPr lang="fa-IR" altLang="en-US" sz="1700" dirty="0">
                    <a:latin typeface="Cambria Math" panose="02040503050406030204" pitchFamily="18" charset="0"/>
                    <a:ea typeface="Cambria Math" panose="02040503050406030204" pitchFamily="18" charset="0"/>
                    <a:cs typeface="B Nazanin" panose="00000400000000000000" pitchFamily="2" charset="-78"/>
                  </a:rPr>
                  <a:t> (یعنی زمان مشاهده پاسخ) به ورودی </a:t>
                </a:r>
                <a:r>
                  <a:rPr lang="en-US" altLang="en-US" sz="1700" dirty="0" err="1">
                    <a:latin typeface="Cambria Math" panose="02040503050406030204" pitchFamily="18" charset="0"/>
                    <a:ea typeface="Cambria Math" panose="02040503050406030204" pitchFamily="18" charset="0"/>
                    <a:cs typeface="B Nazanin" panose="00000400000000000000" pitchFamily="2" charset="-78"/>
                  </a:rPr>
                  <a:t>i</a:t>
                </a:r>
                <a:r>
                  <a:rPr lang="en-US" altLang="en-US" sz="1700" baseline="-25000" dirty="0" err="1">
                    <a:latin typeface="Cambria Math" panose="02040503050406030204" pitchFamily="18" charset="0"/>
                    <a:ea typeface="Cambria Math" panose="02040503050406030204" pitchFamily="18" charset="0"/>
                    <a:cs typeface="B Nazanin" panose="00000400000000000000" pitchFamily="2" charset="-78"/>
                  </a:rPr>
                  <a:t>sa</a:t>
                </a:r>
                <a:r>
                  <a:rPr lang="fa-IR" altLang="en-US" sz="1700" dirty="0">
                    <a:latin typeface="Cambria Math" panose="02040503050406030204" pitchFamily="18" charset="0"/>
                    <a:ea typeface="Cambria Math" panose="02040503050406030204" pitchFamily="18" charset="0"/>
                    <a:cs typeface="B Nazanin" panose="00000400000000000000" pitchFamily="2" charset="-78"/>
                  </a:rPr>
                  <a:t> برابر مجموع پاسخ های حالت صفر (در زمان </a:t>
                </a:r>
                <a:r>
                  <a:rPr lang="en-US" altLang="en-US" sz="1700" i="1" dirty="0">
                    <a:latin typeface="Cambria Math" panose="02040503050406030204" pitchFamily="18" charset="0"/>
                    <a:ea typeface="Cambria Math" panose="02040503050406030204" pitchFamily="18" charset="0"/>
                    <a:cs typeface="B Nazanin" panose="00000400000000000000" pitchFamily="2" charset="-78"/>
                  </a:rPr>
                  <a:t>t</a:t>
                </a:r>
                <a:r>
                  <a:rPr lang="fa-IR" altLang="en-US" sz="1700" dirty="0" smtClean="0">
                    <a:latin typeface="Cambria Math" panose="02040503050406030204" pitchFamily="18" charset="0"/>
                    <a:ea typeface="Cambria Math" panose="02040503050406030204" pitchFamily="18" charset="0"/>
                    <a:cs typeface="B Nazanin" panose="00000400000000000000" pitchFamily="2" charset="-78"/>
                  </a:rPr>
                  <a:t>) به پالس های </a:t>
                </a:r>
                <a:r>
                  <a:rPr lang="fa-IR" altLang="en-US" sz="1700" dirty="0">
                    <a:latin typeface="Cambria Math" panose="02040503050406030204" pitchFamily="18" charset="0"/>
                    <a:ea typeface="Cambria Math" panose="02040503050406030204" pitchFamily="18" charset="0"/>
                    <a:cs typeface="B Nazanin" panose="00000400000000000000" pitchFamily="2" charset="-78"/>
                  </a:rPr>
                  <a:t>فوق </a:t>
                </a:r>
                <a:r>
                  <a:rPr lang="fa-IR" altLang="en-US" sz="1700" dirty="0" smtClean="0">
                    <a:latin typeface="Cambria Math" panose="02040503050406030204" pitchFamily="18" charset="0"/>
                    <a:ea typeface="Cambria Math" panose="02040503050406030204" pitchFamily="18" charset="0"/>
                    <a:cs typeface="B Nazanin" panose="00000400000000000000" pitchFamily="2" charset="-78"/>
                  </a:rPr>
                  <a:t>می باشد. </a:t>
                </a:r>
                <a:r>
                  <a:rPr lang="fa-IR" sz="1700" dirty="0">
                    <a:latin typeface="Cambria Math" panose="02040503050406030204" pitchFamily="18" charset="0"/>
                    <a:ea typeface="Cambria Math" panose="02040503050406030204" pitchFamily="18" charset="0"/>
                    <a:cs typeface="B Nazanin" panose="00000400000000000000" pitchFamily="2" charset="-78"/>
                  </a:rPr>
                  <a:t>اگر پاسخ حالت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صفر به </a:t>
                </a:r>
                <a:r>
                  <a:rPr lang="fa-IR" sz="1700" dirty="0">
                    <a:latin typeface="Cambria Math" panose="02040503050406030204" pitchFamily="18" charset="0"/>
                    <a:ea typeface="Cambria Math" panose="02040503050406030204" pitchFamily="18" charset="0"/>
                    <a:cs typeface="B Nazanin" panose="00000400000000000000" pitchFamily="2" charset="-78"/>
                  </a:rPr>
                  <a:t>پالس ورودی </a:t>
                </a:r>
                <a14:m>
                  <m:oMath xmlns:m="http://schemas.openxmlformats.org/officeDocument/2006/math">
                    <m:sSub>
                      <m:sSubPr>
                        <m:ctrlPr>
                          <a:rPr lang="en-US" sz="1700" i="1">
                            <a:latin typeface="Cambria Math" panose="02040503050406030204" pitchFamily="18" charset="0"/>
                            <a:ea typeface="Cambria Math" panose="02040503050406030204" pitchFamily="18" charset="0"/>
                            <a:cs typeface="Nazanin" panose="00000400000000000000" pitchFamily="2" charset="-78"/>
                          </a:rPr>
                        </m:ctrlPr>
                      </m:sSubPr>
                      <m:e>
                        <m:r>
                          <a:rPr lang="en-US" sz="1700" i="1">
                            <a:latin typeface="Cambria Math" panose="02040503050406030204" pitchFamily="18" charset="0"/>
                            <a:ea typeface="Cambria Math" panose="02040503050406030204" pitchFamily="18" charset="0"/>
                            <a:cs typeface="Nazanin" panose="00000400000000000000" pitchFamily="2" charset="-78"/>
                          </a:rPr>
                          <m:t>𝑝</m:t>
                        </m:r>
                      </m:e>
                      <m:sub>
                        <m:r>
                          <a:rPr lang="en-US" sz="1700" i="1">
                            <a:latin typeface="Cambria Math" panose="02040503050406030204" pitchFamily="18" charset="0"/>
                            <a:ea typeface="Cambria Math" panose="02040503050406030204" pitchFamily="18" charset="0"/>
                            <a:cs typeface="Nazanin" panose="00000400000000000000" pitchFamily="2" charset="-78"/>
                          </a:rPr>
                          <m:t>∆</m:t>
                        </m:r>
                      </m:sub>
                    </m:sSub>
                    <m:r>
                      <a:rPr lang="en-US" sz="1700" i="1">
                        <a:latin typeface="Cambria Math" panose="02040503050406030204" pitchFamily="18" charset="0"/>
                        <a:ea typeface="Cambria Math" panose="02040503050406030204" pitchFamily="18" charset="0"/>
                        <a:cs typeface="Nazanin" panose="00000400000000000000" pitchFamily="2" charset="-78"/>
                      </a:rPr>
                      <m:t>(</m:t>
                    </m:r>
                    <m:r>
                      <a:rPr lang="en-US" sz="1700" b="0" i="1" smtClean="0">
                        <a:latin typeface="Cambria Math" panose="02040503050406030204" pitchFamily="18" charset="0"/>
                        <a:ea typeface="Cambria Math" panose="02040503050406030204" pitchFamily="18" charset="0"/>
                        <a:cs typeface="Nazanin" panose="00000400000000000000" pitchFamily="2" charset="-78"/>
                      </a:rPr>
                      <m:t>.</m:t>
                    </m:r>
                    <m:r>
                      <a:rPr lang="en-US" sz="1700" i="1">
                        <a:latin typeface="Cambria Math" panose="02040503050406030204" pitchFamily="18" charset="0"/>
                        <a:ea typeface="Cambria Math" panose="02040503050406030204" pitchFamily="18" charset="0"/>
                        <a:cs typeface="Nazanin" panose="00000400000000000000" pitchFamily="2" charset="-78"/>
                      </a:rPr>
                      <m:t>)</m:t>
                    </m:r>
                  </m:oMath>
                </a14:m>
                <a:r>
                  <a:rPr lang="fa-IR" sz="1700" dirty="0">
                    <a:latin typeface="Cambria Math" panose="02040503050406030204" pitchFamily="18" charset="0"/>
                    <a:ea typeface="Cambria Math" panose="02040503050406030204" pitchFamily="18" charset="0"/>
                    <a:cs typeface="B Nazanin" panose="00000400000000000000" pitchFamily="2" charset="-78"/>
                  </a:rPr>
                  <a:t>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برابر با </a:t>
                </a:r>
                <a14:m>
                  <m:oMath xmlns:m="http://schemas.openxmlformats.org/officeDocument/2006/math">
                    <m:sSub>
                      <m:sSubPr>
                        <m:ctrlPr>
                          <a:rPr lang="en-US" sz="1700" i="1">
                            <a:latin typeface="Cambria Math" panose="02040503050406030204" pitchFamily="18" charset="0"/>
                            <a:ea typeface="Cambria Math" panose="02040503050406030204" pitchFamily="18" charset="0"/>
                            <a:cs typeface="Nazanin" panose="00000400000000000000" pitchFamily="2" charset="-78"/>
                          </a:rPr>
                        </m:ctrlPr>
                      </m:sSubPr>
                      <m:e>
                        <m:r>
                          <a:rPr lang="en-US" sz="1700" i="1">
                            <a:latin typeface="Cambria Math" panose="02040503050406030204" pitchFamily="18" charset="0"/>
                            <a:ea typeface="Cambria Math" panose="02040503050406030204" pitchFamily="18" charset="0"/>
                            <a:cs typeface="Nazanin" panose="00000400000000000000" pitchFamily="2" charset="-78"/>
                          </a:rPr>
                          <m:t>h</m:t>
                        </m:r>
                      </m:e>
                      <m:sub>
                        <m:r>
                          <a:rPr lang="en-US" sz="1700" i="1">
                            <a:latin typeface="Cambria Math" panose="02040503050406030204" pitchFamily="18" charset="0"/>
                            <a:ea typeface="Cambria Math" panose="02040503050406030204" pitchFamily="18" charset="0"/>
                            <a:cs typeface="Nazanin" panose="00000400000000000000" pitchFamily="2" charset="-78"/>
                          </a:rPr>
                          <m:t>∆</m:t>
                        </m:r>
                      </m:sub>
                    </m:sSub>
                    <m:r>
                      <a:rPr lang="en-US" sz="1700" i="1">
                        <a:latin typeface="Cambria Math" panose="02040503050406030204" pitchFamily="18" charset="0"/>
                        <a:ea typeface="Cambria Math" panose="02040503050406030204" pitchFamily="18" charset="0"/>
                        <a:cs typeface="Nazanin" panose="00000400000000000000" pitchFamily="2" charset="-78"/>
                      </a:rPr>
                      <m:t>(</m:t>
                    </m:r>
                    <m:r>
                      <a:rPr lang="en-US" sz="1700" b="0" i="1" smtClean="0">
                        <a:latin typeface="Cambria Math" panose="02040503050406030204" pitchFamily="18" charset="0"/>
                        <a:ea typeface="Cambria Math" panose="02040503050406030204" pitchFamily="18" charset="0"/>
                        <a:cs typeface="Nazanin" panose="00000400000000000000" pitchFamily="2" charset="-78"/>
                      </a:rPr>
                      <m:t>.</m:t>
                    </m:r>
                    <m:r>
                      <a:rPr lang="en-US" sz="1700" i="1">
                        <a:latin typeface="Cambria Math" panose="02040503050406030204" pitchFamily="18" charset="0"/>
                        <a:ea typeface="Cambria Math" panose="02040503050406030204" pitchFamily="18" charset="0"/>
                        <a:cs typeface="Nazanin" panose="00000400000000000000" pitchFamily="2" charset="-78"/>
                      </a:rPr>
                      <m:t>)</m:t>
                    </m:r>
                  </m:oMath>
                </a14:m>
                <a:r>
                  <a:rPr lang="fa-IR" sz="1700" dirty="0">
                    <a:latin typeface="Cambria Math" panose="02040503050406030204" pitchFamily="18" charset="0"/>
                    <a:ea typeface="Cambria Math" panose="02040503050406030204" pitchFamily="18" charset="0"/>
                    <a:cs typeface="B Nazanin" panose="00000400000000000000" pitchFamily="2" charset="-78"/>
                  </a:rPr>
                  <a:t>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باشد، </a:t>
                </a:r>
                <a:r>
                  <a:rPr lang="fa-IR" sz="1700" dirty="0">
                    <a:latin typeface="Cambria Math" panose="02040503050406030204" pitchFamily="18" charset="0"/>
                    <a:ea typeface="Cambria Math" panose="02040503050406030204" pitchFamily="18" charset="0"/>
                    <a:cs typeface="B Nazanin" panose="00000400000000000000" pitchFamily="2" charset="-78"/>
                  </a:rPr>
                  <a:t>پاسخ حالت صفر به پالس</a:t>
                </a:r>
                <a14:m>
                  <m:oMath xmlns:m="http://schemas.openxmlformats.org/officeDocument/2006/math">
                    <m:sSub>
                      <m:sSubPr>
                        <m:ctrlPr>
                          <a:rPr lang="en-US" sz="1700" i="1">
                            <a:latin typeface="Cambria Math" panose="02040503050406030204" pitchFamily="18" charset="0"/>
                            <a:ea typeface="Cambria Math" panose="02040503050406030204" pitchFamily="18" charset="0"/>
                            <a:cs typeface="Nazanin" panose="00000400000000000000" pitchFamily="2" charset="-78"/>
                          </a:rPr>
                        </m:ctrlPr>
                      </m:sSubPr>
                      <m:e>
                        <m:r>
                          <a:rPr lang="en-US" sz="1700" i="1">
                            <a:latin typeface="Cambria Math" panose="02040503050406030204" pitchFamily="18" charset="0"/>
                            <a:ea typeface="Cambria Math" panose="02040503050406030204" pitchFamily="18" charset="0"/>
                            <a:cs typeface="Nazanin" panose="00000400000000000000" pitchFamily="2" charset="-78"/>
                          </a:rPr>
                          <m:t>𝑝</m:t>
                        </m:r>
                      </m:e>
                      <m:sub>
                        <m:r>
                          <a:rPr lang="en-US" sz="1700" i="1">
                            <a:latin typeface="Cambria Math" panose="02040503050406030204" pitchFamily="18" charset="0"/>
                            <a:ea typeface="Cambria Math" panose="02040503050406030204" pitchFamily="18" charset="0"/>
                            <a:cs typeface="Nazanin" panose="00000400000000000000" pitchFamily="2" charset="-78"/>
                          </a:rPr>
                          <m:t>∆</m:t>
                        </m:r>
                      </m:sub>
                    </m:sSub>
                    <m:r>
                      <a:rPr lang="en-US" sz="1700" i="1">
                        <a:latin typeface="Cambria Math" panose="02040503050406030204" pitchFamily="18" charset="0"/>
                        <a:ea typeface="Cambria Math" panose="02040503050406030204" pitchFamily="18" charset="0"/>
                        <a:cs typeface="Nazanin" panose="00000400000000000000" pitchFamily="2" charset="-78"/>
                      </a:rPr>
                      <m:t>(</m:t>
                    </m:r>
                    <m:sSup>
                      <m:sSupPr>
                        <m:ctrlPr>
                          <a:rPr lang="en-US" sz="1700" i="1">
                            <a:latin typeface="Cambria Math" panose="02040503050406030204" pitchFamily="18" charset="0"/>
                            <a:ea typeface="Cambria Math" panose="02040503050406030204" pitchFamily="18" charset="0"/>
                            <a:cs typeface="Nazanin" panose="00000400000000000000" pitchFamily="2" charset="-78"/>
                          </a:rPr>
                        </m:ctrlPr>
                      </m:sSupPr>
                      <m:e>
                        <m:r>
                          <a:rPr lang="en-US" sz="1700" i="1">
                            <a:latin typeface="Cambria Math" panose="02040503050406030204" pitchFamily="18" charset="0"/>
                            <a:ea typeface="Cambria Math" panose="02040503050406030204" pitchFamily="18" charset="0"/>
                            <a:cs typeface="Nazanin" panose="00000400000000000000" pitchFamily="2" charset="-78"/>
                          </a:rPr>
                          <m:t>𝑡</m:t>
                        </m:r>
                      </m:e>
                      <m:sup>
                        <m:r>
                          <a:rPr lang="en-US" sz="1700" i="1">
                            <a:latin typeface="Cambria Math" panose="02040503050406030204" pitchFamily="18" charset="0"/>
                            <a:ea typeface="Cambria Math" panose="02040503050406030204" pitchFamily="18" charset="0"/>
                            <a:cs typeface="Nazanin" panose="00000400000000000000" pitchFamily="2" charset="-78"/>
                          </a:rPr>
                          <m:t>′</m:t>
                        </m:r>
                      </m:sup>
                    </m:sSup>
                    <m:r>
                      <a:rPr lang="en-US" sz="1700" i="1">
                        <a:latin typeface="Cambria Math" panose="02040503050406030204" pitchFamily="18" charset="0"/>
                        <a:ea typeface="Cambria Math" panose="02040503050406030204" pitchFamily="18" charset="0"/>
                        <a:cs typeface="Nazanin" panose="00000400000000000000" pitchFamily="2" charset="-78"/>
                      </a:rPr>
                      <m:t>−</m:t>
                    </m:r>
                    <m:sSub>
                      <m:sSubPr>
                        <m:ctrlPr>
                          <a:rPr lang="en-US" sz="1700" i="1">
                            <a:latin typeface="Cambria Math" panose="02040503050406030204" pitchFamily="18" charset="0"/>
                            <a:ea typeface="Cambria Math" panose="02040503050406030204" pitchFamily="18" charset="0"/>
                            <a:cs typeface="Nazanin" panose="00000400000000000000" pitchFamily="2" charset="-78"/>
                          </a:rPr>
                        </m:ctrlPr>
                      </m:sSubPr>
                      <m:e>
                        <m:r>
                          <a:rPr lang="en-US" sz="1700" i="1">
                            <a:latin typeface="Cambria Math" panose="02040503050406030204" pitchFamily="18" charset="0"/>
                            <a:ea typeface="Cambria Math" panose="02040503050406030204" pitchFamily="18" charset="0"/>
                            <a:cs typeface="Nazanin" panose="00000400000000000000" pitchFamily="2" charset="-78"/>
                          </a:rPr>
                          <m:t>𝑡</m:t>
                        </m:r>
                      </m:e>
                      <m:sub>
                        <m:r>
                          <a:rPr lang="en-US" sz="1700" i="1">
                            <a:latin typeface="Cambria Math" panose="02040503050406030204" pitchFamily="18" charset="0"/>
                            <a:ea typeface="Cambria Math" panose="02040503050406030204" pitchFamily="18" charset="0"/>
                            <a:cs typeface="Nazanin" panose="00000400000000000000" pitchFamily="2" charset="-78"/>
                          </a:rPr>
                          <m:t>𝑘</m:t>
                        </m:r>
                      </m:sub>
                    </m:sSub>
                    <m:r>
                      <a:rPr lang="en-US" sz="1700" i="1">
                        <a:latin typeface="Cambria Math" panose="02040503050406030204" pitchFamily="18" charset="0"/>
                        <a:ea typeface="Cambria Math" panose="02040503050406030204" pitchFamily="18" charset="0"/>
                        <a:cs typeface="Nazanin" panose="00000400000000000000" pitchFamily="2" charset="-78"/>
                      </a:rPr>
                      <m:t>)</m:t>
                    </m:r>
                  </m:oMath>
                </a14:m>
                <a:r>
                  <a:rPr lang="fa-IR" sz="1700" dirty="0">
                    <a:latin typeface="Cambria Math" panose="02040503050406030204" pitchFamily="18" charset="0"/>
                    <a:ea typeface="Cambria Math" panose="02040503050406030204" pitchFamily="18" charset="0"/>
                    <a:cs typeface="B Nazanin" panose="00000400000000000000" pitchFamily="2" charset="-78"/>
                  </a:rPr>
                  <a:t> به صورت </a:t>
                </a:r>
                <a14:m>
                  <m:oMath xmlns:m="http://schemas.openxmlformats.org/officeDocument/2006/math">
                    <m:sSub>
                      <m:sSubPr>
                        <m:ctrlPr>
                          <a:rPr lang="en-US" sz="1700" i="1">
                            <a:latin typeface="Cambria Math" panose="02040503050406030204" pitchFamily="18" charset="0"/>
                            <a:ea typeface="Cambria Math" panose="02040503050406030204" pitchFamily="18" charset="0"/>
                            <a:cs typeface="Nazanin" panose="00000400000000000000" pitchFamily="2" charset="-78"/>
                          </a:rPr>
                        </m:ctrlPr>
                      </m:sSubPr>
                      <m:e>
                        <m:r>
                          <a:rPr lang="en-US" sz="1700" i="1">
                            <a:latin typeface="Cambria Math" panose="02040503050406030204" pitchFamily="18" charset="0"/>
                            <a:ea typeface="Cambria Math" panose="02040503050406030204" pitchFamily="18" charset="0"/>
                            <a:cs typeface="Nazanin" panose="00000400000000000000" pitchFamily="2" charset="-78"/>
                          </a:rPr>
                          <m:t>h</m:t>
                        </m:r>
                      </m:e>
                      <m:sub>
                        <m:r>
                          <a:rPr lang="en-US" sz="1700" i="1">
                            <a:latin typeface="Cambria Math" panose="02040503050406030204" pitchFamily="18" charset="0"/>
                            <a:ea typeface="Cambria Math" panose="02040503050406030204" pitchFamily="18" charset="0"/>
                            <a:cs typeface="Nazanin" panose="00000400000000000000" pitchFamily="2" charset="-78"/>
                          </a:rPr>
                          <m:t>∆</m:t>
                        </m:r>
                      </m:sub>
                    </m:sSub>
                    <m:r>
                      <a:rPr lang="en-US" sz="1700" i="1">
                        <a:latin typeface="Cambria Math" panose="02040503050406030204" pitchFamily="18" charset="0"/>
                        <a:ea typeface="Cambria Math" panose="02040503050406030204" pitchFamily="18" charset="0"/>
                        <a:cs typeface="Nazanin" panose="00000400000000000000" pitchFamily="2" charset="-78"/>
                      </a:rPr>
                      <m:t>(</m:t>
                    </m:r>
                    <m:sSup>
                      <m:sSupPr>
                        <m:ctrlPr>
                          <a:rPr lang="en-US" sz="1700" i="1">
                            <a:latin typeface="Cambria Math" panose="02040503050406030204" pitchFamily="18" charset="0"/>
                            <a:ea typeface="Cambria Math" panose="02040503050406030204" pitchFamily="18" charset="0"/>
                            <a:cs typeface="Nazanin" panose="00000400000000000000" pitchFamily="2" charset="-78"/>
                          </a:rPr>
                        </m:ctrlPr>
                      </m:sSupPr>
                      <m:e>
                        <m:r>
                          <a:rPr lang="en-US" sz="1700" i="1">
                            <a:latin typeface="Cambria Math" panose="02040503050406030204" pitchFamily="18" charset="0"/>
                            <a:ea typeface="Cambria Math" panose="02040503050406030204" pitchFamily="18" charset="0"/>
                            <a:cs typeface="Nazanin" panose="00000400000000000000" pitchFamily="2" charset="-78"/>
                          </a:rPr>
                          <m:t>𝑡</m:t>
                        </m:r>
                      </m:e>
                      <m:sup>
                        <m:r>
                          <a:rPr lang="en-US" sz="1700" i="1">
                            <a:latin typeface="Cambria Math" panose="02040503050406030204" pitchFamily="18" charset="0"/>
                            <a:ea typeface="Cambria Math" panose="02040503050406030204" pitchFamily="18" charset="0"/>
                            <a:cs typeface="Nazanin" panose="00000400000000000000" pitchFamily="2" charset="-78"/>
                          </a:rPr>
                          <m:t>′</m:t>
                        </m:r>
                      </m:sup>
                    </m:sSup>
                    <m:r>
                      <a:rPr lang="en-US" sz="1700" i="1">
                        <a:latin typeface="Cambria Math" panose="02040503050406030204" pitchFamily="18" charset="0"/>
                        <a:ea typeface="Cambria Math" panose="02040503050406030204" pitchFamily="18" charset="0"/>
                        <a:cs typeface="Nazanin" panose="00000400000000000000" pitchFamily="2" charset="-78"/>
                      </a:rPr>
                      <m:t>−</m:t>
                    </m:r>
                    <m:r>
                      <a:rPr lang="en-US" sz="1700" i="1">
                        <a:latin typeface="Cambria Math" panose="02040503050406030204" pitchFamily="18" charset="0"/>
                        <a:ea typeface="Cambria Math" panose="02040503050406030204" pitchFamily="18" charset="0"/>
                        <a:cs typeface="Nazanin" panose="00000400000000000000" pitchFamily="2" charset="-78"/>
                      </a:rPr>
                      <m:t>𝑡</m:t>
                    </m:r>
                    <m:r>
                      <a:rPr lang="en-US" sz="1700" i="1">
                        <a:latin typeface="Cambria Math" panose="02040503050406030204" pitchFamily="18" charset="0"/>
                        <a:ea typeface="Cambria Math" panose="02040503050406030204" pitchFamily="18" charset="0"/>
                        <a:cs typeface="Nazanin" panose="00000400000000000000" pitchFamily="2" charset="-78"/>
                      </a:rPr>
                      <m:t>)</m:t>
                    </m:r>
                  </m:oMath>
                </a14:m>
                <a:r>
                  <a:rPr lang="fa-IR" sz="1700" dirty="0">
                    <a:latin typeface="Cambria Math" panose="02040503050406030204" pitchFamily="18" charset="0"/>
                    <a:ea typeface="Cambria Math" panose="02040503050406030204" pitchFamily="18" charset="0"/>
                    <a:cs typeface="B Nazanin" panose="00000400000000000000" pitchFamily="2" charset="-78"/>
                  </a:rPr>
                  <a:t> خواهد بود</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a:t>
                </a:r>
                <a:r>
                  <a:rPr lang="fa-IR" sz="1700" dirty="0">
                    <a:latin typeface="Cambria Math" panose="02040503050406030204" pitchFamily="18" charset="0"/>
                    <a:ea typeface="Cambria Math" panose="02040503050406030204" pitchFamily="18" charset="0"/>
                    <a:cs typeface="B Nazanin" panose="00000400000000000000" pitchFamily="2" charset="-78"/>
                  </a:rPr>
                  <a:t>بنابراین پاسخ تقریبی </a:t>
                </a:r>
                <a14:m>
                  <m:oMath xmlns:m="http://schemas.openxmlformats.org/officeDocument/2006/math">
                    <m:sSub>
                      <m:sSubPr>
                        <m:ctrlPr>
                          <a:rPr lang="en-US" sz="1700" i="1">
                            <a:latin typeface="Cambria Math" panose="02040503050406030204" pitchFamily="18" charset="0"/>
                            <a:ea typeface="Cambria Math" panose="02040503050406030204" pitchFamily="18" charset="0"/>
                            <a:cs typeface="Nazanin" panose="00000400000000000000" pitchFamily="2" charset="-78"/>
                          </a:rPr>
                        </m:ctrlPr>
                      </m:sSubPr>
                      <m:e>
                        <m:r>
                          <a:rPr lang="en-US" sz="1700" i="1">
                            <a:latin typeface="Cambria Math" panose="02040503050406030204" pitchFamily="18" charset="0"/>
                            <a:ea typeface="Cambria Math" panose="02040503050406030204" pitchFamily="18" charset="0"/>
                            <a:cs typeface="Nazanin" panose="00000400000000000000" pitchFamily="2" charset="-78"/>
                          </a:rPr>
                          <m:t>𝑣</m:t>
                        </m:r>
                      </m:e>
                      <m:sub>
                        <m:r>
                          <a:rPr lang="en-US" sz="1700" i="1">
                            <a:latin typeface="Cambria Math" panose="02040503050406030204" pitchFamily="18" charset="0"/>
                            <a:ea typeface="Cambria Math" panose="02040503050406030204" pitchFamily="18" charset="0"/>
                            <a:cs typeface="Nazanin" panose="00000400000000000000" pitchFamily="2" charset="-78"/>
                          </a:rPr>
                          <m:t>𝑎</m:t>
                        </m:r>
                      </m:sub>
                    </m:sSub>
                    <m:d>
                      <m:dPr>
                        <m:ctrlPr>
                          <a:rPr lang="en-US" sz="1700" i="1">
                            <a:latin typeface="Cambria Math" panose="02040503050406030204" pitchFamily="18" charset="0"/>
                            <a:ea typeface="Cambria Math" panose="02040503050406030204" pitchFamily="18" charset="0"/>
                            <a:cs typeface="Nazanin" panose="00000400000000000000" pitchFamily="2" charset="-78"/>
                          </a:rPr>
                        </m:ctrlPr>
                      </m:dPr>
                      <m:e>
                        <m:sSup>
                          <m:sSupPr>
                            <m:ctrlPr>
                              <a:rPr lang="en-US" sz="1700" i="1">
                                <a:latin typeface="Cambria Math" panose="02040503050406030204" pitchFamily="18" charset="0"/>
                                <a:ea typeface="Cambria Math" panose="02040503050406030204" pitchFamily="18" charset="0"/>
                                <a:cs typeface="Nazanin" panose="00000400000000000000" pitchFamily="2" charset="-78"/>
                              </a:rPr>
                            </m:ctrlPr>
                          </m:sSupPr>
                          <m:e>
                            <m:r>
                              <a:rPr lang="en-US" sz="1700" i="1">
                                <a:latin typeface="Cambria Math" panose="02040503050406030204" pitchFamily="18" charset="0"/>
                                <a:ea typeface="Cambria Math" panose="02040503050406030204" pitchFamily="18" charset="0"/>
                                <a:cs typeface="Nazanin" panose="00000400000000000000" pitchFamily="2" charset="-78"/>
                              </a:rPr>
                              <m:t>𝑡</m:t>
                            </m:r>
                          </m:e>
                          <m:sup>
                            <m:r>
                              <a:rPr lang="en-US" sz="1700" i="1">
                                <a:latin typeface="Cambria Math" panose="02040503050406030204" pitchFamily="18" charset="0"/>
                                <a:ea typeface="Cambria Math" panose="02040503050406030204" pitchFamily="18" charset="0"/>
                                <a:cs typeface="Nazanin" panose="00000400000000000000" pitchFamily="2" charset="-78"/>
                              </a:rPr>
                              <m:t>′</m:t>
                            </m:r>
                          </m:sup>
                        </m:sSup>
                      </m:e>
                    </m:d>
                  </m:oMath>
                </a14:m>
                <a:r>
                  <a:rPr lang="fa-IR" sz="1700" dirty="0">
                    <a:latin typeface="Cambria Math" panose="02040503050406030204" pitchFamily="18" charset="0"/>
                    <a:ea typeface="Cambria Math" panose="02040503050406030204" pitchFamily="18" charset="0"/>
                    <a:cs typeface="B Nazanin" panose="00000400000000000000" pitchFamily="2" charset="-78"/>
                  </a:rPr>
                  <a:t> به مجموع پالس های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فوق، </a:t>
                </a:r>
                <a:r>
                  <a:rPr lang="fa-IR" sz="1700" dirty="0">
                    <a:latin typeface="Cambria Math" panose="02040503050406030204" pitchFamily="18" charset="0"/>
                    <a:ea typeface="Cambria Math" panose="02040503050406030204" pitchFamily="18" charset="0"/>
                    <a:cs typeface="B Nazanin" panose="00000400000000000000" pitchFamily="2" charset="-78"/>
                  </a:rPr>
                  <a:t>به صورت زیر نوشته می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شود (</a:t>
                </a:r>
                <a:r>
                  <a:rPr lang="fa-IR" sz="1700" dirty="0">
                    <a:latin typeface="Cambria Math" panose="02040503050406030204" pitchFamily="18" charset="0"/>
                    <a:ea typeface="Cambria Math" panose="02040503050406030204" pitchFamily="18" charset="0"/>
                    <a:cs typeface="B Nazanin" panose="00000400000000000000" pitchFamily="2" charset="-78"/>
                  </a:rPr>
                  <a:t>زمان </a:t>
                </a:r>
                <a:r>
                  <a:rPr lang="en-US" sz="1700" i="1" dirty="0">
                    <a:latin typeface="Cambria Math" panose="02040503050406030204" pitchFamily="18" charset="0"/>
                    <a:ea typeface="Cambria Math" panose="02040503050406030204" pitchFamily="18" charset="0"/>
                    <a:cs typeface="B Nazanin" panose="00000400000000000000" pitchFamily="2" charset="-78"/>
                  </a:rPr>
                  <a:t>t</a:t>
                </a:r>
                <a:r>
                  <a:rPr lang="fa-IR" sz="1700" dirty="0">
                    <a:latin typeface="Cambria Math" panose="02040503050406030204" pitchFamily="18" charset="0"/>
                    <a:ea typeface="Cambria Math" panose="02040503050406030204" pitchFamily="18" charset="0"/>
                    <a:cs typeface="B Nazanin" panose="00000400000000000000" pitchFamily="2" charset="-78"/>
                  </a:rPr>
                  <a:t> مشاهده پاسخ است</a:t>
                </a:r>
                <a:r>
                  <a:rPr lang="fa-IR" sz="1700" dirty="0" smtClean="0">
                    <a:latin typeface="Cambria Math" panose="02040503050406030204" pitchFamily="18" charset="0"/>
                    <a:ea typeface="Cambria Math" panose="02040503050406030204" pitchFamily="18" charset="0"/>
                    <a:cs typeface="B Nazanin" panose="00000400000000000000" pitchFamily="2" charset="-78"/>
                  </a:rPr>
                  <a:t>)</a:t>
                </a:r>
                <a:r>
                  <a:rPr lang="fa-IR" sz="1700" dirty="0">
                    <a:latin typeface="Cambria Math" panose="02040503050406030204" pitchFamily="18" charset="0"/>
                    <a:ea typeface="Cambria Math" panose="02040503050406030204" pitchFamily="18" charset="0"/>
                    <a:cs typeface="B Nazanin" panose="00000400000000000000" pitchFamily="2" charset="-78"/>
                  </a:rPr>
                  <a:t>:</a:t>
                </a:r>
                <a:r>
                  <a:rPr lang="fa-IR" altLang="en-US" sz="1700" dirty="0" smtClean="0">
                    <a:latin typeface="Cambria Math" panose="02040503050406030204" pitchFamily="18" charset="0"/>
                    <a:ea typeface="Cambria Math" panose="02040503050406030204" pitchFamily="18" charset="0"/>
                    <a:cs typeface="B Nazanin" panose="00000400000000000000" pitchFamily="2" charset="-78"/>
                  </a:rPr>
                  <a:t>   </a:t>
                </a:r>
                <a:endParaRPr lang="en-US" altLang="en-US" sz="170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228600" y="152400"/>
                <a:ext cx="8731250" cy="1138773"/>
              </a:xfrm>
              <a:prstGeom prst="rect">
                <a:avLst/>
              </a:prstGeom>
              <a:blipFill>
                <a:blip r:embed="rId2"/>
                <a:stretch>
                  <a:fillRect l="-1047" t="-3743" r="-419" b="-74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838200" y="1558887"/>
                <a:ext cx="3346494" cy="6332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𝑣</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nary>
                        <m:naryPr>
                          <m:chr m:val="∑"/>
                          <m:limLoc m:val="subSup"/>
                          <m:grow m:val="on"/>
                          <m:ctrlPr>
                            <a:rPr lang="en-US" sz="1700" i="1">
                              <a:latin typeface="Cambria Math" panose="02040503050406030204" pitchFamily="18" charset="0"/>
                            </a:rPr>
                          </m:ctrlPr>
                        </m:naryPr>
                        <m:sub>
                          <m:r>
                            <a:rPr lang="en-US" sz="1700" i="1">
                              <a:latin typeface="Cambria Math" panose="02040503050406030204" pitchFamily="18" charset="0"/>
                            </a:rPr>
                            <m:t>𝑘</m:t>
                          </m:r>
                          <m:r>
                            <a:rPr lang="en-US" sz="1700" i="0">
                              <a:latin typeface="Cambria Math" panose="02040503050406030204" pitchFamily="18" charset="0"/>
                            </a:rPr>
                            <m:t>=</m:t>
                          </m:r>
                          <m:r>
                            <a:rPr lang="en-US" sz="1700" i="0">
                              <a:latin typeface="Cambria Math" panose="02040503050406030204" pitchFamily="18" charset="0"/>
                            </a:rPr>
                            <m:t>0</m:t>
                          </m:r>
                        </m:sub>
                        <m:sup>
                          <m:r>
                            <a:rPr lang="en-US" sz="1700" i="1">
                              <a:latin typeface="Cambria Math" panose="02040503050406030204" pitchFamily="18" charset="0"/>
                            </a:rPr>
                            <m:t>𝑘</m:t>
                          </m:r>
                          <m:r>
                            <a:rPr lang="en-US" sz="1700" i="0">
                              <a:latin typeface="Cambria Math" panose="02040503050406030204" pitchFamily="18" charset="0"/>
                            </a:rPr>
                            <m:t>=</m:t>
                          </m:r>
                          <m:r>
                            <a:rPr lang="en-US" sz="1700" i="1">
                              <a:latin typeface="Cambria Math" panose="02040503050406030204" pitchFamily="18" charset="0"/>
                            </a:rPr>
                            <m:t>𝑛</m:t>
                          </m:r>
                          <m:r>
                            <a:rPr lang="en-US" sz="1700" i="0">
                              <a:latin typeface="Cambria Math" panose="02040503050406030204" pitchFamily="18" charset="0"/>
                            </a:rPr>
                            <m:t>−</m:t>
                          </m:r>
                          <m:r>
                            <a:rPr lang="en-US" sz="1700" i="0">
                              <a:latin typeface="Cambria Math" panose="02040503050406030204" pitchFamily="18" charset="0"/>
                            </a:rPr>
                            <m:t>1</m:t>
                          </m:r>
                        </m:sup>
                        <m:e>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𝑠</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1">
                                  <a:latin typeface="Cambria Math" panose="02040503050406030204" pitchFamily="18" charset="0"/>
                                </a:rPr>
                                <m:t>𝑘</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h</m:t>
                              </m:r>
                            </m:e>
                            <m:sub>
                              <m:r>
                                <a:rPr lang="en-US" sz="1700" i="1">
                                  <a:latin typeface="Cambria Math" panose="02040503050406030204" pitchFamily="18" charset="0"/>
                                </a:rPr>
                                <m:t>𝛥</m:t>
                              </m:r>
                            </m:sub>
                          </m:sSub>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1">
                                  <a:latin typeface="Cambria Math" panose="02040503050406030204" pitchFamily="18" charset="0"/>
                                </a:rPr>
                                <m:t>𝑘</m:t>
                              </m:r>
                            </m:sub>
                          </m:sSub>
                          <m:r>
                            <a:rPr lang="en-US" sz="1700" i="0">
                              <a:latin typeface="Cambria Math" panose="02040503050406030204" pitchFamily="18" charset="0"/>
                            </a:rPr>
                            <m:t>)</m:t>
                          </m:r>
                          <m:r>
                            <a:rPr lang="en-US" sz="1700" i="1">
                              <a:latin typeface="Cambria Math" panose="02040503050406030204" pitchFamily="18" charset="0"/>
                            </a:rPr>
                            <m:t>𝛥</m:t>
                          </m:r>
                        </m:e>
                      </m:nary>
                    </m:oMath>
                  </m:oMathPara>
                </a14:m>
                <a:endParaRPr lang="en-US" sz="1700" dirty="0"/>
              </a:p>
            </p:txBody>
          </p:sp>
        </mc:Choice>
        <mc:Fallback xmlns="">
          <p:sp>
            <p:nvSpPr>
              <p:cNvPr id="5" name="Rectangle 4"/>
              <p:cNvSpPr>
                <a:spLocks noRot="1" noChangeAspect="1" noMove="1" noResize="1" noEditPoints="1" noAdjustHandles="1" noChangeArrowheads="1" noChangeShapeType="1" noTextEdit="1"/>
              </p:cNvSpPr>
              <p:nvPr/>
            </p:nvSpPr>
            <p:spPr>
              <a:xfrm>
                <a:off x="838200" y="1558887"/>
                <a:ext cx="3346494" cy="633250"/>
              </a:xfrm>
              <a:prstGeom prst="rect">
                <a:avLst/>
              </a:prstGeom>
              <a:blipFill>
                <a:blip r:embed="rId3"/>
                <a:stretch>
                  <a:fillRect/>
                </a:stretch>
              </a:blipFill>
            </p:spPr>
            <p:txBody>
              <a:bodyPr/>
              <a:lstStyle/>
              <a:p>
                <a:r>
                  <a:rPr lang="en-US">
                    <a:noFill/>
                  </a:rPr>
                  <a:t> </a:t>
                </a:r>
              </a:p>
            </p:txBody>
          </p:sp>
        </mc:Fallback>
      </mc:AlternateContent>
      <p:cxnSp>
        <p:nvCxnSpPr>
          <p:cNvPr id="6" name="Straight Arrow Connector 5"/>
          <p:cNvCxnSpPr/>
          <p:nvPr/>
        </p:nvCxnSpPr>
        <p:spPr>
          <a:xfrm>
            <a:off x="4084755" y="1885416"/>
            <a:ext cx="910738"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4086708" y="1558887"/>
                <a:ext cx="793551"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𝛥</m:t>
                      </m:r>
                      <m:r>
                        <a:rPr lang="en-US" sz="1700" i="0">
                          <a:latin typeface="Cambria Math" panose="02040503050406030204" pitchFamily="18" charset="0"/>
                        </a:rPr>
                        <m:t>→</m:t>
                      </m:r>
                      <m:r>
                        <a:rPr lang="en-US" sz="1700" i="0">
                          <a:latin typeface="Cambria Math" panose="02040503050406030204" pitchFamily="18" charset="0"/>
                        </a:rPr>
                        <m:t>0</m:t>
                      </m:r>
                    </m:oMath>
                  </m:oMathPara>
                </a14:m>
                <a:endParaRPr lang="en-US" sz="1700" dirty="0"/>
              </a:p>
            </p:txBody>
          </p:sp>
        </mc:Choice>
        <mc:Fallback xmlns="">
          <p:sp>
            <p:nvSpPr>
              <p:cNvPr id="7" name="Rectangle 6"/>
              <p:cNvSpPr>
                <a:spLocks noRot="1" noChangeAspect="1" noMove="1" noResize="1" noEditPoints="1" noAdjustHandles="1" noChangeArrowheads="1" noChangeShapeType="1" noTextEdit="1"/>
              </p:cNvSpPr>
              <p:nvPr/>
            </p:nvSpPr>
            <p:spPr>
              <a:xfrm>
                <a:off x="4086708" y="1558887"/>
                <a:ext cx="793551" cy="35394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072581" y="1420473"/>
                <a:ext cx="2776658" cy="909864"/>
              </a:xfrm>
              <a:prstGeom prst="rect">
                <a:avLst/>
              </a:prstGeom>
              <a:solidFill>
                <a:schemeClr val="accent1">
                  <a:lumMod val="40000"/>
                  <a:lumOff val="60000"/>
                  <a:alpha val="5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1700" i="1" smtClean="0">
                          <a:solidFill>
                            <a:srgbClr val="FF0000"/>
                          </a:solidFill>
                          <a:latin typeface="Cambria Math" panose="02040503050406030204" pitchFamily="18" charset="0"/>
                        </a:rPr>
                        <m:t>𝑣</m:t>
                      </m:r>
                      <m:r>
                        <a:rPr lang="en-US" sz="1700" i="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𝑡</m:t>
                      </m:r>
                      <m:r>
                        <a:rPr lang="en-US" sz="1700" i="0">
                          <a:solidFill>
                            <a:srgbClr val="FF0000"/>
                          </a:solidFill>
                          <a:latin typeface="Cambria Math" panose="02040503050406030204" pitchFamily="18" charset="0"/>
                        </a:rPr>
                        <m:t>)=</m:t>
                      </m:r>
                      <m:nary>
                        <m:naryPr>
                          <m:limLoc m:val="undOvr"/>
                          <m:grow m:val="on"/>
                          <m:ctrlPr>
                            <a:rPr lang="en-US" sz="1700" i="1">
                              <a:solidFill>
                                <a:srgbClr val="FF0000"/>
                              </a:solidFill>
                              <a:latin typeface="Cambria Math" panose="02040503050406030204" pitchFamily="18" charset="0"/>
                            </a:rPr>
                          </m:ctrlPr>
                        </m:naryPr>
                        <m:sub>
                          <m:sSub>
                            <m:sSubPr>
                              <m:ctrlPr>
                                <a:rPr lang="en-US" sz="1700" i="1">
                                  <a:solidFill>
                                    <a:srgbClr val="FF0000"/>
                                  </a:solidFill>
                                  <a:latin typeface="Cambria Math" panose="02040503050406030204" pitchFamily="18" charset="0"/>
                                </a:rPr>
                              </m:ctrlPr>
                            </m:sSubPr>
                            <m:e>
                              <m:r>
                                <a:rPr lang="en-US" sz="1700" i="1">
                                  <a:solidFill>
                                    <a:srgbClr val="FF0000"/>
                                  </a:solidFill>
                                  <a:latin typeface="Cambria Math" panose="02040503050406030204" pitchFamily="18" charset="0"/>
                                </a:rPr>
                                <m:t>𝑡</m:t>
                              </m:r>
                            </m:e>
                            <m:sub>
                              <m:r>
                                <a:rPr lang="en-US" sz="1700" i="0">
                                  <a:solidFill>
                                    <a:srgbClr val="FF0000"/>
                                  </a:solidFill>
                                  <a:latin typeface="Cambria Math" panose="02040503050406030204" pitchFamily="18" charset="0"/>
                                </a:rPr>
                                <m:t>0</m:t>
                              </m:r>
                            </m:sub>
                          </m:sSub>
                        </m:sub>
                        <m:sup>
                          <m:r>
                            <a:rPr lang="en-US" sz="1700" i="1">
                              <a:solidFill>
                                <a:srgbClr val="FF0000"/>
                              </a:solidFill>
                              <a:latin typeface="Cambria Math" panose="02040503050406030204" pitchFamily="18" charset="0"/>
                            </a:rPr>
                            <m:t>𝑡</m:t>
                          </m:r>
                        </m:sup>
                        <m:e>
                          <m:sSub>
                            <m:sSubPr>
                              <m:ctrlPr>
                                <a:rPr lang="en-US" sz="1700" i="1">
                                  <a:solidFill>
                                    <a:srgbClr val="FF0000"/>
                                  </a:solidFill>
                                  <a:latin typeface="Cambria Math" panose="02040503050406030204" pitchFamily="18" charset="0"/>
                                </a:rPr>
                              </m:ctrlPr>
                            </m:sSubPr>
                            <m:e>
                              <m:r>
                                <a:rPr lang="en-US" sz="1700" i="1">
                                  <a:solidFill>
                                    <a:srgbClr val="FF0000"/>
                                  </a:solidFill>
                                  <a:latin typeface="Cambria Math" panose="02040503050406030204" pitchFamily="18" charset="0"/>
                                </a:rPr>
                                <m:t>𝑖</m:t>
                              </m:r>
                            </m:e>
                            <m:sub>
                              <m:r>
                                <a:rPr lang="en-US" sz="1700" i="1">
                                  <a:solidFill>
                                    <a:srgbClr val="FF0000"/>
                                  </a:solidFill>
                                  <a:latin typeface="Cambria Math" panose="02040503050406030204" pitchFamily="18" charset="0"/>
                                </a:rPr>
                                <m:t>𝑠</m:t>
                              </m:r>
                            </m:sub>
                          </m:sSub>
                          <m:r>
                            <a:rPr lang="en-US" sz="1700" i="0">
                              <a:solidFill>
                                <a:srgbClr val="FF0000"/>
                              </a:solidFill>
                              <a:latin typeface="Cambria Math" panose="02040503050406030204" pitchFamily="18" charset="0"/>
                            </a:rPr>
                            <m:t>(</m:t>
                          </m:r>
                          <m:sSup>
                            <m:sSupPr>
                              <m:ctrlPr>
                                <a:rPr lang="en-US" sz="1700" i="1">
                                  <a:solidFill>
                                    <a:srgbClr val="FF0000"/>
                                  </a:solidFill>
                                  <a:latin typeface="Cambria Math" panose="02040503050406030204" pitchFamily="18" charset="0"/>
                                </a:rPr>
                              </m:ctrlPr>
                            </m:sSupPr>
                            <m:e>
                              <m:r>
                                <a:rPr lang="en-US" sz="1700" i="1">
                                  <a:solidFill>
                                    <a:srgbClr val="FF0000"/>
                                  </a:solidFill>
                                  <a:latin typeface="Cambria Math" panose="02040503050406030204" pitchFamily="18" charset="0"/>
                                </a:rPr>
                                <m:t>𝑡</m:t>
                              </m:r>
                            </m:e>
                            <m:sup>
                              <m:r>
                                <a:rPr lang="en-US" sz="1700" i="0">
                                  <a:solidFill>
                                    <a:srgbClr val="FF0000"/>
                                  </a:solidFill>
                                  <a:latin typeface="Cambria Math" panose="02040503050406030204" pitchFamily="18" charset="0"/>
                                </a:rPr>
                                <m:t>′</m:t>
                              </m:r>
                            </m:sup>
                          </m:sSup>
                          <m:r>
                            <a:rPr lang="en-US" sz="1700" i="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h</m:t>
                          </m:r>
                          <m:r>
                            <a:rPr lang="en-US" sz="1700" i="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𝑡</m:t>
                          </m:r>
                          <m:r>
                            <a:rPr lang="en-US" sz="1700" i="0">
                              <a:solidFill>
                                <a:srgbClr val="FF0000"/>
                              </a:solidFill>
                              <a:latin typeface="Cambria Math" panose="02040503050406030204" pitchFamily="18" charset="0"/>
                            </a:rPr>
                            <m:t>−</m:t>
                          </m:r>
                          <m:sSup>
                            <m:sSupPr>
                              <m:ctrlPr>
                                <a:rPr lang="en-US" sz="1700" i="1">
                                  <a:solidFill>
                                    <a:srgbClr val="FF0000"/>
                                  </a:solidFill>
                                  <a:latin typeface="Cambria Math" panose="02040503050406030204" pitchFamily="18" charset="0"/>
                                </a:rPr>
                              </m:ctrlPr>
                            </m:sSupPr>
                            <m:e>
                              <m:r>
                                <a:rPr lang="en-US" sz="1700" i="1">
                                  <a:solidFill>
                                    <a:srgbClr val="FF0000"/>
                                  </a:solidFill>
                                  <a:latin typeface="Cambria Math" panose="02040503050406030204" pitchFamily="18" charset="0"/>
                                </a:rPr>
                                <m:t>𝑡</m:t>
                              </m:r>
                            </m:e>
                            <m:sup>
                              <m:r>
                                <a:rPr lang="en-US" sz="1700" i="0">
                                  <a:solidFill>
                                    <a:srgbClr val="FF0000"/>
                                  </a:solidFill>
                                  <a:latin typeface="Cambria Math" panose="02040503050406030204" pitchFamily="18" charset="0"/>
                                </a:rPr>
                                <m:t>′</m:t>
                              </m:r>
                            </m:sup>
                          </m:sSup>
                          <m:r>
                            <a:rPr lang="en-US" sz="1700" i="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𝑑</m:t>
                          </m:r>
                          <m:sSup>
                            <m:sSupPr>
                              <m:ctrlPr>
                                <a:rPr lang="en-US" sz="1700" i="1">
                                  <a:solidFill>
                                    <a:srgbClr val="FF0000"/>
                                  </a:solidFill>
                                  <a:latin typeface="Cambria Math" panose="02040503050406030204" pitchFamily="18" charset="0"/>
                                </a:rPr>
                              </m:ctrlPr>
                            </m:sSupPr>
                            <m:e>
                              <m:r>
                                <a:rPr lang="en-US" sz="1700" i="1">
                                  <a:solidFill>
                                    <a:srgbClr val="FF0000"/>
                                  </a:solidFill>
                                  <a:latin typeface="Cambria Math" panose="02040503050406030204" pitchFamily="18" charset="0"/>
                                </a:rPr>
                                <m:t>𝑡</m:t>
                              </m:r>
                            </m:e>
                            <m:sup>
                              <m:r>
                                <a:rPr lang="en-US" sz="1700" i="0">
                                  <a:solidFill>
                                    <a:srgbClr val="FF0000"/>
                                  </a:solidFill>
                                  <a:latin typeface="Cambria Math" panose="02040503050406030204" pitchFamily="18" charset="0"/>
                                </a:rPr>
                                <m:t>′</m:t>
                              </m:r>
                            </m:sup>
                          </m:sSup>
                        </m:e>
                      </m:nary>
                    </m:oMath>
                  </m:oMathPara>
                </a14:m>
                <a:endParaRPr lang="en-US" sz="1700"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072581" y="1420473"/>
                <a:ext cx="2776658" cy="9098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075002" y="1851328"/>
                <a:ext cx="852861"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𝑛</m:t>
                      </m:r>
                      <m:r>
                        <a:rPr lang="en-US" sz="1700" i="0">
                          <a:latin typeface="Cambria Math" panose="02040503050406030204" pitchFamily="18" charset="0"/>
                        </a:rPr>
                        <m:t>→</m:t>
                      </m:r>
                      <m:r>
                        <a:rPr lang="en-US" sz="1700" i="0">
                          <a:latin typeface="Cambria Math" panose="02040503050406030204" pitchFamily="18" charset="0"/>
                        </a:rPr>
                        <m:t>∞</m:t>
                      </m:r>
                    </m:oMath>
                  </m:oMathPara>
                </a14:m>
                <a:endParaRPr lang="en-US" sz="1700" dirty="0"/>
              </a:p>
            </p:txBody>
          </p:sp>
        </mc:Choice>
        <mc:Fallback xmlns="">
          <p:sp>
            <p:nvSpPr>
              <p:cNvPr id="9" name="Rectangle 8"/>
              <p:cNvSpPr>
                <a:spLocks noRot="1" noChangeAspect="1" noMove="1" noResize="1" noEditPoints="1" noAdjustHandles="1" noChangeArrowheads="1" noChangeShapeType="1" noTextEdit="1"/>
              </p:cNvSpPr>
              <p:nvPr/>
            </p:nvSpPr>
            <p:spPr>
              <a:xfrm>
                <a:off x="4075002" y="1851328"/>
                <a:ext cx="852861" cy="3539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54760" y="2362200"/>
                <a:ext cx="8560640" cy="372281"/>
              </a:xfrm>
              <a:prstGeom prst="rect">
                <a:avLst/>
              </a:prstGeom>
            </p:spPr>
            <p:txBody>
              <a:bodyPr wrap="square">
                <a:spAutoFit/>
              </a:bodyPr>
              <a:lstStyle/>
              <a:p>
                <a:pPr marR="0" lvl="0" algn="r" rtl="1">
                  <a:lnSpc>
                    <a:spcPct val="107000"/>
                  </a:lnSpc>
                  <a:spcBef>
                    <a:spcPts val="0"/>
                  </a:spcBef>
                  <a:spcAft>
                    <a:spcPts val="800"/>
                  </a:spcAft>
                </a:pPr>
                <a:r>
                  <a:rPr lang="fa-IR" sz="1700" kern="100" dirty="0" smtClean="0">
                    <a:solidFill>
                      <a:srgbClr val="0000FF"/>
                    </a:solidFill>
                    <a:ea typeface="Calibri" panose="020F0502020204030204" pitchFamily="34" charset="0"/>
                    <a:cs typeface="B Nazanin" panose="00000400000000000000" pitchFamily="2" charset="-78"/>
                  </a:rPr>
                  <a:t>در واقع، وقتی </a:t>
                </a:r>
                <a14:m>
                  <m:oMath xmlns:m="http://schemas.openxmlformats.org/officeDocument/2006/math">
                    <m:sSub>
                      <m:sSubPr>
                        <m:ctrlPr>
                          <a:rPr lang="en-US" sz="1700" i="1" kern="100" smtClean="0">
                            <a:solidFill>
                              <a:srgbClr val="0000FF"/>
                            </a:solidFill>
                            <a:latin typeface="Cambria Math" panose="02040503050406030204" pitchFamily="18" charset="0"/>
                            <a:ea typeface="Calibri" panose="020F0502020204030204" pitchFamily="34" charset="0"/>
                            <a:cs typeface="Nazanin" panose="00000400000000000000" pitchFamily="2" charset="-78"/>
                          </a:rPr>
                        </m:ctrlPr>
                      </m:sSubPr>
                      <m:e>
                        <m:r>
                          <a:rPr lang="en-US" sz="1700" i="1" kern="100">
                            <a:solidFill>
                              <a:srgbClr val="0000FF"/>
                            </a:solidFill>
                            <a:latin typeface="Cambria Math" panose="02040503050406030204" pitchFamily="18" charset="0"/>
                            <a:ea typeface="Calibri" panose="020F0502020204030204" pitchFamily="34" charset="0"/>
                            <a:cs typeface="Nazanin" panose="00000400000000000000" pitchFamily="2" charset="-78"/>
                          </a:rPr>
                          <m:t>𝑝</m:t>
                        </m:r>
                      </m:e>
                      <m:sub>
                        <m:r>
                          <a:rPr lang="en-US" sz="1700" i="1" kern="100">
                            <a:solidFill>
                              <a:srgbClr val="0000FF"/>
                            </a:solidFill>
                            <a:latin typeface="Cambria Math" panose="02040503050406030204" pitchFamily="18" charset="0"/>
                            <a:ea typeface="Calibri" panose="020F0502020204030204" pitchFamily="34" charset="0"/>
                            <a:cs typeface="Nazanin" panose="00000400000000000000" pitchFamily="2" charset="-78"/>
                          </a:rPr>
                          <m:t>∆</m:t>
                        </m:r>
                      </m:sub>
                    </m:sSub>
                    <m:r>
                      <a:rPr lang="en-US" sz="1700" i="1" kern="100">
                        <a:solidFill>
                          <a:srgbClr val="0000FF"/>
                        </a:solidFill>
                        <a:latin typeface="Cambria Math" panose="02040503050406030204" pitchFamily="18" charset="0"/>
                        <a:ea typeface="Calibri" panose="020F0502020204030204" pitchFamily="34" charset="0"/>
                        <a:cs typeface="Nazanin" panose="00000400000000000000" pitchFamily="2" charset="-78"/>
                      </a:rPr>
                      <m:t>(</m:t>
                    </m:r>
                    <m:r>
                      <a:rPr lang="fa-IR" sz="1700" i="1" kern="100">
                        <a:solidFill>
                          <a:srgbClr val="0000FF"/>
                        </a:solidFill>
                        <a:latin typeface="Cambria Math" panose="02040503050406030204" pitchFamily="18" charset="0"/>
                        <a:ea typeface="Calibri" panose="020F0502020204030204" pitchFamily="34" charset="0"/>
                        <a:cs typeface="Nazanin" panose="00000400000000000000" pitchFamily="2" charset="-78"/>
                      </a:rPr>
                      <m:t>.</m:t>
                    </m:r>
                    <m:r>
                      <a:rPr lang="en-US" sz="1700" i="1" kern="100">
                        <a:solidFill>
                          <a:srgbClr val="0000FF"/>
                        </a:solidFill>
                        <a:latin typeface="Cambria Math" panose="02040503050406030204" pitchFamily="18" charset="0"/>
                        <a:ea typeface="Calibri" panose="020F0502020204030204" pitchFamily="34" charset="0"/>
                        <a:cs typeface="Nazanin" panose="00000400000000000000" pitchFamily="2" charset="-78"/>
                      </a:rPr>
                      <m:t>)</m:t>
                    </m:r>
                  </m:oMath>
                </a14:m>
                <a:r>
                  <a:rPr lang="fa-IR" sz="1700" kern="1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 به ضربه واحد میل </a:t>
                </a:r>
                <a:r>
                  <a:rPr lang="fa-IR" sz="1700" kern="1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کند، </a:t>
                </a:r>
                <a:r>
                  <a:rPr lang="fa-IR" sz="1700" kern="1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پاسخ حالت صفر </a:t>
                </a:r>
                <a14:m>
                  <m:oMath xmlns:m="http://schemas.openxmlformats.org/officeDocument/2006/math">
                    <m:sSub>
                      <m:sSubPr>
                        <m:ctrlPr>
                          <a:rPr lang="en-US" sz="1700" i="1" kern="100">
                            <a:solidFill>
                              <a:srgbClr val="0000FF"/>
                            </a:solidFill>
                            <a:latin typeface="Cambria Math" panose="02040503050406030204" pitchFamily="18" charset="0"/>
                            <a:ea typeface="Calibri" panose="020F0502020204030204" pitchFamily="34" charset="0"/>
                            <a:cs typeface="Nazanin" panose="00000400000000000000" pitchFamily="2" charset="-78"/>
                          </a:rPr>
                        </m:ctrlPr>
                      </m:sSubPr>
                      <m:e>
                        <m:r>
                          <a:rPr lang="en-US" sz="1700" i="1" kern="100">
                            <a:solidFill>
                              <a:srgbClr val="0000FF"/>
                            </a:solidFill>
                            <a:latin typeface="Cambria Math" panose="02040503050406030204" pitchFamily="18" charset="0"/>
                            <a:ea typeface="Calibri" panose="020F0502020204030204" pitchFamily="34" charset="0"/>
                            <a:cs typeface="Nazanin" panose="00000400000000000000" pitchFamily="2" charset="-78"/>
                          </a:rPr>
                          <m:t>h</m:t>
                        </m:r>
                      </m:e>
                      <m:sub>
                        <m:r>
                          <a:rPr lang="en-US" sz="1700" i="1" kern="100">
                            <a:solidFill>
                              <a:srgbClr val="0000FF"/>
                            </a:solidFill>
                            <a:latin typeface="Cambria Math" panose="02040503050406030204" pitchFamily="18" charset="0"/>
                            <a:ea typeface="Calibri" panose="020F0502020204030204" pitchFamily="34" charset="0"/>
                            <a:cs typeface="Nazanin" panose="00000400000000000000" pitchFamily="2" charset="-78"/>
                          </a:rPr>
                          <m:t>∆</m:t>
                        </m:r>
                      </m:sub>
                    </m:sSub>
                    <m:r>
                      <a:rPr lang="en-US" sz="1700" i="1" kern="100">
                        <a:solidFill>
                          <a:srgbClr val="0000FF"/>
                        </a:solidFill>
                        <a:latin typeface="Cambria Math" panose="02040503050406030204" pitchFamily="18" charset="0"/>
                        <a:ea typeface="Calibri" panose="020F0502020204030204" pitchFamily="34" charset="0"/>
                        <a:cs typeface="Nazanin" panose="00000400000000000000" pitchFamily="2" charset="-78"/>
                      </a:rPr>
                      <m:t>(</m:t>
                    </m:r>
                    <m:r>
                      <a:rPr lang="fa-IR" sz="1700" i="1" kern="100">
                        <a:solidFill>
                          <a:srgbClr val="0000FF"/>
                        </a:solidFill>
                        <a:latin typeface="Cambria Math" panose="02040503050406030204" pitchFamily="18" charset="0"/>
                        <a:ea typeface="Calibri" panose="020F0502020204030204" pitchFamily="34" charset="0"/>
                        <a:cs typeface="Nazanin" panose="00000400000000000000" pitchFamily="2" charset="-78"/>
                      </a:rPr>
                      <m:t>.</m:t>
                    </m:r>
                    <m:r>
                      <a:rPr lang="en-US" sz="1700" i="1" kern="100">
                        <a:solidFill>
                          <a:srgbClr val="0000FF"/>
                        </a:solidFill>
                        <a:latin typeface="Cambria Math" panose="02040503050406030204" pitchFamily="18" charset="0"/>
                        <a:ea typeface="Calibri" panose="020F0502020204030204" pitchFamily="34" charset="0"/>
                        <a:cs typeface="Nazanin" panose="00000400000000000000" pitchFamily="2" charset="-78"/>
                      </a:rPr>
                      <m:t>)</m:t>
                    </m:r>
                  </m:oMath>
                </a14:m>
                <a:r>
                  <a:rPr lang="fa-IR" sz="1700" kern="1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 به ورودی </a:t>
                </a:r>
                <a14:m>
                  <m:oMath xmlns:m="http://schemas.openxmlformats.org/officeDocument/2006/math">
                    <m:sSub>
                      <m:sSubPr>
                        <m:ctrlPr>
                          <a:rPr lang="en-US" sz="1700" i="1" kern="100">
                            <a:solidFill>
                              <a:srgbClr val="0000FF"/>
                            </a:solidFill>
                            <a:latin typeface="Cambria Math" panose="02040503050406030204" pitchFamily="18" charset="0"/>
                            <a:ea typeface="Calibri" panose="020F0502020204030204" pitchFamily="34" charset="0"/>
                            <a:cs typeface="Nazanin" panose="00000400000000000000" pitchFamily="2" charset="-78"/>
                          </a:rPr>
                        </m:ctrlPr>
                      </m:sSubPr>
                      <m:e>
                        <m:r>
                          <a:rPr lang="en-US" sz="1700" i="1" kern="100">
                            <a:solidFill>
                              <a:srgbClr val="0000FF"/>
                            </a:solidFill>
                            <a:latin typeface="Cambria Math" panose="02040503050406030204" pitchFamily="18" charset="0"/>
                            <a:ea typeface="Calibri" panose="020F0502020204030204" pitchFamily="34" charset="0"/>
                            <a:cs typeface="Nazanin" panose="00000400000000000000" pitchFamily="2" charset="-78"/>
                          </a:rPr>
                          <m:t>𝑝</m:t>
                        </m:r>
                      </m:e>
                      <m:sub>
                        <m:r>
                          <a:rPr lang="en-US" sz="1700" i="1" kern="100">
                            <a:solidFill>
                              <a:srgbClr val="0000FF"/>
                            </a:solidFill>
                            <a:latin typeface="Cambria Math" panose="02040503050406030204" pitchFamily="18" charset="0"/>
                            <a:ea typeface="Calibri" panose="020F0502020204030204" pitchFamily="34" charset="0"/>
                            <a:cs typeface="Nazanin" panose="00000400000000000000" pitchFamily="2" charset="-78"/>
                          </a:rPr>
                          <m:t>∆</m:t>
                        </m:r>
                      </m:sub>
                    </m:sSub>
                    <m:r>
                      <a:rPr lang="en-US" sz="1700" i="1" kern="100">
                        <a:solidFill>
                          <a:srgbClr val="0000FF"/>
                        </a:solidFill>
                        <a:latin typeface="Cambria Math" panose="02040503050406030204" pitchFamily="18" charset="0"/>
                        <a:ea typeface="Calibri" panose="020F0502020204030204" pitchFamily="34" charset="0"/>
                        <a:cs typeface="Nazanin" panose="00000400000000000000" pitchFamily="2" charset="-78"/>
                      </a:rPr>
                      <m:t>(</m:t>
                    </m:r>
                    <m:r>
                      <a:rPr lang="fa-IR" sz="1700" i="1" kern="100">
                        <a:solidFill>
                          <a:srgbClr val="0000FF"/>
                        </a:solidFill>
                        <a:latin typeface="Cambria Math" panose="02040503050406030204" pitchFamily="18" charset="0"/>
                        <a:ea typeface="Calibri" panose="020F0502020204030204" pitchFamily="34" charset="0"/>
                        <a:cs typeface="Nazanin" panose="00000400000000000000" pitchFamily="2" charset="-78"/>
                      </a:rPr>
                      <m:t>.</m:t>
                    </m:r>
                    <m:r>
                      <a:rPr lang="en-US" sz="1700" i="1" kern="100">
                        <a:solidFill>
                          <a:srgbClr val="0000FF"/>
                        </a:solidFill>
                        <a:latin typeface="Cambria Math" panose="02040503050406030204" pitchFamily="18" charset="0"/>
                        <a:ea typeface="Calibri" panose="020F0502020204030204" pitchFamily="34" charset="0"/>
                        <a:cs typeface="Nazanin" panose="00000400000000000000" pitchFamily="2" charset="-78"/>
                      </a:rPr>
                      <m:t>)</m:t>
                    </m:r>
                  </m:oMath>
                </a14:m>
                <a:r>
                  <a:rPr lang="fa-IR" sz="1700" kern="1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به </a:t>
                </a:r>
                <a:r>
                  <a:rPr lang="fa-IR" sz="1700" kern="1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پاسخ ضربه </a:t>
                </a:r>
                <a14:m>
                  <m:oMath xmlns:m="http://schemas.openxmlformats.org/officeDocument/2006/math">
                    <m:r>
                      <a:rPr lang="en-US" sz="1700" i="1" kern="100">
                        <a:solidFill>
                          <a:srgbClr val="0000FF"/>
                        </a:solidFill>
                        <a:latin typeface="Cambria Math" panose="02040503050406030204" pitchFamily="18" charset="0"/>
                        <a:ea typeface="Calibri" panose="020F0502020204030204" pitchFamily="34" charset="0"/>
                        <a:cs typeface="Nazanin" panose="00000400000000000000" pitchFamily="2" charset="-78"/>
                      </a:rPr>
                      <m:t>h</m:t>
                    </m:r>
                  </m:oMath>
                </a14:m>
                <a:r>
                  <a:rPr lang="fa-IR" sz="1700" kern="1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 تبدیل می شود.</a:t>
                </a:r>
                <a:endParaRPr lang="en-US" sz="1700" kern="100" dirty="0">
                  <a:solidFill>
                    <a:srgbClr val="0000FF"/>
                  </a:solidFill>
                  <a:latin typeface="Times New Roman" panose="02020603050405020304" pitchFamily="18" charset="0"/>
                  <a:ea typeface="Calibri" panose="020F0502020204030204" pitchFamily="34" charset="0"/>
                  <a:cs typeface="B Nazanin" panose="00000400000000000000" pitchFamily="2" charset="-78"/>
                </a:endParaRPr>
              </a:p>
            </p:txBody>
          </p:sp>
        </mc:Choice>
        <mc:Fallback xmlns="">
          <p:sp>
            <p:nvSpPr>
              <p:cNvPr id="10" name="Rectangle 9"/>
              <p:cNvSpPr>
                <a:spLocks noRot="1" noChangeAspect="1" noMove="1" noResize="1" noEditPoints="1" noAdjustHandles="1" noChangeArrowheads="1" noChangeShapeType="1" noTextEdit="1"/>
              </p:cNvSpPr>
              <p:nvPr/>
            </p:nvSpPr>
            <p:spPr>
              <a:xfrm>
                <a:off x="354760" y="2362200"/>
                <a:ext cx="8560640" cy="372281"/>
              </a:xfrm>
              <a:prstGeom prst="rect">
                <a:avLst/>
              </a:prstGeom>
              <a:blipFill>
                <a:blip r:embed="rId7"/>
                <a:stretch>
                  <a:fillRect r="-42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54840" y="2743200"/>
                <a:ext cx="8686800" cy="694036"/>
              </a:xfrm>
              <a:prstGeom prst="rect">
                <a:avLst/>
              </a:prstGeom>
            </p:spPr>
            <p:txBody>
              <a:bodyPr wrap="square">
                <a:spAutoFit/>
              </a:bodyPr>
              <a:lstStyle/>
              <a:p>
                <a:pPr marR="0" algn="just" rtl="1">
                  <a:lnSpc>
                    <a:spcPct val="115000"/>
                  </a:lnSpc>
                  <a:spcBef>
                    <a:spcPts val="0"/>
                  </a:spcBef>
                  <a:spcAft>
                    <a:spcPts val="800"/>
                  </a:spcAft>
                </a:pPr>
                <a:r>
                  <a:rPr lang="fa-IR" sz="1700" b="1" kern="100" dirty="0" smtClean="0">
                    <a:latin typeface="Times New Roman" panose="02020603050405020304" pitchFamily="18" charset="0"/>
                    <a:ea typeface="Calibri" panose="020F0502020204030204" pitchFamily="34" charset="0"/>
                    <a:cs typeface="B Nazanin" panose="00000400000000000000" pitchFamily="2" charset="-78"/>
                  </a:rPr>
                  <a:t>این </a:t>
                </a:r>
                <a:r>
                  <a:rPr lang="fa-IR" sz="1700" b="1" kern="100" dirty="0">
                    <a:latin typeface="Times New Roman" panose="02020603050405020304" pitchFamily="18" charset="0"/>
                    <a:ea typeface="Calibri" panose="020F0502020204030204" pitchFamily="34" charset="0"/>
                    <a:cs typeface="B Nazanin" panose="00000400000000000000" pitchFamily="2" charset="-78"/>
                  </a:rPr>
                  <a:t>معادله برای هر زمان </a:t>
                </a:r>
                <a14:m>
                  <m:oMath xmlns:m="http://schemas.openxmlformats.org/officeDocument/2006/math">
                    <m:r>
                      <a:rPr lang="en-US" sz="1700" b="1" i="1" kern="100">
                        <a:latin typeface="Cambria Math" panose="02040503050406030204" pitchFamily="18" charset="0"/>
                        <a:ea typeface="Calibri" panose="020F0502020204030204" pitchFamily="34" charset="0"/>
                        <a:cs typeface="Nazanin" panose="00000400000000000000" pitchFamily="2" charset="-78"/>
                      </a:rPr>
                      <m:t>𝒕</m:t>
                    </m:r>
                    <m:r>
                      <a:rPr lang="en-US" sz="1700" b="1" i="1" kern="100">
                        <a:latin typeface="Cambria Math" panose="02040503050406030204" pitchFamily="18" charset="0"/>
                        <a:ea typeface="Calibri" panose="020F0502020204030204" pitchFamily="34" charset="0"/>
                        <a:cs typeface="Nazanin" panose="00000400000000000000" pitchFamily="2" charset="-78"/>
                      </a:rPr>
                      <m:t>≥</m:t>
                    </m:r>
                    <m:sSub>
                      <m:sSubPr>
                        <m:ctrlPr>
                          <a:rPr lang="en-US" sz="1700" b="1" i="1" kern="100">
                            <a:latin typeface="Cambria Math" panose="02040503050406030204" pitchFamily="18" charset="0"/>
                            <a:ea typeface="Calibri" panose="020F0502020204030204" pitchFamily="34" charset="0"/>
                            <a:cs typeface="Nazanin" panose="00000400000000000000" pitchFamily="2" charset="-78"/>
                          </a:rPr>
                        </m:ctrlPr>
                      </m:sSubPr>
                      <m:e>
                        <m:r>
                          <a:rPr lang="en-US" sz="1700" b="1" i="1" kern="100">
                            <a:latin typeface="Cambria Math" panose="02040503050406030204" pitchFamily="18" charset="0"/>
                            <a:ea typeface="Calibri" panose="020F0502020204030204" pitchFamily="34" charset="0"/>
                            <a:cs typeface="Nazanin" panose="00000400000000000000" pitchFamily="2" charset="-78"/>
                          </a:rPr>
                          <m:t>𝒕</m:t>
                        </m:r>
                      </m:e>
                      <m:sub>
                        <m:r>
                          <a:rPr lang="en-US" sz="1700" b="1" i="1" kern="100">
                            <a:latin typeface="Cambria Math" panose="02040503050406030204" pitchFamily="18" charset="0"/>
                            <a:ea typeface="Calibri" panose="020F0502020204030204" pitchFamily="34" charset="0"/>
                            <a:cs typeface="Nazanin" panose="00000400000000000000" pitchFamily="2" charset="-78"/>
                          </a:rPr>
                          <m:t>𝟎</m:t>
                        </m:r>
                      </m:sub>
                    </m:sSub>
                  </m:oMath>
                </a14:m>
                <a:r>
                  <a:rPr lang="fa-IR" sz="1700" b="1" kern="100" dirty="0" smtClean="0">
                    <a:latin typeface="Times New Roman" panose="02020603050405020304" pitchFamily="18" charset="0"/>
                    <a:ea typeface="Calibri" panose="020F0502020204030204" pitchFamily="34" charset="0"/>
                    <a:cs typeface="B Nazanin" panose="00000400000000000000" pitchFamily="2" charset="-78"/>
                  </a:rPr>
                  <a:t>، ولتاژ </a:t>
                </a:r>
                <a:r>
                  <a:rPr lang="fa-IR" sz="1700" b="1" kern="100" dirty="0">
                    <a:latin typeface="Times New Roman" panose="02020603050405020304" pitchFamily="18" charset="0"/>
                    <a:ea typeface="Calibri" panose="020F0502020204030204" pitchFamily="34" charset="0"/>
                    <a:cs typeface="B Nazanin" panose="00000400000000000000" pitchFamily="2" charset="-78"/>
                  </a:rPr>
                  <a:t>خروجی حالت صفر در زمان </a:t>
                </a:r>
                <a14:m>
                  <m:oMath xmlns:m="http://schemas.openxmlformats.org/officeDocument/2006/math">
                    <m:r>
                      <a:rPr lang="en-US" sz="1700" b="1" i="1" kern="100">
                        <a:latin typeface="Cambria Math" panose="02040503050406030204" pitchFamily="18" charset="0"/>
                        <a:ea typeface="Calibri" panose="020F0502020204030204" pitchFamily="34" charset="0"/>
                        <a:cs typeface="Nazanin" panose="00000400000000000000" pitchFamily="2" charset="-78"/>
                      </a:rPr>
                      <m:t>𝒕</m:t>
                    </m:r>
                  </m:oMath>
                </a14:m>
                <a:r>
                  <a:rPr lang="fa-IR" sz="1700" b="1" kern="100" dirty="0">
                    <a:latin typeface="Times New Roman" panose="02020603050405020304" pitchFamily="18" charset="0"/>
                    <a:ea typeface="Calibri" panose="020F0502020204030204" pitchFamily="34" charset="0"/>
                    <a:cs typeface="B Nazanin" panose="00000400000000000000" pitchFamily="2" charset="-78"/>
                  </a:rPr>
                  <a:t> را به دست می </a:t>
                </a:r>
                <a:r>
                  <a:rPr lang="fa-IR" sz="1700" b="1" kern="100" dirty="0" smtClean="0">
                    <a:latin typeface="Times New Roman" panose="02020603050405020304" pitchFamily="18" charset="0"/>
                    <a:ea typeface="Calibri" panose="020F0502020204030204" pitchFamily="34" charset="0"/>
                    <a:cs typeface="B Nazanin" panose="00000400000000000000" pitchFamily="2" charset="-78"/>
                  </a:rPr>
                  <a:t>دهد </a:t>
                </a:r>
                <a:r>
                  <a:rPr lang="fa-IR" sz="1700" b="1" kern="100" dirty="0">
                    <a:latin typeface="Times New Roman" panose="02020603050405020304" pitchFamily="18" charset="0"/>
                    <a:ea typeface="Calibri" panose="020F0502020204030204" pitchFamily="34" charset="0"/>
                    <a:cs typeface="B Nazanin" panose="00000400000000000000" pitchFamily="2" charset="-78"/>
                  </a:rPr>
                  <a:t>که ناشی از جریان </a:t>
                </a:r>
                <a14:m>
                  <m:oMath xmlns:m="http://schemas.openxmlformats.org/officeDocument/2006/math">
                    <m:sSub>
                      <m:sSubPr>
                        <m:ctrlPr>
                          <a:rPr lang="en-US" sz="1700" b="1" i="1" kern="100">
                            <a:latin typeface="Cambria Math" panose="02040503050406030204" pitchFamily="18" charset="0"/>
                            <a:ea typeface="Calibri" panose="020F0502020204030204" pitchFamily="34" charset="0"/>
                            <a:cs typeface="Nazanin" panose="00000400000000000000" pitchFamily="2" charset="-78"/>
                          </a:rPr>
                        </m:ctrlPr>
                      </m:sSubPr>
                      <m:e>
                        <m:r>
                          <a:rPr lang="en-US" sz="1700" b="1" i="1" kern="100">
                            <a:latin typeface="Cambria Math" panose="02040503050406030204" pitchFamily="18" charset="0"/>
                            <a:ea typeface="Calibri" panose="020F0502020204030204" pitchFamily="34" charset="0"/>
                            <a:cs typeface="Nazanin" panose="00000400000000000000" pitchFamily="2" charset="-78"/>
                          </a:rPr>
                          <m:t>𝒊</m:t>
                        </m:r>
                      </m:e>
                      <m:sub>
                        <m:r>
                          <a:rPr lang="en-US" sz="1700" b="1" i="1" kern="100">
                            <a:latin typeface="Cambria Math" panose="02040503050406030204" pitchFamily="18" charset="0"/>
                            <a:ea typeface="Calibri" panose="020F0502020204030204" pitchFamily="34" charset="0"/>
                            <a:cs typeface="Nazanin" panose="00000400000000000000" pitchFamily="2" charset="-78"/>
                          </a:rPr>
                          <m:t>𝒔</m:t>
                        </m:r>
                      </m:sub>
                    </m:sSub>
                  </m:oMath>
                </a14:m>
                <a:r>
                  <a:rPr lang="fa-IR" sz="1700" b="1" kern="100" dirty="0">
                    <a:latin typeface="Times New Roman" panose="02020603050405020304" pitchFamily="18" charset="0"/>
                    <a:ea typeface="Calibri" panose="020F0502020204030204" pitchFamily="34" charset="0"/>
                    <a:cs typeface="B Nazanin" panose="00000400000000000000" pitchFamily="2" charset="-78"/>
                  </a:rPr>
                  <a:t> اعمال شده در زمان </a:t>
                </a:r>
                <a14:m>
                  <m:oMath xmlns:m="http://schemas.openxmlformats.org/officeDocument/2006/math">
                    <m:sSub>
                      <m:sSubPr>
                        <m:ctrlPr>
                          <a:rPr lang="en-US" sz="1700" b="1" i="1" kern="100">
                            <a:latin typeface="Cambria Math" panose="02040503050406030204" pitchFamily="18" charset="0"/>
                            <a:ea typeface="Calibri" panose="020F0502020204030204" pitchFamily="34" charset="0"/>
                            <a:cs typeface="Nazanin" panose="00000400000000000000" pitchFamily="2" charset="-78"/>
                          </a:rPr>
                        </m:ctrlPr>
                      </m:sSubPr>
                      <m:e>
                        <m:r>
                          <a:rPr lang="en-US" sz="1700" b="1" i="1" kern="100">
                            <a:latin typeface="Cambria Math" panose="02040503050406030204" pitchFamily="18" charset="0"/>
                            <a:ea typeface="Calibri" panose="020F0502020204030204" pitchFamily="34" charset="0"/>
                            <a:cs typeface="Nazanin" panose="00000400000000000000" pitchFamily="2" charset="-78"/>
                          </a:rPr>
                          <m:t>𝒕</m:t>
                        </m:r>
                      </m:e>
                      <m:sub>
                        <m:r>
                          <a:rPr lang="en-US" sz="1700" b="1" i="1" kern="100">
                            <a:latin typeface="Cambria Math" panose="02040503050406030204" pitchFamily="18" charset="0"/>
                            <a:ea typeface="Calibri" panose="020F0502020204030204" pitchFamily="34" charset="0"/>
                            <a:cs typeface="Nazanin" panose="00000400000000000000" pitchFamily="2" charset="-78"/>
                          </a:rPr>
                          <m:t>𝟎</m:t>
                        </m:r>
                      </m:sub>
                    </m:sSub>
                  </m:oMath>
                </a14:m>
                <a:r>
                  <a:rPr lang="fa-IR" sz="1700" b="1" kern="100" dirty="0">
                    <a:latin typeface="Times New Roman" panose="02020603050405020304" pitchFamily="18" charset="0"/>
                    <a:ea typeface="Calibri" panose="020F0502020204030204" pitchFamily="34" charset="0"/>
                    <a:cs typeface="B Nazanin" panose="00000400000000000000" pitchFamily="2" charset="-78"/>
                  </a:rPr>
                  <a:t> است</a:t>
                </a:r>
                <a:r>
                  <a:rPr lang="fa-IR" sz="1700" b="1" kern="100" dirty="0" smtClean="0">
                    <a:latin typeface="Times New Roman" panose="02020603050405020304" pitchFamily="18" charset="0"/>
                    <a:ea typeface="Calibri" panose="020F0502020204030204" pitchFamily="34" charset="0"/>
                    <a:cs typeface="B Nazanin" panose="00000400000000000000" pitchFamily="2" charset="-78"/>
                  </a:rPr>
                  <a:t>. </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انتگرال </a:t>
                </a:r>
                <a:r>
                  <a:rPr lang="fa-IR" sz="1700" kern="100" dirty="0">
                    <a:latin typeface="Times New Roman" panose="02020603050405020304" pitchFamily="18" charset="0"/>
                    <a:ea typeface="Calibri" panose="020F0502020204030204" pitchFamily="34" charset="0"/>
                    <a:cs typeface="B Nazanin" panose="00000400000000000000" pitchFamily="2" charset="-78"/>
                  </a:rPr>
                  <a:t>به کار رفته در عبارت فوق را </a:t>
                </a:r>
                <a:r>
                  <a:rPr lang="fa-IR" sz="1700" b="1" kern="1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انتگرال کانولوشن </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گویند و </a:t>
                </a:r>
                <a:r>
                  <a:rPr lang="fa-IR" sz="1700" kern="100" dirty="0">
                    <a:latin typeface="Times New Roman" panose="02020603050405020304" pitchFamily="18" charset="0"/>
                    <a:ea typeface="Calibri" panose="020F0502020204030204" pitchFamily="34" charset="0"/>
                    <a:cs typeface="B Nazanin" panose="00000400000000000000" pitchFamily="2" charset="-78"/>
                  </a:rPr>
                  <a:t>آن را به صورت زیر نشان می دهند</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a:t>
                </a:r>
                <a:endParaRPr lang="en-US" sz="1700" kern="100" dirty="0">
                  <a:effectLst/>
                  <a:latin typeface="Times New Roman" panose="02020603050405020304" pitchFamily="18" charset="0"/>
                  <a:ea typeface="Calibri" panose="020F0502020204030204" pitchFamily="34" charset="0"/>
                  <a:cs typeface="B Nazanin" panose="00000400000000000000" pitchFamily="2" charset="-78"/>
                </a:endParaRPr>
              </a:p>
            </p:txBody>
          </p:sp>
        </mc:Choice>
        <mc:Fallback xmlns="">
          <p:sp>
            <p:nvSpPr>
              <p:cNvPr id="11" name="Rectangle 10"/>
              <p:cNvSpPr>
                <a:spLocks noRot="1" noChangeAspect="1" noMove="1" noResize="1" noEditPoints="1" noAdjustHandles="1" noChangeArrowheads="1" noChangeShapeType="1" noTextEdit="1"/>
              </p:cNvSpPr>
              <p:nvPr/>
            </p:nvSpPr>
            <p:spPr>
              <a:xfrm>
                <a:off x="254840" y="2743200"/>
                <a:ext cx="8686800" cy="694036"/>
              </a:xfrm>
              <a:prstGeom prst="rect">
                <a:avLst/>
              </a:prstGeom>
              <a:blipFill>
                <a:blip r:embed="rId8"/>
                <a:stretch>
                  <a:fillRect l="-982" r="-421" b="-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020103" y="3327432"/>
                <a:ext cx="4926760" cy="9098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700" i="1" smtClean="0">
                          <a:solidFill>
                            <a:srgbClr val="FF0000"/>
                          </a:solidFill>
                          <a:latin typeface="Cambria Math" panose="02040503050406030204" pitchFamily="18" charset="0"/>
                        </a:rPr>
                        <m:t>𝑣</m:t>
                      </m:r>
                      <m:r>
                        <a:rPr lang="en-US" sz="170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𝑡</m:t>
                      </m:r>
                      <m:r>
                        <a:rPr lang="en-US" sz="1700">
                          <a:solidFill>
                            <a:srgbClr val="FF0000"/>
                          </a:solidFill>
                          <a:latin typeface="Cambria Math" panose="02040503050406030204" pitchFamily="18" charset="0"/>
                        </a:rPr>
                        <m:t>)=</m:t>
                      </m:r>
                      <m:sSub>
                        <m:sSubPr>
                          <m:ctrlPr>
                            <a:rPr lang="en-US" sz="1700" i="1">
                              <a:solidFill>
                                <a:srgbClr val="FF0000"/>
                              </a:solidFill>
                              <a:latin typeface="Cambria Math" panose="02040503050406030204" pitchFamily="18" charset="0"/>
                            </a:rPr>
                          </m:ctrlPr>
                        </m:sSubPr>
                        <m:e>
                          <m:r>
                            <a:rPr lang="en-US" sz="1700" i="1">
                              <a:solidFill>
                                <a:srgbClr val="FF0000"/>
                              </a:solidFill>
                              <a:latin typeface="Cambria Math" panose="02040503050406030204" pitchFamily="18" charset="0"/>
                            </a:rPr>
                            <m:t>𝑖</m:t>
                          </m:r>
                        </m:e>
                        <m:sub>
                          <m:r>
                            <a:rPr lang="en-US" sz="1700" i="1">
                              <a:solidFill>
                                <a:srgbClr val="FF0000"/>
                              </a:solidFill>
                              <a:latin typeface="Cambria Math" panose="02040503050406030204" pitchFamily="18" charset="0"/>
                            </a:rPr>
                            <m:t>𝑠</m:t>
                          </m:r>
                        </m:sub>
                      </m:sSub>
                      <m:r>
                        <a:rPr lang="en-US" sz="1700" b="0" i="0" smtClean="0">
                          <a:solidFill>
                            <a:srgbClr val="FF0000"/>
                          </a:solidFill>
                          <a:latin typeface="Cambria Math" panose="02040503050406030204" pitchFamily="18" charset="0"/>
                        </a:rPr>
                        <m:t>(</m:t>
                      </m:r>
                      <m:r>
                        <a:rPr lang="en-US" sz="1700" b="0" i="1" smtClean="0">
                          <a:solidFill>
                            <a:srgbClr val="FF0000"/>
                          </a:solidFill>
                          <a:latin typeface="Cambria Math" panose="02040503050406030204" pitchFamily="18" charset="0"/>
                        </a:rPr>
                        <m:t>𝑡</m:t>
                      </m:r>
                      <m:r>
                        <a:rPr lang="en-US" sz="1700" b="0" i="0" smtClean="0">
                          <a:solidFill>
                            <a:srgbClr val="FF0000"/>
                          </a:solidFill>
                          <a:latin typeface="Cambria Math" panose="02040503050406030204" pitchFamily="18" charset="0"/>
                        </a:rPr>
                        <m:t>)</m:t>
                      </m:r>
                      <m:r>
                        <a:rPr lang="en-US" sz="170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h</m:t>
                      </m:r>
                      <m:r>
                        <a:rPr lang="en-US" sz="170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𝑡</m:t>
                      </m:r>
                      <m:r>
                        <a:rPr lang="en-US" sz="1700">
                          <a:solidFill>
                            <a:srgbClr val="FF0000"/>
                          </a:solidFill>
                          <a:latin typeface="Cambria Math" panose="02040503050406030204" pitchFamily="18" charset="0"/>
                        </a:rPr>
                        <m:t>)=</m:t>
                      </m:r>
                      <m:nary>
                        <m:naryPr>
                          <m:limLoc m:val="undOvr"/>
                          <m:grow m:val="on"/>
                          <m:ctrlPr>
                            <a:rPr lang="en-US" sz="1700" i="1">
                              <a:solidFill>
                                <a:srgbClr val="FF0000"/>
                              </a:solidFill>
                              <a:latin typeface="Cambria Math" panose="02040503050406030204" pitchFamily="18" charset="0"/>
                            </a:rPr>
                          </m:ctrlPr>
                        </m:naryPr>
                        <m:sub>
                          <m:sSub>
                            <m:sSubPr>
                              <m:ctrlPr>
                                <a:rPr lang="en-US" sz="1700" i="1">
                                  <a:solidFill>
                                    <a:srgbClr val="FF0000"/>
                                  </a:solidFill>
                                  <a:latin typeface="Cambria Math" panose="02040503050406030204" pitchFamily="18" charset="0"/>
                                </a:rPr>
                              </m:ctrlPr>
                            </m:sSubPr>
                            <m:e>
                              <m:r>
                                <a:rPr lang="en-US" sz="1700" i="1">
                                  <a:solidFill>
                                    <a:srgbClr val="FF0000"/>
                                  </a:solidFill>
                                  <a:latin typeface="Cambria Math" panose="02040503050406030204" pitchFamily="18" charset="0"/>
                                </a:rPr>
                                <m:t>𝑡</m:t>
                              </m:r>
                            </m:e>
                            <m:sub>
                              <m:r>
                                <a:rPr lang="en-US" sz="1700">
                                  <a:solidFill>
                                    <a:srgbClr val="FF0000"/>
                                  </a:solidFill>
                                  <a:latin typeface="Cambria Math" panose="02040503050406030204" pitchFamily="18" charset="0"/>
                                </a:rPr>
                                <m:t>0</m:t>
                              </m:r>
                            </m:sub>
                          </m:sSub>
                        </m:sub>
                        <m:sup>
                          <m:r>
                            <a:rPr lang="en-US" sz="1700" i="1">
                              <a:solidFill>
                                <a:srgbClr val="FF0000"/>
                              </a:solidFill>
                              <a:latin typeface="Cambria Math" panose="02040503050406030204" pitchFamily="18" charset="0"/>
                            </a:rPr>
                            <m:t>𝑡</m:t>
                          </m:r>
                        </m:sup>
                        <m:e>
                          <m:sSub>
                            <m:sSubPr>
                              <m:ctrlPr>
                                <a:rPr lang="en-US" sz="1700" i="1">
                                  <a:solidFill>
                                    <a:srgbClr val="FF0000"/>
                                  </a:solidFill>
                                  <a:latin typeface="Cambria Math" panose="02040503050406030204" pitchFamily="18" charset="0"/>
                                </a:rPr>
                              </m:ctrlPr>
                            </m:sSubPr>
                            <m:e>
                              <m:r>
                                <a:rPr lang="en-US" sz="1700" i="1">
                                  <a:solidFill>
                                    <a:srgbClr val="FF0000"/>
                                  </a:solidFill>
                                  <a:latin typeface="Cambria Math" panose="02040503050406030204" pitchFamily="18" charset="0"/>
                                </a:rPr>
                                <m:t>𝑖</m:t>
                              </m:r>
                            </m:e>
                            <m:sub>
                              <m:r>
                                <a:rPr lang="en-US" sz="1700" i="1">
                                  <a:solidFill>
                                    <a:srgbClr val="FF0000"/>
                                  </a:solidFill>
                                  <a:latin typeface="Cambria Math" panose="02040503050406030204" pitchFamily="18" charset="0"/>
                                </a:rPr>
                                <m:t>𝑠</m:t>
                              </m:r>
                            </m:sub>
                          </m:sSub>
                          <m:r>
                            <a:rPr lang="en-US" sz="1700">
                              <a:solidFill>
                                <a:srgbClr val="FF0000"/>
                              </a:solidFill>
                              <a:latin typeface="Cambria Math" panose="02040503050406030204" pitchFamily="18" charset="0"/>
                            </a:rPr>
                            <m:t>(</m:t>
                          </m:r>
                          <m:sSup>
                            <m:sSupPr>
                              <m:ctrlPr>
                                <a:rPr lang="en-US" sz="1700" i="1">
                                  <a:solidFill>
                                    <a:srgbClr val="FF0000"/>
                                  </a:solidFill>
                                  <a:latin typeface="Cambria Math" panose="02040503050406030204" pitchFamily="18" charset="0"/>
                                </a:rPr>
                              </m:ctrlPr>
                            </m:sSupPr>
                            <m:e>
                              <m:r>
                                <a:rPr lang="en-US" sz="1700" i="1">
                                  <a:solidFill>
                                    <a:srgbClr val="FF0000"/>
                                  </a:solidFill>
                                  <a:latin typeface="Cambria Math" panose="02040503050406030204" pitchFamily="18" charset="0"/>
                                </a:rPr>
                                <m:t>𝑡</m:t>
                              </m:r>
                            </m:e>
                            <m:sup>
                              <m:r>
                                <a:rPr lang="en-US" sz="1700">
                                  <a:solidFill>
                                    <a:srgbClr val="FF0000"/>
                                  </a:solidFill>
                                  <a:latin typeface="Cambria Math" panose="02040503050406030204" pitchFamily="18" charset="0"/>
                                </a:rPr>
                                <m:t>′</m:t>
                              </m:r>
                            </m:sup>
                          </m:sSup>
                          <m:r>
                            <a:rPr lang="en-US" sz="170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h</m:t>
                          </m:r>
                        </m:e>
                      </m:nary>
                      <m:r>
                        <a:rPr lang="en-US" sz="170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𝑡</m:t>
                      </m:r>
                      <m:r>
                        <a:rPr lang="en-US" sz="1700">
                          <a:solidFill>
                            <a:srgbClr val="FF0000"/>
                          </a:solidFill>
                          <a:latin typeface="Cambria Math" panose="02040503050406030204" pitchFamily="18" charset="0"/>
                        </a:rPr>
                        <m:t>−</m:t>
                      </m:r>
                      <m:sSup>
                        <m:sSupPr>
                          <m:ctrlPr>
                            <a:rPr lang="en-US" sz="1700" i="1">
                              <a:solidFill>
                                <a:srgbClr val="FF0000"/>
                              </a:solidFill>
                              <a:latin typeface="Cambria Math" panose="02040503050406030204" pitchFamily="18" charset="0"/>
                            </a:rPr>
                          </m:ctrlPr>
                        </m:sSupPr>
                        <m:e>
                          <m:r>
                            <a:rPr lang="en-US" sz="1700" i="1">
                              <a:solidFill>
                                <a:srgbClr val="FF0000"/>
                              </a:solidFill>
                              <a:latin typeface="Cambria Math" panose="02040503050406030204" pitchFamily="18" charset="0"/>
                            </a:rPr>
                            <m:t>𝑡</m:t>
                          </m:r>
                        </m:e>
                        <m:sup>
                          <m:r>
                            <a:rPr lang="en-US" sz="1700">
                              <a:solidFill>
                                <a:srgbClr val="FF0000"/>
                              </a:solidFill>
                              <a:latin typeface="Cambria Math" panose="02040503050406030204" pitchFamily="18" charset="0"/>
                            </a:rPr>
                            <m:t>′</m:t>
                          </m:r>
                        </m:sup>
                      </m:sSup>
                      <m:r>
                        <a:rPr lang="en-US" sz="170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𝑑</m:t>
                      </m:r>
                      <m:sSup>
                        <m:sSupPr>
                          <m:ctrlPr>
                            <a:rPr lang="en-US" sz="1700" i="1">
                              <a:solidFill>
                                <a:srgbClr val="FF0000"/>
                              </a:solidFill>
                              <a:latin typeface="Cambria Math" panose="02040503050406030204" pitchFamily="18" charset="0"/>
                            </a:rPr>
                          </m:ctrlPr>
                        </m:sSupPr>
                        <m:e>
                          <m:r>
                            <a:rPr lang="en-US" sz="1700" i="1">
                              <a:solidFill>
                                <a:srgbClr val="FF0000"/>
                              </a:solidFill>
                              <a:latin typeface="Cambria Math" panose="02040503050406030204" pitchFamily="18" charset="0"/>
                            </a:rPr>
                            <m:t>𝑡</m:t>
                          </m:r>
                        </m:e>
                        <m:sup>
                          <m:r>
                            <a:rPr lang="en-US" sz="1700">
                              <a:solidFill>
                                <a:srgbClr val="FF0000"/>
                              </a:solidFill>
                              <a:latin typeface="Cambria Math" panose="02040503050406030204" pitchFamily="18" charset="0"/>
                            </a:rPr>
                            <m:t>′</m:t>
                          </m:r>
                        </m:sup>
                      </m:sSup>
                      <m:r>
                        <m:rPr>
                          <m:nor/>
                        </m:rPr>
                        <a:rPr lang="en-US" sz="1700" i="1">
                          <a:solidFill>
                            <a:srgbClr val="FF0000"/>
                          </a:solidFill>
                          <a:latin typeface="Cambria Math" panose="02040503050406030204" pitchFamily="18" charset="0"/>
                        </a:rPr>
                        <m:t>    </m:t>
                      </m:r>
                      <m:r>
                        <a:rPr lang="en-US" sz="1700" i="1">
                          <a:solidFill>
                            <a:srgbClr val="FF0000"/>
                          </a:solidFill>
                          <a:latin typeface="Cambria Math" panose="02040503050406030204" pitchFamily="18" charset="0"/>
                        </a:rPr>
                        <m:t>𝑡</m:t>
                      </m:r>
                      <m:r>
                        <a:rPr lang="en-US" sz="1700">
                          <a:solidFill>
                            <a:srgbClr val="FF0000"/>
                          </a:solidFill>
                          <a:latin typeface="Cambria Math" panose="02040503050406030204" pitchFamily="18" charset="0"/>
                        </a:rPr>
                        <m:t>≥</m:t>
                      </m:r>
                      <m:sSub>
                        <m:sSubPr>
                          <m:ctrlPr>
                            <a:rPr lang="en-US" sz="1700" i="1">
                              <a:solidFill>
                                <a:srgbClr val="FF0000"/>
                              </a:solidFill>
                              <a:latin typeface="Cambria Math" panose="02040503050406030204" pitchFamily="18" charset="0"/>
                            </a:rPr>
                          </m:ctrlPr>
                        </m:sSubPr>
                        <m:e>
                          <m:r>
                            <a:rPr lang="en-US" sz="1700" i="1">
                              <a:solidFill>
                                <a:srgbClr val="FF0000"/>
                              </a:solidFill>
                              <a:latin typeface="Cambria Math" panose="02040503050406030204" pitchFamily="18" charset="0"/>
                            </a:rPr>
                            <m:t>𝑡</m:t>
                          </m:r>
                        </m:e>
                        <m:sub>
                          <m:r>
                            <a:rPr lang="en-US" sz="1700" i="1">
                              <a:solidFill>
                                <a:srgbClr val="FF0000"/>
                              </a:solidFill>
                              <a:latin typeface="Cambria Math" panose="02040503050406030204" pitchFamily="18" charset="0"/>
                            </a:rPr>
                            <m:t>0</m:t>
                          </m:r>
                        </m:sub>
                      </m:sSub>
                    </m:oMath>
                  </m:oMathPara>
                </a14:m>
                <a:endParaRPr lang="en-US" sz="1700" dirty="0"/>
              </a:p>
            </p:txBody>
          </p:sp>
        </mc:Choice>
        <mc:Fallback xmlns="">
          <p:sp>
            <p:nvSpPr>
              <p:cNvPr id="12" name="Rectangle 11"/>
              <p:cNvSpPr>
                <a:spLocks noRot="1" noChangeAspect="1" noMove="1" noResize="1" noEditPoints="1" noAdjustHandles="1" noChangeArrowheads="1" noChangeShapeType="1" noTextEdit="1"/>
              </p:cNvSpPr>
              <p:nvPr/>
            </p:nvSpPr>
            <p:spPr>
              <a:xfrm>
                <a:off x="2020103" y="3327432"/>
                <a:ext cx="4926760" cy="9098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52400" y="4114800"/>
                <a:ext cx="8683588" cy="2863091"/>
              </a:xfrm>
              <a:prstGeom prst="rect">
                <a:avLst/>
              </a:prstGeom>
            </p:spPr>
            <p:txBody>
              <a:bodyPr wrap="square">
                <a:spAutoFit/>
              </a:bodyPr>
              <a:lstStyle/>
              <a:p>
                <a:pPr marR="0" algn="just" rtl="1">
                  <a:lnSpc>
                    <a:spcPct val="150000"/>
                  </a:lnSpc>
                  <a:spcBef>
                    <a:spcPts val="0"/>
                  </a:spcBef>
                </a:pPr>
                <a:r>
                  <a:rPr lang="fa-IR" sz="1700" b="1" kern="1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بنابراین با دانستن پاسخ ضربه </a:t>
                </a:r>
                <a14:m>
                  <m:oMath xmlns:m="http://schemas.openxmlformats.org/officeDocument/2006/math">
                    <m:r>
                      <a:rPr lang="en-US" sz="1700" b="1" i="1" kern="100">
                        <a:solidFill>
                          <a:srgbClr val="0000FF"/>
                        </a:solidFill>
                        <a:latin typeface="Cambria Math" panose="02040503050406030204" pitchFamily="18" charset="0"/>
                        <a:ea typeface="Calibri" panose="020F0502020204030204" pitchFamily="34" charset="0"/>
                        <a:cs typeface="Nazanin" panose="00000400000000000000" pitchFamily="2" charset="-78"/>
                      </a:rPr>
                      <m:t>𝒉</m:t>
                    </m:r>
                    <m:r>
                      <a:rPr lang="en-US" sz="1700" b="1" i="1" kern="100">
                        <a:solidFill>
                          <a:srgbClr val="0000FF"/>
                        </a:solidFill>
                        <a:latin typeface="Cambria Math" panose="02040503050406030204" pitchFamily="18" charset="0"/>
                        <a:ea typeface="Calibri" panose="020F0502020204030204" pitchFamily="34" charset="0"/>
                        <a:cs typeface="Nazanin" panose="00000400000000000000" pitchFamily="2" charset="-78"/>
                      </a:rPr>
                      <m:t>(</m:t>
                    </m:r>
                    <m:r>
                      <a:rPr lang="en-US" sz="1700" b="1" i="1" kern="100">
                        <a:solidFill>
                          <a:srgbClr val="0000FF"/>
                        </a:solidFill>
                        <a:latin typeface="Cambria Math" panose="02040503050406030204" pitchFamily="18" charset="0"/>
                        <a:ea typeface="Calibri" panose="020F0502020204030204" pitchFamily="34" charset="0"/>
                        <a:cs typeface="Nazanin" panose="00000400000000000000" pitchFamily="2" charset="-78"/>
                      </a:rPr>
                      <m:t>𝒕</m:t>
                    </m:r>
                    <m:r>
                      <a:rPr lang="en-US" sz="1700" b="1" i="1" kern="100">
                        <a:solidFill>
                          <a:srgbClr val="0000FF"/>
                        </a:solidFill>
                        <a:latin typeface="Cambria Math" panose="02040503050406030204" pitchFamily="18" charset="0"/>
                        <a:ea typeface="Calibri" panose="020F0502020204030204" pitchFamily="34" charset="0"/>
                        <a:cs typeface="Nazanin" panose="00000400000000000000" pitchFamily="2" charset="-78"/>
                      </a:rPr>
                      <m:t>)</m:t>
                    </m:r>
                  </m:oMath>
                </a14:m>
                <a:r>
                  <a:rPr lang="fa-IR" sz="1700" b="1" kern="1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 و محاسبه کانولوشن آن با ورودی دلخواه</a:t>
                </a:r>
                <a14:m>
                  <m:oMath xmlns:m="http://schemas.openxmlformats.org/officeDocument/2006/math">
                    <m:sSub>
                      <m:sSubPr>
                        <m:ctrlPr>
                          <a:rPr lang="en-US" sz="1700" b="1" i="1" kern="100">
                            <a:solidFill>
                              <a:srgbClr val="0000FF"/>
                            </a:solidFill>
                            <a:latin typeface="Cambria Math" panose="02040503050406030204" pitchFamily="18" charset="0"/>
                            <a:ea typeface="Calibri" panose="020F0502020204030204" pitchFamily="34" charset="0"/>
                            <a:cs typeface="Nazanin" panose="00000400000000000000" pitchFamily="2" charset="-78"/>
                          </a:rPr>
                        </m:ctrlPr>
                      </m:sSubPr>
                      <m:e>
                        <m:r>
                          <a:rPr lang="en-US" sz="1700" b="1" i="1" kern="100">
                            <a:solidFill>
                              <a:srgbClr val="0000FF"/>
                            </a:solidFill>
                            <a:latin typeface="Cambria Math" panose="02040503050406030204" pitchFamily="18" charset="0"/>
                            <a:ea typeface="Calibri" panose="020F0502020204030204" pitchFamily="34" charset="0"/>
                            <a:cs typeface="Nazanin" panose="00000400000000000000" pitchFamily="2" charset="-78"/>
                          </a:rPr>
                          <m:t>𝒊</m:t>
                        </m:r>
                      </m:e>
                      <m:sub>
                        <m:r>
                          <a:rPr lang="en-US" sz="1700" b="1" i="1" kern="100">
                            <a:solidFill>
                              <a:srgbClr val="0000FF"/>
                            </a:solidFill>
                            <a:latin typeface="Cambria Math" panose="02040503050406030204" pitchFamily="18" charset="0"/>
                            <a:ea typeface="Calibri" panose="020F0502020204030204" pitchFamily="34" charset="0"/>
                            <a:cs typeface="Nazanin" panose="00000400000000000000" pitchFamily="2" charset="-78"/>
                          </a:rPr>
                          <m:t>𝒔</m:t>
                        </m:r>
                      </m:sub>
                    </m:sSub>
                    <m:d>
                      <m:dPr>
                        <m:ctrlPr>
                          <a:rPr lang="en-US" sz="1700" b="1" i="1" kern="100">
                            <a:solidFill>
                              <a:srgbClr val="0000FF"/>
                            </a:solidFill>
                            <a:latin typeface="Cambria Math" panose="02040503050406030204" pitchFamily="18" charset="0"/>
                            <a:ea typeface="Calibri" panose="020F0502020204030204" pitchFamily="34" charset="0"/>
                            <a:cs typeface="Nazanin" panose="00000400000000000000" pitchFamily="2" charset="-78"/>
                          </a:rPr>
                        </m:ctrlPr>
                      </m:dPr>
                      <m:e>
                        <m:r>
                          <a:rPr lang="en-US" sz="1700" b="1" i="1" kern="100">
                            <a:solidFill>
                              <a:srgbClr val="0000FF"/>
                            </a:solidFill>
                            <a:latin typeface="Cambria Math" panose="02040503050406030204" pitchFamily="18" charset="0"/>
                            <a:ea typeface="Calibri" panose="020F0502020204030204" pitchFamily="34" charset="0"/>
                            <a:cs typeface="Nazanin" panose="00000400000000000000" pitchFamily="2" charset="-78"/>
                          </a:rPr>
                          <m:t>𝒕</m:t>
                        </m:r>
                      </m:e>
                    </m:d>
                  </m:oMath>
                </a14:m>
                <a:r>
                  <a:rPr lang="en-US" sz="1700" b="1" i="1" kern="1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 </a:t>
                </a:r>
                <a:r>
                  <a:rPr lang="fa-IR" sz="1700" b="1" i="1" kern="1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a:t>
                </a:r>
                <a:r>
                  <a:rPr lang="fa-IR" sz="1700" b="1" kern="1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می </a:t>
                </a:r>
                <a:r>
                  <a:rPr lang="fa-IR" sz="1700" b="1" kern="1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توان پاسخ حالت صفر هر مدار </a:t>
                </a:r>
                <a:r>
                  <a:rPr lang="en-US" sz="1700" b="1" kern="1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LTI</a:t>
                </a:r>
                <a:r>
                  <a:rPr lang="fa-IR" sz="1700" b="1" kern="1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 را به یک ورودی دلخواه به دست آورد. </a:t>
                </a:r>
                <a14:m>
                  <m:oMath xmlns:m="http://schemas.openxmlformats.org/officeDocument/2006/math">
                    <m:sSub>
                      <m:sSubPr>
                        <m:ctrlPr>
                          <a:rPr lang="en-US" sz="1700" b="1" i="1" kern="100">
                            <a:latin typeface="Cambria Math" panose="02040503050406030204" pitchFamily="18" charset="0"/>
                            <a:ea typeface="Calibri" panose="020F0502020204030204" pitchFamily="34" charset="0"/>
                            <a:cs typeface="Nazanin" panose="00000400000000000000" pitchFamily="2" charset="-78"/>
                          </a:rPr>
                        </m:ctrlPr>
                      </m:sSubPr>
                      <m:e>
                        <m:r>
                          <a:rPr lang="en-US" sz="1700" b="1" i="1" kern="100">
                            <a:latin typeface="Cambria Math" panose="02040503050406030204" pitchFamily="18" charset="0"/>
                            <a:ea typeface="Calibri" panose="020F0502020204030204" pitchFamily="34" charset="0"/>
                            <a:cs typeface="Nazanin" panose="00000400000000000000" pitchFamily="2" charset="-78"/>
                          </a:rPr>
                          <m:t>𝒕</m:t>
                        </m:r>
                      </m:e>
                      <m:sub>
                        <m:r>
                          <a:rPr lang="en-US" sz="1700" b="1" i="1" kern="100">
                            <a:latin typeface="Cambria Math" panose="02040503050406030204" pitchFamily="18" charset="0"/>
                            <a:ea typeface="Calibri" panose="020F0502020204030204" pitchFamily="34" charset="0"/>
                            <a:cs typeface="Nazanin" panose="00000400000000000000" pitchFamily="2" charset="-78"/>
                          </a:rPr>
                          <m:t>𝟎</m:t>
                        </m:r>
                      </m:sub>
                    </m:sSub>
                  </m:oMath>
                </a14:m>
                <a:r>
                  <a:rPr lang="fa-IR" sz="1700" b="1" kern="100" dirty="0">
                    <a:latin typeface="Times New Roman" panose="02020603050405020304" pitchFamily="18" charset="0"/>
                    <a:ea typeface="Calibri" panose="020F0502020204030204" pitchFamily="34" charset="0"/>
                    <a:cs typeface="B Nazanin" panose="00000400000000000000" pitchFamily="2" charset="-78"/>
                  </a:rPr>
                  <a:t> لحظه ای است که ورودی </a:t>
                </a:r>
                <a14:m>
                  <m:oMath xmlns:m="http://schemas.openxmlformats.org/officeDocument/2006/math">
                    <m:sSub>
                      <m:sSubPr>
                        <m:ctrlPr>
                          <a:rPr lang="en-US" sz="1700" b="1" i="1" kern="100">
                            <a:latin typeface="Cambria Math" panose="02040503050406030204" pitchFamily="18" charset="0"/>
                            <a:ea typeface="Calibri" panose="020F0502020204030204" pitchFamily="34" charset="0"/>
                            <a:cs typeface="Nazanin" panose="00000400000000000000" pitchFamily="2" charset="-78"/>
                          </a:rPr>
                        </m:ctrlPr>
                      </m:sSubPr>
                      <m:e>
                        <m:r>
                          <a:rPr lang="en-US" sz="1700" b="1" i="1" kern="100">
                            <a:latin typeface="Cambria Math" panose="02040503050406030204" pitchFamily="18" charset="0"/>
                            <a:ea typeface="Calibri" panose="020F0502020204030204" pitchFamily="34" charset="0"/>
                            <a:cs typeface="Nazanin" panose="00000400000000000000" pitchFamily="2" charset="-78"/>
                          </a:rPr>
                          <m:t>𝒊</m:t>
                        </m:r>
                      </m:e>
                      <m:sub>
                        <m:r>
                          <a:rPr lang="en-US" sz="1700" b="1" i="1" kern="100">
                            <a:latin typeface="Cambria Math" panose="02040503050406030204" pitchFamily="18" charset="0"/>
                            <a:ea typeface="Calibri" panose="020F0502020204030204" pitchFamily="34" charset="0"/>
                            <a:cs typeface="Nazanin" panose="00000400000000000000" pitchFamily="2" charset="-78"/>
                          </a:rPr>
                          <m:t>𝒔</m:t>
                        </m:r>
                      </m:sub>
                    </m:sSub>
                    <m:r>
                      <a:rPr lang="en-US" sz="1700" b="1" i="1" kern="100">
                        <a:latin typeface="Cambria Math" panose="02040503050406030204" pitchFamily="18" charset="0"/>
                        <a:ea typeface="Calibri" panose="020F0502020204030204" pitchFamily="34" charset="0"/>
                        <a:cs typeface="Nazanin" panose="00000400000000000000" pitchFamily="2" charset="-78"/>
                      </a:rPr>
                      <m:t>(</m:t>
                    </m:r>
                    <m:r>
                      <a:rPr lang="en-US" sz="1700" b="1" i="1" kern="100">
                        <a:latin typeface="Cambria Math" panose="02040503050406030204" pitchFamily="18" charset="0"/>
                        <a:ea typeface="Calibri" panose="020F0502020204030204" pitchFamily="34" charset="0"/>
                        <a:cs typeface="Nazanin" panose="00000400000000000000" pitchFamily="2" charset="-78"/>
                      </a:rPr>
                      <m:t>𝒕</m:t>
                    </m:r>
                    <m:r>
                      <a:rPr lang="en-US" sz="1700" b="1" i="1" kern="100">
                        <a:latin typeface="Cambria Math" panose="02040503050406030204" pitchFamily="18" charset="0"/>
                        <a:ea typeface="Calibri" panose="020F0502020204030204" pitchFamily="34" charset="0"/>
                        <a:cs typeface="Nazanin" panose="00000400000000000000" pitchFamily="2" charset="-78"/>
                      </a:rPr>
                      <m:t>)</m:t>
                    </m:r>
                  </m:oMath>
                </a14:m>
                <a:r>
                  <a:rPr lang="fa-IR" sz="1700" b="1" kern="100" dirty="0">
                    <a:latin typeface="Times New Roman" panose="02020603050405020304" pitchFamily="18" charset="0"/>
                    <a:ea typeface="Calibri" panose="020F0502020204030204" pitchFamily="34" charset="0"/>
                    <a:cs typeface="B Nazanin" panose="00000400000000000000" pitchFamily="2" charset="-78"/>
                  </a:rPr>
                  <a:t> اعمال می شود و </a:t>
                </a:r>
                <a14:m>
                  <m:oMath xmlns:m="http://schemas.openxmlformats.org/officeDocument/2006/math">
                    <m:r>
                      <a:rPr lang="en-US" sz="1700" b="1" i="1" kern="100">
                        <a:latin typeface="Cambria Math" panose="02040503050406030204" pitchFamily="18" charset="0"/>
                        <a:ea typeface="Calibri" panose="020F0502020204030204" pitchFamily="34" charset="0"/>
                        <a:cs typeface="Nazanin" panose="00000400000000000000" pitchFamily="2" charset="-78"/>
                      </a:rPr>
                      <m:t>𝒕</m:t>
                    </m:r>
                  </m:oMath>
                </a14:m>
                <a:r>
                  <a:rPr lang="fa-IR" sz="1700" b="1" kern="100" dirty="0">
                    <a:latin typeface="Times New Roman" panose="02020603050405020304" pitchFamily="18" charset="0"/>
                    <a:ea typeface="Calibri" panose="020F0502020204030204" pitchFamily="34" charset="0"/>
                    <a:cs typeface="B Nazanin" panose="00000400000000000000" pitchFamily="2" charset="-78"/>
                  </a:rPr>
                  <a:t> لحظه مشاهده پاسخ است. توجه کنید که </a:t>
                </a:r>
                <a14:m>
                  <m:oMath xmlns:m="http://schemas.openxmlformats.org/officeDocument/2006/math">
                    <m:r>
                      <a:rPr lang="en-US" sz="1700" b="1" i="1" kern="100">
                        <a:latin typeface="Cambria Math" panose="02040503050406030204" pitchFamily="18" charset="0"/>
                        <a:ea typeface="Calibri" panose="020F0502020204030204" pitchFamily="34" charset="0"/>
                        <a:cs typeface="Nazanin" panose="00000400000000000000" pitchFamily="2" charset="-78"/>
                      </a:rPr>
                      <m:t>𝒕</m:t>
                    </m:r>
                  </m:oMath>
                </a14:m>
                <a:r>
                  <a:rPr lang="fa-IR" sz="1700" b="1" kern="100" dirty="0">
                    <a:latin typeface="Times New Roman" panose="02020603050405020304" pitchFamily="18" charset="0"/>
                    <a:ea typeface="Calibri" panose="020F0502020204030204" pitchFamily="34" charset="0"/>
                    <a:cs typeface="B Nazanin" panose="00000400000000000000" pitchFamily="2" charset="-78"/>
                  </a:rPr>
                  <a:t> در آرگومان تابع انتگرال وجود دارد و برای هر مقدار </a:t>
                </a:r>
                <a14:m>
                  <m:oMath xmlns:m="http://schemas.openxmlformats.org/officeDocument/2006/math">
                    <m:r>
                      <a:rPr lang="en-US" sz="1700" b="1" i="1" kern="100">
                        <a:latin typeface="Cambria Math" panose="02040503050406030204" pitchFamily="18" charset="0"/>
                        <a:ea typeface="Calibri" panose="020F0502020204030204" pitchFamily="34" charset="0"/>
                        <a:cs typeface="Nazanin" panose="00000400000000000000" pitchFamily="2" charset="-78"/>
                      </a:rPr>
                      <m:t>𝒕</m:t>
                    </m:r>
                  </m:oMath>
                </a14:m>
                <a:r>
                  <a:rPr lang="fa-IR" sz="1700" b="1" kern="100" dirty="0">
                    <a:latin typeface="Times New Roman" panose="02020603050405020304" pitchFamily="18" charset="0"/>
                    <a:ea typeface="Calibri" panose="020F0502020204030204" pitchFamily="34" charset="0"/>
                    <a:cs typeface="B Nazanin" panose="00000400000000000000" pitchFamily="2" charset="-78"/>
                  </a:rPr>
                  <a:t> یک انتگرال گیری جدید نیاز است</a:t>
                </a:r>
                <a:r>
                  <a:rPr lang="fa-IR" sz="1700" b="1" kern="100" dirty="0" smtClean="0">
                    <a:latin typeface="Times New Roman" panose="02020603050405020304" pitchFamily="18" charset="0"/>
                    <a:ea typeface="Calibri" panose="020F0502020204030204" pitchFamily="34" charset="0"/>
                    <a:cs typeface="B Nazanin" panose="00000400000000000000" pitchFamily="2" charset="-78"/>
                  </a:rPr>
                  <a:t>.</a:t>
                </a:r>
              </a:p>
              <a:p>
                <a:pPr marR="0" algn="just" rtl="1">
                  <a:spcBef>
                    <a:spcPts val="0"/>
                  </a:spcBef>
                </a:pPr>
                <a:endParaRPr lang="en-US" sz="500" kern="100" dirty="0">
                  <a:latin typeface="Times New Roman" panose="02020603050405020304" pitchFamily="18" charset="0"/>
                  <a:ea typeface="Calibri" panose="020F0502020204030204" pitchFamily="34" charset="0"/>
                  <a:cs typeface="B Nazanin" panose="00000400000000000000" pitchFamily="2" charset="-78"/>
                </a:endParaRPr>
              </a:p>
              <a:p>
                <a:pPr marR="0" algn="r" rtl="1">
                  <a:lnSpc>
                    <a:spcPct val="150000"/>
                  </a:lnSpc>
                  <a:spcBef>
                    <a:spcPts val="0"/>
                  </a:spcBef>
                </a:pPr>
                <a:r>
                  <a:rPr lang="fa-IR" sz="1700" kern="100" dirty="0">
                    <a:latin typeface="Times New Roman" panose="02020603050405020304" pitchFamily="18" charset="0"/>
                    <a:ea typeface="Calibri" panose="020F0502020204030204" pitchFamily="34" charset="0"/>
                    <a:cs typeface="B Nazanin" panose="00000400000000000000" pitchFamily="2" charset="-78"/>
                  </a:rPr>
                  <a:t>اگر </a:t>
                </a:r>
                <a14:m>
                  <m:oMath xmlns:m="http://schemas.openxmlformats.org/officeDocument/2006/math">
                    <m:r>
                      <a:rPr lang="en-US" sz="1700" i="1" kern="100">
                        <a:latin typeface="Cambria Math" panose="02040503050406030204" pitchFamily="18" charset="0"/>
                        <a:ea typeface="Calibri" panose="020F0502020204030204" pitchFamily="34" charset="0"/>
                        <a:cs typeface="Nazanin" panose="00000400000000000000" pitchFamily="2" charset="-78"/>
                      </a:rPr>
                      <m:t>h</m:t>
                    </m:r>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𝑡</m:t>
                    </m:r>
                    <m:r>
                      <a:rPr lang="en-US" sz="1700" i="1" kern="100">
                        <a:latin typeface="Cambria Math" panose="02040503050406030204" pitchFamily="18" charset="0"/>
                        <a:ea typeface="Calibri" panose="020F0502020204030204" pitchFamily="34" charset="0"/>
                        <a:cs typeface="Nazanin" panose="00000400000000000000" pitchFamily="2" charset="-78"/>
                      </a:rPr>
                      <m:t>,</m:t>
                    </m:r>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𝑡</m:t>
                        </m:r>
                      </m:e>
                      <m:sub>
                        <m:r>
                          <a:rPr lang="en-US" sz="1700" i="1" kern="100">
                            <a:latin typeface="Cambria Math" panose="02040503050406030204" pitchFamily="18" charset="0"/>
                            <a:ea typeface="Calibri" panose="020F0502020204030204" pitchFamily="34" charset="0"/>
                            <a:cs typeface="Nazanin" panose="00000400000000000000" pitchFamily="2" charset="-78"/>
                          </a:rPr>
                          <m:t>𝑘</m:t>
                        </m:r>
                      </m:sub>
                    </m:sSub>
                    <m:r>
                      <a:rPr lang="en-US" sz="1700" i="1" kern="100">
                        <a:latin typeface="Cambria Math" panose="02040503050406030204" pitchFamily="18" charset="0"/>
                        <a:ea typeface="Calibri" panose="020F0502020204030204" pitchFamily="34" charset="0"/>
                        <a:cs typeface="Nazanin" panose="00000400000000000000" pitchFamily="2" charset="-78"/>
                      </a:rPr>
                      <m:t>)</m:t>
                    </m:r>
                  </m:oMath>
                </a14:m>
                <a:r>
                  <a:rPr lang="fa-IR" sz="1700" kern="100" dirty="0">
                    <a:latin typeface="Times New Roman" panose="02020603050405020304" pitchFamily="18" charset="0"/>
                    <a:ea typeface="Calibri" panose="020F0502020204030204" pitchFamily="34" charset="0"/>
                    <a:cs typeface="B Nazanin" panose="00000400000000000000" pitchFamily="2" charset="-78"/>
                  </a:rPr>
                  <a:t> پاسخ در زمان </a:t>
                </a:r>
                <a14:m>
                  <m:oMath xmlns:m="http://schemas.openxmlformats.org/officeDocument/2006/math">
                    <m:r>
                      <a:rPr lang="en-US" sz="1700" i="1" kern="100">
                        <a:latin typeface="Cambria Math" panose="02040503050406030204" pitchFamily="18" charset="0"/>
                        <a:ea typeface="Calibri" panose="020F0502020204030204" pitchFamily="34" charset="0"/>
                        <a:cs typeface="Nazanin" panose="00000400000000000000" pitchFamily="2" charset="-78"/>
                      </a:rPr>
                      <m:t>𝑡</m:t>
                    </m:r>
                  </m:oMath>
                </a14:m>
                <a:r>
                  <a:rPr lang="fa-IR" sz="1700" kern="100" dirty="0">
                    <a:latin typeface="Times New Roman" panose="02020603050405020304" pitchFamily="18" charset="0"/>
                    <a:ea typeface="Calibri" panose="020F0502020204030204" pitchFamily="34" charset="0"/>
                    <a:cs typeface="B Nazanin" panose="00000400000000000000" pitchFamily="2" charset="-78"/>
                  </a:rPr>
                  <a:t> به ضربه اعمال شده در زمان </a:t>
                </a:r>
                <a14:m>
                  <m:oMath xmlns:m="http://schemas.openxmlformats.org/officeDocument/2006/math">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𝑡</m:t>
                        </m:r>
                      </m:e>
                      <m:sub>
                        <m:r>
                          <a:rPr lang="en-US" sz="1700" i="1" kern="100">
                            <a:latin typeface="Cambria Math" panose="02040503050406030204" pitchFamily="18" charset="0"/>
                            <a:ea typeface="Calibri" panose="020F0502020204030204" pitchFamily="34" charset="0"/>
                            <a:cs typeface="Nazanin" panose="00000400000000000000" pitchFamily="2" charset="-78"/>
                          </a:rPr>
                          <m:t>𝑘</m:t>
                        </m:r>
                      </m:sub>
                    </m:sSub>
                  </m:oMath>
                </a14:m>
                <a:r>
                  <a:rPr lang="fa-IR" sz="1700" kern="100" dirty="0">
                    <a:latin typeface="Times New Roman" panose="02020603050405020304" pitchFamily="18" charset="0"/>
                    <a:ea typeface="Calibri" panose="020F0502020204030204" pitchFamily="34" charset="0"/>
                    <a:cs typeface="B Nazanin" panose="00000400000000000000" pitchFamily="2" charset="-78"/>
                  </a:rPr>
                  <a:t> </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باشد، </a:t>
                </a:r>
                <a:r>
                  <a:rPr lang="fa-IR" sz="1700" kern="100" dirty="0">
                    <a:latin typeface="Times New Roman" panose="02020603050405020304" pitchFamily="18" charset="0"/>
                    <a:ea typeface="Calibri" panose="020F0502020204030204" pitchFamily="34" charset="0"/>
                    <a:cs typeface="B Nazanin" panose="00000400000000000000" pitchFamily="2" charset="-78"/>
                  </a:rPr>
                  <a:t>چون مدار تغییرناپذیر با زمان فرض می شود، پاسخ در زمان </a:t>
                </a:r>
                <a14:m>
                  <m:oMath xmlns:m="http://schemas.openxmlformats.org/officeDocument/2006/math">
                    <m:r>
                      <a:rPr lang="en-US" sz="1700" i="1" kern="100">
                        <a:latin typeface="Cambria Math" panose="02040503050406030204" pitchFamily="18" charset="0"/>
                        <a:ea typeface="Calibri" panose="020F0502020204030204" pitchFamily="34" charset="0"/>
                        <a:cs typeface="Nazanin" panose="00000400000000000000" pitchFamily="2" charset="-78"/>
                      </a:rPr>
                      <m:t>𝑡</m:t>
                    </m:r>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𝑇</m:t>
                    </m:r>
                  </m:oMath>
                </a14:m>
                <a:r>
                  <a:rPr lang="fa-IR" sz="1700" kern="100" dirty="0">
                    <a:latin typeface="Times New Roman" panose="02020603050405020304" pitchFamily="18" charset="0"/>
                    <a:ea typeface="Calibri" panose="020F0502020204030204" pitchFamily="34" charset="0"/>
                    <a:cs typeface="B Nazanin" panose="00000400000000000000" pitchFamily="2" charset="-78"/>
                  </a:rPr>
                  <a:t> به ضربه اعمال شده در </a:t>
                </a:r>
                <a14:m>
                  <m:oMath xmlns:m="http://schemas.openxmlformats.org/officeDocument/2006/math">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𝑡</m:t>
                        </m:r>
                      </m:e>
                      <m:sub>
                        <m:r>
                          <a:rPr lang="en-US" sz="1700" i="1" kern="100">
                            <a:latin typeface="Cambria Math" panose="02040503050406030204" pitchFamily="18" charset="0"/>
                            <a:ea typeface="Calibri" panose="020F0502020204030204" pitchFamily="34" charset="0"/>
                            <a:cs typeface="Nazanin" panose="00000400000000000000" pitchFamily="2" charset="-78"/>
                          </a:rPr>
                          <m:t>𝑘</m:t>
                        </m:r>
                      </m:sub>
                    </m:sSub>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𝑇</m:t>
                    </m:r>
                  </m:oMath>
                </a14:m>
                <a:r>
                  <a:rPr lang="fa-IR" sz="1700" kern="100" dirty="0">
                    <a:latin typeface="Times New Roman" panose="02020603050405020304" pitchFamily="18" charset="0"/>
                    <a:ea typeface="Calibri" panose="020F0502020204030204" pitchFamily="34" charset="0"/>
                    <a:cs typeface="B Nazanin" panose="00000400000000000000" pitchFamily="2" charset="-78"/>
                  </a:rPr>
                  <a:t>، برای هر مقدار</a:t>
                </a:r>
                <a14:m>
                  <m:oMath xmlns:m="http://schemas.openxmlformats.org/officeDocument/2006/math">
                    <m:r>
                      <a:rPr lang="en-US" sz="1700" i="1" kern="100">
                        <a:latin typeface="Cambria Math" panose="02040503050406030204" pitchFamily="18" charset="0"/>
                        <a:ea typeface="Calibri" panose="020F0502020204030204" pitchFamily="34" charset="0"/>
                        <a:cs typeface="Nazanin" panose="00000400000000000000" pitchFamily="2" charset="-78"/>
                      </a:rPr>
                      <m:t>𝑇</m:t>
                    </m:r>
                  </m:oMath>
                </a14:m>
                <a:r>
                  <a:rPr lang="en-US" sz="1700" i="1" kern="100" dirty="0">
                    <a:latin typeface="Times New Roman" panose="02020603050405020304" pitchFamily="18" charset="0"/>
                    <a:ea typeface="Calibri" panose="020F0502020204030204" pitchFamily="34" charset="0"/>
                    <a:cs typeface="B Nazanin" panose="00000400000000000000" pitchFamily="2" charset="-78"/>
                  </a:rPr>
                  <a:t> </a:t>
                </a:r>
                <a:r>
                  <a:rPr lang="fa-IR" sz="1700" i="1" kern="100" dirty="0">
                    <a:latin typeface="Times New Roman" panose="02020603050405020304" pitchFamily="18" charset="0"/>
                    <a:ea typeface="Calibri" panose="020F0502020204030204" pitchFamily="34" charset="0"/>
                    <a:cs typeface="B Nazanin" panose="00000400000000000000" pitchFamily="2" charset="-78"/>
                  </a:rPr>
                  <a:t> </a:t>
                </a:r>
                <a:r>
                  <a:rPr lang="fa-IR" sz="1700" kern="100" dirty="0">
                    <a:latin typeface="Times New Roman" panose="02020603050405020304" pitchFamily="18" charset="0"/>
                    <a:ea typeface="Calibri" panose="020F0502020204030204" pitchFamily="34" charset="0"/>
                    <a:cs typeface="B Nazanin" panose="00000400000000000000" pitchFamily="2" charset="-78"/>
                  </a:rPr>
                  <a:t>یکی خواهد </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بود. </a:t>
                </a:r>
                <a:r>
                  <a:rPr lang="fa-IR" sz="1700" kern="100" dirty="0">
                    <a:latin typeface="Times New Roman" panose="02020603050405020304" pitchFamily="18" charset="0"/>
                    <a:ea typeface="Calibri" panose="020F0502020204030204" pitchFamily="34" charset="0"/>
                    <a:cs typeface="B Nazanin" panose="00000400000000000000" pitchFamily="2" charset="-78"/>
                  </a:rPr>
                  <a:t>یعنی برای هر </a:t>
                </a:r>
                <a14:m>
                  <m:oMath xmlns:m="http://schemas.openxmlformats.org/officeDocument/2006/math">
                    <m:r>
                      <a:rPr lang="en-US" sz="1700" i="1" kern="100">
                        <a:latin typeface="Cambria Math" panose="02040503050406030204" pitchFamily="18" charset="0"/>
                        <a:ea typeface="Calibri" panose="020F0502020204030204" pitchFamily="34" charset="0"/>
                        <a:cs typeface="Nazanin" panose="00000400000000000000" pitchFamily="2" charset="-78"/>
                      </a:rPr>
                      <m:t>𝑇</m:t>
                    </m:r>
                  </m:oMath>
                </a14:m>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a:t>
                </a:r>
              </a:p>
              <a:p>
                <a:pPr marR="0" algn="r" rtl="1">
                  <a:spcBef>
                    <a:spcPts val="0"/>
                  </a:spcBef>
                </a:pPr>
                <a:endParaRPr lang="en-US" sz="400" kern="100" dirty="0">
                  <a:latin typeface="Times New Roman" panose="02020603050405020304" pitchFamily="18" charset="0"/>
                  <a:ea typeface="Calibri" panose="020F0502020204030204" pitchFamily="34" charset="0"/>
                  <a:cs typeface="B Nazanin" panose="00000400000000000000" pitchFamily="2" charset="-78"/>
                </a:endParaRPr>
              </a:p>
              <a:p>
                <a:pPr marL="228600" marR="0" algn="r" rtl="1">
                  <a:lnSpc>
                    <a:spcPct val="115000"/>
                  </a:lnSpc>
                  <a:spcBef>
                    <a:spcPts val="0"/>
                  </a:spcBef>
                </a:pPr>
                <a14:m>
                  <m:oMathPara xmlns:m="http://schemas.openxmlformats.org/officeDocument/2006/math">
                    <m:oMathParaPr>
                      <m:jc m:val="centerGroup"/>
                    </m:oMathParaPr>
                    <m:oMath xmlns:m="http://schemas.openxmlformats.org/officeDocument/2006/math">
                      <m:r>
                        <a:rPr lang="en-US" sz="1700" i="1" kern="100">
                          <a:latin typeface="Cambria Math" panose="02040503050406030204" pitchFamily="18" charset="0"/>
                          <a:ea typeface="Calibri" panose="020F0502020204030204" pitchFamily="34" charset="0"/>
                          <a:cs typeface="Nazanin" panose="00000400000000000000" pitchFamily="2" charset="-78"/>
                        </a:rPr>
                        <m:t>h</m:t>
                      </m:r>
                      <m:d>
                        <m:dPr>
                          <m:ctrlPr>
                            <a:rPr lang="en-US" sz="1700" i="1" kern="100">
                              <a:latin typeface="Cambria Math" panose="02040503050406030204" pitchFamily="18" charset="0"/>
                              <a:ea typeface="Calibri" panose="020F0502020204030204" pitchFamily="34" charset="0"/>
                              <a:cs typeface="Nazanin" panose="00000400000000000000" pitchFamily="2" charset="-78"/>
                            </a:rPr>
                          </m:ctrlPr>
                        </m:dPr>
                        <m:e>
                          <m:r>
                            <a:rPr lang="en-US" sz="1700" i="1" kern="100">
                              <a:latin typeface="Cambria Math" panose="02040503050406030204" pitchFamily="18" charset="0"/>
                              <a:ea typeface="Calibri" panose="020F0502020204030204" pitchFamily="34" charset="0"/>
                              <a:cs typeface="Nazanin" panose="00000400000000000000" pitchFamily="2" charset="-78"/>
                            </a:rPr>
                            <m:t>𝑡</m:t>
                          </m:r>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𝑇</m:t>
                          </m:r>
                          <m:r>
                            <a:rPr lang="en-US" sz="1700" i="1" kern="100">
                              <a:latin typeface="Cambria Math" panose="02040503050406030204" pitchFamily="18" charset="0"/>
                              <a:ea typeface="Calibri" panose="020F0502020204030204" pitchFamily="34" charset="0"/>
                              <a:cs typeface="Nazanin" panose="00000400000000000000" pitchFamily="2" charset="-78"/>
                            </a:rPr>
                            <m:t> ,</m:t>
                          </m:r>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𝑡</m:t>
                              </m:r>
                            </m:e>
                            <m:sub>
                              <m:r>
                                <a:rPr lang="en-US" sz="1700" i="1" kern="100">
                                  <a:latin typeface="Cambria Math" panose="02040503050406030204" pitchFamily="18" charset="0"/>
                                  <a:ea typeface="Calibri" panose="020F0502020204030204" pitchFamily="34" charset="0"/>
                                  <a:cs typeface="Nazanin" panose="00000400000000000000" pitchFamily="2" charset="-78"/>
                                </a:rPr>
                                <m:t>𝑘</m:t>
                              </m:r>
                            </m:sub>
                          </m:sSub>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𝑇</m:t>
                          </m:r>
                        </m:e>
                      </m:d>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h</m:t>
                      </m:r>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𝑡</m:t>
                      </m:r>
                      <m:r>
                        <a:rPr lang="en-US" sz="1700" i="1" kern="100">
                          <a:latin typeface="Cambria Math" panose="02040503050406030204" pitchFamily="18" charset="0"/>
                          <a:ea typeface="Calibri" panose="020F0502020204030204" pitchFamily="34" charset="0"/>
                          <a:cs typeface="Nazanin" panose="00000400000000000000" pitchFamily="2" charset="-78"/>
                        </a:rPr>
                        <m:t>,</m:t>
                      </m:r>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𝑡</m:t>
                          </m:r>
                        </m:e>
                        <m:sub>
                          <m:r>
                            <a:rPr lang="en-US" sz="1700" i="1" kern="100">
                              <a:latin typeface="Cambria Math" panose="02040503050406030204" pitchFamily="18" charset="0"/>
                              <a:ea typeface="Calibri" panose="020F0502020204030204" pitchFamily="34" charset="0"/>
                              <a:cs typeface="Nazanin" panose="00000400000000000000" pitchFamily="2" charset="-78"/>
                            </a:rPr>
                            <m:t>𝑘</m:t>
                          </m:r>
                        </m:sub>
                      </m:sSub>
                      <m:r>
                        <a:rPr lang="en-US" sz="1700" i="1" kern="100">
                          <a:latin typeface="Cambria Math" panose="02040503050406030204" pitchFamily="18" charset="0"/>
                          <a:ea typeface="Calibri" panose="020F0502020204030204" pitchFamily="34" charset="0"/>
                          <a:cs typeface="Nazanin" panose="00000400000000000000" pitchFamily="2" charset="-78"/>
                        </a:rPr>
                        <m:t>)</m:t>
                      </m:r>
                    </m:oMath>
                  </m:oMathPara>
                </a14:m>
                <a:endParaRPr lang="en-US" sz="1700" kern="100" dirty="0">
                  <a:latin typeface="Times New Roman" panose="02020603050405020304" pitchFamily="18" charset="0"/>
                  <a:ea typeface="Calibri" panose="020F0502020204030204" pitchFamily="34" charset="0"/>
                  <a:cs typeface="B Nazanin" panose="00000400000000000000" pitchFamily="2" charset="-78"/>
                </a:endParaRPr>
              </a:p>
              <a:p>
                <a:pPr marR="0" algn="r" rtl="1">
                  <a:spcBef>
                    <a:spcPts val="0"/>
                  </a:spcBef>
                </a:pPr>
                <a:r>
                  <a:rPr lang="fa-IR" sz="1700" kern="100" dirty="0">
                    <a:latin typeface="Times New Roman" panose="02020603050405020304" pitchFamily="18" charset="0"/>
                    <a:ea typeface="Calibri" panose="020F0502020204030204" pitchFamily="34" charset="0"/>
                    <a:cs typeface="B Nazanin" panose="00000400000000000000" pitchFamily="2" charset="-78"/>
                  </a:rPr>
                  <a:t>از انتگرال کانولوشن دیده می شود که پاسخ حالت صفر، تابع خطی ورودی </a:t>
                </a:r>
                <a14:m>
                  <m:oMath xmlns:m="http://schemas.openxmlformats.org/officeDocument/2006/math">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𝑖</m:t>
                        </m:r>
                      </m:e>
                      <m:sub>
                        <m:r>
                          <a:rPr lang="en-US" sz="1700" i="1" kern="100">
                            <a:latin typeface="Cambria Math" panose="02040503050406030204" pitchFamily="18" charset="0"/>
                            <a:ea typeface="Calibri" panose="020F0502020204030204" pitchFamily="34" charset="0"/>
                            <a:cs typeface="Nazanin" panose="00000400000000000000" pitchFamily="2" charset="-78"/>
                          </a:rPr>
                          <m:t>𝑠</m:t>
                        </m:r>
                      </m:sub>
                    </m:sSub>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𝑡</m:t>
                    </m:r>
                    <m:r>
                      <a:rPr lang="en-US" sz="1700" i="1" kern="100">
                        <a:latin typeface="Cambria Math" panose="02040503050406030204" pitchFamily="18" charset="0"/>
                        <a:ea typeface="Calibri" panose="020F0502020204030204" pitchFamily="34" charset="0"/>
                        <a:cs typeface="Nazanin" panose="00000400000000000000" pitchFamily="2" charset="-78"/>
                      </a:rPr>
                      <m:t>)</m:t>
                    </m:r>
                  </m:oMath>
                </a14:m>
                <a:r>
                  <a:rPr lang="fa-IR" sz="1700" kern="100" dirty="0">
                    <a:latin typeface="Times New Roman" panose="02020603050405020304" pitchFamily="18" charset="0"/>
                    <a:ea typeface="Calibri" panose="020F0502020204030204" pitchFamily="34" charset="0"/>
                    <a:cs typeface="B Nazanin" panose="00000400000000000000" pitchFamily="2" charset="-78"/>
                  </a:rPr>
                  <a:t> است.</a:t>
                </a:r>
                <a:endParaRPr lang="en-US" sz="1700" kern="100" dirty="0">
                  <a:latin typeface="Times New Roman" panose="02020603050405020304" pitchFamily="18" charset="0"/>
                  <a:ea typeface="Calibri" panose="020F0502020204030204" pitchFamily="34" charset="0"/>
                  <a:cs typeface="B Nazanin" panose="00000400000000000000" pitchFamily="2"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152400" y="4114800"/>
                <a:ext cx="8683588" cy="2863091"/>
              </a:xfrm>
              <a:prstGeom prst="rect">
                <a:avLst/>
              </a:prstGeom>
              <a:blipFill>
                <a:blip r:embed="rId10"/>
                <a:stretch>
                  <a:fillRect l="-1053" r="-421"/>
                </a:stretch>
              </a:blipFill>
            </p:spPr>
            <p:txBody>
              <a:bodyPr/>
              <a:lstStyle/>
              <a:p>
                <a:r>
                  <a:rPr lang="en-US">
                    <a:noFill/>
                  </a:rPr>
                  <a:t> </a:t>
                </a:r>
              </a:p>
            </p:txBody>
          </p:sp>
        </mc:Fallback>
      </mc:AlternateContent>
    </p:spTree>
    <p:extLst>
      <p:ext uri="{BB962C8B-B14F-4D97-AF65-F5344CB8AC3E}">
        <p14:creationId xmlns:p14="http://schemas.microsoft.com/office/powerpoint/2010/main" val="178262407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96</a:t>
            </a:fld>
            <a:endParaRPr lang="en-US" dirty="0"/>
          </a:p>
        </p:txBody>
      </p:sp>
      <mc:AlternateContent xmlns:mc="http://schemas.openxmlformats.org/markup-compatibility/2006" xmlns:a14="http://schemas.microsoft.com/office/drawing/2010/main">
        <mc:Choice Requires="a14">
          <p:sp>
            <p:nvSpPr>
              <p:cNvPr id="14" name="Rectangle 13"/>
              <p:cNvSpPr/>
              <p:nvPr/>
            </p:nvSpPr>
            <p:spPr>
              <a:xfrm>
                <a:off x="0" y="977050"/>
                <a:ext cx="1139286"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𝑡</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r>
                        <a:rPr lang="en-US" sz="1700" i="0">
                          <a:latin typeface="Cambria Math" panose="02040503050406030204" pitchFamily="18" charset="0"/>
                        </a:rPr>
                        <m:t>=</m:t>
                      </m:r>
                      <m:r>
                        <a:rPr lang="en-US" sz="1700" i="1">
                          <a:latin typeface="Cambria Math" panose="02040503050406030204" pitchFamily="18" charset="0"/>
                        </a:rPr>
                        <m:t>𝜏</m:t>
                      </m:r>
                    </m:oMath>
                  </m:oMathPara>
                </a14:m>
                <a:endParaRPr lang="en-US" sz="1700" dirty="0"/>
              </a:p>
            </p:txBody>
          </p:sp>
        </mc:Choice>
        <mc:Fallback xmlns="">
          <p:sp>
            <p:nvSpPr>
              <p:cNvPr id="14" name="Rectangle 13"/>
              <p:cNvSpPr>
                <a:spLocks noRot="1" noChangeAspect="1" noMove="1" noResize="1" noEditPoints="1" noAdjustHandles="1" noChangeArrowheads="1" noChangeShapeType="1" noTextEdit="1"/>
              </p:cNvSpPr>
              <p:nvPr/>
            </p:nvSpPr>
            <p:spPr>
              <a:xfrm>
                <a:off x="0" y="977050"/>
                <a:ext cx="1139286" cy="35394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273174" y="838200"/>
                <a:ext cx="1139286"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𝜏</m:t>
                      </m:r>
                    </m:oMath>
                  </m:oMathPara>
                </a14:m>
                <a:endParaRPr lang="en-US" sz="1700" dirty="0"/>
              </a:p>
            </p:txBody>
          </p:sp>
        </mc:Choice>
        <mc:Fallback xmlns="">
          <p:sp>
            <p:nvSpPr>
              <p:cNvPr id="16" name="Rectangle 15"/>
              <p:cNvSpPr>
                <a:spLocks noRot="1" noChangeAspect="1" noMove="1" noResize="1" noEditPoints="1" noAdjustHandles="1" noChangeArrowheads="1" noChangeShapeType="1" noTextEdit="1"/>
              </p:cNvSpPr>
              <p:nvPr/>
            </p:nvSpPr>
            <p:spPr>
              <a:xfrm>
                <a:off x="1273174" y="838200"/>
                <a:ext cx="1139286" cy="3539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242643" y="1143936"/>
                <a:ext cx="1210652"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𝑑</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i="0">
                              <a:latin typeface="Cambria Math" panose="02040503050406030204" pitchFamily="18" charset="0"/>
                            </a:rPr>
                            <m:t>′</m:t>
                          </m:r>
                        </m:sup>
                      </m:sSup>
                      <m:r>
                        <a:rPr lang="en-US" sz="1700" i="0">
                          <a:latin typeface="Cambria Math" panose="02040503050406030204" pitchFamily="18" charset="0"/>
                        </a:rPr>
                        <m:t>=−</m:t>
                      </m:r>
                      <m:r>
                        <a:rPr lang="en-US" sz="1700" i="1">
                          <a:latin typeface="Cambria Math" panose="02040503050406030204" pitchFamily="18" charset="0"/>
                        </a:rPr>
                        <m:t>𝑑</m:t>
                      </m:r>
                      <m:r>
                        <a:rPr lang="en-US" sz="1700" i="1">
                          <a:latin typeface="Cambria Math" panose="02040503050406030204" pitchFamily="18" charset="0"/>
                        </a:rPr>
                        <m:t>𝜏</m:t>
                      </m:r>
                    </m:oMath>
                  </m:oMathPara>
                </a14:m>
                <a:endParaRPr lang="en-US" sz="1700" dirty="0"/>
              </a:p>
            </p:txBody>
          </p:sp>
        </mc:Choice>
        <mc:Fallback xmlns="">
          <p:sp>
            <p:nvSpPr>
              <p:cNvPr id="17" name="Rectangle 16"/>
              <p:cNvSpPr>
                <a:spLocks noRot="1" noChangeAspect="1" noMove="1" noResize="1" noEditPoints="1" noAdjustHandles="1" noChangeArrowheads="1" noChangeShapeType="1" noTextEdit="1"/>
              </p:cNvSpPr>
              <p:nvPr/>
            </p:nvSpPr>
            <p:spPr>
              <a:xfrm>
                <a:off x="1242643" y="1143936"/>
                <a:ext cx="1210652" cy="35394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587184" y="929371"/>
                <a:ext cx="6556816" cy="479875"/>
              </a:xfrm>
              <a:prstGeom prst="rect">
                <a:avLst/>
              </a:prstGeom>
            </p:spPr>
            <p:txBody>
              <a:bodyPr wrap="square">
                <a:spAutoFit/>
              </a:bodyPr>
              <a:lstStyle/>
              <a:p>
                <a14:m>
                  <m:oMath xmlns:m="http://schemas.openxmlformats.org/officeDocument/2006/math">
                    <m:r>
                      <a:rPr lang="en-US" sz="1700" i="1" smtClean="0">
                        <a:latin typeface="Cambria Math" panose="02040503050406030204" pitchFamily="18" charset="0"/>
                      </a:rPr>
                      <m:t>𝑣</m:t>
                    </m:r>
                    <m:r>
                      <a:rPr lang="en-US" sz="1700">
                        <a:latin typeface="Cambria Math" panose="02040503050406030204" pitchFamily="18" charset="0"/>
                      </a:rPr>
                      <m:t>(</m:t>
                    </m:r>
                    <m:r>
                      <a:rPr lang="en-US" sz="1700" i="1">
                        <a:latin typeface="Cambria Math" panose="02040503050406030204" pitchFamily="18" charset="0"/>
                      </a:rPr>
                      <m:t>𝑡</m:t>
                    </m:r>
                    <m:r>
                      <a:rPr lang="en-US" sz="170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𝑠</m:t>
                        </m:r>
                      </m:sub>
                    </m:sSub>
                    <m:r>
                      <a:rPr lang="en-US" sz="1700" b="0" i="0" smtClean="0">
                        <a:latin typeface="Cambria Math" panose="02040503050406030204" pitchFamily="18" charset="0"/>
                      </a:rPr>
                      <m:t>(</m:t>
                    </m:r>
                    <m:r>
                      <m:rPr>
                        <m:sty m:val="p"/>
                      </m:rPr>
                      <a:rPr lang="en-US" sz="1700" b="0" i="0" smtClean="0">
                        <a:latin typeface="Cambria Math" panose="02040503050406030204" pitchFamily="18" charset="0"/>
                      </a:rPr>
                      <m:t>t</m:t>
                    </m:r>
                    <m:r>
                      <a:rPr lang="en-US" sz="1700" b="0" i="0" smtClean="0">
                        <a:latin typeface="Cambria Math" panose="02040503050406030204" pitchFamily="18" charset="0"/>
                      </a:rPr>
                      <m:t>)∗</m:t>
                    </m:r>
                    <m:r>
                      <a:rPr lang="en-US" sz="1700" i="1">
                        <a:latin typeface="Cambria Math" panose="02040503050406030204" pitchFamily="18" charset="0"/>
                      </a:rPr>
                      <m:t>h</m:t>
                    </m:r>
                    <m:r>
                      <a:rPr lang="en-US" sz="1700">
                        <a:latin typeface="Cambria Math" panose="02040503050406030204" pitchFamily="18" charset="0"/>
                      </a:rPr>
                      <m:t>(</m:t>
                    </m:r>
                    <m:r>
                      <a:rPr lang="en-US" sz="1700" i="1">
                        <a:latin typeface="Cambria Math" panose="02040503050406030204" pitchFamily="18" charset="0"/>
                      </a:rPr>
                      <m:t>𝑡</m:t>
                    </m:r>
                    <m:r>
                      <a:rPr lang="en-US" sz="1700">
                        <a:latin typeface="Cambria Math" panose="02040503050406030204" pitchFamily="18" charset="0"/>
                      </a:rPr>
                      <m:t>)=</m:t>
                    </m:r>
                    <m:nary>
                      <m:naryPr>
                        <m:limLoc m:val="undOvr"/>
                        <m:grow m:val="on"/>
                        <m:ctrlPr>
                          <a:rPr lang="en-US" sz="1700" i="1">
                            <a:latin typeface="Cambria Math" panose="02040503050406030204" pitchFamily="18" charset="0"/>
                          </a:rPr>
                        </m:ctrlPr>
                      </m:naryPr>
                      <m:sub>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a:latin typeface="Cambria Math" panose="02040503050406030204" pitchFamily="18" charset="0"/>
                              </a:rPr>
                              <m:t>0</m:t>
                            </m:r>
                          </m:sub>
                        </m:sSub>
                      </m:sub>
                      <m:sup>
                        <m:r>
                          <a:rPr lang="en-US" sz="1700" i="1">
                            <a:latin typeface="Cambria Math" panose="02040503050406030204" pitchFamily="18" charset="0"/>
                          </a:rPr>
                          <m:t>𝑡</m:t>
                        </m:r>
                      </m:sup>
                      <m:e>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𝑠</m:t>
                            </m:r>
                          </m:sub>
                        </m:sSub>
                        <m:r>
                          <a:rPr lang="en-US" sz="170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a:latin typeface="Cambria Math" panose="02040503050406030204" pitchFamily="18" charset="0"/>
                              </a:rPr>
                              <m:t>′</m:t>
                            </m:r>
                          </m:sup>
                        </m:sSup>
                      </m:e>
                    </m:nary>
                    <m:r>
                      <a:rPr lang="en-US" sz="1700">
                        <a:latin typeface="Cambria Math" panose="02040503050406030204" pitchFamily="18" charset="0"/>
                      </a:rPr>
                      <m:t>)</m:t>
                    </m:r>
                    <m:r>
                      <a:rPr lang="en-US" sz="1700" i="1">
                        <a:latin typeface="Cambria Math" panose="02040503050406030204" pitchFamily="18" charset="0"/>
                      </a:rPr>
                      <m:t>h</m:t>
                    </m:r>
                    <m:r>
                      <a:rPr lang="en-US" sz="1700">
                        <a:latin typeface="Cambria Math" panose="02040503050406030204" pitchFamily="18" charset="0"/>
                      </a:rPr>
                      <m:t>(</m:t>
                    </m:r>
                    <m:r>
                      <a:rPr lang="en-US" sz="1700" i="1">
                        <a:latin typeface="Cambria Math" panose="02040503050406030204" pitchFamily="18" charset="0"/>
                      </a:rPr>
                      <m:t>𝑡</m:t>
                    </m:r>
                    <m:r>
                      <a:rPr lang="en-US" sz="170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a:latin typeface="Cambria Math" panose="02040503050406030204" pitchFamily="18" charset="0"/>
                          </a:rPr>
                          <m:t>′</m:t>
                        </m:r>
                      </m:sup>
                    </m:sSup>
                    <m:r>
                      <a:rPr lang="en-US" sz="1700">
                        <a:latin typeface="Cambria Math" panose="02040503050406030204" pitchFamily="18" charset="0"/>
                      </a:rPr>
                      <m:t>)</m:t>
                    </m:r>
                    <m:r>
                      <a:rPr lang="en-US" sz="1700" i="1">
                        <a:latin typeface="Cambria Math" panose="02040503050406030204" pitchFamily="18" charset="0"/>
                      </a:rPr>
                      <m:t>𝑑</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a:latin typeface="Cambria Math" panose="02040503050406030204" pitchFamily="18" charset="0"/>
                          </a:rPr>
                          <m:t>′</m:t>
                        </m:r>
                      </m:sup>
                    </m:sSup>
                    <m:r>
                      <a:rPr lang="en-US" sz="1700">
                        <a:latin typeface="Cambria Math" panose="02040503050406030204" pitchFamily="18" charset="0"/>
                      </a:rPr>
                      <m:t>=</m:t>
                    </m:r>
                    <m:nary>
                      <m:naryPr>
                        <m:limLoc m:val="undOvr"/>
                        <m:grow m:val="on"/>
                        <m:ctrlPr>
                          <a:rPr lang="en-US" sz="1700" i="1">
                            <a:latin typeface="Cambria Math" panose="02040503050406030204" pitchFamily="18" charset="0"/>
                          </a:rPr>
                        </m:ctrlPr>
                      </m:naryPr>
                      <m:sub>
                        <m:r>
                          <m:rPr>
                            <m:brk/>
                            <m:aln/>
                          </m:rPr>
                          <a:rPr lang="en-US" sz="1700" b="0" i="1" smtClean="0">
                            <a:latin typeface="Cambria Math" panose="02040503050406030204" pitchFamily="18" charset="0"/>
                          </a:rPr>
                          <m:t>𝑡</m:t>
                        </m:r>
                        <m:r>
                          <a:rPr lang="en-US" sz="1700" b="0" i="1" smtClean="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a:latin typeface="Cambria Math" panose="02040503050406030204" pitchFamily="18" charset="0"/>
                              </a:rPr>
                              <m:t>0</m:t>
                            </m:r>
                          </m:sub>
                        </m:sSub>
                      </m:sub>
                      <m:sup>
                        <m:r>
                          <a:rPr lang="en-US" sz="1700" b="0" i="1" smtClean="0">
                            <a:latin typeface="Cambria Math" panose="02040503050406030204" pitchFamily="18" charset="0"/>
                          </a:rPr>
                          <m:t>0</m:t>
                        </m:r>
                      </m:sup>
                      <m:e>
                        <m:sSub>
                          <m:sSubPr>
                            <m:ctrlPr>
                              <a:rPr lang="en-US" sz="1700" i="1">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𝑠</m:t>
                            </m:r>
                          </m:sub>
                        </m:sSub>
                        <m:r>
                          <a:rPr lang="en-US" sz="1700">
                            <a:latin typeface="Cambria Math" panose="02040503050406030204" pitchFamily="18" charset="0"/>
                          </a:rPr>
                          <m:t>(</m:t>
                        </m:r>
                        <m:r>
                          <a:rPr lang="en-US" sz="1700" i="1">
                            <a:latin typeface="Cambria Math" panose="02040503050406030204" pitchFamily="18" charset="0"/>
                          </a:rPr>
                          <m:t>𝑡</m:t>
                        </m:r>
                        <m:r>
                          <a:rPr lang="en-US" sz="1700">
                            <a:latin typeface="Cambria Math" panose="02040503050406030204" pitchFamily="18" charset="0"/>
                          </a:rPr>
                          <m:t>−</m:t>
                        </m:r>
                        <m:r>
                          <a:rPr lang="en-US" sz="1700" i="1">
                            <a:latin typeface="Cambria Math" panose="02040503050406030204" pitchFamily="18" charset="0"/>
                          </a:rPr>
                          <m:t>𝜏</m:t>
                        </m:r>
                      </m:e>
                    </m:nary>
                    <m:r>
                      <a:rPr lang="en-US" sz="1700">
                        <a:latin typeface="Cambria Math" panose="02040503050406030204" pitchFamily="18" charset="0"/>
                      </a:rPr>
                      <m:t>)</m:t>
                    </m:r>
                    <m:r>
                      <a:rPr lang="en-US" sz="1700" i="1">
                        <a:latin typeface="Cambria Math" panose="02040503050406030204" pitchFamily="18" charset="0"/>
                      </a:rPr>
                      <m:t>h</m:t>
                    </m:r>
                    <m:r>
                      <a:rPr lang="en-US" sz="1700">
                        <a:latin typeface="Cambria Math" panose="02040503050406030204" pitchFamily="18" charset="0"/>
                      </a:rPr>
                      <m:t>(</m:t>
                    </m:r>
                    <m:r>
                      <a:rPr lang="en-US" sz="1700" i="1">
                        <a:latin typeface="Cambria Math" panose="02040503050406030204" pitchFamily="18" charset="0"/>
                      </a:rPr>
                      <m:t>𝜏</m:t>
                    </m:r>
                    <m:r>
                      <a:rPr lang="en-US" sz="1700">
                        <a:latin typeface="Cambria Math" panose="02040503050406030204" pitchFamily="18" charset="0"/>
                      </a:rPr>
                      <m:t>)(−</m:t>
                    </m:r>
                    <m:r>
                      <a:rPr lang="en-US" sz="1700" i="1">
                        <a:latin typeface="Cambria Math" panose="02040503050406030204" pitchFamily="18" charset="0"/>
                      </a:rPr>
                      <m:t>𝑑</m:t>
                    </m:r>
                    <m:r>
                      <a:rPr lang="en-US" sz="1700" i="1">
                        <a:latin typeface="Cambria Math" panose="02040503050406030204" pitchFamily="18" charset="0"/>
                      </a:rPr>
                      <m:t>𝜏</m:t>
                    </m:r>
                  </m:oMath>
                </a14:m>
                <a:r>
                  <a:rPr lang="fa-IR" sz="1700" dirty="0" smtClean="0"/>
                  <a:t>(</a:t>
                </a:r>
                <a:endParaRPr lang="en-US" sz="1700" dirty="0"/>
              </a:p>
            </p:txBody>
          </p:sp>
        </mc:Choice>
        <mc:Fallback xmlns="">
          <p:sp>
            <p:nvSpPr>
              <p:cNvPr id="18" name="Rectangle 17"/>
              <p:cNvSpPr>
                <a:spLocks noRot="1" noChangeAspect="1" noMove="1" noResize="1" noEditPoints="1" noAdjustHandles="1" noChangeArrowheads="1" noChangeShapeType="1" noTextEdit="1"/>
              </p:cNvSpPr>
              <p:nvPr/>
            </p:nvSpPr>
            <p:spPr>
              <a:xfrm>
                <a:off x="2587184" y="929371"/>
                <a:ext cx="6556816" cy="479875"/>
              </a:xfrm>
              <a:prstGeom prst="rect">
                <a:avLst/>
              </a:prstGeom>
              <a:blipFill>
                <a:blip r:embed="rId5"/>
                <a:stretch>
                  <a:fillRect t="-93671" b="-144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968532" y="1421405"/>
                <a:ext cx="5294911" cy="6773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smtClean="0">
                          <a:solidFill>
                            <a:schemeClr val="tx1"/>
                          </a:solidFill>
                          <a:latin typeface="Cambria Math" panose="02040503050406030204" pitchFamily="18" charset="0"/>
                        </a:rPr>
                        <m:t>𝑣</m:t>
                      </m:r>
                      <m:r>
                        <a:rPr lang="en-US" sz="1700" i="0">
                          <a:solidFill>
                            <a:schemeClr val="tx1"/>
                          </a:solidFill>
                          <a:latin typeface="Cambria Math" panose="02040503050406030204" pitchFamily="18" charset="0"/>
                        </a:rPr>
                        <m:t>(</m:t>
                      </m:r>
                      <m:r>
                        <a:rPr lang="en-US" sz="1700" i="1">
                          <a:solidFill>
                            <a:schemeClr val="tx1"/>
                          </a:solidFill>
                          <a:latin typeface="Cambria Math" panose="02040503050406030204" pitchFamily="18" charset="0"/>
                        </a:rPr>
                        <m:t>𝑡</m:t>
                      </m:r>
                      <m:r>
                        <a:rPr lang="en-US" sz="1700" i="0">
                          <a:solidFill>
                            <a:schemeClr val="tx1"/>
                          </a:solidFill>
                          <a:latin typeface="Cambria Math" panose="02040503050406030204" pitchFamily="18" charset="0"/>
                        </a:rPr>
                        <m:t>)=</m:t>
                      </m:r>
                      <m:nary>
                        <m:naryPr>
                          <m:limLoc m:val="subSup"/>
                          <m:grow m:val="on"/>
                          <m:ctrlPr>
                            <a:rPr lang="en-US" sz="1700" i="1">
                              <a:solidFill>
                                <a:schemeClr val="tx1"/>
                              </a:solidFill>
                              <a:latin typeface="Cambria Math" panose="02040503050406030204" pitchFamily="18" charset="0"/>
                            </a:rPr>
                          </m:ctrlPr>
                        </m:naryPr>
                        <m:sub>
                          <m:r>
                            <a:rPr lang="en-US" sz="1700" i="0">
                              <a:solidFill>
                                <a:schemeClr val="tx1"/>
                              </a:solidFill>
                              <a:latin typeface="Cambria Math" panose="02040503050406030204" pitchFamily="18" charset="0"/>
                            </a:rPr>
                            <m:t>0</m:t>
                          </m:r>
                        </m:sub>
                        <m:sup>
                          <m:r>
                            <a:rPr lang="en-US" sz="1700" i="1">
                              <a:solidFill>
                                <a:schemeClr val="tx1"/>
                              </a:solidFill>
                              <a:latin typeface="Cambria Math" panose="02040503050406030204" pitchFamily="18" charset="0"/>
                            </a:rPr>
                            <m:t>𝑡</m:t>
                          </m:r>
                          <m:r>
                            <a:rPr lang="en-US" sz="1700" i="0">
                              <a:solidFill>
                                <a:schemeClr val="tx1"/>
                              </a:solidFill>
                              <a:latin typeface="Cambria Math" panose="02040503050406030204" pitchFamily="18" charset="0"/>
                            </a:rPr>
                            <m:t>−</m:t>
                          </m:r>
                          <m:sSub>
                            <m:sSubPr>
                              <m:ctrlPr>
                                <a:rPr lang="en-US" sz="1700" i="1">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𝑡</m:t>
                              </m:r>
                            </m:e>
                            <m:sub>
                              <m:r>
                                <a:rPr lang="en-US" sz="1700" i="0">
                                  <a:solidFill>
                                    <a:schemeClr val="tx1"/>
                                  </a:solidFill>
                                  <a:latin typeface="Cambria Math" panose="02040503050406030204" pitchFamily="18" charset="0"/>
                                </a:rPr>
                                <m:t>0</m:t>
                              </m:r>
                            </m:sub>
                          </m:sSub>
                        </m:sup>
                        <m:e>
                          <m:r>
                            <a:rPr lang="en-US" sz="1700" i="1">
                              <a:solidFill>
                                <a:schemeClr val="tx1"/>
                              </a:solidFill>
                              <a:latin typeface="Cambria Math" panose="02040503050406030204" pitchFamily="18" charset="0"/>
                            </a:rPr>
                            <m:t>h</m:t>
                          </m:r>
                          <m:r>
                            <a:rPr lang="en-US" sz="1700" i="0">
                              <a:solidFill>
                                <a:schemeClr val="tx1"/>
                              </a:solidFill>
                              <a:latin typeface="Cambria Math" panose="02040503050406030204" pitchFamily="18" charset="0"/>
                            </a:rPr>
                            <m:t>(</m:t>
                          </m:r>
                          <m:r>
                            <a:rPr lang="en-US" sz="1700" i="1">
                              <a:solidFill>
                                <a:schemeClr val="tx1"/>
                              </a:solidFill>
                              <a:latin typeface="Cambria Math" panose="02040503050406030204" pitchFamily="18" charset="0"/>
                            </a:rPr>
                            <m:t>𝜏</m:t>
                          </m:r>
                          <m:r>
                            <a:rPr lang="en-US" sz="1700" i="0">
                              <a:solidFill>
                                <a:schemeClr val="tx1"/>
                              </a:solidFill>
                              <a:latin typeface="Cambria Math" panose="02040503050406030204" pitchFamily="18" charset="0"/>
                            </a:rPr>
                            <m:t>)</m:t>
                          </m:r>
                          <m:sSub>
                            <m:sSubPr>
                              <m:ctrlPr>
                                <a:rPr lang="en-US" sz="1700" i="1">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𝑖</m:t>
                              </m:r>
                            </m:e>
                            <m:sub>
                              <m:r>
                                <a:rPr lang="en-US" sz="1700" i="1">
                                  <a:solidFill>
                                    <a:schemeClr val="tx1"/>
                                  </a:solidFill>
                                  <a:latin typeface="Cambria Math" panose="02040503050406030204" pitchFamily="18" charset="0"/>
                                </a:rPr>
                                <m:t>𝑠</m:t>
                              </m:r>
                            </m:sub>
                          </m:sSub>
                          <m:r>
                            <a:rPr lang="en-US" sz="1700" i="0">
                              <a:solidFill>
                                <a:schemeClr val="tx1"/>
                              </a:solidFill>
                              <a:latin typeface="Cambria Math" panose="02040503050406030204" pitchFamily="18" charset="0"/>
                            </a:rPr>
                            <m:t>(</m:t>
                          </m:r>
                          <m:r>
                            <a:rPr lang="en-US" sz="1700" i="1">
                              <a:solidFill>
                                <a:schemeClr val="tx1"/>
                              </a:solidFill>
                              <a:latin typeface="Cambria Math" panose="02040503050406030204" pitchFamily="18" charset="0"/>
                            </a:rPr>
                            <m:t>𝑡</m:t>
                          </m:r>
                          <m:r>
                            <a:rPr lang="en-US" sz="1700" i="0">
                              <a:solidFill>
                                <a:schemeClr val="tx1"/>
                              </a:solidFill>
                              <a:latin typeface="Cambria Math" panose="02040503050406030204" pitchFamily="18" charset="0"/>
                            </a:rPr>
                            <m:t>−</m:t>
                          </m:r>
                          <m:r>
                            <a:rPr lang="en-US" sz="1700" i="1">
                              <a:solidFill>
                                <a:schemeClr val="tx1"/>
                              </a:solidFill>
                              <a:latin typeface="Cambria Math" panose="02040503050406030204" pitchFamily="18" charset="0"/>
                            </a:rPr>
                            <m:t>𝜏</m:t>
                          </m:r>
                          <m:r>
                            <a:rPr lang="en-US" sz="1700" i="0">
                              <a:solidFill>
                                <a:schemeClr val="tx1"/>
                              </a:solidFill>
                              <a:latin typeface="Cambria Math" panose="02040503050406030204" pitchFamily="18" charset="0"/>
                            </a:rPr>
                            <m:t>)</m:t>
                          </m:r>
                          <m:r>
                            <a:rPr lang="en-US" sz="1700" i="1">
                              <a:solidFill>
                                <a:schemeClr val="tx1"/>
                              </a:solidFill>
                              <a:latin typeface="Cambria Math" panose="02040503050406030204" pitchFamily="18" charset="0"/>
                            </a:rPr>
                            <m:t>𝑑</m:t>
                          </m:r>
                          <m:r>
                            <a:rPr lang="en-US" sz="1700" i="1">
                              <a:solidFill>
                                <a:schemeClr val="tx1"/>
                              </a:solidFill>
                              <a:latin typeface="Cambria Math" panose="02040503050406030204" pitchFamily="18" charset="0"/>
                            </a:rPr>
                            <m:t>𝜏</m:t>
                          </m:r>
                        </m:e>
                      </m:nary>
                      <m:r>
                        <a:rPr lang="en-US" sz="1700" i="0">
                          <a:solidFill>
                            <a:schemeClr val="tx1"/>
                          </a:solidFill>
                          <a:latin typeface="Cambria Math" panose="02040503050406030204" pitchFamily="18" charset="0"/>
                        </a:rPr>
                        <m:t>=</m:t>
                      </m:r>
                      <m:nary>
                        <m:naryPr>
                          <m:limLoc m:val="subSup"/>
                          <m:grow m:val="on"/>
                          <m:ctrlPr>
                            <a:rPr lang="en-US" sz="1700" i="1">
                              <a:solidFill>
                                <a:schemeClr val="tx1"/>
                              </a:solidFill>
                              <a:latin typeface="Cambria Math" panose="02040503050406030204" pitchFamily="18" charset="0"/>
                            </a:rPr>
                          </m:ctrlPr>
                        </m:naryPr>
                        <m:sub>
                          <m:r>
                            <a:rPr lang="en-US" sz="1700" i="0">
                              <a:solidFill>
                                <a:schemeClr val="tx1"/>
                              </a:solidFill>
                              <a:latin typeface="Cambria Math" panose="02040503050406030204" pitchFamily="18" charset="0"/>
                            </a:rPr>
                            <m:t>0</m:t>
                          </m:r>
                        </m:sub>
                        <m:sup>
                          <m:r>
                            <a:rPr lang="en-US" sz="1700" i="1">
                              <a:solidFill>
                                <a:schemeClr val="tx1"/>
                              </a:solidFill>
                              <a:latin typeface="Cambria Math" panose="02040503050406030204" pitchFamily="18" charset="0"/>
                            </a:rPr>
                            <m:t>𝑡</m:t>
                          </m:r>
                          <m:r>
                            <a:rPr lang="en-US" sz="1700" i="0">
                              <a:solidFill>
                                <a:schemeClr val="tx1"/>
                              </a:solidFill>
                              <a:latin typeface="Cambria Math" panose="02040503050406030204" pitchFamily="18" charset="0"/>
                            </a:rPr>
                            <m:t>−</m:t>
                          </m:r>
                          <m:sSub>
                            <m:sSubPr>
                              <m:ctrlPr>
                                <a:rPr lang="en-US" sz="1700" i="1">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𝑡</m:t>
                              </m:r>
                            </m:e>
                            <m:sub>
                              <m:r>
                                <a:rPr lang="en-US" sz="1700" i="0">
                                  <a:solidFill>
                                    <a:schemeClr val="tx1"/>
                                  </a:solidFill>
                                  <a:latin typeface="Cambria Math" panose="02040503050406030204" pitchFamily="18" charset="0"/>
                                </a:rPr>
                                <m:t>0</m:t>
                              </m:r>
                            </m:sub>
                          </m:sSub>
                        </m:sup>
                        <m:e>
                          <m:r>
                            <a:rPr lang="en-US" sz="1700" i="1">
                              <a:solidFill>
                                <a:schemeClr val="tx1"/>
                              </a:solidFill>
                              <a:latin typeface="Cambria Math" panose="02040503050406030204" pitchFamily="18" charset="0"/>
                            </a:rPr>
                            <m:t>h</m:t>
                          </m:r>
                          <m:r>
                            <a:rPr lang="en-US" sz="1700" i="0">
                              <a:solidFill>
                                <a:schemeClr val="tx1"/>
                              </a:solidFill>
                              <a:latin typeface="Cambria Math" panose="02040503050406030204" pitchFamily="18" charset="0"/>
                            </a:rPr>
                            <m:t>(</m:t>
                          </m:r>
                          <m:sSup>
                            <m:sSupPr>
                              <m:ctrlPr>
                                <a:rPr lang="en-US" sz="1700" i="1">
                                  <a:solidFill>
                                    <a:schemeClr val="tx1"/>
                                  </a:solidFill>
                                  <a:latin typeface="Cambria Math" panose="02040503050406030204" pitchFamily="18" charset="0"/>
                                </a:rPr>
                              </m:ctrlPr>
                            </m:sSupPr>
                            <m:e>
                              <m:r>
                                <a:rPr lang="en-US" sz="1700" i="1">
                                  <a:solidFill>
                                    <a:schemeClr val="tx1"/>
                                  </a:solidFill>
                                  <a:latin typeface="Cambria Math" panose="02040503050406030204" pitchFamily="18" charset="0"/>
                                </a:rPr>
                                <m:t>𝑡</m:t>
                              </m:r>
                            </m:e>
                            <m:sup>
                              <m:r>
                                <a:rPr lang="en-US" sz="1700" i="0">
                                  <a:solidFill>
                                    <a:schemeClr val="tx1"/>
                                  </a:solidFill>
                                  <a:latin typeface="Cambria Math" panose="02040503050406030204" pitchFamily="18" charset="0"/>
                                </a:rPr>
                                <m:t>′</m:t>
                              </m:r>
                            </m:sup>
                          </m:sSup>
                          <m:r>
                            <a:rPr lang="en-US" sz="1700" i="0">
                              <a:solidFill>
                                <a:schemeClr val="tx1"/>
                              </a:solidFill>
                              <a:latin typeface="Cambria Math" panose="02040503050406030204" pitchFamily="18" charset="0"/>
                            </a:rPr>
                            <m:t>)</m:t>
                          </m:r>
                          <m:sSub>
                            <m:sSubPr>
                              <m:ctrlPr>
                                <a:rPr lang="en-US" sz="1700" i="1">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𝑖</m:t>
                              </m:r>
                            </m:e>
                            <m:sub>
                              <m:r>
                                <a:rPr lang="en-US" sz="1700" i="1">
                                  <a:solidFill>
                                    <a:schemeClr val="tx1"/>
                                  </a:solidFill>
                                  <a:latin typeface="Cambria Math" panose="02040503050406030204" pitchFamily="18" charset="0"/>
                                </a:rPr>
                                <m:t>𝑠</m:t>
                              </m:r>
                            </m:sub>
                          </m:sSub>
                          <m:r>
                            <a:rPr lang="en-US" sz="1700" i="0">
                              <a:solidFill>
                                <a:schemeClr val="tx1"/>
                              </a:solidFill>
                              <a:latin typeface="Cambria Math" panose="02040503050406030204" pitchFamily="18" charset="0"/>
                            </a:rPr>
                            <m:t>(</m:t>
                          </m:r>
                          <m:r>
                            <a:rPr lang="en-US" sz="1700" i="1">
                              <a:solidFill>
                                <a:schemeClr val="tx1"/>
                              </a:solidFill>
                              <a:latin typeface="Cambria Math" panose="02040503050406030204" pitchFamily="18" charset="0"/>
                            </a:rPr>
                            <m:t>𝑡</m:t>
                          </m:r>
                          <m:r>
                            <a:rPr lang="en-US" sz="1700" i="0">
                              <a:solidFill>
                                <a:schemeClr val="tx1"/>
                              </a:solidFill>
                              <a:latin typeface="Cambria Math" panose="02040503050406030204" pitchFamily="18" charset="0"/>
                            </a:rPr>
                            <m:t>−</m:t>
                          </m:r>
                          <m:sSup>
                            <m:sSupPr>
                              <m:ctrlPr>
                                <a:rPr lang="en-US" sz="1700" i="1">
                                  <a:solidFill>
                                    <a:schemeClr val="tx1"/>
                                  </a:solidFill>
                                  <a:latin typeface="Cambria Math" panose="02040503050406030204" pitchFamily="18" charset="0"/>
                                </a:rPr>
                              </m:ctrlPr>
                            </m:sSupPr>
                            <m:e>
                              <m:r>
                                <a:rPr lang="en-US" sz="1700" i="1">
                                  <a:solidFill>
                                    <a:schemeClr val="tx1"/>
                                  </a:solidFill>
                                  <a:latin typeface="Cambria Math" panose="02040503050406030204" pitchFamily="18" charset="0"/>
                                </a:rPr>
                                <m:t>𝑡</m:t>
                              </m:r>
                            </m:e>
                            <m:sup>
                              <m:r>
                                <a:rPr lang="en-US" sz="1700" i="0">
                                  <a:solidFill>
                                    <a:schemeClr val="tx1"/>
                                  </a:solidFill>
                                  <a:latin typeface="Cambria Math" panose="02040503050406030204" pitchFamily="18" charset="0"/>
                                </a:rPr>
                                <m:t>′</m:t>
                              </m:r>
                            </m:sup>
                          </m:sSup>
                          <m:r>
                            <a:rPr lang="en-US" sz="1700" i="0">
                              <a:solidFill>
                                <a:schemeClr val="tx1"/>
                              </a:solidFill>
                              <a:latin typeface="Cambria Math" panose="02040503050406030204" pitchFamily="18" charset="0"/>
                            </a:rPr>
                            <m:t>)</m:t>
                          </m:r>
                          <m:r>
                            <a:rPr lang="en-US" sz="1700" i="1">
                              <a:solidFill>
                                <a:schemeClr val="tx1"/>
                              </a:solidFill>
                              <a:latin typeface="Cambria Math" panose="02040503050406030204" pitchFamily="18" charset="0"/>
                            </a:rPr>
                            <m:t>𝑑</m:t>
                          </m:r>
                          <m:sSup>
                            <m:sSupPr>
                              <m:ctrlPr>
                                <a:rPr lang="en-US" sz="1700" i="1">
                                  <a:solidFill>
                                    <a:schemeClr val="tx1"/>
                                  </a:solidFill>
                                  <a:latin typeface="Cambria Math" panose="02040503050406030204" pitchFamily="18" charset="0"/>
                                </a:rPr>
                              </m:ctrlPr>
                            </m:sSupPr>
                            <m:e>
                              <m:r>
                                <a:rPr lang="en-US" sz="1700" i="1">
                                  <a:solidFill>
                                    <a:schemeClr val="tx1"/>
                                  </a:solidFill>
                                  <a:latin typeface="Cambria Math" panose="02040503050406030204" pitchFamily="18" charset="0"/>
                                </a:rPr>
                                <m:t>𝑡</m:t>
                              </m:r>
                            </m:e>
                            <m:sup>
                              <m:r>
                                <a:rPr lang="en-US" sz="1700" i="0">
                                  <a:solidFill>
                                    <a:schemeClr val="tx1"/>
                                  </a:solidFill>
                                  <a:latin typeface="Cambria Math" panose="02040503050406030204" pitchFamily="18" charset="0"/>
                                </a:rPr>
                                <m:t>′</m:t>
                              </m:r>
                            </m:sup>
                          </m:sSup>
                        </m:e>
                      </m:nary>
                    </m:oMath>
                  </m:oMathPara>
                </a14:m>
                <a:endParaRPr lang="en-US" sz="1700" dirty="0">
                  <a:solidFill>
                    <a:schemeClr val="tx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1968532" y="1421405"/>
                <a:ext cx="5294911" cy="6773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981338" y="977050"/>
                <a:ext cx="423513"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a:solidFill>
                            <a:srgbClr val="0000FF"/>
                          </a:solidFill>
                          <a:latin typeface="Cambria Math" panose="02040503050406030204" pitchFamily="18" charset="0"/>
                        </a:rPr>
                        <m:t>⇒</m:t>
                      </m:r>
                    </m:oMath>
                  </m:oMathPara>
                </a14:m>
                <a:endParaRPr lang="en-US" sz="1700" dirty="0"/>
              </a:p>
            </p:txBody>
          </p:sp>
        </mc:Choice>
        <mc:Fallback xmlns="">
          <p:sp>
            <p:nvSpPr>
              <p:cNvPr id="20" name="Rectangle 19"/>
              <p:cNvSpPr>
                <a:spLocks noRot="1" noChangeAspect="1" noMove="1" noResize="1" noEditPoints="1" noAdjustHandles="1" noChangeArrowheads="1" noChangeShapeType="1" noTextEdit="1"/>
              </p:cNvSpPr>
              <p:nvPr/>
            </p:nvSpPr>
            <p:spPr>
              <a:xfrm>
                <a:off x="981338" y="977050"/>
                <a:ext cx="423513" cy="35394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305207" y="1007477"/>
                <a:ext cx="423513"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a:solidFill>
                            <a:srgbClr val="0000FF"/>
                          </a:solidFill>
                          <a:latin typeface="Cambria Math" panose="02040503050406030204" pitchFamily="18" charset="0"/>
                        </a:rPr>
                        <m:t>⇒</m:t>
                      </m:r>
                    </m:oMath>
                  </m:oMathPara>
                </a14:m>
                <a:endParaRPr lang="en-US" sz="1700" dirty="0"/>
              </a:p>
            </p:txBody>
          </p:sp>
        </mc:Choice>
        <mc:Fallback xmlns="">
          <p:sp>
            <p:nvSpPr>
              <p:cNvPr id="21" name="Rectangle 20"/>
              <p:cNvSpPr>
                <a:spLocks noRot="1" noChangeAspect="1" noMove="1" noResize="1" noEditPoints="1" noAdjustHandles="1" noChangeArrowheads="1" noChangeShapeType="1" noTextEdit="1"/>
              </p:cNvSpPr>
              <p:nvPr/>
            </p:nvSpPr>
            <p:spPr>
              <a:xfrm>
                <a:off x="2305207" y="1007477"/>
                <a:ext cx="423513" cy="35394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00792" y="2771123"/>
                <a:ext cx="8763000" cy="994888"/>
              </a:xfrm>
              <a:prstGeom prst="rect">
                <a:avLst/>
              </a:prstGeom>
            </p:spPr>
            <p:txBody>
              <a:bodyPr wrap="square">
                <a:spAutoFit/>
              </a:bodyPr>
              <a:lstStyle/>
              <a:p>
                <a:pPr algn="just" rtl="1">
                  <a:lnSpc>
                    <a:spcPct val="115000"/>
                  </a:lnSpc>
                </a:pPr>
                <a:r>
                  <a:rPr lang="fa-IR" sz="1700" kern="100" dirty="0">
                    <a:latin typeface="Times New Roman" panose="02020603050405020304" pitchFamily="18" charset="0"/>
                    <a:ea typeface="Calibri" panose="020F0502020204030204" pitchFamily="34" charset="0"/>
                    <a:cs typeface="B Nazanin" panose="00000400000000000000" pitchFamily="2" charset="-78"/>
                  </a:rPr>
                  <a:t>این رابطه </a:t>
                </a:r>
                <a:r>
                  <a:rPr lang="fa-IR" sz="1700" b="1" kern="100" dirty="0">
                    <a:latin typeface="Times New Roman" panose="02020603050405020304" pitchFamily="18" charset="0"/>
                    <a:ea typeface="Calibri" panose="020F0502020204030204" pitchFamily="34" charset="0"/>
                    <a:cs typeface="B Nazanin" panose="00000400000000000000" pitchFamily="2" charset="-78"/>
                  </a:rPr>
                  <a:t>نقش تقارن</a:t>
                </a:r>
                <a:r>
                  <a:rPr lang="fa-IR" sz="1700" kern="100" dirty="0">
                    <a:latin typeface="Times New Roman" panose="02020603050405020304" pitchFamily="18" charset="0"/>
                    <a:ea typeface="Calibri" panose="020F0502020204030204" pitchFamily="34" charset="0"/>
                    <a:cs typeface="B Nazanin" panose="00000400000000000000" pitchFamily="2" charset="-78"/>
                  </a:rPr>
                  <a:t> را در محاسبه پاسخ حالت صفر به خوبی نشان می دهد</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 یعنی </a:t>
                </a:r>
                <a:r>
                  <a:rPr lang="fa-IR" sz="1700" kern="100" dirty="0">
                    <a:latin typeface="Times New Roman" panose="02020603050405020304" pitchFamily="18" charset="0"/>
                    <a:ea typeface="Calibri" panose="020F0502020204030204" pitchFamily="34" charset="0"/>
                    <a:cs typeface="B Nazanin" panose="00000400000000000000" pitchFamily="2" charset="-78"/>
                  </a:rPr>
                  <a:t>می توان پاسخ ضربه را </a:t>
                </a:r>
                <a14:m>
                  <m:oMath xmlns:m="http://schemas.openxmlformats.org/officeDocument/2006/math">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𝑖</m:t>
                        </m:r>
                      </m:e>
                      <m:sub>
                        <m:r>
                          <a:rPr lang="en-US" sz="1700" i="1" kern="100">
                            <a:latin typeface="Cambria Math" panose="02040503050406030204" pitchFamily="18" charset="0"/>
                            <a:ea typeface="Calibri" panose="020F0502020204030204" pitchFamily="34" charset="0"/>
                            <a:cs typeface="Nazanin" panose="00000400000000000000" pitchFamily="2" charset="-78"/>
                          </a:rPr>
                          <m:t>𝑠</m:t>
                        </m:r>
                      </m:sub>
                    </m:sSub>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𝑡</m:t>
                    </m:r>
                    <m:r>
                      <a:rPr lang="en-US" sz="1700" i="1" kern="100">
                        <a:latin typeface="Cambria Math" panose="02040503050406030204" pitchFamily="18" charset="0"/>
                        <a:ea typeface="Calibri" panose="020F0502020204030204" pitchFamily="34" charset="0"/>
                        <a:cs typeface="Nazanin" panose="00000400000000000000" pitchFamily="2" charset="-78"/>
                      </a:rPr>
                      <m:t>)</m:t>
                    </m:r>
                  </m:oMath>
                </a14:m>
                <a:r>
                  <a:rPr lang="fa-IR" sz="1700" kern="100" dirty="0">
                    <a:latin typeface="Times New Roman" panose="02020603050405020304" pitchFamily="18" charset="0"/>
                    <a:ea typeface="Calibri" panose="020F0502020204030204" pitchFamily="34" charset="0"/>
                    <a:cs typeface="B Nazanin" panose="00000400000000000000" pitchFamily="2" charset="-78"/>
                  </a:rPr>
                  <a:t> و سیگنال ورودی را به </a:t>
                </a:r>
                <a14:m>
                  <m:oMath xmlns:m="http://schemas.openxmlformats.org/officeDocument/2006/math">
                    <m:r>
                      <a:rPr lang="en-US" sz="1700" i="1" kern="100">
                        <a:latin typeface="Cambria Math" panose="02040503050406030204" pitchFamily="18" charset="0"/>
                        <a:ea typeface="Calibri" panose="020F0502020204030204" pitchFamily="34" charset="0"/>
                        <a:cs typeface="Nazanin" panose="00000400000000000000" pitchFamily="2" charset="-78"/>
                      </a:rPr>
                      <m:t>h</m:t>
                    </m:r>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𝑡</m:t>
                    </m:r>
                    <m:r>
                      <a:rPr lang="en-US" sz="1700" i="1" kern="100">
                        <a:latin typeface="Cambria Math" panose="02040503050406030204" pitchFamily="18" charset="0"/>
                        <a:ea typeface="Calibri" panose="020F0502020204030204" pitchFamily="34" charset="0"/>
                        <a:cs typeface="Nazanin" panose="00000400000000000000" pitchFamily="2" charset="-78"/>
                      </a:rPr>
                      <m:t>)</m:t>
                    </m:r>
                  </m:oMath>
                </a14:m>
                <a:r>
                  <a:rPr lang="fa-IR" sz="1700" kern="100" dirty="0">
                    <a:latin typeface="Times New Roman" panose="02020603050405020304" pitchFamily="18" charset="0"/>
                    <a:ea typeface="Calibri" panose="020F0502020204030204" pitchFamily="34" charset="0"/>
                    <a:cs typeface="B Nazanin" panose="00000400000000000000" pitchFamily="2" charset="-78"/>
                  </a:rPr>
                  <a:t> در نظر گرفت و بدین ترتیب همان پاسخ حالت صفر را به دست آورد. </a:t>
                </a:r>
                <a:r>
                  <a:rPr lang="fa-IR" sz="1700" dirty="0">
                    <a:latin typeface="Times New Roman" panose="02020603050405020304" pitchFamily="18" charset="0"/>
                    <a:ea typeface="Calibri" panose="020F0502020204030204" pitchFamily="34" charset="0"/>
                    <a:cs typeface="B Nazanin" panose="00000400000000000000" pitchFamily="2" charset="-78"/>
                  </a:rPr>
                  <a:t>یعنی</a:t>
                </a:r>
                <a:r>
                  <a:rPr lang="fa-IR" sz="1700" b="1" dirty="0">
                    <a:latin typeface="Times New Roman" panose="02020603050405020304" pitchFamily="18" charset="0"/>
                    <a:ea typeface="Calibri" panose="020F0502020204030204" pitchFamily="34" charset="0"/>
                    <a:cs typeface="B Nazanin" panose="00000400000000000000" pitchFamily="2" charset="-78"/>
                  </a:rPr>
                  <a:t> نقش پاسخ ضربه و سیگنال ورودی را می توان در محاسبه پاسخ حالت صفر با هم تعویض کرد.</a:t>
                </a:r>
                <a:endParaRPr lang="en-US" sz="1700" b="1" dirty="0">
                  <a:latin typeface="Times New Roman" panose="02020603050405020304" pitchFamily="18" charset="0"/>
                  <a:cs typeface="B Nazanin" panose="00000400000000000000" pitchFamily="2" charset="-78"/>
                </a:endParaRPr>
              </a:p>
            </p:txBody>
          </p:sp>
        </mc:Choice>
        <mc:Fallback xmlns="">
          <p:sp>
            <p:nvSpPr>
              <p:cNvPr id="22" name="Rectangle 21"/>
              <p:cNvSpPr>
                <a:spLocks noRot="1" noChangeAspect="1" noMove="1" noResize="1" noEditPoints="1" noAdjustHandles="1" noChangeArrowheads="1" noChangeShapeType="1" noTextEdit="1"/>
              </p:cNvSpPr>
              <p:nvPr/>
            </p:nvSpPr>
            <p:spPr>
              <a:xfrm>
                <a:off x="200792" y="2771123"/>
                <a:ext cx="8763000" cy="994888"/>
              </a:xfrm>
              <a:prstGeom prst="rect">
                <a:avLst/>
              </a:prstGeom>
              <a:blipFill>
                <a:blip r:embed="rId9"/>
                <a:stretch>
                  <a:fillRect l="-1183" r="-418" b="-9202"/>
                </a:stretch>
              </a:blipFill>
            </p:spPr>
            <p:txBody>
              <a:bodyPr/>
              <a:lstStyle/>
              <a:p>
                <a:r>
                  <a:rPr lang="en-US">
                    <a:noFill/>
                  </a:rPr>
                  <a:t> </a:t>
                </a:r>
              </a:p>
            </p:txBody>
          </p:sp>
        </mc:Fallback>
      </mc:AlternateContent>
      <p:sp>
        <p:nvSpPr>
          <p:cNvPr id="24" name="Rectangle 23"/>
          <p:cNvSpPr/>
          <p:nvPr/>
        </p:nvSpPr>
        <p:spPr>
          <a:xfrm>
            <a:off x="253538" y="188506"/>
            <a:ext cx="8724900" cy="746358"/>
          </a:xfrm>
          <a:prstGeom prst="rect">
            <a:avLst/>
          </a:prstGeom>
        </p:spPr>
        <p:txBody>
          <a:bodyPr wrap="square">
            <a:spAutoFit/>
          </a:bodyPr>
          <a:lstStyle/>
          <a:p>
            <a:pPr marL="285750" marR="0" indent="-285750" algn="r" rtl="1">
              <a:spcBef>
                <a:spcPts val="0"/>
              </a:spcBef>
              <a:buFont typeface="Wingdings" panose="05000000000000000000" pitchFamily="2" charset="2"/>
              <a:buChar char="v"/>
            </a:pPr>
            <a:r>
              <a:rPr lang="fa-IR" sz="1700" b="1" kern="1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نکته</a:t>
            </a:r>
            <a:r>
              <a:rPr lang="fa-IR" sz="1700" b="1" kern="1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sz="1700" kern="100" dirty="0">
                <a:latin typeface="Times New Roman" panose="02020603050405020304" pitchFamily="18" charset="0"/>
                <a:ea typeface="Calibri" panose="020F0502020204030204" pitchFamily="34" charset="0"/>
                <a:cs typeface="B Nazanin" panose="00000400000000000000" pitchFamily="2" charset="-78"/>
              </a:rPr>
              <a:t>در اثبات انتگرال کانولوشن، مدار خاصی در نظر گرفته نشده و اثبات ارائه شده در مورد هر مدار </a:t>
            </a:r>
            <a:r>
              <a:rPr lang="en-US" sz="1700" kern="100" dirty="0">
                <a:latin typeface="Times New Roman" panose="02020603050405020304" pitchFamily="18" charset="0"/>
                <a:ea typeface="Calibri" panose="020F0502020204030204" pitchFamily="34" charset="0"/>
                <a:cs typeface="B Nazanin" panose="00000400000000000000" pitchFamily="2" charset="-78"/>
              </a:rPr>
              <a:t>LTI</a:t>
            </a:r>
            <a:r>
              <a:rPr lang="fa-IR" sz="1700" kern="100" dirty="0">
                <a:latin typeface="Times New Roman" panose="02020603050405020304" pitchFamily="18" charset="0"/>
                <a:ea typeface="Calibri" panose="020F0502020204030204" pitchFamily="34" charset="0"/>
                <a:cs typeface="B Nazanin" panose="00000400000000000000" pitchFamily="2" charset="-78"/>
              </a:rPr>
              <a:t> معتبر است.</a:t>
            </a:r>
            <a:endParaRPr lang="en-US" sz="1700" kern="100" dirty="0">
              <a:latin typeface="Times New Roman" panose="02020603050405020304" pitchFamily="18" charset="0"/>
              <a:ea typeface="Calibri" panose="020F0502020204030204" pitchFamily="34" charset="0"/>
              <a:cs typeface="B Nazanin" panose="00000400000000000000" pitchFamily="2" charset="-78"/>
            </a:endParaRPr>
          </a:p>
          <a:p>
            <a:pPr marL="285750" indent="-285750" algn="r" rtl="1">
              <a:lnSpc>
                <a:spcPct val="150000"/>
              </a:lnSpc>
              <a:buFont typeface="Wingdings" panose="05000000000000000000" pitchFamily="2" charset="2"/>
              <a:buChar char="v"/>
            </a:pPr>
            <a:r>
              <a:rPr lang="fa-IR" sz="1700" b="1" kern="1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نکته: </a:t>
            </a:r>
            <a:r>
              <a:rPr lang="fa-IR" altLang="en-US" sz="1700" dirty="0">
                <a:latin typeface="Times New Roman" panose="02020603050405020304" pitchFamily="18" charset="0"/>
                <a:ea typeface="Calibri" panose="020F0502020204030204" pitchFamily="34" charset="0"/>
                <a:cs typeface="B Nazanin" panose="00000400000000000000" pitchFamily="2" charset="-78"/>
              </a:rPr>
              <a:t>بازنویسی انتگرال کانولوشن به یک شکل دیگر را می توان انجام داد به صورت زیر:</a:t>
            </a:r>
          </a:p>
        </p:txBody>
      </p:sp>
      <mc:AlternateContent xmlns:mc="http://schemas.openxmlformats.org/markup-compatibility/2006" xmlns:a14="http://schemas.microsoft.com/office/drawing/2010/main">
        <mc:Choice Requires="a14">
          <p:sp>
            <p:nvSpPr>
              <p:cNvPr id="25" name="Rectangle 24"/>
              <p:cNvSpPr/>
              <p:nvPr/>
            </p:nvSpPr>
            <p:spPr>
              <a:xfrm>
                <a:off x="2189181" y="3686937"/>
                <a:ext cx="6774611" cy="746358"/>
              </a:xfrm>
              <a:prstGeom prst="rect">
                <a:avLst/>
              </a:prstGeom>
            </p:spPr>
            <p:txBody>
              <a:bodyPr wrap="none">
                <a:spAutoFit/>
              </a:bodyPr>
              <a:lstStyle/>
              <a:p>
                <a:pPr marL="285750" indent="-285750" algn="r" rtl="1">
                  <a:lnSpc>
                    <a:spcPct val="150000"/>
                  </a:lnSpc>
                  <a:buFont typeface="Wingdings" panose="05000000000000000000" pitchFamily="2" charset="2"/>
                  <a:buChar char="v"/>
                </a:pPr>
                <a:r>
                  <a:rPr lang="fa-IR" sz="1700" b="1" kern="1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نکته</a:t>
                </a:r>
                <a:r>
                  <a:rPr lang="fa-IR" sz="1700" b="1" kern="1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altLang="en-US" sz="1700" dirty="0">
                    <a:latin typeface="Times New Roman" panose="02020603050405020304" pitchFamily="18" charset="0"/>
                    <a:ea typeface="Calibri" panose="020F0502020204030204" pitchFamily="34" charset="0"/>
                    <a:cs typeface="B Nazanin" panose="00000400000000000000" pitchFamily="2" charset="-78"/>
                  </a:rPr>
                  <a:t>اگر ورودی </a:t>
                </a:r>
                <a14:m>
                  <m:oMath xmlns:m="http://schemas.openxmlformats.org/officeDocument/2006/math">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𝑖</m:t>
                        </m:r>
                      </m:e>
                      <m:sub>
                        <m:r>
                          <a:rPr lang="en-US" sz="1700" i="1" kern="100">
                            <a:latin typeface="Cambria Math" panose="02040503050406030204" pitchFamily="18" charset="0"/>
                            <a:ea typeface="Calibri" panose="020F0502020204030204" pitchFamily="34" charset="0"/>
                            <a:cs typeface="Nazanin" panose="00000400000000000000" pitchFamily="2" charset="-78"/>
                          </a:rPr>
                          <m:t>𝑠</m:t>
                        </m:r>
                      </m:sub>
                    </m:sSub>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𝑡</m:t>
                    </m:r>
                    <m:r>
                      <a:rPr lang="en-US" sz="1700" i="1" kern="100">
                        <a:latin typeface="Cambria Math" panose="02040503050406030204" pitchFamily="18" charset="0"/>
                        <a:ea typeface="Calibri" panose="020F0502020204030204" pitchFamily="34" charset="0"/>
                        <a:cs typeface="Nazanin" panose="00000400000000000000" pitchFamily="2" charset="-78"/>
                      </a:rPr>
                      <m:t>)</m:t>
                    </m:r>
                  </m:oMath>
                </a14:m>
                <a:r>
                  <a:rPr lang="fa-IR" sz="1700" kern="100" dirty="0">
                    <a:latin typeface="Times New Roman" panose="02020603050405020304" pitchFamily="18" charset="0"/>
                    <a:ea typeface="Calibri" panose="020F0502020204030204" pitchFamily="34" charset="0"/>
                    <a:cs typeface="B Nazanin" panose="00000400000000000000" pitchFamily="2" charset="-78"/>
                  </a:rPr>
                  <a:t> </a:t>
                </a: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از نوع</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 </a:t>
                </a:r>
                <a:r>
                  <a:rPr lang="fa-IR" altLang="en-US" sz="1700" dirty="0">
                    <a:latin typeface="Times New Roman" panose="02020603050405020304" pitchFamily="18" charset="0"/>
                    <a:ea typeface="Calibri" panose="020F0502020204030204" pitchFamily="34" charset="0"/>
                    <a:cs typeface="B Nazanin" panose="00000400000000000000" pitchFamily="2" charset="-78"/>
                  </a:rPr>
                  <a:t>تابع ضربه باشد که در لحظه </a:t>
                </a:r>
                <a:r>
                  <a:rPr lang="en-US" altLang="en-US" sz="1700" dirty="0">
                    <a:latin typeface="Times New Roman" panose="02020603050405020304" pitchFamily="18" charset="0"/>
                    <a:ea typeface="Calibri" panose="020F0502020204030204" pitchFamily="34" charset="0"/>
                    <a:cs typeface="B Nazanin" panose="00000400000000000000" pitchFamily="2" charset="-78"/>
                  </a:rPr>
                  <a:t>t</a:t>
                </a:r>
                <a:r>
                  <a:rPr lang="en-US" altLang="en-US" sz="1700" baseline="-25000" dirty="0">
                    <a:latin typeface="Times New Roman" panose="02020603050405020304" pitchFamily="18" charset="0"/>
                    <a:ea typeface="Calibri" panose="020F0502020204030204" pitchFamily="34" charset="0"/>
                    <a:cs typeface="B Nazanin" panose="00000400000000000000" pitchFamily="2" charset="-78"/>
                  </a:rPr>
                  <a:t>1</a:t>
                </a:r>
                <a:r>
                  <a:rPr lang="fa-IR" altLang="en-US" sz="1700" dirty="0">
                    <a:latin typeface="Times New Roman" panose="02020603050405020304" pitchFamily="18" charset="0"/>
                    <a:ea typeface="Calibri" panose="020F0502020204030204" pitchFamily="34" charset="0"/>
                    <a:cs typeface="B Nazanin" panose="00000400000000000000" pitchFamily="2" charset="-78"/>
                  </a:rPr>
                  <a:t> اعمال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شده است، </a:t>
                </a:r>
                <a:r>
                  <a:rPr lang="fa-IR" altLang="en-US" sz="1700" dirty="0">
                    <a:latin typeface="Times New Roman" panose="02020603050405020304" pitchFamily="18" charset="0"/>
                    <a:ea typeface="Calibri" panose="020F0502020204030204" pitchFamily="34" charset="0"/>
                    <a:cs typeface="B Nazanin" panose="00000400000000000000" pitchFamily="2" charset="-78"/>
                  </a:rPr>
                  <a:t>خواهیم داشت: </a:t>
                </a:r>
                <a:endParaRPr lang="en-US" sz="1700" dirty="0"/>
              </a:p>
              <a:p>
                <a:pPr algn="r" rtl="1"/>
                <a:r>
                  <a:rPr lang="fa-IR" sz="1700" b="1" kern="1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endParaRPr lang="en-US" sz="1700" dirty="0"/>
              </a:p>
            </p:txBody>
          </p:sp>
        </mc:Choice>
        <mc:Fallback xmlns="">
          <p:sp>
            <p:nvSpPr>
              <p:cNvPr id="25" name="Rectangle 24"/>
              <p:cNvSpPr>
                <a:spLocks noRot="1" noChangeAspect="1" noMove="1" noResize="1" noEditPoints="1" noAdjustHandles="1" noChangeArrowheads="1" noChangeShapeType="1" noTextEdit="1"/>
              </p:cNvSpPr>
              <p:nvPr/>
            </p:nvSpPr>
            <p:spPr>
              <a:xfrm>
                <a:off x="2189181" y="3686937"/>
                <a:ext cx="6774611" cy="746358"/>
              </a:xfrm>
              <a:prstGeom prst="rect">
                <a:avLst/>
              </a:prstGeom>
              <a:blipFill>
                <a:blip r:embed="rId10"/>
                <a:stretch>
                  <a:fillRect r="-630" b="-122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52746" y="3989916"/>
                <a:ext cx="3072035" cy="3539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700" i="1" smtClean="0">
                              <a:latin typeface="Cambria Math" panose="02040503050406030204" pitchFamily="18" charset="0"/>
                            </a:rPr>
                          </m:ctrlPr>
                        </m:sSubPr>
                        <m:e>
                          <m:r>
                            <a:rPr lang="en-US" sz="1700" i="1">
                              <a:latin typeface="Cambria Math" panose="02040503050406030204" pitchFamily="18" charset="0"/>
                            </a:rPr>
                            <m:t>𝑖</m:t>
                          </m:r>
                        </m:e>
                        <m:sub>
                          <m:r>
                            <a:rPr lang="en-US" sz="1700" i="1">
                              <a:latin typeface="Cambria Math" panose="02040503050406030204" pitchFamily="18" charset="0"/>
                            </a:rPr>
                            <m:t>𝑠</m:t>
                          </m:r>
                        </m:sub>
                      </m:sSub>
                      <m:d>
                        <m:dPr>
                          <m:ctrlPr>
                            <a:rPr lang="en-US" sz="1700" i="1">
                              <a:latin typeface="Cambria Math" panose="02040503050406030204" pitchFamily="18" charset="0"/>
                            </a:rPr>
                          </m:ctrlPr>
                        </m:dPr>
                        <m:e>
                          <m:r>
                            <a:rPr lang="en-US" sz="1700" i="1">
                              <a:latin typeface="Cambria Math" panose="02040503050406030204" pitchFamily="18" charset="0"/>
                            </a:rPr>
                            <m:t>𝑡</m:t>
                          </m:r>
                        </m:e>
                      </m:d>
                      <m:r>
                        <a:rPr lang="en-US" sz="1700">
                          <a:latin typeface="Cambria Math" panose="02040503050406030204" pitchFamily="18" charset="0"/>
                        </a:rPr>
                        <m:t>=</m:t>
                      </m:r>
                      <m:r>
                        <a:rPr lang="en-US" sz="1700" i="1">
                          <a:latin typeface="Cambria Math" panose="02040503050406030204" pitchFamily="18" charset="0"/>
                        </a:rPr>
                        <m:t>𝛿</m:t>
                      </m:r>
                      <m:d>
                        <m:dPr>
                          <m:ctrlPr>
                            <a:rPr lang="en-US" sz="1700" i="1">
                              <a:latin typeface="Cambria Math" panose="02040503050406030204" pitchFamily="18" charset="0"/>
                            </a:rPr>
                          </m:ctrlPr>
                        </m:dPr>
                        <m:e>
                          <m:r>
                            <a:rPr lang="en-US" sz="1700" i="1">
                              <a:latin typeface="Cambria Math" panose="02040503050406030204" pitchFamily="18" charset="0"/>
                            </a:rPr>
                            <m:t>𝑡</m:t>
                          </m:r>
                          <m:r>
                            <a:rPr lang="en-US" sz="170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a:latin typeface="Cambria Math" panose="02040503050406030204" pitchFamily="18" charset="0"/>
                                </a:rPr>
                                <m:t>1</m:t>
                              </m:r>
                            </m:sub>
                          </m:sSub>
                        </m:e>
                      </m:d>
                      <m:r>
                        <a:rPr lang="en-US" sz="1700">
                          <a:latin typeface="Cambria Math" panose="02040503050406030204" pitchFamily="18" charset="0"/>
                        </a:rPr>
                        <m:t>,</m:t>
                      </m:r>
                      <m:r>
                        <a:rPr lang="fa-IR" sz="1700" b="0" i="0" smtClean="0">
                          <a:latin typeface="Cambria Math" panose="02040503050406030204" pitchFamily="18" charset="0"/>
                        </a:rPr>
                        <m:t> </m:t>
                      </m:r>
                      <m:r>
                        <a:rPr lang="en-US" sz="170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i="1">
                              <a:latin typeface="Cambria Math" panose="02040503050406030204" pitchFamily="18" charset="0"/>
                            </a:rPr>
                            <m:t>𝑜</m:t>
                          </m:r>
                        </m:sub>
                      </m:sSub>
                      <m:r>
                        <a:rPr lang="en-US" sz="170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a:latin typeface="Cambria Math" panose="02040503050406030204" pitchFamily="18" charset="0"/>
                            </a:rPr>
                            <m:t>1</m:t>
                          </m:r>
                        </m:sub>
                      </m:sSub>
                      <m:r>
                        <a:rPr lang="en-US" sz="1700">
                          <a:latin typeface="Cambria Math" panose="02040503050406030204" pitchFamily="18" charset="0"/>
                        </a:rPr>
                        <m:t>&lt;</m:t>
                      </m:r>
                      <m:r>
                        <a:rPr lang="en-US" sz="1700" i="1">
                          <a:latin typeface="Cambria Math" panose="02040503050406030204" pitchFamily="18" charset="0"/>
                        </a:rPr>
                        <m:t>𝑡</m:t>
                      </m:r>
                      <m:r>
                        <a:rPr lang="fa-IR" sz="1700" i="1">
                          <a:latin typeface="Cambria Math" panose="02040503050406030204" pitchFamily="18" charset="0"/>
                        </a:rPr>
                        <m:t>)</m:t>
                      </m:r>
                    </m:oMath>
                  </m:oMathPara>
                </a14:m>
                <a:endParaRPr lang="en-US" sz="1700" dirty="0"/>
              </a:p>
            </p:txBody>
          </p:sp>
        </mc:Choice>
        <mc:Fallback xmlns="">
          <p:sp>
            <p:nvSpPr>
              <p:cNvPr id="27" name="Rectangle 26"/>
              <p:cNvSpPr>
                <a:spLocks noRot="1" noChangeAspect="1" noMove="1" noResize="1" noEditPoints="1" noAdjustHandles="1" noChangeArrowheads="1" noChangeShapeType="1" noTextEdit="1"/>
              </p:cNvSpPr>
              <p:nvPr/>
            </p:nvSpPr>
            <p:spPr>
              <a:xfrm>
                <a:off x="-52746" y="3989916"/>
                <a:ext cx="3072035" cy="353943"/>
              </a:xfrm>
              <a:prstGeom prst="rect">
                <a:avLst/>
              </a:prstGeom>
              <a:blipFill>
                <a:blip r:embed="rId11"/>
                <a:stretch>
                  <a:fillRect b="-120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657992" y="4183077"/>
                <a:ext cx="7634830" cy="1245597"/>
              </a:xfrm>
              <a:prstGeom prst="rect">
                <a:avLst/>
              </a:prstGeom>
            </p:spPr>
            <p:txBody>
              <a:bodyPr wrap="square">
                <a:spAutoFit/>
              </a:bodyPr>
              <a:lstStyle/>
              <a:p>
                <a:pPr algn="ctr">
                  <a:lnSpc>
                    <a:spcPct val="150000"/>
                  </a:lnSpc>
                </a:pPr>
                <a14:m>
                  <m:oMath xmlns:m="http://schemas.openxmlformats.org/officeDocument/2006/math">
                    <m:r>
                      <a:rPr lang="en-US" sz="1700" b="1" i="1" smtClean="0">
                        <a:latin typeface="Cambria Math" panose="02040503050406030204" pitchFamily="18" charset="0"/>
                      </a:rPr>
                      <m:t>𝒗</m:t>
                    </m:r>
                    <m:r>
                      <a:rPr lang="en-US" sz="1700" b="1">
                        <a:latin typeface="Cambria Math" panose="02040503050406030204" pitchFamily="18" charset="0"/>
                      </a:rPr>
                      <m:t>(</m:t>
                    </m:r>
                    <m:r>
                      <a:rPr lang="en-US" sz="1700" b="1" i="1">
                        <a:latin typeface="Cambria Math" panose="02040503050406030204" pitchFamily="18" charset="0"/>
                      </a:rPr>
                      <m:t>𝒕</m:t>
                    </m:r>
                    <m:r>
                      <a:rPr lang="en-US" sz="1700" b="1">
                        <a:latin typeface="Cambria Math" panose="02040503050406030204" pitchFamily="18" charset="0"/>
                      </a:rPr>
                      <m:t>)=</m:t>
                    </m:r>
                    <m:r>
                      <a:rPr lang="en-US" sz="1700" b="1" i="1">
                        <a:latin typeface="Cambria Math" panose="02040503050406030204" pitchFamily="18" charset="0"/>
                      </a:rPr>
                      <m:t>𝜹</m:t>
                    </m:r>
                    <m:r>
                      <a:rPr lang="en-US" sz="1700" b="1">
                        <a:latin typeface="Cambria Math" panose="02040503050406030204" pitchFamily="18" charset="0"/>
                      </a:rPr>
                      <m:t>(</m:t>
                    </m:r>
                    <m:r>
                      <a:rPr lang="en-US" sz="1700" b="1" i="1">
                        <a:latin typeface="Cambria Math" panose="02040503050406030204" pitchFamily="18" charset="0"/>
                      </a:rPr>
                      <m:t>𝒕</m:t>
                    </m:r>
                    <m:r>
                      <a:rPr lang="en-US" sz="1700" b="1">
                        <a:latin typeface="Cambria Math" panose="02040503050406030204" pitchFamily="18" charset="0"/>
                      </a:rPr>
                      <m:t>−</m:t>
                    </m:r>
                    <m:sSub>
                      <m:sSubPr>
                        <m:ctrlPr>
                          <a:rPr lang="en-US" sz="1700" b="1" i="1">
                            <a:latin typeface="Cambria Math" panose="02040503050406030204" pitchFamily="18" charset="0"/>
                          </a:rPr>
                        </m:ctrlPr>
                      </m:sSubPr>
                      <m:e>
                        <m:r>
                          <a:rPr lang="en-US" sz="1700" b="1" i="1">
                            <a:latin typeface="Cambria Math" panose="02040503050406030204" pitchFamily="18" charset="0"/>
                          </a:rPr>
                          <m:t>𝒕</m:t>
                        </m:r>
                      </m:e>
                      <m:sub>
                        <m:r>
                          <a:rPr lang="en-US" sz="1700" b="1" i="1">
                            <a:latin typeface="Cambria Math" panose="02040503050406030204" pitchFamily="18" charset="0"/>
                          </a:rPr>
                          <m:t>𝟏</m:t>
                        </m:r>
                      </m:sub>
                    </m:sSub>
                    <m:r>
                      <a:rPr lang="en-US" sz="1700" b="1">
                        <a:latin typeface="Cambria Math" panose="02040503050406030204" pitchFamily="18" charset="0"/>
                      </a:rPr>
                      <m:t>)∗</m:t>
                    </m:r>
                    <m:r>
                      <a:rPr lang="en-US" sz="1700" b="1" i="0" smtClean="0">
                        <a:latin typeface="Cambria Math" panose="02040503050406030204" pitchFamily="18" charset="0"/>
                      </a:rPr>
                      <m:t>𝐡</m:t>
                    </m:r>
                    <m:r>
                      <a:rPr lang="en-US" sz="1700" b="1" i="0" smtClean="0">
                        <a:latin typeface="Cambria Math" panose="02040503050406030204" pitchFamily="18" charset="0"/>
                      </a:rPr>
                      <m:t>(</m:t>
                    </m:r>
                    <m:r>
                      <a:rPr lang="en-US" sz="1700" b="1" i="0" smtClean="0">
                        <a:latin typeface="Cambria Math" panose="02040503050406030204" pitchFamily="18" charset="0"/>
                      </a:rPr>
                      <m:t>𝐭</m:t>
                    </m:r>
                    <m:r>
                      <a:rPr lang="en-US" sz="1700" b="1" i="0" smtClean="0">
                        <a:latin typeface="Cambria Math" panose="02040503050406030204" pitchFamily="18" charset="0"/>
                      </a:rPr>
                      <m:t>)=</m:t>
                    </m:r>
                    <m:nary>
                      <m:naryPr>
                        <m:limLoc m:val="undOvr"/>
                        <m:grow m:val="on"/>
                        <m:ctrlPr>
                          <a:rPr lang="en-US" sz="1700" i="1">
                            <a:latin typeface="Cambria Math" panose="02040503050406030204" pitchFamily="18" charset="0"/>
                          </a:rPr>
                        </m:ctrlPr>
                      </m:naryPr>
                      <m:sub>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a:latin typeface="Cambria Math" panose="02040503050406030204" pitchFamily="18" charset="0"/>
                              </a:rPr>
                              <m:t>0</m:t>
                            </m:r>
                          </m:sub>
                        </m:sSub>
                      </m:sub>
                      <m:sup>
                        <m:r>
                          <a:rPr lang="en-US" sz="1700" i="1">
                            <a:latin typeface="Cambria Math" panose="02040503050406030204" pitchFamily="18" charset="0"/>
                          </a:rPr>
                          <m:t>𝑡</m:t>
                        </m:r>
                      </m:sup>
                      <m:e>
                        <m:d>
                          <m:dPr>
                            <m:begChr m:val=""/>
                            <m:ctrlPr>
                              <a:rPr lang="en-US" sz="1700" i="1">
                                <a:latin typeface="Cambria Math" panose="02040503050406030204" pitchFamily="18" charset="0"/>
                              </a:rPr>
                            </m:ctrlPr>
                          </m:dPr>
                          <m:e>
                            <m:r>
                              <a:rPr lang="en-US" sz="1700" i="1">
                                <a:latin typeface="Cambria Math" panose="02040503050406030204" pitchFamily="18" charset="0"/>
                              </a:rPr>
                              <m:t>𝛿</m:t>
                            </m:r>
                            <m:r>
                              <a:rPr lang="en-US" sz="170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a:latin typeface="Cambria Math" panose="02040503050406030204" pitchFamily="18" charset="0"/>
                                  </a:rPr>
                                  <m:t>′</m:t>
                                </m:r>
                              </m:sup>
                            </m:sSup>
                            <m:r>
                              <a:rPr lang="en-US" sz="170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a:latin typeface="Cambria Math" panose="02040503050406030204" pitchFamily="18" charset="0"/>
                                  </a:rPr>
                                  <m:t>1</m:t>
                                </m:r>
                              </m:sub>
                            </m:sSub>
                          </m:e>
                        </m:d>
                      </m:e>
                    </m:nary>
                    <m:r>
                      <m:rPr>
                        <m:nor/>
                      </m:rPr>
                      <a:rPr lang="en-US" sz="1700" i="1">
                        <a:latin typeface="Cambria Math" panose="02040503050406030204" pitchFamily="18" charset="0"/>
                      </a:rPr>
                      <m:t> </m:t>
                    </m:r>
                    <m:r>
                      <a:rPr lang="en-US" sz="1700" i="1">
                        <a:latin typeface="Cambria Math" panose="02040503050406030204" pitchFamily="18" charset="0"/>
                      </a:rPr>
                      <m:t>h</m:t>
                    </m:r>
                    <m:r>
                      <a:rPr lang="en-US" sz="1700">
                        <a:latin typeface="Cambria Math" panose="02040503050406030204" pitchFamily="18" charset="0"/>
                      </a:rPr>
                      <m:t>(</m:t>
                    </m:r>
                    <m:r>
                      <a:rPr lang="en-US" sz="1700" i="1">
                        <a:latin typeface="Cambria Math" panose="02040503050406030204" pitchFamily="18" charset="0"/>
                      </a:rPr>
                      <m:t>𝑡</m:t>
                    </m:r>
                    <m:r>
                      <a:rPr lang="en-US" sz="170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a:latin typeface="Cambria Math" panose="02040503050406030204" pitchFamily="18" charset="0"/>
                          </a:rPr>
                          <m:t>′</m:t>
                        </m:r>
                      </m:sup>
                    </m:sSup>
                    <m:r>
                      <a:rPr lang="en-US" sz="1700">
                        <a:latin typeface="Cambria Math" panose="02040503050406030204" pitchFamily="18" charset="0"/>
                      </a:rPr>
                      <m:t>)</m:t>
                    </m:r>
                    <m:r>
                      <a:rPr lang="en-US" sz="1700" i="1">
                        <a:latin typeface="Cambria Math" panose="02040503050406030204" pitchFamily="18" charset="0"/>
                      </a:rPr>
                      <m:t>𝑑</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a:latin typeface="Cambria Math" panose="02040503050406030204" pitchFamily="18" charset="0"/>
                          </a:rPr>
                          <m:t>′</m:t>
                        </m:r>
                      </m:sup>
                    </m:sSup>
                    <m:r>
                      <a:rPr lang="en-US" sz="1700">
                        <a:latin typeface="Cambria Math" panose="02040503050406030204" pitchFamily="18" charset="0"/>
                      </a:rPr>
                      <m:t>=</m:t>
                    </m:r>
                    <m:nary>
                      <m:naryPr>
                        <m:limLoc m:val="undOvr"/>
                        <m:grow m:val="on"/>
                        <m:ctrlPr>
                          <a:rPr lang="en-US" sz="1700" i="1">
                            <a:latin typeface="Cambria Math" panose="02040503050406030204" pitchFamily="18" charset="0"/>
                          </a:rPr>
                        </m:ctrlPr>
                      </m:naryPr>
                      <m:sub>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a:latin typeface="Cambria Math" panose="02040503050406030204" pitchFamily="18" charset="0"/>
                              </a:rPr>
                              <m:t>0</m:t>
                            </m:r>
                          </m:sub>
                        </m:sSub>
                      </m:sub>
                      <m:sup>
                        <m:r>
                          <a:rPr lang="en-US" sz="1700" i="1">
                            <a:latin typeface="Cambria Math" panose="02040503050406030204" pitchFamily="18" charset="0"/>
                          </a:rPr>
                          <m:t>𝑡</m:t>
                        </m:r>
                      </m:sup>
                      <m:e>
                        <m:d>
                          <m:dPr>
                            <m:begChr m:val=""/>
                            <m:ctrlPr>
                              <a:rPr lang="en-US" sz="1700" i="1">
                                <a:latin typeface="Cambria Math" panose="02040503050406030204" pitchFamily="18" charset="0"/>
                              </a:rPr>
                            </m:ctrlPr>
                          </m:dPr>
                          <m:e>
                            <m:r>
                              <a:rPr lang="en-US" sz="1700" i="1">
                                <a:latin typeface="Cambria Math" panose="02040503050406030204" pitchFamily="18" charset="0"/>
                              </a:rPr>
                              <m:t>𝛿</m:t>
                            </m:r>
                            <m:r>
                              <a:rPr lang="en-US" sz="170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a:latin typeface="Cambria Math" panose="02040503050406030204" pitchFamily="18" charset="0"/>
                                  </a:rPr>
                                  <m:t>′</m:t>
                                </m:r>
                              </m:sup>
                            </m:sSup>
                            <m:r>
                              <a:rPr lang="en-US" sz="170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a:latin typeface="Cambria Math" panose="02040503050406030204" pitchFamily="18" charset="0"/>
                                  </a:rPr>
                                  <m:t>1</m:t>
                                </m:r>
                              </m:sub>
                            </m:sSub>
                          </m:e>
                        </m:d>
                      </m:e>
                    </m:nary>
                    <m:r>
                      <m:rPr>
                        <m:nor/>
                      </m:rPr>
                      <a:rPr lang="en-US" sz="1700" i="1">
                        <a:latin typeface="Cambria Math" panose="02040503050406030204" pitchFamily="18" charset="0"/>
                      </a:rPr>
                      <m:t> </m:t>
                    </m:r>
                    <m:r>
                      <a:rPr lang="en-US" sz="1700" i="1">
                        <a:latin typeface="Cambria Math" panose="02040503050406030204" pitchFamily="18" charset="0"/>
                      </a:rPr>
                      <m:t>h</m:t>
                    </m:r>
                    <m:r>
                      <a:rPr lang="en-US" sz="1700">
                        <a:latin typeface="Cambria Math" panose="02040503050406030204" pitchFamily="18" charset="0"/>
                      </a:rPr>
                      <m:t>(</m:t>
                    </m:r>
                    <m:r>
                      <a:rPr lang="en-US" sz="1700" i="1">
                        <a:latin typeface="Cambria Math" panose="02040503050406030204" pitchFamily="18" charset="0"/>
                      </a:rPr>
                      <m:t>𝑡</m:t>
                    </m:r>
                    <m:r>
                      <a:rPr lang="en-US" sz="170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a:latin typeface="Cambria Math" panose="02040503050406030204" pitchFamily="18" charset="0"/>
                          </a:rPr>
                          <m:t>1</m:t>
                        </m:r>
                      </m:sub>
                    </m:sSub>
                    <m:r>
                      <a:rPr lang="en-US" sz="1700">
                        <a:latin typeface="Cambria Math" panose="02040503050406030204" pitchFamily="18" charset="0"/>
                      </a:rPr>
                      <m:t>)</m:t>
                    </m:r>
                    <m:r>
                      <a:rPr lang="en-US" sz="1700" i="1">
                        <a:latin typeface="Cambria Math" panose="02040503050406030204" pitchFamily="18" charset="0"/>
                      </a:rPr>
                      <m:t>𝑑</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a:latin typeface="Cambria Math" panose="02040503050406030204" pitchFamily="18" charset="0"/>
                          </a:rPr>
                          <m:t>′</m:t>
                        </m:r>
                      </m:sup>
                    </m:sSup>
                    <m:r>
                      <a:rPr lang="en-US" sz="1700">
                        <a:latin typeface="Cambria Math" panose="02040503050406030204" pitchFamily="18" charset="0"/>
                      </a:rPr>
                      <m:t>=</m:t>
                    </m:r>
                    <m:r>
                      <a:rPr lang="en-US" sz="1700" i="1">
                        <a:latin typeface="Cambria Math" panose="02040503050406030204" pitchFamily="18" charset="0"/>
                      </a:rPr>
                      <m:t>h</m:t>
                    </m:r>
                    <m:r>
                      <a:rPr lang="en-US" sz="1700">
                        <a:latin typeface="Cambria Math" panose="02040503050406030204" pitchFamily="18" charset="0"/>
                      </a:rPr>
                      <m:t>(</m:t>
                    </m:r>
                    <m:r>
                      <a:rPr lang="en-US" sz="1700" i="1">
                        <a:latin typeface="Cambria Math" panose="02040503050406030204" pitchFamily="18" charset="0"/>
                      </a:rPr>
                      <m:t>𝑡</m:t>
                    </m:r>
                    <m:r>
                      <a:rPr lang="en-US" sz="170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a:latin typeface="Cambria Math" panose="02040503050406030204" pitchFamily="18" charset="0"/>
                          </a:rPr>
                          <m:t>1</m:t>
                        </m:r>
                      </m:sub>
                    </m:sSub>
                    <m:r>
                      <a:rPr lang="en-US" sz="1700">
                        <a:latin typeface="Cambria Math" panose="02040503050406030204" pitchFamily="18" charset="0"/>
                      </a:rPr>
                      <m:t>)</m:t>
                    </m:r>
                    <m:nary>
                      <m:naryPr>
                        <m:limLoc m:val="undOvr"/>
                        <m:grow m:val="on"/>
                        <m:ctrlPr>
                          <a:rPr lang="en-US" sz="1700" i="1">
                            <a:latin typeface="Cambria Math" panose="02040503050406030204" pitchFamily="18" charset="0"/>
                          </a:rPr>
                        </m:ctrlPr>
                      </m:naryPr>
                      <m:sub>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a:latin typeface="Cambria Math" panose="02040503050406030204" pitchFamily="18" charset="0"/>
                              </a:rPr>
                              <m:t>0</m:t>
                            </m:r>
                          </m:sub>
                        </m:sSub>
                      </m:sub>
                      <m:sup>
                        <m:r>
                          <a:rPr lang="en-US" sz="1700" i="1">
                            <a:latin typeface="Cambria Math" panose="02040503050406030204" pitchFamily="18" charset="0"/>
                          </a:rPr>
                          <m:t>𝑡</m:t>
                        </m:r>
                      </m:sup>
                      <m:e>
                        <m:d>
                          <m:dPr>
                            <m:begChr m:val=""/>
                            <m:ctrlPr>
                              <a:rPr lang="en-US" sz="1700" i="1">
                                <a:latin typeface="Cambria Math" panose="02040503050406030204" pitchFamily="18" charset="0"/>
                              </a:rPr>
                            </m:ctrlPr>
                          </m:dPr>
                          <m:e>
                            <m:r>
                              <a:rPr lang="en-US" sz="1700" i="1">
                                <a:latin typeface="Cambria Math" panose="02040503050406030204" pitchFamily="18" charset="0"/>
                              </a:rPr>
                              <m:t>𝛿</m:t>
                            </m:r>
                            <m:r>
                              <a:rPr lang="en-US" sz="170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a:latin typeface="Cambria Math" panose="02040503050406030204" pitchFamily="18" charset="0"/>
                                  </a:rPr>
                                  <m:t>′</m:t>
                                </m:r>
                              </m:sup>
                            </m:sSup>
                            <m:r>
                              <a:rPr lang="en-US" sz="170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𝑡</m:t>
                                </m:r>
                              </m:e>
                              <m:sub>
                                <m:r>
                                  <a:rPr lang="en-US" sz="1700">
                                    <a:latin typeface="Cambria Math" panose="02040503050406030204" pitchFamily="18" charset="0"/>
                                  </a:rPr>
                                  <m:t>1</m:t>
                                </m:r>
                              </m:sub>
                            </m:sSub>
                          </m:e>
                        </m:d>
                      </m:e>
                    </m:nary>
                    <m:r>
                      <m:rPr>
                        <m:nor/>
                      </m:rPr>
                      <a:rPr lang="en-US" sz="1700" i="1">
                        <a:latin typeface="Cambria Math" panose="02040503050406030204" pitchFamily="18" charset="0"/>
                      </a:rPr>
                      <m:t> </m:t>
                    </m:r>
                    <m:r>
                      <a:rPr lang="en-US" sz="1700" i="1">
                        <a:latin typeface="Cambria Math" panose="02040503050406030204" pitchFamily="18" charset="0"/>
                      </a:rPr>
                      <m:t>𝑑</m:t>
                    </m:r>
                    <m:sSup>
                      <m:sSupPr>
                        <m:ctrlPr>
                          <a:rPr lang="en-US" sz="1700" i="1">
                            <a:latin typeface="Cambria Math" panose="02040503050406030204" pitchFamily="18" charset="0"/>
                          </a:rPr>
                        </m:ctrlPr>
                      </m:sSupPr>
                      <m:e>
                        <m:r>
                          <a:rPr lang="en-US" sz="1700" i="1">
                            <a:latin typeface="Cambria Math" panose="02040503050406030204" pitchFamily="18" charset="0"/>
                          </a:rPr>
                          <m:t>𝑡</m:t>
                        </m:r>
                      </m:e>
                      <m:sup>
                        <m:r>
                          <a:rPr lang="en-US" sz="1700">
                            <a:latin typeface="Cambria Math" panose="02040503050406030204" pitchFamily="18" charset="0"/>
                          </a:rPr>
                          <m:t>′</m:t>
                        </m:r>
                      </m:sup>
                    </m:sSup>
                    <m:r>
                      <a:rPr lang="en-US" sz="1700">
                        <a:latin typeface="Cambria Math" panose="02040503050406030204" pitchFamily="18" charset="0"/>
                      </a:rPr>
                      <m:t>=</m:t>
                    </m:r>
                    <m:r>
                      <a:rPr lang="en-US" sz="1700" b="1" i="1">
                        <a:latin typeface="Cambria Math" panose="02040503050406030204" pitchFamily="18" charset="0"/>
                      </a:rPr>
                      <m:t>𝒉</m:t>
                    </m:r>
                    <m:r>
                      <a:rPr lang="en-US" sz="1700" b="1">
                        <a:latin typeface="Cambria Math" panose="02040503050406030204" pitchFamily="18" charset="0"/>
                      </a:rPr>
                      <m:t>(</m:t>
                    </m:r>
                    <m:r>
                      <a:rPr lang="en-US" sz="1700" b="1" i="1">
                        <a:latin typeface="Cambria Math" panose="02040503050406030204" pitchFamily="18" charset="0"/>
                      </a:rPr>
                      <m:t>𝒕</m:t>
                    </m:r>
                    <m:r>
                      <a:rPr lang="en-US" sz="1700" b="1">
                        <a:latin typeface="Cambria Math" panose="02040503050406030204" pitchFamily="18" charset="0"/>
                      </a:rPr>
                      <m:t>−</m:t>
                    </m:r>
                    <m:sSub>
                      <m:sSubPr>
                        <m:ctrlPr>
                          <a:rPr lang="en-US" sz="1700" b="1" i="1">
                            <a:latin typeface="Cambria Math" panose="02040503050406030204" pitchFamily="18" charset="0"/>
                          </a:rPr>
                        </m:ctrlPr>
                      </m:sSubPr>
                      <m:e>
                        <m:r>
                          <a:rPr lang="en-US" sz="1700" b="1" i="1">
                            <a:latin typeface="Cambria Math" panose="02040503050406030204" pitchFamily="18" charset="0"/>
                          </a:rPr>
                          <m:t>𝒕</m:t>
                        </m:r>
                      </m:e>
                      <m:sub>
                        <m:r>
                          <a:rPr lang="en-US" sz="1700" b="1" i="1">
                            <a:latin typeface="Cambria Math" panose="02040503050406030204" pitchFamily="18" charset="0"/>
                          </a:rPr>
                          <m:t>𝟏</m:t>
                        </m:r>
                      </m:sub>
                    </m:sSub>
                  </m:oMath>
                </a14:m>
                <a:r>
                  <a:rPr lang="fa-IR" sz="1700" b="1" dirty="0" smtClean="0"/>
                  <a:t>(</a:t>
                </a:r>
                <a:endParaRPr lang="en-US" sz="1700" b="1" dirty="0"/>
              </a:p>
            </p:txBody>
          </p:sp>
        </mc:Choice>
        <mc:Fallback xmlns="">
          <p:sp>
            <p:nvSpPr>
              <p:cNvPr id="28" name="Rectangle 27"/>
              <p:cNvSpPr>
                <a:spLocks noRot="1" noChangeAspect="1" noMove="1" noResize="1" noEditPoints="1" noAdjustHandles="1" noChangeArrowheads="1" noChangeShapeType="1" noTextEdit="1"/>
              </p:cNvSpPr>
              <p:nvPr/>
            </p:nvSpPr>
            <p:spPr>
              <a:xfrm>
                <a:off x="657992" y="4183077"/>
                <a:ext cx="7634830" cy="1245597"/>
              </a:xfrm>
              <a:prstGeom prst="rect">
                <a:avLst/>
              </a:prstGeom>
              <a:blipFill>
                <a:blip r:embed="rId12"/>
                <a:stretch>
                  <a:fillRect t="-24878" b="-50732"/>
                </a:stretch>
              </a:blipFill>
            </p:spPr>
            <p:txBody>
              <a:bodyPr/>
              <a:lstStyle/>
              <a:p>
                <a:r>
                  <a:rPr lang="en-US">
                    <a:noFill/>
                  </a:rPr>
                  <a:t> </a:t>
                </a:r>
              </a:p>
            </p:txBody>
          </p:sp>
        </mc:Fallback>
      </mc:AlternateContent>
      <p:sp>
        <p:nvSpPr>
          <p:cNvPr id="30" name="Rectangle 29"/>
          <p:cNvSpPr/>
          <p:nvPr/>
        </p:nvSpPr>
        <p:spPr>
          <a:xfrm>
            <a:off x="62452" y="5461054"/>
            <a:ext cx="8863240" cy="615553"/>
          </a:xfrm>
          <a:prstGeom prst="rect">
            <a:avLst/>
          </a:prstGeom>
        </p:spPr>
        <p:txBody>
          <a:bodyPr wrap="square">
            <a:spAutoFit/>
          </a:bodyPr>
          <a:lstStyle/>
          <a:p>
            <a:pPr marL="285750" indent="-285750" algn="r" rtl="1">
              <a:buFont typeface="Wingdings" panose="05000000000000000000" pitchFamily="2" charset="2"/>
              <a:buChar char="v"/>
            </a:pPr>
            <a:r>
              <a:rPr lang="fa-IR" sz="1700" b="1" kern="1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نکته: </a:t>
            </a:r>
            <a:r>
              <a:rPr lang="fa-IR" sz="1700" dirty="0" smtClean="0">
                <a:latin typeface="Calibri" panose="020F0502020204030204" pitchFamily="34" charset="0"/>
                <a:ea typeface="Calibri" panose="020F0502020204030204" pitchFamily="34" charset="0"/>
                <a:cs typeface="B Nazanin" panose="00000400000000000000" pitchFamily="2" charset="-78"/>
              </a:rPr>
              <a:t>انتگرال </a:t>
            </a:r>
            <a:r>
              <a:rPr lang="fa-IR" sz="1700" dirty="0">
                <a:latin typeface="Calibri" panose="020F0502020204030204" pitchFamily="34" charset="0"/>
                <a:ea typeface="Calibri" panose="020F0502020204030204" pitchFamily="34" charset="0"/>
                <a:cs typeface="B Nazanin" panose="00000400000000000000" pitchFamily="2" charset="-78"/>
              </a:rPr>
              <a:t>کانولوشن فقط پاسخ حالت صفر </a:t>
            </a:r>
            <a:r>
              <a:rPr lang="fa-IR" sz="1700" dirty="0" smtClean="0">
                <a:latin typeface="Calibri" panose="020F0502020204030204" pitchFamily="34" charset="0"/>
                <a:ea typeface="Calibri" panose="020F0502020204030204" pitchFamily="34" charset="0"/>
                <a:cs typeface="B Nazanin" panose="00000400000000000000" pitchFamily="2" charset="-78"/>
              </a:rPr>
              <a:t>را </a:t>
            </a:r>
            <a:r>
              <a:rPr lang="fa-IR" sz="1700" dirty="0">
                <a:latin typeface="Calibri" panose="020F0502020204030204" pitchFamily="34" charset="0"/>
                <a:ea typeface="Calibri" panose="020F0502020204030204" pitchFamily="34" charset="0"/>
                <a:cs typeface="B Nazanin" panose="00000400000000000000" pitchFamily="2" charset="-78"/>
              </a:rPr>
              <a:t>به دست می دهد و برای به دست آوردن پاسخ کامل باید پاسخ ورودی صفر را به آن اضافه کرد یعنی:</a:t>
            </a:r>
            <a:endParaRPr lang="en-US" sz="1700" dirty="0">
              <a:cs typeface="B Nazanin" panose="00000400000000000000" pitchFamily="2" charset="-78"/>
            </a:endParaRPr>
          </a:p>
        </p:txBody>
      </p:sp>
      <mc:AlternateContent xmlns:mc="http://schemas.openxmlformats.org/markup-compatibility/2006" xmlns:a14="http://schemas.microsoft.com/office/drawing/2010/main">
        <mc:Choice Requires="a14">
          <p:sp>
            <p:nvSpPr>
              <p:cNvPr id="32" name="Rectangle 31"/>
              <p:cNvSpPr/>
              <p:nvPr/>
            </p:nvSpPr>
            <p:spPr>
              <a:xfrm>
                <a:off x="2679593" y="5768830"/>
                <a:ext cx="3593035" cy="7458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𝒚</m:t>
                      </m:r>
                      <m:d>
                        <m:dPr>
                          <m:ctrlPr>
                            <a:rPr lang="en-US" b="1" i="1">
                              <a:latin typeface="Cambria Math" panose="02040503050406030204" pitchFamily="18" charset="0"/>
                            </a:rPr>
                          </m:ctrlPr>
                        </m:dPr>
                        <m:e>
                          <m:r>
                            <a:rPr lang="en-US" b="1" i="1">
                              <a:latin typeface="Cambria Math" panose="02040503050406030204" pitchFamily="18" charset="0"/>
                            </a:rPr>
                            <m:t>𝒕</m:t>
                          </m:r>
                        </m:e>
                      </m:d>
                      <m:r>
                        <a:rPr lang="en-US" b="1" i="0">
                          <a:latin typeface="Cambria Math" panose="02040503050406030204" pitchFamily="18" charset="0"/>
                        </a:rPr>
                        <m:t>=</m:t>
                      </m:r>
                      <m:r>
                        <a:rPr lang="en-US" b="1" i="1">
                          <a:latin typeface="Cambria Math" panose="02040503050406030204" pitchFamily="18" charset="0"/>
                        </a:rPr>
                        <m:t>𝒛</m:t>
                      </m:r>
                      <m:d>
                        <m:dPr>
                          <m:ctrlPr>
                            <a:rPr lang="en-US" b="1" i="1">
                              <a:latin typeface="Cambria Math" panose="02040503050406030204" pitchFamily="18" charset="0"/>
                            </a:rPr>
                          </m:ctrlPr>
                        </m:dPr>
                        <m:e>
                          <m:r>
                            <a:rPr lang="en-US" b="1" i="1">
                              <a:latin typeface="Cambria Math" panose="02040503050406030204" pitchFamily="18" charset="0"/>
                            </a:rPr>
                            <m:t>𝒕</m:t>
                          </m:r>
                        </m:e>
                      </m:d>
                      <m:r>
                        <a:rPr lang="en-US" b="1" i="0">
                          <a:latin typeface="Cambria Math" panose="02040503050406030204" pitchFamily="18" charset="0"/>
                        </a:rPr>
                        <m:t>+</m:t>
                      </m:r>
                      <m:nary>
                        <m:naryPr>
                          <m:limLoc m:val="subSup"/>
                          <m:ctrlPr>
                            <a:rPr lang="en-US" b="1" i="1">
                              <a:latin typeface="Cambria Math" panose="02040503050406030204" pitchFamily="18" charset="0"/>
                            </a:rPr>
                          </m:ctrlPr>
                        </m:naryPr>
                        <m:sub>
                          <m:sSub>
                            <m:sSubPr>
                              <m:ctrlPr>
                                <a:rPr lang="en-US" b="1" i="1">
                                  <a:latin typeface="Cambria Math" panose="02040503050406030204" pitchFamily="18" charset="0"/>
                                </a:rPr>
                              </m:ctrlPr>
                            </m:sSubPr>
                            <m:e>
                              <m:r>
                                <a:rPr lang="en-US" b="1" i="1">
                                  <a:latin typeface="Cambria Math" panose="02040503050406030204" pitchFamily="18" charset="0"/>
                                </a:rPr>
                                <m:t>𝒕</m:t>
                              </m:r>
                            </m:e>
                            <m:sub>
                              <m:r>
                                <a:rPr lang="en-US" b="1" i="0">
                                  <a:latin typeface="Cambria Math" panose="02040503050406030204" pitchFamily="18" charset="0"/>
                                </a:rPr>
                                <m:t>𝟎</m:t>
                              </m:r>
                            </m:sub>
                          </m:sSub>
                        </m:sub>
                        <m:sup>
                          <m:r>
                            <a:rPr lang="en-US" b="1" i="1">
                              <a:latin typeface="Cambria Math" panose="02040503050406030204" pitchFamily="18" charset="0"/>
                            </a:rPr>
                            <m:t>𝒕</m:t>
                          </m:r>
                        </m:sup>
                        <m:e>
                          <m:r>
                            <a:rPr lang="en-US" b="1" i="1">
                              <a:latin typeface="Cambria Math" panose="02040503050406030204" pitchFamily="18" charset="0"/>
                            </a:rPr>
                            <m:t>𝒉</m:t>
                          </m:r>
                          <m:d>
                            <m:dPr>
                              <m:ctrlPr>
                                <a:rPr lang="en-US" b="1" i="1">
                                  <a:latin typeface="Cambria Math" panose="02040503050406030204" pitchFamily="18" charset="0"/>
                                </a:rPr>
                              </m:ctrlPr>
                            </m:dPr>
                            <m:e>
                              <m:r>
                                <a:rPr lang="en-US" b="1" i="1">
                                  <a:latin typeface="Cambria Math" panose="02040503050406030204" pitchFamily="18" charset="0"/>
                                </a:rPr>
                                <m:t>𝒕</m:t>
                              </m:r>
                              <m:r>
                                <a:rPr lang="en-US" b="1" i="0">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𝒕</m:t>
                                  </m:r>
                                </m:e>
                                <m:sup>
                                  <m:r>
                                    <a:rPr lang="en-US" b="1" i="0">
                                      <a:latin typeface="Cambria Math" panose="02040503050406030204" pitchFamily="18" charset="0"/>
                                    </a:rPr>
                                    <m:t>′</m:t>
                                  </m:r>
                                </m:sup>
                              </m:sSup>
                            </m:e>
                          </m:d>
                          <m:sSub>
                            <m:sSubPr>
                              <m:ctrlPr>
                                <a:rPr lang="en-US" b="1" i="1">
                                  <a:latin typeface="Cambria Math" panose="02040503050406030204" pitchFamily="18" charset="0"/>
                                </a:rPr>
                              </m:ctrlPr>
                            </m:sSubPr>
                            <m:e>
                              <m:r>
                                <a:rPr lang="en-US" b="1" i="1">
                                  <a:latin typeface="Cambria Math" panose="02040503050406030204" pitchFamily="18" charset="0"/>
                                </a:rPr>
                                <m:t>𝒊</m:t>
                              </m:r>
                            </m:e>
                            <m:sub>
                              <m:r>
                                <a:rPr lang="en-US" b="1" i="1">
                                  <a:latin typeface="Cambria Math" panose="02040503050406030204" pitchFamily="18" charset="0"/>
                                </a:rPr>
                                <m:t>𝒔</m:t>
                              </m:r>
                            </m:sub>
                          </m:sSub>
                          <m:d>
                            <m:dPr>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𝒕</m:t>
                                  </m:r>
                                </m:e>
                                <m:sup>
                                  <m:r>
                                    <a:rPr lang="en-US" b="1" i="0">
                                      <a:latin typeface="Cambria Math" panose="02040503050406030204" pitchFamily="18" charset="0"/>
                                    </a:rPr>
                                    <m:t>′</m:t>
                                  </m:r>
                                </m:sup>
                              </m:sSup>
                            </m:e>
                          </m:d>
                          <m:r>
                            <a:rPr lang="en-US" b="1" i="1">
                              <a:latin typeface="Cambria Math" panose="02040503050406030204" pitchFamily="18" charset="0"/>
                            </a:rPr>
                            <m:t>𝒅𝒕</m:t>
                          </m:r>
                          <m:r>
                            <a:rPr lang="en-US" b="1" i="0">
                              <a:latin typeface="Cambria Math" panose="02040503050406030204" pitchFamily="18" charset="0"/>
                            </a:rPr>
                            <m:t>′</m:t>
                          </m:r>
                        </m:e>
                      </m:nary>
                    </m:oMath>
                  </m:oMathPara>
                </a14:m>
                <a:endParaRPr lang="en-US" b="1" dirty="0"/>
              </a:p>
            </p:txBody>
          </p:sp>
        </mc:Choice>
        <mc:Fallback xmlns="">
          <p:sp>
            <p:nvSpPr>
              <p:cNvPr id="32" name="Rectangle 31"/>
              <p:cNvSpPr>
                <a:spLocks noRot="1" noChangeAspect="1" noMove="1" noResize="1" noEditPoints="1" noAdjustHandles="1" noChangeArrowheads="1" noChangeShapeType="1" noTextEdit="1"/>
              </p:cNvSpPr>
              <p:nvPr/>
            </p:nvSpPr>
            <p:spPr>
              <a:xfrm>
                <a:off x="2679593" y="5768830"/>
                <a:ext cx="3593035" cy="74584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4129053" y="6456433"/>
                <a:ext cx="4163769" cy="353943"/>
              </a:xfrm>
              <a:prstGeom prst="rect">
                <a:avLst/>
              </a:prstGeom>
            </p:spPr>
            <p:txBody>
              <a:bodyPr wrap="none">
                <a:spAutoFit/>
              </a:bodyPr>
              <a:lstStyle/>
              <a:p>
                <a:pPr algn="r" rtl="1"/>
                <a:r>
                  <a:rPr lang="fa-IR" sz="1700" dirty="0">
                    <a:latin typeface="Calibri" panose="020F0502020204030204" pitchFamily="34" charset="0"/>
                    <a:ea typeface="Calibri" panose="020F0502020204030204" pitchFamily="34" charset="0"/>
                    <a:cs typeface="Nazanin" panose="00000400000000000000" pitchFamily="2" charset="-78"/>
                  </a:rPr>
                  <a:t>که در آن </a:t>
                </a:r>
                <a14:m>
                  <m:oMath xmlns:m="http://schemas.openxmlformats.org/officeDocument/2006/math">
                    <m:r>
                      <a:rPr lang="en-US" sz="1700" i="1">
                        <a:latin typeface="Cambria Math" panose="02040503050406030204" pitchFamily="18" charset="0"/>
                        <a:ea typeface="Calibri" panose="020F0502020204030204" pitchFamily="34" charset="0"/>
                        <a:cs typeface="Nazanin" panose="00000400000000000000" pitchFamily="2" charset="-78"/>
                      </a:rPr>
                      <m:t>𝑧</m:t>
                    </m:r>
                    <m:r>
                      <a:rPr lang="en-US" sz="1700" i="1">
                        <a:latin typeface="Cambria Math" panose="02040503050406030204" pitchFamily="18" charset="0"/>
                        <a:ea typeface="Calibri" panose="020F0502020204030204" pitchFamily="34" charset="0"/>
                        <a:cs typeface="Nazanin" panose="00000400000000000000" pitchFamily="2" charset="-78"/>
                      </a:rPr>
                      <m:t>(</m:t>
                    </m:r>
                    <m:r>
                      <a:rPr lang="en-US" sz="1700" i="1">
                        <a:latin typeface="Cambria Math" panose="02040503050406030204" pitchFamily="18" charset="0"/>
                        <a:ea typeface="Calibri" panose="020F0502020204030204" pitchFamily="34" charset="0"/>
                        <a:cs typeface="Nazanin" panose="00000400000000000000" pitchFamily="2" charset="-78"/>
                      </a:rPr>
                      <m:t>𝑡</m:t>
                    </m:r>
                    <m:r>
                      <a:rPr lang="en-US" sz="1700" i="1">
                        <a:latin typeface="Cambria Math" panose="02040503050406030204" pitchFamily="18" charset="0"/>
                        <a:ea typeface="Calibri" panose="020F0502020204030204" pitchFamily="34" charset="0"/>
                        <a:cs typeface="Nazanin" panose="00000400000000000000" pitchFamily="2" charset="-78"/>
                      </a:rPr>
                      <m:t>)</m:t>
                    </m:r>
                  </m:oMath>
                </a14:m>
                <a:r>
                  <a:rPr lang="fa-IR" sz="1700" dirty="0">
                    <a:latin typeface="Calibri" panose="020F0502020204030204" pitchFamily="34" charset="0"/>
                    <a:ea typeface="Calibri" panose="020F0502020204030204" pitchFamily="34" charset="0"/>
                    <a:cs typeface="Nazanin" panose="00000400000000000000" pitchFamily="2" charset="-78"/>
                  </a:rPr>
                  <a:t> پاسخ ورودی صفر و </a:t>
                </a:r>
                <a14:m>
                  <m:oMath xmlns:m="http://schemas.openxmlformats.org/officeDocument/2006/math">
                    <m:r>
                      <a:rPr lang="en-US" sz="1700" i="1">
                        <a:latin typeface="Cambria Math" panose="02040503050406030204" pitchFamily="18" charset="0"/>
                        <a:ea typeface="Calibri" panose="020F0502020204030204" pitchFamily="34" charset="0"/>
                        <a:cs typeface="Nazanin" panose="00000400000000000000" pitchFamily="2" charset="-78"/>
                      </a:rPr>
                      <m:t>𝑦</m:t>
                    </m:r>
                    <m:r>
                      <a:rPr lang="en-US" sz="1700" i="1">
                        <a:latin typeface="Cambria Math" panose="02040503050406030204" pitchFamily="18" charset="0"/>
                        <a:ea typeface="Calibri" panose="020F0502020204030204" pitchFamily="34" charset="0"/>
                        <a:cs typeface="Nazanin" panose="00000400000000000000" pitchFamily="2" charset="-78"/>
                      </a:rPr>
                      <m:t>(</m:t>
                    </m:r>
                    <m:r>
                      <a:rPr lang="en-US" sz="1700" i="1">
                        <a:latin typeface="Cambria Math" panose="02040503050406030204" pitchFamily="18" charset="0"/>
                        <a:ea typeface="Calibri" panose="020F0502020204030204" pitchFamily="34" charset="0"/>
                        <a:cs typeface="Nazanin" panose="00000400000000000000" pitchFamily="2" charset="-78"/>
                      </a:rPr>
                      <m:t>𝑡</m:t>
                    </m:r>
                    <m:r>
                      <a:rPr lang="en-US" sz="1700" i="1">
                        <a:latin typeface="Cambria Math" panose="02040503050406030204" pitchFamily="18" charset="0"/>
                        <a:ea typeface="Calibri" panose="020F0502020204030204" pitchFamily="34" charset="0"/>
                        <a:cs typeface="Nazanin" panose="00000400000000000000" pitchFamily="2" charset="-78"/>
                      </a:rPr>
                      <m:t>)</m:t>
                    </m:r>
                  </m:oMath>
                </a14:m>
                <a:r>
                  <a:rPr lang="fa-IR" sz="1700" dirty="0">
                    <a:latin typeface="Calibri" panose="020F0502020204030204" pitchFamily="34" charset="0"/>
                    <a:ea typeface="Calibri" panose="020F0502020204030204" pitchFamily="34" charset="0"/>
                    <a:cs typeface="Nazanin" panose="00000400000000000000" pitchFamily="2" charset="-78"/>
                  </a:rPr>
                  <a:t> پاسخ کامل است.</a:t>
                </a:r>
                <a:endParaRPr lang="en-US" sz="1700" dirty="0"/>
              </a:p>
            </p:txBody>
          </p:sp>
        </mc:Choice>
        <mc:Fallback xmlns="">
          <p:sp>
            <p:nvSpPr>
              <p:cNvPr id="34" name="Rectangle 33"/>
              <p:cNvSpPr>
                <a:spLocks noRot="1" noChangeAspect="1" noMove="1" noResize="1" noEditPoints="1" noAdjustHandles="1" noChangeArrowheads="1" noChangeShapeType="1" noTextEdit="1"/>
              </p:cNvSpPr>
              <p:nvPr/>
            </p:nvSpPr>
            <p:spPr>
              <a:xfrm>
                <a:off x="4129053" y="6456433"/>
                <a:ext cx="4163769" cy="353943"/>
              </a:xfrm>
              <a:prstGeom prst="rect">
                <a:avLst/>
              </a:prstGeom>
              <a:blipFill>
                <a:blip r:embed="rId14"/>
                <a:stretch>
                  <a:fillRect r="-1025"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032269" y="2042818"/>
                <a:ext cx="6946763" cy="389594"/>
              </a:xfrm>
              <a:prstGeom prst="rect">
                <a:avLst/>
              </a:prstGeom>
            </p:spPr>
            <p:txBody>
              <a:bodyPr wrap="square">
                <a:spAutoFit/>
              </a:bodyPr>
              <a:lstStyle/>
              <a:p>
                <a:pPr algn="r" rtl="1"/>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بنابراین، </a:t>
                </a:r>
                <a:r>
                  <a:rPr lang="fa-IR" sz="1700" dirty="0" smtClean="0">
                    <a:latin typeface="Calibri" panose="020F0502020204030204" pitchFamily="34" charset="0"/>
                    <a:ea typeface="Calibri" panose="020F0502020204030204" pitchFamily="34" charset="0"/>
                    <a:cs typeface="B Nazanin" panose="00000400000000000000" pitchFamily="2" charset="-78"/>
                  </a:rPr>
                  <a:t>کانولوشن </a:t>
                </a:r>
                <a14:m>
                  <m:oMath xmlns:m="http://schemas.openxmlformats.org/officeDocument/2006/math">
                    <m:sSub>
                      <m:sSubPr>
                        <m:ctrlPr>
                          <a:rPr lang="en-US" sz="1700" i="1">
                            <a:latin typeface="Cambria Math" panose="02040503050406030204" pitchFamily="18" charset="0"/>
                            <a:cs typeface="Nazanin" panose="00000400000000000000" pitchFamily="2" charset="-78"/>
                          </a:rPr>
                        </m:ctrlPr>
                      </m:sSubPr>
                      <m:e>
                        <m:r>
                          <a:rPr lang="en-US" sz="1700" i="1">
                            <a:latin typeface="Cambria Math" panose="02040503050406030204" pitchFamily="18" charset="0"/>
                            <a:ea typeface="Calibri" panose="020F0502020204030204" pitchFamily="34" charset="0"/>
                            <a:cs typeface="Nazanin" panose="00000400000000000000" pitchFamily="2" charset="-78"/>
                          </a:rPr>
                          <m:t>𝑓</m:t>
                        </m:r>
                      </m:e>
                      <m:sub>
                        <m:r>
                          <a:rPr lang="en-US" sz="1700" i="1">
                            <a:latin typeface="Cambria Math" panose="02040503050406030204" pitchFamily="18" charset="0"/>
                            <a:ea typeface="Calibri" panose="020F0502020204030204" pitchFamily="34" charset="0"/>
                            <a:cs typeface="Nazanin" panose="00000400000000000000" pitchFamily="2" charset="-78"/>
                          </a:rPr>
                          <m:t>1</m:t>
                        </m:r>
                      </m:sub>
                    </m:sSub>
                    <m:d>
                      <m:dPr>
                        <m:ctrlPr>
                          <a:rPr lang="en-US" sz="1700" i="1">
                            <a:latin typeface="Cambria Math" panose="02040503050406030204" pitchFamily="18" charset="0"/>
                            <a:cs typeface="Nazanin" panose="00000400000000000000" pitchFamily="2" charset="-78"/>
                          </a:rPr>
                        </m:ctrlPr>
                      </m:dPr>
                      <m:e>
                        <m:r>
                          <a:rPr lang="en-US" sz="1700" i="1">
                            <a:latin typeface="Cambria Math" panose="02040503050406030204" pitchFamily="18" charset="0"/>
                            <a:ea typeface="Calibri" panose="020F0502020204030204" pitchFamily="34" charset="0"/>
                            <a:cs typeface="Nazanin" panose="00000400000000000000" pitchFamily="2" charset="-78"/>
                          </a:rPr>
                          <m:t>𝑡</m:t>
                        </m:r>
                      </m:e>
                    </m:d>
                    <m:r>
                      <a:rPr lang="fa-IR" sz="1700">
                        <a:latin typeface="Cambria Math" panose="02040503050406030204" pitchFamily="18" charset="0"/>
                        <a:ea typeface="Calibri" panose="020F0502020204030204" pitchFamily="34" charset="0"/>
                        <a:cs typeface="Nazanin" panose="00000400000000000000" pitchFamily="2" charset="-78"/>
                      </a:rPr>
                      <m:t>و</m:t>
                    </m:r>
                    <m:r>
                      <a:rPr lang="fa-IR" sz="1700" i="1">
                        <a:latin typeface="Cambria Math" panose="02040503050406030204" pitchFamily="18" charset="0"/>
                        <a:ea typeface="Calibri" panose="020F0502020204030204" pitchFamily="34" charset="0"/>
                        <a:cs typeface="Cambria Math" panose="02040503050406030204" pitchFamily="18" charset="0"/>
                      </a:rPr>
                      <m:t> </m:t>
                    </m:r>
                    <m:sSub>
                      <m:sSubPr>
                        <m:ctrlPr>
                          <a:rPr lang="en-US" sz="1700" i="1">
                            <a:latin typeface="Cambria Math" panose="02040503050406030204" pitchFamily="18" charset="0"/>
                            <a:cs typeface="Nazanin" panose="00000400000000000000" pitchFamily="2" charset="-78"/>
                          </a:rPr>
                        </m:ctrlPr>
                      </m:sSubPr>
                      <m:e>
                        <m:r>
                          <a:rPr lang="en-US" sz="1700" i="1">
                            <a:latin typeface="Cambria Math" panose="02040503050406030204" pitchFamily="18" charset="0"/>
                            <a:ea typeface="Calibri" panose="020F0502020204030204" pitchFamily="34" charset="0"/>
                            <a:cs typeface="Nazanin" panose="00000400000000000000" pitchFamily="2" charset="-78"/>
                          </a:rPr>
                          <m:t>𝑓</m:t>
                        </m:r>
                      </m:e>
                      <m:sub>
                        <m:r>
                          <a:rPr lang="en-US" sz="1700" i="1">
                            <a:latin typeface="Cambria Math" panose="02040503050406030204" pitchFamily="18" charset="0"/>
                            <a:ea typeface="Calibri" panose="020F0502020204030204" pitchFamily="34" charset="0"/>
                            <a:cs typeface="Nazanin" panose="00000400000000000000" pitchFamily="2" charset="-78"/>
                          </a:rPr>
                          <m:t>2</m:t>
                        </m:r>
                      </m:sub>
                    </m:sSub>
                    <m:r>
                      <a:rPr lang="en-US" sz="1700" i="1">
                        <a:latin typeface="Cambria Math" panose="02040503050406030204" pitchFamily="18" charset="0"/>
                        <a:ea typeface="Calibri" panose="020F0502020204030204" pitchFamily="34" charset="0"/>
                        <a:cs typeface="Nazanin" panose="00000400000000000000" pitchFamily="2" charset="-78"/>
                      </a:rPr>
                      <m:t>(</m:t>
                    </m:r>
                    <m:r>
                      <a:rPr lang="en-US" sz="1700" i="1">
                        <a:latin typeface="Cambria Math" panose="02040503050406030204" pitchFamily="18" charset="0"/>
                        <a:ea typeface="Calibri" panose="020F0502020204030204" pitchFamily="34" charset="0"/>
                        <a:cs typeface="Nazanin" panose="00000400000000000000" pitchFamily="2" charset="-78"/>
                      </a:rPr>
                      <m:t>𝑡</m:t>
                    </m:r>
                    <m:r>
                      <a:rPr lang="en-US" sz="1700" i="1">
                        <a:latin typeface="Cambria Math" panose="02040503050406030204" pitchFamily="18" charset="0"/>
                        <a:ea typeface="Calibri" panose="020F0502020204030204" pitchFamily="34" charset="0"/>
                        <a:cs typeface="Nazanin" panose="00000400000000000000" pitchFamily="2" charset="-78"/>
                      </a:rPr>
                      <m:t>)</m:t>
                    </m:r>
                  </m:oMath>
                </a14:m>
                <a:r>
                  <a:rPr lang="fa-IR" sz="1700" dirty="0">
                    <a:latin typeface="Calibri" panose="020F0502020204030204" pitchFamily="34" charset="0"/>
                    <a:ea typeface="Calibri" panose="020F0502020204030204" pitchFamily="34" charset="0"/>
                    <a:cs typeface="B Nazanin" panose="00000400000000000000" pitchFamily="2" charset="-78"/>
                  </a:rPr>
                  <a:t> با کانولوشن </a:t>
                </a:r>
                <a14:m>
                  <m:oMath xmlns:m="http://schemas.openxmlformats.org/officeDocument/2006/math">
                    <m:sSub>
                      <m:sSubPr>
                        <m:ctrlPr>
                          <a:rPr lang="en-US" sz="1700" i="1">
                            <a:latin typeface="Cambria Math" panose="02040503050406030204" pitchFamily="18" charset="0"/>
                            <a:cs typeface="Nazanin" panose="00000400000000000000" pitchFamily="2" charset="-78"/>
                          </a:rPr>
                        </m:ctrlPr>
                      </m:sSubPr>
                      <m:e>
                        <m:r>
                          <a:rPr lang="en-US" sz="1700" i="1">
                            <a:latin typeface="Cambria Math" panose="02040503050406030204" pitchFamily="18" charset="0"/>
                            <a:ea typeface="Calibri" panose="020F0502020204030204" pitchFamily="34" charset="0"/>
                            <a:cs typeface="Nazanin" panose="00000400000000000000" pitchFamily="2" charset="-78"/>
                          </a:rPr>
                          <m:t>𝑓</m:t>
                        </m:r>
                      </m:e>
                      <m:sub>
                        <m:r>
                          <a:rPr lang="fa-IR" sz="1700" b="0" i="1" smtClean="0">
                            <a:latin typeface="Cambria Math" panose="02040503050406030204" pitchFamily="18" charset="0"/>
                            <a:ea typeface="Calibri" panose="020F0502020204030204" pitchFamily="34" charset="0"/>
                            <a:cs typeface="Nazanin" panose="00000400000000000000" pitchFamily="2" charset="-78"/>
                          </a:rPr>
                          <m:t>1</m:t>
                        </m:r>
                      </m:sub>
                    </m:sSub>
                    <m:d>
                      <m:dPr>
                        <m:ctrlPr>
                          <a:rPr lang="en-US" sz="1700" i="1">
                            <a:latin typeface="Cambria Math" panose="02040503050406030204" pitchFamily="18" charset="0"/>
                            <a:cs typeface="Nazanin" panose="00000400000000000000" pitchFamily="2" charset="-78"/>
                          </a:rPr>
                        </m:ctrlPr>
                      </m:dPr>
                      <m:e>
                        <m:r>
                          <a:rPr lang="en-US" sz="1700" i="1">
                            <a:latin typeface="Cambria Math" panose="02040503050406030204" pitchFamily="18" charset="0"/>
                            <a:ea typeface="Calibri" panose="020F0502020204030204" pitchFamily="34" charset="0"/>
                            <a:cs typeface="Nazanin" panose="00000400000000000000" pitchFamily="2" charset="-78"/>
                          </a:rPr>
                          <m:t>𝑡</m:t>
                        </m:r>
                      </m:e>
                    </m:d>
                  </m:oMath>
                </a14:m>
                <a:r>
                  <a:rPr lang="en-US" sz="1700" i="1" dirty="0">
                    <a:latin typeface="Calibri" panose="020F0502020204030204" pitchFamily="34" charset="0"/>
                    <a:ea typeface="Calibri" panose="020F0502020204030204" pitchFamily="34" charset="0"/>
                    <a:cs typeface="B Nazanin" panose="00000400000000000000" pitchFamily="2" charset="-78"/>
                  </a:rPr>
                  <a:t> </a:t>
                </a:r>
                <a:r>
                  <a:rPr lang="fa-IR" sz="1700" i="1" dirty="0" smtClean="0">
                    <a:latin typeface="Calibri" panose="020F0502020204030204" pitchFamily="34" charset="0"/>
                    <a:ea typeface="Calibri" panose="020F0502020204030204" pitchFamily="34" charset="0"/>
                    <a:cs typeface="B Nazanin" panose="00000400000000000000" pitchFamily="2" charset="-78"/>
                  </a:rPr>
                  <a:t> </a:t>
                </a:r>
                <a:r>
                  <a:rPr lang="fa-IR" sz="1700" dirty="0" smtClean="0">
                    <a:latin typeface="Calibri" panose="020F0502020204030204" pitchFamily="34" charset="0"/>
                    <a:ea typeface="Calibri" panose="020F0502020204030204" pitchFamily="34" charset="0"/>
                    <a:cs typeface="B Nazanin" panose="00000400000000000000" pitchFamily="2" charset="-78"/>
                  </a:rPr>
                  <a:t>و</a:t>
                </a:r>
                <a14:m>
                  <m:oMath xmlns:m="http://schemas.openxmlformats.org/officeDocument/2006/math">
                    <m:sSub>
                      <m:sSubPr>
                        <m:ctrlPr>
                          <a:rPr lang="en-US" sz="1700" i="1">
                            <a:latin typeface="Cambria Math" panose="02040503050406030204" pitchFamily="18" charset="0"/>
                            <a:cs typeface="Nazanin" panose="00000400000000000000" pitchFamily="2" charset="-78"/>
                          </a:rPr>
                        </m:ctrlPr>
                      </m:sSubPr>
                      <m:e>
                        <m:r>
                          <a:rPr lang="en-US" sz="1700" i="1">
                            <a:latin typeface="Cambria Math" panose="02040503050406030204" pitchFamily="18" charset="0"/>
                            <a:ea typeface="Calibri" panose="020F0502020204030204" pitchFamily="34" charset="0"/>
                            <a:cs typeface="Nazanin" panose="00000400000000000000" pitchFamily="2" charset="-78"/>
                          </a:rPr>
                          <m:t>𝑓</m:t>
                        </m:r>
                      </m:e>
                      <m:sub>
                        <m:r>
                          <a:rPr lang="fa-IR" sz="1700" b="0" i="1" smtClean="0">
                            <a:latin typeface="Cambria Math" panose="02040503050406030204" pitchFamily="18" charset="0"/>
                            <a:ea typeface="Calibri" panose="020F0502020204030204" pitchFamily="34" charset="0"/>
                            <a:cs typeface="Nazanin" panose="00000400000000000000" pitchFamily="2" charset="-78"/>
                          </a:rPr>
                          <m:t>2</m:t>
                        </m:r>
                      </m:sub>
                    </m:sSub>
                    <m:d>
                      <m:dPr>
                        <m:ctrlPr>
                          <a:rPr lang="en-US" sz="1700" i="1">
                            <a:latin typeface="Cambria Math" panose="02040503050406030204" pitchFamily="18" charset="0"/>
                            <a:cs typeface="Nazanin" panose="00000400000000000000" pitchFamily="2" charset="-78"/>
                          </a:rPr>
                        </m:ctrlPr>
                      </m:dPr>
                      <m:e>
                        <m:r>
                          <a:rPr lang="en-US" sz="1700" i="1">
                            <a:latin typeface="Cambria Math" panose="02040503050406030204" pitchFamily="18" charset="0"/>
                            <a:ea typeface="Calibri" panose="020F0502020204030204" pitchFamily="34" charset="0"/>
                            <a:cs typeface="Nazanin" panose="00000400000000000000" pitchFamily="2" charset="-78"/>
                          </a:rPr>
                          <m:t>𝑡</m:t>
                        </m:r>
                      </m:e>
                    </m:d>
                  </m:oMath>
                </a14:m>
                <a:r>
                  <a:rPr lang="en-US" sz="1700" i="1" dirty="0">
                    <a:latin typeface="Calibri" panose="020F0502020204030204" pitchFamily="34" charset="0"/>
                    <a:ea typeface="Calibri" panose="020F0502020204030204" pitchFamily="34" charset="0"/>
                    <a:cs typeface="B Nazanin" panose="00000400000000000000" pitchFamily="2" charset="-78"/>
                  </a:rPr>
                  <a:t> </a:t>
                </a:r>
                <a:r>
                  <a:rPr lang="fa-IR" sz="1700" i="1" dirty="0" smtClean="0">
                    <a:latin typeface="Calibri" panose="020F0502020204030204" pitchFamily="34" charset="0"/>
                    <a:ea typeface="Calibri" panose="020F0502020204030204" pitchFamily="34" charset="0"/>
                    <a:cs typeface="B Nazanin" panose="00000400000000000000" pitchFamily="2" charset="-78"/>
                  </a:rPr>
                  <a:t> </a:t>
                </a:r>
                <a:r>
                  <a:rPr lang="fa-IR" sz="1700" dirty="0" smtClean="0">
                    <a:latin typeface="Calibri" panose="020F0502020204030204" pitchFamily="34" charset="0"/>
                    <a:ea typeface="Calibri" panose="020F0502020204030204" pitchFamily="34" charset="0"/>
                    <a:cs typeface="B Nazanin" panose="00000400000000000000" pitchFamily="2" charset="-78"/>
                  </a:rPr>
                  <a:t>یکسان است:</a:t>
                </a:r>
                <a:endParaRPr lang="en-US" sz="1700" dirty="0">
                  <a:cs typeface="B Nazanin" panose="00000400000000000000" pitchFamily="2" charset="-78"/>
                </a:endParaRPr>
              </a:p>
            </p:txBody>
          </p:sp>
        </mc:Choice>
        <mc:Fallback xmlns="">
          <p:sp>
            <p:nvSpPr>
              <p:cNvPr id="23" name="Rectangle 22"/>
              <p:cNvSpPr>
                <a:spLocks noRot="1" noChangeAspect="1" noMove="1" noResize="1" noEditPoints="1" noAdjustHandles="1" noChangeArrowheads="1" noChangeShapeType="1" noTextEdit="1"/>
              </p:cNvSpPr>
              <p:nvPr/>
            </p:nvSpPr>
            <p:spPr>
              <a:xfrm>
                <a:off x="2032269" y="2042818"/>
                <a:ext cx="6946763" cy="389594"/>
              </a:xfrm>
              <a:prstGeom prst="rect">
                <a:avLst/>
              </a:prstGeom>
              <a:blipFill>
                <a:blip r:embed="rId15"/>
                <a:stretch>
                  <a:fillRect r="-526" b="-21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2838283" y="2419488"/>
                <a:ext cx="2751266"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700" i="1" smtClean="0">
                              <a:solidFill>
                                <a:srgbClr val="FF0000"/>
                              </a:solidFill>
                              <a:latin typeface="Cambria Math" panose="02040503050406030204" pitchFamily="18" charset="0"/>
                            </a:rPr>
                          </m:ctrlPr>
                        </m:dPr>
                        <m:e>
                          <m:sSub>
                            <m:sSubPr>
                              <m:ctrlPr>
                                <a:rPr lang="en-US" sz="1700" i="1">
                                  <a:solidFill>
                                    <a:srgbClr val="FF0000"/>
                                  </a:solidFill>
                                  <a:latin typeface="Cambria Math" panose="02040503050406030204" pitchFamily="18" charset="0"/>
                                </a:rPr>
                              </m:ctrlPr>
                            </m:sSubPr>
                            <m:e>
                              <m:r>
                                <a:rPr lang="en-US" sz="1700" i="1">
                                  <a:solidFill>
                                    <a:srgbClr val="FF0000"/>
                                  </a:solidFill>
                                  <a:latin typeface="Cambria Math" panose="02040503050406030204" pitchFamily="18" charset="0"/>
                                </a:rPr>
                                <m:t>𝑓</m:t>
                              </m:r>
                            </m:e>
                            <m:sub>
                              <m:r>
                                <a:rPr lang="en-US" sz="1700" i="0">
                                  <a:solidFill>
                                    <a:srgbClr val="FF0000"/>
                                  </a:solidFill>
                                  <a:latin typeface="Cambria Math" panose="02040503050406030204" pitchFamily="18" charset="0"/>
                                </a:rPr>
                                <m:t>1</m:t>
                              </m:r>
                            </m:sub>
                          </m:sSub>
                          <m:d>
                            <m:dPr>
                              <m:ctrlPr>
                                <a:rPr lang="en-US" sz="1700" i="1">
                                  <a:solidFill>
                                    <a:srgbClr val="FF0000"/>
                                  </a:solidFill>
                                  <a:latin typeface="Cambria Math" panose="02040503050406030204" pitchFamily="18" charset="0"/>
                                </a:rPr>
                              </m:ctrlPr>
                            </m:dPr>
                            <m:e>
                              <m:r>
                                <a:rPr lang="en-US" sz="1700" i="1">
                                  <a:solidFill>
                                    <a:srgbClr val="FF0000"/>
                                  </a:solidFill>
                                  <a:latin typeface="Cambria Math" panose="02040503050406030204" pitchFamily="18" charset="0"/>
                                </a:rPr>
                                <m:t>𝑡</m:t>
                              </m:r>
                            </m:e>
                          </m:d>
                          <m:r>
                            <a:rPr lang="en-US" sz="1700" i="0">
                              <a:solidFill>
                                <a:srgbClr val="FF0000"/>
                              </a:solidFill>
                              <a:latin typeface="Cambria Math" panose="02040503050406030204" pitchFamily="18" charset="0"/>
                            </a:rPr>
                            <m:t>∗</m:t>
                          </m:r>
                          <m:sSub>
                            <m:sSubPr>
                              <m:ctrlPr>
                                <a:rPr lang="en-US" sz="1700" i="1">
                                  <a:solidFill>
                                    <a:srgbClr val="FF0000"/>
                                  </a:solidFill>
                                  <a:latin typeface="Cambria Math" panose="02040503050406030204" pitchFamily="18" charset="0"/>
                                </a:rPr>
                              </m:ctrlPr>
                            </m:sSubPr>
                            <m:e>
                              <m:r>
                                <a:rPr lang="en-US" sz="1700" i="1">
                                  <a:solidFill>
                                    <a:srgbClr val="FF0000"/>
                                  </a:solidFill>
                                  <a:latin typeface="Cambria Math" panose="02040503050406030204" pitchFamily="18" charset="0"/>
                                </a:rPr>
                                <m:t>𝑓</m:t>
                              </m:r>
                            </m:e>
                            <m:sub>
                              <m:r>
                                <a:rPr lang="en-US" sz="1700" i="0">
                                  <a:solidFill>
                                    <a:srgbClr val="FF0000"/>
                                  </a:solidFill>
                                  <a:latin typeface="Cambria Math" panose="02040503050406030204" pitchFamily="18" charset="0"/>
                                </a:rPr>
                                <m:t>2</m:t>
                              </m:r>
                            </m:sub>
                          </m:sSub>
                          <m:d>
                            <m:dPr>
                              <m:ctrlPr>
                                <a:rPr lang="en-US" sz="1700" i="1">
                                  <a:solidFill>
                                    <a:srgbClr val="FF0000"/>
                                  </a:solidFill>
                                  <a:latin typeface="Cambria Math" panose="02040503050406030204" pitchFamily="18" charset="0"/>
                                </a:rPr>
                              </m:ctrlPr>
                            </m:dPr>
                            <m:e>
                              <m:r>
                                <a:rPr lang="en-US" sz="1700" i="1">
                                  <a:solidFill>
                                    <a:srgbClr val="FF0000"/>
                                  </a:solidFill>
                                  <a:latin typeface="Cambria Math" panose="02040503050406030204" pitchFamily="18" charset="0"/>
                                </a:rPr>
                                <m:t>𝑡</m:t>
                              </m:r>
                            </m:e>
                          </m:d>
                          <m:r>
                            <a:rPr lang="en-US" sz="1700" i="0">
                              <a:solidFill>
                                <a:srgbClr val="FF0000"/>
                              </a:solidFill>
                              <a:latin typeface="Cambria Math" panose="02040503050406030204" pitchFamily="18" charset="0"/>
                            </a:rPr>
                            <m:t>=</m:t>
                          </m:r>
                          <m:sSub>
                            <m:sSubPr>
                              <m:ctrlPr>
                                <a:rPr lang="en-US" sz="1700" i="1">
                                  <a:solidFill>
                                    <a:srgbClr val="FF0000"/>
                                  </a:solidFill>
                                  <a:latin typeface="Cambria Math" panose="02040503050406030204" pitchFamily="18" charset="0"/>
                                </a:rPr>
                              </m:ctrlPr>
                            </m:sSubPr>
                            <m:e>
                              <m:r>
                                <a:rPr lang="en-US" sz="1700" i="1">
                                  <a:solidFill>
                                    <a:srgbClr val="FF0000"/>
                                  </a:solidFill>
                                  <a:latin typeface="Cambria Math" panose="02040503050406030204" pitchFamily="18" charset="0"/>
                                </a:rPr>
                                <m:t>𝑓</m:t>
                              </m:r>
                            </m:e>
                            <m:sub>
                              <m:r>
                                <a:rPr lang="en-US" sz="1700" i="0">
                                  <a:solidFill>
                                    <a:srgbClr val="FF0000"/>
                                  </a:solidFill>
                                  <a:latin typeface="Cambria Math" panose="02040503050406030204" pitchFamily="18" charset="0"/>
                                </a:rPr>
                                <m:t>2</m:t>
                              </m:r>
                            </m:sub>
                          </m:sSub>
                          <m:d>
                            <m:dPr>
                              <m:ctrlPr>
                                <a:rPr lang="en-US" sz="1700" i="1">
                                  <a:solidFill>
                                    <a:srgbClr val="FF0000"/>
                                  </a:solidFill>
                                  <a:latin typeface="Cambria Math" panose="02040503050406030204" pitchFamily="18" charset="0"/>
                                </a:rPr>
                              </m:ctrlPr>
                            </m:dPr>
                            <m:e>
                              <m:r>
                                <a:rPr lang="en-US" sz="1700" i="1">
                                  <a:solidFill>
                                    <a:srgbClr val="FF0000"/>
                                  </a:solidFill>
                                  <a:latin typeface="Cambria Math" panose="02040503050406030204" pitchFamily="18" charset="0"/>
                                </a:rPr>
                                <m:t>𝑡</m:t>
                              </m:r>
                            </m:e>
                          </m:d>
                          <m:r>
                            <a:rPr lang="en-US" sz="1700" i="0">
                              <a:solidFill>
                                <a:srgbClr val="FF0000"/>
                              </a:solidFill>
                              <a:latin typeface="Cambria Math" panose="02040503050406030204" pitchFamily="18" charset="0"/>
                            </a:rPr>
                            <m:t>∗</m:t>
                          </m:r>
                          <m:sSub>
                            <m:sSubPr>
                              <m:ctrlPr>
                                <a:rPr lang="en-US" sz="1700" i="1">
                                  <a:solidFill>
                                    <a:srgbClr val="FF0000"/>
                                  </a:solidFill>
                                  <a:latin typeface="Cambria Math" panose="02040503050406030204" pitchFamily="18" charset="0"/>
                                </a:rPr>
                              </m:ctrlPr>
                            </m:sSubPr>
                            <m:e>
                              <m:r>
                                <a:rPr lang="en-US" sz="1700" i="1">
                                  <a:solidFill>
                                    <a:srgbClr val="FF0000"/>
                                  </a:solidFill>
                                  <a:latin typeface="Cambria Math" panose="02040503050406030204" pitchFamily="18" charset="0"/>
                                </a:rPr>
                                <m:t>𝑓</m:t>
                              </m:r>
                            </m:e>
                            <m:sub>
                              <m:r>
                                <a:rPr lang="en-US" sz="1700" i="0">
                                  <a:solidFill>
                                    <a:srgbClr val="FF0000"/>
                                  </a:solidFill>
                                  <a:latin typeface="Cambria Math" panose="02040503050406030204" pitchFamily="18" charset="0"/>
                                </a:rPr>
                                <m:t>1</m:t>
                              </m:r>
                            </m:sub>
                          </m:sSub>
                          <m:r>
                            <a:rPr lang="en-US" sz="1700" i="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𝑡</m:t>
                          </m:r>
                        </m:e>
                      </m:d>
                    </m:oMath>
                  </m:oMathPara>
                </a14:m>
                <a:endParaRPr lang="en-US" sz="1700" dirty="0">
                  <a:solidFill>
                    <a:srgbClr val="FF0000"/>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2838283" y="2419488"/>
                <a:ext cx="2751266" cy="353943"/>
              </a:xfrm>
              <a:prstGeom prst="rect">
                <a:avLst/>
              </a:prstGeom>
              <a:blipFill>
                <a:blip r:embed="rId16"/>
                <a:stretch>
                  <a:fillRect t="-117241" r="-16630" b="-182759"/>
                </a:stretch>
              </a:blipFill>
            </p:spPr>
            <p:txBody>
              <a:bodyPr/>
              <a:lstStyle/>
              <a:p>
                <a:r>
                  <a:rPr lang="en-US">
                    <a:noFill/>
                  </a:rPr>
                  <a:t> </a:t>
                </a:r>
              </a:p>
            </p:txBody>
          </p:sp>
        </mc:Fallback>
      </mc:AlternateContent>
    </p:spTree>
    <p:extLst>
      <p:ext uri="{BB962C8B-B14F-4D97-AF65-F5344CB8AC3E}">
        <p14:creationId xmlns:p14="http://schemas.microsoft.com/office/powerpoint/2010/main" val="292100853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97</a:t>
            </a:fld>
            <a:endParaRPr lang="en-US"/>
          </a:p>
        </p:txBody>
      </p:sp>
      <mc:AlternateContent xmlns:mc="http://schemas.openxmlformats.org/markup-compatibility/2006" xmlns:a14="http://schemas.microsoft.com/office/drawing/2010/main">
        <mc:Choice Requires="a14">
          <p:sp>
            <p:nvSpPr>
              <p:cNvPr id="3" name="Rectangle 2"/>
              <p:cNvSpPr/>
              <p:nvPr/>
            </p:nvSpPr>
            <p:spPr>
              <a:xfrm>
                <a:off x="268877" y="4171167"/>
                <a:ext cx="8610600" cy="1269578"/>
              </a:xfrm>
              <a:prstGeom prst="rect">
                <a:avLst/>
              </a:prstGeom>
            </p:spPr>
            <p:txBody>
              <a:bodyPr wrap="square">
                <a:spAutoFit/>
              </a:bodyPr>
              <a:lstStyle/>
              <a:p>
                <a:pPr marL="285750" indent="-285750" algn="just" rtl="1">
                  <a:lnSpc>
                    <a:spcPct val="150000"/>
                  </a:lnSpc>
                  <a:spcAft>
                    <a:spcPts val="800"/>
                  </a:spcAft>
                  <a:buFont typeface="Wingdings" panose="05000000000000000000" pitchFamily="2" charset="2"/>
                  <a:buChar char="v"/>
                </a:pPr>
                <a:r>
                  <a:rPr lang="fa-IR" sz="1700" kern="100" dirty="0">
                    <a:latin typeface="Calibri" panose="020F0502020204030204" pitchFamily="34" charset="0"/>
                    <a:ea typeface="Calibri" panose="020F0502020204030204" pitchFamily="34" charset="0"/>
                    <a:cs typeface="B Nazanin" panose="00000400000000000000" pitchFamily="2" charset="-78"/>
                  </a:rPr>
                  <a:t>اگر مدار تغییرپذیر با زمان </a:t>
                </a:r>
                <a:r>
                  <a:rPr lang="fa-IR" sz="1700" kern="100" dirty="0" smtClean="0">
                    <a:latin typeface="Calibri" panose="020F0502020204030204" pitchFamily="34" charset="0"/>
                    <a:ea typeface="Calibri" panose="020F0502020204030204" pitchFamily="34" charset="0"/>
                    <a:cs typeface="B Nazanin" panose="00000400000000000000" pitchFamily="2" charset="-78"/>
                  </a:rPr>
                  <a:t>باشد، </a:t>
                </a:r>
                <a:r>
                  <a:rPr lang="fa-IR" sz="1700" kern="100" dirty="0">
                    <a:latin typeface="Calibri" panose="020F0502020204030204" pitchFamily="34" charset="0"/>
                    <a:ea typeface="Calibri" panose="020F0502020204030204" pitchFamily="34" charset="0"/>
                    <a:cs typeface="B Nazanin" panose="00000400000000000000" pitchFamily="2" charset="-78"/>
                  </a:rPr>
                  <a:t>دیگر رابطه </a:t>
                </a:r>
                <a14:m>
                  <m:oMath xmlns:m="http://schemas.openxmlformats.org/officeDocument/2006/math">
                    <m:r>
                      <a:rPr lang="en-US" sz="1700" i="1" kern="100">
                        <a:latin typeface="Cambria Math" panose="02040503050406030204" pitchFamily="18" charset="0"/>
                        <a:ea typeface="Calibri" panose="020F0502020204030204" pitchFamily="34" charset="0"/>
                        <a:cs typeface="Nazanin" panose="00000400000000000000" pitchFamily="2" charset="-78"/>
                      </a:rPr>
                      <m:t>h</m:t>
                    </m:r>
                    <m:d>
                      <m:dPr>
                        <m:ctrlPr>
                          <a:rPr lang="en-US" sz="1700" i="1" kern="100">
                            <a:latin typeface="Cambria Math" panose="02040503050406030204" pitchFamily="18" charset="0"/>
                            <a:ea typeface="Calibri" panose="020F0502020204030204" pitchFamily="34" charset="0"/>
                            <a:cs typeface="Nazanin" panose="00000400000000000000" pitchFamily="2" charset="-78"/>
                          </a:rPr>
                        </m:ctrlPr>
                      </m:dPr>
                      <m:e>
                        <m:r>
                          <a:rPr lang="en-US" sz="1700" i="1" kern="100">
                            <a:latin typeface="Cambria Math" panose="02040503050406030204" pitchFamily="18" charset="0"/>
                            <a:ea typeface="Calibri" panose="020F0502020204030204" pitchFamily="34" charset="0"/>
                            <a:cs typeface="Nazanin" panose="00000400000000000000" pitchFamily="2" charset="-78"/>
                          </a:rPr>
                          <m:t>𝑡</m:t>
                        </m:r>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𝑇</m:t>
                        </m:r>
                        <m:r>
                          <a:rPr lang="en-US" sz="1700" i="1" kern="100">
                            <a:latin typeface="Cambria Math" panose="02040503050406030204" pitchFamily="18" charset="0"/>
                            <a:ea typeface="Calibri" panose="020F0502020204030204" pitchFamily="34" charset="0"/>
                            <a:cs typeface="Nazanin" panose="00000400000000000000" pitchFamily="2" charset="-78"/>
                          </a:rPr>
                          <m:t>,</m:t>
                        </m:r>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𝑡</m:t>
                            </m:r>
                          </m:e>
                          <m:sub>
                            <m:r>
                              <a:rPr lang="en-US" sz="1700" i="1" kern="100">
                                <a:latin typeface="Cambria Math" panose="02040503050406030204" pitchFamily="18" charset="0"/>
                                <a:ea typeface="Calibri" panose="020F0502020204030204" pitchFamily="34" charset="0"/>
                                <a:cs typeface="Nazanin" panose="00000400000000000000" pitchFamily="2" charset="-78"/>
                              </a:rPr>
                              <m:t>𝑘</m:t>
                            </m:r>
                          </m:sub>
                        </m:sSub>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𝑇</m:t>
                        </m:r>
                      </m:e>
                    </m:d>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h</m:t>
                    </m:r>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𝑡</m:t>
                    </m:r>
                    <m:r>
                      <a:rPr lang="en-US" sz="1700" i="1" kern="100">
                        <a:latin typeface="Cambria Math" panose="02040503050406030204" pitchFamily="18" charset="0"/>
                        <a:ea typeface="Calibri" panose="020F0502020204030204" pitchFamily="34" charset="0"/>
                        <a:cs typeface="Nazanin" panose="00000400000000000000" pitchFamily="2" charset="-78"/>
                      </a:rPr>
                      <m:t>,</m:t>
                    </m:r>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𝑡</m:t>
                        </m:r>
                      </m:e>
                      <m:sub>
                        <m:r>
                          <a:rPr lang="en-US" sz="1700" i="1" kern="100">
                            <a:latin typeface="Cambria Math" panose="02040503050406030204" pitchFamily="18" charset="0"/>
                            <a:ea typeface="Calibri" panose="020F0502020204030204" pitchFamily="34" charset="0"/>
                            <a:cs typeface="Nazanin" panose="00000400000000000000" pitchFamily="2" charset="-78"/>
                          </a:rPr>
                          <m:t>𝑘</m:t>
                        </m:r>
                      </m:sub>
                    </m:sSub>
                    <m:r>
                      <a:rPr lang="en-US" sz="1700" i="1" kern="100">
                        <a:latin typeface="Cambria Math" panose="02040503050406030204" pitchFamily="18" charset="0"/>
                        <a:ea typeface="Calibri" panose="020F0502020204030204" pitchFamily="34" charset="0"/>
                        <a:cs typeface="Nazanin" panose="00000400000000000000" pitchFamily="2" charset="-78"/>
                      </a:rPr>
                      <m:t>)</m:t>
                    </m:r>
                  </m:oMath>
                </a14:m>
                <a:r>
                  <a:rPr lang="fa-IR" sz="1700" kern="100" dirty="0">
                    <a:latin typeface="Calibri" panose="020F0502020204030204" pitchFamily="34" charset="0"/>
                    <a:ea typeface="Calibri" panose="020F0502020204030204" pitchFamily="34" charset="0"/>
                    <a:cs typeface="B Nazanin" panose="00000400000000000000" pitchFamily="2" charset="-78"/>
                  </a:rPr>
                  <a:t> برای تمام </a:t>
                </a:r>
                <a14:m>
                  <m:oMath xmlns:m="http://schemas.openxmlformats.org/officeDocument/2006/math">
                    <m:r>
                      <a:rPr lang="en-US" sz="1700" i="1" kern="100">
                        <a:latin typeface="Cambria Math" panose="02040503050406030204" pitchFamily="18" charset="0"/>
                        <a:ea typeface="Calibri" panose="020F0502020204030204" pitchFamily="34" charset="0"/>
                        <a:cs typeface="Nazanin" panose="00000400000000000000" pitchFamily="2" charset="-78"/>
                      </a:rPr>
                      <m:t>𝑇</m:t>
                    </m:r>
                  </m:oMath>
                </a14:m>
                <a:r>
                  <a:rPr lang="fa-IR" sz="1700" kern="100" dirty="0">
                    <a:latin typeface="Calibri" panose="020F0502020204030204" pitchFamily="34" charset="0"/>
                    <a:ea typeface="Calibri" panose="020F0502020204030204" pitchFamily="34" charset="0"/>
                    <a:cs typeface="B Nazanin" panose="00000400000000000000" pitchFamily="2" charset="-78"/>
                  </a:rPr>
                  <a:t> برقرار نخواهد </a:t>
                </a:r>
                <a:r>
                  <a:rPr lang="fa-IR" sz="1700" kern="100" dirty="0" smtClean="0">
                    <a:latin typeface="Calibri" panose="020F0502020204030204" pitchFamily="34" charset="0"/>
                    <a:ea typeface="Calibri" panose="020F0502020204030204" pitchFamily="34" charset="0"/>
                    <a:cs typeface="B Nazanin" panose="00000400000000000000" pitchFamily="2" charset="-78"/>
                  </a:rPr>
                  <a:t>شد، </a:t>
                </a:r>
                <a:r>
                  <a:rPr lang="fa-IR" sz="1700" kern="100" dirty="0">
                    <a:latin typeface="Calibri" panose="020F0502020204030204" pitchFamily="34" charset="0"/>
                    <a:ea typeface="Calibri" panose="020F0502020204030204" pitchFamily="34" charset="0"/>
                    <a:cs typeface="B Nazanin" panose="00000400000000000000" pitchFamily="2" charset="-78"/>
                  </a:rPr>
                  <a:t>زیرا مشخصه مدار در زمان های مختلف تغییر می کند</a:t>
                </a:r>
                <a:r>
                  <a:rPr lang="fa-IR" sz="1700" kern="100" dirty="0" smtClean="0">
                    <a:latin typeface="Calibri" panose="020F0502020204030204" pitchFamily="34" charset="0"/>
                    <a:ea typeface="Calibri" panose="020F0502020204030204" pitchFamily="34" charset="0"/>
                    <a:cs typeface="B Nazanin" panose="00000400000000000000" pitchFamily="2" charset="-78"/>
                  </a:rPr>
                  <a:t>. بنابراین </a:t>
                </a:r>
                <a:r>
                  <a:rPr lang="fa-IR" sz="1700" kern="100" dirty="0">
                    <a:latin typeface="Calibri" panose="020F0502020204030204" pitchFamily="34" charset="0"/>
                    <a:ea typeface="Calibri" panose="020F0502020204030204" pitchFamily="34" charset="0"/>
                    <a:cs typeface="B Nazanin" panose="00000400000000000000" pitchFamily="2" charset="-78"/>
                  </a:rPr>
                  <a:t>پاسخ حالت صفر به </a:t>
                </a:r>
                <a:r>
                  <a:rPr lang="fa-IR" sz="1700" kern="100" dirty="0" smtClean="0">
                    <a:latin typeface="Calibri" panose="020F0502020204030204" pitchFamily="34" charset="0"/>
                    <a:ea typeface="Calibri" panose="020F0502020204030204" pitchFamily="34" charset="0"/>
                    <a:cs typeface="B Nazanin" panose="00000400000000000000" pitchFamily="2" charset="-78"/>
                  </a:rPr>
                  <a:t>ورودی ضربه اعمال شده، </a:t>
                </a:r>
                <a:r>
                  <a:rPr lang="fa-IR" sz="1700" kern="100" dirty="0">
                    <a:latin typeface="Calibri" panose="020F0502020204030204" pitchFamily="34" charset="0"/>
                    <a:ea typeface="Calibri" panose="020F0502020204030204" pitchFamily="34" charset="0"/>
                    <a:cs typeface="B Nazanin" panose="00000400000000000000" pitchFamily="2" charset="-78"/>
                  </a:rPr>
                  <a:t>بستگی به زمان های</a:t>
                </a:r>
                <a:r>
                  <a:rPr lang="fa-IR" sz="1700" i="1" kern="100" dirty="0">
                    <a:latin typeface="Calibri" panose="020F0502020204030204" pitchFamily="34" charset="0"/>
                    <a:ea typeface="Calibri" panose="020F0502020204030204" pitchFamily="34" charset="0"/>
                    <a:cs typeface="B Nazanin" panose="00000400000000000000" pitchFamily="2" charset="-78"/>
                  </a:rPr>
                  <a:t> </a:t>
                </a:r>
                <a14:m>
                  <m:oMath xmlns:m="http://schemas.openxmlformats.org/officeDocument/2006/math">
                    <m:r>
                      <a:rPr lang="en-US" sz="1700" i="1" kern="100">
                        <a:latin typeface="Cambria Math" panose="02040503050406030204" pitchFamily="18" charset="0"/>
                        <a:ea typeface="Calibri" panose="020F0502020204030204" pitchFamily="34" charset="0"/>
                        <a:cs typeface="Nazanin" panose="00000400000000000000" pitchFamily="2" charset="-78"/>
                      </a:rPr>
                      <m:t>𝑡</m:t>
                    </m:r>
                  </m:oMath>
                </a14:m>
                <a:r>
                  <a:rPr lang="fa-IR" sz="1700" kern="100" dirty="0">
                    <a:latin typeface="Calibri" panose="020F0502020204030204" pitchFamily="34" charset="0"/>
                    <a:ea typeface="Calibri" panose="020F0502020204030204" pitchFamily="34" charset="0"/>
                    <a:cs typeface="B Nazanin" panose="00000400000000000000" pitchFamily="2" charset="-78"/>
                  </a:rPr>
                  <a:t> و </a:t>
                </a:r>
                <a14:m>
                  <m:oMath xmlns:m="http://schemas.openxmlformats.org/officeDocument/2006/math">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𝑡</m:t>
                        </m:r>
                      </m:e>
                      <m:sub>
                        <m:r>
                          <a:rPr lang="en-US" sz="1700" i="1" kern="100">
                            <a:latin typeface="Cambria Math" panose="02040503050406030204" pitchFamily="18" charset="0"/>
                            <a:ea typeface="Calibri" panose="020F0502020204030204" pitchFamily="34" charset="0"/>
                            <a:cs typeface="Nazanin" panose="00000400000000000000" pitchFamily="2" charset="-78"/>
                          </a:rPr>
                          <m:t>𝑘</m:t>
                        </m:r>
                      </m:sub>
                    </m:sSub>
                  </m:oMath>
                </a14:m>
                <a:r>
                  <a:rPr lang="fa-IR" sz="1700" kern="100" dirty="0">
                    <a:latin typeface="Calibri" panose="020F0502020204030204" pitchFamily="34" charset="0"/>
                    <a:ea typeface="Calibri" panose="020F0502020204030204" pitchFamily="34" charset="0"/>
                    <a:cs typeface="B Nazanin" panose="00000400000000000000" pitchFamily="2" charset="-78"/>
                  </a:rPr>
                  <a:t> خواهد </a:t>
                </a:r>
                <a:r>
                  <a:rPr lang="fa-IR" sz="1700" kern="100" dirty="0" smtClean="0">
                    <a:latin typeface="Calibri" panose="020F0502020204030204" pitchFamily="34" charset="0"/>
                    <a:ea typeface="Calibri" panose="020F0502020204030204" pitchFamily="34" charset="0"/>
                    <a:cs typeface="B Nazanin" panose="00000400000000000000" pitchFamily="2" charset="-78"/>
                  </a:rPr>
                  <a:t>داشت. </a:t>
                </a:r>
                <a:r>
                  <a:rPr lang="fa-IR" sz="1700" kern="100" dirty="0">
                    <a:latin typeface="Calibri" panose="020F0502020204030204" pitchFamily="34" charset="0"/>
                    <a:ea typeface="Calibri" panose="020F0502020204030204" pitchFamily="34" charset="0"/>
                    <a:cs typeface="B Nazanin" panose="00000400000000000000" pitchFamily="2" charset="-78"/>
                  </a:rPr>
                  <a:t>یعنی </a:t>
                </a:r>
                <a14:m>
                  <m:oMath xmlns:m="http://schemas.openxmlformats.org/officeDocument/2006/math">
                    <m:r>
                      <a:rPr lang="en-US" sz="1700" i="1" kern="100">
                        <a:latin typeface="Cambria Math" panose="02040503050406030204" pitchFamily="18" charset="0"/>
                        <a:ea typeface="Calibri" panose="020F0502020204030204" pitchFamily="34" charset="0"/>
                        <a:cs typeface="Nazanin" panose="00000400000000000000" pitchFamily="2" charset="-78"/>
                      </a:rPr>
                      <m:t>h</m:t>
                    </m:r>
                    <m:d>
                      <m:dPr>
                        <m:ctrlPr>
                          <a:rPr lang="en-US" sz="1700" i="1" kern="100">
                            <a:latin typeface="Cambria Math" panose="02040503050406030204" pitchFamily="18" charset="0"/>
                            <a:ea typeface="Calibri" panose="020F0502020204030204" pitchFamily="34" charset="0"/>
                            <a:cs typeface="Nazanin" panose="00000400000000000000" pitchFamily="2" charset="-78"/>
                          </a:rPr>
                        </m:ctrlPr>
                      </m:dPr>
                      <m:e>
                        <m:r>
                          <a:rPr lang="en-US" sz="1700" i="1" kern="100">
                            <a:latin typeface="Cambria Math" panose="02040503050406030204" pitchFamily="18" charset="0"/>
                            <a:ea typeface="Calibri" panose="020F0502020204030204" pitchFamily="34" charset="0"/>
                            <a:cs typeface="Nazanin" panose="00000400000000000000" pitchFamily="2" charset="-78"/>
                          </a:rPr>
                          <m:t>𝑡</m:t>
                        </m:r>
                        <m:r>
                          <a:rPr lang="en-US" sz="1700" i="1" kern="100">
                            <a:latin typeface="Cambria Math" panose="02040503050406030204" pitchFamily="18" charset="0"/>
                            <a:ea typeface="Calibri" panose="020F0502020204030204" pitchFamily="34" charset="0"/>
                            <a:cs typeface="Nazanin" panose="00000400000000000000" pitchFamily="2" charset="-78"/>
                          </a:rPr>
                          <m:t>,</m:t>
                        </m:r>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𝑡</m:t>
                            </m:r>
                          </m:e>
                          <m:sub>
                            <m:r>
                              <a:rPr lang="en-US" sz="1700" i="1" kern="100">
                                <a:latin typeface="Cambria Math" panose="02040503050406030204" pitchFamily="18" charset="0"/>
                                <a:ea typeface="Calibri" panose="020F0502020204030204" pitchFamily="34" charset="0"/>
                                <a:cs typeface="Nazanin" panose="00000400000000000000" pitchFamily="2" charset="-78"/>
                              </a:rPr>
                              <m:t>𝑘</m:t>
                            </m:r>
                          </m:sub>
                        </m:sSub>
                      </m:e>
                    </m:d>
                  </m:oMath>
                </a14:m>
                <a:r>
                  <a:rPr lang="fa-IR" sz="1700" kern="100" dirty="0" smtClean="0">
                    <a:effectLst/>
                    <a:latin typeface="Calibri" panose="020F0502020204030204" pitchFamily="34" charset="0"/>
                    <a:ea typeface="Calibri" panose="020F0502020204030204" pitchFamily="34" charset="0"/>
                    <a:cs typeface="B Nazanin" panose="00000400000000000000" pitchFamily="2" charset="-78"/>
                  </a:rPr>
                  <a:t> </a:t>
                </a:r>
                <a:r>
                  <a:rPr lang="fa-IR" sz="1700" kern="100" dirty="0" smtClean="0">
                    <a:latin typeface="Calibri" panose="020F0502020204030204" pitchFamily="34" charset="0"/>
                    <a:ea typeface="Calibri" panose="020F0502020204030204" pitchFamily="34" charset="0"/>
                    <a:cs typeface="B Nazanin" panose="00000400000000000000" pitchFamily="2" charset="-78"/>
                  </a:rPr>
                  <a:t>انتگرال </a:t>
                </a:r>
                <a:r>
                  <a:rPr lang="fa-IR" sz="1700" kern="100" dirty="0">
                    <a:latin typeface="Calibri" panose="020F0502020204030204" pitchFamily="34" charset="0"/>
                    <a:ea typeface="Calibri" panose="020F0502020204030204" pitchFamily="34" charset="0"/>
                    <a:cs typeface="B Nazanin" panose="00000400000000000000" pitchFamily="2" charset="-78"/>
                  </a:rPr>
                  <a:t>کانولوشن در مدار های خطی تغییرپذیر با </a:t>
                </a:r>
                <a:r>
                  <a:rPr lang="fa-IR" sz="1700" kern="100" dirty="0" smtClean="0">
                    <a:latin typeface="Calibri" panose="020F0502020204030204" pitchFamily="34" charset="0"/>
                    <a:ea typeface="Calibri" panose="020F0502020204030204" pitchFamily="34" charset="0"/>
                    <a:cs typeface="B Nazanin" panose="00000400000000000000" pitchFamily="2" charset="-78"/>
                  </a:rPr>
                  <a:t>زمان، </a:t>
                </a:r>
                <a:r>
                  <a:rPr lang="fa-IR" sz="1700" kern="100" dirty="0">
                    <a:latin typeface="Calibri" panose="020F0502020204030204" pitchFamily="34" charset="0"/>
                    <a:ea typeface="Calibri" panose="020F0502020204030204" pitchFamily="34" charset="0"/>
                    <a:cs typeface="B Nazanin" panose="00000400000000000000" pitchFamily="2" charset="-78"/>
                  </a:rPr>
                  <a:t>به صورت زیر بیان می شود:</a:t>
                </a:r>
                <a:endParaRPr lang="en-US" sz="1700" kern="100" dirty="0">
                  <a:effectLst/>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268877" y="4171167"/>
                <a:ext cx="8610600" cy="1269578"/>
              </a:xfrm>
              <a:prstGeom prst="rect">
                <a:avLst/>
              </a:prstGeom>
              <a:blipFill>
                <a:blip r:embed="rId2"/>
                <a:stretch>
                  <a:fillRect l="-1062" r="-354" b="-3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376748" y="5512832"/>
                <a:ext cx="1899944" cy="7096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ctrlPr>
                            <a:rPr lang="en-US" sz="1700" i="1" smtClean="0">
                              <a:solidFill>
                                <a:srgbClr val="FF0000"/>
                              </a:solidFill>
                              <a:latin typeface="Cambria Math" panose="02040503050406030204" pitchFamily="18" charset="0"/>
                            </a:rPr>
                          </m:ctrlPr>
                        </m:naryPr>
                        <m:sub>
                          <m:sSub>
                            <m:sSubPr>
                              <m:ctrlPr>
                                <a:rPr lang="en-US" sz="1700" i="1">
                                  <a:solidFill>
                                    <a:srgbClr val="FF0000"/>
                                  </a:solidFill>
                                  <a:latin typeface="Cambria Math" panose="02040503050406030204" pitchFamily="18" charset="0"/>
                                </a:rPr>
                              </m:ctrlPr>
                            </m:sSubPr>
                            <m:e>
                              <m:r>
                                <a:rPr lang="en-US" sz="1700" i="1">
                                  <a:solidFill>
                                    <a:srgbClr val="FF0000"/>
                                  </a:solidFill>
                                  <a:latin typeface="Cambria Math" panose="02040503050406030204" pitchFamily="18" charset="0"/>
                                </a:rPr>
                                <m:t>𝑡</m:t>
                              </m:r>
                            </m:e>
                            <m:sub>
                              <m:r>
                                <a:rPr lang="en-US" sz="1700" i="0">
                                  <a:solidFill>
                                    <a:srgbClr val="FF0000"/>
                                  </a:solidFill>
                                  <a:latin typeface="Cambria Math" panose="02040503050406030204" pitchFamily="18" charset="0"/>
                                </a:rPr>
                                <m:t>0</m:t>
                              </m:r>
                            </m:sub>
                          </m:sSub>
                        </m:sub>
                        <m:sup>
                          <m:r>
                            <a:rPr lang="en-US" sz="1700" i="1">
                              <a:solidFill>
                                <a:srgbClr val="FF0000"/>
                              </a:solidFill>
                              <a:latin typeface="Cambria Math" panose="02040503050406030204" pitchFamily="18" charset="0"/>
                            </a:rPr>
                            <m:t>𝑡</m:t>
                          </m:r>
                        </m:sup>
                        <m:e>
                          <m:r>
                            <a:rPr lang="en-US" sz="1700" i="1">
                              <a:solidFill>
                                <a:srgbClr val="FF0000"/>
                              </a:solidFill>
                              <a:latin typeface="Cambria Math" panose="02040503050406030204" pitchFamily="18" charset="0"/>
                            </a:rPr>
                            <m:t>h</m:t>
                          </m:r>
                          <m:d>
                            <m:dPr>
                              <m:ctrlPr>
                                <a:rPr lang="en-US" sz="1700" i="1">
                                  <a:solidFill>
                                    <a:srgbClr val="FF0000"/>
                                  </a:solidFill>
                                  <a:latin typeface="Cambria Math" panose="02040503050406030204" pitchFamily="18" charset="0"/>
                                </a:rPr>
                              </m:ctrlPr>
                            </m:dPr>
                            <m:e>
                              <m:r>
                                <a:rPr lang="en-US" sz="1700" i="1">
                                  <a:solidFill>
                                    <a:srgbClr val="FF0000"/>
                                  </a:solidFill>
                                  <a:latin typeface="Cambria Math" panose="02040503050406030204" pitchFamily="18" charset="0"/>
                                </a:rPr>
                                <m:t>𝑡</m:t>
                              </m:r>
                              <m:r>
                                <a:rPr lang="en-US" sz="1700" i="0">
                                  <a:solidFill>
                                    <a:srgbClr val="FF0000"/>
                                  </a:solidFill>
                                  <a:latin typeface="Cambria Math" panose="02040503050406030204" pitchFamily="18" charset="0"/>
                                </a:rPr>
                                <m:t>,</m:t>
                              </m:r>
                              <m:sSup>
                                <m:sSupPr>
                                  <m:ctrlPr>
                                    <a:rPr lang="en-US" sz="1700" i="1">
                                      <a:solidFill>
                                        <a:srgbClr val="FF0000"/>
                                      </a:solidFill>
                                      <a:latin typeface="Cambria Math" panose="02040503050406030204" pitchFamily="18" charset="0"/>
                                    </a:rPr>
                                  </m:ctrlPr>
                                </m:sSupPr>
                                <m:e>
                                  <m:r>
                                    <a:rPr lang="en-US" sz="1700" i="1">
                                      <a:solidFill>
                                        <a:srgbClr val="FF0000"/>
                                      </a:solidFill>
                                      <a:latin typeface="Cambria Math" panose="02040503050406030204" pitchFamily="18" charset="0"/>
                                    </a:rPr>
                                    <m:t>𝑡</m:t>
                                  </m:r>
                                </m:e>
                                <m:sup>
                                  <m:r>
                                    <a:rPr lang="en-US" sz="1700" i="0">
                                      <a:solidFill>
                                        <a:srgbClr val="FF0000"/>
                                      </a:solidFill>
                                      <a:latin typeface="Cambria Math" panose="02040503050406030204" pitchFamily="18" charset="0"/>
                                    </a:rPr>
                                    <m:t>′</m:t>
                                  </m:r>
                                </m:sup>
                              </m:sSup>
                            </m:e>
                          </m:d>
                          <m:sSub>
                            <m:sSubPr>
                              <m:ctrlPr>
                                <a:rPr lang="en-US" sz="1700" i="1">
                                  <a:solidFill>
                                    <a:srgbClr val="FF0000"/>
                                  </a:solidFill>
                                  <a:latin typeface="Cambria Math" panose="02040503050406030204" pitchFamily="18" charset="0"/>
                                </a:rPr>
                              </m:ctrlPr>
                            </m:sSubPr>
                            <m:e>
                              <m:r>
                                <a:rPr lang="en-US" sz="1700" i="1">
                                  <a:solidFill>
                                    <a:srgbClr val="FF0000"/>
                                  </a:solidFill>
                                  <a:latin typeface="Cambria Math" panose="02040503050406030204" pitchFamily="18" charset="0"/>
                                </a:rPr>
                                <m:t>𝑖</m:t>
                              </m:r>
                            </m:e>
                            <m:sub>
                              <m:r>
                                <a:rPr lang="en-US" sz="1700" i="1">
                                  <a:solidFill>
                                    <a:srgbClr val="FF0000"/>
                                  </a:solidFill>
                                  <a:latin typeface="Cambria Math" panose="02040503050406030204" pitchFamily="18" charset="0"/>
                                </a:rPr>
                                <m:t>𝑠</m:t>
                              </m:r>
                            </m:sub>
                          </m:sSub>
                          <m:d>
                            <m:dPr>
                              <m:ctrlPr>
                                <a:rPr lang="en-US" sz="1700" i="1">
                                  <a:solidFill>
                                    <a:srgbClr val="FF0000"/>
                                  </a:solidFill>
                                  <a:latin typeface="Cambria Math" panose="02040503050406030204" pitchFamily="18" charset="0"/>
                                </a:rPr>
                              </m:ctrlPr>
                            </m:dPr>
                            <m:e>
                              <m:sSup>
                                <m:sSupPr>
                                  <m:ctrlPr>
                                    <a:rPr lang="en-US" sz="1700" i="1">
                                      <a:solidFill>
                                        <a:srgbClr val="FF0000"/>
                                      </a:solidFill>
                                      <a:latin typeface="Cambria Math" panose="02040503050406030204" pitchFamily="18" charset="0"/>
                                    </a:rPr>
                                  </m:ctrlPr>
                                </m:sSupPr>
                                <m:e>
                                  <m:r>
                                    <a:rPr lang="en-US" sz="1700" i="1">
                                      <a:solidFill>
                                        <a:srgbClr val="FF0000"/>
                                      </a:solidFill>
                                      <a:latin typeface="Cambria Math" panose="02040503050406030204" pitchFamily="18" charset="0"/>
                                    </a:rPr>
                                    <m:t>𝑡</m:t>
                                  </m:r>
                                </m:e>
                                <m:sup>
                                  <m:r>
                                    <a:rPr lang="en-US" sz="1700" i="0">
                                      <a:solidFill>
                                        <a:srgbClr val="FF0000"/>
                                      </a:solidFill>
                                      <a:latin typeface="Cambria Math" panose="02040503050406030204" pitchFamily="18" charset="0"/>
                                    </a:rPr>
                                    <m:t>′</m:t>
                                  </m:r>
                                </m:sup>
                              </m:sSup>
                            </m:e>
                          </m:d>
                          <m:r>
                            <a:rPr lang="en-US" sz="1700" i="1">
                              <a:solidFill>
                                <a:srgbClr val="FF0000"/>
                              </a:solidFill>
                              <a:latin typeface="Cambria Math" panose="02040503050406030204" pitchFamily="18" charset="0"/>
                            </a:rPr>
                            <m:t>𝑑𝑡</m:t>
                          </m:r>
                          <m:r>
                            <a:rPr lang="en-US" sz="1700" i="0">
                              <a:solidFill>
                                <a:srgbClr val="FF0000"/>
                              </a:solidFill>
                              <a:latin typeface="Cambria Math" panose="02040503050406030204" pitchFamily="18" charset="0"/>
                            </a:rPr>
                            <m:t>′</m:t>
                          </m:r>
                        </m:e>
                      </m:nary>
                    </m:oMath>
                  </m:oMathPara>
                </a14:m>
                <a:endParaRPr lang="en-US" sz="1700" dirty="0">
                  <a:solidFill>
                    <a:srgbClr val="FF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376748" y="5512832"/>
                <a:ext cx="1899944" cy="70961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44780" y="2251987"/>
                <a:ext cx="8686799" cy="1919180"/>
              </a:xfrm>
              <a:prstGeom prst="rect">
                <a:avLst/>
              </a:prstGeom>
            </p:spPr>
            <p:txBody>
              <a:bodyPr wrap="square">
                <a:spAutoFit/>
              </a:bodyPr>
              <a:lstStyle/>
              <a:p>
                <a:pPr marL="285750" indent="-285750" algn="just" rtl="1">
                  <a:spcAft>
                    <a:spcPts val="800"/>
                  </a:spcAft>
                  <a:buFont typeface="Wingdings" panose="05000000000000000000" pitchFamily="2" charset="2"/>
                  <a:buChar char="v"/>
                </a:pPr>
                <a:r>
                  <a:rPr lang="fa-IR" sz="1700" kern="100" dirty="0" smtClean="0">
                    <a:latin typeface="Times New Roman" panose="02020603050405020304" pitchFamily="18" charset="0"/>
                    <a:ea typeface="Calibri" panose="020F0502020204030204" pitchFamily="34" charset="0"/>
                    <a:cs typeface="B Nazanin" panose="00000400000000000000" pitchFamily="2" charset="-78"/>
                  </a:rPr>
                  <a:t>می </a:t>
                </a:r>
                <a:r>
                  <a:rPr lang="fa-IR" sz="1700" kern="100" dirty="0">
                    <a:latin typeface="Times New Roman" panose="02020603050405020304" pitchFamily="18" charset="0"/>
                    <a:ea typeface="Calibri" panose="020F0502020204030204" pitchFamily="34" charset="0"/>
                    <a:cs typeface="B Nazanin" panose="00000400000000000000" pitchFamily="2" charset="-78"/>
                  </a:rPr>
                  <a:t>دانیم پاسخ ضربه یک مدار </a:t>
                </a:r>
                <a:r>
                  <a:rPr lang="en-US" sz="1700" i="1" kern="100" dirty="0">
                    <a:latin typeface="Times New Roman" panose="02020603050405020304" pitchFamily="18" charset="0"/>
                    <a:ea typeface="Calibri" panose="020F0502020204030204" pitchFamily="34" charset="0"/>
                    <a:cs typeface="B Nazanin" panose="00000400000000000000" pitchFamily="2" charset="-78"/>
                  </a:rPr>
                  <a:t>RC</a:t>
                </a:r>
                <a:r>
                  <a:rPr lang="fa-IR" sz="1700" kern="100" dirty="0">
                    <a:latin typeface="Times New Roman" panose="02020603050405020304" pitchFamily="18" charset="0"/>
                    <a:ea typeface="Calibri" panose="020F0502020204030204" pitchFamily="34" charset="0"/>
                    <a:cs typeface="B Nazanin" panose="00000400000000000000" pitchFamily="2" charset="-78"/>
                  </a:rPr>
                  <a:t> به صورت </a:t>
                </a:r>
                <a14:m>
                  <m:oMath xmlns:m="http://schemas.openxmlformats.org/officeDocument/2006/math">
                    <m:r>
                      <a:rPr lang="en-US" sz="1700" i="1" kern="100">
                        <a:latin typeface="Cambria Math" panose="02040503050406030204" pitchFamily="18" charset="0"/>
                        <a:ea typeface="Calibri" panose="020F0502020204030204" pitchFamily="34" charset="0"/>
                        <a:cs typeface="Nazanin" panose="00000400000000000000" pitchFamily="2" charset="-78"/>
                      </a:rPr>
                      <m:t>h</m:t>
                    </m:r>
                    <m:d>
                      <m:dPr>
                        <m:ctrlPr>
                          <a:rPr lang="en-US" sz="1700" i="1" kern="100">
                            <a:latin typeface="Cambria Math" panose="02040503050406030204" pitchFamily="18" charset="0"/>
                            <a:ea typeface="Calibri" panose="020F0502020204030204" pitchFamily="34" charset="0"/>
                            <a:cs typeface="Nazanin" panose="00000400000000000000" pitchFamily="2" charset="-78"/>
                          </a:rPr>
                        </m:ctrlPr>
                      </m:dPr>
                      <m:e>
                        <m:r>
                          <a:rPr lang="en-US" sz="1700" i="1" kern="100">
                            <a:latin typeface="Cambria Math" panose="02040503050406030204" pitchFamily="18" charset="0"/>
                            <a:ea typeface="Calibri" panose="020F0502020204030204" pitchFamily="34" charset="0"/>
                            <a:cs typeface="Nazanin" panose="00000400000000000000" pitchFamily="2" charset="-78"/>
                          </a:rPr>
                          <m:t>𝑡</m:t>
                        </m:r>
                      </m:e>
                    </m:d>
                    <m:r>
                      <a:rPr lang="en-US" sz="1700" i="1" kern="100">
                        <a:latin typeface="Cambria Math" panose="02040503050406030204" pitchFamily="18" charset="0"/>
                        <a:ea typeface="Calibri" panose="020F0502020204030204" pitchFamily="34" charset="0"/>
                        <a:cs typeface="Nazanin" panose="00000400000000000000" pitchFamily="2" charset="-78"/>
                      </a:rPr>
                      <m:t>=</m:t>
                    </m:r>
                    <m:f>
                      <m:fPr>
                        <m:ctrlPr>
                          <a:rPr lang="en-US" sz="1700" i="1" kern="100">
                            <a:latin typeface="Cambria Math" panose="02040503050406030204" pitchFamily="18" charset="0"/>
                            <a:ea typeface="Calibri" panose="020F0502020204030204" pitchFamily="34" charset="0"/>
                            <a:cs typeface="Nazanin" panose="00000400000000000000" pitchFamily="2" charset="-78"/>
                          </a:rPr>
                        </m:ctrlPr>
                      </m:fPr>
                      <m:num>
                        <m:r>
                          <a:rPr lang="en-US" sz="1700" i="1" kern="100">
                            <a:latin typeface="Cambria Math" panose="02040503050406030204" pitchFamily="18" charset="0"/>
                            <a:ea typeface="Calibri" panose="020F0502020204030204" pitchFamily="34" charset="0"/>
                            <a:cs typeface="Nazanin" panose="00000400000000000000" pitchFamily="2" charset="-78"/>
                          </a:rPr>
                          <m:t>1</m:t>
                        </m:r>
                      </m:num>
                      <m:den>
                        <m:r>
                          <a:rPr lang="en-US" sz="1700" i="1" kern="100">
                            <a:latin typeface="Cambria Math" panose="02040503050406030204" pitchFamily="18" charset="0"/>
                            <a:ea typeface="Calibri" panose="020F0502020204030204" pitchFamily="34" charset="0"/>
                            <a:cs typeface="Nazanin" panose="00000400000000000000" pitchFamily="2" charset="-78"/>
                          </a:rPr>
                          <m:t>𝑐</m:t>
                        </m:r>
                      </m:den>
                    </m:f>
                    <m:sSup>
                      <m:sSupPr>
                        <m:ctrlPr>
                          <a:rPr lang="en-US" sz="1700" i="1" kern="100">
                            <a:latin typeface="Cambria Math" panose="02040503050406030204" pitchFamily="18" charset="0"/>
                            <a:ea typeface="Calibri" panose="020F0502020204030204" pitchFamily="34" charset="0"/>
                            <a:cs typeface="Nazanin" panose="00000400000000000000" pitchFamily="2" charset="-78"/>
                          </a:rPr>
                        </m:ctrlPr>
                      </m:sSupPr>
                      <m:e>
                        <m:r>
                          <a:rPr lang="en-US" sz="1700" i="1" kern="100">
                            <a:latin typeface="Cambria Math" panose="02040503050406030204" pitchFamily="18" charset="0"/>
                            <a:ea typeface="Calibri" panose="020F0502020204030204" pitchFamily="34" charset="0"/>
                            <a:cs typeface="Nazanin" panose="00000400000000000000" pitchFamily="2" charset="-78"/>
                          </a:rPr>
                          <m:t>𝑒</m:t>
                        </m:r>
                      </m:e>
                      <m:sup>
                        <m:r>
                          <a:rPr lang="en-US" sz="1700" i="1" kern="100">
                            <a:latin typeface="Cambria Math" panose="02040503050406030204" pitchFamily="18" charset="0"/>
                            <a:ea typeface="Calibri" panose="020F0502020204030204" pitchFamily="34" charset="0"/>
                            <a:cs typeface="Nazanin" panose="00000400000000000000" pitchFamily="2" charset="-78"/>
                          </a:rPr>
                          <m:t>−</m:t>
                        </m:r>
                        <m:f>
                          <m:fPr>
                            <m:ctrlPr>
                              <a:rPr lang="en-US" sz="1700" i="1" kern="100">
                                <a:latin typeface="Cambria Math" panose="02040503050406030204" pitchFamily="18" charset="0"/>
                                <a:ea typeface="Calibri" panose="020F0502020204030204" pitchFamily="34" charset="0"/>
                                <a:cs typeface="Nazanin" panose="00000400000000000000" pitchFamily="2" charset="-78"/>
                              </a:rPr>
                            </m:ctrlPr>
                          </m:fPr>
                          <m:num>
                            <m:r>
                              <a:rPr lang="en-US" sz="1700" i="1" kern="100">
                                <a:latin typeface="Cambria Math" panose="02040503050406030204" pitchFamily="18" charset="0"/>
                                <a:ea typeface="Calibri" panose="020F0502020204030204" pitchFamily="34" charset="0"/>
                                <a:cs typeface="Nazanin" panose="00000400000000000000" pitchFamily="2" charset="-78"/>
                              </a:rPr>
                              <m:t>𝑡</m:t>
                            </m:r>
                          </m:num>
                          <m:den>
                            <m:r>
                              <a:rPr lang="en-US" sz="1700" i="1" kern="100">
                                <a:latin typeface="Cambria Math" panose="02040503050406030204" pitchFamily="18" charset="0"/>
                                <a:ea typeface="Calibri" panose="020F0502020204030204" pitchFamily="34" charset="0"/>
                                <a:cs typeface="Nazanin" panose="00000400000000000000" pitchFamily="2" charset="-78"/>
                              </a:rPr>
                              <m:t>𝑅𝐶</m:t>
                            </m:r>
                          </m:den>
                        </m:f>
                      </m:sup>
                    </m:sSup>
                    <m:r>
                      <a:rPr lang="en-US" sz="1700" i="1" kern="100">
                        <a:latin typeface="Cambria Math" panose="02040503050406030204" pitchFamily="18" charset="0"/>
                        <a:ea typeface="Calibri" panose="020F0502020204030204" pitchFamily="34" charset="0"/>
                        <a:cs typeface="Nazanin" panose="00000400000000000000" pitchFamily="2" charset="-78"/>
                      </a:rPr>
                      <m:t> </m:t>
                    </m:r>
                    <m:r>
                      <a:rPr lang="en-US" sz="1700" i="1" kern="100">
                        <a:latin typeface="Cambria Math" panose="02040503050406030204" pitchFamily="18" charset="0"/>
                        <a:ea typeface="Calibri" panose="020F0502020204030204" pitchFamily="34" charset="0"/>
                        <a:cs typeface="Nazanin" panose="00000400000000000000" pitchFamily="2" charset="-78"/>
                      </a:rPr>
                      <m:t>𝑢</m:t>
                    </m:r>
                    <m:d>
                      <m:dPr>
                        <m:ctrlPr>
                          <a:rPr lang="en-US" sz="1700" i="1" kern="100">
                            <a:latin typeface="Cambria Math" panose="02040503050406030204" pitchFamily="18" charset="0"/>
                            <a:ea typeface="Calibri" panose="020F0502020204030204" pitchFamily="34" charset="0"/>
                            <a:cs typeface="Nazanin" panose="00000400000000000000" pitchFamily="2" charset="-78"/>
                          </a:rPr>
                        </m:ctrlPr>
                      </m:dPr>
                      <m:e>
                        <m:r>
                          <a:rPr lang="en-US" sz="1700" i="1" kern="100">
                            <a:latin typeface="Cambria Math" panose="02040503050406030204" pitchFamily="18" charset="0"/>
                            <a:ea typeface="Calibri" panose="020F0502020204030204" pitchFamily="34" charset="0"/>
                            <a:cs typeface="Nazanin" panose="00000400000000000000" pitchFamily="2" charset="-78"/>
                          </a:rPr>
                          <m:t>𝑡</m:t>
                        </m:r>
                      </m:e>
                    </m:d>
                  </m:oMath>
                </a14:m>
                <a:r>
                  <a:rPr lang="fa-IR" sz="1700" kern="100" dirty="0">
                    <a:latin typeface="Times New Roman" panose="02020603050405020304" pitchFamily="18" charset="0"/>
                    <a:ea typeface="Calibri" panose="020F0502020204030204" pitchFamily="34" charset="0"/>
                    <a:cs typeface="B Nazanin" panose="00000400000000000000" pitchFamily="2" charset="-78"/>
                  </a:rPr>
                  <a:t> است. پس پاسخ حالت صفر مدار به ورودی دلخواه </a:t>
                </a:r>
                <a14:m>
                  <m:oMath xmlns:m="http://schemas.openxmlformats.org/officeDocument/2006/math">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𝑖</m:t>
                        </m:r>
                      </m:e>
                      <m:sub>
                        <m:r>
                          <a:rPr lang="en-US" sz="1700" i="1" kern="100">
                            <a:latin typeface="Cambria Math" panose="02040503050406030204" pitchFamily="18" charset="0"/>
                            <a:ea typeface="Calibri" panose="020F0502020204030204" pitchFamily="34" charset="0"/>
                            <a:cs typeface="Nazanin" panose="00000400000000000000" pitchFamily="2" charset="-78"/>
                          </a:rPr>
                          <m:t>𝑠</m:t>
                        </m:r>
                      </m:sub>
                    </m:sSub>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𝑡</m:t>
                    </m:r>
                    <m:r>
                      <a:rPr lang="en-US" sz="1700" i="1" kern="100">
                        <a:latin typeface="Cambria Math" panose="02040503050406030204" pitchFamily="18" charset="0"/>
                        <a:ea typeface="Calibri" panose="020F0502020204030204" pitchFamily="34" charset="0"/>
                        <a:cs typeface="Nazanin" panose="00000400000000000000" pitchFamily="2" charset="-78"/>
                      </a:rPr>
                      <m:t>)</m:t>
                    </m:r>
                  </m:oMath>
                </a14:m>
                <a:r>
                  <a:rPr lang="fa-IR" sz="1700" kern="100" dirty="0">
                    <a:latin typeface="Times New Roman" panose="02020603050405020304" pitchFamily="18" charset="0"/>
                    <a:ea typeface="Calibri" panose="020F0502020204030204" pitchFamily="34" charset="0"/>
                    <a:cs typeface="B Nazanin" panose="00000400000000000000" pitchFamily="2" charset="-78"/>
                  </a:rPr>
                  <a:t>، کانولوشن </a:t>
                </a:r>
                <a14:m>
                  <m:oMath xmlns:m="http://schemas.openxmlformats.org/officeDocument/2006/math">
                    <m:r>
                      <a:rPr lang="en-US" sz="1700" i="1" kern="100">
                        <a:latin typeface="Cambria Math" panose="02040503050406030204" pitchFamily="18" charset="0"/>
                        <a:ea typeface="Calibri" panose="020F0502020204030204" pitchFamily="34" charset="0"/>
                        <a:cs typeface="Nazanin" panose="00000400000000000000" pitchFamily="2" charset="-78"/>
                      </a:rPr>
                      <m:t>h</m:t>
                    </m:r>
                    <m:d>
                      <m:dPr>
                        <m:ctrlPr>
                          <a:rPr lang="en-US" sz="1700" i="1" kern="100">
                            <a:latin typeface="Cambria Math" panose="02040503050406030204" pitchFamily="18" charset="0"/>
                            <a:ea typeface="Calibri" panose="020F0502020204030204" pitchFamily="34" charset="0"/>
                            <a:cs typeface="Nazanin" panose="00000400000000000000" pitchFamily="2" charset="-78"/>
                          </a:rPr>
                        </m:ctrlPr>
                      </m:dPr>
                      <m:e>
                        <m:r>
                          <a:rPr lang="en-US" sz="1700" i="1" kern="100">
                            <a:latin typeface="Cambria Math" panose="02040503050406030204" pitchFamily="18" charset="0"/>
                            <a:ea typeface="Calibri" panose="020F0502020204030204" pitchFamily="34" charset="0"/>
                            <a:cs typeface="Nazanin" panose="00000400000000000000" pitchFamily="2" charset="-78"/>
                          </a:rPr>
                          <m:t>𝑡</m:t>
                        </m:r>
                      </m:e>
                    </m:d>
                  </m:oMath>
                </a14:m>
                <a:r>
                  <a:rPr lang="fa-IR" sz="1700" kern="100" dirty="0">
                    <a:latin typeface="Times New Roman" panose="02020603050405020304" pitchFamily="18" charset="0"/>
                    <a:ea typeface="Calibri" panose="020F0502020204030204" pitchFamily="34" charset="0"/>
                    <a:cs typeface="B Nazanin" panose="00000400000000000000" pitchFamily="2" charset="-78"/>
                  </a:rPr>
                  <a:t> و </a:t>
                </a:r>
                <a14:m>
                  <m:oMath xmlns:m="http://schemas.openxmlformats.org/officeDocument/2006/math">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𝑖</m:t>
                        </m:r>
                      </m:e>
                      <m:sub>
                        <m:r>
                          <a:rPr lang="en-US" sz="1700" i="1" kern="100">
                            <a:latin typeface="Cambria Math" panose="02040503050406030204" pitchFamily="18" charset="0"/>
                            <a:ea typeface="Calibri" panose="020F0502020204030204" pitchFamily="34" charset="0"/>
                            <a:cs typeface="Nazanin" panose="00000400000000000000" pitchFamily="2" charset="-78"/>
                          </a:rPr>
                          <m:t>𝑠</m:t>
                        </m:r>
                      </m:sub>
                    </m:sSub>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𝑡</m:t>
                    </m:r>
                    <m:r>
                      <a:rPr lang="en-US" sz="1700" i="1" kern="100">
                        <a:latin typeface="Cambria Math" panose="02040503050406030204" pitchFamily="18" charset="0"/>
                        <a:ea typeface="Calibri" panose="020F0502020204030204" pitchFamily="34" charset="0"/>
                        <a:cs typeface="Nazanin" panose="00000400000000000000" pitchFamily="2" charset="-78"/>
                      </a:rPr>
                      <m:t>)</m:t>
                    </m:r>
                  </m:oMath>
                </a14:m>
                <a:r>
                  <a:rPr lang="fa-IR" sz="1700" kern="100" dirty="0">
                    <a:latin typeface="Times New Roman" panose="02020603050405020304" pitchFamily="18" charset="0"/>
                    <a:ea typeface="Calibri" panose="020F0502020204030204" pitchFamily="34" charset="0"/>
                    <a:cs typeface="B Nazanin" panose="00000400000000000000" pitchFamily="2" charset="-78"/>
                  </a:rPr>
                  <a:t> خواهد بود یعنی:</a:t>
                </a:r>
                <a:endParaRPr lang="en-US" sz="1700" kern="100" dirty="0">
                  <a:effectLst/>
                  <a:latin typeface="Times New Roman" panose="02020603050405020304" pitchFamily="18" charset="0"/>
                  <a:ea typeface="Calibri" panose="020F0502020204030204" pitchFamily="34" charset="0"/>
                  <a:cs typeface="B Nazanin" panose="00000400000000000000" pitchFamily="2" charset="-78"/>
                </a:endParaRPr>
              </a:p>
              <a:p>
                <a:pPr algn="just">
                  <a:lnSpc>
                    <a:spcPct val="115000"/>
                  </a:lnSpc>
                  <a:spcAft>
                    <a:spcPts val="800"/>
                  </a:spcAft>
                </a:pPr>
                <a14:m>
                  <m:oMathPara xmlns:m="http://schemas.openxmlformats.org/officeDocument/2006/math">
                    <m:oMathParaPr>
                      <m:jc m:val="centerGroup"/>
                    </m:oMathParaPr>
                    <m:oMath xmlns:m="http://schemas.openxmlformats.org/officeDocument/2006/math">
                      <m:r>
                        <a:rPr lang="en-US" sz="1700" i="1" kern="100">
                          <a:latin typeface="Cambria Math" panose="02040503050406030204" pitchFamily="18" charset="0"/>
                          <a:ea typeface="Calibri" panose="020F0502020204030204" pitchFamily="34" charset="0"/>
                          <a:cs typeface="Nazanin" panose="00000400000000000000" pitchFamily="2" charset="-78"/>
                        </a:rPr>
                        <m:t>𝑣</m:t>
                      </m:r>
                      <m:d>
                        <m:dPr>
                          <m:ctrlPr>
                            <a:rPr lang="en-US" sz="1700" i="1" kern="100">
                              <a:latin typeface="Cambria Math" panose="02040503050406030204" pitchFamily="18" charset="0"/>
                              <a:ea typeface="Calibri" panose="020F0502020204030204" pitchFamily="34" charset="0"/>
                              <a:cs typeface="Nazanin" panose="00000400000000000000" pitchFamily="2" charset="-78"/>
                            </a:rPr>
                          </m:ctrlPr>
                        </m:dPr>
                        <m:e>
                          <m:r>
                            <a:rPr lang="en-US" sz="1700" i="1" kern="100">
                              <a:latin typeface="Cambria Math" panose="02040503050406030204" pitchFamily="18" charset="0"/>
                              <a:ea typeface="Calibri" panose="020F0502020204030204" pitchFamily="34" charset="0"/>
                              <a:cs typeface="Nazanin" panose="00000400000000000000" pitchFamily="2" charset="-78"/>
                            </a:rPr>
                            <m:t>𝑡</m:t>
                          </m:r>
                        </m:e>
                      </m:d>
                      <m:r>
                        <a:rPr lang="en-US" sz="1700" i="1" kern="100">
                          <a:latin typeface="Cambria Math" panose="02040503050406030204" pitchFamily="18" charset="0"/>
                          <a:ea typeface="Calibri" panose="020F0502020204030204" pitchFamily="34" charset="0"/>
                          <a:cs typeface="Nazanin" panose="00000400000000000000" pitchFamily="2" charset="-78"/>
                        </a:rPr>
                        <m:t>=</m:t>
                      </m:r>
                      <m:nary>
                        <m:naryPr>
                          <m:limLoc m:val="subSup"/>
                          <m:ctrlPr>
                            <a:rPr lang="en-US" sz="1700" i="1" kern="100">
                              <a:latin typeface="Cambria Math" panose="02040503050406030204" pitchFamily="18" charset="0"/>
                              <a:ea typeface="Calibri" panose="020F0502020204030204" pitchFamily="34" charset="0"/>
                              <a:cs typeface="Nazanin" panose="00000400000000000000" pitchFamily="2" charset="-78"/>
                            </a:rPr>
                          </m:ctrlPr>
                        </m:naryPr>
                        <m:sub>
                          <m:r>
                            <a:rPr lang="en-US" sz="1700" i="1" kern="100">
                              <a:latin typeface="Cambria Math" panose="02040503050406030204" pitchFamily="18" charset="0"/>
                              <a:ea typeface="Calibri" panose="020F0502020204030204" pitchFamily="34" charset="0"/>
                              <a:cs typeface="Nazanin" panose="00000400000000000000" pitchFamily="2" charset="-78"/>
                            </a:rPr>
                            <m:t>0</m:t>
                          </m:r>
                        </m:sub>
                        <m:sup>
                          <m:r>
                            <a:rPr lang="en-US" sz="1700" i="1" kern="100">
                              <a:latin typeface="Cambria Math" panose="02040503050406030204" pitchFamily="18" charset="0"/>
                              <a:ea typeface="Calibri" panose="020F0502020204030204" pitchFamily="34" charset="0"/>
                              <a:cs typeface="Nazanin" panose="00000400000000000000" pitchFamily="2" charset="-78"/>
                            </a:rPr>
                            <m:t>𝑡</m:t>
                          </m:r>
                        </m:sup>
                        <m:e>
                          <m:f>
                            <m:fPr>
                              <m:ctrlPr>
                                <a:rPr lang="en-US" sz="1700" i="1" kern="100">
                                  <a:latin typeface="Cambria Math" panose="02040503050406030204" pitchFamily="18" charset="0"/>
                                  <a:ea typeface="Calibri" panose="020F0502020204030204" pitchFamily="34" charset="0"/>
                                  <a:cs typeface="Nazanin" panose="00000400000000000000" pitchFamily="2" charset="-78"/>
                                </a:rPr>
                              </m:ctrlPr>
                            </m:fPr>
                            <m:num>
                              <m:r>
                                <a:rPr lang="en-US" sz="1700" i="1" kern="100">
                                  <a:latin typeface="Cambria Math" panose="02040503050406030204" pitchFamily="18" charset="0"/>
                                  <a:ea typeface="Calibri" panose="020F0502020204030204" pitchFamily="34" charset="0"/>
                                  <a:cs typeface="Nazanin" panose="00000400000000000000" pitchFamily="2" charset="-78"/>
                                </a:rPr>
                                <m:t>1</m:t>
                              </m:r>
                            </m:num>
                            <m:den>
                              <m:r>
                                <a:rPr lang="en-US" sz="1700" i="1" kern="100">
                                  <a:latin typeface="Cambria Math" panose="02040503050406030204" pitchFamily="18" charset="0"/>
                                  <a:ea typeface="Calibri" panose="020F0502020204030204" pitchFamily="34" charset="0"/>
                                  <a:cs typeface="Nazanin" panose="00000400000000000000" pitchFamily="2" charset="-78"/>
                                </a:rPr>
                                <m:t>𝐶</m:t>
                              </m:r>
                            </m:den>
                          </m:f>
                          <m:sSup>
                            <m:sSupPr>
                              <m:ctrlPr>
                                <a:rPr lang="en-US" sz="1700" i="1" kern="100">
                                  <a:latin typeface="Cambria Math" panose="02040503050406030204" pitchFamily="18" charset="0"/>
                                  <a:ea typeface="Calibri" panose="020F0502020204030204" pitchFamily="34" charset="0"/>
                                  <a:cs typeface="Nazanin" panose="00000400000000000000" pitchFamily="2" charset="-78"/>
                                </a:rPr>
                              </m:ctrlPr>
                            </m:sSupPr>
                            <m:e>
                              <m:r>
                                <a:rPr lang="en-US" sz="1700" i="1" kern="100">
                                  <a:latin typeface="Cambria Math" panose="02040503050406030204" pitchFamily="18" charset="0"/>
                                  <a:ea typeface="Calibri" panose="020F0502020204030204" pitchFamily="34" charset="0"/>
                                  <a:cs typeface="Nazanin" panose="00000400000000000000" pitchFamily="2" charset="-78"/>
                                </a:rPr>
                                <m:t>𝑒</m:t>
                              </m:r>
                            </m:e>
                            <m:sup>
                              <m:f>
                                <m:fPr>
                                  <m:ctrlPr>
                                    <a:rPr lang="en-US" sz="1700" i="1" kern="100">
                                      <a:latin typeface="Cambria Math" panose="02040503050406030204" pitchFamily="18" charset="0"/>
                                      <a:ea typeface="Calibri" panose="020F0502020204030204" pitchFamily="34" charset="0"/>
                                      <a:cs typeface="Nazanin" panose="00000400000000000000" pitchFamily="2" charset="-78"/>
                                    </a:rPr>
                                  </m:ctrlPr>
                                </m:fPr>
                                <m:num>
                                  <m:r>
                                    <a:rPr lang="en-US" sz="1700" i="1" kern="100">
                                      <a:latin typeface="Cambria Math" panose="02040503050406030204" pitchFamily="18" charset="0"/>
                                      <a:ea typeface="Calibri" panose="020F0502020204030204" pitchFamily="34" charset="0"/>
                                      <a:cs typeface="Nazanin" panose="00000400000000000000" pitchFamily="2" charset="-78"/>
                                    </a:rPr>
                                    <m:t>𝑡</m:t>
                                  </m:r>
                                  <m:r>
                                    <a:rPr lang="en-US" sz="1700" i="1" kern="100">
                                      <a:latin typeface="Cambria Math" panose="02040503050406030204" pitchFamily="18" charset="0"/>
                                      <a:ea typeface="Calibri" panose="020F0502020204030204" pitchFamily="34" charset="0"/>
                                      <a:cs typeface="Nazanin" panose="00000400000000000000" pitchFamily="2" charset="-78"/>
                                    </a:rPr>
                                    <m:t>−</m:t>
                                  </m:r>
                                  <m:sSup>
                                    <m:sSupPr>
                                      <m:ctrlPr>
                                        <a:rPr lang="en-US" sz="1700" i="1" kern="100">
                                          <a:latin typeface="Cambria Math" panose="02040503050406030204" pitchFamily="18" charset="0"/>
                                          <a:ea typeface="Calibri" panose="020F0502020204030204" pitchFamily="34" charset="0"/>
                                          <a:cs typeface="Nazanin" panose="00000400000000000000" pitchFamily="2" charset="-78"/>
                                        </a:rPr>
                                      </m:ctrlPr>
                                    </m:sSupPr>
                                    <m:e>
                                      <m:r>
                                        <a:rPr lang="en-US" sz="1700" i="1" kern="100">
                                          <a:latin typeface="Cambria Math" panose="02040503050406030204" pitchFamily="18" charset="0"/>
                                          <a:ea typeface="Calibri" panose="020F0502020204030204" pitchFamily="34" charset="0"/>
                                          <a:cs typeface="Nazanin" panose="00000400000000000000" pitchFamily="2" charset="-78"/>
                                        </a:rPr>
                                        <m:t>𝑡</m:t>
                                      </m:r>
                                    </m:e>
                                    <m:sup>
                                      <m:r>
                                        <a:rPr lang="en-US" sz="1700" i="1" kern="100">
                                          <a:latin typeface="Cambria Math" panose="02040503050406030204" pitchFamily="18" charset="0"/>
                                          <a:ea typeface="Calibri" panose="020F0502020204030204" pitchFamily="34" charset="0"/>
                                          <a:cs typeface="Nazanin" panose="00000400000000000000" pitchFamily="2" charset="-78"/>
                                        </a:rPr>
                                        <m:t>′</m:t>
                                      </m:r>
                                    </m:sup>
                                  </m:sSup>
                                </m:num>
                                <m:den>
                                  <m:r>
                                    <a:rPr lang="en-US" sz="1700" i="1" kern="100">
                                      <a:latin typeface="Cambria Math" panose="02040503050406030204" pitchFamily="18" charset="0"/>
                                      <a:ea typeface="Calibri" panose="020F0502020204030204" pitchFamily="34" charset="0"/>
                                      <a:cs typeface="Nazanin" panose="00000400000000000000" pitchFamily="2" charset="-78"/>
                                    </a:rPr>
                                    <m:t>𝑅𝐶</m:t>
                                  </m:r>
                                </m:den>
                              </m:f>
                            </m:sup>
                          </m:sSup>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𝑖</m:t>
                              </m:r>
                            </m:e>
                            <m:sub>
                              <m:r>
                                <a:rPr lang="en-US" sz="1700" i="1" kern="100">
                                  <a:latin typeface="Cambria Math" panose="02040503050406030204" pitchFamily="18" charset="0"/>
                                  <a:ea typeface="Calibri" panose="020F0502020204030204" pitchFamily="34" charset="0"/>
                                  <a:cs typeface="Nazanin" panose="00000400000000000000" pitchFamily="2" charset="-78"/>
                                </a:rPr>
                                <m:t>𝑠</m:t>
                              </m:r>
                            </m:sub>
                          </m:sSub>
                          <m:d>
                            <m:dPr>
                              <m:ctrlPr>
                                <a:rPr lang="en-US" sz="1700" i="1" kern="100">
                                  <a:latin typeface="Cambria Math" panose="02040503050406030204" pitchFamily="18" charset="0"/>
                                  <a:ea typeface="Calibri" panose="020F0502020204030204" pitchFamily="34" charset="0"/>
                                  <a:cs typeface="Nazanin" panose="00000400000000000000" pitchFamily="2" charset="-78"/>
                                </a:rPr>
                              </m:ctrlPr>
                            </m:dPr>
                            <m:e>
                              <m:sSup>
                                <m:sSupPr>
                                  <m:ctrlPr>
                                    <a:rPr lang="en-US" sz="1700" i="1" kern="100">
                                      <a:latin typeface="Cambria Math" panose="02040503050406030204" pitchFamily="18" charset="0"/>
                                      <a:ea typeface="Calibri" panose="020F0502020204030204" pitchFamily="34" charset="0"/>
                                      <a:cs typeface="Nazanin" panose="00000400000000000000" pitchFamily="2" charset="-78"/>
                                    </a:rPr>
                                  </m:ctrlPr>
                                </m:sSupPr>
                                <m:e>
                                  <m:r>
                                    <a:rPr lang="en-US" sz="1700" i="1" kern="100">
                                      <a:latin typeface="Cambria Math" panose="02040503050406030204" pitchFamily="18" charset="0"/>
                                      <a:ea typeface="Calibri" panose="020F0502020204030204" pitchFamily="34" charset="0"/>
                                      <a:cs typeface="Nazanin" panose="00000400000000000000" pitchFamily="2" charset="-78"/>
                                    </a:rPr>
                                    <m:t>𝑡</m:t>
                                  </m:r>
                                </m:e>
                                <m:sup>
                                  <m:r>
                                    <a:rPr lang="en-US" sz="1700" i="1" kern="100">
                                      <a:latin typeface="Cambria Math" panose="02040503050406030204" pitchFamily="18" charset="0"/>
                                      <a:ea typeface="Calibri" panose="020F0502020204030204" pitchFamily="34" charset="0"/>
                                      <a:cs typeface="Nazanin" panose="00000400000000000000" pitchFamily="2" charset="-78"/>
                                    </a:rPr>
                                    <m:t>′</m:t>
                                  </m:r>
                                </m:sup>
                              </m:sSup>
                            </m:e>
                          </m:d>
                          <m:r>
                            <a:rPr lang="en-US" sz="1700" i="1" kern="100">
                              <a:latin typeface="Cambria Math" panose="02040503050406030204" pitchFamily="18" charset="0"/>
                              <a:ea typeface="Calibri" panose="020F0502020204030204" pitchFamily="34" charset="0"/>
                              <a:cs typeface="Nazanin" panose="00000400000000000000" pitchFamily="2" charset="-78"/>
                            </a:rPr>
                            <m:t>𝑑𝑡</m:t>
                          </m:r>
                          <m:r>
                            <a:rPr lang="en-US" sz="1700" i="1" kern="100">
                              <a:latin typeface="Cambria Math" panose="02040503050406030204" pitchFamily="18" charset="0"/>
                              <a:ea typeface="Calibri" panose="020F0502020204030204" pitchFamily="34" charset="0"/>
                              <a:cs typeface="Nazanin" panose="00000400000000000000" pitchFamily="2" charset="-78"/>
                            </a:rPr>
                            <m:t>′</m:t>
                          </m:r>
                        </m:e>
                      </m:nary>
                    </m:oMath>
                  </m:oMathPara>
                </a14:m>
                <a:endParaRPr lang="en-US" sz="1700" kern="1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r>
                  <a:rPr lang="fa-IR" sz="1700" dirty="0">
                    <a:latin typeface="Times New Roman" panose="02020603050405020304" pitchFamily="18" charset="0"/>
                    <a:ea typeface="Calibri" panose="020F0502020204030204" pitchFamily="34" charset="0"/>
                    <a:cs typeface="B Nazanin" panose="00000400000000000000" pitchFamily="2" charset="-78"/>
                  </a:rPr>
                  <a:t>در اینجا </a:t>
                </a:r>
                <a14:m>
                  <m:oMath xmlns:m="http://schemas.openxmlformats.org/officeDocument/2006/math">
                    <m:sSub>
                      <m:sSubPr>
                        <m:ctrlPr>
                          <a:rPr lang="en-US" sz="1700" i="1">
                            <a:latin typeface="Cambria Math" panose="02040503050406030204" pitchFamily="18" charset="0"/>
                            <a:cs typeface="Nazanin" panose="00000400000000000000" pitchFamily="2" charset="-78"/>
                          </a:rPr>
                        </m:ctrlPr>
                      </m:sSubPr>
                      <m:e>
                        <m:r>
                          <a:rPr lang="en-US" sz="1700" i="1">
                            <a:latin typeface="Cambria Math" panose="02040503050406030204" pitchFamily="18" charset="0"/>
                            <a:ea typeface="Calibri" panose="020F0502020204030204" pitchFamily="34" charset="0"/>
                            <a:cs typeface="Nazanin" panose="00000400000000000000" pitchFamily="2" charset="-78"/>
                          </a:rPr>
                          <m:t>𝑡</m:t>
                        </m:r>
                      </m:e>
                      <m:sub>
                        <m:r>
                          <a:rPr lang="en-US" sz="1700" i="1">
                            <a:latin typeface="Cambria Math" panose="02040503050406030204" pitchFamily="18" charset="0"/>
                            <a:ea typeface="Calibri" panose="020F0502020204030204" pitchFamily="34" charset="0"/>
                            <a:cs typeface="Nazanin" panose="00000400000000000000" pitchFamily="2" charset="-78"/>
                          </a:rPr>
                          <m:t>0</m:t>
                        </m:r>
                      </m:sub>
                    </m:sSub>
                    <m:r>
                      <a:rPr lang="en-US" sz="1700" i="1">
                        <a:latin typeface="Cambria Math" panose="02040503050406030204" pitchFamily="18" charset="0"/>
                        <a:ea typeface="Calibri" panose="020F0502020204030204" pitchFamily="34" charset="0"/>
                        <a:cs typeface="Nazanin" panose="00000400000000000000" pitchFamily="2" charset="-78"/>
                      </a:rPr>
                      <m:t>=</m:t>
                    </m:r>
                    <m:r>
                      <a:rPr lang="en-US" sz="1700" i="1">
                        <a:latin typeface="Cambria Math" panose="02040503050406030204" pitchFamily="18" charset="0"/>
                        <a:ea typeface="Calibri" panose="020F0502020204030204" pitchFamily="34" charset="0"/>
                        <a:cs typeface="Nazanin" panose="00000400000000000000" pitchFamily="2" charset="-78"/>
                      </a:rPr>
                      <m:t>0</m:t>
                    </m:r>
                  </m:oMath>
                </a14:m>
                <a:r>
                  <a:rPr lang="fa-IR" sz="1700" dirty="0">
                    <a:latin typeface="Times New Roman" panose="02020603050405020304" pitchFamily="18" charset="0"/>
                    <a:ea typeface="Calibri" panose="020F0502020204030204" pitchFamily="34" charset="0"/>
                    <a:cs typeface="B Nazanin" panose="00000400000000000000" pitchFamily="2" charset="-78"/>
                  </a:rPr>
                  <a:t> انتخاب </a:t>
                </a:r>
                <a:r>
                  <a:rPr lang="fa-IR" sz="1700" dirty="0" smtClean="0">
                    <a:latin typeface="Times New Roman" panose="02020603050405020304" pitchFamily="18" charset="0"/>
                    <a:ea typeface="Calibri" panose="020F0502020204030204" pitchFamily="34" charset="0"/>
                    <a:cs typeface="B Nazanin" panose="00000400000000000000" pitchFamily="2" charset="-78"/>
                  </a:rPr>
                  <a:t>شد. </a:t>
                </a:r>
                <a:endParaRPr lang="en-US" sz="1700" dirty="0">
                  <a:latin typeface="Times New Roman" panose="02020603050405020304" pitchFamily="18" charset="0"/>
                  <a:cs typeface="B Nazanin" panose="00000400000000000000" pitchFamily="2" charset="-78"/>
                </a:endParaRPr>
              </a:p>
            </p:txBody>
          </p:sp>
        </mc:Choice>
        <mc:Fallback xmlns="">
          <p:sp>
            <p:nvSpPr>
              <p:cNvPr id="8" name="Rectangle 7"/>
              <p:cNvSpPr>
                <a:spLocks noRot="1" noChangeAspect="1" noMove="1" noResize="1" noEditPoints="1" noAdjustHandles="1" noChangeArrowheads="1" noChangeShapeType="1" noTextEdit="1"/>
              </p:cNvSpPr>
              <p:nvPr/>
            </p:nvSpPr>
            <p:spPr>
              <a:xfrm>
                <a:off x="144780" y="2251987"/>
                <a:ext cx="8686799" cy="1919180"/>
              </a:xfrm>
              <a:prstGeom prst="rect">
                <a:avLst/>
              </a:prstGeom>
              <a:blipFill>
                <a:blip r:embed="rId4"/>
                <a:stretch>
                  <a:fillRect l="-1123" r="-421" b="-4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23157" y="1564347"/>
                <a:ext cx="8702040" cy="615553"/>
              </a:xfrm>
              <a:prstGeom prst="rect">
                <a:avLst/>
              </a:prstGeom>
            </p:spPr>
            <p:txBody>
              <a:bodyPr wrap="square">
                <a:spAutoFit/>
              </a:bodyPr>
              <a:lstStyle/>
              <a:p>
                <a:pPr marL="285750" indent="-285750" algn="just" rtl="1">
                  <a:buFont typeface="Wingdings" panose="05000000000000000000" pitchFamily="2" charset="2"/>
                  <a:buChar char="ü"/>
                </a:pPr>
                <a:r>
                  <a:rPr lang="fa-IR" sz="1700" b="1" dirty="0" smtClean="0">
                    <a:solidFill>
                      <a:srgbClr val="0000FF"/>
                    </a:solidFill>
                    <a:latin typeface="Calibri" panose="020F0502020204030204" pitchFamily="34" charset="0"/>
                    <a:ea typeface="Calibri" panose="020F0502020204030204" pitchFamily="34" charset="0"/>
                    <a:cs typeface="B Nazanin" panose="00000400000000000000" pitchFamily="2" charset="-78"/>
                  </a:rPr>
                  <a:t>یادآوری: </a:t>
                </a:r>
                <a:r>
                  <a:rPr lang="fa-IR" sz="1700" dirty="0" smtClean="0">
                    <a:solidFill>
                      <a:schemeClr val="tx1"/>
                    </a:solidFill>
                    <a:latin typeface="Calibri" panose="020F0502020204030204" pitchFamily="34" charset="0"/>
                    <a:ea typeface="Calibri" panose="020F0502020204030204" pitchFamily="34" charset="0"/>
                    <a:cs typeface="B Nazanin" panose="00000400000000000000" pitchFamily="2" charset="-78"/>
                  </a:rPr>
                  <a:t>می دانیم اگر در تابع </a:t>
                </a:r>
                <a14:m>
                  <m:oMath xmlns:m="http://schemas.openxmlformats.org/officeDocument/2006/math">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𝑓</m:t>
                    </m:r>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m:t>
                    </m:r>
                    <m:sSup>
                      <m:sSupPr>
                        <m:ctrlPr>
                          <a:rPr lang="en-US" sz="1700" i="1">
                            <a:solidFill>
                              <a:schemeClr val="tx1"/>
                            </a:solidFill>
                            <a:latin typeface="Cambria Math" panose="02040503050406030204" pitchFamily="18" charset="0"/>
                            <a:cs typeface="Nazanin" panose="00000400000000000000" pitchFamily="2" charset="-78"/>
                          </a:rPr>
                        </m:ctrlPr>
                      </m:sSupPr>
                      <m:e>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𝑡</m:t>
                        </m:r>
                      </m:e>
                      <m:sup>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m:t>
                        </m:r>
                      </m:sup>
                    </m:sSup>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m:t>
                    </m:r>
                  </m:oMath>
                </a14:m>
                <a:r>
                  <a:rPr lang="fa-IR" sz="1700" dirty="0">
                    <a:solidFill>
                      <a:schemeClr val="tx1"/>
                    </a:solidFill>
                    <a:latin typeface="Calibri" panose="020F0502020204030204" pitchFamily="34" charset="0"/>
                    <a:ea typeface="Calibri" panose="020F0502020204030204" pitchFamily="34" charset="0"/>
                    <a:cs typeface="B Nazanin" panose="00000400000000000000" pitchFamily="2" charset="-78"/>
                  </a:rPr>
                  <a:t> آرگومان </a:t>
                </a:r>
                <a14:m>
                  <m:oMath xmlns:m="http://schemas.openxmlformats.org/officeDocument/2006/math">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𝑡</m:t>
                    </m:r>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m:t>
                    </m:r>
                  </m:oMath>
                </a14:m>
                <a:r>
                  <a:rPr lang="fa-IR" sz="1700" dirty="0">
                    <a:solidFill>
                      <a:schemeClr val="tx1"/>
                    </a:solidFill>
                    <a:latin typeface="Calibri" panose="020F0502020204030204" pitchFamily="34" charset="0"/>
                    <a:ea typeface="Calibri" panose="020F0502020204030204" pitchFamily="34" charset="0"/>
                    <a:cs typeface="B Nazanin" panose="00000400000000000000" pitchFamily="2" charset="-78"/>
                  </a:rPr>
                  <a:t> را به </a:t>
                </a:r>
                <a14:m>
                  <m:oMath xmlns:m="http://schemas.openxmlformats.org/officeDocument/2006/math">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m:t>
                    </m:r>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𝑡</m:t>
                    </m:r>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m:t>
                    </m:r>
                  </m:oMath>
                </a14:m>
                <a:r>
                  <a:rPr lang="fa-IR" sz="1700" dirty="0">
                    <a:solidFill>
                      <a:schemeClr val="tx1"/>
                    </a:solidFill>
                    <a:latin typeface="Calibri" panose="020F0502020204030204" pitchFamily="34" charset="0"/>
                    <a:ea typeface="Calibri" panose="020F0502020204030204" pitchFamily="34" charset="0"/>
                    <a:cs typeface="B Nazanin" panose="00000400000000000000" pitchFamily="2" charset="-78"/>
                  </a:rPr>
                  <a:t> تبدیل کنیم</a:t>
                </a:r>
                <a:r>
                  <a:rPr lang="fa-IR" sz="1700" dirty="0" smtClean="0">
                    <a:solidFill>
                      <a:schemeClr val="tx1"/>
                    </a:solidFill>
                    <a:latin typeface="Calibri" panose="020F0502020204030204" pitchFamily="34" charset="0"/>
                    <a:ea typeface="Calibri" panose="020F0502020204030204" pitchFamily="34" charset="0"/>
                    <a:cs typeface="B Nazanin" panose="00000400000000000000" pitchFamily="2" charset="-78"/>
                  </a:rPr>
                  <a:t> </a:t>
                </a:r>
                <a14:m>
                  <m:oMath xmlns:m="http://schemas.openxmlformats.org/officeDocument/2006/math">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𝑓</m:t>
                    </m:r>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m:t>
                    </m:r>
                    <m:sSup>
                      <m:sSupPr>
                        <m:ctrlPr>
                          <a:rPr lang="en-US" sz="1700" i="1">
                            <a:solidFill>
                              <a:schemeClr val="tx1"/>
                            </a:solidFill>
                            <a:latin typeface="Cambria Math" panose="02040503050406030204" pitchFamily="18" charset="0"/>
                            <a:cs typeface="Nazanin" panose="00000400000000000000" pitchFamily="2" charset="-78"/>
                          </a:rPr>
                        </m:ctrlPr>
                      </m:sSupPr>
                      <m:e>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𝑡</m:t>
                        </m:r>
                      </m:e>
                      <m:sup>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m:t>
                        </m:r>
                      </m:sup>
                    </m:sSup>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m:t>
                    </m:r>
                  </m:oMath>
                </a14:m>
                <a:r>
                  <a:rPr lang="fa-IR" sz="1700" dirty="0">
                    <a:solidFill>
                      <a:schemeClr val="tx1"/>
                    </a:solidFill>
                    <a:latin typeface="Calibri" panose="020F0502020204030204" pitchFamily="34" charset="0"/>
                    <a:ea typeface="Calibri" panose="020F0502020204030204" pitchFamily="34" charset="0"/>
                    <a:cs typeface="B Nazanin" panose="00000400000000000000" pitchFamily="2" charset="-78"/>
                  </a:rPr>
                  <a:t> قرینه </a:t>
                </a:r>
                <a14:m>
                  <m:oMath xmlns:m="http://schemas.openxmlformats.org/officeDocument/2006/math">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𝑓</m:t>
                    </m:r>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m:t>
                    </m:r>
                    <m:sSup>
                      <m:sSupPr>
                        <m:ctrlPr>
                          <a:rPr lang="en-US" sz="1700" i="1">
                            <a:solidFill>
                              <a:schemeClr val="tx1"/>
                            </a:solidFill>
                            <a:latin typeface="Cambria Math" panose="02040503050406030204" pitchFamily="18" charset="0"/>
                            <a:cs typeface="Nazanin" panose="00000400000000000000" pitchFamily="2" charset="-78"/>
                          </a:rPr>
                        </m:ctrlPr>
                      </m:sSupPr>
                      <m:e>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𝑡</m:t>
                        </m:r>
                      </m:e>
                      <m:sup>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m:t>
                        </m:r>
                      </m:sup>
                    </m:sSup>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m:t>
                    </m:r>
                  </m:oMath>
                </a14:m>
                <a:r>
                  <a:rPr lang="fa-IR" sz="1700" dirty="0">
                    <a:solidFill>
                      <a:schemeClr val="tx1"/>
                    </a:solidFill>
                    <a:latin typeface="Calibri" panose="020F0502020204030204" pitchFamily="34" charset="0"/>
                    <a:ea typeface="Calibri" panose="020F0502020204030204" pitchFamily="34" charset="0"/>
                    <a:cs typeface="B Nazanin" panose="00000400000000000000" pitchFamily="2" charset="-78"/>
                  </a:rPr>
                  <a:t> نسبت به محور عمودی است و اگر آن را به صورت </a:t>
                </a:r>
                <a14:m>
                  <m:oMath xmlns:m="http://schemas.openxmlformats.org/officeDocument/2006/math">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𝑓</m:t>
                    </m:r>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m:t>
                    </m:r>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𝑡</m:t>
                    </m:r>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m:t>
                    </m:r>
                    <m:sSup>
                      <m:sSupPr>
                        <m:ctrlPr>
                          <a:rPr lang="en-US" sz="1700" i="1">
                            <a:solidFill>
                              <a:schemeClr val="tx1"/>
                            </a:solidFill>
                            <a:latin typeface="Cambria Math" panose="02040503050406030204" pitchFamily="18" charset="0"/>
                            <a:cs typeface="Nazanin" panose="00000400000000000000" pitchFamily="2" charset="-78"/>
                          </a:rPr>
                        </m:ctrlPr>
                      </m:sSupPr>
                      <m:e>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𝑡</m:t>
                        </m:r>
                      </m:e>
                      <m:sup>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m:t>
                        </m:r>
                      </m:sup>
                    </m:sSup>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m:t>
                    </m:r>
                  </m:oMath>
                </a14:m>
                <a:r>
                  <a:rPr lang="fa-IR" sz="1700" dirty="0">
                    <a:solidFill>
                      <a:schemeClr val="tx1"/>
                    </a:solidFill>
                    <a:latin typeface="Calibri" panose="020F0502020204030204" pitchFamily="34" charset="0"/>
                    <a:ea typeface="Calibri" panose="020F0502020204030204" pitchFamily="34" charset="0"/>
                    <a:cs typeface="B Nazanin" panose="00000400000000000000" pitchFamily="2" charset="-78"/>
                  </a:rPr>
                  <a:t> بنویسیم، منظور انتقال تابع به مقدار </a:t>
                </a:r>
                <a14:m>
                  <m:oMath xmlns:m="http://schemas.openxmlformats.org/officeDocument/2006/math">
                    <m:r>
                      <a:rPr lang="en-US" sz="1700" i="1">
                        <a:solidFill>
                          <a:schemeClr val="tx1"/>
                        </a:solidFill>
                        <a:latin typeface="Cambria Math" panose="02040503050406030204" pitchFamily="18" charset="0"/>
                        <a:ea typeface="Calibri" panose="020F0502020204030204" pitchFamily="34" charset="0"/>
                        <a:cs typeface="Nazanin" panose="00000400000000000000" pitchFamily="2" charset="-78"/>
                      </a:rPr>
                      <m:t>𝑡</m:t>
                    </m:r>
                  </m:oMath>
                </a14:m>
                <a:r>
                  <a:rPr lang="fa-IR" sz="1700" dirty="0">
                    <a:solidFill>
                      <a:schemeClr val="tx1"/>
                    </a:solidFill>
                    <a:latin typeface="Calibri" panose="020F0502020204030204" pitchFamily="34" charset="0"/>
                    <a:ea typeface="Calibri" panose="020F0502020204030204" pitchFamily="34" charset="0"/>
                    <a:cs typeface="B Nazanin" panose="00000400000000000000" pitchFamily="2" charset="-78"/>
                  </a:rPr>
                  <a:t> ثانیه خواهد بود.</a:t>
                </a:r>
                <a:endParaRPr lang="en-US" sz="1700" dirty="0">
                  <a:solidFill>
                    <a:schemeClr val="tx1"/>
                  </a:solidFill>
                  <a:cs typeface="B Nazanin" panose="00000400000000000000" pitchFamily="2" charset="-78"/>
                </a:endParaRPr>
              </a:p>
            </p:txBody>
          </p:sp>
        </mc:Choice>
        <mc:Fallback xmlns="">
          <p:sp>
            <p:nvSpPr>
              <p:cNvPr id="10" name="Rectangle 9"/>
              <p:cNvSpPr>
                <a:spLocks noRot="1" noChangeAspect="1" noMove="1" noResize="1" noEditPoints="1" noAdjustHandles="1" noChangeArrowheads="1" noChangeShapeType="1" noTextEdit="1"/>
              </p:cNvSpPr>
              <p:nvPr/>
            </p:nvSpPr>
            <p:spPr>
              <a:xfrm>
                <a:off x="223157" y="1564347"/>
                <a:ext cx="8702040" cy="615553"/>
              </a:xfrm>
              <a:prstGeom prst="rect">
                <a:avLst/>
              </a:prstGeom>
              <a:blipFill>
                <a:blip r:embed="rId5"/>
                <a:stretch>
                  <a:fillRect l="-1121" t="-3960" r="-350" b="-148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04800" y="381000"/>
                <a:ext cx="8686800" cy="1035861"/>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v"/>
                </a:pPr>
                <a:r>
                  <a:rPr lang="fa-IR" sz="1700" b="1" kern="100"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محاسبه انتگرال کانولوشن با روش ترسیمی: </a:t>
                </a:r>
                <a:r>
                  <a:rPr lang="fa-IR" sz="1700" kern="100" dirty="0" smtClean="0">
                    <a:latin typeface="Calibri" panose="020F0502020204030204" pitchFamily="34" charset="0"/>
                    <a:ea typeface="Calibri" panose="020F0502020204030204" pitchFamily="34" charset="0"/>
                    <a:cs typeface="B Nazanin" panose="00000400000000000000" pitchFamily="2" charset="-78"/>
                  </a:rPr>
                  <a:t>می </a:t>
                </a:r>
                <a:r>
                  <a:rPr lang="fa-IR" sz="1700" kern="100" dirty="0">
                    <a:latin typeface="Calibri" panose="020F0502020204030204" pitchFamily="34" charset="0"/>
                    <a:ea typeface="Calibri" panose="020F0502020204030204" pitchFamily="34" charset="0"/>
                    <a:cs typeface="B Nazanin" panose="00000400000000000000" pitchFamily="2" charset="-78"/>
                  </a:rPr>
                  <a:t>دانیم انتگرال یک تابع به مفهوم </a:t>
                </a:r>
                <a:r>
                  <a:rPr lang="fa-IR" sz="1700" kern="100" dirty="0" smtClean="0">
                    <a:latin typeface="Calibri" panose="020F0502020204030204" pitchFamily="34" charset="0"/>
                    <a:ea typeface="Calibri" panose="020F0502020204030204" pitchFamily="34" charset="0"/>
                    <a:cs typeface="B Nazanin" panose="00000400000000000000" pitchFamily="2" charset="-78"/>
                  </a:rPr>
                  <a:t>ریاضی، </a:t>
                </a:r>
                <a:r>
                  <a:rPr lang="fa-IR" sz="1700" kern="100" dirty="0">
                    <a:latin typeface="Calibri" panose="020F0502020204030204" pitchFamily="34" charset="0"/>
                    <a:ea typeface="Calibri" panose="020F0502020204030204" pitchFamily="34" charset="0"/>
                    <a:cs typeface="B Nazanin" panose="00000400000000000000" pitchFamily="2" charset="-78"/>
                  </a:rPr>
                  <a:t>تعیین مساحت زیر آن تابع در فاصله حدود انتگرال است. در مواردی که شکل </a:t>
                </a:r>
                <a:r>
                  <a:rPr lang="fa-IR" sz="1700" kern="100" dirty="0" smtClean="0">
                    <a:latin typeface="Calibri" panose="020F0502020204030204" pitchFamily="34" charset="0"/>
                    <a:ea typeface="Calibri" panose="020F0502020204030204" pitchFamily="34" charset="0"/>
                    <a:cs typeface="B Nazanin" panose="00000400000000000000" pitchFamily="2" charset="-78"/>
                  </a:rPr>
                  <a:t>توابع </a:t>
                </a:r>
                <a14:m>
                  <m:oMath xmlns:m="http://schemas.openxmlformats.org/officeDocument/2006/math">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𝑓</m:t>
                        </m:r>
                      </m:e>
                      <m:sub>
                        <m:r>
                          <a:rPr lang="en-US" sz="1700" i="1" kern="100">
                            <a:latin typeface="Cambria Math" panose="02040503050406030204" pitchFamily="18" charset="0"/>
                            <a:ea typeface="Calibri" panose="020F0502020204030204" pitchFamily="34" charset="0"/>
                            <a:cs typeface="Nazanin" panose="00000400000000000000" pitchFamily="2" charset="-78"/>
                          </a:rPr>
                          <m:t>2</m:t>
                        </m:r>
                      </m:sub>
                    </m:sSub>
                    <m:d>
                      <m:dPr>
                        <m:ctrlPr>
                          <a:rPr lang="en-US" sz="1700" i="1" kern="100">
                            <a:latin typeface="Cambria Math" panose="02040503050406030204" pitchFamily="18" charset="0"/>
                            <a:ea typeface="Calibri" panose="020F0502020204030204" pitchFamily="34" charset="0"/>
                            <a:cs typeface="Nazanin" panose="00000400000000000000" pitchFamily="2" charset="-78"/>
                          </a:rPr>
                        </m:ctrlPr>
                      </m:dPr>
                      <m:e>
                        <m:r>
                          <a:rPr lang="en-US" sz="1700" i="1" kern="100">
                            <a:latin typeface="Cambria Math" panose="02040503050406030204" pitchFamily="18" charset="0"/>
                            <a:ea typeface="Calibri" panose="020F0502020204030204" pitchFamily="34" charset="0"/>
                            <a:cs typeface="Nazanin" panose="00000400000000000000" pitchFamily="2" charset="-78"/>
                          </a:rPr>
                          <m:t>𝑡</m:t>
                        </m:r>
                      </m:e>
                    </m:d>
                    <m:r>
                      <a:rPr lang="fa-IR" sz="1700" kern="100">
                        <a:latin typeface="Cambria Math" panose="02040503050406030204" pitchFamily="18" charset="0"/>
                        <a:ea typeface="Calibri" panose="020F0502020204030204" pitchFamily="34" charset="0"/>
                        <a:cs typeface="Nazanin" panose="00000400000000000000" pitchFamily="2" charset="-78"/>
                      </a:rPr>
                      <m:t>و</m:t>
                    </m:r>
                    <m:r>
                      <a:rPr lang="fa-IR" sz="1700" i="1" kern="100">
                        <a:latin typeface="Cambria Math" panose="02040503050406030204" pitchFamily="18" charset="0"/>
                        <a:ea typeface="Calibri" panose="020F0502020204030204" pitchFamily="34" charset="0"/>
                        <a:cs typeface="Cambria Math" panose="02040503050406030204" pitchFamily="18" charset="0"/>
                      </a:rPr>
                      <m:t> </m:t>
                    </m:r>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𝑓</m:t>
                        </m:r>
                      </m:e>
                      <m:sub>
                        <m:r>
                          <a:rPr lang="en-US" sz="1700" i="1" kern="100">
                            <a:latin typeface="Cambria Math" panose="02040503050406030204" pitchFamily="18" charset="0"/>
                            <a:ea typeface="Calibri" panose="020F0502020204030204" pitchFamily="34" charset="0"/>
                            <a:cs typeface="Nazanin" panose="00000400000000000000" pitchFamily="2" charset="-78"/>
                          </a:rPr>
                          <m:t>1</m:t>
                        </m:r>
                      </m:sub>
                    </m:sSub>
                    <m:r>
                      <a:rPr lang="en-US" sz="1700" i="1" kern="100">
                        <a:latin typeface="Cambria Math" panose="02040503050406030204" pitchFamily="18" charset="0"/>
                        <a:ea typeface="Calibri" panose="020F0502020204030204" pitchFamily="34" charset="0"/>
                        <a:cs typeface="Nazanin" panose="00000400000000000000" pitchFamily="2" charset="-78"/>
                      </a:rPr>
                      <m:t>(</m:t>
                    </m:r>
                    <m:r>
                      <a:rPr lang="en-US" sz="1700" i="1" kern="100">
                        <a:latin typeface="Cambria Math" panose="02040503050406030204" pitchFamily="18" charset="0"/>
                        <a:ea typeface="Calibri" panose="020F0502020204030204" pitchFamily="34" charset="0"/>
                        <a:cs typeface="Nazanin" panose="00000400000000000000" pitchFamily="2" charset="-78"/>
                      </a:rPr>
                      <m:t>𝑡</m:t>
                    </m:r>
                    <m:r>
                      <a:rPr lang="en-US" sz="1700" i="1" kern="100">
                        <a:latin typeface="Cambria Math" panose="02040503050406030204" pitchFamily="18" charset="0"/>
                        <a:ea typeface="Calibri" panose="020F0502020204030204" pitchFamily="34" charset="0"/>
                        <a:cs typeface="Nazanin" panose="00000400000000000000" pitchFamily="2" charset="-78"/>
                      </a:rPr>
                      <m:t>)</m:t>
                    </m:r>
                  </m:oMath>
                </a14:m>
                <a:r>
                  <a:rPr lang="fa-IR" sz="1700" kern="100" dirty="0">
                    <a:latin typeface="Calibri" panose="020F0502020204030204" pitchFamily="34" charset="0"/>
                    <a:ea typeface="Calibri" panose="020F0502020204030204" pitchFamily="34" charset="0"/>
                    <a:cs typeface="B Nazanin" panose="00000400000000000000" pitchFamily="2" charset="-78"/>
                  </a:rPr>
                  <a:t> ساده </a:t>
                </a:r>
                <a:r>
                  <a:rPr lang="fa-IR" sz="1700" kern="100" dirty="0" smtClean="0">
                    <a:latin typeface="Calibri" panose="020F0502020204030204" pitchFamily="34" charset="0"/>
                    <a:ea typeface="Calibri" panose="020F0502020204030204" pitchFamily="34" charset="0"/>
                    <a:cs typeface="B Nazanin" panose="00000400000000000000" pitchFamily="2" charset="-78"/>
                  </a:rPr>
                  <a:t>باشد، </a:t>
                </a:r>
                <a:r>
                  <a:rPr lang="fa-IR" sz="1700" kern="100" dirty="0">
                    <a:latin typeface="Calibri" panose="020F0502020204030204" pitchFamily="34" charset="0"/>
                    <a:ea typeface="Calibri" panose="020F0502020204030204" pitchFamily="34" charset="0"/>
                    <a:cs typeface="B Nazanin" panose="00000400000000000000" pitchFamily="2" charset="-78"/>
                  </a:rPr>
                  <a:t>اگر بتوان شکل هندسی </a:t>
                </a:r>
                <a14:m>
                  <m:oMath xmlns:m="http://schemas.openxmlformats.org/officeDocument/2006/math">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𝑓</m:t>
                        </m:r>
                      </m:e>
                      <m:sub>
                        <m:r>
                          <a:rPr lang="en-US" sz="1700" i="1" kern="100">
                            <a:latin typeface="Cambria Math" panose="02040503050406030204" pitchFamily="18" charset="0"/>
                            <a:ea typeface="Calibri" panose="020F0502020204030204" pitchFamily="34" charset="0"/>
                            <a:cs typeface="Nazanin" panose="00000400000000000000" pitchFamily="2" charset="-78"/>
                          </a:rPr>
                          <m:t>1</m:t>
                        </m:r>
                      </m:sub>
                    </m:sSub>
                    <m:d>
                      <m:dPr>
                        <m:ctrlPr>
                          <a:rPr lang="en-US" sz="1700" i="1" kern="100">
                            <a:latin typeface="Cambria Math" panose="02040503050406030204" pitchFamily="18" charset="0"/>
                            <a:ea typeface="Calibri" panose="020F0502020204030204" pitchFamily="34" charset="0"/>
                            <a:cs typeface="Nazanin" panose="00000400000000000000" pitchFamily="2" charset="-78"/>
                          </a:rPr>
                        </m:ctrlPr>
                      </m:dPr>
                      <m:e>
                        <m:r>
                          <a:rPr lang="en-US" sz="1700" i="1" kern="100">
                            <a:latin typeface="Cambria Math" panose="02040503050406030204" pitchFamily="18" charset="0"/>
                            <a:ea typeface="Calibri" panose="020F0502020204030204" pitchFamily="34" charset="0"/>
                            <a:cs typeface="Nazanin" panose="00000400000000000000" pitchFamily="2" charset="-78"/>
                          </a:rPr>
                          <m:t>𝑡</m:t>
                        </m:r>
                        <m:r>
                          <a:rPr lang="en-US" sz="1700" i="1" kern="100">
                            <a:latin typeface="Cambria Math" panose="02040503050406030204" pitchFamily="18" charset="0"/>
                            <a:ea typeface="Calibri" panose="020F0502020204030204" pitchFamily="34" charset="0"/>
                            <a:cs typeface="Nazanin" panose="00000400000000000000" pitchFamily="2" charset="-78"/>
                          </a:rPr>
                          <m:t>−</m:t>
                        </m:r>
                        <m:sSup>
                          <m:sSupPr>
                            <m:ctrlPr>
                              <a:rPr lang="en-US" sz="1700" i="1" kern="100">
                                <a:latin typeface="Cambria Math" panose="02040503050406030204" pitchFamily="18" charset="0"/>
                                <a:ea typeface="Calibri" panose="020F0502020204030204" pitchFamily="34" charset="0"/>
                                <a:cs typeface="Nazanin" panose="00000400000000000000" pitchFamily="2" charset="-78"/>
                              </a:rPr>
                            </m:ctrlPr>
                          </m:sSupPr>
                          <m:e>
                            <m:r>
                              <a:rPr lang="en-US" sz="1700" i="1" kern="100">
                                <a:latin typeface="Cambria Math" panose="02040503050406030204" pitchFamily="18" charset="0"/>
                                <a:ea typeface="Calibri" panose="020F0502020204030204" pitchFamily="34" charset="0"/>
                                <a:cs typeface="Nazanin" panose="00000400000000000000" pitchFamily="2" charset="-78"/>
                              </a:rPr>
                              <m:t>𝑡</m:t>
                            </m:r>
                          </m:e>
                          <m:sup>
                            <m:r>
                              <a:rPr lang="en-US" sz="1700" i="1" kern="100">
                                <a:latin typeface="Cambria Math" panose="02040503050406030204" pitchFamily="18" charset="0"/>
                                <a:ea typeface="Calibri" panose="020F0502020204030204" pitchFamily="34" charset="0"/>
                                <a:cs typeface="Nazanin" panose="00000400000000000000" pitchFamily="2" charset="-78"/>
                              </a:rPr>
                              <m:t>′</m:t>
                            </m:r>
                          </m:sup>
                        </m:sSup>
                      </m:e>
                    </m:d>
                    <m:sSub>
                      <m:sSubPr>
                        <m:ctrlPr>
                          <a:rPr lang="en-US" sz="1700" i="1" kern="100">
                            <a:latin typeface="Cambria Math" panose="02040503050406030204" pitchFamily="18" charset="0"/>
                            <a:ea typeface="Calibri" panose="020F0502020204030204" pitchFamily="34" charset="0"/>
                            <a:cs typeface="Nazanin" panose="00000400000000000000" pitchFamily="2" charset="-78"/>
                          </a:rPr>
                        </m:ctrlPr>
                      </m:sSubPr>
                      <m:e>
                        <m:r>
                          <a:rPr lang="en-US" sz="1700" i="1" kern="100">
                            <a:latin typeface="Cambria Math" panose="02040503050406030204" pitchFamily="18" charset="0"/>
                            <a:ea typeface="Calibri" panose="020F0502020204030204" pitchFamily="34" charset="0"/>
                            <a:cs typeface="Nazanin" panose="00000400000000000000" pitchFamily="2" charset="-78"/>
                          </a:rPr>
                          <m:t>𝑓</m:t>
                        </m:r>
                      </m:e>
                      <m:sub>
                        <m:r>
                          <a:rPr lang="en-US" sz="1700" i="1" kern="100">
                            <a:latin typeface="Cambria Math" panose="02040503050406030204" pitchFamily="18" charset="0"/>
                            <a:ea typeface="Calibri" panose="020F0502020204030204" pitchFamily="34" charset="0"/>
                            <a:cs typeface="Nazanin" panose="00000400000000000000" pitchFamily="2" charset="-78"/>
                          </a:rPr>
                          <m:t>2</m:t>
                        </m:r>
                      </m:sub>
                    </m:sSub>
                    <m:r>
                      <a:rPr lang="en-US" sz="1700" i="1" kern="100">
                        <a:latin typeface="Cambria Math" panose="02040503050406030204" pitchFamily="18" charset="0"/>
                        <a:ea typeface="Calibri" panose="020F0502020204030204" pitchFamily="34" charset="0"/>
                        <a:cs typeface="Nazanin" panose="00000400000000000000" pitchFamily="2" charset="-78"/>
                      </a:rPr>
                      <m:t>(</m:t>
                    </m:r>
                    <m:sSup>
                      <m:sSupPr>
                        <m:ctrlPr>
                          <a:rPr lang="en-US" sz="1700" i="1" kern="100">
                            <a:latin typeface="Cambria Math" panose="02040503050406030204" pitchFamily="18" charset="0"/>
                            <a:ea typeface="Calibri" panose="020F0502020204030204" pitchFamily="34" charset="0"/>
                            <a:cs typeface="Nazanin" panose="00000400000000000000" pitchFamily="2" charset="-78"/>
                          </a:rPr>
                        </m:ctrlPr>
                      </m:sSupPr>
                      <m:e>
                        <m:r>
                          <a:rPr lang="en-US" sz="1700" i="1" kern="100">
                            <a:latin typeface="Cambria Math" panose="02040503050406030204" pitchFamily="18" charset="0"/>
                            <a:ea typeface="Calibri" panose="020F0502020204030204" pitchFamily="34" charset="0"/>
                            <a:cs typeface="Nazanin" panose="00000400000000000000" pitchFamily="2" charset="-78"/>
                          </a:rPr>
                          <m:t>𝑡</m:t>
                        </m:r>
                      </m:e>
                      <m:sup>
                        <m:r>
                          <a:rPr lang="en-US" sz="1700" i="1" kern="100">
                            <a:latin typeface="Cambria Math" panose="02040503050406030204" pitchFamily="18" charset="0"/>
                            <a:ea typeface="Calibri" panose="020F0502020204030204" pitchFamily="34" charset="0"/>
                            <a:cs typeface="Nazanin" panose="00000400000000000000" pitchFamily="2" charset="-78"/>
                          </a:rPr>
                          <m:t>′</m:t>
                        </m:r>
                      </m:sup>
                    </m:sSup>
                    <m:r>
                      <a:rPr lang="en-US" sz="1700" i="1" kern="100">
                        <a:latin typeface="Cambria Math" panose="02040503050406030204" pitchFamily="18" charset="0"/>
                        <a:ea typeface="Calibri" panose="020F0502020204030204" pitchFamily="34" charset="0"/>
                        <a:cs typeface="Nazanin" panose="00000400000000000000" pitchFamily="2" charset="-78"/>
                      </a:rPr>
                      <m:t>)</m:t>
                    </m:r>
                  </m:oMath>
                </a14:m>
                <a:r>
                  <a:rPr lang="fa-IR" sz="1700" kern="100" dirty="0">
                    <a:latin typeface="Calibri" panose="020F0502020204030204" pitchFamily="34" charset="0"/>
                    <a:ea typeface="Calibri" panose="020F0502020204030204" pitchFamily="34" charset="0"/>
                    <a:cs typeface="B Nazanin" panose="00000400000000000000" pitchFamily="2" charset="-78"/>
                  </a:rPr>
                  <a:t> را در ناحیه های مختلف مشخص </a:t>
                </a:r>
                <a:r>
                  <a:rPr lang="fa-IR" sz="1700" kern="100" dirty="0" smtClean="0">
                    <a:latin typeface="Calibri" panose="020F0502020204030204" pitchFamily="34" charset="0"/>
                    <a:ea typeface="Calibri" panose="020F0502020204030204" pitchFamily="34" charset="0"/>
                    <a:cs typeface="B Nazanin" panose="00000400000000000000" pitchFamily="2" charset="-78"/>
                  </a:rPr>
                  <a:t>کرد، </a:t>
                </a:r>
                <a:r>
                  <a:rPr lang="fa-IR" sz="1700" kern="100" dirty="0">
                    <a:latin typeface="Calibri" panose="020F0502020204030204" pitchFamily="34" charset="0"/>
                    <a:ea typeface="Calibri" panose="020F0502020204030204" pitchFamily="34" charset="0"/>
                    <a:cs typeface="B Nazanin" panose="00000400000000000000" pitchFamily="2" charset="-78"/>
                  </a:rPr>
                  <a:t>به جای </a:t>
                </a:r>
                <a:r>
                  <a:rPr lang="fa-IR" sz="1700" kern="100" dirty="0" smtClean="0">
                    <a:latin typeface="Calibri" panose="020F0502020204030204" pitchFamily="34" charset="0"/>
                    <a:ea typeface="Calibri" panose="020F0502020204030204" pitchFamily="34" charset="0"/>
                    <a:cs typeface="B Nazanin" panose="00000400000000000000" pitchFamily="2" charset="-78"/>
                  </a:rPr>
                  <a:t>محاسبه انتگرال، </a:t>
                </a:r>
                <a:r>
                  <a:rPr lang="fa-IR" sz="1700" kern="100" dirty="0">
                    <a:latin typeface="Calibri" panose="020F0502020204030204" pitchFamily="34" charset="0"/>
                    <a:ea typeface="Calibri" panose="020F0502020204030204" pitchFamily="34" charset="0"/>
                    <a:cs typeface="B Nazanin" panose="00000400000000000000" pitchFamily="2" charset="-78"/>
                  </a:rPr>
                  <a:t>می توان مساحت زیر آن را در این نواحی به دست آورد.</a:t>
                </a:r>
                <a:endParaRPr lang="en-US" sz="1700" kern="100" dirty="0">
                  <a:effectLst/>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16" name="Rectangle 15"/>
              <p:cNvSpPr>
                <a:spLocks noRot="1" noChangeAspect="1" noMove="1" noResize="1" noEditPoints="1" noAdjustHandles="1" noChangeArrowheads="1" noChangeShapeType="1" noTextEdit="1"/>
              </p:cNvSpPr>
              <p:nvPr/>
            </p:nvSpPr>
            <p:spPr>
              <a:xfrm>
                <a:off x="304800" y="381000"/>
                <a:ext cx="8686800" cy="1035861"/>
              </a:xfrm>
              <a:prstGeom prst="rect">
                <a:avLst/>
              </a:prstGeom>
              <a:blipFill>
                <a:blip r:embed="rId6"/>
                <a:stretch>
                  <a:fillRect l="-1123" r="-351" b="-8284"/>
                </a:stretch>
              </a:blipFill>
            </p:spPr>
            <p:txBody>
              <a:bodyPr/>
              <a:lstStyle/>
              <a:p>
                <a:r>
                  <a:rPr lang="en-US">
                    <a:noFill/>
                  </a:rPr>
                  <a:t> </a:t>
                </a:r>
              </a:p>
            </p:txBody>
          </p:sp>
        </mc:Fallback>
      </mc:AlternateContent>
    </p:spTree>
    <p:extLst>
      <p:ext uri="{BB962C8B-B14F-4D97-AF65-F5344CB8AC3E}">
        <p14:creationId xmlns:p14="http://schemas.microsoft.com/office/powerpoint/2010/main" val="34350649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98</a:t>
            </a:fld>
            <a:endParaRPr lang="en-US"/>
          </a:p>
        </p:txBody>
      </p:sp>
      <p:sp>
        <p:nvSpPr>
          <p:cNvPr id="2" name="Rectangle 1"/>
          <p:cNvSpPr/>
          <p:nvPr/>
        </p:nvSpPr>
        <p:spPr>
          <a:xfrm>
            <a:off x="4257525" y="257111"/>
            <a:ext cx="4724400" cy="646331"/>
          </a:xfrm>
          <a:prstGeom prst="rect">
            <a:avLst/>
          </a:prstGeom>
        </p:spPr>
        <p:txBody>
          <a:bodyPr wrap="square">
            <a:spAutoFit/>
          </a:bodyPr>
          <a:lstStyle/>
          <a:p>
            <a:pPr marL="285750" indent="-285750" algn="just" rtl="1">
              <a:buFont typeface="Wingdings" panose="05000000000000000000" pitchFamily="2" charset="2"/>
              <a:buChar char="q"/>
            </a:pPr>
            <a:r>
              <a:rPr lang="fa-IR" b="1" dirty="0" smtClean="0">
                <a:solidFill>
                  <a:srgbClr val="FF0000"/>
                </a:solidFill>
                <a:cs typeface="B Nazanin" panose="00000400000000000000" pitchFamily="2" charset="-78"/>
              </a:rPr>
              <a:t>مثال</a:t>
            </a:r>
            <a:r>
              <a:rPr lang="fa-IR" dirty="0" smtClean="0">
                <a:solidFill>
                  <a:srgbClr val="FF0000"/>
                </a:solidFill>
                <a:cs typeface="B Nazanin" panose="00000400000000000000" pitchFamily="2" charset="-78"/>
              </a:rPr>
              <a:t>) </a:t>
            </a:r>
            <a:r>
              <a:rPr lang="fa-IR" dirty="0">
                <a:cs typeface="B Nazanin" panose="00000400000000000000" pitchFamily="2" charset="-78"/>
              </a:rPr>
              <a:t>پاسخ حالت صفر مدار خطی تغییرناپذیر با زمان را برای ورودی و پاسخ ضربه نشان </a:t>
            </a:r>
            <a:r>
              <a:rPr lang="fa-IR" dirty="0" smtClean="0">
                <a:cs typeface="B Nazanin" panose="00000400000000000000" pitchFamily="2" charset="-78"/>
              </a:rPr>
              <a:t>داده در روبرو به دست </a:t>
            </a:r>
            <a:r>
              <a:rPr lang="fa-IR" dirty="0">
                <a:cs typeface="B Nazanin" panose="00000400000000000000" pitchFamily="2" charset="-78"/>
              </a:rPr>
              <a:t>آورید.  </a:t>
            </a:r>
            <a:endParaRPr lang="en-US" dirty="0">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2819400" y="127383"/>
            <a:ext cx="1494089" cy="1702689"/>
          </a:xfrm>
          <a:prstGeom prst="rect">
            <a:avLst/>
          </a:prstGeom>
        </p:spPr>
      </p:pic>
      <p:pic>
        <p:nvPicPr>
          <p:cNvPr id="6" name="Picture 5"/>
          <p:cNvPicPr>
            <a:picLocks noChangeAspect="1"/>
          </p:cNvPicPr>
          <p:nvPr/>
        </p:nvPicPr>
        <p:blipFill>
          <a:blip r:embed="rId3"/>
          <a:stretch>
            <a:fillRect/>
          </a:stretch>
        </p:blipFill>
        <p:spPr>
          <a:xfrm>
            <a:off x="152400" y="127383"/>
            <a:ext cx="2498414" cy="1423051"/>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271058" y="2525421"/>
                <a:ext cx="264803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𝛿</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𝛿</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1</m:t>
                          </m:r>
                        </m:e>
                      </m:d>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71058" y="2525421"/>
                <a:ext cx="2648033" cy="369332"/>
              </a:xfrm>
              <a:prstGeom prst="rect">
                <a:avLst/>
              </a:prstGeom>
              <a:blipFill>
                <a:blip r:embed="rId4"/>
                <a:stretch>
                  <a:fillRect t="-119672" r="-18621" b="-183607"/>
                </a:stretch>
              </a:blipFill>
            </p:spPr>
            <p:txBody>
              <a:bodyPr/>
              <a:lstStyle/>
              <a:p>
                <a:r>
                  <a:rPr lang="en-US">
                    <a:noFill/>
                  </a:rPr>
                  <a:t> </a:t>
                </a:r>
              </a:p>
            </p:txBody>
          </p:sp>
        </mc:Fallback>
      </mc:AlternateContent>
      <p:pic>
        <p:nvPicPr>
          <p:cNvPr id="8" name="Picture 7"/>
          <p:cNvPicPr>
            <a:picLocks noChangeAspect="1"/>
          </p:cNvPicPr>
          <p:nvPr/>
        </p:nvPicPr>
        <p:blipFill rotWithShape="1">
          <a:blip r:embed="rId5"/>
          <a:srcRect r="14160"/>
          <a:stretch/>
        </p:blipFill>
        <p:spPr>
          <a:xfrm>
            <a:off x="2919091" y="2173232"/>
            <a:ext cx="3154605" cy="1103368"/>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073696" y="2525421"/>
                <a:ext cx="26128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r>
                            <a:rPr lang="en-US" i="1">
                              <a:latin typeface="Cambria Math" panose="02040503050406030204" pitchFamily="18" charset="0"/>
                            </a:rPr>
                            <m:t>𝑦</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h</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h</m:t>
                          </m:r>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r>
                            <a:rPr lang="en-US" i="0">
                              <a:latin typeface="Cambria Math" panose="02040503050406030204" pitchFamily="18" charset="0"/>
                            </a:rPr>
                            <m:t>1</m:t>
                          </m:r>
                        </m:e>
                      </m: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6073696" y="2525421"/>
                <a:ext cx="2612831" cy="369332"/>
              </a:xfrm>
              <a:prstGeom prst="rect">
                <a:avLst/>
              </a:prstGeom>
              <a:blipFill>
                <a:blip r:embed="rId6"/>
                <a:stretch>
                  <a:fillRect t="-119672" r="-19114" b="-183607"/>
                </a:stretch>
              </a:blipFill>
            </p:spPr>
            <p:txBody>
              <a:bodyPr/>
              <a:lstStyle/>
              <a:p>
                <a:r>
                  <a:rPr lang="en-US">
                    <a:noFill/>
                  </a:rPr>
                  <a:t> </a:t>
                </a:r>
              </a:p>
            </p:txBody>
          </p:sp>
        </mc:Fallback>
      </mc:AlternateContent>
      <p:pic>
        <p:nvPicPr>
          <p:cNvPr id="10" name="Picture 9"/>
          <p:cNvPicPr>
            <a:picLocks noChangeAspect="1"/>
          </p:cNvPicPr>
          <p:nvPr/>
        </p:nvPicPr>
        <p:blipFill>
          <a:blip r:embed="rId7"/>
          <a:stretch>
            <a:fillRect/>
          </a:stretch>
        </p:blipFill>
        <p:spPr>
          <a:xfrm>
            <a:off x="2650814" y="3102623"/>
            <a:ext cx="4099700" cy="3344855"/>
          </a:xfrm>
          <a:prstGeom prst="rect">
            <a:avLst/>
          </a:prstGeom>
        </p:spPr>
      </p:pic>
      <p:pic>
        <p:nvPicPr>
          <p:cNvPr id="11" name="Picture 10"/>
          <p:cNvPicPr>
            <a:picLocks noChangeAspect="1"/>
          </p:cNvPicPr>
          <p:nvPr/>
        </p:nvPicPr>
        <p:blipFill>
          <a:blip r:embed="rId8"/>
          <a:stretch>
            <a:fillRect/>
          </a:stretch>
        </p:blipFill>
        <p:spPr>
          <a:xfrm>
            <a:off x="3025563" y="3763331"/>
            <a:ext cx="3380303" cy="2145920"/>
          </a:xfrm>
          <a:prstGeom prst="rect">
            <a:avLst/>
          </a:prstGeom>
        </p:spPr>
      </p:pic>
      <p:sp>
        <p:nvSpPr>
          <p:cNvPr id="12" name="Rectangle 11"/>
          <p:cNvSpPr/>
          <p:nvPr/>
        </p:nvSpPr>
        <p:spPr>
          <a:xfrm>
            <a:off x="1143000" y="6412468"/>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
        <p:nvSpPr>
          <p:cNvPr id="3" name="Rectangle 2"/>
          <p:cNvSpPr/>
          <p:nvPr/>
        </p:nvSpPr>
        <p:spPr>
          <a:xfrm>
            <a:off x="4257526" y="1300385"/>
            <a:ext cx="4668436" cy="923330"/>
          </a:xfrm>
          <a:prstGeom prst="rect">
            <a:avLst/>
          </a:prstGeom>
        </p:spPr>
        <p:txBody>
          <a:bodyPr wrap="square">
            <a:spAutoFit/>
          </a:bodyPr>
          <a:lstStyle/>
          <a:p>
            <a:pPr algn="just" rtl="1">
              <a:buClr>
                <a:srgbClr val="FF0000"/>
              </a:buClr>
            </a:pPr>
            <a:r>
              <a:rPr lang="fa-IR" altLang="en-US" dirty="0">
                <a:latin typeface="Times New Roman" panose="02020603050405020304" pitchFamily="18" charset="0"/>
                <a:ea typeface="Calibri" panose="020F0502020204030204" pitchFamily="34" charset="0"/>
                <a:cs typeface="B Nazanin" panose="00000400000000000000" pitchFamily="2" charset="-78"/>
              </a:rPr>
              <a:t>چون ورودی در لحظه </a:t>
            </a:r>
            <a:r>
              <a:rPr lang="en-US" altLang="en-US" dirty="0">
                <a:latin typeface="Times New Roman" panose="02020603050405020304" pitchFamily="18" charset="0"/>
                <a:ea typeface="Calibri" panose="020F0502020204030204" pitchFamily="34" charset="0"/>
                <a:cs typeface="B Nazanin" panose="00000400000000000000" pitchFamily="2" charset="-78"/>
              </a:rPr>
              <a:t>t</a:t>
            </a:r>
            <a:r>
              <a:rPr lang="en-US" altLang="en-US" baseline="-25000" dirty="0">
                <a:latin typeface="Times New Roman" panose="02020603050405020304" pitchFamily="18" charset="0"/>
                <a:ea typeface="Calibri" panose="020F0502020204030204" pitchFamily="34" charset="0"/>
                <a:cs typeface="B Nazanin" panose="00000400000000000000" pitchFamily="2" charset="-78"/>
              </a:rPr>
              <a:t>0</a:t>
            </a:r>
            <a:r>
              <a:rPr lang="en-US" altLang="en-US" dirty="0">
                <a:latin typeface="Times New Roman" panose="02020603050405020304" pitchFamily="18" charset="0"/>
                <a:ea typeface="Calibri" panose="020F0502020204030204" pitchFamily="34" charset="0"/>
                <a:cs typeface="B Nazanin" panose="00000400000000000000" pitchFamily="2" charset="-78"/>
              </a:rPr>
              <a:t>=0</a:t>
            </a:r>
            <a:r>
              <a:rPr lang="fa-IR" altLang="en-US" dirty="0">
                <a:latin typeface="Times New Roman" panose="02020603050405020304" pitchFamily="18" charset="0"/>
                <a:ea typeface="Calibri" panose="020F0502020204030204" pitchFamily="34" charset="0"/>
                <a:cs typeface="B Nazanin" panose="00000400000000000000" pitchFamily="2" charset="-78"/>
              </a:rPr>
              <a:t> اعمال شده است</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می توان </a:t>
            </a:r>
            <a:r>
              <a:rPr lang="fa-IR" altLang="en-US" dirty="0">
                <a:latin typeface="Times New Roman" panose="02020603050405020304" pitchFamily="18" charset="0"/>
                <a:ea typeface="Calibri" panose="020F0502020204030204" pitchFamily="34" charset="0"/>
                <a:cs typeface="B Nazanin" panose="00000400000000000000" pitchFamily="2" charset="-78"/>
              </a:rPr>
              <a:t>جای ورودی و پاسخ ضربه را جابجا نمود و پاسخ حالت صفر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را </a:t>
            </a:r>
            <a:r>
              <a:rPr lang="fa-IR" altLang="en-US" dirty="0">
                <a:latin typeface="Times New Roman" panose="02020603050405020304" pitchFamily="18" charset="0"/>
                <a:ea typeface="Calibri" panose="020F0502020204030204" pitchFamily="34" charset="0"/>
                <a:cs typeface="B Nazanin" panose="00000400000000000000" pitchFamily="2" charset="-78"/>
              </a:rPr>
              <a:t>راحت تر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به دست </a:t>
            </a:r>
            <a:r>
              <a:rPr lang="fa-IR" altLang="en-US" dirty="0">
                <a:latin typeface="Times New Roman" panose="02020603050405020304" pitchFamily="18" charset="0"/>
                <a:ea typeface="Calibri" panose="020F0502020204030204" pitchFamily="34" charset="0"/>
                <a:cs typeface="B Nazanin" panose="00000400000000000000" pitchFamily="2" charset="-78"/>
              </a:rPr>
              <a:t>آورد.    </a:t>
            </a:r>
            <a:endParaRPr lang="en-US" altLang="en-US" dirty="0">
              <a:ea typeface="Calibri" panose="020F0502020204030204" pitchFamily="34" charset="0"/>
              <a:cs typeface="B Nazanin" panose="00000400000000000000" pitchFamily="2" charset="-78"/>
            </a:endParaRPr>
          </a:p>
        </p:txBody>
      </p:sp>
      <p:sp>
        <p:nvSpPr>
          <p:cNvPr id="13" name="Rectangle 12"/>
          <p:cNvSpPr/>
          <p:nvPr/>
        </p:nvSpPr>
        <p:spPr>
          <a:xfrm>
            <a:off x="8137363" y="976408"/>
            <a:ext cx="838201" cy="346249"/>
          </a:xfrm>
          <a:prstGeom prst="rect">
            <a:avLst/>
          </a:prstGeom>
        </p:spPr>
        <p:txBody>
          <a:bodyPr wrap="square">
            <a:spAutoFit/>
          </a:bodyPr>
          <a:lstStyle/>
          <a:p>
            <a:pPr marL="285750" indent="-285750" algn="r" rtl="1">
              <a:buFont typeface="Times New Roman" panose="02020603050405020304" pitchFamily="18" charset="0"/>
              <a:buChar char="■"/>
            </a:pPr>
            <a:r>
              <a:rPr lang="fa-IR" sz="1650" b="1"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حل)</a:t>
            </a:r>
            <a:endParaRPr lang="en-US" sz="1650" dirty="0"/>
          </a:p>
        </p:txBody>
      </p:sp>
    </p:spTree>
    <p:extLst>
      <p:ext uri="{BB962C8B-B14F-4D97-AF65-F5344CB8AC3E}">
        <p14:creationId xmlns:p14="http://schemas.microsoft.com/office/powerpoint/2010/main" val="71111786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99</a:t>
            </a:fld>
            <a:endParaRPr lang="en-US"/>
          </a:p>
        </p:txBody>
      </p:sp>
      <p:sp>
        <p:nvSpPr>
          <p:cNvPr id="3" name="Rectangle 2"/>
          <p:cNvSpPr/>
          <p:nvPr/>
        </p:nvSpPr>
        <p:spPr>
          <a:xfrm>
            <a:off x="5867399" y="257111"/>
            <a:ext cx="3114525" cy="830997"/>
          </a:xfrm>
          <a:prstGeom prst="rect">
            <a:avLst/>
          </a:prstGeom>
        </p:spPr>
        <p:txBody>
          <a:bodyPr wrap="square">
            <a:spAutoFit/>
          </a:bodyPr>
          <a:lstStyle/>
          <a:p>
            <a:pPr marL="285750" indent="-285750" algn="just" rtl="1">
              <a:buFont typeface="Wingdings" panose="05000000000000000000" pitchFamily="2" charset="2"/>
              <a:buChar char="q"/>
            </a:pPr>
            <a:r>
              <a:rPr lang="fa-IR" sz="1600" b="1" dirty="0" smtClean="0">
                <a:solidFill>
                  <a:srgbClr val="FF0000"/>
                </a:solidFill>
                <a:cs typeface="B Nazanin" panose="00000400000000000000" pitchFamily="2" charset="-78"/>
              </a:rPr>
              <a:t>مثال</a:t>
            </a:r>
            <a:r>
              <a:rPr lang="fa-IR" sz="1600" dirty="0" smtClean="0">
                <a:solidFill>
                  <a:srgbClr val="FF0000"/>
                </a:solidFill>
                <a:cs typeface="B Nazanin" panose="00000400000000000000" pitchFamily="2" charset="-78"/>
              </a:rPr>
              <a:t>) </a:t>
            </a:r>
            <a:r>
              <a:rPr lang="fa-IR" sz="1600" dirty="0">
                <a:cs typeface="B Nazanin" panose="00000400000000000000" pitchFamily="2" charset="-78"/>
              </a:rPr>
              <a:t>پاسخ حالت صفر مدار خطی تغییرناپذیر با زمان را برای ورودی و پاسخ ضربه نشان داده </a:t>
            </a:r>
            <a:r>
              <a:rPr lang="fa-IR" sz="1600" dirty="0" smtClean="0">
                <a:cs typeface="B Nazanin" panose="00000400000000000000" pitchFamily="2" charset="-78"/>
              </a:rPr>
              <a:t>به دست </a:t>
            </a:r>
            <a:r>
              <a:rPr lang="fa-IR" sz="1600" dirty="0">
                <a:cs typeface="B Nazanin" panose="00000400000000000000" pitchFamily="2" charset="-78"/>
              </a:rPr>
              <a:t>آورید.  </a:t>
            </a:r>
            <a:endParaRPr lang="en-US" sz="1600" dirty="0">
              <a:cs typeface="B Nazanin" panose="00000400000000000000" pitchFamily="2" charset="-78"/>
            </a:endParaRPr>
          </a:p>
        </p:txBody>
      </p:sp>
      <p:sp>
        <p:nvSpPr>
          <p:cNvPr id="5" name="Rectangle 4"/>
          <p:cNvSpPr/>
          <p:nvPr/>
        </p:nvSpPr>
        <p:spPr>
          <a:xfrm>
            <a:off x="8035551" y="1110894"/>
            <a:ext cx="838201" cy="346249"/>
          </a:xfrm>
          <a:prstGeom prst="rect">
            <a:avLst/>
          </a:prstGeom>
        </p:spPr>
        <p:txBody>
          <a:bodyPr wrap="square">
            <a:spAutoFit/>
          </a:bodyPr>
          <a:lstStyle/>
          <a:p>
            <a:pPr marL="285750" indent="-285750" algn="r" rtl="1">
              <a:buFont typeface="Times New Roman" panose="02020603050405020304" pitchFamily="18" charset="0"/>
              <a:buChar char="■"/>
            </a:pPr>
            <a:r>
              <a:rPr lang="fa-IR" sz="1600" b="1"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حل)</a:t>
            </a:r>
            <a:endParaRPr lang="en-US" sz="1600" dirty="0"/>
          </a:p>
        </p:txBody>
      </p:sp>
      <p:pic>
        <p:nvPicPr>
          <p:cNvPr id="6" name="Picture 5"/>
          <p:cNvPicPr>
            <a:picLocks noChangeAspect="1"/>
          </p:cNvPicPr>
          <p:nvPr/>
        </p:nvPicPr>
        <p:blipFill>
          <a:blip r:embed="rId2"/>
          <a:stretch>
            <a:fillRect/>
          </a:stretch>
        </p:blipFill>
        <p:spPr>
          <a:xfrm>
            <a:off x="58481" y="65625"/>
            <a:ext cx="2760919" cy="1253570"/>
          </a:xfrm>
          <a:prstGeom prst="rect">
            <a:avLst/>
          </a:prstGeom>
        </p:spPr>
      </p:pic>
      <p:pic>
        <p:nvPicPr>
          <p:cNvPr id="7" name="Picture 6"/>
          <p:cNvPicPr>
            <a:picLocks noChangeAspect="1"/>
          </p:cNvPicPr>
          <p:nvPr/>
        </p:nvPicPr>
        <p:blipFill>
          <a:blip r:embed="rId3"/>
          <a:stretch>
            <a:fillRect/>
          </a:stretch>
        </p:blipFill>
        <p:spPr>
          <a:xfrm>
            <a:off x="2895600" y="74012"/>
            <a:ext cx="3107380" cy="1262356"/>
          </a:xfrm>
          <a:prstGeom prst="rect">
            <a:avLst/>
          </a:prstGeom>
        </p:spPr>
      </p:pic>
      <p:pic>
        <p:nvPicPr>
          <p:cNvPr id="8" name="Picture 7"/>
          <p:cNvPicPr>
            <a:picLocks noChangeAspect="1"/>
          </p:cNvPicPr>
          <p:nvPr/>
        </p:nvPicPr>
        <p:blipFill>
          <a:blip r:embed="rId4"/>
          <a:stretch>
            <a:fillRect/>
          </a:stretch>
        </p:blipFill>
        <p:spPr>
          <a:xfrm>
            <a:off x="4648200" y="1330421"/>
            <a:ext cx="4422792" cy="1026910"/>
          </a:xfrm>
          <a:prstGeom prst="rect">
            <a:avLst/>
          </a:prstGeom>
        </p:spPr>
      </p:pic>
      <p:pic>
        <p:nvPicPr>
          <p:cNvPr id="9" name="Picture 8"/>
          <p:cNvPicPr>
            <a:picLocks noChangeAspect="1"/>
          </p:cNvPicPr>
          <p:nvPr/>
        </p:nvPicPr>
        <p:blipFill>
          <a:blip r:embed="rId5"/>
          <a:stretch>
            <a:fillRect/>
          </a:stretch>
        </p:blipFill>
        <p:spPr>
          <a:xfrm>
            <a:off x="602879" y="1447800"/>
            <a:ext cx="3935534" cy="1026910"/>
          </a:xfrm>
          <a:prstGeom prst="rect">
            <a:avLst/>
          </a:prstGeom>
        </p:spPr>
      </p:pic>
      <p:pic>
        <p:nvPicPr>
          <p:cNvPr id="10" name="Picture 9"/>
          <p:cNvPicPr>
            <a:picLocks noChangeAspect="1"/>
          </p:cNvPicPr>
          <p:nvPr/>
        </p:nvPicPr>
        <p:blipFill>
          <a:blip r:embed="rId6"/>
          <a:stretch>
            <a:fillRect/>
          </a:stretch>
        </p:blipFill>
        <p:spPr>
          <a:xfrm>
            <a:off x="1633614" y="2554978"/>
            <a:ext cx="2904799" cy="1026910"/>
          </a:xfrm>
          <a:prstGeom prst="rect">
            <a:avLst/>
          </a:prstGeom>
        </p:spPr>
      </p:pic>
      <p:pic>
        <p:nvPicPr>
          <p:cNvPr id="11" name="Picture 10"/>
          <p:cNvPicPr>
            <a:picLocks noChangeAspect="1"/>
          </p:cNvPicPr>
          <p:nvPr/>
        </p:nvPicPr>
        <p:blipFill>
          <a:blip r:embed="rId7"/>
          <a:stretch>
            <a:fillRect/>
          </a:stretch>
        </p:blipFill>
        <p:spPr>
          <a:xfrm>
            <a:off x="2102129" y="3619766"/>
            <a:ext cx="2436284" cy="1020649"/>
          </a:xfrm>
          <a:prstGeom prst="rect">
            <a:avLst/>
          </a:prstGeom>
        </p:spPr>
      </p:pic>
      <p:pic>
        <p:nvPicPr>
          <p:cNvPr id="12" name="Picture 11"/>
          <p:cNvPicPr>
            <a:picLocks noChangeAspect="1"/>
          </p:cNvPicPr>
          <p:nvPr/>
        </p:nvPicPr>
        <p:blipFill>
          <a:blip r:embed="rId8"/>
          <a:stretch>
            <a:fillRect/>
          </a:stretch>
        </p:blipFill>
        <p:spPr>
          <a:xfrm>
            <a:off x="2102129" y="4678293"/>
            <a:ext cx="2892305" cy="1020649"/>
          </a:xfrm>
          <a:prstGeom prst="rect">
            <a:avLst/>
          </a:prstGeom>
        </p:spPr>
      </p:pic>
      <p:pic>
        <p:nvPicPr>
          <p:cNvPr id="13" name="Picture 12"/>
          <p:cNvPicPr>
            <a:picLocks noChangeAspect="1"/>
          </p:cNvPicPr>
          <p:nvPr/>
        </p:nvPicPr>
        <p:blipFill>
          <a:blip r:embed="rId9"/>
          <a:stretch>
            <a:fillRect/>
          </a:stretch>
        </p:blipFill>
        <p:spPr>
          <a:xfrm>
            <a:off x="2082342" y="5687406"/>
            <a:ext cx="3379561" cy="1020649"/>
          </a:xfrm>
          <a:prstGeom prst="rect">
            <a:avLst/>
          </a:prstGeom>
        </p:spPr>
      </p:pic>
      <p:sp>
        <p:nvSpPr>
          <p:cNvPr id="14" name="Oval 13"/>
          <p:cNvSpPr/>
          <p:nvPr/>
        </p:nvSpPr>
        <p:spPr>
          <a:xfrm>
            <a:off x="493092" y="1752600"/>
            <a:ext cx="385331" cy="3194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600" dirty="0" smtClean="0">
                <a:ln w="0"/>
                <a:solidFill>
                  <a:srgbClr val="FF0000"/>
                </a:solidFill>
                <a:effectLst>
                  <a:outerShdw blurRad="38100" dist="19050" dir="2700000" algn="tl" rotWithShape="0">
                    <a:schemeClr val="dk1">
                      <a:alpha val="40000"/>
                    </a:schemeClr>
                  </a:outerShdw>
                </a:effectLst>
              </a:rPr>
              <a:t>1</a:t>
            </a:r>
            <a:endParaRPr lang="en-US" sz="1600" dirty="0">
              <a:ln w="0"/>
              <a:solidFill>
                <a:srgbClr val="FF0000"/>
              </a:solidFill>
              <a:effectLst>
                <a:outerShdw blurRad="38100" dist="19050" dir="2700000" algn="tl" rotWithShape="0">
                  <a:schemeClr val="dk1">
                    <a:alpha val="40000"/>
                  </a:schemeClr>
                </a:outerShdw>
              </a:effectLst>
            </a:endParaRPr>
          </a:p>
        </p:txBody>
      </p:sp>
      <p:sp>
        <p:nvSpPr>
          <p:cNvPr id="15" name="Oval 14"/>
          <p:cNvSpPr/>
          <p:nvPr/>
        </p:nvSpPr>
        <p:spPr>
          <a:xfrm>
            <a:off x="1267311" y="2944923"/>
            <a:ext cx="385331" cy="3194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600" dirty="0">
                <a:ln w="0"/>
                <a:solidFill>
                  <a:srgbClr val="FF0000"/>
                </a:solidFill>
                <a:effectLst>
                  <a:outerShdw blurRad="38100" dist="19050" dir="2700000" algn="tl" rotWithShape="0">
                    <a:schemeClr val="dk1">
                      <a:alpha val="40000"/>
                    </a:schemeClr>
                  </a:outerShdw>
                </a:effectLst>
              </a:rPr>
              <a:t>2</a:t>
            </a:r>
            <a:endParaRPr lang="en-US" sz="1600" dirty="0">
              <a:ln w="0"/>
              <a:solidFill>
                <a:srgbClr val="FF0000"/>
              </a:solidFill>
              <a:effectLst>
                <a:outerShdw blurRad="38100" dist="19050" dir="2700000" algn="tl" rotWithShape="0">
                  <a:schemeClr val="dk1">
                    <a:alpha val="40000"/>
                  </a:schemeClr>
                </a:outerShdw>
              </a:effectLst>
            </a:endParaRPr>
          </a:p>
        </p:txBody>
      </p:sp>
      <p:sp>
        <p:nvSpPr>
          <p:cNvPr id="16" name="Oval 15"/>
          <p:cNvSpPr/>
          <p:nvPr/>
        </p:nvSpPr>
        <p:spPr>
          <a:xfrm>
            <a:off x="1575805" y="4007049"/>
            <a:ext cx="385331" cy="3194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600" dirty="0">
                <a:ln w="0"/>
                <a:solidFill>
                  <a:srgbClr val="FF0000"/>
                </a:solidFill>
                <a:effectLst>
                  <a:outerShdw blurRad="38100" dist="19050" dir="2700000" algn="tl" rotWithShape="0">
                    <a:schemeClr val="dk1">
                      <a:alpha val="40000"/>
                    </a:schemeClr>
                  </a:outerShdw>
                </a:effectLst>
              </a:rPr>
              <a:t>3</a:t>
            </a:r>
            <a:endParaRPr lang="en-US" sz="1600" dirty="0">
              <a:ln w="0"/>
              <a:solidFill>
                <a:srgbClr val="FF0000"/>
              </a:solidFill>
              <a:effectLst>
                <a:outerShdw blurRad="38100" dist="19050" dir="2700000" algn="tl" rotWithShape="0">
                  <a:schemeClr val="dk1">
                    <a:alpha val="40000"/>
                  </a:schemeClr>
                </a:outerShdw>
              </a:effectLst>
            </a:endParaRPr>
          </a:p>
        </p:txBody>
      </p:sp>
      <p:sp>
        <p:nvSpPr>
          <p:cNvPr id="17" name="Oval 16"/>
          <p:cNvSpPr/>
          <p:nvPr/>
        </p:nvSpPr>
        <p:spPr>
          <a:xfrm>
            <a:off x="1507250" y="5049957"/>
            <a:ext cx="385331" cy="3194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600" dirty="0">
                <a:ln w="0"/>
                <a:solidFill>
                  <a:srgbClr val="FF0000"/>
                </a:solidFill>
                <a:effectLst>
                  <a:outerShdw blurRad="38100" dist="19050" dir="2700000" algn="tl" rotWithShape="0">
                    <a:schemeClr val="dk1">
                      <a:alpha val="40000"/>
                    </a:schemeClr>
                  </a:outerShdw>
                </a:effectLst>
              </a:rPr>
              <a:t>4</a:t>
            </a:r>
            <a:endParaRPr lang="en-US" sz="1600" dirty="0">
              <a:ln w="0"/>
              <a:solidFill>
                <a:srgbClr val="FF0000"/>
              </a:solidFill>
              <a:effectLst>
                <a:outerShdw blurRad="38100" dist="19050" dir="2700000" algn="tl" rotWithShape="0">
                  <a:schemeClr val="dk1">
                    <a:alpha val="40000"/>
                  </a:schemeClr>
                </a:outerShdw>
              </a:effectLst>
            </a:endParaRPr>
          </a:p>
        </p:txBody>
      </p:sp>
      <p:sp>
        <p:nvSpPr>
          <p:cNvPr id="18" name="Oval 17"/>
          <p:cNvSpPr/>
          <p:nvPr/>
        </p:nvSpPr>
        <p:spPr>
          <a:xfrm>
            <a:off x="1495605" y="6060075"/>
            <a:ext cx="385331" cy="3194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600" dirty="0" smtClean="0">
                <a:ln w="0"/>
                <a:solidFill>
                  <a:srgbClr val="FF0000"/>
                </a:solidFill>
                <a:effectLst>
                  <a:outerShdw blurRad="38100" dist="19050" dir="2700000" algn="tl" rotWithShape="0">
                    <a:schemeClr val="dk1">
                      <a:alpha val="40000"/>
                    </a:schemeClr>
                  </a:outerShdw>
                </a:effectLst>
              </a:rPr>
              <a:t>5</a:t>
            </a:r>
            <a:endParaRPr lang="en-US" sz="1600" dirty="0">
              <a:ln w="0"/>
              <a:solidFill>
                <a:srgbClr val="FF0000"/>
              </a:solidFill>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19" name="Rectangle 18"/>
              <p:cNvSpPr/>
              <p:nvPr/>
            </p:nvSpPr>
            <p:spPr>
              <a:xfrm>
                <a:off x="335778" y="1447800"/>
                <a:ext cx="105849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2</m:t>
                      </m:r>
                      <m:r>
                        <a:rPr lang="en-US" sz="1600" i="0">
                          <a:latin typeface="Cambria Math" panose="02040503050406030204" pitchFamily="18" charset="0"/>
                        </a:rPr>
                        <m:t>&lt;</m:t>
                      </m:r>
                      <m:r>
                        <a:rPr lang="en-US" sz="1600" i="0">
                          <a:latin typeface="Cambria Math" panose="02040503050406030204" pitchFamily="18" charset="0"/>
                        </a:rPr>
                        <m:t>1</m:t>
                      </m:r>
                    </m:oMath>
                  </m:oMathPara>
                </a14:m>
                <a:endParaRPr lang="en-US" sz="1600" dirty="0"/>
              </a:p>
            </p:txBody>
          </p:sp>
        </mc:Choice>
        <mc:Fallback xmlns="">
          <p:sp>
            <p:nvSpPr>
              <p:cNvPr id="19" name="Rectangle 18"/>
              <p:cNvSpPr>
                <a:spLocks noRot="1" noChangeAspect="1" noMove="1" noResize="1" noEditPoints="1" noAdjustHandles="1" noChangeArrowheads="1" noChangeShapeType="1" noTextEdit="1"/>
              </p:cNvSpPr>
              <p:nvPr/>
            </p:nvSpPr>
            <p:spPr>
              <a:xfrm>
                <a:off x="335778" y="1447800"/>
                <a:ext cx="1058495" cy="33855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73748" y="2662328"/>
                <a:ext cx="108132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1600" b="0" i="0" smtClean="0">
                          <a:latin typeface="Cambria Math" panose="02040503050406030204" pitchFamily="18" charset="0"/>
                        </a:rPr>
                        <m:t>3</m:t>
                      </m:r>
                      <m:r>
                        <a:rPr lang="en-US" sz="1600" i="0">
                          <a:latin typeface="Cambria Math" panose="02040503050406030204" pitchFamily="18" charset="0"/>
                        </a:rPr>
                        <m:t>&lt;</m:t>
                      </m:r>
                      <m:r>
                        <a:rPr lang="en-US" sz="1600" i="1">
                          <a:latin typeface="Cambria Math" panose="02040503050406030204" pitchFamily="18" charset="0"/>
                        </a:rPr>
                        <m:t>𝑡</m:t>
                      </m:r>
                      <m:r>
                        <a:rPr lang="en-US" sz="1600" i="0">
                          <a:latin typeface="Cambria Math" panose="02040503050406030204" pitchFamily="18" charset="0"/>
                        </a:rPr>
                        <m:t>&lt;</m:t>
                      </m:r>
                      <m:r>
                        <a:rPr lang="fa-IR" sz="1600" b="0" i="0" smtClean="0">
                          <a:latin typeface="Cambria Math" panose="02040503050406030204" pitchFamily="18" charset="0"/>
                        </a:rPr>
                        <m:t>5</m:t>
                      </m:r>
                    </m:oMath>
                  </m:oMathPara>
                </a14:m>
                <a:endParaRPr lang="en-US" sz="1600" dirty="0"/>
              </a:p>
            </p:txBody>
          </p:sp>
        </mc:Choice>
        <mc:Fallback xmlns="">
          <p:sp>
            <p:nvSpPr>
              <p:cNvPr id="20" name="Rectangle 19"/>
              <p:cNvSpPr>
                <a:spLocks noRot="1" noChangeAspect="1" noMove="1" noResize="1" noEditPoints="1" noAdjustHandles="1" noChangeArrowheads="1" noChangeShapeType="1" noTextEdit="1"/>
              </p:cNvSpPr>
              <p:nvPr/>
            </p:nvSpPr>
            <p:spPr>
              <a:xfrm>
                <a:off x="273748" y="2662328"/>
                <a:ext cx="1081322" cy="33855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34742" y="3812325"/>
                <a:ext cx="108132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1600" b="0" i="0" smtClean="0">
                          <a:latin typeface="Cambria Math" panose="02040503050406030204" pitchFamily="18" charset="0"/>
                        </a:rPr>
                        <m:t>5</m:t>
                      </m:r>
                      <m:r>
                        <a:rPr lang="en-US" sz="1600" i="0">
                          <a:latin typeface="Cambria Math" panose="02040503050406030204" pitchFamily="18" charset="0"/>
                        </a:rPr>
                        <m:t>&lt;</m:t>
                      </m:r>
                      <m:r>
                        <a:rPr lang="en-US" sz="1600" i="1">
                          <a:latin typeface="Cambria Math" panose="02040503050406030204" pitchFamily="18" charset="0"/>
                        </a:rPr>
                        <m:t>𝑡</m:t>
                      </m:r>
                      <m:r>
                        <a:rPr lang="fa-IR" sz="1600" b="0" i="0" smtClean="0">
                          <a:latin typeface="Cambria Math" panose="02040503050406030204" pitchFamily="18" charset="0"/>
                        </a:rPr>
                        <m:t>&lt;</m:t>
                      </m:r>
                      <m:r>
                        <a:rPr lang="fa-IR" sz="1600" b="0" i="0" smtClean="0">
                          <a:latin typeface="Cambria Math" panose="02040503050406030204" pitchFamily="18" charset="0"/>
                        </a:rPr>
                        <m:t>6</m:t>
                      </m:r>
                    </m:oMath>
                  </m:oMathPara>
                </a14:m>
                <a:endParaRPr lang="en-US" sz="1600" dirty="0"/>
              </a:p>
            </p:txBody>
          </p:sp>
        </mc:Choice>
        <mc:Fallback xmlns="">
          <p:sp>
            <p:nvSpPr>
              <p:cNvPr id="21" name="Rectangle 20"/>
              <p:cNvSpPr>
                <a:spLocks noRot="1" noChangeAspect="1" noMove="1" noResize="1" noEditPoints="1" noAdjustHandles="1" noChangeArrowheads="1" noChangeShapeType="1" noTextEdit="1"/>
              </p:cNvSpPr>
              <p:nvPr/>
            </p:nvSpPr>
            <p:spPr>
              <a:xfrm>
                <a:off x="434742" y="3812325"/>
                <a:ext cx="1081322" cy="33855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517310" y="5825683"/>
                <a:ext cx="105849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1600" b="0" i="0" smtClean="0">
                          <a:latin typeface="Cambria Math" panose="02040503050406030204" pitchFamily="18" charset="0"/>
                        </a:rPr>
                        <m:t>3</m:t>
                      </m:r>
                      <m:r>
                        <a:rPr lang="en-US" sz="1600" i="0">
                          <a:latin typeface="Cambria Math" panose="02040503050406030204" pitchFamily="18" charset="0"/>
                        </a:rPr>
                        <m:t>&lt;</m:t>
                      </m:r>
                      <m:r>
                        <a:rPr lang="en-US" sz="1600" i="1">
                          <a:latin typeface="Cambria Math" panose="02040503050406030204" pitchFamily="18" charset="0"/>
                        </a:rPr>
                        <m:t>𝑡</m:t>
                      </m:r>
                      <m:r>
                        <a:rPr lang="fa-IR" sz="1600" b="0" i="1" smtClean="0">
                          <a:latin typeface="Cambria Math" panose="02040503050406030204" pitchFamily="18" charset="0"/>
                        </a:rPr>
                        <m:t>−</m:t>
                      </m:r>
                      <m:r>
                        <a:rPr lang="fa-IR" sz="1600" b="0" i="1" smtClean="0">
                          <a:latin typeface="Cambria Math" panose="02040503050406030204" pitchFamily="18" charset="0"/>
                        </a:rPr>
                        <m:t>5</m:t>
                      </m:r>
                    </m:oMath>
                  </m:oMathPara>
                </a14:m>
                <a:endParaRPr lang="en-US" sz="1600" dirty="0"/>
              </a:p>
            </p:txBody>
          </p:sp>
        </mc:Choice>
        <mc:Fallback xmlns="">
          <p:sp>
            <p:nvSpPr>
              <p:cNvPr id="23" name="Rectangle 22"/>
              <p:cNvSpPr>
                <a:spLocks noRot="1" noChangeAspect="1" noMove="1" noResize="1" noEditPoints="1" noAdjustHandles="1" noChangeArrowheads="1" noChangeShapeType="1" noTextEdit="1"/>
              </p:cNvSpPr>
              <p:nvPr/>
            </p:nvSpPr>
            <p:spPr>
              <a:xfrm>
                <a:off x="517310" y="5825683"/>
                <a:ext cx="1058495" cy="33855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095502" y="2466256"/>
                <a:ext cx="2574551" cy="12979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𝑣</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d>
                        <m:dPr>
                          <m:begChr m:val="{"/>
                          <m:endChr m:val=""/>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r>
                                  <a:rPr lang="en-US" sz="1600" i="0">
                                    <a:latin typeface="Cambria Math" panose="02040503050406030204" pitchFamily="18" charset="0"/>
                                  </a:rPr>
                                  <m:t>0</m:t>
                                </m:r>
                                <m:r>
                                  <m:rPr>
                                    <m:nor/>
                                  </m:rPr>
                                  <a:rPr lang="en-US" sz="1600" i="1">
                                    <a:latin typeface="Cambria Math" panose="02040503050406030204" pitchFamily="18" charset="0"/>
                                  </a:rPr>
                                  <m:t>               </m:t>
                                </m:r>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3</m:t>
                                </m:r>
                              </m:e>
                            </m:mr>
                            <m:mr>
                              <m:e>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3</m:t>
                                </m:r>
                                <m:r>
                                  <m:rPr>
                                    <m:nor/>
                                  </m:rPr>
                                  <a:rPr lang="en-US" sz="1600" i="1">
                                    <a:latin typeface="Cambria Math" panose="02040503050406030204" pitchFamily="18" charset="0"/>
                                  </a:rPr>
                                  <m:t>       </m:t>
                                </m:r>
                                <m:r>
                                  <a:rPr lang="en-US" sz="1600" i="0">
                                    <a:latin typeface="Cambria Math" panose="02040503050406030204" pitchFamily="18" charset="0"/>
                                  </a:rPr>
                                  <m:t>3</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5</m:t>
                                </m:r>
                              </m:e>
                            </m:mr>
                            <m:mr>
                              <m:e>
                                <m:r>
                                  <a:rPr lang="en-US" sz="1600" i="0">
                                    <a:latin typeface="Cambria Math" panose="02040503050406030204" pitchFamily="18" charset="0"/>
                                  </a:rPr>
                                  <m:t>2</m:t>
                                </m:r>
                                <m:r>
                                  <m:rPr>
                                    <m:nor/>
                                  </m:rPr>
                                  <a:rPr lang="en-US" sz="1600" i="1">
                                    <a:latin typeface="Cambria Math" panose="02040503050406030204" pitchFamily="18" charset="0"/>
                                  </a:rPr>
                                  <m:t>       </m:t>
                                </m:r>
                                <m:r>
                                  <m:rPr>
                                    <m:nor/>
                                  </m:rPr>
                                  <a:rPr lang="fa-IR" sz="1600" b="0" i="1" smtClean="0">
                                    <a:latin typeface="Cambria Math" panose="02040503050406030204" pitchFamily="18" charset="0"/>
                                  </a:rPr>
                                  <m:t>   </m:t>
                                </m:r>
                                <m:r>
                                  <m:rPr>
                                    <m:nor/>
                                  </m:rPr>
                                  <a:rPr lang="en-US" sz="1600" i="1">
                                    <a:latin typeface="Cambria Math" panose="02040503050406030204" pitchFamily="18" charset="0"/>
                                  </a:rPr>
                                  <m:t>    </m:t>
                                </m:r>
                                <m:r>
                                  <a:rPr lang="en-US" sz="1600" i="0">
                                    <a:latin typeface="Cambria Math" panose="02040503050406030204" pitchFamily="18" charset="0"/>
                                  </a:rPr>
                                  <m:t>5</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6</m:t>
                                </m:r>
                              </m:e>
                            </m:mr>
                            <m:mr>
                              <m:e>
                                <m:r>
                                  <a:rPr lang="en-US" sz="1600" i="0">
                                    <a:latin typeface="Cambria Math" panose="02040503050406030204" pitchFamily="18" charset="0"/>
                                  </a:rPr>
                                  <m:t>8</m:t>
                                </m:r>
                                <m:r>
                                  <a:rPr lang="en-US" sz="1600" i="0">
                                    <a:latin typeface="Cambria Math" panose="02040503050406030204" pitchFamily="18" charset="0"/>
                                  </a:rPr>
                                  <m:t>−</m:t>
                                </m:r>
                                <m:r>
                                  <a:rPr lang="en-US" sz="1600" i="1">
                                    <a:latin typeface="Cambria Math" panose="02040503050406030204" pitchFamily="18" charset="0"/>
                                  </a:rPr>
                                  <m:t>𝑡</m:t>
                                </m:r>
                                <m:r>
                                  <m:rPr>
                                    <m:nor/>
                                  </m:rPr>
                                  <a:rPr lang="en-US" sz="1600" i="1">
                                    <a:latin typeface="Cambria Math" panose="02040503050406030204" pitchFamily="18" charset="0"/>
                                  </a:rPr>
                                  <m:t>        </m:t>
                                </m:r>
                                <m:r>
                                  <a:rPr lang="en-US" sz="1600" i="0">
                                    <a:latin typeface="Cambria Math" panose="02040503050406030204" pitchFamily="18" charset="0"/>
                                  </a:rPr>
                                  <m:t>6</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8</m:t>
                                </m:r>
                              </m:e>
                            </m:mr>
                            <m:mr>
                              <m:e>
                                <m:r>
                                  <a:rPr lang="en-US" sz="1600" i="0">
                                    <a:latin typeface="Cambria Math" panose="02040503050406030204" pitchFamily="18" charset="0"/>
                                  </a:rPr>
                                  <m:t>0</m:t>
                                </m:r>
                                <m:r>
                                  <m:rPr>
                                    <m:nor/>
                                  </m:rPr>
                                  <a:rPr lang="en-US" sz="1600" i="1">
                                    <a:latin typeface="Cambria Math" panose="02040503050406030204" pitchFamily="18" charset="0"/>
                                  </a:rPr>
                                  <m:t>              </m:t>
                                </m:r>
                                <m:r>
                                  <a:rPr lang="en-US" sz="1600" i="0">
                                    <a:latin typeface="Cambria Math" panose="02040503050406030204" pitchFamily="18" charset="0"/>
                                  </a:rPr>
                                  <m:t>8</m:t>
                                </m:r>
                                <m:r>
                                  <a:rPr lang="en-US" sz="1600" i="0">
                                    <a:latin typeface="Cambria Math" panose="02040503050406030204" pitchFamily="18" charset="0"/>
                                  </a:rPr>
                                  <m:t>≤</m:t>
                                </m:r>
                                <m:r>
                                  <a:rPr lang="en-US" sz="1600" i="1">
                                    <a:latin typeface="Cambria Math" panose="02040503050406030204" pitchFamily="18" charset="0"/>
                                  </a:rPr>
                                  <m:t>𝑡</m:t>
                                </m:r>
                              </m:e>
                            </m:mr>
                          </m:m>
                        </m:e>
                      </m:d>
                    </m:oMath>
                  </m:oMathPara>
                </a14:m>
                <a:endParaRPr lang="en-US" sz="1600" dirty="0"/>
              </a:p>
            </p:txBody>
          </p:sp>
        </mc:Choice>
        <mc:Fallback xmlns="">
          <p:sp>
            <p:nvSpPr>
              <p:cNvPr id="24" name="Rectangle 23"/>
              <p:cNvSpPr>
                <a:spLocks noRot="1" noChangeAspect="1" noMove="1" noResize="1" noEditPoints="1" noAdjustHandles="1" noChangeArrowheads="1" noChangeShapeType="1" noTextEdit="1"/>
              </p:cNvSpPr>
              <p:nvPr/>
            </p:nvSpPr>
            <p:spPr>
              <a:xfrm>
                <a:off x="5095502" y="2466256"/>
                <a:ext cx="2574551" cy="1297919"/>
              </a:xfrm>
              <a:prstGeom prst="rect">
                <a:avLst/>
              </a:prstGeom>
              <a:blipFill>
                <a:blip r:embed="rId15"/>
                <a:stretch>
                  <a:fillRect/>
                </a:stretch>
              </a:blipFill>
            </p:spPr>
            <p:txBody>
              <a:bodyPr/>
              <a:lstStyle/>
              <a:p>
                <a:r>
                  <a:rPr lang="en-US">
                    <a:noFill/>
                  </a:rPr>
                  <a:t> </a:t>
                </a:r>
              </a:p>
            </p:txBody>
          </p:sp>
        </mc:Fallback>
      </mc:AlternateContent>
      <p:sp>
        <p:nvSpPr>
          <p:cNvPr id="25" name="Rectangle 24"/>
          <p:cNvSpPr>
            <a:spLocks noChangeArrowheads="1"/>
          </p:cNvSpPr>
          <p:nvPr/>
        </p:nvSpPr>
        <p:spPr bwMode="auto">
          <a:xfrm>
            <a:off x="5334000" y="5335387"/>
            <a:ext cx="36631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1" eaLnBrk="1" hangingPunct="1">
              <a:spcAft>
                <a:spcPts val="0"/>
              </a:spcAft>
              <a:buClr>
                <a:srgbClr val="FF0000"/>
              </a:buClr>
              <a:buFont typeface="Wingdings" panose="05000000000000000000" pitchFamily="2" charset="2"/>
              <a:buChar char="ü"/>
            </a:pP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چون تابع انتگرال نرم و پیوسته است، لذا پیوستگی در مرزها حفظ می شود.</a:t>
            </a:r>
          </a:p>
          <a:p>
            <a:pPr algn="just" rtl="1">
              <a:buClr>
                <a:srgbClr val="FF0000"/>
              </a:buClr>
              <a:buFont typeface="Wingdings" panose="05000000000000000000" pitchFamily="2" charset="2"/>
              <a:buChar char="ü"/>
            </a:pPr>
            <a:r>
              <a:rPr lang="fa-IR" altLang="en-US" sz="1600" dirty="0">
                <a:latin typeface="Times New Roman" panose="02020603050405020304" pitchFamily="18" charset="0"/>
                <a:ea typeface="Calibri" panose="020F0502020204030204" pitchFamily="34" charset="0"/>
                <a:cs typeface="B Nazanin" panose="00000400000000000000" pitchFamily="2" charset="-78"/>
              </a:rPr>
              <a:t>کانولوشن دو پالس مستطیلی، یک ذوزنقه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می باشد</a:t>
            </a:r>
            <a:r>
              <a:rPr lang="fa-IR" altLang="en-US" sz="1600" dirty="0">
                <a:latin typeface="Times New Roman" panose="02020603050405020304" pitchFamily="18" charset="0"/>
                <a:ea typeface="Calibri" panose="020F0502020204030204" pitchFamily="34" charset="0"/>
                <a:cs typeface="B Nazanin" panose="00000400000000000000" pitchFamily="2" charset="-78"/>
              </a:rPr>
              <a:t>.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 </a:t>
            </a:r>
            <a:endParaRPr lang="en-US" altLang="en-US" sz="1600" dirty="0">
              <a:ea typeface="Calibri" panose="020F0502020204030204" pitchFamily="34" charset="0"/>
              <a:cs typeface="B Nazanin" panose="00000400000000000000" pitchFamily="2" charset="-78"/>
            </a:endParaRPr>
          </a:p>
        </p:txBody>
      </p:sp>
      <p:pic>
        <p:nvPicPr>
          <p:cNvPr id="26" name="Picture 25"/>
          <p:cNvPicPr>
            <a:picLocks noChangeAspect="1"/>
          </p:cNvPicPr>
          <p:nvPr/>
        </p:nvPicPr>
        <p:blipFill>
          <a:blip r:embed="rId16"/>
          <a:stretch>
            <a:fillRect/>
          </a:stretch>
        </p:blipFill>
        <p:spPr>
          <a:xfrm>
            <a:off x="5253585" y="3679702"/>
            <a:ext cx="3318186" cy="1339572"/>
          </a:xfrm>
          <a:prstGeom prst="rect">
            <a:avLst/>
          </a:prstGeom>
        </p:spPr>
      </p:pic>
      <p:sp>
        <p:nvSpPr>
          <p:cNvPr id="28" name="Rectangle 27"/>
          <p:cNvSpPr/>
          <p:nvPr/>
        </p:nvSpPr>
        <p:spPr>
          <a:xfrm>
            <a:off x="1143000" y="6564868"/>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
        <p:nvSpPr>
          <p:cNvPr id="27" name="Oval 26"/>
          <p:cNvSpPr/>
          <p:nvPr/>
        </p:nvSpPr>
        <p:spPr>
          <a:xfrm>
            <a:off x="6338091" y="1187347"/>
            <a:ext cx="385331" cy="3194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n w="0"/>
                <a:solidFill>
                  <a:srgbClr val="FF0000"/>
                </a:solidFill>
                <a:effectLst>
                  <a:outerShdw blurRad="38100" dist="19050" dir="2700000" algn="tl" rotWithShape="0">
                    <a:schemeClr val="dk1">
                      <a:alpha val="40000"/>
                    </a:schemeClr>
                  </a:outerShdw>
                </a:effectLst>
              </a:rPr>
              <a:t>0</a:t>
            </a:r>
            <a:endParaRPr lang="en-US" sz="1600" dirty="0">
              <a:ln w="0"/>
              <a:solidFill>
                <a:srgbClr val="FF0000"/>
              </a:solidFill>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29" name="Rectangle 28"/>
              <p:cNvSpPr/>
              <p:nvPr/>
            </p:nvSpPr>
            <p:spPr>
              <a:xfrm>
                <a:off x="286811" y="4927488"/>
                <a:ext cx="108132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1600" b="0" i="0" smtClean="0">
                          <a:latin typeface="Cambria Math" panose="02040503050406030204" pitchFamily="18" charset="0"/>
                        </a:rPr>
                        <m:t>6</m:t>
                      </m:r>
                      <m:r>
                        <a:rPr lang="en-US" sz="1600" i="0">
                          <a:latin typeface="Cambria Math" panose="02040503050406030204" pitchFamily="18" charset="0"/>
                        </a:rPr>
                        <m:t>&lt;</m:t>
                      </m:r>
                      <m:r>
                        <a:rPr lang="en-US" sz="1600" i="1">
                          <a:latin typeface="Cambria Math" panose="02040503050406030204" pitchFamily="18" charset="0"/>
                        </a:rPr>
                        <m:t>𝑡</m:t>
                      </m:r>
                      <m:r>
                        <a:rPr lang="en-US" sz="1600" i="0">
                          <a:latin typeface="Cambria Math" panose="02040503050406030204" pitchFamily="18" charset="0"/>
                        </a:rPr>
                        <m:t>&lt;</m:t>
                      </m:r>
                      <m:r>
                        <a:rPr lang="fa-IR" sz="1600" b="0" i="0" smtClean="0">
                          <a:latin typeface="Cambria Math" panose="02040503050406030204" pitchFamily="18" charset="0"/>
                        </a:rPr>
                        <m:t>8</m:t>
                      </m:r>
                    </m:oMath>
                  </m:oMathPara>
                </a14:m>
                <a:endParaRPr lang="en-US" sz="1600" dirty="0"/>
              </a:p>
            </p:txBody>
          </p:sp>
        </mc:Choice>
        <mc:Fallback xmlns="">
          <p:sp>
            <p:nvSpPr>
              <p:cNvPr id="29" name="Rectangle 28"/>
              <p:cNvSpPr>
                <a:spLocks noRot="1" noChangeAspect="1" noMove="1" noResize="1" noEditPoints="1" noAdjustHandles="1" noChangeArrowheads="1" noChangeShapeType="1" noTextEdit="1"/>
              </p:cNvSpPr>
              <p:nvPr/>
            </p:nvSpPr>
            <p:spPr>
              <a:xfrm>
                <a:off x="286811" y="4927488"/>
                <a:ext cx="1081322" cy="338554"/>
              </a:xfrm>
              <a:prstGeom prst="rect">
                <a:avLst/>
              </a:prstGeom>
              <a:blipFill>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69402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22266</TotalTime>
  <Words>38167</Words>
  <Application>Microsoft Office PowerPoint</Application>
  <PresentationFormat>On-screen Show (4:3)</PresentationFormat>
  <Paragraphs>1535</Paragraphs>
  <Slides>102</Slides>
  <Notes>83</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102</vt:i4>
      </vt:variant>
    </vt:vector>
  </HeadingPairs>
  <TitlesOfParts>
    <vt:vector size="117" baseType="lpstr">
      <vt:lpstr>Aptos</vt:lpstr>
      <vt:lpstr>Arial</vt:lpstr>
      <vt:lpstr>B Nazanin</vt:lpstr>
      <vt:lpstr>B Titr</vt:lpstr>
      <vt:lpstr>Calibri</vt:lpstr>
      <vt:lpstr>Cambria</vt:lpstr>
      <vt:lpstr>Cambria Math</vt:lpstr>
      <vt:lpstr>Far.Nazanin</vt:lpstr>
      <vt:lpstr>Nazanin</vt:lpstr>
      <vt:lpstr>Segoe UI</vt:lpstr>
      <vt:lpstr>Times New Roman</vt:lpstr>
      <vt:lpstr>Wingdings</vt:lpstr>
      <vt:lpstr>Wingdings 2</vt:lpstr>
      <vt:lpstr>Office Theme</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علیرضا خوش سعادت</dc:creator>
  <cp:lastModifiedBy>علیرضا خوش سعادت</cp:lastModifiedBy>
  <cp:revision>1272</cp:revision>
  <dcterms:created xsi:type="dcterms:W3CDTF">2006-08-16T00:00:00Z</dcterms:created>
  <dcterms:modified xsi:type="dcterms:W3CDTF">2025-06-02T04:26:01Z</dcterms:modified>
</cp:coreProperties>
</file>