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5"/>
  </p:notesMasterIdLst>
  <p:handoutMasterIdLst>
    <p:handoutMasterId r:id="rId56"/>
  </p:handoutMasterIdLst>
  <p:sldIdLst>
    <p:sldId id="258" r:id="rId2"/>
    <p:sldId id="438" r:id="rId3"/>
    <p:sldId id="439" r:id="rId4"/>
    <p:sldId id="440" r:id="rId5"/>
    <p:sldId id="441" r:id="rId6"/>
    <p:sldId id="442" r:id="rId7"/>
    <p:sldId id="443" r:id="rId8"/>
    <p:sldId id="444" r:id="rId9"/>
    <p:sldId id="463" r:id="rId10"/>
    <p:sldId id="465" r:id="rId11"/>
    <p:sldId id="464" r:id="rId12"/>
    <p:sldId id="466" r:id="rId13"/>
    <p:sldId id="467" r:id="rId14"/>
    <p:sldId id="468" r:id="rId15"/>
    <p:sldId id="469" r:id="rId16"/>
    <p:sldId id="470" r:id="rId17"/>
    <p:sldId id="447" r:id="rId18"/>
    <p:sldId id="471" r:id="rId19"/>
    <p:sldId id="472" r:id="rId20"/>
    <p:sldId id="504" r:id="rId21"/>
    <p:sldId id="505" r:id="rId22"/>
    <p:sldId id="506" r:id="rId23"/>
    <p:sldId id="507" r:id="rId24"/>
    <p:sldId id="508" r:id="rId25"/>
    <p:sldId id="478" r:id="rId26"/>
    <p:sldId id="479" r:id="rId27"/>
    <p:sldId id="449" r:id="rId28"/>
    <p:sldId id="445" r:id="rId29"/>
    <p:sldId id="489" r:id="rId30"/>
    <p:sldId id="488" r:id="rId31"/>
    <p:sldId id="490" r:id="rId32"/>
    <p:sldId id="491" r:id="rId33"/>
    <p:sldId id="492" r:id="rId34"/>
    <p:sldId id="482" r:id="rId35"/>
    <p:sldId id="494" r:id="rId36"/>
    <p:sldId id="446" r:id="rId37"/>
    <p:sldId id="495" r:id="rId38"/>
    <p:sldId id="496" r:id="rId39"/>
    <p:sldId id="500" r:id="rId40"/>
    <p:sldId id="501" r:id="rId41"/>
    <p:sldId id="497" r:id="rId42"/>
    <p:sldId id="498" r:id="rId43"/>
    <p:sldId id="499" r:id="rId44"/>
    <p:sldId id="453" r:id="rId45"/>
    <p:sldId id="454" r:id="rId46"/>
    <p:sldId id="485" r:id="rId47"/>
    <p:sldId id="486" r:id="rId48"/>
    <p:sldId id="493" r:id="rId49"/>
    <p:sldId id="514" r:id="rId50"/>
    <p:sldId id="515" r:id="rId51"/>
    <p:sldId id="516" r:id="rId52"/>
    <p:sldId id="487" r:id="rId53"/>
    <p:sldId id="517"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0F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4" autoAdjust="0"/>
    <p:restoredTop sz="94660" autoAdjust="0"/>
  </p:normalViewPr>
  <p:slideViewPr>
    <p:cSldViewPr>
      <p:cViewPr varScale="1">
        <p:scale>
          <a:sx n="88" d="100"/>
          <a:sy n="88" d="100"/>
        </p:scale>
        <p:origin x="1243" y="62"/>
      </p:cViewPr>
      <p:guideLst>
        <p:guide orient="horz" pos="2160"/>
        <p:guide pos="2880"/>
      </p:guideLst>
    </p:cSldViewPr>
  </p:slideViewPr>
  <p:outlineViewPr>
    <p:cViewPr>
      <p:scale>
        <a:sx n="33" d="100"/>
        <a:sy n="33" d="100"/>
      </p:scale>
      <p:origin x="0" y="600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01922B61-EBD9-4626-BB51-AFBEBC5B06EF}" type="datetimeFigureOut">
              <a:rPr lang="fa-IR" smtClean="0"/>
              <a:t>01/01/1447</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7D1C5BCC-63CE-47CC-B461-13C28839C9A7}" type="slidenum">
              <a:rPr lang="fa-IR" smtClean="0"/>
              <a:t>‹#›</a:t>
            </a:fld>
            <a:endParaRPr lang="fa-IR"/>
          </a:p>
        </p:txBody>
      </p:sp>
    </p:spTree>
    <p:extLst>
      <p:ext uri="{BB962C8B-B14F-4D97-AF65-F5344CB8AC3E}">
        <p14:creationId xmlns:p14="http://schemas.microsoft.com/office/powerpoint/2010/main" val="1323430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EEDB7BC-27A3-48B6-9E4A-0314713BA765}" type="datetimeFigureOut">
              <a:rPr lang="fa-IR" smtClean="0"/>
              <a:t>01/01/1447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5465D2B-48C5-4B00-B4CD-1AB384E9135D}" type="slidenum">
              <a:rPr lang="fa-IR" smtClean="0"/>
              <a:t>‹#›</a:t>
            </a:fld>
            <a:endParaRPr lang="fa-IR"/>
          </a:p>
        </p:txBody>
      </p:sp>
    </p:spTree>
    <p:extLst>
      <p:ext uri="{BB962C8B-B14F-4D97-AF65-F5344CB8AC3E}">
        <p14:creationId xmlns:p14="http://schemas.microsoft.com/office/powerpoint/2010/main" val="3477505790"/>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a:t>
            </a:fld>
            <a:endParaRPr lang="fa-IR"/>
          </a:p>
        </p:txBody>
      </p:sp>
    </p:spTree>
    <p:extLst>
      <p:ext uri="{BB962C8B-B14F-4D97-AF65-F5344CB8AC3E}">
        <p14:creationId xmlns:p14="http://schemas.microsoft.com/office/powerpoint/2010/main" val="1296808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F85C981-F1D6-4D4E-AED4-04B2F75152F6}" type="datetime1">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9DD23-1EE2-401D-B22B-F9A96697861B}" type="datetime1">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C9A3BD-E522-4D84-9463-F1EADA5CA693}" type="datetime1">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E479BC-AC3D-4FCF-BB65-FA6D8F374B2D}" type="datetime1">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508FAC-FC6D-4C94-BC9E-3A4F83319A89}" type="datetime1">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D35F72-6ABA-4299-946B-2D7DA83C1733}" type="datetime1">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268923-317B-49EA-A1BF-74DED6DC183C}" type="datetime1">
              <a:rPr lang="en-US" smtClean="0"/>
              <a:t>6/26/2025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53EB29-519D-4660-8C8C-87C7D67DEB56}" type="datetime1">
              <a:rPr lang="en-US" smtClean="0"/>
              <a:t>6/26/2025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7498CF-BBB1-4CE8-8804-1B4ED039B9C6}" type="datetime1">
              <a:rPr lang="en-US" smtClean="0"/>
              <a:t>6/26/2025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91C780-9713-4230-84AF-7B3FE4FD88EC}" type="datetime1">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33DAB7-055B-4844-80BA-F2C22698CFB4}" type="datetime1">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99B61-49AB-4060-9BE2-18A411905A34}" type="datetime1">
              <a:rPr lang="en-US" smtClean="0"/>
              <a:t>6/26/2025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36.emf"/><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image" Target="../media/image40.jpeg"/><Relationship Id="rId7" Type="http://schemas.openxmlformats.org/officeDocument/2006/relationships/image" Target="../media/image53.pn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1.jpeg"/><Relationship Id="rId4" Type="http://schemas.openxmlformats.org/officeDocument/2006/relationships/image" Target="../media/image50.png"/><Relationship Id="rId9"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2.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7.emf"/><Relationship Id="rId5" Type="http://schemas.openxmlformats.org/officeDocument/2006/relationships/oleObject" Target="../embeddings/oleObject3.bin"/><Relationship Id="rId4" Type="http://schemas.openxmlformats.org/officeDocument/2006/relationships/image" Target="../media/image56.emf"/></Relationships>
</file>

<file path=ppt/slides/_rels/slide1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1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image" Target="../media/image81.pn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4.png"/><Relationship Id="rId5" Type="http://schemas.openxmlformats.org/officeDocument/2006/relationships/image" Target="../media/image60.emf"/><Relationship Id="rId10" Type="http://schemas.openxmlformats.org/officeDocument/2006/relationships/image" Target="../media/image61.png"/><Relationship Id="rId4" Type="http://schemas.openxmlformats.org/officeDocument/2006/relationships/image" Target="../media/image59.emf"/><Relationship Id="rId9" Type="http://schemas.openxmlformats.org/officeDocument/2006/relationships/image" Target="../media/image85.png"/></Relationships>
</file>

<file path=ppt/slides/_rels/slide19.xml.rels><?xml version="1.0" encoding="UTF-8" standalone="yes"?>
<Relationships xmlns="http://schemas.openxmlformats.org/package/2006/relationships"><Relationship Id="rId3" Type="http://schemas.openxmlformats.org/officeDocument/2006/relationships/image" Target="../media/image63.emf"/><Relationship Id="rId7" Type="http://schemas.openxmlformats.org/officeDocument/2006/relationships/image" Target="../media/image65.emf"/><Relationship Id="rId2" Type="http://schemas.openxmlformats.org/officeDocument/2006/relationships/image" Target="../media/image62.emf"/><Relationship Id="rId1" Type="http://schemas.openxmlformats.org/officeDocument/2006/relationships/slideLayout" Target="../slideLayouts/slideLayout2.xml"/><Relationship Id="rId6" Type="http://schemas.openxmlformats.org/officeDocument/2006/relationships/image" Target="../media/image64.emf"/><Relationship Id="rId5" Type="http://schemas.openxmlformats.org/officeDocument/2006/relationships/image" Target="../media/image90.png"/><Relationship Id="rId4" Type="http://schemas.openxmlformats.org/officeDocument/2006/relationships/image" Target="../media/image8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1150.png"/><Relationship Id="rId13" Type="http://schemas.openxmlformats.org/officeDocument/2006/relationships/image" Target="../media/image70.emf"/><Relationship Id="rId3" Type="http://schemas.openxmlformats.org/officeDocument/2006/relationships/image" Target="../media/image110.png"/><Relationship Id="rId7" Type="http://schemas.openxmlformats.org/officeDocument/2006/relationships/image" Target="../media/image68.emf"/><Relationship Id="rId12" Type="http://schemas.openxmlformats.org/officeDocument/2006/relationships/image" Target="../media/image69.emf"/><Relationship Id="rId2" Type="http://schemas.openxmlformats.org/officeDocument/2006/relationships/image" Target="../media/image109.png"/><Relationship Id="rId1" Type="http://schemas.openxmlformats.org/officeDocument/2006/relationships/slideLayout" Target="../slideLayouts/slideLayout2.xml"/><Relationship Id="rId6" Type="http://schemas.openxmlformats.org/officeDocument/2006/relationships/image" Target="../media/image67.emf"/><Relationship Id="rId11" Type="http://schemas.openxmlformats.org/officeDocument/2006/relationships/image" Target="../media/image118.png"/><Relationship Id="rId5" Type="http://schemas.openxmlformats.org/officeDocument/2006/relationships/image" Target="../media/image66.emf"/><Relationship Id="rId10" Type="http://schemas.openxmlformats.org/officeDocument/2006/relationships/image" Target="../media/image1170.png"/><Relationship Id="rId4" Type="http://schemas.openxmlformats.org/officeDocument/2006/relationships/image" Target="../media/image111.png"/><Relationship Id="rId9" Type="http://schemas.openxmlformats.org/officeDocument/2006/relationships/image" Target="../media/image1160.png"/><Relationship Id="rId14" Type="http://schemas.openxmlformats.org/officeDocument/2006/relationships/image" Target="../media/image71.emf"/></Relationships>
</file>

<file path=ppt/slides/_rels/slide21.xml.rels><?xml version="1.0" encoding="UTF-8" standalone="yes"?>
<Relationships xmlns="http://schemas.openxmlformats.org/package/2006/relationships"><Relationship Id="rId8" Type="http://schemas.openxmlformats.org/officeDocument/2006/relationships/image" Target="../media/image1280.png"/><Relationship Id="rId3" Type="http://schemas.openxmlformats.org/officeDocument/2006/relationships/image" Target="../media/image73.emf"/><Relationship Id="rId7" Type="http://schemas.openxmlformats.org/officeDocument/2006/relationships/image" Target="../media/image1270.png"/><Relationship Id="rId2" Type="http://schemas.openxmlformats.org/officeDocument/2006/relationships/image" Target="../media/image72.emf"/><Relationship Id="rId1" Type="http://schemas.openxmlformats.org/officeDocument/2006/relationships/slideLayout" Target="../slideLayouts/slideLayout2.xml"/><Relationship Id="rId6" Type="http://schemas.openxmlformats.org/officeDocument/2006/relationships/image" Target="../media/image74.emf"/><Relationship Id="rId11" Type="http://schemas.openxmlformats.org/officeDocument/2006/relationships/image" Target="../media/image76.emf"/><Relationship Id="rId5" Type="http://schemas.openxmlformats.org/officeDocument/2006/relationships/image" Target="../media/image1250.png"/><Relationship Id="rId10" Type="http://schemas.openxmlformats.org/officeDocument/2006/relationships/image" Target="../media/image1300.png"/><Relationship Id="rId4" Type="http://schemas.openxmlformats.org/officeDocument/2006/relationships/image" Target="../media/image1240.png"/><Relationship Id="rId9" Type="http://schemas.openxmlformats.org/officeDocument/2006/relationships/image" Target="../media/image75.emf"/></Relationships>
</file>

<file path=ppt/slides/_rels/slide22.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image" Target="../media/image77.emf"/><Relationship Id="rId1" Type="http://schemas.openxmlformats.org/officeDocument/2006/relationships/slideLayout" Target="../slideLayouts/slideLayout2.xml"/><Relationship Id="rId6" Type="http://schemas.openxmlformats.org/officeDocument/2006/relationships/image" Target="../media/image136.png"/><Relationship Id="rId11" Type="http://schemas.openxmlformats.org/officeDocument/2006/relationships/image" Target="../media/image80.emf"/><Relationship Id="rId5" Type="http://schemas.openxmlformats.org/officeDocument/2006/relationships/image" Target="../media/image78.emf"/><Relationship Id="rId10" Type="http://schemas.openxmlformats.org/officeDocument/2006/relationships/image" Target="../media/image79.emf"/><Relationship Id="rId4" Type="http://schemas.openxmlformats.org/officeDocument/2006/relationships/image" Target="../media/image1340.png"/><Relationship Id="rId9" Type="http://schemas.openxmlformats.org/officeDocument/2006/relationships/image" Target="../media/image139.png"/></Relationships>
</file>

<file path=ppt/slides/_rels/slide23.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image" Target="../media/image81.emf"/><Relationship Id="rId1" Type="http://schemas.openxmlformats.org/officeDocument/2006/relationships/slideLayout" Target="../slideLayouts/slideLayout2.xml"/><Relationship Id="rId6" Type="http://schemas.openxmlformats.org/officeDocument/2006/relationships/image" Target="../media/image82.emf"/><Relationship Id="rId11" Type="http://schemas.openxmlformats.org/officeDocument/2006/relationships/image" Target="../media/image151.png"/><Relationship Id="rId5" Type="http://schemas.openxmlformats.org/officeDocument/2006/relationships/image" Target="../media/image145.png"/><Relationship Id="rId10" Type="http://schemas.openxmlformats.org/officeDocument/2006/relationships/image" Target="../media/image150.png"/><Relationship Id="rId4" Type="http://schemas.openxmlformats.org/officeDocument/2006/relationships/image" Target="../media/image144.png"/><Relationship Id="rId9" Type="http://schemas.openxmlformats.org/officeDocument/2006/relationships/image" Target="../media/image149.png"/></Relationships>
</file>

<file path=ppt/slides/_rels/slide24.x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image" Target="../media/image153.png"/><Relationship Id="rId7" Type="http://schemas.openxmlformats.org/officeDocument/2006/relationships/image" Target="../media/image157.png"/><Relationship Id="rId2" Type="http://schemas.openxmlformats.org/officeDocument/2006/relationships/image" Target="../media/image152.png"/><Relationship Id="rId1" Type="http://schemas.openxmlformats.org/officeDocument/2006/relationships/slideLayout" Target="../slideLayouts/slideLayout2.xml"/><Relationship Id="rId6" Type="http://schemas.openxmlformats.org/officeDocument/2006/relationships/image" Target="../media/image83.emf"/><Relationship Id="rId5" Type="http://schemas.openxmlformats.org/officeDocument/2006/relationships/image" Target="../media/image155.png"/><Relationship Id="rId4" Type="http://schemas.openxmlformats.org/officeDocument/2006/relationships/image" Target="../media/image154.png"/><Relationship Id="rId9" Type="http://schemas.openxmlformats.org/officeDocument/2006/relationships/image" Target="../media/image159.png"/></Relationships>
</file>

<file path=ppt/slides/_rels/slide25.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slideLayout" Target="../slideLayouts/slideLayout2.xml"/><Relationship Id="rId6" Type="http://schemas.openxmlformats.org/officeDocument/2006/relationships/image" Target="../media/image89.gif"/><Relationship Id="rId5" Type="http://schemas.openxmlformats.org/officeDocument/2006/relationships/image" Target="../media/image88.png"/><Relationship Id="rId4" Type="http://schemas.openxmlformats.org/officeDocument/2006/relationships/image" Target="../media/image87.png"/></Relationships>
</file>

<file path=ppt/slides/_rels/slide26.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emf"/><Relationship Id="rId1" Type="http://schemas.openxmlformats.org/officeDocument/2006/relationships/slideLayout" Target="../slideLayouts/slideLayout2.xml"/><Relationship Id="rId5" Type="http://schemas.openxmlformats.org/officeDocument/2006/relationships/image" Target="../media/image93.jpeg"/><Relationship Id="rId4" Type="http://schemas.openxmlformats.org/officeDocument/2006/relationships/image" Target="../media/image92.png"/></Relationships>
</file>

<file path=ppt/slides/_rels/slide27.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5.emf"/><Relationship Id="rId7" Type="http://schemas.openxmlformats.org/officeDocument/2006/relationships/image" Target="../media/image98.emf"/><Relationship Id="rId2" Type="http://schemas.openxmlformats.org/officeDocument/2006/relationships/image" Target="../media/image94.emf"/><Relationship Id="rId1" Type="http://schemas.openxmlformats.org/officeDocument/2006/relationships/slideLayout" Target="../slideLayouts/slideLayout2.xml"/><Relationship Id="rId6" Type="http://schemas.openxmlformats.org/officeDocument/2006/relationships/image" Target="../media/image97.jpeg"/><Relationship Id="rId5" Type="http://schemas.openxmlformats.org/officeDocument/2006/relationships/image" Target="../media/image91.png"/><Relationship Id="rId4" Type="http://schemas.openxmlformats.org/officeDocument/2006/relationships/image" Target="../media/image96.emf"/></Relationships>
</file>

<file path=ppt/slides/_rels/slide2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5" Type="http://schemas.openxmlformats.org/officeDocument/2006/relationships/image" Target="../media/image103.jpeg"/><Relationship Id="rId4" Type="http://schemas.openxmlformats.org/officeDocument/2006/relationships/image" Target="../media/image102.png"/></Relationships>
</file>

<file path=ppt/slides/_rels/slide29.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107.emf"/><Relationship Id="rId3" Type="http://schemas.openxmlformats.org/officeDocument/2006/relationships/image" Target="../media/image105.emf"/><Relationship Id="rId7" Type="http://schemas.openxmlformats.org/officeDocument/2006/relationships/image" Target="../media/image105.png"/><Relationship Id="rId2" Type="http://schemas.openxmlformats.org/officeDocument/2006/relationships/image" Target="../media/image1000.png"/><Relationship Id="rId1" Type="http://schemas.openxmlformats.org/officeDocument/2006/relationships/slideLayout" Target="../slideLayouts/slideLayout2.xml"/><Relationship Id="rId6" Type="http://schemas.openxmlformats.org/officeDocument/2006/relationships/image" Target="../media/image106.emf"/><Relationship Id="rId5" Type="http://schemas.openxmlformats.org/officeDocument/2006/relationships/image" Target="../media/image103.png"/><Relationship Id="rId10" Type="http://schemas.openxmlformats.org/officeDocument/2006/relationships/image" Target="../media/image108.png"/><Relationship Id="rId4" Type="http://schemas.openxmlformats.org/officeDocument/2006/relationships/image" Target="../media/image1020.png"/><Relationship Id="rId9" Type="http://schemas.openxmlformats.org/officeDocument/2006/relationships/image" Target="../media/image108.emf"/></Relationships>
</file>

<file path=ppt/slides/_rels/slide31.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emf"/><Relationship Id="rId7" Type="http://schemas.openxmlformats.org/officeDocument/2006/relationships/image" Target="../media/image114.png"/><Relationship Id="rId2" Type="http://schemas.openxmlformats.org/officeDocument/2006/relationships/image" Target="../media/image109.emf"/><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emf"/><Relationship Id="rId4" Type="http://schemas.openxmlformats.org/officeDocument/2006/relationships/image" Target="../media/image111.emf"/></Relationships>
</file>

<file path=ppt/slides/_rels/slide3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3.emf"/></Relationships>
</file>

<file path=ppt/slides/_rels/slide33.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14.emf"/></Relationships>
</file>

<file path=ppt/slides/_rels/slide34.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94.emf"/><Relationship Id="rId1" Type="http://schemas.openxmlformats.org/officeDocument/2006/relationships/slideLayout" Target="../slideLayouts/slideLayout2.xml"/><Relationship Id="rId4" Type="http://schemas.openxmlformats.org/officeDocument/2006/relationships/image" Target="../media/image123.png"/></Relationships>
</file>

<file path=ppt/slides/_rels/slide35.xml.rels><?xml version="1.0" encoding="UTF-8" standalone="yes"?>
<Relationships xmlns="http://schemas.openxmlformats.org/package/2006/relationships"><Relationship Id="rId8" Type="http://schemas.openxmlformats.org/officeDocument/2006/relationships/image" Target="../media/image132.jpeg"/><Relationship Id="rId3" Type="http://schemas.openxmlformats.org/officeDocument/2006/relationships/image" Target="../media/image125.emf"/><Relationship Id="rId7" Type="http://schemas.openxmlformats.org/officeDocument/2006/relationships/image" Target="../media/image131.png"/><Relationship Id="rId2" Type="http://schemas.openxmlformats.org/officeDocument/2006/relationships/image" Target="../media/image124.emf"/><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6.emf"/><Relationship Id="rId9" Type="http://schemas.openxmlformats.org/officeDocument/2006/relationships/image" Target="../media/image133.jpg"/></Relationships>
</file>

<file path=ppt/slides/_rels/slide3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2.xml"/><Relationship Id="rId5" Type="http://schemas.openxmlformats.org/officeDocument/2006/relationships/image" Target="../media/image141.png"/><Relationship Id="rId4" Type="http://schemas.openxmlformats.org/officeDocument/2006/relationships/image" Target="../media/image140.png"/></Relationships>
</file>

<file path=ppt/slides/_rels/slide37.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50.emf"/><Relationship Id="rId3" Type="http://schemas.openxmlformats.org/officeDocument/2006/relationships/image" Target="../media/image156.png"/><Relationship Id="rId7" Type="http://schemas.openxmlformats.org/officeDocument/2006/relationships/image" Target="../media/image149.emf"/><Relationship Id="rId2" Type="http://schemas.openxmlformats.org/officeDocument/2006/relationships/image" Target="../media/image147.emf"/><Relationship Id="rId1" Type="http://schemas.openxmlformats.org/officeDocument/2006/relationships/slideLayout" Target="../slideLayouts/slideLayout2.xml"/><Relationship Id="rId6" Type="http://schemas.openxmlformats.org/officeDocument/2006/relationships/image" Target="../media/image148.emf"/><Relationship Id="rId5" Type="http://schemas.openxmlformats.org/officeDocument/2006/relationships/image" Target="../media/image160.png"/><Relationship Id="rId4" Type="http://schemas.openxmlformats.org/officeDocument/2006/relationships/image" Target="../media/image158.png"/><Relationship Id="rId9" Type="http://schemas.openxmlformats.org/officeDocument/2006/relationships/image" Target="../media/image164.png"/></Relationships>
</file>

<file path=ppt/slides/_rels/slide39.xml.rels><?xml version="1.0" encoding="UTF-8" standalone="yes"?>
<Relationships xmlns="http://schemas.openxmlformats.org/package/2006/relationships"><Relationship Id="rId3" Type="http://schemas.openxmlformats.org/officeDocument/2006/relationships/image" Target="../media/image152.emf"/><Relationship Id="rId2" Type="http://schemas.openxmlformats.org/officeDocument/2006/relationships/image" Target="../media/image151.emf"/><Relationship Id="rId1" Type="http://schemas.openxmlformats.org/officeDocument/2006/relationships/slideLayout" Target="../slideLayouts/slideLayout2.xml"/><Relationship Id="rId6" Type="http://schemas.openxmlformats.org/officeDocument/2006/relationships/image" Target="../media/image169.png"/><Relationship Id="rId5" Type="http://schemas.openxmlformats.org/officeDocument/2006/relationships/image" Target="../media/image154.emf"/><Relationship Id="rId4" Type="http://schemas.openxmlformats.org/officeDocument/2006/relationships/image" Target="../media/image153.emf"/></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7.emf"/><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6.emf"/><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72.png"/><Relationship Id="rId1" Type="http://schemas.openxmlformats.org/officeDocument/2006/relationships/slideLayout" Target="../slideLayouts/slideLayout2.xml"/><Relationship Id="rId4" Type="http://schemas.openxmlformats.org/officeDocument/2006/relationships/image" Target="../media/image124.emf"/></Relationships>
</file>

<file path=ppt/slides/_rels/slide42.xml.rels><?xml version="1.0" encoding="UTF-8" standalone="yes"?>
<Relationships xmlns="http://schemas.openxmlformats.org/package/2006/relationships"><Relationship Id="rId3" Type="http://schemas.openxmlformats.org/officeDocument/2006/relationships/image" Target="../media/image156.emf"/><Relationship Id="rId7" Type="http://schemas.openxmlformats.org/officeDocument/2006/relationships/image" Target="../media/image163.png"/><Relationship Id="rId2" Type="http://schemas.openxmlformats.org/officeDocument/2006/relationships/image" Target="../media/image155.emf"/><Relationship Id="rId1" Type="http://schemas.openxmlformats.org/officeDocument/2006/relationships/slideLayout" Target="../slideLayouts/slideLayout2.xml"/><Relationship Id="rId6" Type="http://schemas.openxmlformats.org/officeDocument/2006/relationships/image" Target="../media/image162.png"/><Relationship Id="rId5" Type="http://schemas.openxmlformats.org/officeDocument/2006/relationships/image" Target="../media/image161.png"/><Relationship Id="rId4" Type="http://schemas.openxmlformats.org/officeDocument/2006/relationships/image" Target="../media/image165.png"/></Relationships>
</file>

<file path=ppt/slides/_rels/slide43.xml.rels><?xml version="1.0" encoding="UTF-8" standalone="yes"?>
<Relationships xmlns="http://schemas.openxmlformats.org/package/2006/relationships"><Relationship Id="rId3" Type="http://schemas.openxmlformats.org/officeDocument/2006/relationships/image" Target="../media/image165.emf"/><Relationship Id="rId2" Type="http://schemas.openxmlformats.org/officeDocument/2006/relationships/image" Target="../media/image164.emf"/><Relationship Id="rId1" Type="http://schemas.openxmlformats.org/officeDocument/2006/relationships/slideLayout" Target="../slideLayouts/slideLayout2.xml"/><Relationship Id="rId6" Type="http://schemas.openxmlformats.org/officeDocument/2006/relationships/image" Target="../media/image167.emf"/><Relationship Id="rId5" Type="http://schemas.openxmlformats.org/officeDocument/2006/relationships/image" Target="../media/image166.emf"/><Relationship Id="rId4" Type="http://schemas.openxmlformats.org/officeDocument/2006/relationships/image" Target="../media/image179.png"/></Relationships>
</file>

<file path=ppt/slides/_rels/slide44.xml.rels><?xml version="1.0" encoding="UTF-8" standalone="yes"?>
<Relationships xmlns="http://schemas.openxmlformats.org/package/2006/relationships"><Relationship Id="rId2" Type="http://schemas.openxmlformats.org/officeDocument/2006/relationships/image" Target="../media/image16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50.png"/><Relationship Id="rId2" Type="http://schemas.openxmlformats.org/officeDocument/2006/relationships/image" Target="../media/image169.emf"/><Relationship Id="rId1" Type="http://schemas.openxmlformats.org/officeDocument/2006/relationships/slideLayout" Target="../slideLayouts/slideLayout2.xml"/><Relationship Id="rId5" Type="http://schemas.openxmlformats.org/officeDocument/2006/relationships/image" Target="../media/image1660.png"/><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8" Type="http://schemas.openxmlformats.org/officeDocument/2006/relationships/image" Target="../media/image178.png"/><Relationship Id="rId3" Type="http://schemas.openxmlformats.org/officeDocument/2006/relationships/image" Target="../media/image168.png"/><Relationship Id="rId7" Type="http://schemas.openxmlformats.org/officeDocument/2006/relationships/image" Target="../media/image177.png"/><Relationship Id="rId2" Type="http://schemas.openxmlformats.org/officeDocument/2006/relationships/image" Target="../media/image170.emf"/><Relationship Id="rId1" Type="http://schemas.openxmlformats.org/officeDocument/2006/relationships/slideLayout" Target="../slideLayouts/slideLayout2.xml"/><Relationship Id="rId6" Type="http://schemas.openxmlformats.org/officeDocument/2006/relationships/image" Target="../media/image172.emf"/><Relationship Id="rId5" Type="http://schemas.openxmlformats.org/officeDocument/2006/relationships/image" Target="../media/image171.emf"/><Relationship Id="rId10" Type="http://schemas.openxmlformats.org/officeDocument/2006/relationships/image" Target="../media/image181.png"/><Relationship Id="rId4" Type="http://schemas.openxmlformats.org/officeDocument/2006/relationships/image" Target="../media/image1740.png"/><Relationship Id="rId9" Type="http://schemas.openxmlformats.org/officeDocument/2006/relationships/image" Target="../media/image180.png"/></Relationships>
</file>

<file path=ppt/slides/_rels/slide47.xml.rels><?xml version="1.0" encoding="UTF-8" standalone="yes"?>
<Relationships xmlns="http://schemas.openxmlformats.org/package/2006/relationships"><Relationship Id="rId8" Type="http://schemas.openxmlformats.org/officeDocument/2006/relationships/image" Target="../media/image174.emf"/><Relationship Id="rId3" Type="http://schemas.openxmlformats.org/officeDocument/2006/relationships/image" Target="../media/image183.png"/><Relationship Id="rId7" Type="http://schemas.openxmlformats.org/officeDocument/2006/relationships/image" Target="../media/image187.png"/><Relationship Id="rId2" Type="http://schemas.openxmlformats.org/officeDocument/2006/relationships/image" Target="../media/image182.png"/><Relationship Id="rId1" Type="http://schemas.openxmlformats.org/officeDocument/2006/relationships/slideLayout" Target="../slideLayouts/slideLayout2.xml"/><Relationship Id="rId6" Type="http://schemas.openxmlformats.org/officeDocument/2006/relationships/image" Target="../media/image186.png"/><Relationship Id="rId5" Type="http://schemas.openxmlformats.org/officeDocument/2006/relationships/image" Target="../media/image185.png"/><Relationship Id="rId10" Type="http://schemas.openxmlformats.org/officeDocument/2006/relationships/image" Target="../media/image190.png"/><Relationship Id="rId4" Type="http://schemas.openxmlformats.org/officeDocument/2006/relationships/image" Target="../media/image173.emf"/><Relationship Id="rId9" Type="http://schemas.openxmlformats.org/officeDocument/2006/relationships/image" Target="../media/image175.emf"/></Relationships>
</file>

<file path=ppt/slides/_rels/slide48.xml.rels><?xml version="1.0" encoding="UTF-8" standalone="yes"?>
<Relationships xmlns="http://schemas.openxmlformats.org/package/2006/relationships"><Relationship Id="rId3" Type="http://schemas.openxmlformats.org/officeDocument/2006/relationships/image" Target="../media/image1860.png"/><Relationship Id="rId7" Type="http://schemas.openxmlformats.org/officeDocument/2006/relationships/image" Target="../media/image184.png"/><Relationship Id="rId2" Type="http://schemas.openxmlformats.org/officeDocument/2006/relationships/image" Target="../media/image176.emf"/><Relationship Id="rId1" Type="http://schemas.openxmlformats.org/officeDocument/2006/relationships/slideLayout" Target="../slideLayouts/slideLayout2.xml"/><Relationship Id="rId6" Type="http://schemas.openxmlformats.org/officeDocument/2006/relationships/image" Target="../media/image178.emf"/><Relationship Id="rId5" Type="http://schemas.openxmlformats.org/officeDocument/2006/relationships/image" Target="../media/image1580.png"/><Relationship Id="rId4" Type="http://schemas.openxmlformats.org/officeDocument/2006/relationships/image" Target="../media/image177.emf"/></Relationships>
</file>

<file path=ppt/slides/_rels/slide49.xml.rels><?xml version="1.0" encoding="UTF-8" standalone="yes"?>
<Relationships xmlns="http://schemas.openxmlformats.org/package/2006/relationships"><Relationship Id="rId3" Type="http://schemas.openxmlformats.org/officeDocument/2006/relationships/image" Target="../media/image189.jpeg"/><Relationship Id="rId2" Type="http://schemas.openxmlformats.org/officeDocument/2006/relationships/image" Target="../media/image18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8.emf"/><Relationship Id="rId4" Type="http://schemas.openxmlformats.org/officeDocument/2006/relationships/image" Target="../media/image21.png"/></Relationships>
</file>

<file path=ppt/slides/_rels/slide50.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dirty="0"/>
          </a:p>
        </p:txBody>
      </p:sp>
      <p:sp>
        <p:nvSpPr>
          <p:cNvPr id="10" name="TextBox 9"/>
          <p:cNvSpPr txBox="1"/>
          <p:nvPr/>
        </p:nvSpPr>
        <p:spPr>
          <a:xfrm>
            <a:off x="704850" y="-5542"/>
            <a:ext cx="7277100" cy="1754326"/>
          </a:xfrm>
          <a:prstGeom prst="rect">
            <a:avLst/>
          </a:prstGeom>
          <a:noFill/>
        </p:spPr>
        <p:txBody>
          <a:bodyPr wrap="square" rtlCol="1">
            <a:spAutoFit/>
          </a:bodyPr>
          <a:lstStyle/>
          <a:p>
            <a:pPr algn="ctr" rtl="1">
              <a:lnSpc>
                <a:spcPct val="150000"/>
              </a:lnSpc>
            </a:pPr>
            <a:r>
              <a:rPr lang="fa-IR" sz="3600" b="1" dirty="0">
                <a:solidFill>
                  <a:srgbClr val="FF0000"/>
                </a:solidFill>
                <a:cs typeface="B Titr" pitchFamily="2" charset="-78"/>
              </a:rPr>
              <a:t>فصل 1:</a:t>
            </a:r>
            <a:endParaRPr lang="en-US" sz="3600" b="1" dirty="0">
              <a:solidFill>
                <a:srgbClr val="FF0000"/>
              </a:solidFill>
              <a:cs typeface="B Titr" pitchFamily="2" charset="-78"/>
            </a:endParaRPr>
          </a:p>
          <a:p>
            <a:pPr algn="ctr" rtl="1">
              <a:lnSpc>
                <a:spcPct val="150000"/>
              </a:lnSpc>
            </a:pPr>
            <a:r>
              <a:rPr lang="fa-IR" sz="3600" b="1" dirty="0" smtClean="0">
                <a:solidFill>
                  <a:srgbClr val="0000FF"/>
                </a:solidFill>
                <a:cs typeface="B Titr" pitchFamily="2" charset="-78"/>
              </a:rPr>
              <a:t>اصول تحلیل مدارها و المان های فشرده</a:t>
            </a:r>
            <a:endParaRPr lang="en-US" sz="3600" dirty="0">
              <a:solidFill>
                <a:srgbClr val="0000FF"/>
              </a:solidFill>
              <a:cs typeface="B Titr" pitchFamily="2" charset="-78"/>
            </a:endParaRPr>
          </a:p>
        </p:txBody>
      </p:sp>
      <p:pic>
        <p:nvPicPr>
          <p:cNvPr id="12" name="Picture 2" descr="Electric Circuit: Definition, Symbol, Components, Types, Diagram"/>
          <p:cNvPicPr>
            <a:picLocks noChangeAspect="1" noChangeArrowheads="1"/>
          </p:cNvPicPr>
          <p:nvPr/>
        </p:nvPicPr>
        <p:blipFill rotWithShape="1">
          <a:blip r:embed="rId3">
            <a:extLst>
              <a:ext uri="{28A0092B-C50C-407E-A947-70E740481C1C}">
                <a14:useLocalDpi xmlns:a14="http://schemas.microsoft.com/office/drawing/2010/main" val="0"/>
              </a:ext>
            </a:extLst>
          </a:blip>
          <a:srcRect t="9939"/>
          <a:stretch/>
        </p:blipFill>
        <p:spPr bwMode="auto">
          <a:xfrm>
            <a:off x="76200" y="1693599"/>
            <a:ext cx="4455880" cy="22861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Kirchhoff's Laws (KCL &amp; KVL) - YouT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262578"/>
            <a:ext cx="2272615" cy="12769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Memristors – Chua Memristor Cent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136" y="4054122"/>
            <a:ext cx="2867376" cy="268536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834715" y="1748784"/>
            <a:ext cx="5105400" cy="4216539"/>
          </a:xfrm>
          <a:prstGeom prst="rect">
            <a:avLst/>
          </a:prstGeom>
        </p:spPr>
        <p:txBody>
          <a:bodyPr wrap="square">
            <a:spAutoFit/>
          </a:bodyPr>
          <a:lstStyle/>
          <a:p>
            <a:pPr algn="r" rtl="1">
              <a:spcBef>
                <a:spcPts val="600"/>
              </a:spcBef>
              <a:tabLst>
                <a:tab pos="4464050" algn="l"/>
              </a:tabLst>
            </a:pPr>
            <a:r>
              <a:rPr lang="fa-IR" sz="1600" b="1" dirty="0">
                <a:latin typeface="Times New Roman" panose="02020603050405020304" pitchFamily="18" charset="0"/>
                <a:ea typeface="Times New Roman" panose="02020603050405020304" pitchFamily="18" charset="0"/>
                <a:cs typeface="B Nazanin" panose="00000400000000000000" pitchFamily="2" charset="-78"/>
              </a:rPr>
              <a:t>1-1- مفهوم المان و مدار فشرده (</a:t>
            </a:r>
            <a:r>
              <a:rPr lang="en-US" sz="1600" b="1" dirty="0">
                <a:latin typeface="Times New Roman" panose="02020603050405020304" pitchFamily="18" charset="0"/>
                <a:ea typeface="Times New Roman" panose="02020603050405020304" pitchFamily="18" charset="0"/>
                <a:cs typeface="B Nazanin" panose="00000400000000000000" pitchFamily="2" charset="-78"/>
              </a:rPr>
              <a:t>Lumped</a:t>
            </a:r>
            <a:r>
              <a:rPr lang="fa-IR" sz="1600" b="1" dirty="0">
                <a:latin typeface="Times New Roman" panose="02020603050405020304" pitchFamily="18" charset="0"/>
                <a:ea typeface="Times New Roman" panose="02020603050405020304" pitchFamily="18" charset="0"/>
                <a:cs typeface="B Nazanin" panose="00000400000000000000" pitchFamily="2" charset="-78"/>
              </a:rPr>
              <a:t>)؛ 	</a:t>
            </a:r>
            <a:endParaRPr lang="en-US" sz="1600" b="1" dirty="0">
              <a:latin typeface="Times New Roman" panose="02020603050405020304" pitchFamily="18" charset="0"/>
              <a:ea typeface="Times New Roman" panose="02020603050405020304" pitchFamily="18" charset="0"/>
              <a:cs typeface="B Nazanin" panose="00000400000000000000" pitchFamily="2" charset="-78"/>
            </a:endParaRPr>
          </a:p>
          <a:p>
            <a:pPr algn="r" rtl="1">
              <a:spcBef>
                <a:spcPts val="600"/>
              </a:spcBef>
              <a:tabLst>
                <a:tab pos="4464050" algn="l"/>
              </a:tabLst>
            </a:pPr>
            <a:r>
              <a:rPr lang="fa-IR" sz="1600" b="1" dirty="0">
                <a:latin typeface="Times New Roman" panose="02020603050405020304" pitchFamily="18" charset="0"/>
                <a:ea typeface="Times New Roman" panose="02020603050405020304" pitchFamily="18" charset="0"/>
                <a:cs typeface="B Nazanin" panose="00000400000000000000" pitchFamily="2" charset="-78"/>
              </a:rPr>
              <a:t>1-2- جهت های قراردادی ولتاژ و جریان؛	</a:t>
            </a:r>
            <a:endParaRPr lang="en-US" sz="1600" b="1" dirty="0">
              <a:latin typeface="Times New Roman" panose="02020603050405020304" pitchFamily="18" charset="0"/>
              <a:ea typeface="Times New Roman" panose="02020603050405020304" pitchFamily="18" charset="0"/>
              <a:cs typeface="B Nazanin" panose="00000400000000000000" pitchFamily="2" charset="-78"/>
            </a:endParaRPr>
          </a:p>
          <a:p>
            <a:pPr algn="r" rtl="1">
              <a:spcBef>
                <a:spcPts val="600"/>
              </a:spcBef>
              <a:tabLst>
                <a:tab pos="4464050" algn="l"/>
              </a:tabLst>
            </a:pPr>
            <a:r>
              <a:rPr lang="fa-IR" sz="1600" b="1" dirty="0">
                <a:latin typeface="Times New Roman" panose="02020603050405020304" pitchFamily="18" charset="0"/>
                <a:ea typeface="Times New Roman" panose="02020603050405020304" pitchFamily="18" charset="0"/>
                <a:cs typeface="B Nazanin" panose="00000400000000000000" pitchFamily="2" charset="-78"/>
              </a:rPr>
              <a:t>1-3- قوانین </a:t>
            </a:r>
            <a:r>
              <a:rPr lang="en-US" sz="1600" b="1" dirty="0">
                <a:latin typeface="Times New Roman" panose="02020603050405020304" pitchFamily="18" charset="0"/>
                <a:ea typeface="Times New Roman" panose="02020603050405020304" pitchFamily="18" charset="0"/>
                <a:cs typeface="B Nazanin" panose="00000400000000000000" pitchFamily="2" charset="-78"/>
              </a:rPr>
              <a:t>KCL</a:t>
            </a:r>
            <a:r>
              <a:rPr lang="fa-IR" sz="1600" b="1" dirty="0">
                <a:latin typeface="Times New Roman" panose="02020603050405020304" pitchFamily="18" charset="0"/>
                <a:ea typeface="Times New Roman" panose="02020603050405020304" pitchFamily="18" charset="0"/>
                <a:cs typeface="B Nazanin" panose="00000400000000000000" pitchFamily="2" charset="-78"/>
              </a:rPr>
              <a:t> و </a:t>
            </a:r>
            <a:r>
              <a:rPr lang="en-US" sz="1600" b="1" dirty="0">
                <a:latin typeface="Times New Roman" panose="02020603050405020304" pitchFamily="18" charset="0"/>
                <a:ea typeface="Times New Roman" panose="02020603050405020304" pitchFamily="18" charset="0"/>
                <a:cs typeface="B Nazanin" panose="00000400000000000000" pitchFamily="2" charset="-78"/>
              </a:rPr>
              <a:t>KVL</a:t>
            </a:r>
            <a:r>
              <a:rPr lang="fa-IR" sz="1600" b="1" dirty="0">
                <a:latin typeface="Times New Roman" panose="02020603050405020304" pitchFamily="18" charset="0"/>
                <a:ea typeface="Times New Roman" panose="02020603050405020304" pitchFamily="18" charset="0"/>
                <a:cs typeface="B Nazanin" panose="00000400000000000000" pitchFamily="2" charset="-78"/>
              </a:rPr>
              <a:t>؛ 	</a:t>
            </a:r>
            <a:endParaRPr lang="en-US" sz="1600" b="1" dirty="0">
              <a:latin typeface="Times New Roman" panose="02020603050405020304" pitchFamily="18" charset="0"/>
              <a:ea typeface="Times New Roman" panose="02020603050405020304" pitchFamily="18" charset="0"/>
              <a:cs typeface="B Nazanin" panose="00000400000000000000" pitchFamily="2" charset="-78"/>
            </a:endParaRPr>
          </a:p>
          <a:p>
            <a:pPr algn="r" rtl="1">
              <a:spcBef>
                <a:spcPts val="600"/>
              </a:spcBef>
              <a:tabLst>
                <a:tab pos="4464050" algn="l"/>
              </a:tabLst>
            </a:pPr>
            <a:r>
              <a:rPr lang="fa-IR" sz="1600" b="1" dirty="0">
                <a:latin typeface="Times New Roman" panose="02020603050405020304" pitchFamily="18" charset="0"/>
                <a:ea typeface="Times New Roman" panose="02020603050405020304" pitchFamily="18" charset="0"/>
                <a:cs typeface="B Nazanin" panose="00000400000000000000" pitchFamily="2" charset="-78"/>
              </a:rPr>
              <a:t>1-4- اجزای اصلی مدارهای فشرده؛ </a:t>
            </a:r>
          </a:p>
          <a:p>
            <a:pPr marL="285750" indent="-285750" algn="r" rtl="1">
              <a:spcBef>
                <a:spcPts val="600"/>
              </a:spcBef>
              <a:buFontTx/>
              <a:buChar char="-"/>
              <a:tabLst>
                <a:tab pos="4464050" algn="l"/>
              </a:tabLst>
            </a:pPr>
            <a:r>
              <a:rPr lang="fa-IR" sz="1600" b="1" dirty="0">
                <a:latin typeface="Times New Roman" panose="02020603050405020304" pitchFamily="18" charset="0"/>
                <a:ea typeface="Times New Roman" panose="02020603050405020304" pitchFamily="18" charset="0"/>
                <a:cs typeface="B Nazanin" panose="00000400000000000000" pitchFamily="2" charset="-78"/>
              </a:rPr>
              <a:t>مقاومت (خطی/غیرخطی، تغییرپذیر/تغییرناپذیر با زمان)؛</a:t>
            </a:r>
          </a:p>
          <a:p>
            <a:pPr marL="285750" indent="-285750" algn="r" rtl="1">
              <a:spcBef>
                <a:spcPts val="600"/>
              </a:spcBef>
              <a:buFontTx/>
              <a:buChar char="-"/>
              <a:tabLst>
                <a:tab pos="4464050" algn="l"/>
              </a:tabLst>
            </a:pPr>
            <a:r>
              <a:rPr lang="fa-IR" sz="1600" b="1" dirty="0">
                <a:latin typeface="Times New Roman" panose="02020603050405020304" pitchFamily="18" charset="0"/>
                <a:ea typeface="Times New Roman" panose="02020603050405020304" pitchFamily="18" charset="0"/>
                <a:cs typeface="B Nazanin" panose="00000400000000000000" pitchFamily="2" charset="-78"/>
              </a:rPr>
              <a:t>منابع نابسته (مستقل</a:t>
            </a: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a:t>
            </a:r>
          </a:p>
          <a:p>
            <a:pPr marL="285750" indent="-285750" algn="r" rtl="1">
              <a:spcBef>
                <a:spcPts val="600"/>
              </a:spcBef>
              <a:buFontTx/>
              <a:buChar char="-"/>
              <a:tabLst>
                <a:tab pos="4464050" algn="l"/>
              </a:tabLst>
            </a:pPr>
            <a:r>
              <a:rPr lang="fa-IR" sz="1600" b="1" dirty="0" smtClean="0">
                <a:latin typeface="Times New Roman" panose="02020603050405020304" pitchFamily="18" charset="0"/>
                <a:cs typeface="B Nazanin" panose="00000400000000000000" pitchFamily="2" charset="-78"/>
              </a:rPr>
              <a:t>شکل </a:t>
            </a:r>
            <a:r>
              <a:rPr lang="fa-IR" sz="1600" b="1" dirty="0">
                <a:latin typeface="Times New Roman" panose="02020603050405020304" pitchFamily="18" charset="0"/>
                <a:cs typeface="B Nazanin" panose="00000400000000000000" pitchFamily="2" charset="-78"/>
              </a:rPr>
              <a:t>موج های </a:t>
            </a:r>
            <a:r>
              <a:rPr lang="fa-IR" sz="1600" b="1" dirty="0" smtClean="0">
                <a:latin typeface="Times New Roman" panose="02020603050405020304" pitchFamily="18" charset="0"/>
                <a:cs typeface="B Nazanin" panose="00000400000000000000" pitchFamily="2" charset="-78"/>
              </a:rPr>
              <a:t>متداول برای </a:t>
            </a:r>
            <a:r>
              <a:rPr lang="fa-IR" sz="1600" b="1" dirty="0">
                <a:latin typeface="Times New Roman" panose="02020603050405020304" pitchFamily="18" charset="0"/>
                <a:ea typeface="Times New Roman" panose="02020603050405020304" pitchFamily="18" charset="0"/>
                <a:cs typeface="B Nazanin" panose="00000400000000000000" pitchFamily="2" charset="-78"/>
              </a:rPr>
              <a:t>نابسته (مستقل)؛ </a:t>
            </a:r>
            <a:endParaRPr lang="fa-IR" sz="1600" b="1" dirty="0" smtClean="0">
              <a:latin typeface="Times New Roman" panose="02020603050405020304" pitchFamily="18" charset="0"/>
              <a:ea typeface="Times New Roman" panose="02020603050405020304" pitchFamily="18" charset="0"/>
              <a:cs typeface="B Nazanin" panose="00000400000000000000" pitchFamily="2" charset="-78"/>
            </a:endParaRPr>
          </a:p>
          <a:p>
            <a:pPr marL="285750" indent="-285750" algn="r" rtl="1">
              <a:spcBef>
                <a:spcPts val="600"/>
              </a:spcBef>
              <a:buFontTx/>
              <a:buChar char="-"/>
              <a:tabLst>
                <a:tab pos="4464050" algn="l"/>
              </a:tabLst>
            </a:pP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منابع </a:t>
            </a:r>
            <a:r>
              <a:rPr lang="fa-IR" sz="1600" b="1" dirty="0">
                <a:latin typeface="Times New Roman" panose="02020603050405020304" pitchFamily="18" charset="0"/>
                <a:ea typeface="Times New Roman" panose="02020603050405020304" pitchFamily="18" charset="0"/>
                <a:cs typeface="B Nazanin" panose="00000400000000000000" pitchFamily="2" charset="-78"/>
              </a:rPr>
              <a:t>وابسته؛</a:t>
            </a:r>
          </a:p>
          <a:p>
            <a:pPr marL="285750" indent="-285750" algn="r" rtl="1">
              <a:spcBef>
                <a:spcPts val="600"/>
              </a:spcBef>
              <a:buFontTx/>
              <a:buChar char="-"/>
              <a:tabLst>
                <a:tab pos="4464050" algn="l"/>
              </a:tabLst>
            </a:pPr>
            <a:r>
              <a:rPr lang="fa-IR" sz="1600" b="1" dirty="0">
                <a:latin typeface="Times New Roman" panose="02020603050405020304" pitchFamily="18" charset="0"/>
                <a:ea typeface="Times New Roman" panose="02020603050405020304" pitchFamily="18" charset="0"/>
                <a:cs typeface="B Nazanin" panose="00000400000000000000" pitchFamily="2" charset="-78"/>
              </a:rPr>
              <a:t>خازن (خطی/غیرخطی، تغییرپذیر/تغییرناپذیر با زمان)؛</a:t>
            </a:r>
          </a:p>
          <a:p>
            <a:pPr marL="285750" indent="-285750" algn="r" rtl="1">
              <a:spcBef>
                <a:spcPts val="600"/>
              </a:spcBef>
              <a:buFontTx/>
              <a:buChar char="-"/>
              <a:tabLst>
                <a:tab pos="4464050" algn="l"/>
              </a:tabLst>
            </a:pPr>
            <a:r>
              <a:rPr lang="fa-IR" sz="1600" b="1" dirty="0">
                <a:latin typeface="Times New Roman" panose="02020603050405020304" pitchFamily="18" charset="0"/>
                <a:ea typeface="Times New Roman" panose="02020603050405020304" pitchFamily="18" charset="0"/>
                <a:cs typeface="B Nazanin" panose="00000400000000000000" pitchFamily="2" charset="-78"/>
              </a:rPr>
              <a:t>القاگر/سلف (خطی/غیرخطی، تغییرپذیر/تغییرناپذیر با زمان)؛</a:t>
            </a:r>
          </a:p>
          <a:p>
            <a:pPr algn="r" rtl="1">
              <a:spcBef>
                <a:spcPts val="600"/>
              </a:spcBef>
            </a:pPr>
            <a:r>
              <a:rPr lang="fa-IR" sz="1600" b="1" dirty="0">
                <a:latin typeface="Times New Roman" panose="02020603050405020304" pitchFamily="18" charset="0"/>
                <a:ea typeface="Times New Roman" panose="02020603050405020304" pitchFamily="18" charset="0"/>
                <a:cs typeface="B Nazanin" panose="00000400000000000000" pitchFamily="2" charset="-78"/>
              </a:rPr>
              <a:t>1-5- مفهوم توان و انرژی در المان های فشرده؛ </a:t>
            </a:r>
            <a:endParaRPr lang="en-US" sz="1600" b="1" dirty="0">
              <a:latin typeface="Times New Roman" panose="02020603050405020304" pitchFamily="18" charset="0"/>
              <a:ea typeface="Times New Roman" panose="02020603050405020304" pitchFamily="18" charset="0"/>
              <a:cs typeface="B Nazanin" panose="00000400000000000000" pitchFamily="2" charset="-78"/>
            </a:endParaRPr>
          </a:p>
          <a:p>
            <a:pPr algn="r" rtl="1">
              <a:spcBef>
                <a:spcPts val="600"/>
              </a:spcBef>
            </a:pPr>
            <a:r>
              <a:rPr lang="fa-IR" sz="1600" b="1" dirty="0" smtClean="0">
                <a:latin typeface="Times New Roman" panose="02020603050405020304" pitchFamily="18" charset="0"/>
                <a:cs typeface="B Nazanin" panose="00000400000000000000" pitchFamily="2" charset="-78"/>
              </a:rPr>
              <a:t>1-6- تقریب سیگنال کوچک؛</a:t>
            </a:r>
          </a:p>
          <a:p>
            <a:pPr algn="r" rtl="1">
              <a:spcBef>
                <a:spcPts val="600"/>
              </a:spcBef>
            </a:pPr>
            <a:r>
              <a:rPr lang="fa-IR" sz="1600" b="1" dirty="0" smtClean="0">
                <a:latin typeface="Times New Roman" panose="02020603050405020304" pitchFamily="18" charset="0"/>
                <a:cs typeface="B Nazanin" panose="00000400000000000000" pitchFamily="2" charset="-78"/>
              </a:rPr>
              <a:t>1-7- </a:t>
            </a:r>
            <a:r>
              <a:rPr lang="fa-IR" sz="1600" b="1" dirty="0">
                <a:latin typeface="Times New Roman" panose="02020603050405020304" pitchFamily="18" charset="0"/>
                <a:ea typeface="Times New Roman" panose="02020603050405020304" pitchFamily="18" charset="0"/>
                <a:cs typeface="B Nazanin" panose="00000400000000000000" pitchFamily="2" charset="-78"/>
              </a:rPr>
              <a:t>نکات تکمیلی و پیوست </a:t>
            </a: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ها؛</a:t>
            </a:r>
            <a:endParaRPr lang="en-US" sz="1600" b="1" dirty="0">
              <a:cs typeface="B Nazanin" panose="00000400000000000000" pitchFamily="2" charset="-78"/>
            </a:endParaRPr>
          </a:p>
        </p:txBody>
      </p:sp>
    </p:spTree>
    <p:extLst>
      <p:ext uri="{BB962C8B-B14F-4D97-AF65-F5344CB8AC3E}">
        <p14:creationId xmlns:p14="http://schemas.microsoft.com/office/powerpoint/2010/main" val="600050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3" name="Rectangle 2"/>
          <p:cNvSpPr/>
          <p:nvPr/>
        </p:nvSpPr>
        <p:spPr>
          <a:xfrm>
            <a:off x="152400" y="212606"/>
            <a:ext cx="8776443" cy="369332"/>
          </a:xfrm>
          <a:prstGeom prst="rect">
            <a:avLst/>
          </a:prstGeom>
        </p:spPr>
        <p:txBody>
          <a:bodyPr wrap="square">
            <a:spAutoFit/>
          </a:bodyPr>
          <a:lstStyle/>
          <a:p>
            <a:pPr marL="285750" indent="-285750" algn="r" rtl="1">
              <a:buFont typeface="Wingdings" panose="05000000000000000000" pitchFamily="2" charset="2"/>
              <a:buChar char="v"/>
            </a:pP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نکته: </a:t>
            </a:r>
            <a:r>
              <a:rPr lang="fa-IR" dirty="0" smtClean="0">
                <a:latin typeface="Calibri" panose="020F0502020204030204" pitchFamily="34" charset="0"/>
                <a:ea typeface="Calibri" panose="020F0502020204030204" pitchFamily="34" charset="0"/>
                <a:cs typeface="B Nazanin" panose="00000400000000000000" pitchFamily="2" charset="-78"/>
              </a:rPr>
              <a:t>براساس نمونه مثال زیر، مقاومت‌های خطی تغییرپذیر </a:t>
            </a:r>
            <a:r>
              <a:rPr lang="fa-IR" dirty="0">
                <a:latin typeface="Calibri" panose="020F0502020204030204" pitchFamily="34" charset="0"/>
                <a:ea typeface="Calibri" panose="020F0502020204030204" pitchFamily="34" charset="0"/>
                <a:cs typeface="B Nazanin" panose="00000400000000000000" pitchFamily="2" charset="-78"/>
              </a:rPr>
              <a:t>با زمان می‌توانند سیگنال‌های با فرکانس جدید تولید کنند.</a:t>
            </a:r>
            <a:endParaRPr lang="en-US" dirty="0"/>
          </a:p>
        </p:txBody>
      </p:sp>
      <mc:AlternateContent xmlns:mc="http://schemas.openxmlformats.org/markup-compatibility/2006" xmlns:a14="http://schemas.microsoft.com/office/drawing/2010/main">
        <mc:Choice Requires="a14">
          <p:sp>
            <p:nvSpPr>
              <p:cNvPr id="6" name="Rectangle 5"/>
              <p:cNvSpPr/>
              <p:nvPr/>
            </p:nvSpPr>
            <p:spPr>
              <a:xfrm>
                <a:off x="2743200" y="782598"/>
                <a:ext cx="3352800" cy="890244"/>
              </a:xfrm>
              <a:prstGeom prst="rect">
                <a:avLst/>
              </a:prstGeom>
            </p:spPr>
            <p:txBody>
              <a:bodyPr wrap="square">
                <a:spAutoFit/>
              </a:bodyPr>
              <a:lstStyle/>
              <a:p>
                <a:pPr rtl="1">
                  <a:lnSpc>
                    <a:spcPct val="107000"/>
                  </a:lnSpc>
                  <a:spcAft>
                    <a:spcPts val="800"/>
                  </a:spcAft>
                  <a:tabLst>
                    <a:tab pos="742950" algn="l"/>
                  </a:tabLst>
                </a:pPr>
                <a14:m>
                  <m:oMathPara xmlns:m="http://schemas.openxmlformats.org/officeDocument/2006/math">
                    <m:oMathParaPr>
                      <m:jc m:val="centerGroup"/>
                    </m:oMathParaPr>
                    <m:oMath xmlns:m="http://schemas.openxmlformats.org/officeDocument/2006/math">
                      <m:r>
                        <a:rPr lang="en-US" b="0" i="1">
                          <a:latin typeface="Cambria Math" panose="02040503050406030204" pitchFamily="18" charset="0"/>
                          <a:ea typeface="Calibri" panose="020F0502020204030204" pitchFamily="34" charset="0"/>
                          <a:cs typeface="B Nazanin" panose="00000400000000000000" pitchFamily="2" charset="-78"/>
                        </a:rPr>
                        <m:t>ⅈ</m:t>
                      </m:r>
                      <m:d>
                        <m:dPr>
                          <m:ctrlPr>
                            <a:rPr lang="en-US" i="1">
                              <a:latin typeface="Cambria Math" panose="02040503050406030204" pitchFamily="18" charset="0"/>
                              <a:ea typeface="Calibri" panose="020F0502020204030204" pitchFamily="34" charset="0"/>
                              <a:cs typeface="B Nazanin" panose="00000400000000000000" pitchFamily="2" charset="-78"/>
                            </a:rPr>
                          </m:ctrlPr>
                        </m:dPr>
                        <m:e>
                          <m:r>
                            <a:rPr lang="en-US" b="0" i="1">
                              <a:latin typeface="Cambria Math" panose="02040503050406030204" pitchFamily="18" charset="0"/>
                              <a:ea typeface="Calibri" panose="020F0502020204030204" pitchFamily="34" charset="0"/>
                              <a:cs typeface="B Nazanin" panose="00000400000000000000" pitchFamily="2" charset="-78"/>
                            </a:rPr>
                            <m:t>𝑡</m:t>
                          </m:r>
                        </m:e>
                      </m:d>
                      <m:r>
                        <a:rPr lang="en-US" b="0" i="1">
                          <a:latin typeface="Cambria Math" panose="02040503050406030204" pitchFamily="18" charset="0"/>
                          <a:ea typeface="Calibri" panose="020F0502020204030204" pitchFamily="34" charset="0"/>
                          <a:cs typeface="B Nazanin" panose="00000400000000000000" pitchFamily="2" charset="-78"/>
                        </a:rPr>
                        <m:t>=</m:t>
                      </m:r>
                      <m:r>
                        <a:rPr lang="en-US" b="0" i="1">
                          <a:latin typeface="Cambria Math" panose="02040503050406030204" pitchFamily="18" charset="0"/>
                          <a:ea typeface="Calibri" panose="020F0502020204030204" pitchFamily="34" charset="0"/>
                          <a:cs typeface="B Nazanin" panose="00000400000000000000" pitchFamily="2" charset="-78"/>
                        </a:rPr>
                        <m:t>𝐴</m:t>
                      </m:r>
                      <m:func>
                        <m:funcPr>
                          <m:ctrlPr>
                            <a:rPr lang="en-US" i="1">
                              <a:latin typeface="Cambria Math" panose="02040503050406030204" pitchFamily="18" charset="0"/>
                              <a:ea typeface="Calibri" panose="020F0502020204030204" pitchFamily="34" charset="0"/>
                              <a:cs typeface="B Nazanin" panose="00000400000000000000" pitchFamily="2" charset="-78"/>
                            </a:rPr>
                          </m:ctrlPr>
                        </m:funcPr>
                        <m:fName>
                          <m:r>
                            <a:rPr lang="en-US" b="0" i="1">
                              <a:latin typeface="Cambria Math" panose="02040503050406030204" pitchFamily="18" charset="0"/>
                              <a:ea typeface="Calibri" panose="020F0502020204030204" pitchFamily="34" charset="0"/>
                              <a:cs typeface="B Nazanin" panose="00000400000000000000" pitchFamily="2" charset="-78"/>
                            </a:rPr>
                            <m:t>𝑐𝑜𝑠</m:t>
                          </m:r>
                        </m:fName>
                        <m:e>
                          <m:r>
                            <a:rPr lang="en-US" b="0" i="1">
                              <a:latin typeface="Cambria Math" panose="02040503050406030204" pitchFamily="18" charset="0"/>
                              <a:ea typeface="Calibri" panose="020F0502020204030204" pitchFamily="34" charset="0"/>
                              <a:cs typeface="B Nazanin" panose="00000400000000000000" pitchFamily="2" charset="-78"/>
                            </a:rPr>
                            <m:t>𝜋</m:t>
                          </m:r>
                          <m:r>
                            <a:rPr lang="en-US" b="0" i="1">
                              <a:latin typeface="Cambria Math" panose="02040503050406030204" pitchFamily="18" charset="0"/>
                              <a:ea typeface="Calibri" panose="020F0502020204030204" pitchFamily="34" charset="0"/>
                              <a:cs typeface="B Nazanin" panose="00000400000000000000" pitchFamily="2" charset="-78"/>
                            </a:rPr>
                            <m:t>𝑓𝑡</m:t>
                          </m:r>
                        </m:e>
                      </m:func>
                    </m:oMath>
                  </m:oMathPara>
                </a14:m>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rtl="1">
                  <a:lnSpc>
                    <a:spcPct val="107000"/>
                  </a:lnSpc>
                  <a:spcAft>
                    <a:spcPts val="800"/>
                  </a:spcAft>
                </a:pPr>
                <a14:m>
                  <m:oMathPara xmlns:m="http://schemas.openxmlformats.org/officeDocument/2006/math">
                    <m:oMathParaPr>
                      <m:jc m:val="centerGroup"/>
                    </m:oMathParaPr>
                    <m:oMath xmlns:m="http://schemas.openxmlformats.org/officeDocument/2006/math">
                      <m:r>
                        <a:rPr lang="en-US" b="0" i="1">
                          <a:latin typeface="Cambria Math" panose="02040503050406030204" pitchFamily="18" charset="0"/>
                          <a:ea typeface="Calibri" panose="020F0502020204030204" pitchFamily="34" charset="0"/>
                          <a:cs typeface="B Nazanin" panose="00000400000000000000" pitchFamily="2" charset="-78"/>
                        </a:rPr>
                        <m:t>𝑅</m:t>
                      </m:r>
                      <m:d>
                        <m:dPr>
                          <m:ctrlPr>
                            <a:rPr lang="en-US" i="1">
                              <a:latin typeface="Cambria Math" panose="02040503050406030204" pitchFamily="18" charset="0"/>
                              <a:ea typeface="Calibri" panose="020F0502020204030204" pitchFamily="34" charset="0"/>
                              <a:cs typeface="B Nazanin" panose="00000400000000000000" pitchFamily="2" charset="-78"/>
                            </a:rPr>
                          </m:ctrlPr>
                        </m:dPr>
                        <m:e>
                          <m:r>
                            <a:rPr lang="en-US" b="0" i="1">
                              <a:latin typeface="Cambria Math" panose="02040503050406030204" pitchFamily="18" charset="0"/>
                              <a:ea typeface="Calibri" panose="020F0502020204030204" pitchFamily="34" charset="0"/>
                              <a:cs typeface="B Nazanin" panose="00000400000000000000" pitchFamily="2" charset="-78"/>
                            </a:rPr>
                            <m:t>𝑡</m:t>
                          </m:r>
                        </m:e>
                      </m:d>
                      <m:r>
                        <a:rPr lang="en-US" b="0" i="1">
                          <a:latin typeface="Cambria Math" panose="02040503050406030204" pitchFamily="18" charset="0"/>
                          <a:ea typeface="Calibri" panose="020F0502020204030204" pitchFamily="34" charset="0"/>
                          <a:cs typeface="B Nazanin" panose="00000400000000000000" pitchFamily="2" charset="-78"/>
                        </a:rPr>
                        <m:t>=</m:t>
                      </m:r>
                      <m:sSub>
                        <m:sSubPr>
                          <m:ctrlPr>
                            <a:rPr lang="en-US" i="1">
                              <a:latin typeface="Cambria Math" panose="02040503050406030204" pitchFamily="18" charset="0"/>
                              <a:ea typeface="Calibri" panose="020F0502020204030204" pitchFamily="34" charset="0"/>
                              <a:cs typeface="B Nazanin" panose="00000400000000000000" pitchFamily="2" charset="-78"/>
                            </a:rPr>
                          </m:ctrlPr>
                        </m:sSubPr>
                        <m:e>
                          <m:r>
                            <a:rPr lang="en-US" b="0" i="1">
                              <a:latin typeface="Cambria Math" panose="02040503050406030204" pitchFamily="18" charset="0"/>
                              <a:ea typeface="Calibri" panose="020F0502020204030204" pitchFamily="34" charset="0"/>
                              <a:cs typeface="B Nazanin" panose="00000400000000000000" pitchFamily="2" charset="-78"/>
                            </a:rPr>
                            <m:t>𝑅</m:t>
                          </m:r>
                        </m:e>
                        <m:sub>
                          <m:r>
                            <a:rPr lang="en-US" b="0" i="1">
                              <a:latin typeface="Cambria Math" panose="02040503050406030204" pitchFamily="18" charset="0"/>
                              <a:ea typeface="Calibri" panose="020F0502020204030204" pitchFamily="34" charset="0"/>
                              <a:cs typeface="B Nazanin" panose="00000400000000000000" pitchFamily="2" charset="-78"/>
                            </a:rPr>
                            <m:t>𝑎</m:t>
                          </m:r>
                        </m:sub>
                      </m:sSub>
                      <m:r>
                        <a:rPr lang="en-US" b="0" i="1">
                          <a:latin typeface="Cambria Math" panose="02040503050406030204" pitchFamily="18" charset="0"/>
                          <a:ea typeface="Calibri" panose="020F0502020204030204" pitchFamily="34" charset="0"/>
                          <a:cs typeface="B Nazanin" panose="00000400000000000000" pitchFamily="2" charset="-78"/>
                        </a:rPr>
                        <m:t>+</m:t>
                      </m:r>
                      <m:sSub>
                        <m:sSubPr>
                          <m:ctrlPr>
                            <a:rPr lang="en-US" i="1">
                              <a:latin typeface="Cambria Math" panose="02040503050406030204" pitchFamily="18" charset="0"/>
                              <a:ea typeface="Calibri" panose="020F0502020204030204" pitchFamily="34" charset="0"/>
                              <a:cs typeface="B Nazanin" panose="00000400000000000000" pitchFamily="2" charset="-78"/>
                            </a:rPr>
                          </m:ctrlPr>
                        </m:sSubPr>
                        <m:e>
                          <m:r>
                            <a:rPr lang="en-US" b="0" i="1">
                              <a:latin typeface="Cambria Math" panose="02040503050406030204" pitchFamily="18" charset="0"/>
                              <a:ea typeface="Calibri" panose="020F0502020204030204" pitchFamily="34" charset="0"/>
                              <a:cs typeface="B Nazanin" panose="00000400000000000000" pitchFamily="2" charset="-78"/>
                            </a:rPr>
                            <m:t>𝑅</m:t>
                          </m:r>
                        </m:e>
                        <m:sub>
                          <m:r>
                            <a:rPr lang="en-US" b="0" i="1">
                              <a:latin typeface="Cambria Math" panose="02040503050406030204" pitchFamily="18" charset="0"/>
                              <a:ea typeface="Calibri" panose="020F0502020204030204" pitchFamily="34" charset="0"/>
                              <a:cs typeface="B Nazanin" panose="00000400000000000000" pitchFamily="2" charset="-78"/>
                            </a:rPr>
                            <m:t>𝑏</m:t>
                          </m:r>
                        </m:sub>
                      </m:sSub>
                      <m:func>
                        <m:funcPr>
                          <m:ctrlPr>
                            <a:rPr lang="en-US" i="1">
                              <a:latin typeface="Cambria Math" panose="02040503050406030204" pitchFamily="18" charset="0"/>
                              <a:ea typeface="Calibri" panose="020F0502020204030204" pitchFamily="34" charset="0"/>
                              <a:cs typeface="B Nazanin" panose="00000400000000000000" pitchFamily="2" charset="-78"/>
                            </a:rPr>
                          </m:ctrlPr>
                        </m:funcPr>
                        <m:fName>
                          <m:r>
                            <a:rPr lang="en-US" b="0" i="1">
                              <a:latin typeface="Cambria Math" panose="02040503050406030204" pitchFamily="18" charset="0"/>
                              <a:ea typeface="Calibri" panose="020F0502020204030204" pitchFamily="34" charset="0"/>
                              <a:cs typeface="B Nazanin" panose="00000400000000000000" pitchFamily="2" charset="-78"/>
                            </a:rPr>
                            <m:t>𝑐𝑜𝑠</m:t>
                          </m:r>
                        </m:fName>
                        <m:e>
                          <m:r>
                            <a:rPr lang="en-US" b="0" i="1">
                              <a:latin typeface="Cambria Math" panose="02040503050406030204" pitchFamily="18" charset="0"/>
                              <a:ea typeface="Calibri" panose="020F0502020204030204" pitchFamily="34" charset="0"/>
                              <a:cs typeface="B Nazanin" panose="00000400000000000000" pitchFamily="2" charset="-78"/>
                            </a:rPr>
                            <m:t>2</m:t>
                          </m:r>
                          <m:r>
                            <a:rPr lang="en-US" b="0" i="1">
                              <a:latin typeface="Cambria Math" panose="02040503050406030204" pitchFamily="18" charset="0"/>
                              <a:ea typeface="Calibri" panose="020F0502020204030204" pitchFamily="34" charset="0"/>
                              <a:cs typeface="B Nazanin" panose="00000400000000000000" pitchFamily="2" charset="-78"/>
                            </a:rPr>
                            <m:t>𝜋</m:t>
                          </m:r>
                          <m:r>
                            <a:rPr lang="en-US" b="0" i="1">
                              <a:latin typeface="Cambria Math" panose="02040503050406030204" pitchFamily="18" charset="0"/>
                              <a:ea typeface="Calibri" panose="020F0502020204030204" pitchFamily="34" charset="0"/>
                              <a:cs typeface="B Nazanin" panose="00000400000000000000" pitchFamily="2" charset="-78"/>
                            </a:rPr>
                            <m:t>𝑓𝑡</m:t>
                          </m:r>
                        </m:e>
                      </m:func>
                    </m:oMath>
                  </m:oMathPara>
                </a14:m>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743200" y="782598"/>
                <a:ext cx="3352800" cy="890244"/>
              </a:xfrm>
              <a:prstGeom prst="rect">
                <a:avLst/>
              </a:prstGeom>
              <a:blipFill>
                <a:blip r:embed="rId3"/>
                <a:stretch>
                  <a:fillRect/>
                </a:stretch>
              </a:blipFill>
            </p:spPr>
            <p:txBody>
              <a:bodyPr/>
              <a:lstStyle/>
              <a:p>
                <a:r>
                  <a:rPr lang="en-US">
                    <a:noFill/>
                  </a:rPr>
                  <a:t> </a:t>
                </a:r>
              </a:p>
            </p:txBody>
          </p:sp>
        </mc:Fallback>
      </mc:AlternateContent>
      <p:pic>
        <p:nvPicPr>
          <p:cNvPr id="12" name="Picture 11"/>
          <p:cNvPicPr/>
          <p:nvPr/>
        </p:nvPicPr>
        <p:blipFill>
          <a:blip r:embed="rId4"/>
          <a:stretch>
            <a:fillRect/>
          </a:stretch>
        </p:blipFill>
        <p:spPr>
          <a:xfrm>
            <a:off x="76200" y="597932"/>
            <a:ext cx="2396490" cy="2997835"/>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1883339" y="597932"/>
                <a:ext cx="5005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𝑎</m:t>
                          </m:r>
                        </m:sub>
                      </m:sSub>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1883339" y="597932"/>
                <a:ext cx="500522"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219200" y="782598"/>
                <a:ext cx="5005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𝑏</m:t>
                          </m:r>
                        </m:sub>
                      </m:sSub>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1219200" y="782598"/>
                <a:ext cx="500522"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131312" y="2108808"/>
                <a:ext cx="5005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𝑏</m:t>
                          </m:r>
                        </m:sub>
                      </m:sSub>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2131312" y="2108808"/>
                <a:ext cx="500522" cy="369332"/>
              </a:xfrm>
              <a:prstGeom prst="rect">
                <a:avLst/>
              </a:prstGeom>
              <a:blipFill>
                <a:blip r:embed="rId7"/>
                <a:stretch>
                  <a:fillRect/>
                </a:stretch>
              </a:blipFill>
            </p:spPr>
            <p:txBody>
              <a:bodyPr/>
              <a:lstStyle/>
              <a:p>
                <a:r>
                  <a:rPr lang="en-US">
                    <a:noFill/>
                  </a:rPr>
                  <a:t> </a:t>
                </a:r>
              </a:p>
            </p:txBody>
          </p:sp>
        </mc:Fallback>
      </mc:AlternateContent>
      <p:cxnSp>
        <p:nvCxnSpPr>
          <p:cNvPr id="21" name="Straight Arrow Connector 20"/>
          <p:cNvCxnSpPr/>
          <p:nvPr/>
        </p:nvCxnSpPr>
        <p:spPr>
          <a:xfrm flipV="1">
            <a:off x="6366510" y="692944"/>
            <a:ext cx="0" cy="20764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a:off x="5877560" y="2477294"/>
            <a:ext cx="2870200" cy="127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flipV="1">
            <a:off x="6163310" y="959644"/>
            <a:ext cx="749300" cy="205105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V="1">
            <a:off x="5953760" y="1588294"/>
            <a:ext cx="1511300" cy="121920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V="1">
            <a:off x="5826760" y="2153444"/>
            <a:ext cx="2095500" cy="43815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6795275" y="593624"/>
                <a:ext cx="10347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𝑎</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𝑏</m:t>
                          </m:r>
                        </m:sub>
                      </m:sSub>
                    </m:oMath>
                  </m:oMathPara>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6795275" y="593624"/>
                <a:ext cx="103477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7115810" y="1178139"/>
                <a:ext cx="19412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𝑎</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𝑏</m:t>
                          </m:r>
                        </m:sub>
                      </m:sSub>
                      <m:func>
                        <m:funcPr>
                          <m:ctrlPr>
                            <a:rPr lang="en-US" i="1">
                              <a:latin typeface="Cambria Math" panose="02040503050406030204" pitchFamily="18" charset="0"/>
                            </a:rPr>
                          </m:ctrlPr>
                        </m:funcPr>
                        <m:fName>
                          <m:r>
                            <a:rPr lang="en-US" i="1">
                              <a:latin typeface="Cambria Math" panose="02040503050406030204" pitchFamily="18" charset="0"/>
                            </a:rPr>
                            <m:t>𝑐𝑜𝑠</m:t>
                          </m:r>
                        </m:fName>
                        <m:e>
                          <m:r>
                            <a:rPr lang="en-US" i="0">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𝑓𝑡</m:t>
                          </m:r>
                        </m:e>
                      </m:func>
                    </m:oMath>
                  </m:oMathPara>
                </a14:m>
                <a:endParaRPr lang="en-US" dirty="0"/>
              </a:p>
            </p:txBody>
          </p:sp>
        </mc:Choice>
        <mc:Fallback xmlns="">
          <p:sp>
            <p:nvSpPr>
              <p:cNvPr id="28" name="Rectangle 27"/>
              <p:cNvSpPr>
                <a:spLocks noRot="1" noChangeAspect="1" noMove="1" noResize="1" noEditPoints="1" noAdjustHandles="1" noChangeArrowheads="1" noChangeShapeType="1" noTextEdit="1"/>
              </p:cNvSpPr>
              <p:nvPr/>
            </p:nvSpPr>
            <p:spPr>
              <a:xfrm>
                <a:off x="7115810" y="1178139"/>
                <a:ext cx="1941236" cy="369332"/>
              </a:xfrm>
              <a:prstGeom prst="rect">
                <a:avLst/>
              </a:prstGeom>
              <a:blipFill>
                <a:blip r:embed="rId9"/>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7863593" y="1844058"/>
                <a:ext cx="10347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𝑎</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𝑏</m:t>
                          </m:r>
                        </m:sub>
                      </m:sSub>
                    </m:oMath>
                  </m:oMathPara>
                </a14:m>
                <a:endParaRPr lang="en-US" dirty="0"/>
              </a:p>
            </p:txBody>
          </p:sp>
        </mc:Choice>
        <mc:Fallback xmlns="">
          <p:sp>
            <p:nvSpPr>
              <p:cNvPr id="30" name="Rectangle 29"/>
              <p:cNvSpPr>
                <a:spLocks noRot="1" noChangeAspect="1" noMove="1" noResize="1" noEditPoints="1" noAdjustHandles="1" noChangeArrowheads="1" noChangeShapeType="1" noTextEdit="1"/>
              </p:cNvSpPr>
              <p:nvPr/>
            </p:nvSpPr>
            <p:spPr>
              <a:xfrm>
                <a:off x="7863593" y="1844058"/>
                <a:ext cx="1034770"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3055952" y="2305328"/>
                <a:ext cx="271683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𝑎</m:t>
                          </m:r>
                        </m:sub>
                      </m:sSub>
                      <m:r>
                        <a:rPr lang="en-US" i="0">
                          <a:latin typeface="Cambria Math" panose="02040503050406030204" pitchFamily="18" charset="0"/>
                        </a:rPr>
                        <m:t>&gt;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𝑏</m:t>
                          </m:r>
                        </m:sub>
                      </m:sSub>
                      <m:r>
                        <a:rPr lang="en-US" i="0">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𝑏</m:t>
                          </m:r>
                        </m:sub>
                      </m:sSub>
                      <m:r>
                        <a:rPr lang="en-US" i="0">
                          <a:latin typeface="Cambria Math" panose="02040503050406030204" pitchFamily="18" charset="0"/>
                        </a:rPr>
                        <m:t>&gt;</m:t>
                      </m:r>
                      <m:r>
                        <a:rPr lang="en-US" i="0">
                          <a:latin typeface="Cambria Math" panose="02040503050406030204" pitchFamily="18" charset="0"/>
                        </a:rPr>
                        <m:t>0</m:t>
                      </m:r>
                      <m:r>
                        <a:rPr lang="en-US" i="0">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𝑎</m:t>
                          </m:r>
                        </m:sub>
                      </m:sSub>
                      <m:r>
                        <a:rPr lang="en-US" i="0">
                          <a:latin typeface="Cambria Math" panose="02040503050406030204" pitchFamily="18" charset="0"/>
                        </a:rPr>
                        <m:t>&gt;</m:t>
                      </m:r>
                      <m:r>
                        <a:rPr lang="en-US" i="0">
                          <a:latin typeface="Cambria Math" panose="02040503050406030204" pitchFamily="18" charset="0"/>
                        </a:rPr>
                        <m:t>0</m:t>
                      </m:r>
                    </m:oMath>
                  </m:oMathPara>
                </a14:m>
                <a:endParaRPr lang="en-US" dirty="0"/>
              </a:p>
            </p:txBody>
          </p:sp>
        </mc:Choice>
        <mc:Fallback xmlns="">
          <p:sp>
            <p:nvSpPr>
              <p:cNvPr id="32" name="Rectangle 31"/>
              <p:cNvSpPr>
                <a:spLocks noRot="1" noChangeAspect="1" noMove="1" noResize="1" noEditPoints="1" noAdjustHandles="1" noChangeArrowheads="1" noChangeShapeType="1" noTextEdit="1"/>
              </p:cNvSpPr>
              <p:nvPr/>
            </p:nvSpPr>
            <p:spPr>
              <a:xfrm>
                <a:off x="3055952" y="2305328"/>
                <a:ext cx="2716833"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350645" y="2890292"/>
                <a:ext cx="7059717" cy="881588"/>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r>
                        <a:rPr lang="en-US" b="0" i="1">
                          <a:latin typeface="Cambria Math" panose="02040503050406030204" pitchFamily="18" charset="0"/>
                          <a:ea typeface="Calibri" panose="020F0502020204030204" pitchFamily="34" charset="0"/>
                          <a:cs typeface="B Nazanin" panose="00000400000000000000" pitchFamily="2" charset="-78"/>
                        </a:rPr>
                        <m:t>𝑣</m:t>
                      </m:r>
                      <m:d>
                        <m:dPr>
                          <m:ctrlPr>
                            <a:rPr lang="en-US" i="1">
                              <a:latin typeface="Cambria Math" panose="02040503050406030204" pitchFamily="18" charset="0"/>
                              <a:ea typeface="Calibri" panose="020F0502020204030204" pitchFamily="34" charset="0"/>
                              <a:cs typeface="B Nazanin" panose="00000400000000000000" pitchFamily="2" charset="-78"/>
                            </a:rPr>
                          </m:ctrlPr>
                        </m:dPr>
                        <m:e>
                          <m:r>
                            <a:rPr lang="en-US" b="0" i="1">
                              <a:latin typeface="Cambria Math" panose="02040503050406030204" pitchFamily="18" charset="0"/>
                              <a:ea typeface="Calibri" panose="020F0502020204030204" pitchFamily="34" charset="0"/>
                              <a:cs typeface="B Nazanin" panose="00000400000000000000" pitchFamily="2" charset="-78"/>
                            </a:rPr>
                            <m:t>𝑡</m:t>
                          </m:r>
                        </m:e>
                      </m:d>
                      <m:r>
                        <a:rPr lang="en-US" b="0" i="1">
                          <a:latin typeface="Cambria Math" panose="02040503050406030204" pitchFamily="18" charset="0"/>
                          <a:ea typeface="Calibri" panose="020F0502020204030204" pitchFamily="34" charset="0"/>
                          <a:cs typeface="B Nazanin" panose="00000400000000000000" pitchFamily="2" charset="-78"/>
                        </a:rPr>
                        <m:t>=</m:t>
                      </m:r>
                      <m:r>
                        <a:rPr lang="en-US" b="0" i="1">
                          <a:latin typeface="Cambria Math" panose="02040503050406030204" pitchFamily="18" charset="0"/>
                          <a:ea typeface="Calibri" panose="020F0502020204030204" pitchFamily="34" charset="0"/>
                          <a:cs typeface="B Nazanin" panose="00000400000000000000" pitchFamily="2" charset="-78"/>
                        </a:rPr>
                        <m:t>𝑅</m:t>
                      </m:r>
                      <m:d>
                        <m:dPr>
                          <m:ctrlPr>
                            <a:rPr lang="en-US" i="1">
                              <a:latin typeface="Cambria Math" panose="02040503050406030204" pitchFamily="18" charset="0"/>
                              <a:ea typeface="Calibri" panose="020F0502020204030204" pitchFamily="34" charset="0"/>
                              <a:cs typeface="B Nazanin" panose="00000400000000000000" pitchFamily="2" charset="-78"/>
                            </a:rPr>
                          </m:ctrlPr>
                        </m:dPr>
                        <m:e>
                          <m:r>
                            <a:rPr lang="en-US" b="0" i="1">
                              <a:latin typeface="Cambria Math" panose="02040503050406030204" pitchFamily="18" charset="0"/>
                              <a:ea typeface="Calibri" panose="020F0502020204030204" pitchFamily="34" charset="0"/>
                              <a:cs typeface="B Nazanin" panose="00000400000000000000" pitchFamily="2" charset="-78"/>
                            </a:rPr>
                            <m:t>𝑡</m:t>
                          </m:r>
                        </m:e>
                      </m:d>
                      <m:r>
                        <a:rPr lang="en-US" b="0" i="1">
                          <a:latin typeface="Cambria Math" panose="02040503050406030204" pitchFamily="18" charset="0"/>
                          <a:ea typeface="Calibri" panose="020F0502020204030204" pitchFamily="34" charset="0"/>
                          <a:cs typeface="B Nazanin" panose="00000400000000000000" pitchFamily="2" charset="-78"/>
                        </a:rPr>
                        <m:t>ⅈ</m:t>
                      </m:r>
                      <m:d>
                        <m:dPr>
                          <m:ctrlPr>
                            <a:rPr lang="en-US" i="1">
                              <a:latin typeface="Cambria Math" panose="02040503050406030204" pitchFamily="18" charset="0"/>
                              <a:ea typeface="Calibri" panose="020F0502020204030204" pitchFamily="34" charset="0"/>
                              <a:cs typeface="B Nazanin" panose="00000400000000000000" pitchFamily="2" charset="-78"/>
                            </a:rPr>
                          </m:ctrlPr>
                        </m:dPr>
                        <m:e>
                          <m:r>
                            <a:rPr lang="en-US" b="0" i="1">
                              <a:latin typeface="Cambria Math" panose="02040503050406030204" pitchFamily="18" charset="0"/>
                              <a:ea typeface="Calibri" panose="020F0502020204030204" pitchFamily="34" charset="0"/>
                              <a:cs typeface="B Nazanin" panose="00000400000000000000" pitchFamily="2" charset="-78"/>
                            </a:rPr>
                            <m:t>𝑡</m:t>
                          </m:r>
                        </m:e>
                      </m:d>
                      <m:r>
                        <a:rPr lang="en-US" b="0">
                          <a:latin typeface="Cambria Math" panose="02040503050406030204" pitchFamily="18" charset="0"/>
                        </a:rPr>
                        <m:t>=</m:t>
                      </m:r>
                      <m:r>
                        <a:rPr lang="en-US" b="0" i="1">
                          <a:latin typeface="Cambria Math" panose="02040503050406030204" pitchFamily="18" charset="0"/>
                        </a:rPr>
                        <m:t>𝐴</m:t>
                      </m:r>
                      <m:sSub>
                        <m:sSubPr>
                          <m:ctrlPr>
                            <a:rPr lang="en-US" i="1">
                              <a:latin typeface="Cambria Math" panose="02040503050406030204" pitchFamily="18" charset="0"/>
                            </a:rPr>
                          </m:ctrlPr>
                        </m:sSubPr>
                        <m:e>
                          <m:r>
                            <a:rPr lang="en-US" b="0" i="1">
                              <a:latin typeface="Cambria Math" panose="02040503050406030204" pitchFamily="18" charset="0"/>
                            </a:rPr>
                            <m:t>𝑅</m:t>
                          </m:r>
                        </m:e>
                        <m:sub>
                          <m:r>
                            <a:rPr lang="en-US" b="0" i="1">
                              <a:latin typeface="Cambria Math" panose="02040503050406030204" pitchFamily="18" charset="0"/>
                            </a:rPr>
                            <m:t>𝑎</m:t>
                          </m:r>
                        </m:sub>
                      </m:sSub>
                      <m:func>
                        <m:funcPr>
                          <m:ctrlPr>
                            <a:rPr lang="en-US" i="1">
                              <a:latin typeface="Cambria Math" panose="02040503050406030204" pitchFamily="18" charset="0"/>
                            </a:rPr>
                          </m:ctrlPr>
                        </m:funcPr>
                        <m:fName>
                          <m:r>
                            <a:rPr lang="en-US" b="0" i="1">
                              <a:latin typeface="Cambria Math" panose="02040503050406030204" pitchFamily="18" charset="0"/>
                            </a:rPr>
                            <m:t>𝑐𝑜𝑠</m:t>
                          </m:r>
                        </m:fName>
                        <m:e>
                          <m:r>
                            <a:rPr lang="en-US" b="0" i="0">
                              <a:latin typeface="Cambria Math" panose="02040503050406030204" pitchFamily="18" charset="0"/>
                            </a:rPr>
                            <m:t>2</m:t>
                          </m:r>
                          <m:r>
                            <a:rPr lang="en-US" b="0" i="1">
                              <a:latin typeface="Cambria Math" panose="02040503050406030204" pitchFamily="18" charset="0"/>
                            </a:rPr>
                            <m:t>𝜋</m:t>
                          </m:r>
                          <m:sSub>
                            <m:sSubPr>
                              <m:ctrlPr>
                                <a:rPr lang="en-US" i="1">
                                  <a:latin typeface="Cambria Math" panose="02040503050406030204" pitchFamily="18" charset="0"/>
                                </a:rPr>
                              </m:ctrlPr>
                            </m:sSubPr>
                            <m:e>
                              <m:r>
                                <a:rPr lang="en-US" b="0" i="1">
                                  <a:latin typeface="Cambria Math" panose="02040503050406030204" pitchFamily="18" charset="0"/>
                                </a:rPr>
                                <m:t>𝑓</m:t>
                              </m:r>
                            </m:e>
                            <m:sub>
                              <m:r>
                                <a:rPr lang="en-US" b="0" i="0">
                                  <a:latin typeface="Cambria Math" panose="02040503050406030204" pitchFamily="18" charset="0"/>
                                </a:rPr>
                                <m:t>1</m:t>
                              </m:r>
                            </m:sub>
                          </m:sSub>
                          <m:r>
                            <a:rPr lang="en-US" b="0" i="1">
                              <a:latin typeface="Cambria Math" panose="02040503050406030204" pitchFamily="18" charset="0"/>
                            </a:rPr>
                            <m:t>𝑡</m:t>
                          </m:r>
                        </m:e>
                      </m:func>
                      <m:r>
                        <a:rPr lang="en-US" b="0" i="0">
                          <a:latin typeface="Cambria Math" panose="02040503050406030204" pitchFamily="18" charset="0"/>
                        </a:rPr>
                        <m:t>+</m:t>
                      </m:r>
                      <m:f>
                        <m:fPr>
                          <m:ctrlPr>
                            <a:rPr lang="en-US" i="1">
                              <a:latin typeface="Cambria Math" panose="02040503050406030204" pitchFamily="18" charset="0"/>
                            </a:rPr>
                          </m:ctrlPr>
                        </m:fPr>
                        <m:num>
                          <m:r>
                            <a:rPr lang="en-US" b="0" i="1">
                              <a:latin typeface="Cambria Math" panose="02040503050406030204" pitchFamily="18" charset="0"/>
                            </a:rPr>
                            <m:t>𝐴</m:t>
                          </m:r>
                          <m:sSub>
                            <m:sSubPr>
                              <m:ctrlPr>
                                <a:rPr lang="en-US" i="1">
                                  <a:latin typeface="Cambria Math" panose="02040503050406030204" pitchFamily="18" charset="0"/>
                                </a:rPr>
                              </m:ctrlPr>
                            </m:sSubPr>
                            <m:e>
                              <m:r>
                                <a:rPr lang="en-US" b="0" i="1">
                                  <a:latin typeface="Cambria Math" panose="02040503050406030204" pitchFamily="18" charset="0"/>
                                </a:rPr>
                                <m:t>𝑅</m:t>
                              </m:r>
                            </m:e>
                            <m:sub>
                              <m:r>
                                <a:rPr lang="en-US" b="0" i="1">
                                  <a:latin typeface="Cambria Math" panose="02040503050406030204" pitchFamily="18" charset="0"/>
                                </a:rPr>
                                <m:t>𝑏</m:t>
                              </m:r>
                            </m:sub>
                          </m:sSub>
                        </m:num>
                        <m:den>
                          <m:r>
                            <a:rPr lang="en-US" b="0" i="0">
                              <a:latin typeface="Cambria Math" panose="02040503050406030204" pitchFamily="18" charset="0"/>
                            </a:rPr>
                            <m:t>2</m:t>
                          </m:r>
                        </m:den>
                      </m:f>
                      <m:func>
                        <m:funcPr>
                          <m:ctrlPr>
                            <a:rPr lang="en-US" i="1">
                              <a:latin typeface="Cambria Math" panose="02040503050406030204" pitchFamily="18" charset="0"/>
                            </a:rPr>
                          </m:ctrlPr>
                        </m:funcPr>
                        <m:fName>
                          <m:r>
                            <a:rPr lang="en-US" b="0" i="1">
                              <a:latin typeface="Cambria Math" panose="02040503050406030204" pitchFamily="18" charset="0"/>
                            </a:rPr>
                            <m:t>𝑐𝑜𝑠</m:t>
                          </m:r>
                        </m:fName>
                        <m:e>
                          <m:r>
                            <a:rPr lang="en-US" b="0" i="0">
                              <a:latin typeface="Cambria Math" panose="02040503050406030204" pitchFamily="18" charset="0"/>
                            </a:rPr>
                            <m:t>2</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a:latin typeface="Cambria Math" panose="02040503050406030204" pitchFamily="18" charset="0"/>
                                    </a:rPr>
                                    <m:t>𝑓</m:t>
                                  </m:r>
                                </m:e>
                                <m:sub>
                                  <m:r>
                                    <a:rPr lang="en-US" b="0" i="0">
                                      <a:latin typeface="Cambria Math" panose="02040503050406030204" pitchFamily="18" charset="0"/>
                                    </a:rPr>
                                    <m:t>1</m:t>
                                  </m:r>
                                </m:sub>
                              </m:sSub>
                              <m:r>
                                <a:rPr lang="en-US" b="0" i="0">
                                  <a:latin typeface="Cambria Math" panose="02040503050406030204" pitchFamily="18" charset="0"/>
                                </a:rPr>
                                <m:t>+</m:t>
                              </m:r>
                              <m:r>
                                <a:rPr lang="en-US" b="0" i="1">
                                  <a:latin typeface="Cambria Math" panose="02040503050406030204" pitchFamily="18" charset="0"/>
                                </a:rPr>
                                <m:t>𝑓</m:t>
                              </m:r>
                            </m:e>
                          </m:d>
                          <m:r>
                            <a:rPr lang="en-US" b="0" i="1">
                              <a:latin typeface="Cambria Math" panose="02040503050406030204" pitchFamily="18" charset="0"/>
                            </a:rPr>
                            <m:t>𝑡</m:t>
                          </m:r>
                        </m:e>
                      </m:func>
                      <m:r>
                        <a:rPr lang="en-US" b="0"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𝐴</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𝑏</m:t>
                              </m:r>
                            </m:sub>
                          </m:sSub>
                        </m:num>
                        <m:den>
                          <m:r>
                            <a:rPr lang="en-US" b="0" i="0">
                              <a:latin typeface="Cambria Math" panose="02040503050406030204" pitchFamily="18" charset="0"/>
                            </a:rPr>
                            <m:t>2</m:t>
                          </m:r>
                        </m:den>
                      </m:f>
                      <m:func>
                        <m:funcPr>
                          <m:ctrlPr>
                            <a:rPr lang="en-US" i="1">
                              <a:latin typeface="Cambria Math" panose="02040503050406030204" pitchFamily="18" charset="0"/>
                            </a:rPr>
                          </m:ctrlPr>
                        </m:funcPr>
                        <m:fName>
                          <m:r>
                            <a:rPr lang="en-US" b="0" i="1">
                              <a:latin typeface="Cambria Math" panose="02040503050406030204" pitchFamily="18" charset="0"/>
                            </a:rPr>
                            <m:t>𝑎𝑐𝑜𝑠</m:t>
                          </m:r>
                        </m:fName>
                        <m:e>
                          <m:r>
                            <a:rPr lang="en-US" b="0" i="0">
                              <a:latin typeface="Cambria Math" panose="02040503050406030204" pitchFamily="18" charset="0"/>
                            </a:rPr>
                            <m:t>2</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a:latin typeface="Cambria Math" panose="02040503050406030204" pitchFamily="18" charset="0"/>
                                    </a:rPr>
                                    <m:t>𝑓</m:t>
                                  </m:r>
                                </m:e>
                                <m:sub>
                                  <m:r>
                                    <a:rPr lang="en-US" b="0" i="0">
                                      <a:latin typeface="Cambria Math" panose="02040503050406030204" pitchFamily="18" charset="0"/>
                                    </a:rPr>
                                    <m:t>1</m:t>
                                  </m:r>
                                </m:sub>
                              </m:sSub>
                              <m:r>
                                <a:rPr lang="en-US" b="0" i="0">
                                  <a:latin typeface="Cambria Math" panose="02040503050406030204" pitchFamily="18" charset="0"/>
                                </a:rPr>
                                <m:t>−</m:t>
                              </m:r>
                              <m:r>
                                <a:rPr lang="en-US" b="0" i="1">
                                  <a:latin typeface="Cambria Math" panose="02040503050406030204" pitchFamily="18" charset="0"/>
                                </a:rPr>
                                <m:t>𝑓</m:t>
                              </m:r>
                            </m:e>
                          </m:d>
                          <m:r>
                            <a:rPr lang="en-US" b="0" i="1">
                              <a:latin typeface="Cambria Math" panose="02040503050406030204" pitchFamily="18" charset="0"/>
                            </a:rPr>
                            <m:t>𝑡</m:t>
                          </m:r>
                        </m:e>
                      </m:func>
                    </m:oMath>
                  </m:oMathPara>
                </a14:m>
                <a:endParaRPr lang="en-US" dirty="0"/>
              </a:p>
            </p:txBody>
          </p:sp>
        </mc:Choice>
        <mc:Fallback xmlns="">
          <p:sp>
            <p:nvSpPr>
              <p:cNvPr id="34" name="Rectangle 33"/>
              <p:cNvSpPr>
                <a:spLocks noRot="1" noChangeAspect="1" noMove="1" noResize="1" noEditPoints="1" noAdjustHandles="1" noChangeArrowheads="1" noChangeShapeType="1" noTextEdit="1"/>
              </p:cNvSpPr>
              <p:nvPr/>
            </p:nvSpPr>
            <p:spPr>
              <a:xfrm>
                <a:off x="1350645" y="2890292"/>
                <a:ext cx="7059717" cy="88158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3194879" y="3885912"/>
                <a:ext cx="5725008" cy="369332"/>
              </a:xfrm>
              <a:prstGeom prst="rect">
                <a:avLst/>
              </a:prstGeom>
            </p:spPr>
            <p:txBody>
              <a:bodyPr wrap="square">
                <a:spAutoFit/>
              </a:bodyPr>
              <a:lstStyle/>
              <a:p>
                <a:pPr algn="r" rtl="1"/>
                <a:r>
                  <a:rPr lang="fa-IR" dirty="0">
                    <a:latin typeface="Calibri" panose="020F0502020204030204" pitchFamily="34" charset="0"/>
                    <a:ea typeface="Calibri" panose="020F0502020204030204" pitchFamily="34" charset="0"/>
                    <a:cs typeface="B Nazanin" panose="00000400000000000000" pitchFamily="2" charset="-78"/>
                  </a:rPr>
                  <a:t>سیگنال‌های با فرکانس‌های جدید </a:t>
                </a:r>
                <a14:m>
                  <m:oMath xmlns:m="http://schemas.openxmlformats.org/officeDocument/2006/math">
                    <m:sSub>
                      <m:sSubPr>
                        <m:ctrlPr>
                          <a:rPr lang="en-US" i="1">
                            <a:latin typeface="Cambria Math" panose="02040503050406030204" pitchFamily="18" charset="0"/>
                            <a:cs typeface="B Nazanin" panose="00000400000000000000" pitchFamily="2" charset="-78"/>
                          </a:rPr>
                        </m:ctrlPr>
                      </m:sSubPr>
                      <m:e>
                        <m:r>
                          <a:rPr lang="en-US" i="1">
                            <a:latin typeface="Cambria Math" panose="02040503050406030204" pitchFamily="18" charset="0"/>
                            <a:ea typeface="Calibri" panose="020F0502020204030204" pitchFamily="34" charset="0"/>
                            <a:cs typeface="B Nazanin" panose="00000400000000000000" pitchFamily="2" charset="-78"/>
                          </a:rPr>
                          <m:t>𝑓</m:t>
                        </m:r>
                      </m:e>
                      <m:sub>
                        <m:r>
                          <a:rPr lang="en-US" i="1">
                            <a:latin typeface="Cambria Math" panose="02040503050406030204" pitchFamily="18" charset="0"/>
                            <a:ea typeface="Calibri" panose="020F0502020204030204" pitchFamily="34" charset="0"/>
                            <a:cs typeface="B Nazanin" panose="00000400000000000000" pitchFamily="2" charset="-78"/>
                          </a:rPr>
                          <m:t>1</m:t>
                        </m:r>
                      </m:sub>
                    </m:sSub>
                    <m:r>
                      <a:rPr lang="en-US" i="1">
                        <a:latin typeface="Cambria Math" panose="02040503050406030204" pitchFamily="18" charset="0"/>
                        <a:ea typeface="Calibri" panose="020F0502020204030204" pitchFamily="34" charset="0"/>
                        <a:cs typeface="B Nazanin" panose="00000400000000000000" pitchFamily="2" charset="-78"/>
                      </a:rPr>
                      <m:t>−</m:t>
                    </m:r>
                    <m:r>
                      <a:rPr lang="en-US" i="1">
                        <a:latin typeface="Cambria Math" panose="02040503050406030204" pitchFamily="18" charset="0"/>
                        <a:ea typeface="Calibri" panose="020F0502020204030204" pitchFamily="34" charset="0"/>
                        <a:cs typeface="B Nazanin" panose="00000400000000000000" pitchFamily="2" charset="-78"/>
                      </a:rPr>
                      <m:t>𝑓</m:t>
                    </m:r>
                  </m:oMath>
                </a14:m>
                <a:r>
                  <a:rPr lang="en-US" dirty="0">
                    <a:latin typeface="Calibri" panose="020F0502020204030204" pitchFamily="34" charset="0"/>
                    <a:ea typeface="Times New Roman" panose="02020603050405020304" pitchFamily="18" charset="0"/>
                    <a:cs typeface="B Nazanin" panose="00000400000000000000" pitchFamily="2" charset="-78"/>
                  </a:rPr>
                  <a:t> </a:t>
                </a:r>
                <a:r>
                  <a:rPr lang="fa-IR" dirty="0" smtClean="0">
                    <a:latin typeface="Calibri" panose="020F0502020204030204" pitchFamily="34" charset="0"/>
                    <a:ea typeface="Times New Roman" panose="02020603050405020304" pitchFamily="18" charset="0"/>
                    <a:cs typeface="B Nazanin" panose="00000400000000000000" pitchFamily="2" charset="-78"/>
                  </a:rPr>
                  <a:t> و </a:t>
                </a:r>
                <a14:m>
                  <m:oMath xmlns:m="http://schemas.openxmlformats.org/officeDocument/2006/math">
                    <m:sSub>
                      <m:sSubPr>
                        <m:ctrlPr>
                          <a:rPr lang="en-US" i="1">
                            <a:latin typeface="Cambria Math" panose="02040503050406030204" pitchFamily="18" charset="0"/>
                            <a:cs typeface="B Nazanin" panose="00000400000000000000" pitchFamily="2" charset="-78"/>
                          </a:rPr>
                        </m:ctrlPr>
                      </m:sSubPr>
                      <m:e>
                        <m:r>
                          <a:rPr lang="en-US" i="1">
                            <a:latin typeface="Cambria Math" panose="02040503050406030204" pitchFamily="18" charset="0"/>
                            <a:ea typeface="Calibri" panose="020F0502020204030204" pitchFamily="34" charset="0"/>
                            <a:cs typeface="B Nazanin" panose="00000400000000000000" pitchFamily="2" charset="-78"/>
                          </a:rPr>
                          <m:t>𝑓</m:t>
                        </m:r>
                      </m:e>
                      <m:sub>
                        <m:r>
                          <a:rPr lang="en-US" i="1">
                            <a:latin typeface="Cambria Math" panose="02040503050406030204" pitchFamily="18" charset="0"/>
                            <a:ea typeface="Calibri" panose="020F0502020204030204" pitchFamily="34" charset="0"/>
                            <a:cs typeface="B Nazanin" panose="00000400000000000000" pitchFamily="2" charset="-78"/>
                          </a:rPr>
                          <m:t>1</m:t>
                        </m:r>
                      </m:sub>
                    </m:sSub>
                    <m:r>
                      <a:rPr lang="en-US" i="1">
                        <a:latin typeface="Cambria Math" panose="02040503050406030204" pitchFamily="18" charset="0"/>
                        <a:ea typeface="Calibri" panose="020F0502020204030204" pitchFamily="34" charset="0"/>
                        <a:cs typeface="B Nazanin" panose="00000400000000000000" pitchFamily="2" charset="-78"/>
                      </a:rPr>
                      <m:t>+</m:t>
                    </m:r>
                    <m:r>
                      <a:rPr lang="en-US" i="1">
                        <a:latin typeface="Cambria Math" panose="02040503050406030204" pitchFamily="18" charset="0"/>
                        <a:ea typeface="Calibri" panose="020F0502020204030204" pitchFamily="34" charset="0"/>
                        <a:cs typeface="B Nazanin" panose="00000400000000000000" pitchFamily="2" charset="-78"/>
                      </a:rPr>
                      <m:t>𝑓</m:t>
                    </m:r>
                  </m:oMath>
                </a14:m>
                <a:r>
                  <a:rPr lang="fa-IR" dirty="0">
                    <a:latin typeface="Calibri" panose="020F0502020204030204" pitchFamily="34" charset="0"/>
                    <a:ea typeface="Times New Roman" panose="02020603050405020304" pitchFamily="18" charset="0"/>
                    <a:cs typeface="B Nazanin" panose="00000400000000000000" pitchFamily="2" charset="-78"/>
                  </a:rPr>
                  <a:t> ایجاد شده‌اند.</a:t>
                </a:r>
                <a:endParaRPr lang="en-US" dirty="0"/>
              </a:p>
            </p:txBody>
          </p:sp>
        </mc:Choice>
        <mc:Fallback xmlns="">
          <p:sp>
            <p:nvSpPr>
              <p:cNvPr id="36" name="Rectangle 35"/>
              <p:cNvSpPr>
                <a:spLocks noRot="1" noChangeAspect="1" noMove="1" noResize="1" noEditPoints="1" noAdjustHandles="1" noChangeArrowheads="1" noChangeShapeType="1" noTextEdit="1"/>
              </p:cNvSpPr>
              <p:nvPr/>
            </p:nvSpPr>
            <p:spPr>
              <a:xfrm>
                <a:off x="3194879" y="3885912"/>
                <a:ext cx="5725008" cy="369332"/>
              </a:xfrm>
              <a:prstGeom prst="rect">
                <a:avLst/>
              </a:prstGeom>
              <a:blipFill>
                <a:blip r:embed="rId13"/>
                <a:stretch>
                  <a:fillRect t="-4918" r="-958" b="-27869"/>
                </a:stretch>
              </a:blipFill>
            </p:spPr>
            <p:txBody>
              <a:bodyPr/>
              <a:lstStyle/>
              <a:p>
                <a:r>
                  <a:rPr lang="en-US">
                    <a:noFill/>
                  </a:rPr>
                  <a:t> </a:t>
                </a:r>
              </a:p>
            </p:txBody>
          </p:sp>
        </mc:Fallback>
      </mc:AlternateContent>
      <p:sp>
        <p:nvSpPr>
          <p:cNvPr id="38" name="Rectangle 5"/>
          <p:cNvSpPr>
            <a:spLocks noChangeArrowheads="1"/>
          </p:cNvSpPr>
          <p:nvPr/>
        </p:nvSpPr>
        <p:spPr bwMode="auto">
          <a:xfrm>
            <a:off x="4036312" y="4683216"/>
            <a:ext cx="496412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77900" algn="l"/>
              </a:tabLst>
              <a:defRPr>
                <a:solidFill>
                  <a:schemeClr val="tx1"/>
                </a:solidFill>
                <a:latin typeface="Arial" panose="020B0604020202020204" pitchFamily="34" charset="0"/>
              </a:defRPr>
            </a:lvl1pPr>
            <a:lvl2pPr eaLnBrk="0" fontAlgn="base" hangingPunct="0">
              <a:spcBef>
                <a:spcPct val="0"/>
              </a:spcBef>
              <a:spcAft>
                <a:spcPct val="0"/>
              </a:spcAft>
              <a:tabLst>
                <a:tab pos="977900" algn="l"/>
              </a:tabLst>
              <a:defRPr>
                <a:solidFill>
                  <a:schemeClr val="tx1"/>
                </a:solidFill>
                <a:latin typeface="Arial" panose="020B0604020202020204" pitchFamily="34" charset="0"/>
              </a:defRPr>
            </a:lvl2pPr>
            <a:lvl3pPr eaLnBrk="0" fontAlgn="base" hangingPunct="0">
              <a:spcBef>
                <a:spcPct val="0"/>
              </a:spcBef>
              <a:spcAft>
                <a:spcPct val="0"/>
              </a:spcAft>
              <a:tabLst>
                <a:tab pos="977900" algn="l"/>
              </a:tabLst>
              <a:defRPr>
                <a:solidFill>
                  <a:schemeClr val="tx1"/>
                </a:solidFill>
                <a:latin typeface="Arial" panose="020B0604020202020204" pitchFamily="34" charset="0"/>
              </a:defRPr>
            </a:lvl3pPr>
            <a:lvl4pPr eaLnBrk="0" fontAlgn="base" hangingPunct="0">
              <a:spcBef>
                <a:spcPct val="0"/>
              </a:spcBef>
              <a:spcAft>
                <a:spcPct val="0"/>
              </a:spcAft>
              <a:tabLst>
                <a:tab pos="977900" algn="l"/>
              </a:tabLst>
              <a:defRPr>
                <a:solidFill>
                  <a:schemeClr val="tx1"/>
                </a:solidFill>
                <a:latin typeface="Arial" panose="020B0604020202020204" pitchFamily="34" charset="0"/>
              </a:defRPr>
            </a:lvl4pPr>
            <a:lvl5pPr eaLnBrk="0" fontAlgn="base" hangingPunct="0">
              <a:spcBef>
                <a:spcPct val="0"/>
              </a:spcBef>
              <a:spcAft>
                <a:spcPct val="0"/>
              </a:spcAft>
              <a:tabLst>
                <a:tab pos="977900" algn="l"/>
              </a:tabLst>
              <a:defRPr>
                <a:solidFill>
                  <a:schemeClr val="tx1"/>
                </a:solidFill>
                <a:latin typeface="Arial" panose="020B0604020202020204" pitchFamily="34" charset="0"/>
              </a:defRPr>
            </a:lvl5pPr>
            <a:lvl6pPr eaLnBrk="0" fontAlgn="base" hangingPunct="0">
              <a:spcBef>
                <a:spcPct val="0"/>
              </a:spcBef>
              <a:spcAft>
                <a:spcPct val="0"/>
              </a:spcAft>
              <a:tabLst>
                <a:tab pos="977900" algn="l"/>
              </a:tabLst>
              <a:defRPr>
                <a:solidFill>
                  <a:schemeClr val="tx1"/>
                </a:solidFill>
                <a:latin typeface="Arial" panose="020B0604020202020204" pitchFamily="34" charset="0"/>
              </a:defRPr>
            </a:lvl6pPr>
            <a:lvl7pPr eaLnBrk="0" fontAlgn="base" hangingPunct="0">
              <a:spcBef>
                <a:spcPct val="0"/>
              </a:spcBef>
              <a:spcAft>
                <a:spcPct val="0"/>
              </a:spcAft>
              <a:tabLst>
                <a:tab pos="977900" algn="l"/>
              </a:tabLst>
              <a:defRPr>
                <a:solidFill>
                  <a:schemeClr val="tx1"/>
                </a:solidFill>
                <a:latin typeface="Arial" panose="020B0604020202020204" pitchFamily="34" charset="0"/>
              </a:defRPr>
            </a:lvl7pPr>
            <a:lvl8pPr eaLnBrk="0" fontAlgn="base" hangingPunct="0">
              <a:spcBef>
                <a:spcPct val="0"/>
              </a:spcBef>
              <a:spcAft>
                <a:spcPct val="0"/>
              </a:spcAft>
              <a:tabLst>
                <a:tab pos="977900" algn="l"/>
              </a:tabLst>
              <a:defRPr>
                <a:solidFill>
                  <a:schemeClr val="tx1"/>
                </a:solidFill>
                <a:latin typeface="Arial" panose="020B0604020202020204" pitchFamily="34" charset="0"/>
              </a:defRPr>
            </a:lvl8pPr>
            <a:lvl9pPr eaLnBrk="0" fontAlgn="base" hangingPunct="0">
              <a:spcBef>
                <a:spcPct val="0"/>
              </a:spcBef>
              <a:spcAft>
                <a:spcPct val="0"/>
              </a:spcAft>
              <a:tabLst>
                <a:tab pos="977900" algn="l"/>
              </a:tabLst>
              <a:defRPr>
                <a:solidFill>
                  <a:schemeClr val="tx1"/>
                </a:solidFill>
                <a:latin typeface="Arial" panose="020B0604020202020204" pitchFamily="34" charset="0"/>
              </a:defRPr>
            </a:lvl9pPr>
          </a:lstStyle>
          <a:p>
            <a:pPr marL="285750" indent="-285750" algn="just" rtl="1">
              <a:buFont typeface="Wingdings" panose="05000000000000000000" pitchFamily="2" charset="2"/>
              <a:buChar char="ü"/>
            </a:pPr>
            <a:r>
              <a:rPr lang="fa-IR" b="1"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کلید </a:t>
            </a:r>
            <a:r>
              <a:rPr lang="fa-IR"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ایده‌آل: </a:t>
            </a:r>
            <a:r>
              <a:rPr lang="fa-IR" dirty="0">
                <a:latin typeface="Cambria Math" panose="02040503050406030204" pitchFamily="18" charset="0"/>
                <a:ea typeface="Cambria Math" panose="02040503050406030204" pitchFamily="18" charset="0"/>
                <a:cs typeface="B Nazanin" panose="00000400000000000000" pitchFamily="2" charset="-78"/>
              </a:rPr>
              <a:t>وقتی بسته باشد مانند مدار اتصال کوتاه است. وقتی باز باشد مانند مدار باز است.</a:t>
            </a:r>
            <a:endParaRPr lang="en-US" dirty="0">
              <a:latin typeface="Cambria Math" panose="02040503050406030204" pitchFamily="18" charset="0"/>
              <a:ea typeface="Cambria Math" panose="02040503050406030204" pitchFamily="18" charset="0"/>
            </a:endParaRPr>
          </a:p>
          <a:p>
            <a:pPr marL="285750" marR="0" lvl="0" indent="-285750" algn="just" defTabSz="914400" rtl="1" eaLnBrk="0" fontAlgn="base" latinLnBrk="0" hangingPunct="0">
              <a:lnSpc>
                <a:spcPct val="100000"/>
              </a:lnSpc>
              <a:spcBef>
                <a:spcPct val="0"/>
              </a:spcBef>
              <a:spcAft>
                <a:spcPct val="0"/>
              </a:spcAft>
              <a:buClrTx/>
              <a:buSzTx/>
              <a:buFont typeface="Wingdings" panose="05000000000000000000" pitchFamily="2" charset="2"/>
              <a:buChar char="ü"/>
              <a:tabLst>
                <a:tab pos="977900" algn="l"/>
              </a:tabLst>
            </a:pPr>
            <a:r>
              <a:rPr kumimoji="0" lang="fa-IR" altLang="en-US" b="1" i="0" u="none" strike="noStrike" cap="none" normalizeH="0" baseline="0" dirty="0" smtClean="0">
                <a:ln>
                  <a:noFill/>
                </a:ln>
                <a:solidFill>
                  <a:srgbClr val="FF0000"/>
                </a:solidFill>
                <a:effectLst/>
                <a:latin typeface="Cambria Math" panose="02040503050406030204" pitchFamily="18" charset="0"/>
                <a:ea typeface="Cambria Math" panose="02040503050406030204" pitchFamily="18" charset="0"/>
                <a:cs typeface="B Nazanin" panose="00000400000000000000" pitchFamily="2" charset="-78"/>
              </a:rPr>
              <a:t>کلید واقعی: </a:t>
            </a:r>
            <a:r>
              <a:rPr kumimoji="0" lang="fa-IR" altLang="en-US" b="0" i="0" u="none" strike="noStrike" cap="none" normalizeH="0" baseline="0" dirty="0" smtClean="0">
                <a:ln>
                  <a:noFill/>
                </a:ln>
                <a:solidFill>
                  <a:schemeClr val="tx1"/>
                </a:solidFill>
                <a:effectLst/>
                <a:latin typeface="Cambria Math" panose="02040503050406030204" pitchFamily="18" charset="0"/>
                <a:ea typeface="Cambria Math" panose="02040503050406030204" pitchFamily="18" charset="0"/>
                <a:cs typeface="B Nazanin" panose="00000400000000000000" pitchFamily="2" charset="-78"/>
              </a:rPr>
              <a:t>وقتی باز است مقاومت بسیار بزرگی دارد. وقتی بسته است مقاومت نسبتاً کمی دارد. </a:t>
            </a:r>
            <a:endParaRPr kumimoji="0" lang="en-US" altLang="en-US" b="0" i="0" u="none" strike="noStrike" cap="none" normalizeH="0" baseline="0" dirty="0" smtClean="0">
              <a:ln>
                <a:noFill/>
              </a:ln>
              <a:solidFill>
                <a:schemeClr val="tx1"/>
              </a:solidFill>
              <a:effectLst/>
              <a:latin typeface="Cambria Math" panose="02040503050406030204" pitchFamily="18" charset="0"/>
              <a:ea typeface="Cambria Math" panose="02040503050406030204" pitchFamily="18" charset="0"/>
            </a:endParaRPr>
          </a:p>
          <a:p>
            <a:pPr marL="285750" indent="-285750" algn="just" rtl="1">
              <a:buFont typeface="Wingdings" panose="05000000000000000000" pitchFamily="2" charset="2"/>
              <a:buChar char="ü"/>
            </a:pPr>
            <a:r>
              <a:rPr kumimoji="0" lang="fa-IR" altLang="en-US" b="1" i="0" u="none" strike="noStrike" cap="none" normalizeH="0" baseline="0" dirty="0" smtClean="0">
                <a:ln>
                  <a:noFill/>
                </a:ln>
                <a:solidFill>
                  <a:srgbClr val="FF0000"/>
                </a:solidFill>
                <a:effectLst/>
                <a:latin typeface="Cambria Math" panose="02040503050406030204" pitchFamily="18" charset="0"/>
                <a:ea typeface="Cambria Math" panose="02040503050406030204" pitchFamily="18" charset="0"/>
                <a:cs typeface="B Nazanin" panose="00000400000000000000" pitchFamily="2" charset="-78"/>
              </a:rPr>
              <a:t>مدل‌سازی کلید واقعی با یک کلید ایده‌آل: </a:t>
            </a:r>
            <a:r>
              <a:rPr lang="fa-IR" altLang="en-US" dirty="0">
                <a:latin typeface="Cambria Math" panose="02040503050406030204" pitchFamily="18" charset="0"/>
                <a:ea typeface="Cambria Math" panose="02040503050406030204" pitchFamily="18" charset="0"/>
                <a:cs typeface="B Nazanin" panose="00000400000000000000" pitchFamily="2" charset="-78"/>
              </a:rPr>
              <a:t>مقاومت</a:t>
            </a:r>
            <a:r>
              <a:rPr lang="en-US" altLang="en-US" dirty="0">
                <a:latin typeface="Cambria Math" panose="02040503050406030204" pitchFamily="18" charset="0"/>
                <a:ea typeface="Cambria Math" panose="02040503050406030204" pitchFamily="18" charset="0"/>
                <a:cs typeface="B Nazanin" panose="00000400000000000000" pitchFamily="2" charset="-78"/>
              </a:rPr>
              <a:t>R</a:t>
            </a:r>
            <a:r>
              <a:rPr lang="en-US" altLang="en-US" baseline="-30000" dirty="0">
                <a:latin typeface="Cambria Math" panose="02040503050406030204" pitchFamily="18" charset="0"/>
                <a:ea typeface="Cambria Math" panose="02040503050406030204" pitchFamily="18" charset="0"/>
                <a:cs typeface="B Nazanin" panose="00000400000000000000" pitchFamily="2" charset="-78"/>
              </a:rPr>
              <a:t>1</a:t>
            </a:r>
            <a:r>
              <a:rPr lang="fa-IR" altLang="en-US" baseline="-30000" dirty="0">
                <a:latin typeface="Cambria Math" panose="02040503050406030204" pitchFamily="18" charset="0"/>
                <a:ea typeface="Cambria Math" panose="02040503050406030204" pitchFamily="18" charset="0"/>
                <a:cs typeface="B Nazanin" panose="00000400000000000000" pitchFamily="2" charset="-78"/>
              </a:rPr>
              <a:t> </a:t>
            </a:r>
            <a:r>
              <a:rPr lang="fa-IR" altLang="en-US" dirty="0">
                <a:latin typeface="Cambria Math" panose="02040503050406030204" pitchFamily="18" charset="0"/>
                <a:ea typeface="Cambria Math" panose="02040503050406030204" pitchFamily="18" charset="0"/>
                <a:cs typeface="B Nazanin" panose="00000400000000000000" pitchFamily="2" charset="-78"/>
              </a:rPr>
              <a:t>بسیار کوچک و مقاومت </a:t>
            </a:r>
            <a:r>
              <a:rPr lang="en-US" altLang="en-US" dirty="0">
                <a:latin typeface="Cambria Math" panose="02040503050406030204" pitchFamily="18" charset="0"/>
                <a:ea typeface="Cambria Math" panose="02040503050406030204" pitchFamily="18" charset="0"/>
                <a:cs typeface="B Nazanin" panose="00000400000000000000" pitchFamily="2" charset="-78"/>
              </a:rPr>
              <a:t>R</a:t>
            </a:r>
            <a:r>
              <a:rPr lang="en-US" altLang="en-US" baseline="-30000" dirty="0">
                <a:latin typeface="Cambria Math" panose="02040503050406030204" pitchFamily="18" charset="0"/>
                <a:ea typeface="Cambria Math" panose="02040503050406030204" pitchFamily="18" charset="0"/>
                <a:cs typeface="B Nazanin" panose="00000400000000000000" pitchFamily="2" charset="-78"/>
              </a:rPr>
              <a:t>2</a:t>
            </a:r>
            <a:r>
              <a:rPr lang="fa-IR" altLang="en-US" baseline="-30000" dirty="0">
                <a:latin typeface="Cambria Math" panose="02040503050406030204" pitchFamily="18" charset="0"/>
                <a:ea typeface="Cambria Math" panose="02040503050406030204" pitchFamily="18" charset="0"/>
                <a:cs typeface="B Nazanin" panose="00000400000000000000" pitchFamily="2" charset="-78"/>
              </a:rPr>
              <a:t> </a:t>
            </a:r>
            <a:r>
              <a:rPr lang="fa-IR" altLang="en-US" dirty="0">
                <a:latin typeface="Cambria Math" panose="02040503050406030204" pitchFamily="18" charset="0"/>
                <a:ea typeface="Cambria Math" panose="02040503050406030204" pitchFamily="18" charset="0"/>
                <a:cs typeface="B Nazanin" panose="00000400000000000000" pitchFamily="2" charset="-78"/>
              </a:rPr>
              <a:t>بسیار بزرگ است</a:t>
            </a:r>
            <a:r>
              <a:rPr lang="fa-IR" altLang="en-US" dirty="0" smtClean="0">
                <a:latin typeface="Cambria Math" panose="02040503050406030204" pitchFamily="18" charset="0"/>
                <a:ea typeface="Cambria Math" panose="02040503050406030204" pitchFamily="18" charset="0"/>
                <a:cs typeface="B Nazanin" panose="00000400000000000000" pitchFamily="2" charset="-78"/>
              </a:rPr>
              <a:t>.</a:t>
            </a:r>
            <a:endParaRPr kumimoji="0" lang="en-US" altLang="en-US" b="0" i="0" u="none" strike="noStrike" cap="none" normalizeH="0" baseline="0" dirty="0" smtClean="0">
              <a:ln>
                <a:noFill/>
              </a:ln>
              <a:solidFill>
                <a:schemeClr val="tx1"/>
              </a:solidFill>
              <a:effectLst/>
              <a:latin typeface="Cambria Math" panose="02040503050406030204" pitchFamily="18" charset="0"/>
              <a:ea typeface="Cambria Math" panose="02040503050406030204" pitchFamily="18" charset="0"/>
              <a:cs typeface="Arial" panose="020B0604020202020204" pitchFamily="34" charset="0"/>
            </a:endParaRPr>
          </a:p>
        </p:txBody>
      </p:sp>
      <p:graphicFrame>
        <p:nvGraphicFramePr>
          <p:cNvPr id="45" name="Object 44"/>
          <p:cNvGraphicFramePr>
            <a:graphicFrameLocks noChangeAspect="1"/>
          </p:cNvGraphicFramePr>
          <p:nvPr>
            <p:extLst>
              <p:ext uri="{D42A27DB-BD31-4B8C-83A1-F6EECF244321}">
                <p14:modId xmlns:p14="http://schemas.microsoft.com/office/powerpoint/2010/main" val="2144314715"/>
              </p:ext>
            </p:extLst>
          </p:nvPr>
        </p:nvGraphicFramePr>
        <p:xfrm>
          <a:off x="226312" y="4645759"/>
          <a:ext cx="3810000" cy="1957724"/>
        </p:xfrm>
        <a:graphic>
          <a:graphicData uri="http://schemas.openxmlformats.org/presentationml/2006/ole">
            <mc:AlternateContent xmlns:mc="http://schemas.openxmlformats.org/markup-compatibility/2006">
              <mc:Choice xmlns:v="urn:schemas-microsoft-com:vml" Requires="v">
                <p:oleObj spid="_x0000_s1062" name="Visio" r:id="rId14" imgW="4526067" imgH="2308552" progId="Visio.Drawing.15">
                  <p:embed/>
                </p:oleObj>
              </mc:Choice>
              <mc:Fallback>
                <p:oleObj name="Visio" r:id="rId14" imgW="4526067" imgH="2308552" progId="Visio.Drawing.15">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6312" y="4645759"/>
                        <a:ext cx="3810000" cy="1957724"/>
                      </a:xfrm>
                      <a:prstGeom prst="rect">
                        <a:avLst/>
                      </a:prstGeom>
                      <a:noFill/>
                    </p:spPr>
                  </p:pic>
                </p:oleObj>
              </mc:Fallback>
            </mc:AlternateContent>
          </a:graphicData>
        </a:graphic>
      </p:graphicFrame>
    </p:spTree>
    <p:extLst>
      <p:ext uri="{BB962C8B-B14F-4D97-AF65-F5344CB8AC3E}">
        <p14:creationId xmlns:p14="http://schemas.microsoft.com/office/powerpoint/2010/main" val="1416483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3" name="Rectangle 2"/>
          <p:cNvSpPr/>
          <p:nvPr/>
        </p:nvSpPr>
        <p:spPr>
          <a:xfrm>
            <a:off x="1371600" y="228600"/>
            <a:ext cx="7543800" cy="369332"/>
          </a:xfrm>
          <a:prstGeom prst="rect">
            <a:avLst/>
          </a:prstGeom>
        </p:spPr>
        <p:txBody>
          <a:bodyPr wrap="square">
            <a:spAutoFit/>
          </a:bodyPr>
          <a:lstStyle/>
          <a:p>
            <a:pPr algn="just" rtl="1">
              <a:buClr>
                <a:srgbClr val="FF0000"/>
              </a:buClr>
            </a:pPr>
            <a:r>
              <a:rPr lang="fa-IR" sz="17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3- مقاومت غیرخطی تغییرناپذیر با زمان: </a:t>
            </a:r>
            <a:r>
              <a:rPr lang="fa-IR" dirty="0">
                <a:latin typeface="Times New Roman" panose="02020603050405020304" pitchFamily="18" charset="0"/>
                <a:ea typeface="Calibri" panose="020F0502020204030204" pitchFamily="34" charset="0"/>
                <a:cs typeface="B Nazanin" panose="00000400000000000000" pitchFamily="2" charset="-78"/>
              </a:rPr>
              <a:t>مقاومتی که خطی نباشد، غیرخطی است. </a:t>
            </a: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6" name="Picture 14" descr="Frank's Training Cou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803" y="495714"/>
            <a:ext cx="1905000" cy="18192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844972" y="2119805"/>
            <a:ext cx="1018661" cy="375487"/>
          </a:xfrm>
          <a:prstGeom prst="rect">
            <a:avLst/>
          </a:prstGeom>
        </p:spPr>
        <p:txBody>
          <a:bodyPr wrap="square">
            <a:spAutoFit/>
          </a:bodyPr>
          <a:lstStyle/>
          <a:p>
            <a:pPr algn="just" rtl="1">
              <a:lnSpc>
                <a:spcPct val="115000"/>
              </a:lnSpc>
              <a:spcAft>
                <a:spcPts val="1000"/>
              </a:spcAft>
              <a:buClr>
                <a:srgbClr val="FF0000"/>
              </a:buClr>
            </a:pPr>
            <a:r>
              <a:rPr lang="fa-IR" sz="1600" b="1" dirty="0" err="1"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وریستور</a:t>
            </a:r>
            <a:endParaRPr lang="en-US" sz="16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8" name="Group 7"/>
          <p:cNvGrpSpPr/>
          <p:nvPr/>
        </p:nvGrpSpPr>
        <p:grpSpPr>
          <a:xfrm>
            <a:off x="1891725" y="709098"/>
            <a:ext cx="4566924" cy="2529317"/>
            <a:chOff x="1891725" y="2130911"/>
            <a:chExt cx="4566924" cy="2529317"/>
          </a:xfrm>
        </p:grpSpPr>
        <p:pic>
          <p:nvPicPr>
            <p:cNvPr id="9" name="Picture 8" descr="MATHEMATICAL MODEL PREDICTING THE HEAT AND POWER DISSIPATED IN AN ELECTRO-  CONDUCTIVE CONTACT IN A HYBRID WOVEN FABRIC"/>
            <p:cNvPicPr>
              <a:picLocks noChangeAspect="1" noChangeArrowheads="1"/>
            </p:cNvPicPr>
            <p:nvPr/>
          </p:nvPicPr>
          <p:blipFill rotWithShape="1">
            <a:blip r:embed="rId3">
              <a:extLst>
                <a:ext uri="{28A0092B-C50C-407E-A947-70E740481C1C}">
                  <a14:useLocalDpi xmlns:a14="http://schemas.microsoft.com/office/drawing/2010/main" val="0"/>
                </a:ext>
              </a:extLst>
            </a:blip>
            <a:srcRect t="13974"/>
            <a:stretch/>
          </p:blipFill>
          <p:spPr bwMode="auto">
            <a:xfrm>
              <a:off x="2662554" y="2130911"/>
              <a:ext cx="3796095" cy="24240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891725" y="2328745"/>
              <a:ext cx="1018661" cy="506742"/>
            </a:xfrm>
            <a:prstGeom prst="rect">
              <a:avLst/>
            </a:prstGeom>
          </p:spPr>
          <p:txBody>
            <a:bodyPr wrap="square">
              <a:spAutoFit/>
            </a:bodyPr>
            <a:lstStyle/>
            <a:p>
              <a:pPr algn="just" rtl="1">
                <a:lnSpc>
                  <a:spcPct val="115000"/>
                </a:lnSpc>
                <a:spcAft>
                  <a:spcPts val="1000"/>
                </a:spcAft>
                <a:buClr>
                  <a:srgbClr val="FF0000"/>
                </a:buClr>
              </a:pPr>
              <a:r>
                <a:rPr lang="en-US" sz="2500" b="1" i="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v</a:t>
              </a:r>
              <a:endParaRPr lang="en-US" sz="25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p:cNvSpPr/>
            <p:nvPr/>
          </p:nvSpPr>
          <p:spPr>
            <a:xfrm>
              <a:off x="4345365" y="4153486"/>
              <a:ext cx="1018661" cy="506742"/>
            </a:xfrm>
            <a:prstGeom prst="rect">
              <a:avLst/>
            </a:prstGeom>
          </p:spPr>
          <p:txBody>
            <a:bodyPr wrap="square">
              <a:spAutoFit/>
            </a:bodyPr>
            <a:lstStyle/>
            <a:p>
              <a:pPr algn="just" rtl="1">
                <a:lnSpc>
                  <a:spcPct val="115000"/>
                </a:lnSpc>
                <a:spcAft>
                  <a:spcPts val="1000"/>
                </a:spcAft>
                <a:buClr>
                  <a:srgbClr val="FF0000"/>
                </a:buClr>
              </a:pPr>
              <a:r>
                <a:rPr lang="en-US" sz="2500" b="1" i="1" dirty="0" err="1"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i</a:t>
              </a:r>
              <a:endParaRPr lang="en-US" sz="25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2" name="Rectangle 11"/>
              <p:cNvSpPr/>
              <p:nvPr/>
            </p:nvSpPr>
            <p:spPr>
              <a:xfrm>
                <a:off x="6703155" y="1413674"/>
                <a:ext cx="1108830" cy="369332"/>
              </a:xfrm>
              <a:prstGeom prst="rect">
                <a:avLst/>
              </a:prstGeom>
              <a:solidFill>
                <a:schemeClr val="accent1">
                  <a:lumMod val="20000"/>
                  <a:lumOff val="80000"/>
                  <a:alpha val="50000"/>
                </a:schemeClr>
              </a:solidFill>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a:latin typeface="Cambria Math" panose="02040503050406030204" pitchFamily="18" charset="0"/>
                            </a:rPr>
                          </m:ctrlPr>
                        </m:dPr>
                        <m:e>
                          <m:r>
                            <a:rPr lang="en-US" i="1">
                              <a:latin typeface="Cambria Math" panose="02040503050406030204" pitchFamily="18" charset="0"/>
                            </a:rPr>
                            <m:t>𝑣</m:t>
                          </m:r>
                          <m:r>
                            <a:rPr lang="en-US" i="0">
                              <a:latin typeface="Cambria Math" panose="02040503050406030204" pitchFamily="18" charset="0"/>
                            </a:rPr>
                            <m:t>=</m:t>
                          </m:r>
                          <m:r>
                            <a:rPr lang="en-US" i="1">
                              <a:latin typeface="Cambria Math" panose="02040503050406030204" pitchFamily="18" charset="0"/>
                            </a:rPr>
                            <m:t>𝑓</m:t>
                          </m:r>
                          <m:r>
                            <m:rPr>
                              <m:nor/>
                            </m:rPr>
                            <a:rPr lang="en-US" i="1">
                              <a:latin typeface="Cambria Math" panose="02040503050406030204" pitchFamily="18" charset="0"/>
                            </a:rPr>
                            <m:t> </m:t>
                          </m:r>
                          <m:r>
                            <a:rPr lang="en-US" i="0">
                              <a:latin typeface="Cambria Math" panose="02040503050406030204" pitchFamily="18" charset="0"/>
                            </a:rPr>
                            <m:t>(</m:t>
                          </m:r>
                          <m:r>
                            <a:rPr lang="en-US" i="1">
                              <a:latin typeface="Cambria Math" panose="02040503050406030204" pitchFamily="18" charset="0"/>
                            </a:rPr>
                            <m:t>𝑖</m:t>
                          </m:r>
                        </m:e>
                      </m:d>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6703155" y="1413674"/>
                <a:ext cx="1108830" cy="369332"/>
              </a:xfrm>
              <a:prstGeom prst="rect">
                <a:avLst/>
              </a:prstGeom>
              <a:blipFill>
                <a:blip r:embed="rId4"/>
                <a:stretch>
                  <a:fillRect t="-121667" r="-46409" b="-188333"/>
                </a:stretch>
              </a:blipFill>
            </p:spPr>
            <p:txBody>
              <a:bodyPr/>
              <a:lstStyle/>
              <a:p>
                <a:r>
                  <a:rPr lang="en-US">
                    <a:noFill/>
                  </a:rPr>
                  <a:t> </a:t>
                </a:r>
              </a:p>
            </p:txBody>
          </p:sp>
        </mc:Fallback>
      </mc:AlternateContent>
      <p:pic>
        <p:nvPicPr>
          <p:cNvPr id="13" name="Picture 18" descr="What Is A Diode? | Fluk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91" y="3331012"/>
            <a:ext cx="3019425" cy="15144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742385" y="4729651"/>
            <a:ext cx="1018661" cy="375487"/>
          </a:xfrm>
          <a:prstGeom prst="rect">
            <a:avLst/>
          </a:prstGeom>
        </p:spPr>
        <p:txBody>
          <a:bodyPr wrap="square">
            <a:spAutoFit/>
          </a:bodyPr>
          <a:lstStyle/>
          <a:p>
            <a:pPr algn="ctr" rtl="1">
              <a:lnSpc>
                <a:spcPct val="115000"/>
              </a:lnSpc>
              <a:spcAft>
                <a:spcPts val="1000"/>
              </a:spcAft>
              <a:buClr>
                <a:srgbClr val="FF0000"/>
              </a:buClr>
            </a:pPr>
            <a:r>
              <a:rPr lang="fa-IR" sz="1600" b="1" dirty="0" err="1"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دیود</a:t>
            </a:r>
            <a:endParaRPr lang="en-US" sz="16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15" name="Group 14"/>
          <p:cNvGrpSpPr/>
          <p:nvPr/>
        </p:nvGrpSpPr>
        <p:grpSpPr>
          <a:xfrm>
            <a:off x="3308357" y="3262364"/>
            <a:ext cx="3358136" cy="2850459"/>
            <a:chOff x="3423664" y="4250191"/>
            <a:chExt cx="2720689" cy="2405849"/>
          </a:xfrm>
        </p:grpSpPr>
        <p:pic>
          <p:nvPicPr>
            <p:cNvPr id="16" name="Picture 22" descr="PN Junction Diode - Last Minute Enginee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3664" y="4438335"/>
              <a:ext cx="2720689" cy="221770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528914" y="4250191"/>
              <a:ext cx="363126" cy="517065"/>
            </a:xfrm>
            <a:prstGeom prst="rect">
              <a:avLst/>
            </a:prstGeom>
            <a:solidFill>
              <a:schemeClr val="bg1"/>
            </a:solidFill>
          </p:spPr>
          <p:txBody>
            <a:bodyPr wrap="square">
              <a:spAutoFit/>
            </a:bodyPr>
            <a:lstStyle/>
            <a:p>
              <a:pPr rtl="1">
                <a:lnSpc>
                  <a:spcPct val="115000"/>
                </a:lnSpc>
                <a:spcAft>
                  <a:spcPts val="1000"/>
                </a:spcAft>
                <a:buClr>
                  <a:srgbClr val="FF0000"/>
                </a:buClr>
              </a:pPr>
              <a:r>
                <a:rPr lang="en-US" sz="2400" b="1" i="1" dirty="0" err="1"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i</a:t>
              </a:r>
              <a:endParaRPr lang="en-US" sz="24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5730240" y="4994455"/>
              <a:ext cx="396240" cy="461665"/>
            </a:xfrm>
            <a:prstGeom prst="rect">
              <a:avLst/>
            </a:prstGeom>
            <a:solidFill>
              <a:schemeClr val="bg1"/>
            </a:solidFill>
          </p:spPr>
          <p:txBody>
            <a:bodyPr wrap="square">
              <a:spAutoFit/>
            </a:bodyPr>
            <a:lstStyle/>
            <a:p>
              <a:pPr algn="just" rtl="1">
                <a:buClr>
                  <a:srgbClr val="FF0000"/>
                </a:buClr>
              </a:pPr>
              <a:r>
                <a:rPr lang="en-US" sz="2400" b="1" i="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v</a:t>
              </a:r>
              <a:endParaRPr lang="en-US" sz="24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9" name="Rectangle 18"/>
              <p:cNvSpPr/>
              <p:nvPr/>
            </p:nvSpPr>
            <p:spPr>
              <a:xfrm>
                <a:off x="7034125" y="4438108"/>
                <a:ext cx="1637435" cy="505588"/>
              </a:xfrm>
              <a:prstGeom prst="rect">
                <a:avLst/>
              </a:prstGeom>
              <a:solidFill>
                <a:schemeClr val="accent1">
                  <a:lumMod val="20000"/>
                  <a:lumOff val="80000"/>
                  <a:alpha val="50000"/>
                </a:schemeClr>
              </a:solidFill>
            </p:spPr>
            <p:txBody>
              <a:bodyPr wrap="none">
                <a:spAutoFit/>
              </a:bodyPr>
              <a:lstStyle/>
              <a:p>
                <a14:m>
                  <m:oMath xmlns:m="http://schemas.openxmlformats.org/officeDocument/2006/math">
                    <m:r>
                      <a:rPr lang="en-US" i="1">
                        <a:latin typeface="Cambria Math" panose="02040503050406030204" pitchFamily="18" charset="0"/>
                      </a:rPr>
                      <m:t>𝑖</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𝑠</m:t>
                        </m:r>
                      </m:sub>
                    </m:sSub>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f>
                          <m:fPr>
                            <m:ctrlPr>
                              <a:rPr lang="en-US" i="1">
                                <a:latin typeface="Cambria Math" panose="02040503050406030204" pitchFamily="18" charset="0"/>
                              </a:rPr>
                            </m:ctrlPr>
                          </m:fPr>
                          <m:num>
                            <m:r>
                              <a:rPr lang="en-US" i="1">
                                <a:latin typeface="Cambria Math" panose="02040503050406030204" pitchFamily="18" charset="0"/>
                              </a:rPr>
                              <m:t>𝑣</m:t>
                            </m:r>
                          </m:num>
                          <m:den>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den>
                        </m:f>
                      </m:sup>
                    </m:sSup>
                    <m:r>
                      <a:rPr lang="en-US">
                        <a:latin typeface="Cambria Math" panose="02040503050406030204" pitchFamily="18" charset="0"/>
                      </a:rPr>
                      <m:t>−</m:t>
                    </m:r>
                    <m:r>
                      <a:rPr lang="en-US">
                        <a:latin typeface="Cambria Math" panose="02040503050406030204" pitchFamily="18" charset="0"/>
                      </a:rPr>
                      <m:t>1</m:t>
                    </m:r>
                  </m:oMath>
                </a14:m>
                <a:r>
                  <a:rPr lang="en-US" dirty="0" smtClean="0"/>
                  <a:t>)</a:t>
                </a:r>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7034125" y="4438108"/>
                <a:ext cx="1637435" cy="505588"/>
              </a:xfrm>
              <a:prstGeom prst="rect">
                <a:avLst/>
              </a:prstGeom>
              <a:blipFill>
                <a:blip r:embed="rId7"/>
                <a:stretch>
                  <a:fillRect r="-2602" b="-16867"/>
                </a:stretch>
              </a:blipFill>
            </p:spPr>
            <p:txBody>
              <a:bodyPr/>
              <a:lstStyle/>
              <a:p>
                <a:r>
                  <a:rPr lang="en-US">
                    <a:noFill/>
                  </a:rPr>
                  <a:t> </a:t>
                </a:r>
              </a:p>
            </p:txBody>
          </p:sp>
        </mc:Fallback>
      </mc:AlternateContent>
      <p:pic>
        <p:nvPicPr>
          <p:cNvPr id="20" name="Picture 19"/>
          <p:cNvPicPr>
            <a:picLocks noChangeAspect="1"/>
          </p:cNvPicPr>
          <p:nvPr/>
        </p:nvPicPr>
        <p:blipFill>
          <a:blip r:embed="rId8"/>
          <a:stretch>
            <a:fillRect/>
          </a:stretch>
        </p:blipFill>
        <p:spPr>
          <a:xfrm>
            <a:off x="724410" y="5146126"/>
            <a:ext cx="1294380" cy="775920"/>
          </a:xfrm>
          <a:prstGeom prst="rect">
            <a:avLst/>
          </a:prstGeom>
        </p:spPr>
      </p:pic>
      <mc:AlternateContent xmlns:mc="http://schemas.openxmlformats.org/markup-compatibility/2006" xmlns:a14="http://schemas.microsoft.com/office/drawing/2010/main">
        <mc:Choice Requires="a14">
          <p:sp>
            <p:nvSpPr>
              <p:cNvPr id="21" name="Rectangle 20"/>
              <p:cNvSpPr/>
              <p:nvPr/>
            </p:nvSpPr>
            <p:spPr>
              <a:xfrm>
                <a:off x="1716759" y="5089014"/>
                <a:ext cx="7294534" cy="1466876"/>
              </a:xfrm>
              <a:prstGeom prst="rect">
                <a:avLst/>
              </a:prstGeom>
            </p:spPr>
            <p:txBody>
              <a:bodyPr wrap="square">
                <a:spAutoFit/>
              </a:bodyPr>
              <a:lstStyle/>
              <a:p>
                <a:pPr algn="r" rtl="1"/>
                <a:r>
                  <a:rPr lang="fa-IR" sz="1600" dirty="0">
                    <a:latin typeface="Cambria Math" panose="02040503050406030204" pitchFamily="18" charset="0"/>
                    <a:ea typeface="Cambria Math" panose="02040503050406030204" pitchFamily="18" charset="0"/>
                    <a:cs typeface="B Nazanin" panose="00000400000000000000" pitchFamily="2" charset="-78"/>
                  </a:rPr>
                  <a:t>ثابت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بولتزمن </a:t>
                </a:r>
                <a14:m>
                  <m:oMath xmlns:m="http://schemas.openxmlformats.org/officeDocument/2006/math">
                    <m:r>
                      <a:rPr lang="en-US" sz="1600" b="1" i="1" smtClean="0">
                        <a:latin typeface="Cambria Math" panose="02040503050406030204" pitchFamily="18" charset="0"/>
                        <a:ea typeface="Cambria Math" panose="02040503050406030204" pitchFamily="18" charset="0"/>
                        <a:cs typeface="B Nazanin" panose="00000400000000000000" pitchFamily="2" charset="-78"/>
                      </a:rPr>
                      <m:t>𝒌</m:t>
                    </m:r>
                  </m:oMath>
                </a14:m>
                <a:endParaRPr lang="en-US" sz="1600" dirty="0">
                  <a:effectLst/>
                  <a:latin typeface="Cambria Math" panose="02040503050406030204" pitchFamily="18" charset="0"/>
                  <a:ea typeface="Cambria Math" panose="02040503050406030204" pitchFamily="18" charset="0"/>
                  <a:cs typeface="Arial" panose="020B0604020202020204" pitchFamily="34" charset="0"/>
                </a:endParaRPr>
              </a:p>
              <a:p>
                <a:pPr algn="r" rtl="1"/>
                <a:r>
                  <a:rPr lang="fa-IR" sz="1600" dirty="0">
                    <a:latin typeface="Cambria Math" panose="02040503050406030204" pitchFamily="18" charset="0"/>
                    <a:ea typeface="Cambria Math" panose="02040503050406030204" pitchFamily="18" charset="0"/>
                    <a:cs typeface="B Nazanin" panose="00000400000000000000" pitchFamily="2" charset="-78"/>
                  </a:rPr>
                  <a:t>جریان اشباع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معکوس </a:t>
                </a:r>
                <a14:m>
                  <m:oMath xmlns:m="http://schemas.openxmlformats.org/officeDocument/2006/math">
                    <m:sSub>
                      <m:sSubPr>
                        <m:ctrlPr>
                          <a:rPr lang="en-US" sz="1600" b="1" i="1">
                            <a:latin typeface="Cambria Math" panose="02040503050406030204" pitchFamily="18" charset="0"/>
                            <a:ea typeface="Cambria Math" panose="02040503050406030204" pitchFamily="18" charset="0"/>
                            <a:cs typeface="B Nazanin" panose="00000400000000000000" pitchFamily="2" charset="-78"/>
                          </a:rPr>
                        </m:ctrlPr>
                      </m:sSubPr>
                      <m:e>
                        <m:r>
                          <a:rPr lang="en-US" sz="1600" b="1" i="1">
                            <a:latin typeface="Cambria Math" panose="02040503050406030204" pitchFamily="18" charset="0"/>
                            <a:ea typeface="Cambria Math" panose="02040503050406030204" pitchFamily="18" charset="0"/>
                            <a:cs typeface="B Nazanin" panose="00000400000000000000" pitchFamily="2" charset="-78"/>
                          </a:rPr>
                          <m:t>𝑰</m:t>
                        </m:r>
                      </m:e>
                      <m:sub>
                        <m:r>
                          <a:rPr lang="en-US" sz="1600" b="1" i="1">
                            <a:latin typeface="Cambria Math" panose="02040503050406030204" pitchFamily="18" charset="0"/>
                            <a:ea typeface="Cambria Math" panose="02040503050406030204" pitchFamily="18" charset="0"/>
                            <a:cs typeface="B Nazanin" panose="00000400000000000000" pitchFamily="2" charset="-78"/>
                          </a:rPr>
                          <m:t>𝑺</m:t>
                        </m:r>
                      </m:sub>
                    </m:sSub>
                  </m:oMath>
                </a14:m>
                <a:endParaRPr lang="en-US" sz="1600" dirty="0">
                  <a:effectLst/>
                  <a:latin typeface="Cambria Math" panose="02040503050406030204" pitchFamily="18" charset="0"/>
                  <a:ea typeface="Cambria Math" panose="02040503050406030204" pitchFamily="18" charset="0"/>
                  <a:cs typeface="Arial" panose="020B0604020202020204" pitchFamily="34" charset="0"/>
                </a:endParaRPr>
              </a:p>
              <a:p>
                <a:pPr algn="r" rtl="1"/>
                <a:r>
                  <a:rPr lang="fa-IR" sz="1600" dirty="0">
                    <a:latin typeface="Cambria Math" panose="02040503050406030204" pitchFamily="18" charset="0"/>
                    <a:ea typeface="Cambria Math" panose="02040503050406030204" pitchFamily="18" charset="0"/>
                    <a:cs typeface="B Nazanin" panose="00000400000000000000" pitchFamily="2" charset="-78"/>
                  </a:rPr>
                  <a:t>درجه حرارت برحسب کلوین</a:t>
                </a:r>
                <a:r>
                  <a:rPr lang="fa-IR" sz="1600" dirty="0" smtClean="0">
                    <a:latin typeface="Cambria Math" panose="02040503050406030204" pitchFamily="18" charset="0"/>
                    <a:ea typeface="Cambria Math" panose="02040503050406030204" pitchFamily="18" charset="0"/>
                    <a:cs typeface="B Nazanin" panose="00000400000000000000" pitchFamily="2" charset="-78"/>
                  </a:rPr>
                  <a:t> </a:t>
                </a:r>
                <a14:m>
                  <m:oMath xmlns:m="http://schemas.openxmlformats.org/officeDocument/2006/math">
                    <m:r>
                      <a:rPr lang="en-US" sz="1600" b="1" i="1">
                        <a:latin typeface="Cambria Math" panose="02040503050406030204" pitchFamily="18" charset="0"/>
                        <a:ea typeface="Cambria Math" panose="02040503050406030204" pitchFamily="18" charset="0"/>
                        <a:cs typeface="B Nazanin" panose="00000400000000000000" pitchFamily="2" charset="-78"/>
                      </a:rPr>
                      <m:t>𝑻</m:t>
                    </m:r>
                  </m:oMath>
                </a14:m>
                <a:endParaRPr lang="en-US" sz="1600" dirty="0">
                  <a:effectLst/>
                  <a:latin typeface="Cambria Math" panose="02040503050406030204" pitchFamily="18" charset="0"/>
                  <a:ea typeface="Cambria Math" panose="02040503050406030204" pitchFamily="18" charset="0"/>
                  <a:cs typeface="Arial" panose="020B0604020202020204" pitchFamily="34" charset="0"/>
                </a:endParaRPr>
              </a:p>
              <a:p>
                <a:pPr algn="r" rtl="1"/>
                <a:r>
                  <a:rPr lang="fa-IR" sz="1600" dirty="0">
                    <a:latin typeface="Cambria Math" panose="02040503050406030204" pitchFamily="18" charset="0"/>
                    <a:ea typeface="Cambria Math" panose="02040503050406030204" pitchFamily="18" charset="0"/>
                    <a:cs typeface="B Nazanin" panose="00000400000000000000" pitchFamily="2" charset="-78"/>
                  </a:rPr>
                  <a:t>بار الکترون</a:t>
                </a:r>
                <a:r>
                  <a:rPr lang="fa-IR" sz="1600" dirty="0" smtClean="0">
                    <a:latin typeface="Cambria Math" panose="02040503050406030204" pitchFamily="18" charset="0"/>
                    <a:ea typeface="Cambria Math" panose="02040503050406030204" pitchFamily="18" charset="0"/>
                    <a:cs typeface="B Nazanin" panose="00000400000000000000" pitchFamily="2" charset="-78"/>
                  </a:rPr>
                  <a:t> </a:t>
                </a:r>
                <a14:m>
                  <m:oMath xmlns:m="http://schemas.openxmlformats.org/officeDocument/2006/math">
                    <m:r>
                      <a:rPr lang="en-US" sz="1600" b="1" i="1">
                        <a:latin typeface="Cambria Math" panose="02040503050406030204" pitchFamily="18" charset="0"/>
                        <a:ea typeface="Cambria Math" panose="02040503050406030204" pitchFamily="18" charset="0"/>
                        <a:cs typeface="B Nazanin" panose="00000400000000000000" pitchFamily="2" charset="-78"/>
                      </a:rPr>
                      <m:t>𝒒</m:t>
                    </m:r>
                  </m:oMath>
                </a14:m>
                <a:endParaRPr lang="en-US" sz="1600" dirty="0">
                  <a:effectLst/>
                  <a:latin typeface="Cambria Math" panose="02040503050406030204" pitchFamily="18" charset="0"/>
                  <a:ea typeface="Cambria Math" panose="02040503050406030204" pitchFamily="18" charset="0"/>
                  <a:cs typeface="Arial" panose="020B0604020202020204" pitchFamily="34" charset="0"/>
                </a:endParaRPr>
              </a:p>
              <a:p>
                <a:pPr algn="r" rtl="1"/>
                <a:r>
                  <a:rPr lang="fa-IR" sz="1600" dirty="0" smtClean="0">
                    <a:latin typeface="Cambria Math" panose="02040503050406030204" pitchFamily="18" charset="0"/>
                    <a:ea typeface="Cambria Math" panose="02040503050406030204" pitchFamily="18" charset="0"/>
                    <a:cs typeface="B Nazanin" panose="00000400000000000000" pitchFamily="2" charset="-78"/>
                  </a:rPr>
                  <a:t>در درجه حرارت اتاق، مقدار </a:t>
                </a:r>
                <a14:m>
                  <m:oMath xmlns:m="http://schemas.openxmlformats.org/officeDocument/2006/math">
                    <m:f>
                      <m:fPr>
                        <m:ctrlPr>
                          <a:rPr lang="en-US" sz="1600" b="1" i="1">
                            <a:latin typeface="Cambria Math" panose="02040503050406030204" pitchFamily="18" charset="0"/>
                            <a:ea typeface="Cambria Math" panose="02040503050406030204" pitchFamily="18" charset="0"/>
                            <a:cs typeface="B Nazanin" panose="00000400000000000000" pitchFamily="2" charset="-78"/>
                          </a:rPr>
                        </m:ctrlPr>
                      </m:fPr>
                      <m:num>
                        <m:r>
                          <a:rPr lang="en-US" sz="1600" b="1" i="1">
                            <a:latin typeface="Cambria Math" panose="02040503050406030204" pitchFamily="18" charset="0"/>
                            <a:ea typeface="Cambria Math" panose="02040503050406030204" pitchFamily="18" charset="0"/>
                            <a:cs typeface="B Nazanin" panose="00000400000000000000" pitchFamily="2" charset="-78"/>
                          </a:rPr>
                          <m:t>𝒌𝑻</m:t>
                        </m:r>
                      </m:num>
                      <m:den>
                        <m:r>
                          <a:rPr lang="en-US" sz="1600" b="1" i="1">
                            <a:latin typeface="Cambria Math" panose="02040503050406030204" pitchFamily="18" charset="0"/>
                            <a:ea typeface="Cambria Math" panose="02040503050406030204" pitchFamily="18" charset="0"/>
                            <a:cs typeface="B Nazanin" panose="00000400000000000000" pitchFamily="2" charset="-78"/>
                          </a:rPr>
                          <m:t>𝒒</m:t>
                        </m:r>
                      </m:den>
                    </m:f>
                  </m:oMath>
                </a14:m>
                <a:r>
                  <a:rPr lang="fa-IR" sz="1600" dirty="0">
                    <a:latin typeface="Cambria Math" panose="02040503050406030204" pitchFamily="18" charset="0"/>
                    <a:ea typeface="Cambria Math" panose="02040503050406030204" pitchFamily="18" charset="0"/>
                    <a:cs typeface="B Nazanin" panose="00000400000000000000" pitchFamily="2" charset="-78"/>
                  </a:rPr>
                  <a:t> تقریبا مساوی </a:t>
                </a:r>
                <a:r>
                  <a:rPr lang="en-US" sz="1600" dirty="0" smtClean="0">
                    <a:latin typeface="Cambria Math" panose="02040503050406030204" pitchFamily="18" charset="0"/>
                    <a:ea typeface="Cambria Math" panose="02040503050406030204" pitchFamily="18" charset="0"/>
                    <a:cs typeface="B Nazanin" panose="00000400000000000000" pitchFamily="2" charset="-78"/>
                  </a:rPr>
                  <a:t>26mV</a:t>
                </a:r>
                <a:r>
                  <a:rPr lang="fa-IR" sz="1600" dirty="0" smtClean="0">
                    <a:latin typeface="Cambria Math" panose="02040503050406030204" pitchFamily="18" charset="0"/>
                    <a:ea typeface="Cambria Math" panose="02040503050406030204" pitchFamily="18" charset="0"/>
                    <a:cs typeface="B Nazanin" panose="00000400000000000000" pitchFamily="2" charset="-78"/>
                  </a:rPr>
                  <a:t> است</a:t>
                </a:r>
                <a:r>
                  <a:rPr lang="fa-IR" sz="1600" dirty="0">
                    <a:latin typeface="Cambria Math" panose="02040503050406030204" pitchFamily="18" charset="0"/>
                    <a:ea typeface="Cambria Math" panose="02040503050406030204" pitchFamily="18" charset="0"/>
                    <a:cs typeface="B Nazanin" panose="00000400000000000000" pitchFamily="2" charset="-78"/>
                  </a:rPr>
                  <a:t>.</a:t>
                </a:r>
                <a:endParaRPr lang="en-US" sz="1600" dirty="0">
                  <a:effectLst/>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1716759" y="5089014"/>
                <a:ext cx="7294534" cy="1466876"/>
              </a:xfrm>
              <a:prstGeom prst="rect">
                <a:avLst/>
              </a:prstGeom>
              <a:blipFill>
                <a:blip r:embed="rId9"/>
                <a:stretch>
                  <a:fillRect t="-417" r="-418" b="-1250"/>
                </a:stretch>
              </a:blipFill>
            </p:spPr>
            <p:txBody>
              <a:bodyPr/>
              <a:lstStyle/>
              <a:p>
                <a:r>
                  <a:rPr lang="en-US">
                    <a:noFill/>
                  </a:rPr>
                  <a:t> </a:t>
                </a:r>
              </a:p>
            </p:txBody>
          </p:sp>
        </mc:Fallback>
      </mc:AlternateContent>
    </p:spTree>
    <p:extLst>
      <p:ext uri="{BB962C8B-B14F-4D97-AF65-F5344CB8AC3E}">
        <p14:creationId xmlns:p14="http://schemas.microsoft.com/office/powerpoint/2010/main" val="138132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pic>
        <p:nvPicPr>
          <p:cNvPr id="2050" name="Picture 2" descr="Introduction to Tunnel Diode, Construction, Working, Types, Features &amp;  Applications - The Engineering Knowledge"/>
          <p:cNvPicPr>
            <a:picLocks noChangeAspect="1" noChangeArrowheads="1"/>
          </p:cNvPicPr>
          <p:nvPr/>
        </p:nvPicPr>
        <p:blipFill rotWithShape="1">
          <a:blip r:embed="rId2">
            <a:extLst>
              <a:ext uri="{28A0092B-C50C-407E-A947-70E740481C1C}">
                <a14:useLocalDpi xmlns:a14="http://schemas.microsoft.com/office/drawing/2010/main" val="0"/>
              </a:ext>
            </a:extLst>
          </a:blip>
          <a:srcRect l="47953" t="14286" r="1754" b="22449"/>
          <a:stretch/>
        </p:blipFill>
        <p:spPr bwMode="auto">
          <a:xfrm>
            <a:off x="5562600" y="76200"/>
            <a:ext cx="32766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unnel Diode - Symbol, Construction, Working &amp; Applica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0889" y="197627"/>
            <a:ext cx="20574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ntroduction to Tunnel Diode, Construction, Working, Types, Features &amp;  Applications - The Engineering Knowledge"/>
          <p:cNvPicPr>
            <a:picLocks noChangeAspect="1" noChangeArrowheads="1"/>
          </p:cNvPicPr>
          <p:nvPr/>
        </p:nvPicPr>
        <p:blipFill rotWithShape="1">
          <a:blip r:embed="rId2">
            <a:extLst>
              <a:ext uri="{28A0092B-C50C-407E-A947-70E740481C1C}">
                <a14:useLocalDpi xmlns:a14="http://schemas.microsoft.com/office/drawing/2010/main" val="0"/>
              </a:ext>
            </a:extLst>
          </a:blip>
          <a:srcRect l="17544" t="38775" r="71930" b="30613"/>
          <a:stretch/>
        </p:blipFill>
        <p:spPr bwMode="auto">
          <a:xfrm>
            <a:off x="4533518" y="382186"/>
            <a:ext cx="6858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iode Symbols: A Comprehensive Guide to Understanding Circuit Diagram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674" y="2209800"/>
            <a:ext cx="3599552" cy="174328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What is a variable-capacitance (varicap) diode? | Toshiba Electronic  Devices &amp; Storage Corporation | Asia-Englis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0352" y="2971800"/>
            <a:ext cx="3666514" cy="29273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ypes of Diodes with Symbol, Definition, Working and Applicati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873" y="4130675"/>
            <a:ext cx="427764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598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405405375"/>
              </p:ext>
            </p:extLst>
          </p:nvPr>
        </p:nvGraphicFramePr>
        <p:xfrm>
          <a:off x="7200582" y="152400"/>
          <a:ext cx="1363726" cy="2392680"/>
        </p:xfrm>
        <a:graphic>
          <a:graphicData uri="http://schemas.openxmlformats.org/presentationml/2006/ole">
            <mc:AlternateContent xmlns:mc="http://schemas.openxmlformats.org/markup-compatibility/2006">
              <mc:Choice xmlns:v="urn:schemas-microsoft-com:vml" Requires="v">
                <p:oleObj spid="_x0000_s3133" name="Visio" r:id="rId3" imgW="1500892" imgH="2613431" progId="Visio.Drawing.15">
                  <p:embed/>
                </p:oleObj>
              </mc:Choice>
              <mc:Fallback>
                <p:oleObj name="Visio" r:id="rId3" imgW="1500892" imgH="2613431"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582" y="152400"/>
                        <a:ext cx="1363726" cy="2392680"/>
                      </a:xfrm>
                      <a:prstGeom prst="rect">
                        <a:avLst/>
                      </a:prstGeom>
                      <a:noFill/>
                    </p:spPr>
                  </p:pic>
                </p:oleObj>
              </mc:Fallback>
            </mc:AlternateContent>
          </a:graphicData>
        </a:graphic>
      </p:graphicFrame>
      <p:cxnSp>
        <p:nvCxnSpPr>
          <p:cNvPr id="7" name="Straight Arrow Connector 6"/>
          <p:cNvCxnSpPr/>
          <p:nvPr/>
        </p:nvCxnSpPr>
        <p:spPr>
          <a:xfrm flipH="1" flipV="1">
            <a:off x="4305300" y="213360"/>
            <a:ext cx="22860" cy="26365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flipV="1">
            <a:off x="3604260" y="2331720"/>
            <a:ext cx="3246120" cy="685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Freeform: Shape 66"/>
          <p:cNvSpPr/>
          <p:nvPr/>
        </p:nvSpPr>
        <p:spPr>
          <a:xfrm>
            <a:off x="3375660" y="556260"/>
            <a:ext cx="3177540" cy="2065020"/>
          </a:xfrm>
          <a:custGeom>
            <a:avLst/>
            <a:gdLst>
              <a:gd name="connsiteX0" fmla="*/ 0 w 3192780"/>
              <a:gd name="connsiteY0" fmla="*/ 2346960 h 2346960"/>
              <a:gd name="connsiteX1" fmla="*/ 2506980 w 3192780"/>
              <a:gd name="connsiteY1" fmla="*/ 1508760 h 2346960"/>
              <a:gd name="connsiteX2" fmla="*/ 1805940 w 3192780"/>
              <a:gd name="connsiteY2" fmla="*/ 960120 h 2346960"/>
              <a:gd name="connsiteX3" fmla="*/ 3192780 w 3192780"/>
              <a:gd name="connsiteY3" fmla="*/ 0 h 2346960"/>
            </a:gdLst>
            <a:ahLst/>
            <a:cxnLst>
              <a:cxn ang="0">
                <a:pos x="connsiteX0" y="connsiteY0"/>
              </a:cxn>
              <a:cxn ang="0">
                <a:pos x="connsiteX1" y="connsiteY1"/>
              </a:cxn>
              <a:cxn ang="0">
                <a:pos x="connsiteX2" y="connsiteY2"/>
              </a:cxn>
              <a:cxn ang="0">
                <a:pos x="connsiteX3" y="connsiteY3"/>
              </a:cxn>
            </a:cxnLst>
            <a:rect l="l" t="t" r="r" b="b"/>
            <a:pathLst>
              <a:path w="3192780" h="2346960">
                <a:moveTo>
                  <a:pt x="0" y="2346960"/>
                </a:moveTo>
                <a:cubicBezTo>
                  <a:pt x="1102995" y="2043430"/>
                  <a:pt x="2205990" y="1739900"/>
                  <a:pt x="2506980" y="1508760"/>
                </a:cubicBezTo>
                <a:cubicBezTo>
                  <a:pt x="2807970" y="1277620"/>
                  <a:pt x="1691640" y="1211580"/>
                  <a:pt x="1805940" y="960120"/>
                </a:cubicBezTo>
                <a:cubicBezTo>
                  <a:pt x="1920240" y="708660"/>
                  <a:pt x="2971800" y="38100"/>
                  <a:pt x="3192780" y="0"/>
                </a:cubicBezTo>
              </a:path>
            </a:pathLst>
          </a:custGeom>
        </p:spPr>
        <p:style>
          <a:lnRef idx="2">
            <a:schemeClr val="dk1"/>
          </a:lnRef>
          <a:fillRef idx="0">
            <a:schemeClr val="dk1"/>
          </a:fillRef>
          <a:effectRef idx="1">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Cambria Math" panose="02040503050406030204" pitchFamily="18" charset="0"/>
              <a:ea typeface="Cambria Math" panose="02040503050406030204" pitchFamily="18" charset="0"/>
            </a:endParaRPr>
          </a:p>
        </p:txBody>
      </p:sp>
      <p:sp>
        <p:nvSpPr>
          <p:cNvPr id="10" name="Rectangle 9"/>
          <p:cNvSpPr/>
          <p:nvPr/>
        </p:nvSpPr>
        <p:spPr>
          <a:xfrm>
            <a:off x="4393873" y="21349"/>
            <a:ext cx="276870" cy="480837"/>
          </a:xfrm>
          <a:prstGeom prst="rect">
            <a:avLst/>
          </a:prstGeom>
          <a:solidFill>
            <a:schemeClr val="bg1"/>
          </a:solidFill>
        </p:spPr>
        <p:txBody>
          <a:bodyPr wrap="square">
            <a:spAutoFit/>
          </a:bodyPr>
          <a:lstStyle/>
          <a:p>
            <a:pPr rtl="1">
              <a:lnSpc>
                <a:spcPct val="115000"/>
              </a:lnSpc>
              <a:spcAft>
                <a:spcPts val="1000"/>
              </a:spcAft>
              <a:buClr>
                <a:srgbClr val="FF0000"/>
              </a:buClr>
            </a:pPr>
            <a:r>
              <a:rPr lang="en-US" sz="2400" b="1" i="1" dirty="0" err="1"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i</a:t>
            </a:r>
            <a:endParaRPr lang="en-US" sz="2400" b="1" i="1" dirty="0">
              <a:solidFill>
                <a:srgbClr val="FF0000"/>
              </a:solidFill>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11" name="Rectangle 10"/>
          <p:cNvSpPr/>
          <p:nvPr/>
        </p:nvSpPr>
        <p:spPr>
          <a:xfrm>
            <a:off x="6927351" y="1938635"/>
            <a:ext cx="244539" cy="461665"/>
          </a:xfrm>
          <a:prstGeom prst="rect">
            <a:avLst/>
          </a:prstGeom>
          <a:solidFill>
            <a:schemeClr val="bg1"/>
          </a:solidFill>
        </p:spPr>
        <p:txBody>
          <a:bodyPr wrap="square">
            <a:spAutoFit/>
          </a:bodyPr>
          <a:lstStyle/>
          <a:p>
            <a:pPr algn="just" rtl="1">
              <a:buClr>
                <a:srgbClr val="FF0000"/>
              </a:buClr>
            </a:pPr>
            <a:r>
              <a:rPr lang="en-US" sz="2400" b="1" i="1"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v</a:t>
            </a:r>
            <a:endParaRPr lang="en-US" sz="2400" b="1" i="1" dirty="0">
              <a:solidFill>
                <a:srgbClr val="FF0000"/>
              </a:solidFill>
              <a:effectLst/>
              <a:latin typeface="Cambria Math" panose="02040503050406030204" pitchFamily="18" charset="0"/>
              <a:ea typeface="Cambria Math" panose="02040503050406030204" pitchFamily="18" charset="0"/>
              <a:cs typeface="Arial" panose="020B0604020202020204" pitchFamily="34"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1751688547"/>
              </p:ext>
            </p:extLst>
          </p:nvPr>
        </p:nvGraphicFramePr>
        <p:xfrm>
          <a:off x="7192962" y="3485693"/>
          <a:ext cx="1500672" cy="2897149"/>
        </p:xfrm>
        <a:graphic>
          <a:graphicData uri="http://schemas.openxmlformats.org/presentationml/2006/ole">
            <mc:AlternateContent xmlns:mc="http://schemas.openxmlformats.org/markup-compatibility/2006">
              <mc:Choice xmlns:v="urn:schemas-microsoft-com:vml" Requires="v">
                <p:oleObj spid="_x0000_s3134" name="Visio" r:id="rId5" imgW="1759901" imgH="3406116" progId="Visio.Drawing.15">
                  <p:embed/>
                </p:oleObj>
              </mc:Choice>
              <mc:Fallback>
                <p:oleObj name="Visio" r:id="rId5" imgW="1759901" imgH="3406116" progId="Visio.Drawing.15">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2962" y="3485693"/>
                        <a:ext cx="1500672" cy="2897149"/>
                      </a:xfrm>
                      <a:prstGeom prst="rect">
                        <a:avLst/>
                      </a:prstGeom>
                      <a:noFill/>
                    </p:spPr>
                  </p:pic>
                </p:oleObj>
              </mc:Fallback>
            </mc:AlternateContent>
          </a:graphicData>
        </a:graphic>
      </p:graphicFrame>
      <p:cxnSp>
        <p:nvCxnSpPr>
          <p:cNvPr id="15" name="Straight Arrow Connector 14"/>
          <p:cNvCxnSpPr/>
          <p:nvPr/>
        </p:nvCxnSpPr>
        <p:spPr>
          <a:xfrm flipH="1" flipV="1">
            <a:off x="4305300" y="3604578"/>
            <a:ext cx="15240" cy="26593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flipV="1">
            <a:off x="3688080" y="5799138"/>
            <a:ext cx="3246120" cy="685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3779520" y="4008438"/>
            <a:ext cx="2499360" cy="2232660"/>
          </a:xfrm>
          <a:prstGeom prst="line">
            <a:avLst/>
          </a:prstGeom>
        </p:spPr>
        <p:style>
          <a:lnRef idx="2">
            <a:schemeClr val="dk1"/>
          </a:lnRef>
          <a:fillRef idx="0">
            <a:schemeClr val="dk1"/>
          </a:fillRef>
          <a:effectRef idx="1">
            <a:schemeClr val="dk1"/>
          </a:effectRef>
          <a:fontRef idx="minor">
            <a:schemeClr val="tx1"/>
          </a:fontRef>
        </p:style>
      </p:cxnSp>
      <p:sp>
        <p:nvSpPr>
          <p:cNvPr id="18" name="Rectangle 17"/>
          <p:cNvSpPr/>
          <p:nvPr/>
        </p:nvSpPr>
        <p:spPr>
          <a:xfrm>
            <a:off x="4034123" y="3173393"/>
            <a:ext cx="244539" cy="461665"/>
          </a:xfrm>
          <a:prstGeom prst="rect">
            <a:avLst/>
          </a:prstGeom>
          <a:solidFill>
            <a:schemeClr val="bg1"/>
          </a:solidFill>
        </p:spPr>
        <p:txBody>
          <a:bodyPr wrap="square">
            <a:spAutoFit/>
          </a:bodyPr>
          <a:lstStyle/>
          <a:p>
            <a:pPr algn="just" rtl="1">
              <a:buClr>
                <a:srgbClr val="FF0000"/>
              </a:buClr>
            </a:pPr>
            <a:r>
              <a:rPr lang="en-US" sz="2400" b="1" i="1"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v</a:t>
            </a:r>
            <a:endParaRPr lang="en-US" sz="2400" b="1" i="1" dirty="0">
              <a:solidFill>
                <a:srgbClr val="FF0000"/>
              </a:solidFill>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19" name="Rectangle 18"/>
          <p:cNvSpPr/>
          <p:nvPr/>
        </p:nvSpPr>
        <p:spPr>
          <a:xfrm>
            <a:off x="6753823" y="5265875"/>
            <a:ext cx="276870" cy="480837"/>
          </a:xfrm>
          <a:prstGeom prst="rect">
            <a:avLst/>
          </a:prstGeom>
          <a:solidFill>
            <a:schemeClr val="bg1"/>
          </a:solidFill>
        </p:spPr>
        <p:txBody>
          <a:bodyPr wrap="square">
            <a:spAutoFit/>
          </a:bodyPr>
          <a:lstStyle/>
          <a:p>
            <a:pPr rtl="1">
              <a:lnSpc>
                <a:spcPct val="115000"/>
              </a:lnSpc>
              <a:spcAft>
                <a:spcPts val="1000"/>
              </a:spcAft>
              <a:buClr>
                <a:srgbClr val="FF0000"/>
              </a:buClr>
            </a:pPr>
            <a:r>
              <a:rPr lang="en-US" sz="2400" b="1" i="1" dirty="0" err="1"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i</a:t>
            </a:r>
            <a:endParaRPr lang="en-US" sz="2400" b="1" i="1" dirty="0">
              <a:solidFill>
                <a:srgbClr val="FF0000"/>
              </a:solidFill>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20" name="Rectangle 19"/>
          <p:cNvSpPr/>
          <p:nvPr/>
        </p:nvSpPr>
        <p:spPr>
          <a:xfrm>
            <a:off x="250045" y="1169749"/>
            <a:ext cx="3178955" cy="646331"/>
          </a:xfrm>
          <a:prstGeom prst="rect">
            <a:avLst/>
          </a:prstGeom>
        </p:spPr>
        <p:txBody>
          <a:bodyPr wrap="square">
            <a:spAutoFit/>
          </a:bodyPr>
          <a:lstStyle/>
          <a:p>
            <a:pPr algn="ctr"/>
            <a:r>
              <a:rPr lang="fa-IR"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دیود گازدار، نمونه ای از یک مقاومت </a:t>
            </a:r>
            <a:r>
              <a:rPr lang="fa-IR" b="1" dirty="0">
                <a:solidFill>
                  <a:srgbClr val="0000FF"/>
                </a:solidFill>
                <a:latin typeface="Times New Roman" panose="02020603050405020304" pitchFamily="18" charset="0"/>
                <a:ea typeface="Calibri" panose="020F0502020204030204" pitchFamily="34" charset="0"/>
                <a:cs typeface="B Nazanin" panose="00000400000000000000" pitchFamily="2" charset="-78"/>
              </a:rPr>
              <a:t>غیرخطی تغییرناپذیر با زمان</a:t>
            </a:r>
            <a:endParaRPr lang="en-US" dirty="0"/>
          </a:p>
        </p:txBody>
      </p:sp>
      <p:sp>
        <p:nvSpPr>
          <p:cNvPr id="21" name="Rectangle 20"/>
          <p:cNvSpPr/>
          <p:nvPr/>
        </p:nvSpPr>
        <p:spPr>
          <a:xfrm>
            <a:off x="250045" y="4685234"/>
            <a:ext cx="3178955" cy="646331"/>
          </a:xfrm>
          <a:prstGeom prst="rect">
            <a:avLst/>
          </a:prstGeom>
        </p:spPr>
        <p:txBody>
          <a:bodyPr wrap="square">
            <a:spAutoFit/>
          </a:bodyPr>
          <a:lstStyle/>
          <a:p>
            <a:pPr algn="ctr"/>
            <a:r>
              <a:rPr lang="fa-IR"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مدل واقعی باتری، نمونه ای از یک مقاومت </a:t>
            </a:r>
            <a:r>
              <a:rPr lang="fa-IR" b="1" dirty="0">
                <a:solidFill>
                  <a:srgbClr val="0000FF"/>
                </a:solidFill>
                <a:latin typeface="Times New Roman" panose="02020603050405020304" pitchFamily="18" charset="0"/>
                <a:ea typeface="Calibri" panose="020F0502020204030204" pitchFamily="34" charset="0"/>
                <a:cs typeface="B Nazanin" panose="00000400000000000000" pitchFamily="2" charset="-78"/>
              </a:rPr>
              <a:t>غیرخطی تغییرناپذیر با زمان</a:t>
            </a:r>
            <a:endParaRPr lang="en-US" dirty="0"/>
          </a:p>
        </p:txBody>
      </p:sp>
      <p:sp>
        <p:nvSpPr>
          <p:cNvPr id="23" name="Rectangle 22"/>
          <p:cNvSpPr/>
          <p:nvPr/>
        </p:nvSpPr>
        <p:spPr>
          <a:xfrm>
            <a:off x="1371600" y="2960415"/>
            <a:ext cx="7446155" cy="388696"/>
          </a:xfrm>
          <a:prstGeom prst="rect">
            <a:avLst/>
          </a:prstGeom>
        </p:spPr>
        <p:txBody>
          <a:bodyPr wrap="square">
            <a:spAutoFit/>
          </a:bodyPr>
          <a:lstStyle/>
          <a:p>
            <a:pPr marL="285750" indent="-285750" algn="r" rtl="1">
              <a:lnSpc>
                <a:spcPct val="107000"/>
              </a:lnSpc>
              <a:spcAft>
                <a:spcPts val="800"/>
              </a:spcAft>
              <a:buFont typeface="Wingdings" panose="05000000000000000000" pitchFamily="2" charset="2"/>
              <a:buChar char="ü"/>
            </a:pPr>
            <a:r>
              <a:rPr lang="fa-IR" b="1" dirty="0">
                <a:solidFill>
                  <a:srgbClr val="00B050"/>
                </a:solidFill>
                <a:latin typeface="Calibri" panose="020F0502020204030204" pitchFamily="34" charset="0"/>
                <a:ea typeface="Calibri" panose="020F0502020204030204" pitchFamily="34" charset="0"/>
                <a:cs typeface="B Nazanin" panose="00000400000000000000" pitchFamily="2" charset="-78"/>
              </a:rPr>
              <a:t>مقاومتی که در قسمتی از مشخصه آن شیب منفی باشد</a:t>
            </a:r>
            <a:r>
              <a:rPr lang="fa-IR" b="1"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 مانند </a:t>
            </a:r>
            <a:r>
              <a:rPr lang="fa-IR" b="1" dirty="0">
                <a:solidFill>
                  <a:srgbClr val="00B050"/>
                </a:solidFill>
                <a:latin typeface="Calibri" panose="020F0502020204030204" pitchFamily="34" charset="0"/>
                <a:ea typeface="Calibri" panose="020F0502020204030204" pitchFamily="34" charset="0"/>
                <a:cs typeface="B Nazanin" panose="00000400000000000000" pitchFamily="2" charset="-78"/>
              </a:rPr>
              <a:t>دیود تونلی و دیود </a:t>
            </a:r>
            <a:r>
              <a:rPr lang="fa-IR" b="1"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گازدار.</a:t>
            </a:r>
            <a:endParaRPr lang="en-US" sz="12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39520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5" name="Rectangle 4"/>
          <p:cNvSpPr/>
          <p:nvPr/>
        </p:nvSpPr>
        <p:spPr>
          <a:xfrm>
            <a:off x="440163" y="212606"/>
            <a:ext cx="8488680" cy="369332"/>
          </a:xfrm>
          <a:prstGeom prst="rect">
            <a:avLst/>
          </a:prstGeom>
        </p:spPr>
        <p:txBody>
          <a:bodyPr wrap="square">
            <a:spAutoFit/>
          </a:bodyPr>
          <a:lstStyle/>
          <a:p>
            <a:pPr marL="285750" indent="-285750" algn="r" rtl="1">
              <a:buFont typeface="Wingdings" panose="05000000000000000000" pitchFamily="2" charset="2"/>
              <a:buChar char="v"/>
            </a:pP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نکته: </a:t>
            </a:r>
            <a:r>
              <a:rPr lang="fa-IR" dirty="0" smtClean="0">
                <a:latin typeface="Calibri" panose="020F0502020204030204" pitchFamily="34" charset="0"/>
                <a:ea typeface="Calibri" panose="020F0502020204030204" pitchFamily="34" charset="0"/>
                <a:cs typeface="B Nazanin" panose="00000400000000000000" pitchFamily="2" charset="-78"/>
              </a:rPr>
              <a:t>براساس نمونه مثال زیر، مقاومت‌های غیرخطی نیز می‌توانند </a:t>
            </a:r>
            <a:r>
              <a:rPr lang="fa-IR" dirty="0">
                <a:latin typeface="Calibri" panose="020F0502020204030204" pitchFamily="34" charset="0"/>
                <a:ea typeface="Calibri" panose="020F0502020204030204" pitchFamily="34" charset="0"/>
                <a:cs typeface="B Nazanin" panose="00000400000000000000" pitchFamily="2" charset="-78"/>
              </a:rPr>
              <a:t>سیگنال‌های با فرکانس جدید تولید کنند.</a:t>
            </a:r>
            <a:endParaRPr lang="en-US" dirty="0"/>
          </a:p>
        </p:txBody>
      </p:sp>
      <mc:AlternateContent xmlns:mc="http://schemas.openxmlformats.org/markup-compatibility/2006" xmlns:a14="http://schemas.microsoft.com/office/drawing/2010/main">
        <mc:Choice Requires="a14">
          <p:sp>
            <p:nvSpPr>
              <p:cNvPr id="7" name="Rectangle 6"/>
              <p:cNvSpPr/>
              <p:nvPr/>
            </p:nvSpPr>
            <p:spPr>
              <a:xfrm>
                <a:off x="440163" y="838200"/>
                <a:ext cx="201760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𝑣</m:t>
                      </m:r>
                      <m:r>
                        <a:rPr lang="en-US" i="0">
                          <a:latin typeface="Cambria Math" panose="02040503050406030204" pitchFamily="18" charset="0"/>
                        </a:rPr>
                        <m:t>=</m:t>
                      </m:r>
                      <m:r>
                        <a:rPr lang="en-US" b="0" i="1" smtClean="0">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𝑖</m:t>
                          </m:r>
                        </m:e>
                      </m:d>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ⅈ</m:t>
                          </m:r>
                        </m:e>
                        <m:sup>
                          <m:r>
                            <a:rPr lang="en-US" i="0">
                              <a:latin typeface="Cambria Math" panose="02040503050406030204" pitchFamily="18" charset="0"/>
                            </a:rPr>
                            <m:t>3</m:t>
                          </m:r>
                        </m:sup>
                      </m:sSup>
                      <m:r>
                        <a:rPr lang="en-US" i="0">
                          <a:latin typeface="Cambria Math" panose="02040503050406030204" pitchFamily="18" charset="0"/>
                        </a:rPr>
                        <m:t>+</m:t>
                      </m:r>
                      <m:r>
                        <a:rPr lang="en-US" i="0">
                          <a:latin typeface="Cambria Math" panose="02040503050406030204" pitchFamily="18" charset="0"/>
                        </a:rPr>
                        <m:t>2</m:t>
                      </m:r>
                      <m:r>
                        <a:rPr lang="en-US" i="0">
                          <a:latin typeface="Cambria Math" panose="02040503050406030204" pitchFamily="18" charset="0"/>
                        </a:rPr>
                        <m:t>ⅈ</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440163" y="838200"/>
                <a:ext cx="2017604" cy="369332"/>
              </a:xfrm>
              <a:prstGeom prst="rect">
                <a:avLst/>
              </a:prstGeom>
              <a:blipFill>
                <a:blip r:embed="rId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80746" y="1371600"/>
                <a:ext cx="173643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ⅈ</m:t>
                      </m:r>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func>
                        <m:funcPr>
                          <m:ctrlPr>
                            <a:rPr lang="en-US" i="1">
                              <a:latin typeface="Cambria Math" panose="02040503050406030204" pitchFamily="18" charset="0"/>
                            </a:rPr>
                          </m:ctrlPr>
                        </m:funcPr>
                        <m:fName>
                          <m:r>
                            <a:rPr lang="en-US" i="1">
                              <a:latin typeface="Cambria Math" panose="02040503050406030204" pitchFamily="18" charset="0"/>
                            </a:rPr>
                            <m:t>𝑠𝑖𝑛</m:t>
                          </m:r>
                        </m:fName>
                        <m:e>
                          <m:r>
                            <a:rPr lang="en-US" i="0">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𝑓𝑡</m:t>
                          </m:r>
                        </m:e>
                      </m:func>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580746" y="1371600"/>
                <a:ext cx="1736437" cy="369332"/>
              </a:xfrm>
              <a:prstGeom prst="rect">
                <a:avLst/>
              </a:prstGeom>
              <a:blipFill>
                <a:blip r:embed="rId3"/>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771119" y="1035929"/>
                <a:ext cx="319863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func>
                        <m:funcPr>
                          <m:ctrlPr>
                            <a:rPr lang="en-US" i="1">
                              <a:latin typeface="Cambria Math" panose="02040503050406030204" pitchFamily="18" charset="0"/>
                            </a:rPr>
                          </m:ctrlPr>
                        </m:funcPr>
                        <m:fName>
                          <m:sSup>
                            <m:sSupPr>
                              <m:ctrlPr>
                                <a:rPr lang="en-US" i="1">
                                  <a:latin typeface="Cambria Math" panose="02040503050406030204" pitchFamily="18" charset="0"/>
                                </a:rPr>
                              </m:ctrlPr>
                            </m:sSupPr>
                            <m:e>
                              <m:r>
                                <a:rPr lang="en-US" i="1">
                                  <a:latin typeface="Cambria Math" panose="02040503050406030204" pitchFamily="18" charset="0"/>
                                </a:rPr>
                                <m:t>𝑠𝑖𝑛</m:t>
                              </m:r>
                            </m:e>
                            <m:sup>
                              <m:r>
                                <a:rPr lang="en-US" i="0">
                                  <a:latin typeface="Cambria Math" panose="02040503050406030204" pitchFamily="18" charset="0"/>
                                </a:rPr>
                                <m:t>3</m:t>
                              </m:r>
                            </m:sup>
                          </m:sSup>
                        </m:fName>
                        <m:e>
                          <m:r>
                            <a:rPr lang="en-US" i="0">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𝑓𝑡</m:t>
                          </m:r>
                        </m:e>
                      </m:func>
                      <m:r>
                        <a:rPr lang="en-US" i="0">
                          <a:latin typeface="Cambria Math" panose="02040503050406030204" pitchFamily="18" charset="0"/>
                        </a:rPr>
                        <m:t>+</m:t>
                      </m:r>
                      <m:r>
                        <a:rPr lang="en-US" i="0">
                          <a:latin typeface="Cambria Math" panose="02040503050406030204" pitchFamily="18" charset="0"/>
                        </a:rPr>
                        <m:t>2</m:t>
                      </m:r>
                      <m:func>
                        <m:funcPr>
                          <m:ctrlPr>
                            <a:rPr lang="en-US" i="1">
                              <a:latin typeface="Cambria Math" panose="02040503050406030204" pitchFamily="18" charset="0"/>
                            </a:rPr>
                          </m:ctrlPr>
                        </m:funcPr>
                        <m:fName>
                          <m:r>
                            <a:rPr lang="en-US" i="1">
                              <a:latin typeface="Cambria Math" panose="02040503050406030204" pitchFamily="18" charset="0"/>
                            </a:rPr>
                            <m:t>𝑠𝑖𝑛</m:t>
                          </m:r>
                        </m:fName>
                        <m:e>
                          <m:r>
                            <a:rPr lang="en-US" i="0">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𝑓𝑡</m:t>
                          </m:r>
                        </m:e>
                      </m:func>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2771119" y="1035929"/>
                <a:ext cx="3198633" cy="369332"/>
              </a:xfrm>
              <a:prstGeom prst="rect">
                <a:avLst/>
              </a:prstGeom>
              <a:blipFill>
                <a:blip r:embed="rId4"/>
                <a:stretch>
                  <a:fillRect b="-11475"/>
                </a:stretch>
              </a:blipFill>
            </p:spPr>
            <p:txBody>
              <a:bodyPr/>
              <a:lstStyle/>
              <a:p>
                <a:r>
                  <a:rPr lang="en-US">
                    <a:noFill/>
                  </a:rPr>
                  <a:t> </a:t>
                </a:r>
              </a:p>
            </p:txBody>
          </p:sp>
        </mc:Fallback>
      </mc:AlternateContent>
      <p:sp>
        <p:nvSpPr>
          <p:cNvPr id="12" name="Right Brace 11"/>
          <p:cNvSpPr/>
          <p:nvPr/>
        </p:nvSpPr>
        <p:spPr>
          <a:xfrm>
            <a:off x="2352832" y="641866"/>
            <a:ext cx="361633" cy="1219200"/>
          </a:xfrm>
          <a:prstGeom prst="rightBrace">
            <a:avLst/>
          </a:prstGeom>
          <a:solidFill>
            <a:schemeClr val="bg1"/>
          </a:solidFill>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Rectangle 15"/>
              <p:cNvSpPr/>
              <p:nvPr/>
            </p:nvSpPr>
            <p:spPr>
              <a:xfrm>
                <a:off x="6087291" y="851263"/>
                <a:ext cx="28496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a:rPr lang="en-US" i="1">
                              <a:latin typeface="Cambria Math" panose="02040503050406030204" pitchFamily="18" charset="0"/>
                            </a:rPr>
                            <m:t>𝑠𝑖𝑛</m:t>
                          </m:r>
                        </m:fName>
                        <m:e>
                          <m:r>
                            <a:rPr lang="en-US" i="0">
                              <a:latin typeface="Cambria Math" panose="02040503050406030204" pitchFamily="18" charset="0"/>
                            </a:rPr>
                            <m:t>3</m:t>
                          </m:r>
                          <m:r>
                            <a:rPr lang="en-US" i="1">
                              <a:latin typeface="Cambria Math" panose="02040503050406030204" pitchFamily="18" charset="0"/>
                            </a:rPr>
                            <m:t>𝛼</m:t>
                          </m:r>
                        </m:e>
                      </m:func>
                      <m:r>
                        <a:rPr lang="en-US" i="0">
                          <a:latin typeface="Cambria Math" panose="02040503050406030204" pitchFamily="18" charset="0"/>
                        </a:rPr>
                        <m:t>=</m:t>
                      </m:r>
                      <m:func>
                        <m:funcPr>
                          <m:ctrlPr>
                            <a:rPr lang="en-US" i="1">
                              <a:latin typeface="Cambria Math" panose="02040503050406030204" pitchFamily="18" charset="0"/>
                            </a:rPr>
                          </m:ctrlPr>
                        </m:funcPr>
                        <m:fName>
                          <m:r>
                            <a:rPr lang="en-US" b="0" i="1" smtClean="0">
                              <a:latin typeface="Cambria Math" panose="02040503050406030204" pitchFamily="18" charset="0"/>
                            </a:rPr>
                            <m:t>3</m:t>
                          </m:r>
                          <m:r>
                            <a:rPr lang="en-US" i="1">
                              <a:latin typeface="Cambria Math" panose="02040503050406030204" pitchFamily="18" charset="0"/>
                            </a:rPr>
                            <m:t>𝑠𝑖𝑛</m:t>
                          </m:r>
                        </m:fName>
                        <m:e>
                          <m:r>
                            <a:rPr lang="en-US" i="1">
                              <a:latin typeface="Cambria Math" panose="02040503050406030204" pitchFamily="18" charset="0"/>
                            </a:rPr>
                            <m:t>𝛼</m:t>
                          </m:r>
                        </m:e>
                      </m:func>
                      <m:r>
                        <a:rPr lang="en-US" i="0">
                          <a:latin typeface="Cambria Math" panose="02040503050406030204" pitchFamily="18" charset="0"/>
                        </a:rPr>
                        <m:t>−</m:t>
                      </m:r>
                      <m:r>
                        <a:rPr lang="en-US" i="0">
                          <a:latin typeface="Cambria Math" panose="02040503050406030204" pitchFamily="18" charset="0"/>
                        </a:rPr>
                        <m:t>4</m:t>
                      </m:r>
                      <m:func>
                        <m:funcPr>
                          <m:ctrlPr>
                            <a:rPr lang="en-US" i="1">
                              <a:latin typeface="Cambria Math" panose="02040503050406030204" pitchFamily="18" charset="0"/>
                            </a:rPr>
                          </m:ctrlPr>
                        </m:funcPr>
                        <m:fName>
                          <m:sSup>
                            <m:sSupPr>
                              <m:ctrlPr>
                                <a:rPr lang="en-US" i="1">
                                  <a:latin typeface="Cambria Math" panose="02040503050406030204" pitchFamily="18" charset="0"/>
                                </a:rPr>
                              </m:ctrlPr>
                            </m:sSupPr>
                            <m:e>
                              <m:r>
                                <a:rPr lang="en-US" i="1">
                                  <a:latin typeface="Cambria Math" panose="02040503050406030204" pitchFamily="18" charset="0"/>
                                </a:rPr>
                                <m:t>𝑠𝑖𝑛</m:t>
                              </m:r>
                            </m:e>
                            <m:sup>
                              <m:r>
                                <a:rPr lang="en-US" i="0">
                                  <a:latin typeface="Cambria Math" panose="02040503050406030204" pitchFamily="18" charset="0"/>
                                </a:rPr>
                                <m:t>3</m:t>
                              </m:r>
                            </m:sup>
                          </m:sSup>
                        </m:fName>
                        <m:e>
                          <m:r>
                            <a:rPr lang="en-US" i="1">
                              <a:latin typeface="Cambria Math" panose="02040503050406030204" pitchFamily="18" charset="0"/>
                            </a:rPr>
                            <m:t>𝛼</m:t>
                          </m:r>
                        </m:e>
                      </m:func>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6087291" y="851263"/>
                <a:ext cx="2849626" cy="369332"/>
              </a:xfrm>
              <a:prstGeom prst="rect">
                <a:avLst/>
              </a:prstGeom>
              <a:blipFill>
                <a:blip r:embed="rId5"/>
                <a:stretch>
                  <a:fillRect/>
                </a:stretch>
              </a:blipFill>
            </p:spPr>
            <p:txBody>
              <a:bodyPr/>
              <a:lstStyle/>
              <a:p>
                <a:r>
                  <a:rPr lang="en-US">
                    <a:noFill/>
                  </a:rPr>
                  <a:t> </a:t>
                </a:r>
              </a:p>
            </p:txBody>
          </p:sp>
        </mc:Fallback>
      </mc:AlternateContent>
      <p:cxnSp>
        <p:nvCxnSpPr>
          <p:cNvPr id="18" name="Straight Arrow Connector 17"/>
          <p:cNvCxnSpPr/>
          <p:nvPr/>
        </p:nvCxnSpPr>
        <p:spPr>
          <a:xfrm>
            <a:off x="6096000" y="1251466"/>
            <a:ext cx="2742036"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p:cNvSpPr/>
              <p:nvPr/>
            </p:nvSpPr>
            <p:spPr>
              <a:xfrm>
                <a:off x="1086856" y="2130391"/>
                <a:ext cx="7725054" cy="6280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3</m:t>
                          </m:r>
                          <m:func>
                            <m:funcPr>
                              <m:ctrlPr>
                                <a:rPr lang="en-US" i="1">
                                  <a:latin typeface="Cambria Math" panose="02040503050406030204" pitchFamily="18" charset="0"/>
                                </a:rPr>
                              </m:ctrlPr>
                            </m:funcPr>
                            <m:fName>
                              <m:r>
                                <a:rPr lang="en-US" i="1">
                                  <a:latin typeface="Cambria Math" panose="02040503050406030204" pitchFamily="18" charset="0"/>
                                </a:rPr>
                                <m:t>𝑠𝑖𝑛</m:t>
                              </m:r>
                            </m:fName>
                            <m:e>
                              <m:r>
                                <a:rPr lang="en-US" i="0">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𝑓𝑡</m:t>
                              </m:r>
                            </m:e>
                          </m:func>
                          <m:r>
                            <a:rPr lang="en-US" i="0">
                              <a:latin typeface="Cambria Math" panose="02040503050406030204" pitchFamily="18" charset="0"/>
                            </a:rPr>
                            <m:t>−</m:t>
                          </m:r>
                          <m:func>
                            <m:funcPr>
                              <m:ctrlPr>
                                <a:rPr lang="en-US" i="1">
                                  <a:latin typeface="Cambria Math" panose="02040503050406030204" pitchFamily="18" charset="0"/>
                                </a:rPr>
                              </m:ctrlPr>
                            </m:funcPr>
                            <m:fName>
                              <m:r>
                                <a:rPr lang="en-US" i="1">
                                  <a:latin typeface="Cambria Math" panose="02040503050406030204" pitchFamily="18" charset="0"/>
                                </a:rPr>
                                <m:t>𝑠𝑖𝑛</m:t>
                              </m:r>
                            </m:fName>
                            <m:e>
                              <m:r>
                                <a:rPr lang="en-US" i="0">
                                  <a:latin typeface="Cambria Math" panose="02040503050406030204" pitchFamily="18" charset="0"/>
                                </a:rPr>
                                <m:t>2</m:t>
                              </m:r>
                              <m:r>
                                <a:rPr lang="en-US" i="1">
                                  <a:latin typeface="Cambria Math" panose="02040503050406030204" pitchFamily="18" charset="0"/>
                                </a:rPr>
                                <m:t>𝜋</m:t>
                              </m:r>
                              <m:d>
                                <m:dPr>
                                  <m:ctrlPr>
                                    <a:rPr lang="en-US" i="1">
                                      <a:latin typeface="Cambria Math" panose="02040503050406030204" pitchFamily="18" charset="0"/>
                                    </a:rPr>
                                  </m:ctrlPr>
                                </m:dPr>
                                <m:e>
                                  <m:r>
                                    <a:rPr lang="en-US" i="0">
                                      <a:latin typeface="Cambria Math" panose="02040503050406030204" pitchFamily="18" charset="0"/>
                                    </a:rPr>
                                    <m:t>3</m:t>
                                  </m:r>
                                  <m:r>
                                    <a:rPr lang="en-US" i="1">
                                      <a:latin typeface="Cambria Math" panose="02040503050406030204" pitchFamily="18" charset="0"/>
                                    </a:rPr>
                                    <m:t>𝑓</m:t>
                                  </m:r>
                                </m:e>
                              </m:d>
                              <m:r>
                                <a:rPr lang="en-US" i="1">
                                  <a:latin typeface="Cambria Math" panose="02040503050406030204" pitchFamily="18" charset="0"/>
                                </a:rPr>
                                <m:t>𝑡</m:t>
                              </m:r>
                            </m:e>
                          </m:func>
                        </m:num>
                        <m:den>
                          <m:r>
                            <a:rPr lang="en-US" i="0">
                              <a:latin typeface="Cambria Math" panose="02040503050406030204" pitchFamily="18" charset="0"/>
                            </a:rPr>
                            <m:t>4</m:t>
                          </m:r>
                        </m:den>
                      </m:f>
                      <m:r>
                        <a:rPr lang="en-US" i="0">
                          <a:latin typeface="Cambria Math" panose="02040503050406030204" pitchFamily="18" charset="0"/>
                        </a:rPr>
                        <m:t>+</m:t>
                      </m:r>
                      <m:r>
                        <a:rPr lang="en-US" i="0">
                          <a:latin typeface="Cambria Math" panose="02040503050406030204" pitchFamily="18" charset="0"/>
                        </a:rPr>
                        <m:t>2</m:t>
                      </m:r>
                      <m:func>
                        <m:funcPr>
                          <m:ctrlPr>
                            <a:rPr lang="en-US" i="1">
                              <a:latin typeface="Cambria Math" panose="02040503050406030204" pitchFamily="18" charset="0"/>
                            </a:rPr>
                          </m:ctrlPr>
                        </m:funcPr>
                        <m:fName>
                          <m:r>
                            <a:rPr lang="en-US" i="1">
                              <a:latin typeface="Cambria Math" panose="02040503050406030204" pitchFamily="18" charset="0"/>
                            </a:rPr>
                            <m:t>𝑠𝑖𝑛</m:t>
                          </m:r>
                        </m:fName>
                        <m:e>
                          <m:r>
                            <a:rPr lang="en-US" i="0">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𝑓</m:t>
                          </m:r>
                        </m:e>
                      </m:func>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11</m:t>
                          </m:r>
                        </m:num>
                        <m:den>
                          <m:r>
                            <a:rPr lang="en-US" i="0">
                              <a:latin typeface="Cambria Math" panose="02040503050406030204" pitchFamily="18" charset="0"/>
                            </a:rPr>
                            <m:t>4</m:t>
                          </m:r>
                        </m:den>
                      </m:f>
                      <m:func>
                        <m:funcPr>
                          <m:ctrlPr>
                            <a:rPr lang="en-US" i="1">
                              <a:latin typeface="Cambria Math" panose="02040503050406030204" pitchFamily="18" charset="0"/>
                            </a:rPr>
                          </m:ctrlPr>
                        </m:funcPr>
                        <m:fName>
                          <m:r>
                            <a:rPr lang="en-US" i="1">
                              <a:latin typeface="Cambria Math" panose="02040503050406030204" pitchFamily="18" charset="0"/>
                            </a:rPr>
                            <m:t>𝑠𝑖𝑛</m:t>
                          </m:r>
                        </m:fName>
                        <m:e>
                          <m:r>
                            <a:rPr lang="en-US" i="0">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𝑓𝑡</m:t>
                          </m:r>
                        </m:e>
                      </m:func>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4</m:t>
                          </m:r>
                        </m:den>
                      </m:f>
                      <m:func>
                        <m:funcPr>
                          <m:ctrlPr>
                            <a:rPr lang="en-US" i="1">
                              <a:latin typeface="Cambria Math" panose="02040503050406030204" pitchFamily="18" charset="0"/>
                            </a:rPr>
                          </m:ctrlPr>
                        </m:funcPr>
                        <m:fName>
                          <m:r>
                            <a:rPr lang="en-US" i="1">
                              <a:latin typeface="Cambria Math" panose="02040503050406030204" pitchFamily="18" charset="0"/>
                            </a:rPr>
                            <m:t>𝑠𝑖𝑛</m:t>
                          </m:r>
                        </m:fName>
                        <m:e>
                          <m:r>
                            <a:rPr lang="en-US" i="0">
                              <a:latin typeface="Cambria Math" panose="02040503050406030204" pitchFamily="18" charset="0"/>
                            </a:rPr>
                            <m:t>6</m:t>
                          </m:r>
                          <m:r>
                            <a:rPr lang="en-US" i="1">
                              <a:latin typeface="Cambria Math" panose="02040503050406030204" pitchFamily="18" charset="0"/>
                            </a:rPr>
                            <m:t>𝜋</m:t>
                          </m:r>
                          <m:r>
                            <a:rPr lang="en-US" i="1">
                              <a:latin typeface="Cambria Math" panose="02040503050406030204" pitchFamily="18" charset="0"/>
                            </a:rPr>
                            <m:t>𝑓𝑡</m:t>
                          </m:r>
                        </m:e>
                      </m:func>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1086856" y="2130391"/>
                <a:ext cx="7725054" cy="628057"/>
              </a:xfrm>
              <a:prstGeom prst="rect">
                <a:avLst/>
              </a:prstGeom>
              <a:blipFill>
                <a:blip r:embed="rId6"/>
                <a:stretch>
                  <a:fillRect/>
                </a:stretch>
              </a:blipFill>
            </p:spPr>
            <p:txBody>
              <a:bodyPr/>
              <a:lstStyle/>
              <a:p>
                <a:r>
                  <a:rPr lang="en-US">
                    <a:noFill/>
                  </a:rPr>
                  <a:t> </a:t>
                </a:r>
              </a:p>
            </p:txBody>
          </p:sp>
        </mc:Fallback>
      </mc:AlternateContent>
      <p:sp>
        <p:nvSpPr>
          <p:cNvPr id="22" name="Rectangle 21"/>
          <p:cNvSpPr/>
          <p:nvPr/>
        </p:nvSpPr>
        <p:spPr>
          <a:xfrm>
            <a:off x="5116158" y="2822598"/>
            <a:ext cx="3804247" cy="388696"/>
          </a:xfrm>
          <a:prstGeom prst="rect">
            <a:avLst/>
          </a:prstGeom>
        </p:spPr>
        <p:txBody>
          <a:bodyPr wrap="none">
            <a:spAutoFit/>
          </a:bodyPr>
          <a:lstStyle/>
          <a:p>
            <a:pPr algn="r" rtl="1">
              <a:lnSpc>
                <a:spcPct val="107000"/>
              </a:lnSpc>
              <a:spcAft>
                <a:spcPts val="800"/>
              </a:spcAft>
            </a:pPr>
            <a:r>
              <a:rPr lang="fa-IR" dirty="0">
                <a:latin typeface="Calibri" panose="020F0502020204030204" pitchFamily="34" charset="0"/>
                <a:ea typeface="Calibri" panose="020F0502020204030204" pitchFamily="34" charset="0"/>
                <a:cs typeface="B Nazanin" panose="00000400000000000000" pitchFamily="2" charset="-78"/>
              </a:rPr>
              <a:t>ملاحظه می‌شود هارمونیک سوم نیز ظاهر شده است.</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1295400" y="3352800"/>
                <a:ext cx="7641517" cy="388696"/>
              </a:xfrm>
              <a:prstGeom prst="rect">
                <a:avLst/>
              </a:prstGeom>
            </p:spPr>
            <p:txBody>
              <a:bodyPr wrap="square">
                <a:spAutoFit/>
              </a:bodyPr>
              <a:lstStyle/>
              <a:p>
                <a:pPr marL="285750" indent="-285750" algn="r" rtl="1">
                  <a:lnSpc>
                    <a:spcPct val="107000"/>
                  </a:lnSpc>
                  <a:spcAft>
                    <a:spcPts val="800"/>
                  </a:spcAft>
                  <a:buFont typeface="Wingdings" panose="05000000000000000000" pitchFamily="2" charset="2"/>
                  <a:buChar char="v"/>
                </a:pPr>
                <a:r>
                  <a:rPr lang="fa-IR" b="1" dirty="0">
                    <a:solidFill>
                      <a:srgbClr val="FF0000"/>
                    </a:solidFill>
                    <a:latin typeface="Calibri" panose="020F0502020204030204" pitchFamily="34" charset="0"/>
                    <a:ea typeface="Calibri" panose="020F0502020204030204" pitchFamily="34" charset="0"/>
                    <a:cs typeface="B Nazanin" panose="00000400000000000000" pitchFamily="2" charset="-78"/>
                  </a:rPr>
                  <a:t>نکته: </a:t>
                </a:r>
                <a:r>
                  <a:rPr lang="fa-IR" b="1" dirty="0" smtClean="0">
                    <a:solidFill>
                      <a:srgbClr val="0000FF"/>
                    </a:solidFill>
                    <a:latin typeface="Calibri" panose="020F0502020204030204" pitchFamily="34" charset="0"/>
                    <a:ea typeface="Calibri" panose="020F0502020204030204" pitchFamily="34" charset="0"/>
                    <a:cs typeface="B Nazanin" panose="00000400000000000000" pitchFamily="2" charset="-78"/>
                  </a:rPr>
                  <a:t>خاصیت جمع پذیری: </a:t>
                </a:r>
                <a:r>
                  <a:rPr lang="fa-IR" dirty="0">
                    <a:latin typeface="Calibri" panose="020F0502020204030204" pitchFamily="34" charset="0"/>
                    <a:ea typeface="Calibri" panose="020F0502020204030204" pitchFamily="34" charset="0"/>
                    <a:cs typeface="B Nazanin" panose="00000400000000000000" pitchFamily="2" charset="-78"/>
                  </a:rPr>
                  <a:t>تابع </a:t>
                </a:r>
                <a14:m>
                  <m:oMath xmlns:m="http://schemas.openxmlformats.org/officeDocument/2006/math">
                    <m:r>
                      <a:rPr lang="en-US" i="1">
                        <a:latin typeface="Cambria Math" panose="02040503050406030204" pitchFamily="18" charset="0"/>
                        <a:ea typeface="Calibri" panose="020F0502020204030204" pitchFamily="34" charset="0"/>
                        <a:cs typeface="B Nazanin" panose="00000400000000000000" pitchFamily="2" charset="-78"/>
                      </a:rPr>
                      <m:t>𝑓</m:t>
                    </m:r>
                    <m:d>
                      <m:dPr>
                        <m:ctrlPr>
                          <a:rPr lang="en-US" i="1">
                            <a:latin typeface="Cambria Math" panose="02040503050406030204" pitchFamily="18" charset="0"/>
                            <a:ea typeface="Calibri" panose="020F0502020204030204" pitchFamily="34" charset="0"/>
                            <a:cs typeface="B Nazanin" panose="00000400000000000000" pitchFamily="2" charset="-78"/>
                          </a:rPr>
                        </m:ctrlPr>
                      </m:dPr>
                      <m:e>
                        <m:r>
                          <a:rPr lang="en-US" i="1">
                            <a:latin typeface="Cambria Math" panose="02040503050406030204" pitchFamily="18" charset="0"/>
                            <a:ea typeface="Calibri" panose="020F0502020204030204" pitchFamily="34" charset="0"/>
                            <a:cs typeface="B Nazanin" panose="00000400000000000000" pitchFamily="2" charset="-78"/>
                          </a:rPr>
                          <m:t>𝑥</m:t>
                        </m:r>
                      </m:e>
                    </m:d>
                  </m:oMath>
                </a14:m>
                <a:r>
                  <a:rPr lang="fa-IR" dirty="0">
                    <a:latin typeface="Calibri" panose="020F0502020204030204" pitchFamily="34" charset="0"/>
                    <a:ea typeface="Times New Roman" panose="02020603050405020304" pitchFamily="18" charset="0"/>
                    <a:cs typeface="B Nazanin" panose="00000400000000000000" pitchFamily="2" charset="-78"/>
                  </a:rPr>
                  <a:t>  را جمع‌پذیر گویند اگر برای هر مقدار </a:t>
                </a:r>
                <a14:m>
                  <m:oMath xmlns:m="http://schemas.openxmlformats.org/officeDocument/2006/math">
                    <m:sSub>
                      <m:sSubPr>
                        <m:ctrlPr>
                          <a:rPr lang="en-US" i="1">
                            <a:latin typeface="Cambria Math" panose="02040503050406030204" pitchFamily="18" charset="0"/>
                            <a:ea typeface="Times New Roman" panose="02020603050405020304" pitchFamily="18" charset="0"/>
                            <a:cs typeface="B Nazanin" panose="00000400000000000000" pitchFamily="2" charset="-78"/>
                          </a:rPr>
                        </m:ctrlPr>
                      </m:sSubPr>
                      <m:e>
                        <m:r>
                          <a:rPr lang="en-US" i="1">
                            <a:latin typeface="Cambria Math" panose="02040503050406030204" pitchFamily="18" charset="0"/>
                            <a:ea typeface="Times New Roman" panose="02020603050405020304" pitchFamily="18" charset="0"/>
                            <a:cs typeface="B Nazanin" panose="00000400000000000000" pitchFamily="2" charset="-78"/>
                          </a:rPr>
                          <m:t>𝑥</m:t>
                        </m:r>
                      </m:e>
                      <m:sub>
                        <m:r>
                          <a:rPr lang="en-US" i="1">
                            <a:latin typeface="Cambria Math" panose="02040503050406030204" pitchFamily="18" charset="0"/>
                            <a:ea typeface="Times New Roman" panose="02020603050405020304" pitchFamily="18" charset="0"/>
                            <a:cs typeface="B Nazanin" panose="00000400000000000000" pitchFamily="2" charset="-78"/>
                          </a:rPr>
                          <m:t>1</m:t>
                        </m:r>
                      </m:sub>
                    </m:sSub>
                  </m:oMath>
                </a14:m>
                <a:r>
                  <a:rPr lang="fa-IR" dirty="0">
                    <a:latin typeface="Calibri" panose="020F0502020204030204" pitchFamily="34" charset="0"/>
                    <a:ea typeface="Times New Roman" panose="02020603050405020304" pitchFamily="18" charset="0"/>
                    <a:cs typeface="B Nazanin" panose="00000400000000000000" pitchFamily="2" charset="-78"/>
                  </a:rPr>
                  <a:t> و </a:t>
                </a:r>
                <a14:m>
                  <m:oMath xmlns:m="http://schemas.openxmlformats.org/officeDocument/2006/math">
                    <m:sSub>
                      <m:sSubPr>
                        <m:ctrlPr>
                          <a:rPr lang="en-US" i="1">
                            <a:latin typeface="Cambria Math" panose="02040503050406030204" pitchFamily="18" charset="0"/>
                            <a:ea typeface="Times New Roman" panose="02020603050405020304" pitchFamily="18" charset="0"/>
                            <a:cs typeface="B Nazanin" panose="00000400000000000000" pitchFamily="2" charset="-78"/>
                          </a:rPr>
                        </m:ctrlPr>
                      </m:sSubPr>
                      <m:e>
                        <m:r>
                          <a:rPr lang="en-US" i="1">
                            <a:latin typeface="Cambria Math" panose="02040503050406030204" pitchFamily="18" charset="0"/>
                            <a:ea typeface="Times New Roman" panose="02020603050405020304" pitchFamily="18" charset="0"/>
                            <a:cs typeface="B Nazanin" panose="00000400000000000000" pitchFamily="2" charset="-78"/>
                          </a:rPr>
                          <m:t>𝑥</m:t>
                        </m:r>
                      </m:e>
                      <m:sub>
                        <m:r>
                          <a:rPr lang="en-US" i="1">
                            <a:latin typeface="Cambria Math" panose="02040503050406030204" pitchFamily="18" charset="0"/>
                            <a:ea typeface="Times New Roman" panose="02020603050405020304" pitchFamily="18" charset="0"/>
                            <a:cs typeface="B Nazanin" panose="00000400000000000000" pitchFamily="2" charset="-78"/>
                          </a:rPr>
                          <m:t>2</m:t>
                        </m:r>
                      </m:sub>
                    </m:sSub>
                  </m:oMath>
                </a14:m>
                <a:r>
                  <a:rPr lang="fa-IR" dirty="0">
                    <a:latin typeface="Calibri" panose="020F0502020204030204" pitchFamily="34" charset="0"/>
                    <a:ea typeface="Times New Roman" panose="02020603050405020304" pitchFamily="18" charset="0"/>
                    <a:cs typeface="B Nazanin" panose="00000400000000000000" pitchFamily="2" charset="-78"/>
                  </a:rPr>
                  <a:t> </a:t>
                </a:r>
                <a:r>
                  <a:rPr lang="fa-IR" dirty="0" smtClean="0">
                    <a:latin typeface="Calibri" panose="020F0502020204030204" pitchFamily="34" charset="0"/>
                    <a:ea typeface="Times New Roman" panose="02020603050405020304" pitchFamily="18" charset="0"/>
                    <a:cs typeface="B Nazanin" panose="00000400000000000000" pitchFamily="2" charset="-78"/>
                  </a:rPr>
                  <a:t>دلخواه:</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295400" y="3352800"/>
                <a:ext cx="7641517" cy="388696"/>
              </a:xfrm>
              <a:prstGeom prst="rect">
                <a:avLst/>
              </a:prstGeom>
              <a:blipFill>
                <a:blip r:embed="rId7"/>
                <a:stretch>
                  <a:fillRect t="-4688" r="-559" b="-265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3001055" y="3811273"/>
                <a:ext cx="296869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0">
                                  <a:latin typeface="Cambria Math" panose="02040503050406030204" pitchFamily="18" charset="0"/>
                                </a:rPr>
                                <m:t>2</m:t>
                              </m:r>
                            </m:sub>
                          </m:sSub>
                        </m:e>
                      </m:d>
                      <m:r>
                        <a:rPr lang="en-US" i="0">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0">
                                  <a:latin typeface="Cambria Math" panose="02040503050406030204" pitchFamily="18" charset="0"/>
                                </a:rPr>
                                <m:t>1</m:t>
                              </m:r>
                            </m:sub>
                          </m:sSub>
                        </m:e>
                      </m:d>
                      <m:r>
                        <a:rPr lang="en-US" i="0">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0">
                                  <a:latin typeface="Cambria Math" panose="02040503050406030204" pitchFamily="18" charset="0"/>
                                </a:rPr>
                                <m:t>2</m:t>
                              </m:r>
                            </m:sub>
                          </m:sSub>
                        </m:e>
                      </m:d>
                    </m:oMath>
                  </m:oMathPara>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3001055" y="3811273"/>
                <a:ext cx="2968698" cy="369332"/>
              </a:xfrm>
              <a:prstGeom prst="rect">
                <a:avLst/>
              </a:prstGeom>
              <a:blipFill>
                <a:blip r:embed="rId8"/>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1299754" y="4345154"/>
                <a:ext cx="7641517" cy="388696"/>
              </a:xfrm>
              <a:prstGeom prst="rect">
                <a:avLst/>
              </a:prstGeom>
            </p:spPr>
            <p:txBody>
              <a:bodyPr wrap="square">
                <a:spAutoFit/>
              </a:bodyPr>
              <a:lstStyle/>
              <a:p>
                <a:pPr marL="285750" indent="-285750" algn="r" rtl="1">
                  <a:lnSpc>
                    <a:spcPct val="107000"/>
                  </a:lnSpc>
                  <a:spcAft>
                    <a:spcPts val="800"/>
                  </a:spcAft>
                  <a:buFont typeface="Wingdings" panose="05000000000000000000" pitchFamily="2" charset="2"/>
                  <a:buChar char="v"/>
                </a:pPr>
                <a:r>
                  <a:rPr lang="fa-IR" b="1" dirty="0">
                    <a:solidFill>
                      <a:srgbClr val="FF0000"/>
                    </a:solidFill>
                    <a:latin typeface="Calibri" panose="020F0502020204030204" pitchFamily="34" charset="0"/>
                    <a:ea typeface="Calibri" panose="020F0502020204030204" pitchFamily="34" charset="0"/>
                    <a:cs typeface="B Nazanin" panose="00000400000000000000" pitchFamily="2" charset="-78"/>
                  </a:rPr>
                  <a:t>نکته: </a:t>
                </a:r>
                <a:r>
                  <a:rPr lang="fa-IR" b="1" dirty="0" smtClean="0">
                    <a:solidFill>
                      <a:srgbClr val="0000FF"/>
                    </a:solidFill>
                    <a:latin typeface="Calibri" panose="020F0502020204030204" pitchFamily="34" charset="0"/>
                    <a:ea typeface="Calibri" panose="020F0502020204030204" pitchFamily="34" charset="0"/>
                    <a:cs typeface="B Nazanin" panose="00000400000000000000" pitchFamily="2" charset="-78"/>
                  </a:rPr>
                  <a:t>خاصیت همگنی: </a:t>
                </a:r>
                <a:r>
                  <a:rPr lang="fa-IR" dirty="0">
                    <a:latin typeface="Calibri" panose="020F0502020204030204" pitchFamily="34" charset="0"/>
                    <a:ea typeface="Calibri" panose="020F0502020204030204" pitchFamily="34" charset="0"/>
                    <a:cs typeface="B Nazanin" panose="00000400000000000000" pitchFamily="2" charset="-78"/>
                  </a:rPr>
                  <a:t>تابع </a:t>
                </a:r>
                <a14:m>
                  <m:oMath xmlns:m="http://schemas.openxmlformats.org/officeDocument/2006/math">
                    <m:r>
                      <a:rPr lang="en-US" i="1">
                        <a:latin typeface="Cambria Math" panose="02040503050406030204" pitchFamily="18" charset="0"/>
                        <a:ea typeface="Calibri" panose="020F0502020204030204" pitchFamily="34" charset="0"/>
                        <a:cs typeface="B Nazanin" panose="00000400000000000000" pitchFamily="2" charset="-78"/>
                      </a:rPr>
                      <m:t>𝑓</m:t>
                    </m:r>
                    <m:d>
                      <m:dPr>
                        <m:ctrlPr>
                          <a:rPr lang="en-US" i="1">
                            <a:latin typeface="Cambria Math" panose="02040503050406030204" pitchFamily="18" charset="0"/>
                            <a:ea typeface="Calibri" panose="020F0502020204030204" pitchFamily="34" charset="0"/>
                            <a:cs typeface="B Nazanin" panose="00000400000000000000" pitchFamily="2" charset="-78"/>
                          </a:rPr>
                        </m:ctrlPr>
                      </m:dPr>
                      <m:e>
                        <m:r>
                          <a:rPr lang="en-US" i="1">
                            <a:latin typeface="Cambria Math" panose="02040503050406030204" pitchFamily="18" charset="0"/>
                            <a:ea typeface="Calibri" panose="020F0502020204030204" pitchFamily="34" charset="0"/>
                            <a:cs typeface="B Nazanin" panose="00000400000000000000" pitchFamily="2" charset="-78"/>
                          </a:rPr>
                          <m:t>𝑥</m:t>
                        </m:r>
                      </m:e>
                    </m:d>
                  </m:oMath>
                </a14:m>
                <a:r>
                  <a:rPr lang="fa-IR" dirty="0">
                    <a:latin typeface="Calibri" panose="020F0502020204030204" pitchFamily="34" charset="0"/>
                    <a:ea typeface="Times New Roman" panose="02020603050405020304" pitchFamily="18" charset="0"/>
                    <a:cs typeface="B Nazanin" panose="00000400000000000000" pitchFamily="2" charset="-78"/>
                  </a:rPr>
                  <a:t>  را </a:t>
                </a:r>
                <a:r>
                  <a:rPr lang="fa-IR" dirty="0" smtClean="0">
                    <a:latin typeface="Calibri" panose="020F0502020204030204" pitchFamily="34" charset="0"/>
                    <a:ea typeface="Times New Roman" panose="02020603050405020304" pitchFamily="18" charset="0"/>
                    <a:cs typeface="B Nazanin" panose="00000400000000000000" pitchFamily="2" charset="-78"/>
                  </a:rPr>
                  <a:t>همگن </a:t>
                </a:r>
                <a:r>
                  <a:rPr lang="fa-IR" dirty="0">
                    <a:latin typeface="Calibri" panose="020F0502020204030204" pitchFamily="34" charset="0"/>
                    <a:ea typeface="Times New Roman" panose="02020603050405020304" pitchFamily="18" charset="0"/>
                    <a:cs typeface="B Nazanin" panose="00000400000000000000" pitchFamily="2" charset="-78"/>
                  </a:rPr>
                  <a:t>گویند اگر برای </a:t>
                </a:r>
                <a:r>
                  <a:rPr lang="fa-IR" dirty="0" smtClean="0">
                    <a:latin typeface="Calibri" panose="020F0502020204030204" pitchFamily="34" charset="0"/>
                    <a:ea typeface="Times New Roman" panose="02020603050405020304" pitchFamily="18" charset="0"/>
                    <a:cs typeface="B Nazanin" panose="00000400000000000000" pitchFamily="2" charset="-78"/>
                  </a:rPr>
                  <a:t>هر عدد دلخواه</a:t>
                </a:r>
                <a14:m>
                  <m:oMath xmlns:m="http://schemas.openxmlformats.org/officeDocument/2006/math">
                    <m:r>
                      <m:rPr>
                        <m:sty m:val="p"/>
                      </m:rPr>
                      <a:rPr lang="el-GR" i="1">
                        <a:latin typeface="Cambria Math" panose="02040503050406030204" pitchFamily="18" charset="0"/>
                      </a:rPr>
                      <m:t>α</m:t>
                    </m:r>
                    <m:r>
                      <a:rPr lang="el-GR" i="1">
                        <a:latin typeface="Cambria Math" panose="02040503050406030204" pitchFamily="18" charset="0"/>
                      </a:rPr>
                      <m:t> </m:t>
                    </m:r>
                  </m:oMath>
                </a14:m>
                <a:r>
                  <a:rPr lang="fa-IR" dirty="0" smtClean="0">
                    <a:latin typeface="Calibri" panose="020F0502020204030204" pitchFamily="34" charset="0"/>
                    <a:ea typeface="Times New Roman" panose="02020603050405020304" pitchFamily="18" charset="0"/>
                    <a:cs typeface="B Nazanin" panose="00000400000000000000" pitchFamily="2" charset="-78"/>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1299754" y="4345154"/>
                <a:ext cx="7641517" cy="388696"/>
              </a:xfrm>
              <a:prstGeom prst="rect">
                <a:avLst/>
              </a:prstGeom>
              <a:blipFill>
                <a:blip r:embed="rId9"/>
                <a:stretch>
                  <a:fillRect t="-6250" r="-558" b="-265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3512540" y="4764669"/>
                <a:ext cx="17157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𝑓</m:t>
                      </m:r>
                      <m:d>
                        <m:dPr>
                          <m:ctrlPr>
                            <a:rPr lang="en-US" i="1">
                              <a:latin typeface="Cambria Math" panose="02040503050406030204" pitchFamily="18" charset="0"/>
                            </a:rPr>
                          </m:ctrlPr>
                        </m:dPr>
                        <m:e>
                          <m:r>
                            <m:rPr>
                              <m:sty m:val="p"/>
                            </m:rPr>
                            <a:rPr lang="el-GR" i="1">
                              <a:latin typeface="Cambria Math" panose="02040503050406030204" pitchFamily="18" charset="0"/>
                            </a:rPr>
                            <m:t>α</m:t>
                          </m:r>
                          <m:r>
                            <a:rPr lang="en-US" b="0" i="1" smtClean="0">
                              <a:latin typeface="Cambria Math" panose="02040503050406030204" pitchFamily="18" charset="0"/>
                            </a:rPr>
                            <m:t>𝑥</m:t>
                          </m:r>
                        </m:e>
                      </m:d>
                      <m:r>
                        <a:rPr lang="en-US">
                          <a:latin typeface="Cambria Math" panose="02040503050406030204" pitchFamily="18" charset="0"/>
                        </a:rPr>
                        <m:t>=</m:t>
                      </m:r>
                      <m:r>
                        <m:rPr>
                          <m:sty m:val="p"/>
                        </m:rPr>
                        <a:rPr lang="el-GR" i="1">
                          <a:latin typeface="Cambria Math" panose="02040503050406030204" pitchFamily="18" charset="0"/>
                        </a:rPr>
                        <m:t>α</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oMath>
                  </m:oMathPara>
                </a14:m>
                <a:endParaRPr lang="en-US" dirty="0"/>
              </a:p>
            </p:txBody>
          </p:sp>
        </mc:Choice>
        <mc:Fallback xmlns="">
          <p:sp>
            <p:nvSpPr>
              <p:cNvPr id="28" name="Rectangle 27"/>
              <p:cNvSpPr>
                <a:spLocks noRot="1" noChangeAspect="1" noMove="1" noResize="1" noEditPoints="1" noAdjustHandles="1" noChangeArrowheads="1" noChangeShapeType="1" noTextEdit="1"/>
              </p:cNvSpPr>
              <p:nvPr/>
            </p:nvSpPr>
            <p:spPr>
              <a:xfrm>
                <a:off x="3512540" y="4764669"/>
                <a:ext cx="1715790" cy="369332"/>
              </a:xfrm>
              <a:prstGeom prst="rect">
                <a:avLst/>
              </a:prstGeom>
              <a:blipFill>
                <a:blip r:embed="rId10"/>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152400" y="5249787"/>
                <a:ext cx="8806288" cy="685059"/>
              </a:xfrm>
              <a:prstGeom prst="rect">
                <a:avLst/>
              </a:prstGeom>
            </p:spPr>
            <p:txBody>
              <a:bodyPr wrap="square">
                <a:spAutoFit/>
              </a:bodyPr>
              <a:lstStyle/>
              <a:p>
                <a:pPr marL="285750" indent="-285750" algn="just" rtl="1">
                  <a:lnSpc>
                    <a:spcPct val="107000"/>
                  </a:lnSpc>
                  <a:spcAft>
                    <a:spcPts val="800"/>
                  </a:spcAft>
                  <a:buFont typeface="Wingdings" panose="05000000000000000000" pitchFamily="2" charset="2"/>
                  <a:buChar char="v"/>
                </a:pPr>
                <a:r>
                  <a:rPr lang="fa-IR" b="1" dirty="0">
                    <a:solidFill>
                      <a:srgbClr val="FF0000"/>
                    </a:solidFill>
                    <a:latin typeface="Calibri" panose="020F0502020204030204" pitchFamily="34" charset="0"/>
                    <a:ea typeface="Calibri" panose="020F0502020204030204" pitchFamily="34" charset="0"/>
                    <a:cs typeface="B Nazanin" panose="00000400000000000000" pitchFamily="2" charset="-78"/>
                  </a:rPr>
                  <a:t>نکته: </a:t>
                </a:r>
                <a:r>
                  <a:rPr lang="fa-IR" dirty="0" smtClean="0">
                    <a:latin typeface="Calibri" panose="020F0502020204030204" pitchFamily="34" charset="0"/>
                    <a:ea typeface="Calibri" panose="020F0502020204030204" pitchFamily="34" charset="0"/>
                    <a:cs typeface="B Nazanin" panose="00000400000000000000" pitchFamily="2" charset="-78"/>
                  </a:rPr>
                  <a:t>می‌توان </a:t>
                </a:r>
                <a:r>
                  <a:rPr lang="fa-IR" dirty="0">
                    <a:latin typeface="Calibri" panose="020F0502020204030204" pitchFamily="34" charset="0"/>
                    <a:ea typeface="Calibri" panose="020F0502020204030204" pitchFamily="34" charset="0"/>
                    <a:cs typeface="B Nazanin" panose="00000400000000000000" pitchFamily="2" charset="-78"/>
                  </a:rPr>
                  <a:t>این </a:t>
                </a:r>
                <a:r>
                  <a:rPr lang="fa-IR" dirty="0" smtClean="0">
                    <a:latin typeface="Calibri" panose="020F0502020204030204" pitchFamily="34" charset="0"/>
                    <a:ea typeface="Calibri" panose="020F0502020204030204" pitchFamily="34" charset="0"/>
                    <a:cs typeface="B Nazanin" panose="00000400000000000000" pitchFamily="2" charset="-78"/>
                  </a:rPr>
                  <a:t>دو خاصیت همگنی و جمع پذیری را </a:t>
                </a:r>
                <a:r>
                  <a:rPr lang="fa-IR" dirty="0">
                    <a:latin typeface="Calibri" panose="020F0502020204030204" pitchFamily="34" charset="0"/>
                    <a:ea typeface="Calibri" panose="020F0502020204030204" pitchFamily="34" charset="0"/>
                    <a:cs typeface="B Nazanin" panose="00000400000000000000" pitchFamily="2" charset="-78"/>
                  </a:rPr>
                  <a:t>با هم یکجا نوشت یعنی تابع </a:t>
                </a:r>
                <a14:m>
                  <m:oMath xmlns:m="http://schemas.openxmlformats.org/officeDocument/2006/math">
                    <m:r>
                      <a:rPr lang="en-US" i="1">
                        <a:latin typeface="Cambria Math" panose="02040503050406030204" pitchFamily="18" charset="0"/>
                        <a:ea typeface="Calibri" panose="020F0502020204030204" pitchFamily="34" charset="0"/>
                        <a:cs typeface="B Nazanin" panose="00000400000000000000" pitchFamily="2" charset="-78"/>
                      </a:rPr>
                      <m:t>𝑓</m:t>
                    </m:r>
                    <m:d>
                      <m:dPr>
                        <m:ctrlPr>
                          <a:rPr lang="en-US" i="1">
                            <a:latin typeface="Cambria Math" panose="02040503050406030204" pitchFamily="18" charset="0"/>
                            <a:ea typeface="Calibri" panose="020F0502020204030204" pitchFamily="34" charset="0"/>
                            <a:cs typeface="B Nazanin" panose="00000400000000000000" pitchFamily="2" charset="-78"/>
                          </a:rPr>
                        </m:ctrlPr>
                      </m:dPr>
                      <m:e>
                        <m:r>
                          <a:rPr lang="en-US" i="1">
                            <a:latin typeface="Cambria Math" panose="02040503050406030204" pitchFamily="18" charset="0"/>
                            <a:ea typeface="Calibri" panose="020F0502020204030204" pitchFamily="34" charset="0"/>
                            <a:cs typeface="B Nazanin" panose="00000400000000000000" pitchFamily="2" charset="-78"/>
                          </a:rPr>
                          <m:t>𝑥</m:t>
                        </m:r>
                      </m:e>
                    </m:d>
                  </m:oMath>
                </a14:m>
                <a:r>
                  <a:rPr lang="fa-IR" dirty="0">
                    <a:latin typeface="Calibri" panose="020F0502020204030204" pitchFamily="34" charset="0"/>
                    <a:ea typeface="Times New Roman" panose="02020603050405020304" pitchFamily="18" charset="0"/>
                    <a:cs typeface="B Nazanin" panose="00000400000000000000" pitchFamily="2" charset="-78"/>
                  </a:rPr>
                  <a:t> را جمع‌پذیر و همگن گویند اگر برای هر </a:t>
                </a:r>
                <a14:m>
                  <m:oMath xmlns:m="http://schemas.openxmlformats.org/officeDocument/2006/math">
                    <m:sSub>
                      <m:sSubPr>
                        <m:ctrlPr>
                          <a:rPr lang="en-US" i="1">
                            <a:latin typeface="Cambria Math" panose="02040503050406030204" pitchFamily="18" charset="0"/>
                            <a:ea typeface="Times New Roman" panose="02020603050405020304" pitchFamily="18" charset="0"/>
                            <a:cs typeface="B Nazanin" panose="00000400000000000000" pitchFamily="2" charset="-78"/>
                          </a:rPr>
                        </m:ctrlPr>
                      </m:sSubPr>
                      <m:e>
                        <m:r>
                          <a:rPr lang="en-US" i="1">
                            <a:latin typeface="Cambria Math" panose="02040503050406030204" pitchFamily="18" charset="0"/>
                            <a:ea typeface="Times New Roman" panose="02020603050405020304" pitchFamily="18" charset="0"/>
                            <a:cs typeface="B Nazanin" panose="00000400000000000000" pitchFamily="2" charset="-78"/>
                          </a:rPr>
                          <m:t>𝛼</m:t>
                        </m:r>
                      </m:e>
                      <m:sub>
                        <m:r>
                          <a:rPr lang="en-US" i="1">
                            <a:latin typeface="Cambria Math" panose="02040503050406030204" pitchFamily="18" charset="0"/>
                            <a:ea typeface="Times New Roman" panose="02020603050405020304" pitchFamily="18" charset="0"/>
                            <a:cs typeface="B Nazanin" panose="00000400000000000000" pitchFamily="2" charset="-78"/>
                          </a:rPr>
                          <m:t>1</m:t>
                        </m:r>
                      </m:sub>
                    </m:sSub>
                  </m:oMath>
                </a14:m>
                <a:r>
                  <a:rPr lang="fa-IR" dirty="0">
                    <a:latin typeface="Calibri" panose="020F0502020204030204" pitchFamily="34" charset="0"/>
                    <a:ea typeface="Times New Roman" panose="02020603050405020304" pitchFamily="18" charset="0"/>
                    <a:cs typeface="B Nazanin" panose="00000400000000000000" pitchFamily="2" charset="-78"/>
                  </a:rPr>
                  <a:t> و </a:t>
                </a:r>
                <a14:m>
                  <m:oMath xmlns:m="http://schemas.openxmlformats.org/officeDocument/2006/math">
                    <m:sSub>
                      <m:sSubPr>
                        <m:ctrlPr>
                          <a:rPr lang="en-US" i="1">
                            <a:latin typeface="Cambria Math" panose="02040503050406030204" pitchFamily="18" charset="0"/>
                            <a:ea typeface="Times New Roman" panose="02020603050405020304" pitchFamily="18" charset="0"/>
                            <a:cs typeface="B Nazanin" panose="00000400000000000000" pitchFamily="2" charset="-78"/>
                          </a:rPr>
                        </m:ctrlPr>
                      </m:sSubPr>
                      <m:e>
                        <m:r>
                          <a:rPr lang="en-US" i="1">
                            <a:latin typeface="Cambria Math" panose="02040503050406030204" pitchFamily="18" charset="0"/>
                            <a:ea typeface="Times New Roman" panose="02020603050405020304" pitchFamily="18" charset="0"/>
                            <a:cs typeface="B Nazanin" panose="00000400000000000000" pitchFamily="2" charset="-78"/>
                          </a:rPr>
                          <m:t>𝛼</m:t>
                        </m:r>
                      </m:e>
                      <m:sub>
                        <m:r>
                          <a:rPr lang="en-US" i="1">
                            <a:latin typeface="Cambria Math" panose="02040503050406030204" pitchFamily="18" charset="0"/>
                            <a:ea typeface="Times New Roman" panose="02020603050405020304" pitchFamily="18" charset="0"/>
                            <a:cs typeface="B Nazanin" panose="00000400000000000000" pitchFamily="2" charset="-78"/>
                          </a:rPr>
                          <m:t>2</m:t>
                        </m:r>
                      </m:sub>
                    </m:sSub>
                  </m:oMath>
                </a14:m>
                <a:r>
                  <a:rPr lang="fa-IR" dirty="0">
                    <a:latin typeface="Calibri" panose="020F0502020204030204" pitchFamily="34" charset="0"/>
                    <a:ea typeface="Times New Roman" panose="02020603050405020304" pitchFamily="18" charset="0"/>
                    <a:cs typeface="B Nazanin" panose="00000400000000000000" pitchFamily="2" charset="-78"/>
                  </a:rPr>
                  <a:t> دلخواه:</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152400" y="5249787"/>
                <a:ext cx="8806288" cy="685059"/>
              </a:xfrm>
              <a:prstGeom prst="rect">
                <a:avLst/>
              </a:prstGeom>
              <a:blipFill>
                <a:blip r:embed="rId11"/>
                <a:stretch>
                  <a:fillRect l="-1176" t="-2655" r="-484" b="-150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2607834" y="5889351"/>
                <a:ext cx="39388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0">
                                  <a:latin typeface="Cambria Math" panose="02040503050406030204" pitchFamily="18" charset="0"/>
                                </a:rPr>
                                <m:t>2</m:t>
                              </m:r>
                            </m:sub>
                          </m:sSub>
                        </m:e>
                      </m:d>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0">
                              <a:latin typeface="Cambria Math" panose="02040503050406030204" pitchFamily="18" charset="0"/>
                            </a:rPr>
                            <m:t>1</m:t>
                          </m:r>
                        </m:sub>
                      </m:sSub>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0">
                                  <a:latin typeface="Cambria Math" panose="02040503050406030204" pitchFamily="18" charset="0"/>
                                </a:rPr>
                                <m:t>1</m:t>
                              </m:r>
                            </m:sub>
                          </m:sSub>
                        </m:e>
                      </m:d>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0">
                              <a:latin typeface="Cambria Math" panose="02040503050406030204" pitchFamily="18" charset="0"/>
                            </a:rPr>
                            <m:t>2</m:t>
                          </m:r>
                        </m:sub>
                      </m:sSub>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0">
                                  <a:latin typeface="Cambria Math" panose="02040503050406030204" pitchFamily="18" charset="0"/>
                                </a:rPr>
                                <m:t>2</m:t>
                              </m:r>
                            </m:sub>
                          </m:sSub>
                        </m:e>
                      </m:d>
                    </m:oMath>
                  </m:oMathPara>
                </a14:m>
                <a:endParaRPr lang="en-US" dirty="0"/>
              </a:p>
            </p:txBody>
          </p:sp>
        </mc:Choice>
        <mc:Fallback xmlns="">
          <p:sp>
            <p:nvSpPr>
              <p:cNvPr id="32" name="Rectangle 31"/>
              <p:cNvSpPr>
                <a:spLocks noRot="1" noChangeAspect="1" noMove="1" noResize="1" noEditPoints="1" noAdjustHandles="1" noChangeArrowheads="1" noChangeShapeType="1" noTextEdit="1"/>
              </p:cNvSpPr>
              <p:nvPr/>
            </p:nvSpPr>
            <p:spPr>
              <a:xfrm>
                <a:off x="2607834" y="5889351"/>
                <a:ext cx="3938835" cy="369332"/>
              </a:xfrm>
              <a:prstGeom prst="rect">
                <a:avLst/>
              </a:prstGeom>
              <a:blipFill>
                <a:blip r:embed="rId12"/>
                <a:stretch>
                  <a:fillRect b="-13115"/>
                </a:stretch>
              </a:blipFill>
            </p:spPr>
            <p:txBody>
              <a:bodyPr/>
              <a:lstStyle/>
              <a:p>
                <a:r>
                  <a:rPr lang="en-US">
                    <a:noFill/>
                  </a:rPr>
                  <a:t> </a:t>
                </a:r>
              </a:p>
            </p:txBody>
          </p:sp>
        </mc:Fallback>
      </mc:AlternateContent>
      <p:sp>
        <p:nvSpPr>
          <p:cNvPr id="33" name="Rectangle 32"/>
          <p:cNvSpPr/>
          <p:nvPr/>
        </p:nvSpPr>
        <p:spPr>
          <a:xfrm>
            <a:off x="2093371" y="6311900"/>
            <a:ext cx="6269917" cy="388696"/>
          </a:xfrm>
          <a:prstGeom prst="rect">
            <a:avLst/>
          </a:prstGeom>
        </p:spPr>
        <p:txBody>
          <a:bodyPr wrap="square">
            <a:spAutoFit/>
          </a:bodyPr>
          <a:lstStyle/>
          <a:p>
            <a:pPr marL="285750" indent="-285750" algn="r" rtl="1">
              <a:lnSpc>
                <a:spcPct val="107000"/>
              </a:lnSpc>
              <a:spcAft>
                <a:spcPts val="800"/>
              </a:spcAft>
              <a:buClr>
                <a:srgbClr val="FF0000"/>
              </a:buClr>
              <a:buFont typeface="Wingdings" panose="05000000000000000000" pitchFamily="2" charset="2"/>
              <a:buChar char="v"/>
            </a:pPr>
            <a:r>
              <a:rPr lang="fa-IR" b="1"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خواص همگنی و جمع پذیری در مقاومت های غیرخطی برقرار نمی باشد.</a:t>
            </a:r>
            <a:endParaRPr lang="en-US" sz="12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04552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3" name="Rectangle 2"/>
          <p:cNvSpPr/>
          <p:nvPr/>
        </p:nvSpPr>
        <p:spPr>
          <a:xfrm>
            <a:off x="331628" y="304800"/>
            <a:ext cx="8571035" cy="646331"/>
          </a:xfrm>
          <a:prstGeom prst="rect">
            <a:avLst/>
          </a:prstGeom>
        </p:spPr>
        <p:txBody>
          <a:bodyPr wrap="square">
            <a:spAutoFit/>
          </a:bodyPr>
          <a:lstStyle/>
          <a:p>
            <a:pPr marL="285750" indent="-285750" algn="just" rtl="1">
              <a:buClr>
                <a:srgbClr val="FF0000"/>
              </a:buClr>
              <a:buFont typeface="Wingdings" panose="05000000000000000000" pitchFamily="2" charset="2"/>
              <a:buChar char="v"/>
            </a:pP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نکته: </a:t>
            </a:r>
            <a:r>
              <a:rPr lang="fa-IR" b="1" dirty="0" smtClean="0">
                <a:latin typeface="Calibri" panose="020F0502020204030204" pitchFamily="34" charset="0"/>
                <a:ea typeface="Calibri" panose="020F0502020204030204" pitchFamily="34" charset="0"/>
                <a:cs typeface="B Nazanin" panose="00000400000000000000" pitchFamily="2" charset="-78"/>
              </a:rPr>
              <a:t>روش </a:t>
            </a:r>
            <a:r>
              <a:rPr lang="fa-IR" b="1" dirty="0">
                <a:latin typeface="Calibri" panose="020F0502020204030204" pitchFamily="34" charset="0"/>
                <a:ea typeface="Calibri" panose="020F0502020204030204" pitchFamily="34" charset="0"/>
                <a:cs typeface="B Nazanin" panose="00000400000000000000" pitchFamily="2" charset="-78"/>
              </a:rPr>
              <a:t>تقریب خطی </a:t>
            </a:r>
            <a:r>
              <a:rPr lang="fa-IR" b="1" dirty="0" smtClean="0">
                <a:latin typeface="Calibri" panose="020F0502020204030204" pitchFamily="34" charset="0"/>
                <a:ea typeface="Calibri" panose="020F0502020204030204" pitchFamily="34" charset="0"/>
                <a:cs typeface="B Nazanin" panose="00000400000000000000" pitchFamily="2" charset="-78"/>
              </a:rPr>
              <a:t>تکه‌ای، یک روش بیسار مهم در آسان سازی حل مدارهای غیرخطی در مهندسی برق است.</a:t>
            </a:r>
            <a:endParaRPr lang="en-US" dirty="0"/>
          </a:p>
        </p:txBody>
      </p:sp>
      <p:sp>
        <p:nvSpPr>
          <p:cNvPr id="6" name="Rectangle 5"/>
          <p:cNvSpPr/>
          <p:nvPr/>
        </p:nvSpPr>
        <p:spPr>
          <a:xfrm>
            <a:off x="198129" y="741818"/>
            <a:ext cx="3324564" cy="369332"/>
          </a:xfrm>
          <a:prstGeom prst="rect">
            <a:avLst/>
          </a:prstGeom>
        </p:spPr>
        <p:txBody>
          <a:bodyPr wrap="none">
            <a:spAutoFit/>
          </a:bodyPr>
          <a:lstStyle/>
          <a:p>
            <a:r>
              <a:rPr lang="en-US" b="1" dirty="0">
                <a:solidFill>
                  <a:srgbClr val="00B050"/>
                </a:solidFill>
                <a:latin typeface="Cambria Math" panose="02040503050406030204" pitchFamily="18" charset="0"/>
                <a:ea typeface="Cambria Math" panose="02040503050406030204" pitchFamily="18" charset="0"/>
                <a:cs typeface="B Nazanin" panose="00000400000000000000" pitchFamily="2" charset="-78"/>
              </a:rPr>
              <a:t>Piecewise Linear </a:t>
            </a:r>
            <a:r>
              <a:rPr lang="en-US" b="1"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Approximation</a:t>
            </a:r>
            <a:endParaRPr lang="en-US" dirty="0">
              <a:solidFill>
                <a:srgbClr val="00B050"/>
              </a:solidFill>
              <a:latin typeface="Cambria Math" panose="02040503050406030204" pitchFamily="18" charset="0"/>
              <a:ea typeface="Cambria Math" panose="02040503050406030204" pitchFamily="18" charset="0"/>
            </a:endParaRPr>
          </a:p>
        </p:txBody>
      </p:sp>
      <p:cxnSp>
        <p:nvCxnSpPr>
          <p:cNvPr id="7" name="Straight Arrow Connector 6"/>
          <p:cNvCxnSpPr/>
          <p:nvPr/>
        </p:nvCxnSpPr>
        <p:spPr>
          <a:xfrm flipH="1" flipV="1">
            <a:off x="2419985" y="1342390"/>
            <a:ext cx="8255" cy="22390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1337310" y="3214370"/>
            <a:ext cx="2454910" cy="825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Freeform: Shape 92"/>
          <p:cNvSpPr/>
          <p:nvPr/>
        </p:nvSpPr>
        <p:spPr>
          <a:xfrm>
            <a:off x="1143000" y="1325880"/>
            <a:ext cx="2235200" cy="2032000"/>
          </a:xfrm>
          <a:custGeom>
            <a:avLst/>
            <a:gdLst>
              <a:gd name="connsiteX0" fmla="*/ 2235200 w 2235200"/>
              <a:gd name="connsiteY0" fmla="*/ 0 h 2032000"/>
              <a:gd name="connsiteX1" fmla="*/ 1557867 w 2235200"/>
              <a:gd name="connsiteY1" fmla="*/ 1744133 h 2032000"/>
              <a:gd name="connsiteX2" fmla="*/ 0 w 2235200"/>
              <a:gd name="connsiteY2" fmla="*/ 2032000 h 2032000"/>
            </a:gdLst>
            <a:ahLst/>
            <a:cxnLst>
              <a:cxn ang="0">
                <a:pos x="connsiteX0" y="connsiteY0"/>
              </a:cxn>
              <a:cxn ang="0">
                <a:pos x="connsiteX1" y="connsiteY1"/>
              </a:cxn>
              <a:cxn ang="0">
                <a:pos x="connsiteX2" y="connsiteY2"/>
              </a:cxn>
            </a:cxnLst>
            <a:rect l="l" t="t" r="r" b="b"/>
            <a:pathLst>
              <a:path w="2235200" h="2032000">
                <a:moveTo>
                  <a:pt x="2235200" y="0"/>
                </a:moveTo>
                <a:cubicBezTo>
                  <a:pt x="2082800" y="702733"/>
                  <a:pt x="1930400" y="1405466"/>
                  <a:pt x="1557867" y="1744133"/>
                </a:cubicBezTo>
                <a:cubicBezTo>
                  <a:pt x="1185334" y="2082800"/>
                  <a:pt x="263878" y="1978378"/>
                  <a:pt x="0" y="2032000"/>
                </a:cubicBezTo>
              </a:path>
            </a:pathLst>
          </a:custGeom>
        </p:spPr>
        <p:style>
          <a:lnRef idx="2">
            <a:schemeClr val="dk1"/>
          </a:lnRef>
          <a:fillRef idx="0">
            <a:schemeClr val="dk1"/>
          </a:fillRef>
          <a:effectRef idx="1">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0" name="Straight Arrow Connector 9"/>
          <p:cNvCxnSpPr/>
          <p:nvPr/>
        </p:nvCxnSpPr>
        <p:spPr>
          <a:xfrm flipV="1">
            <a:off x="6527800" y="1351280"/>
            <a:ext cx="25400" cy="21501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V="1">
            <a:off x="5342573" y="3214370"/>
            <a:ext cx="3149282" cy="311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V="1">
            <a:off x="5378450" y="3203575"/>
            <a:ext cx="1149350" cy="37211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6525895" y="1445260"/>
            <a:ext cx="484505" cy="1767205"/>
          </a:xfrm>
          <a:prstGeom prst="line">
            <a:avLst/>
          </a:prstGeom>
        </p:spPr>
        <p:style>
          <a:lnRef idx="2">
            <a:schemeClr val="dk1"/>
          </a:lnRef>
          <a:fillRef idx="0">
            <a:schemeClr val="dk1"/>
          </a:fillRef>
          <a:effectRef idx="1">
            <a:schemeClr val="dk1"/>
          </a:effectRef>
          <a:fontRef idx="minor">
            <a:schemeClr val="tx1"/>
          </a:fontRef>
        </p:style>
      </p:cxnSp>
      <p:sp>
        <p:nvSpPr>
          <p:cNvPr id="15" name="Rectangle 14"/>
          <p:cNvSpPr/>
          <p:nvPr/>
        </p:nvSpPr>
        <p:spPr>
          <a:xfrm>
            <a:off x="2045834" y="1085461"/>
            <a:ext cx="276870" cy="480837"/>
          </a:xfrm>
          <a:prstGeom prst="rect">
            <a:avLst/>
          </a:prstGeom>
          <a:solidFill>
            <a:schemeClr val="bg1"/>
          </a:solidFill>
        </p:spPr>
        <p:txBody>
          <a:bodyPr wrap="square">
            <a:spAutoFit/>
          </a:bodyPr>
          <a:lstStyle/>
          <a:p>
            <a:pPr rtl="1">
              <a:lnSpc>
                <a:spcPct val="115000"/>
              </a:lnSpc>
              <a:spcAft>
                <a:spcPts val="1000"/>
              </a:spcAft>
              <a:buClr>
                <a:srgbClr val="FF0000"/>
              </a:buClr>
            </a:pPr>
            <a:r>
              <a:rPr lang="en-US" sz="2400" b="1" i="1" dirty="0" err="1"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i</a:t>
            </a:r>
            <a:endParaRPr lang="en-US" sz="2400" b="1" i="1" dirty="0">
              <a:solidFill>
                <a:srgbClr val="FF0000"/>
              </a:solidFill>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16" name="Rectangle 15"/>
          <p:cNvSpPr/>
          <p:nvPr/>
        </p:nvSpPr>
        <p:spPr>
          <a:xfrm>
            <a:off x="3822468" y="2981632"/>
            <a:ext cx="244539" cy="461665"/>
          </a:xfrm>
          <a:prstGeom prst="rect">
            <a:avLst/>
          </a:prstGeom>
          <a:solidFill>
            <a:schemeClr val="bg1"/>
          </a:solidFill>
        </p:spPr>
        <p:txBody>
          <a:bodyPr wrap="square">
            <a:spAutoFit/>
          </a:bodyPr>
          <a:lstStyle/>
          <a:p>
            <a:pPr algn="just" rtl="1">
              <a:buClr>
                <a:srgbClr val="FF0000"/>
              </a:buClr>
            </a:pPr>
            <a:r>
              <a:rPr lang="en-US" sz="2400" b="1" i="1"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v</a:t>
            </a:r>
            <a:endParaRPr lang="en-US" sz="2400" b="1" i="1" dirty="0">
              <a:solidFill>
                <a:srgbClr val="FF0000"/>
              </a:solidFill>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17" name="Rectangle 16"/>
          <p:cNvSpPr/>
          <p:nvPr/>
        </p:nvSpPr>
        <p:spPr>
          <a:xfrm>
            <a:off x="6203079" y="1012080"/>
            <a:ext cx="276870" cy="480837"/>
          </a:xfrm>
          <a:prstGeom prst="rect">
            <a:avLst/>
          </a:prstGeom>
          <a:solidFill>
            <a:schemeClr val="bg1"/>
          </a:solidFill>
        </p:spPr>
        <p:txBody>
          <a:bodyPr wrap="square">
            <a:spAutoFit/>
          </a:bodyPr>
          <a:lstStyle/>
          <a:p>
            <a:pPr rtl="1">
              <a:lnSpc>
                <a:spcPct val="115000"/>
              </a:lnSpc>
              <a:spcAft>
                <a:spcPts val="1000"/>
              </a:spcAft>
              <a:buClr>
                <a:srgbClr val="FF0000"/>
              </a:buClr>
            </a:pPr>
            <a:r>
              <a:rPr lang="en-US" sz="2400" b="1" i="1" dirty="0" err="1"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i</a:t>
            </a:r>
            <a:endParaRPr lang="en-US" sz="2400" b="1" i="1" dirty="0">
              <a:solidFill>
                <a:srgbClr val="FF0000"/>
              </a:solidFill>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18" name="Rectangle 17"/>
          <p:cNvSpPr/>
          <p:nvPr/>
        </p:nvSpPr>
        <p:spPr>
          <a:xfrm>
            <a:off x="8527732" y="2927965"/>
            <a:ext cx="244539" cy="461665"/>
          </a:xfrm>
          <a:prstGeom prst="rect">
            <a:avLst/>
          </a:prstGeom>
          <a:solidFill>
            <a:schemeClr val="bg1"/>
          </a:solidFill>
        </p:spPr>
        <p:txBody>
          <a:bodyPr wrap="square">
            <a:spAutoFit/>
          </a:bodyPr>
          <a:lstStyle/>
          <a:p>
            <a:pPr algn="just" rtl="1">
              <a:buClr>
                <a:srgbClr val="FF0000"/>
              </a:buClr>
            </a:pPr>
            <a:r>
              <a:rPr lang="en-US" sz="2400" b="1" i="1"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v</a:t>
            </a:r>
            <a:endParaRPr lang="en-US" sz="2400" b="1" i="1" dirty="0">
              <a:solidFill>
                <a:srgbClr val="FF0000"/>
              </a:solidFill>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19" name="Arrow: Right 80"/>
          <p:cNvSpPr/>
          <p:nvPr/>
        </p:nvSpPr>
        <p:spPr>
          <a:xfrm>
            <a:off x="4315648" y="2426335"/>
            <a:ext cx="635000" cy="236855"/>
          </a:xfrm>
          <a:prstGeom prst="rightArrow">
            <a:avLst/>
          </a:prstGeom>
          <a:solidFill>
            <a:srgbClr val="0000FF"/>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Rectangle 20"/>
          <p:cNvSpPr/>
          <p:nvPr/>
        </p:nvSpPr>
        <p:spPr>
          <a:xfrm>
            <a:off x="2882265" y="4482109"/>
            <a:ext cx="6141720" cy="923330"/>
          </a:xfrm>
          <a:prstGeom prst="rect">
            <a:avLst/>
          </a:prstGeom>
        </p:spPr>
        <p:txBody>
          <a:bodyPr wrap="square">
            <a:spAutoFit/>
          </a:bodyPr>
          <a:lstStyle/>
          <a:p>
            <a:pPr marL="285750" indent="-285750" algn="just" rtl="1">
              <a:buClr>
                <a:srgbClr val="FF0000"/>
              </a:buClr>
              <a:buFont typeface="Wingdings" panose="05000000000000000000" pitchFamily="2" charset="2"/>
              <a:buChar char="ü"/>
            </a:pPr>
            <a:r>
              <a:rPr lang="fa-IR" dirty="0" smtClean="0">
                <a:latin typeface="Cambria Math" panose="02040503050406030204" pitchFamily="18" charset="0"/>
                <a:ea typeface="Cambria Math" panose="02040503050406030204" pitchFamily="18" charset="0"/>
                <a:cs typeface="B Nazanin" panose="00000400000000000000" pitchFamily="2" charset="-78"/>
              </a:rPr>
              <a:t>از تقریب بالا، به مشخصه دیود </a:t>
            </a:r>
            <a:r>
              <a:rPr lang="fa-IR" dirty="0">
                <a:latin typeface="Cambria Math" panose="02040503050406030204" pitchFamily="18" charset="0"/>
                <a:ea typeface="Cambria Math" panose="02040503050406030204" pitchFamily="18" charset="0"/>
                <a:cs typeface="B Nazanin" panose="00000400000000000000" pitchFamily="2" charset="-78"/>
              </a:rPr>
              <a:t>ایده‌آل </a:t>
            </a:r>
            <a:r>
              <a:rPr lang="fa-IR" dirty="0" smtClean="0">
                <a:latin typeface="Cambria Math" panose="02040503050406030204" pitchFamily="18" charset="0"/>
                <a:ea typeface="Cambria Math" panose="02040503050406030204" pitchFamily="18" charset="0"/>
                <a:cs typeface="B Nazanin" panose="00000400000000000000" pitchFamily="2" charset="-78"/>
              </a:rPr>
              <a:t>می توان رسید که در آن، برای </a:t>
            </a:r>
            <a:r>
              <a:rPr lang="en-US" dirty="0" err="1">
                <a:latin typeface="Cambria Math" panose="02040503050406030204" pitchFamily="18" charset="0"/>
                <a:ea typeface="Cambria Math" panose="02040503050406030204" pitchFamily="18" charset="0"/>
                <a:cs typeface="B Nazanin" panose="00000400000000000000" pitchFamily="2" charset="-78"/>
              </a:rPr>
              <a:t>i</a:t>
            </a:r>
            <a:r>
              <a:rPr lang="en-US" dirty="0">
                <a:latin typeface="Cambria Math" panose="02040503050406030204" pitchFamily="18" charset="0"/>
                <a:ea typeface="Cambria Math" panose="02040503050406030204" pitchFamily="18" charset="0"/>
                <a:cs typeface="B Nazanin" panose="00000400000000000000" pitchFamily="2" charset="-78"/>
              </a:rPr>
              <a:t>&gt;0</a:t>
            </a:r>
            <a:r>
              <a:rPr lang="fa-IR" dirty="0">
                <a:latin typeface="Cambria Math" panose="02040503050406030204" pitchFamily="18" charset="0"/>
                <a:ea typeface="Cambria Math" panose="02040503050406030204" pitchFamily="18" charset="0"/>
                <a:cs typeface="B Nazanin" panose="00000400000000000000" pitchFamily="2" charset="-78"/>
              </a:rPr>
              <a:t> همواره </a:t>
            </a:r>
            <a:r>
              <a:rPr lang="en-US" dirty="0">
                <a:latin typeface="Cambria Math" panose="02040503050406030204" pitchFamily="18" charset="0"/>
                <a:ea typeface="Cambria Math" panose="02040503050406030204" pitchFamily="18" charset="0"/>
                <a:cs typeface="B Nazanin" panose="00000400000000000000" pitchFamily="2" charset="-78"/>
              </a:rPr>
              <a:t>v=0</a:t>
            </a:r>
            <a:r>
              <a:rPr lang="fa-IR" dirty="0">
                <a:latin typeface="Cambria Math" panose="02040503050406030204" pitchFamily="18" charset="0"/>
                <a:ea typeface="Cambria Math" panose="02040503050406030204" pitchFamily="18" charset="0"/>
                <a:cs typeface="B Nazanin" panose="00000400000000000000" pitchFamily="2" charset="-78"/>
              </a:rPr>
              <a:t> یعنی شاخه اتصال کوتاه و برای </a:t>
            </a:r>
            <a:r>
              <a:rPr lang="en-US" dirty="0">
                <a:latin typeface="Cambria Math" panose="02040503050406030204" pitchFamily="18" charset="0"/>
                <a:ea typeface="Cambria Math" panose="02040503050406030204" pitchFamily="18" charset="0"/>
                <a:cs typeface="B Nazanin" panose="00000400000000000000" pitchFamily="2" charset="-78"/>
              </a:rPr>
              <a:t>v&lt;0</a:t>
            </a:r>
            <a:r>
              <a:rPr lang="fa-IR" dirty="0">
                <a:latin typeface="Cambria Math" panose="02040503050406030204" pitchFamily="18" charset="0"/>
                <a:ea typeface="Cambria Math" panose="02040503050406030204" pitchFamily="18" charset="0"/>
                <a:cs typeface="B Nazanin" panose="00000400000000000000" pitchFamily="2" charset="-78"/>
              </a:rPr>
              <a:t> همواره</a:t>
            </a:r>
            <a:r>
              <a:rPr lang="en-US" dirty="0">
                <a:latin typeface="Cambria Math" panose="02040503050406030204" pitchFamily="18" charset="0"/>
                <a:ea typeface="Cambria Math" panose="02040503050406030204" pitchFamily="18" charset="0"/>
                <a:cs typeface="B Nazanin" panose="00000400000000000000" pitchFamily="2" charset="-78"/>
              </a:rPr>
              <a:t> </a:t>
            </a:r>
            <a:r>
              <a:rPr lang="en-US" dirty="0" err="1">
                <a:latin typeface="Cambria Math" panose="02040503050406030204" pitchFamily="18" charset="0"/>
                <a:ea typeface="Cambria Math" panose="02040503050406030204" pitchFamily="18" charset="0"/>
                <a:cs typeface="B Nazanin" panose="00000400000000000000" pitchFamily="2" charset="-78"/>
              </a:rPr>
              <a:t>i</a:t>
            </a:r>
            <a:r>
              <a:rPr lang="en-US" dirty="0">
                <a:latin typeface="Cambria Math" panose="02040503050406030204" pitchFamily="18" charset="0"/>
                <a:ea typeface="Cambria Math" panose="02040503050406030204" pitchFamily="18" charset="0"/>
                <a:cs typeface="B Nazanin" panose="00000400000000000000" pitchFamily="2" charset="-78"/>
              </a:rPr>
              <a:t>=0</a:t>
            </a:r>
            <a:r>
              <a:rPr lang="fa-IR" dirty="0">
                <a:latin typeface="Cambria Math" panose="02040503050406030204" pitchFamily="18" charset="0"/>
                <a:ea typeface="Cambria Math" panose="02040503050406030204" pitchFamily="18" charset="0"/>
                <a:cs typeface="B Nazanin" panose="00000400000000000000" pitchFamily="2" charset="-78"/>
              </a:rPr>
              <a:t> یعنی شاخه مدار باز </a:t>
            </a:r>
            <a:r>
              <a:rPr lang="fa-IR" dirty="0" smtClean="0">
                <a:latin typeface="Cambria Math" panose="02040503050406030204" pitchFamily="18" charset="0"/>
                <a:ea typeface="Cambria Math" panose="02040503050406030204" pitchFamily="18" charset="0"/>
                <a:cs typeface="B Nazanin" panose="00000400000000000000" pitchFamily="2" charset="-78"/>
              </a:rPr>
              <a:t>است. ماهیت یک کلید قطع و وصل برای دیود ایده آل می توان در نظر گرفت.</a:t>
            </a:r>
            <a:endParaRPr lang="en-US" dirty="0">
              <a:latin typeface="Cambria Math" panose="02040503050406030204" pitchFamily="18" charset="0"/>
              <a:ea typeface="Cambria Math" panose="02040503050406030204" pitchFamily="18" charset="0"/>
            </a:endParaRPr>
          </a:p>
        </p:txBody>
      </p:sp>
      <p:cxnSp>
        <p:nvCxnSpPr>
          <p:cNvPr id="22" name="Straight Arrow Connector 21"/>
          <p:cNvCxnSpPr/>
          <p:nvPr/>
        </p:nvCxnSpPr>
        <p:spPr>
          <a:xfrm flipV="1">
            <a:off x="2130584" y="3893266"/>
            <a:ext cx="0" cy="28194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flipV="1">
            <a:off x="331629" y="5898596"/>
            <a:ext cx="3229610" cy="406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flipV="1">
            <a:off x="2119789" y="4368881"/>
            <a:ext cx="0" cy="1535430"/>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flipH="1">
            <a:off x="753904" y="5928441"/>
            <a:ext cx="1376680" cy="10795"/>
          </a:xfrm>
          <a:prstGeom prst="line">
            <a:avLst/>
          </a:prstGeom>
        </p:spPr>
        <p:style>
          <a:lnRef idx="3">
            <a:schemeClr val="dk1"/>
          </a:lnRef>
          <a:fillRef idx="0">
            <a:schemeClr val="dk1"/>
          </a:fillRef>
          <a:effectRef idx="2">
            <a:schemeClr val="dk1"/>
          </a:effectRef>
          <a:fontRef idx="minor">
            <a:schemeClr val="tx1"/>
          </a:fontRef>
        </p:style>
      </p:cxnSp>
      <p:sp>
        <p:nvSpPr>
          <p:cNvPr id="26" name="Rectangle 25"/>
          <p:cNvSpPr/>
          <p:nvPr/>
        </p:nvSpPr>
        <p:spPr>
          <a:xfrm>
            <a:off x="1773292" y="3581400"/>
            <a:ext cx="276870" cy="480837"/>
          </a:xfrm>
          <a:prstGeom prst="rect">
            <a:avLst/>
          </a:prstGeom>
          <a:solidFill>
            <a:schemeClr val="bg1"/>
          </a:solidFill>
        </p:spPr>
        <p:txBody>
          <a:bodyPr wrap="square">
            <a:spAutoFit/>
          </a:bodyPr>
          <a:lstStyle/>
          <a:p>
            <a:pPr rtl="1">
              <a:lnSpc>
                <a:spcPct val="115000"/>
              </a:lnSpc>
              <a:spcAft>
                <a:spcPts val="1000"/>
              </a:spcAft>
              <a:buClr>
                <a:srgbClr val="FF0000"/>
              </a:buClr>
            </a:pPr>
            <a:r>
              <a:rPr lang="en-US" sz="2400" b="1" i="1" dirty="0" err="1"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i</a:t>
            </a:r>
            <a:endParaRPr lang="en-US" sz="2400" b="1" i="1" dirty="0">
              <a:solidFill>
                <a:srgbClr val="FF0000"/>
              </a:solidFill>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27" name="Rectangle 26"/>
          <p:cNvSpPr/>
          <p:nvPr/>
        </p:nvSpPr>
        <p:spPr>
          <a:xfrm>
            <a:off x="3641661" y="5587110"/>
            <a:ext cx="244539" cy="461665"/>
          </a:xfrm>
          <a:prstGeom prst="rect">
            <a:avLst/>
          </a:prstGeom>
          <a:solidFill>
            <a:schemeClr val="bg1"/>
          </a:solidFill>
        </p:spPr>
        <p:txBody>
          <a:bodyPr wrap="square">
            <a:spAutoFit/>
          </a:bodyPr>
          <a:lstStyle/>
          <a:p>
            <a:pPr algn="just" rtl="1">
              <a:buClr>
                <a:srgbClr val="FF0000"/>
              </a:buClr>
            </a:pPr>
            <a:r>
              <a:rPr lang="en-US" sz="2400" b="1" i="1"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v</a:t>
            </a:r>
            <a:endParaRPr lang="en-US" sz="2400" b="1" i="1" dirty="0">
              <a:solidFill>
                <a:srgbClr val="FF0000"/>
              </a:solidFill>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28" name="Rectangle 27"/>
          <p:cNvSpPr/>
          <p:nvPr/>
        </p:nvSpPr>
        <p:spPr>
          <a:xfrm>
            <a:off x="465606" y="1788360"/>
            <a:ext cx="1577676" cy="338554"/>
          </a:xfrm>
          <a:prstGeom prst="rect">
            <a:avLst/>
          </a:prstGeom>
        </p:spPr>
        <p:txBody>
          <a:bodyPr wrap="none">
            <a:spAutoFit/>
          </a:bodyPr>
          <a:lstStyle/>
          <a:p>
            <a:r>
              <a:rPr lang="fa-IR" sz="1600" b="1" dirty="0" smtClean="0">
                <a:solidFill>
                  <a:srgbClr val="0000FF"/>
                </a:solidFill>
                <a:latin typeface="Times New Roman" panose="02020603050405020304" pitchFamily="18" charset="0"/>
                <a:cs typeface="B Nazanin" panose="00000400000000000000" pitchFamily="2" charset="-78"/>
              </a:rPr>
              <a:t>مشخصه دیود واقعی</a:t>
            </a:r>
            <a:endParaRPr lang="en-US" sz="1600" dirty="0"/>
          </a:p>
        </p:txBody>
      </p:sp>
      <p:sp>
        <p:nvSpPr>
          <p:cNvPr id="29" name="Rectangle 28"/>
          <p:cNvSpPr/>
          <p:nvPr/>
        </p:nvSpPr>
        <p:spPr>
          <a:xfrm>
            <a:off x="7101923" y="1592417"/>
            <a:ext cx="1889677" cy="830997"/>
          </a:xfrm>
          <a:prstGeom prst="rect">
            <a:avLst/>
          </a:prstGeom>
        </p:spPr>
        <p:txBody>
          <a:bodyPr wrap="square">
            <a:spAutoFit/>
          </a:bodyPr>
          <a:lstStyle/>
          <a:p>
            <a:pPr algn="ctr"/>
            <a:r>
              <a:rPr lang="fa-IR" sz="1600" b="1" dirty="0" smtClean="0">
                <a:solidFill>
                  <a:srgbClr val="0000FF"/>
                </a:solidFill>
                <a:latin typeface="Times New Roman" panose="02020603050405020304" pitchFamily="18" charset="0"/>
                <a:cs typeface="B Nazanin" panose="00000400000000000000" pitchFamily="2" charset="-78"/>
              </a:rPr>
              <a:t>مشخصه دیود با تقریب خطی تکه ای، در قالب دو مقاومت خطی</a:t>
            </a:r>
            <a:endParaRPr lang="en-US" sz="1600" dirty="0"/>
          </a:p>
        </p:txBody>
      </p:sp>
      <p:sp>
        <p:nvSpPr>
          <p:cNvPr id="30" name="Rectangle 29"/>
          <p:cNvSpPr/>
          <p:nvPr/>
        </p:nvSpPr>
        <p:spPr>
          <a:xfrm>
            <a:off x="198129" y="4368881"/>
            <a:ext cx="1814682" cy="830997"/>
          </a:xfrm>
          <a:prstGeom prst="rect">
            <a:avLst/>
          </a:prstGeom>
        </p:spPr>
        <p:txBody>
          <a:bodyPr wrap="square">
            <a:spAutoFit/>
          </a:bodyPr>
          <a:lstStyle/>
          <a:p>
            <a:pPr algn="ctr"/>
            <a:r>
              <a:rPr lang="fa-IR" sz="1600" b="1" dirty="0" smtClean="0">
                <a:solidFill>
                  <a:srgbClr val="0000FF"/>
                </a:solidFill>
                <a:latin typeface="Times New Roman" panose="02020603050405020304" pitchFamily="18" charset="0"/>
                <a:cs typeface="B Nazanin" panose="00000400000000000000" pitchFamily="2" charset="-78"/>
              </a:rPr>
              <a:t>مشخصه دیود ایده آل، در قالب یک المان سوییچینگ</a:t>
            </a:r>
            <a:endParaRPr lang="en-US" sz="1600" dirty="0"/>
          </a:p>
        </p:txBody>
      </p:sp>
    </p:spTree>
    <p:extLst>
      <p:ext uri="{BB962C8B-B14F-4D97-AF65-F5344CB8AC3E}">
        <p14:creationId xmlns:p14="http://schemas.microsoft.com/office/powerpoint/2010/main" val="4275117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3" name="Rectangle 2"/>
          <p:cNvSpPr/>
          <p:nvPr/>
        </p:nvSpPr>
        <p:spPr>
          <a:xfrm>
            <a:off x="3218096" y="390940"/>
            <a:ext cx="5759910" cy="369332"/>
          </a:xfrm>
          <a:prstGeom prst="rect">
            <a:avLst/>
          </a:prstGeom>
        </p:spPr>
        <p:txBody>
          <a:bodyPr wrap="none">
            <a:spAutoFit/>
          </a:bodyPr>
          <a:lstStyle/>
          <a:p>
            <a:pPr marL="285750" indent="-285750" algn="r" rtl="1">
              <a:buClr>
                <a:srgbClr val="FF0000"/>
              </a:buClr>
              <a:buFont typeface="Wingdings" panose="05000000000000000000" pitchFamily="2" charset="2"/>
              <a:buChar char="ü"/>
            </a:pPr>
            <a:r>
              <a:rPr lang="fa-IR" dirty="0">
                <a:latin typeface="Calibri" panose="020F0502020204030204" pitchFamily="34" charset="0"/>
                <a:ea typeface="Calibri" panose="020F0502020204030204" pitchFamily="34" charset="0"/>
                <a:cs typeface="B Nazanin" panose="00000400000000000000" pitchFamily="2" charset="-78"/>
              </a:rPr>
              <a:t>تقریب خطی چند </a:t>
            </a:r>
            <a:r>
              <a:rPr lang="fa-IR" dirty="0" smtClean="0">
                <a:latin typeface="Calibri" panose="020F0502020204030204" pitchFamily="34" charset="0"/>
                <a:ea typeface="Calibri" panose="020F0502020204030204" pitchFamily="34" charset="0"/>
                <a:cs typeface="B Nazanin" panose="00000400000000000000" pitchFamily="2" charset="-78"/>
              </a:rPr>
              <a:t>تکه‌ای، روشی دقیق تر برای حل مدارهای غیرخطی است. </a:t>
            </a:r>
            <a:endParaRPr lang="en-US" dirty="0"/>
          </a:p>
        </p:txBody>
      </p:sp>
      <p:sp>
        <p:nvSpPr>
          <p:cNvPr id="5" name="Rectangle 4"/>
          <p:cNvSpPr/>
          <p:nvPr/>
        </p:nvSpPr>
        <p:spPr>
          <a:xfrm>
            <a:off x="3962400" y="914937"/>
            <a:ext cx="3505703" cy="369332"/>
          </a:xfrm>
          <a:prstGeom prst="rect">
            <a:avLst/>
          </a:prstGeom>
        </p:spPr>
        <p:txBody>
          <a:bodyPr wrap="none">
            <a:spAutoFit/>
          </a:bodyPr>
          <a:lstStyle/>
          <a:p>
            <a:r>
              <a:rPr lang="en-US" b="1" dirty="0">
                <a:solidFill>
                  <a:srgbClr val="00B050"/>
                </a:solidFill>
                <a:latin typeface="Cambria Math" panose="02040503050406030204" pitchFamily="18" charset="0"/>
                <a:ea typeface="Cambria Math" panose="02040503050406030204" pitchFamily="18" charset="0"/>
                <a:cs typeface="B Nazanin" panose="00000400000000000000" pitchFamily="2" charset="-78"/>
              </a:rPr>
              <a:t>Multiple </a:t>
            </a:r>
            <a:r>
              <a:rPr lang="en-US" b="1" dirty="0" err="1">
                <a:solidFill>
                  <a:srgbClr val="00B050"/>
                </a:solidFill>
                <a:latin typeface="Cambria Math" panose="02040503050406030204" pitchFamily="18" charset="0"/>
                <a:ea typeface="Cambria Math" panose="02040503050406030204" pitchFamily="18" charset="0"/>
                <a:cs typeface="B Nazanin" panose="00000400000000000000" pitchFamily="2" charset="-78"/>
              </a:rPr>
              <a:t>Plecewise</a:t>
            </a:r>
            <a:r>
              <a:rPr lang="en-US" b="1" dirty="0">
                <a:solidFill>
                  <a:srgbClr val="00B050"/>
                </a:solidFill>
                <a:latin typeface="Cambria Math" panose="02040503050406030204" pitchFamily="18" charset="0"/>
                <a:ea typeface="Cambria Math" panose="02040503050406030204" pitchFamily="18" charset="0"/>
                <a:cs typeface="B Nazanin" panose="00000400000000000000" pitchFamily="2" charset="-78"/>
              </a:rPr>
              <a:t> </a:t>
            </a:r>
            <a:r>
              <a:rPr lang="en-US" b="1"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Approximation</a:t>
            </a:r>
            <a:endParaRPr lang="en-US" dirty="0">
              <a:solidFill>
                <a:srgbClr val="00B050"/>
              </a:solidFill>
              <a:latin typeface="Cambria Math" panose="02040503050406030204" pitchFamily="18" charset="0"/>
              <a:ea typeface="Cambria Math" panose="02040503050406030204" pitchFamily="18" charset="0"/>
            </a:endParaRPr>
          </a:p>
        </p:txBody>
      </p:sp>
      <p:cxnSp>
        <p:nvCxnSpPr>
          <p:cNvPr id="6" name="Straight Arrow Connector 5"/>
          <p:cNvCxnSpPr/>
          <p:nvPr/>
        </p:nvCxnSpPr>
        <p:spPr>
          <a:xfrm flipH="1" flipV="1">
            <a:off x="1709443" y="417515"/>
            <a:ext cx="7620" cy="20492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flipV="1">
            <a:off x="688363" y="1712378"/>
            <a:ext cx="2941320" cy="685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V="1">
            <a:off x="353083" y="1780958"/>
            <a:ext cx="1379220" cy="38100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V="1">
            <a:off x="1709443" y="1209458"/>
            <a:ext cx="525780" cy="57150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flipV="1">
            <a:off x="2235223" y="222183"/>
            <a:ext cx="296122" cy="987275"/>
          </a:xfrm>
          <a:prstGeom prst="line">
            <a:avLst/>
          </a:prstGeom>
        </p:spPr>
        <p:style>
          <a:lnRef idx="2">
            <a:schemeClr val="dk1"/>
          </a:lnRef>
          <a:fillRef idx="0">
            <a:schemeClr val="dk1"/>
          </a:fillRef>
          <a:effectRef idx="1">
            <a:schemeClr val="dk1"/>
          </a:effectRef>
          <a:fontRef idx="minor">
            <a:schemeClr val="tx1"/>
          </a:fontRef>
        </p:style>
      </p:cxnSp>
      <p:sp>
        <p:nvSpPr>
          <p:cNvPr id="11" name="Rectangle 10"/>
          <p:cNvSpPr/>
          <p:nvPr/>
        </p:nvSpPr>
        <p:spPr>
          <a:xfrm>
            <a:off x="1326117" y="0"/>
            <a:ext cx="276870" cy="480837"/>
          </a:xfrm>
          <a:prstGeom prst="rect">
            <a:avLst/>
          </a:prstGeom>
          <a:solidFill>
            <a:schemeClr val="bg1"/>
          </a:solidFill>
        </p:spPr>
        <p:txBody>
          <a:bodyPr wrap="square">
            <a:spAutoFit/>
          </a:bodyPr>
          <a:lstStyle/>
          <a:p>
            <a:pPr rtl="1">
              <a:lnSpc>
                <a:spcPct val="115000"/>
              </a:lnSpc>
              <a:spcAft>
                <a:spcPts val="1000"/>
              </a:spcAft>
              <a:buClr>
                <a:srgbClr val="FF0000"/>
              </a:buClr>
            </a:pPr>
            <a:r>
              <a:rPr lang="en-US" sz="2400" b="1" i="1" dirty="0" err="1"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i</a:t>
            </a:r>
            <a:endParaRPr lang="en-US" sz="2400" b="1" i="1" dirty="0">
              <a:solidFill>
                <a:srgbClr val="FF0000"/>
              </a:solidFill>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12" name="Rectangle 11"/>
          <p:cNvSpPr/>
          <p:nvPr/>
        </p:nvSpPr>
        <p:spPr>
          <a:xfrm>
            <a:off x="3656636" y="1481545"/>
            <a:ext cx="244539" cy="461665"/>
          </a:xfrm>
          <a:prstGeom prst="rect">
            <a:avLst/>
          </a:prstGeom>
          <a:solidFill>
            <a:schemeClr val="bg1"/>
          </a:solidFill>
        </p:spPr>
        <p:txBody>
          <a:bodyPr wrap="square">
            <a:spAutoFit/>
          </a:bodyPr>
          <a:lstStyle/>
          <a:p>
            <a:pPr algn="just" rtl="1">
              <a:buClr>
                <a:srgbClr val="FF0000"/>
              </a:buClr>
            </a:pPr>
            <a:r>
              <a:rPr lang="en-US" sz="2400" b="1" i="1"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v</a:t>
            </a:r>
            <a:endParaRPr lang="en-US" sz="2400" b="1" i="1" dirty="0">
              <a:solidFill>
                <a:srgbClr val="FF0000"/>
              </a:solidFill>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14" name="Rectangle 13"/>
          <p:cNvSpPr/>
          <p:nvPr/>
        </p:nvSpPr>
        <p:spPr>
          <a:xfrm>
            <a:off x="3138020" y="2570035"/>
            <a:ext cx="5839986" cy="2308324"/>
          </a:xfrm>
          <a:prstGeom prst="rect">
            <a:avLst/>
          </a:prstGeom>
        </p:spPr>
        <p:txBody>
          <a:bodyPr wrap="square">
            <a:spAutoFit/>
          </a:bodyPr>
          <a:lstStyle/>
          <a:p>
            <a:pPr marL="285750" indent="-285750" algn="just" rtl="1">
              <a:buClr>
                <a:srgbClr val="FF0000"/>
              </a:buClr>
              <a:buFont typeface="Wingdings" panose="05000000000000000000" pitchFamily="2" charset="2"/>
              <a:buChar char="v"/>
            </a:pPr>
            <a:r>
              <a:rPr lang="fa-IR"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نکته: </a:t>
            </a:r>
            <a:r>
              <a:rPr lang="fa-IR"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تعریف مقاومت دو طرفه: </a:t>
            </a:r>
            <a:r>
              <a:rPr lang="fa-IR" b="1" dirty="0" smtClean="0">
                <a:latin typeface="Cambria Math" panose="02040503050406030204" pitchFamily="18" charset="0"/>
                <a:ea typeface="Cambria Math" panose="02040503050406030204" pitchFamily="18" charset="0"/>
                <a:cs typeface="B Nazanin" panose="00000400000000000000" pitchFamily="2" charset="-78"/>
              </a:rPr>
              <a:t>مقاومتی است که مشخصه آن نسبت به مبداء متقارن باشد.</a:t>
            </a:r>
          </a:p>
          <a:p>
            <a:pPr marL="285750" indent="-285750" algn="just" rtl="1">
              <a:buClr>
                <a:srgbClr val="FF0000"/>
              </a:buClr>
              <a:buFont typeface="Wingdings" panose="05000000000000000000" pitchFamily="2" charset="2"/>
              <a:buChar char="ü"/>
            </a:pPr>
            <a:r>
              <a:rPr lang="fa-IR" dirty="0">
                <a:latin typeface="Cambria Math" panose="02040503050406030204" pitchFamily="18" charset="0"/>
                <a:ea typeface="Cambria Math" panose="02040503050406030204" pitchFamily="18" charset="0"/>
                <a:cs typeface="B Nazanin" panose="00000400000000000000" pitchFamily="2" charset="-78"/>
              </a:rPr>
              <a:t>در یک مقاومت دو طرفه با تغییر </a:t>
            </a:r>
            <a:r>
              <a:rPr lang="en-US" dirty="0" err="1">
                <a:latin typeface="Cambria Math" panose="02040503050406030204" pitchFamily="18" charset="0"/>
                <a:ea typeface="Cambria Math" panose="02040503050406030204" pitchFamily="18" charset="0"/>
                <a:cs typeface="B Nazanin" panose="00000400000000000000" pitchFamily="2" charset="-78"/>
              </a:rPr>
              <a:t>i</a:t>
            </a:r>
            <a:r>
              <a:rPr lang="fa-IR" dirty="0">
                <a:latin typeface="Cambria Math" panose="02040503050406030204" pitchFamily="18" charset="0"/>
                <a:ea typeface="Cambria Math" panose="02040503050406030204" pitchFamily="18" charset="0"/>
                <a:cs typeface="B Nazanin" panose="00000400000000000000" pitchFamily="2" charset="-78"/>
              </a:rPr>
              <a:t> به </a:t>
            </a:r>
            <a:r>
              <a:rPr lang="en-US" dirty="0">
                <a:latin typeface="Cambria Math" panose="02040503050406030204" pitchFamily="18" charset="0"/>
                <a:ea typeface="Cambria Math" panose="02040503050406030204" pitchFamily="18" charset="0"/>
                <a:cs typeface="B Nazanin" panose="00000400000000000000" pitchFamily="2" charset="-78"/>
              </a:rPr>
              <a:t>–</a:t>
            </a:r>
            <a:r>
              <a:rPr lang="en-US" dirty="0" err="1">
                <a:latin typeface="Cambria Math" panose="02040503050406030204" pitchFamily="18" charset="0"/>
                <a:ea typeface="Cambria Math" panose="02040503050406030204" pitchFamily="18" charset="0"/>
                <a:cs typeface="B Nazanin" panose="00000400000000000000" pitchFamily="2" charset="-78"/>
              </a:rPr>
              <a:t>i</a:t>
            </a:r>
            <a:r>
              <a:rPr lang="fa-IR" dirty="0">
                <a:latin typeface="Cambria Math" panose="02040503050406030204" pitchFamily="18" charset="0"/>
                <a:ea typeface="Cambria Math" panose="02040503050406030204" pitchFamily="18" charset="0"/>
                <a:cs typeface="B Nazanin" panose="00000400000000000000" pitchFamily="2" charset="-78"/>
              </a:rPr>
              <a:t> و </a:t>
            </a:r>
            <a:r>
              <a:rPr lang="en-US" dirty="0">
                <a:latin typeface="Cambria Math" panose="02040503050406030204" pitchFamily="18" charset="0"/>
                <a:ea typeface="Cambria Math" panose="02040503050406030204" pitchFamily="18" charset="0"/>
                <a:cs typeface="B Nazanin" panose="00000400000000000000" pitchFamily="2" charset="-78"/>
              </a:rPr>
              <a:t>v</a:t>
            </a:r>
            <a:r>
              <a:rPr lang="fa-IR" dirty="0">
                <a:latin typeface="Cambria Math" panose="02040503050406030204" pitchFamily="18" charset="0"/>
                <a:ea typeface="Cambria Math" panose="02040503050406030204" pitchFamily="18" charset="0"/>
                <a:cs typeface="B Nazanin" panose="00000400000000000000" pitchFamily="2" charset="-78"/>
              </a:rPr>
              <a:t> به </a:t>
            </a:r>
            <a:r>
              <a:rPr lang="en-US" dirty="0">
                <a:latin typeface="Cambria Math" panose="02040503050406030204" pitchFamily="18" charset="0"/>
                <a:ea typeface="Cambria Math" panose="02040503050406030204" pitchFamily="18" charset="0"/>
                <a:cs typeface="B Nazanin" panose="00000400000000000000" pitchFamily="2" charset="-78"/>
              </a:rPr>
              <a:t>–v</a:t>
            </a:r>
            <a:r>
              <a:rPr lang="fa-IR" dirty="0">
                <a:latin typeface="Cambria Math" panose="02040503050406030204" pitchFamily="18" charset="0"/>
                <a:ea typeface="Cambria Math" panose="02040503050406030204" pitchFamily="18" charset="0"/>
                <a:cs typeface="B Nazanin" panose="00000400000000000000" pitchFamily="2" charset="-78"/>
              </a:rPr>
              <a:t> مشخصه تغییری </a:t>
            </a:r>
            <a:r>
              <a:rPr lang="fa-IR" dirty="0" smtClean="0">
                <a:latin typeface="Cambria Math" panose="02040503050406030204" pitchFamily="18" charset="0"/>
                <a:ea typeface="Cambria Math" panose="02040503050406030204" pitchFamily="18" charset="0"/>
                <a:cs typeface="B Nazanin" panose="00000400000000000000" pitchFamily="2" charset="-78"/>
              </a:rPr>
              <a:t>نمی کند. </a:t>
            </a:r>
            <a:r>
              <a:rPr lang="fa-IR" dirty="0">
                <a:latin typeface="Cambria Math" panose="02040503050406030204" pitchFamily="18" charset="0"/>
                <a:ea typeface="Cambria Math" panose="02040503050406030204" pitchFamily="18" charset="0"/>
                <a:cs typeface="B Nazanin" panose="00000400000000000000" pitchFamily="2" charset="-78"/>
              </a:rPr>
              <a:t>یعنی اگر نقطه </a:t>
            </a:r>
            <a:r>
              <a:rPr lang="en-US" dirty="0">
                <a:latin typeface="Cambria Math" panose="02040503050406030204" pitchFamily="18" charset="0"/>
                <a:ea typeface="Cambria Math" panose="02040503050406030204" pitchFamily="18" charset="0"/>
                <a:cs typeface="B Nazanin" panose="00000400000000000000" pitchFamily="2" charset="-78"/>
              </a:rPr>
              <a:t>(</a:t>
            </a:r>
            <a:r>
              <a:rPr lang="en-US" dirty="0" err="1">
                <a:latin typeface="Cambria Math" panose="02040503050406030204" pitchFamily="18" charset="0"/>
                <a:ea typeface="Cambria Math" panose="02040503050406030204" pitchFamily="18" charset="0"/>
                <a:cs typeface="B Nazanin" panose="00000400000000000000" pitchFamily="2" charset="-78"/>
              </a:rPr>
              <a:t>v,i</a:t>
            </a:r>
            <a:r>
              <a:rPr lang="en-US" dirty="0">
                <a:latin typeface="Cambria Math" panose="02040503050406030204" pitchFamily="18" charset="0"/>
                <a:ea typeface="Cambria Math" panose="02040503050406030204" pitchFamily="18" charset="0"/>
                <a:cs typeface="B Nazanin" panose="00000400000000000000" pitchFamily="2" charset="-78"/>
              </a:rPr>
              <a:t>)</a:t>
            </a:r>
            <a:r>
              <a:rPr lang="fa-IR" dirty="0">
                <a:latin typeface="Cambria Math" panose="02040503050406030204" pitchFamily="18" charset="0"/>
                <a:ea typeface="Cambria Math" panose="02040503050406030204" pitchFamily="18" charset="0"/>
                <a:cs typeface="B Nazanin" panose="00000400000000000000" pitchFamily="2" charset="-78"/>
              </a:rPr>
              <a:t> روی مشخصه باشد نقطه </a:t>
            </a:r>
            <a:r>
              <a:rPr lang="en-US" dirty="0">
                <a:latin typeface="Cambria Math" panose="02040503050406030204" pitchFamily="18" charset="0"/>
                <a:ea typeface="Cambria Math" panose="02040503050406030204" pitchFamily="18" charset="0"/>
                <a:cs typeface="B Nazanin" panose="00000400000000000000" pitchFamily="2" charset="-78"/>
              </a:rPr>
              <a:t>(-v,-</a:t>
            </a:r>
            <a:r>
              <a:rPr lang="en-US" dirty="0" err="1">
                <a:latin typeface="Cambria Math" panose="02040503050406030204" pitchFamily="18" charset="0"/>
                <a:ea typeface="Cambria Math" panose="02040503050406030204" pitchFamily="18" charset="0"/>
                <a:cs typeface="B Nazanin" panose="00000400000000000000" pitchFamily="2" charset="-78"/>
              </a:rPr>
              <a:t>i</a:t>
            </a:r>
            <a:r>
              <a:rPr lang="en-US" dirty="0">
                <a:latin typeface="Cambria Math" panose="02040503050406030204" pitchFamily="18" charset="0"/>
                <a:ea typeface="Cambria Math" panose="02040503050406030204" pitchFamily="18" charset="0"/>
                <a:cs typeface="B Nazanin" panose="00000400000000000000" pitchFamily="2" charset="-78"/>
              </a:rPr>
              <a:t>)</a:t>
            </a:r>
            <a:r>
              <a:rPr lang="fa-IR" dirty="0">
                <a:latin typeface="Cambria Math" panose="02040503050406030204" pitchFamily="18" charset="0"/>
                <a:ea typeface="Cambria Math" panose="02040503050406030204" pitchFamily="18" charset="0"/>
                <a:cs typeface="B Nazanin" panose="00000400000000000000" pitchFamily="2" charset="-78"/>
              </a:rPr>
              <a:t> نیز روی مشخصه قرار </a:t>
            </a:r>
            <a:r>
              <a:rPr lang="fa-IR" dirty="0" smtClean="0">
                <a:latin typeface="Cambria Math" panose="02040503050406030204" pitchFamily="18" charset="0"/>
                <a:ea typeface="Cambria Math" panose="02040503050406030204" pitchFamily="18" charset="0"/>
                <a:cs typeface="B Nazanin" panose="00000400000000000000" pitchFamily="2" charset="-78"/>
              </a:rPr>
              <a:t>می</a:t>
            </a:r>
            <a:r>
              <a:rPr lang="en-US" dirty="0" smtClean="0">
                <a:latin typeface="Cambria Math" panose="02040503050406030204" pitchFamily="18" charset="0"/>
                <a:ea typeface="Cambria Math" panose="02040503050406030204" pitchFamily="18" charset="0"/>
                <a:cs typeface="B Nazanin" panose="00000400000000000000" pitchFamily="2" charset="-78"/>
              </a:rPr>
              <a:t> </a:t>
            </a:r>
            <a:r>
              <a:rPr lang="fa-IR" dirty="0" smtClean="0">
                <a:latin typeface="Cambria Math" panose="02040503050406030204" pitchFamily="18" charset="0"/>
                <a:ea typeface="Cambria Math" panose="02040503050406030204" pitchFamily="18" charset="0"/>
                <a:cs typeface="B Nazanin" panose="00000400000000000000" pitchFamily="2" charset="-78"/>
              </a:rPr>
              <a:t>گیرد</a:t>
            </a:r>
            <a:r>
              <a:rPr lang="fa-IR" dirty="0">
                <a:latin typeface="Cambria Math" panose="02040503050406030204" pitchFamily="18" charset="0"/>
                <a:ea typeface="Cambria Math" panose="02040503050406030204" pitchFamily="18" charset="0"/>
                <a:cs typeface="B Nazanin" panose="00000400000000000000" pitchFamily="2" charset="-78"/>
              </a:rPr>
              <a:t>.</a:t>
            </a:r>
            <a:endParaRPr lang="en-US" sz="1200" dirty="0">
              <a:latin typeface="Cambria Math" panose="02040503050406030204" pitchFamily="18" charset="0"/>
              <a:ea typeface="Cambria Math" panose="02040503050406030204" pitchFamily="18" charset="0"/>
              <a:cs typeface="Arial" panose="020B0604020202020204" pitchFamily="34" charset="0"/>
            </a:endParaRPr>
          </a:p>
          <a:p>
            <a:pPr marL="285750" indent="-285750" algn="just" rtl="1">
              <a:buClr>
                <a:srgbClr val="FF0000"/>
              </a:buClr>
              <a:buFont typeface="Wingdings" panose="05000000000000000000" pitchFamily="2" charset="2"/>
              <a:buChar char="ü"/>
            </a:pPr>
            <a:r>
              <a:rPr lang="fa-IR" dirty="0" smtClean="0">
                <a:latin typeface="Cambria Math" panose="02040503050406030204" pitchFamily="18" charset="0"/>
                <a:ea typeface="Cambria Math" panose="02040503050406030204" pitchFamily="18" charset="0"/>
                <a:cs typeface="B Nazanin" panose="00000400000000000000" pitchFamily="2" charset="-78"/>
              </a:rPr>
              <a:t>کلیه </a:t>
            </a:r>
            <a:r>
              <a:rPr lang="fa-IR" dirty="0">
                <a:latin typeface="Cambria Math" panose="02040503050406030204" pitchFamily="18" charset="0"/>
                <a:ea typeface="Cambria Math" panose="02040503050406030204" pitchFamily="18" charset="0"/>
                <a:cs typeface="B Nazanin" panose="00000400000000000000" pitchFamily="2" charset="-78"/>
              </a:rPr>
              <a:t>مقاومت های خطی، دو طرفه می باشند</a:t>
            </a:r>
            <a:r>
              <a:rPr lang="fa-IR" dirty="0" smtClean="0">
                <a:latin typeface="Cambria Math" panose="02040503050406030204" pitchFamily="18" charset="0"/>
                <a:ea typeface="Cambria Math" panose="02040503050406030204" pitchFamily="18" charset="0"/>
                <a:cs typeface="B Nazanin" panose="00000400000000000000" pitchFamily="2" charset="-78"/>
              </a:rPr>
              <a:t>.</a:t>
            </a:r>
          </a:p>
          <a:p>
            <a:pPr marL="285750" indent="-285750" algn="just" rtl="1">
              <a:buClr>
                <a:srgbClr val="FF0000"/>
              </a:buClr>
              <a:buFont typeface="Wingdings" panose="05000000000000000000" pitchFamily="2" charset="2"/>
              <a:buChar char="ü"/>
            </a:pPr>
            <a:r>
              <a:rPr lang="fa-IR" dirty="0">
                <a:latin typeface="Cambria Math" panose="02040503050406030204" pitchFamily="18" charset="0"/>
                <a:ea typeface="Cambria Math" panose="02040503050406030204" pitchFamily="18" charset="0"/>
                <a:cs typeface="B Nazanin" panose="00000400000000000000" pitchFamily="2" charset="-78"/>
              </a:rPr>
              <a:t>یک مقاومت دو طرفه از هر سری که در مدار قرار گیرد، فرقی نمی </a:t>
            </a:r>
            <a:r>
              <a:rPr lang="fa-IR" dirty="0" smtClean="0">
                <a:latin typeface="Cambria Math" panose="02040503050406030204" pitchFamily="18" charset="0"/>
                <a:ea typeface="Cambria Math" panose="02040503050406030204" pitchFamily="18" charset="0"/>
                <a:cs typeface="B Nazanin" panose="00000400000000000000" pitchFamily="2" charset="-78"/>
              </a:rPr>
              <a:t>کند.</a:t>
            </a:r>
          </a:p>
          <a:p>
            <a:pPr algn="just" rtl="1">
              <a:buClr>
                <a:srgbClr val="FF0000"/>
              </a:buClr>
            </a:pPr>
            <a:r>
              <a:rPr lang="fa-IR" dirty="0" smtClean="0">
                <a:latin typeface="Cambria Math" panose="02040503050406030204" pitchFamily="18" charset="0"/>
                <a:ea typeface="Cambria Math" panose="02040503050406030204" pitchFamily="18" charset="0"/>
                <a:cs typeface="B Nazanin" panose="00000400000000000000" pitchFamily="2" charset="-78"/>
              </a:rPr>
              <a:t>مثلاً</a:t>
            </a:r>
            <a:r>
              <a:rPr lang="fa-IR" dirty="0">
                <a:latin typeface="Cambria Math" panose="02040503050406030204" pitchFamily="18" charset="0"/>
                <a:ea typeface="Cambria Math" panose="02040503050406030204" pitchFamily="18" charset="0"/>
                <a:cs typeface="B Nazanin" panose="00000400000000000000" pitchFamily="2" charset="-78"/>
              </a:rPr>
              <a:t>، مقاومت های نشان داده شده در زیر، دارای خواص مذکور هستند</a:t>
            </a:r>
            <a:r>
              <a:rPr lang="fa-IR" dirty="0" smtClean="0">
                <a:latin typeface="Cambria Math" panose="02040503050406030204" pitchFamily="18" charset="0"/>
                <a:ea typeface="Cambria Math" panose="02040503050406030204" pitchFamily="18" charset="0"/>
                <a:cs typeface="B Nazanin" panose="00000400000000000000" pitchFamily="2" charset="-78"/>
              </a:rPr>
              <a:t>:</a:t>
            </a:r>
            <a:endParaRPr lang="en-US" dirty="0">
              <a:latin typeface="Cambria Math" panose="02040503050406030204" pitchFamily="18" charset="0"/>
              <a:ea typeface="Cambria Math" panose="020405030504060302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430435" y="5245235"/>
                <a:ext cx="12203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𝑣</m:t>
                      </m:r>
                      <m:r>
                        <a:rPr lang="en-US" i="0">
                          <a:latin typeface="Cambria Math" panose="02040503050406030204" pitchFamily="18" charset="0"/>
                        </a:rPr>
                        <m:t>=</m:t>
                      </m:r>
                      <m:r>
                        <a:rPr lang="en-US" i="1">
                          <a:latin typeface="Cambria Math" panose="02040503050406030204" pitchFamily="18" charset="0"/>
                        </a:rPr>
                        <m:t>𝑖</m:t>
                      </m:r>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𝑖</m:t>
                          </m:r>
                        </m:e>
                        <m:sup>
                          <m:r>
                            <a:rPr lang="en-US" i="0">
                              <a:latin typeface="Cambria Math" panose="02040503050406030204" pitchFamily="18" charset="0"/>
                            </a:rPr>
                            <m:t>3</m:t>
                          </m:r>
                        </m:sup>
                      </m:sSup>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430435" y="5245235"/>
                <a:ext cx="1220334" cy="369332"/>
              </a:xfrm>
              <a:prstGeom prst="rect">
                <a:avLst/>
              </a:prstGeom>
              <a:blipFill>
                <a:blip r:embed="rId2"/>
                <a:stretch>
                  <a:fillRect/>
                </a:stretch>
              </a:blipFill>
            </p:spPr>
            <p:txBody>
              <a:bodyPr/>
              <a:lstStyle/>
              <a:p>
                <a:r>
                  <a:rPr lang="en-US">
                    <a:noFill/>
                  </a:rPr>
                  <a:t> </a:t>
                </a:r>
              </a:p>
            </p:txBody>
          </p:sp>
        </mc:Fallback>
      </mc:AlternateContent>
      <p:sp>
        <p:nvSpPr>
          <p:cNvPr id="16" name="Rectangle 15"/>
          <p:cNvSpPr/>
          <p:nvPr/>
        </p:nvSpPr>
        <p:spPr>
          <a:xfrm>
            <a:off x="1602987" y="5196407"/>
            <a:ext cx="4227157" cy="446276"/>
          </a:xfrm>
          <a:prstGeom prst="rect">
            <a:avLst/>
          </a:prstGeom>
        </p:spPr>
        <p:txBody>
          <a:bodyPr wrap="square">
            <a:spAutoFit/>
          </a:bodyPr>
          <a:lstStyle/>
          <a:p>
            <a:pPr algn="r" rtl="1">
              <a:lnSpc>
                <a:spcPct val="115000"/>
              </a:lnSpc>
              <a:spcAft>
                <a:spcPts val="1000"/>
              </a:spcAft>
              <a:buClr>
                <a:srgbClr val="FF0000"/>
              </a:buClr>
            </a:pPr>
            <a:r>
              <a:rPr lang="fa-IR" sz="2000" dirty="0" smtClean="0">
                <a:latin typeface="Times New Roman" panose="02020603050405020304" pitchFamily="18" charset="0"/>
                <a:ea typeface="Calibri" panose="020F0502020204030204" pitchFamily="34" charset="0"/>
                <a:cs typeface="B Nazanin" panose="00000400000000000000" pitchFamily="2" charset="-78"/>
              </a:rPr>
              <a:t>مقاومت دو طرفه، غیرخطی و تغییر ناپذیر با زمان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Rectangle 16"/>
              <p:cNvSpPr/>
              <p:nvPr/>
            </p:nvSpPr>
            <p:spPr>
              <a:xfrm>
                <a:off x="441586" y="5670322"/>
                <a:ext cx="1275477" cy="3782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𝑣</m:t>
                      </m:r>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sup>
                      </m:sSup>
                      <m:r>
                        <a:rPr lang="en-US" i="0">
                          <a:latin typeface="Cambria Math" panose="02040503050406030204" pitchFamily="18" charset="0"/>
                        </a:rPr>
                        <m:t>−</m:t>
                      </m:r>
                      <m:r>
                        <a:rPr lang="en-US" i="0">
                          <a:latin typeface="Cambria Math" panose="02040503050406030204" pitchFamily="18" charset="0"/>
                        </a:rPr>
                        <m:t>1</m:t>
                      </m:r>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441586" y="5670322"/>
                <a:ext cx="1275477" cy="378245"/>
              </a:xfrm>
              <a:prstGeom prst="rect">
                <a:avLst/>
              </a:prstGeom>
              <a:blipFill>
                <a:blip r:embed="rId3"/>
                <a:stretch>
                  <a:fillRect/>
                </a:stretch>
              </a:blipFill>
            </p:spPr>
            <p:txBody>
              <a:bodyPr/>
              <a:lstStyle/>
              <a:p>
                <a:r>
                  <a:rPr lang="en-US">
                    <a:noFill/>
                  </a:rPr>
                  <a:t> </a:t>
                </a:r>
              </a:p>
            </p:txBody>
          </p:sp>
        </mc:Fallback>
      </mc:AlternateContent>
      <p:sp>
        <p:nvSpPr>
          <p:cNvPr id="18" name="Rectangle 17"/>
          <p:cNvSpPr/>
          <p:nvPr/>
        </p:nvSpPr>
        <p:spPr>
          <a:xfrm>
            <a:off x="2100526" y="5593031"/>
            <a:ext cx="3297851" cy="446276"/>
          </a:xfrm>
          <a:prstGeom prst="rect">
            <a:avLst/>
          </a:prstGeom>
        </p:spPr>
        <p:txBody>
          <a:bodyPr wrap="square">
            <a:spAutoFit/>
          </a:bodyPr>
          <a:lstStyle/>
          <a:p>
            <a:pPr algn="r" rtl="1">
              <a:lnSpc>
                <a:spcPct val="115000"/>
              </a:lnSpc>
              <a:spcAft>
                <a:spcPts val="1000"/>
              </a:spcAft>
              <a:buClr>
                <a:srgbClr val="FF0000"/>
              </a:buClr>
            </a:pPr>
            <a:r>
              <a:rPr lang="fa-IR" sz="2000" dirty="0" smtClean="0">
                <a:latin typeface="Times New Roman" panose="02020603050405020304" pitchFamily="18" charset="0"/>
                <a:ea typeface="Calibri" panose="020F0502020204030204" pitchFamily="34" charset="0"/>
                <a:cs typeface="B Nazanin" panose="00000400000000000000" pitchFamily="2" charset="-78"/>
              </a:rPr>
              <a:t>مقاومت غیرخطی و تغییر ناپذیر با زمان</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18"/>
              <p:cNvSpPr/>
              <p:nvPr/>
            </p:nvSpPr>
            <p:spPr>
              <a:xfrm>
                <a:off x="430435" y="6179785"/>
                <a:ext cx="288777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a:latin typeface="Cambria Math" panose="02040503050406030204" pitchFamily="18" charset="0"/>
                            </a:rPr>
                          </m:ctrlPr>
                        </m:dPr>
                        <m:e>
                          <m:r>
                            <a:rPr lang="en-US" i="1">
                              <a:latin typeface="Cambria Math" panose="02040503050406030204" pitchFamily="18" charset="0"/>
                            </a:rPr>
                            <m:t>𝑣</m:t>
                          </m:r>
                          <m:r>
                            <a:rPr lang="en-US" i="0">
                              <a:latin typeface="Cambria Math" panose="02040503050406030204" pitchFamily="18" charset="0"/>
                            </a:rPr>
                            <m:t>=</m:t>
                          </m:r>
                          <m:r>
                            <a:rPr lang="en-US" i="0">
                              <a:latin typeface="Cambria Math" panose="02040503050406030204" pitchFamily="18" charset="0"/>
                            </a:rPr>
                            <m:t>2</m:t>
                          </m:r>
                          <m:r>
                            <a:rPr lang="en-US" i="1">
                              <a:latin typeface="Cambria Math" panose="02040503050406030204" pitchFamily="18" charset="0"/>
                            </a:rPr>
                            <m:t>𝑖</m:t>
                          </m:r>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1">
                                  <a:latin typeface="Cambria Math" panose="02040503050406030204" pitchFamily="18" charset="0"/>
                                </a:rPr>
                                <m:t>𝑡</m:t>
                              </m:r>
                            </m:sup>
                          </m:sSup>
                          <m:r>
                            <a:rPr lang="en-US" i="1">
                              <a:latin typeface="Cambria Math" panose="02040503050406030204" pitchFamily="18" charset="0"/>
                            </a:rPr>
                            <m:t>𝑖</m:t>
                          </m:r>
                          <m:r>
                            <a:rPr lang="en-US" i="0">
                              <a:latin typeface="Cambria Math" panose="02040503050406030204" pitchFamily="18" charset="0"/>
                            </a:rPr>
                            <m:t>−</m:t>
                          </m:r>
                          <m:r>
                            <a:rPr lang="en-US" i="1">
                              <a:latin typeface="Cambria Math" panose="02040503050406030204" pitchFamily="18" charset="0"/>
                            </a:rPr>
                            <m:t>𝑣</m:t>
                          </m:r>
                          <m:r>
                            <a:rPr lang="en-US" i="0">
                              <a:latin typeface="Cambria Math" panose="02040503050406030204" pitchFamily="18" charset="0"/>
                            </a:rPr>
                            <m:t>⋅</m:t>
                          </m:r>
                          <m:r>
                            <m:rPr>
                              <m:sty m:val="p"/>
                            </m:rPr>
                            <a:rPr lang="en-US" i="0">
                              <a:latin typeface="Cambria Math" panose="02040503050406030204" pitchFamily="18" charset="0"/>
                            </a:rPr>
                            <m:t>cos</m:t>
                          </m:r>
                          <m:r>
                            <a:rPr lang="en-US" i="0">
                              <a:latin typeface="Cambria Math" panose="02040503050406030204" pitchFamily="18" charset="0"/>
                            </a:rPr>
                            <m:t>(</m:t>
                          </m:r>
                          <m:r>
                            <a:rPr lang="en-US" i="0">
                              <a:latin typeface="Cambria Math" panose="02040503050406030204" pitchFamily="18" charset="0"/>
                            </a:rPr>
                            <m:t>2</m:t>
                          </m:r>
                          <m:r>
                            <a:rPr lang="en-US" i="1">
                              <a:latin typeface="Cambria Math" panose="02040503050406030204" pitchFamily="18" charset="0"/>
                            </a:rPr>
                            <m:t>𝑡</m:t>
                          </m:r>
                        </m:e>
                      </m:d>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430435" y="6179785"/>
                <a:ext cx="2887778" cy="369332"/>
              </a:xfrm>
              <a:prstGeom prst="rect">
                <a:avLst/>
              </a:prstGeom>
              <a:blipFill>
                <a:blip r:embed="rId4"/>
                <a:stretch>
                  <a:fillRect t="-121667" r="-17336" b="-188333"/>
                </a:stretch>
              </a:blipFill>
            </p:spPr>
            <p:txBody>
              <a:bodyPr/>
              <a:lstStyle/>
              <a:p>
                <a:r>
                  <a:rPr lang="en-US">
                    <a:noFill/>
                  </a:rPr>
                  <a:t> </a:t>
                </a:r>
              </a:p>
            </p:txBody>
          </p:sp>
        </mc:Fallback>
      </mc:AlternateContent>
      <p:cxnSp>
        <p:nvCxnSpPr>
          <p:cNvPr id="20" name="Straight Arrow Connector 19"/>
          <p:cNvCxnSpPr/>
          <p:nvPr/>
        </p:nvCxnSpPr>
        <p:spPr>
          <a:xfrm>
            <a:off x="3351867" y="6377151"/>
            <a:ext cx="6731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p:cNvSpPr/>
              <p:nvPr/>
            </p:nvSpPr>
            <p:spPr>
              <a:xfrm>
                <a:off x="4024967" y="6001292"/>
                <a:ext cx="1933606" cy="6939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𝑣</m:t>
                      </m:r>
                      <m:r>
                        <a:rPr lang="en-US" i="0">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0">
                                  <a:latin typeface="Cambria Math" panose="02040503050406030204" pitchFamily="18" charset="0"/>
                                </a:rPr>
                                <m:t>2</m:t>
                              </m:r>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1">
                                      <a:latin typeface="Cambria Math" panose="02040503050406030204" pitchFamily="18" charset="0"/>
                                    </a:rPr>
                                    <m:t>𝑡</m:t>
                                  </m:r>
                                </m:sup>
                              </m:sSup>
                            </m:e>
                          </m:d>
                        </m:num>
                        <m:den>
                          <m:d>
                            <m:dPr>
                              <m:begChr m:val=""/>
                              <m:ctrlPr>
                                <a:rPr lang="en-US" i="1">
                                  <a:latin typeface="Cambria Math" panose="02040503050406030204" pitchFamily="18" charset="0"/>
                                </a:rPr>
                              </m:ctrlPr>
                            </m:dPr>
                            <m:e>
                              <m:r>
                                <a:rPr lang="en-US" i="0">
                                  <a:latin typeface="Cambria Math" panose="02040503050406030204" pitchFamily="18" charset="0"/>
                                </a:rPr>
                                <m:t>1</m:t>
                              </m:r>
                              <m:r>
                                <a:rPr lang="en-US" i="0">
                                  <a:latin typeface="Cambria Math" panose="02040503050406030204" pitchFamily="18" charset="0"/>
                                </a:rPr>
                                <m:t>+</m:t>
                              </m:r>
                              <m:r>
                                <m:rPr>
                                  <m:sty m:val="p"/>
                                </m:rPr>
                                <a:rPr lang="en-US" i="0">
                                  <a:latin typeface="Cambria Math" panose="02040503050406030204" pitchFamily="18" charset="0"/>
                                </a:rPr>
                                <m:t>cos</m:t>
                              </m:r>
                              <m:r>
                                <a:rPr lang="en-US" i="0">
                                  <a:latin typeface="Cambria Math" panose="02040503050406030204" pitchFamily="18" charset="0"/>
                                </a:rPr>
                                <m:t>(</m:t>
                              </m:r>
                              <m:r>
                                <a:rPr lang="en-US" i="0">
                                  <a:latin typeface="Cambria Math" panose="02040503050406030204" pitchFamily="18" charset="0"/>
                                </a:rPr>
                                <m:t>2</m:t>
                              </m:r>
                              <m:r>
                                <a:rPr lang="en-US" i="1">
                                  <a:latin typeface="Cambria Math" panose="02040503050406030204" pitchFamily="18" charset="0"/>
                                </a:rPr>
                                <m:t>𝑡</m:t>
                              </m:r>
                            </m:e>
                          </m:d>
                        </m:den>
                      </m:f>
                      <m:r>
                        <a:rPr lang="en-US" i="1">
                          <a:latin typeface="Cambria Math" panose="02040503050406030204" pitchFamily="18" charset="0"/>
                        </a:rPr>
                        <m:t>𝑖</m:t>
                      </m:r>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4024967" y="6001292"/>
                <a:ext cx="1933606" cy="693908"/>
              </a:xfrm>
              <a:prstGeom prst="rect">
                <a:avLst/>
              </a:prstGeom>
              <a:blipFill>
                <a:blip r:embed="rId5"/>
                <a:stretch>
                  <a:fillRect/>
                </a:stretch>
              </a:blipFill>
            </p:spPr>
            <p:txBody>
              <a:bodyPr/>
              <a:lstStyle/>
              <a:p>
                <a:r>
                  <a:rPr lang="en-US">
                    <a:noFill/>
                  </a:rPr>
                  <a:t> </a:t>
                </a:r>
              </a:p>
            </p:txBody>
          </p:sp>
        </mc:Fallback>
      </mc:AlternateContent>
      <p:sp>
        <p:nvSpPr>
          <p:cNvPr id="22" name="Rectangle 21"/>
          <p:cNvSpPr/>
          <p:nvPr/>
        </p:nvSpPr>
        <p:spPr>
          <a:xfrm>
            <a:off x="5830144" y="6065384"/>
            <a:ext cx="3282166" cy="446276"/>
          </a:xfrm>
          <a:prstGeom prst="rect">
            <a:avLst/>
          </a:prstGeom>
        </p:spPr>
        <p:txBody>
          <a:bodyPr wrap="square">
            <a:spAutoFit/>
          </a:bodyPr>
          <a:lstStyle/>
          <a:p>
            <a:pPr algn="r" rtl="1">
              <a:lnSpc>
                <a:spcPct val="115000"/>
              </a:lnSpc>
              <a:spcAft>
                <a:spcPts val="1000"/>
              </a:spcAft>
              <a:buClr>
                <a:srgbClr val="FF0000"/>
              </a:buClr>
            </a:pPr>
            <a:r>
              <a:rPr lang="fa-IR" sz="2000" dirty="0" smtClean="0">
                <a:latin typeface="Times New Roman" panose="02020603050405020304" pitchFamily="18" charset="0"/>
                <a:ea typeface="Calibri" panose="020F0502020204030204" pitchFamily="34" charset="0"/>
                <a:cs typeface="B Nazanin" panose="00000400000000000000" pitchFamily="2" charset="-78"/>
              </a:rPr>
              <a:t>مقاومت دوطرفه، خطی و متغیر با زمان</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3" name="Straight Arrow Connector 22"/>
          <p:cNvCxnSpPr/>
          <p:nvPr/>
        </p:nvCxnSpPr>
        <p:spPr>
          <a:xfrm flipV="1">
            <a:off x="1517748" y="3000785"/>
            <a:ext cx="6252" cy="21644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flipV="1">
            <a:off x="333382" y="4036036"/>
            <a:ext cx="2895600" cy="4469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V="1">
            <a:off x="74393" y="4596249"/>
            <a:ext cx="274320" cy="69342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flipV="1">
            <a:off x="336648" y="3488809"/>
            <a:ext cx="2415540" cy="1120140"/>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flipV="1">
            <a:off x="2750283" y="2819400"/>
            <a:ext cx="250099" cy="667504"/>
          </a:xfrm>
          <a:prstGeom prst="line">
            <a:avLst/>
          </a:prstGeom>
        </p:spPr>
        <p:style>
          <a:lnRef idx="2">
            <a:schemeClr val="dk1"/>
          </a:lnRef>
          <a:fillRef idx="0">
            <a:schemeClr val="dk1"/>
          </a:fillRef>
          <a:effectRef idx="1">
            <a:schemeClr val="dk1"/>
          </a:effectRef>
          <a:fontRef idx="minor">
            <a:schemeClr val="tx1"/>
          </a:fontRef>
        </p:style>
      </p:cxnSp>
      <p:sp>
        <p:nvSpPr>
          <p:cNvPr id="45" name="Rectangle 44"/>
          <p:cNvSpPr/>
          <p:nvPr/>
        </p:nvSpPr>
        <p:spPr>
          <a:xfrm>
            <a:off x="3018157" y="4080735"/>
            <a:ext cx="276870" cy="480837"/>
          </a:xfrm>
          <a:prstGeom prst="rect">
            <a:avLst/>
          </a:prstGeom>
          <a:solidFill>
            <a:schemeClr val="bg1"/>
          </a:solidFill>
        </p:spPr>
        <p:txBody>
          <a:bodyPr wrap="square">
            <a:spAutoFit/>
          </a:bodyPr>
          <a:lstStyle/>
          <a:p>
            <a:pPr rtl="1">
              <a:lnSpc>
                <a:spcPct val="115000"/>
              </a:lnSpc>
              <a:spcAft>
                <a:spcPts val="1000"/>
              </a:spcAft>
              <a:buClr>
                <a:srgbClr val="FF0000"/>
              </a:buClr>
            </a:pPr>
            <a:r>
              <a:rPr lang="en-US" sz="2400" b="1" i="1" dirty="0" err="1"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i</a:t>
            </a:r>
            <a:endParaRPr lang="en-US" sz="2400" b="1" i="1" dirty="0">
              <a:solidFill>
                <a:srgbClr val="FF0000"/>
              </a:solidFill>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46" name="Rectangle 45"/>
          <p:cNvSpPr/>
          <p:nvPr/>
        </p:nvSpPr>
        <p:spPr>
          <a:xfrm>
            <a:off x="1109056" y="2825608"/>
            <a:ext cx="244539" cy="461665"/>
          </a:xfrm>
          <a:prstGeom prst="rect">
            <a:avLst/>
          </a:prstGeom>
          <a:solidFill>
            <a:schemeClr val="bg1"/>
          </a:solidFill>
        </p:spPr>
        <p:txBody>
          <a:bodyPr wrap="square">
            <a:spAutoFit/>
          </a:bodyPr>
          <a:lstStyle/>
          <a:p>
            <a:pPr algn="just" rtl="1">
              <a:buClr>
                <a:srgbClr val="FF0000"/>
              </a:buClr>
            </a:pPr>
            <a:r>
              <a:rPr lang="en-US" sz="2400" b="1" i="1"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v</a:t>
            </a:r>
            <a:endParaRPr lang="en-US" sz="2400" b="1" i="1" dirty="0">
              <a:solidFill>
                <a:srgbClr val="FF0000"/>
              </a:solidFill>
              <a:effectLst/>
              <a:latin typeface="Cambria Math" panose="02040503050406030204" pitchFamily="18" charset="0"/>
              <a:ea typeface="Cambria Math" panose="02040503050406030204" pitchFamily="18" charset="0"/>
              <a:cs typeface="Arial" panose="020B0604020202020204" pitchFamily="34" charset="0"/>
            </a:endParaRPr>
          </a:p>
        </p:txBody>
      </p:sp>
    </p:spTree>
    <p:extLst>
      <p:ext uri="{BB962C8B-B14F-4D97-AF65-F5344CB8AC3E}">
        <p14:creationId xmlns:p14="http://schemas.microsoft.com/office/powerpoint/2010/main" val="243744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17" name="Rectangle 16"/>
          <p:cNvSpPr/>
          <p:nvPr/>
        </p:nvSpPr>
        <p:spPr>
          <a:xfrm>
            <a:off x="735874" y="304800"/>
            <a:ext cx="8228312" cy="369332"/>
          </a:xfrm>
          <a:prstGeom prst="rect">
            <a:avLst/>
          </a:prstGeom>
        </p:spPr>
        <p:txBody>
          <a:bodyPr wrap="square">
            <a:spAutoFit/>
          </a:bodyPr>
          <a:lstStyle/>
          <a:p>
            <a:pPr marL="342900" indent="-342900" algn="just" rtl="1">
              <a:buClr>
                <a:srgbClr val="FF0000"/>
              </a:buClr>
              <a:buFont typeface="Wingdings" panose="05000000000000000000" pitchFamily="2" charset="2"/>
              <a:buChar char="v"/>
            </a:pPr>
            <a:r>
              <a:rPr lang="fa-IR"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نکته: </a:t>
            </a:r>
            <a:r>
              <a:rPr lang="fa-IR"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تعریف مقاومت کنترل شده با جریان: </a:t>
            </a:r>
            <a:r>
              <a:rPr lang="fa-IR" b="1" dirty="0" smtClean="0">
                <a:latin typeface="Times New Roman" panose="02020603050405020304" pitchFamily="18" charset="0"/>
                <a:ea typeface="Calibri" panose="020F0502020204030204" pitchFamily="34" charset="0"/>
                <a:cs typeface="B Nazanin" panose="00000400000000000000" pitchFamily="2" charset="-78"/>
              </a:rPr>
              <a:t>ولتاژ مقاومت تابعی از جریان مقاومت می باشد.  </a:t>
            </a: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341811" y="1337849"/>
            <a:ext cx="8622375" cy="369332"/>
          </a:xfrm>
          <a:prstGeom prst="rect">
            <a:avLst/>
          </a:prstGeom>
        </p:spPr>
        <p:txBody>
          <a:bodyPr wrap="square">
            <a:spAutoFit/>
          </a:bodyPr>
          <a:lstStyle/>
          <a:p>
            <a:pPr marL="342900" indent="-342900" algn="just" rtl="1">
              <a:buClr>
                <a:srgbClr val="FF0000"/>
              </a:buClr>
              <a:buFont typeface="Wingdings" panose="05000000000000000000" pitchFamily="2" charset="2"/>
              <a:buChar char="v"/>
            </a:pP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نکته: </a:t>
            </a:r>
            <a:r>
              <a:rPr lang="fa-IR"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تعریف مقاومت کنترل شده با ولتاژ: </a:t>
            </a:r>
            <a:r>
              <a:rPr lang="fa-IR" b="1" dirty="0" smtClean="0">
                <a:latin typeface="Times New Roman" panose="02020603050405020304" pitchFamily="18" charset="0"/>
                <a:ea typeface="Calibri" panose="020F0502020204030204" pitchFamily="34" charset="0"/>
                <a:cs typeface="B Nazanin" panose="00000400000000000000" pitchFamily="2" charset="-78"/>
              </a:rPr>
              <a:t>جریان مقاومت تابعی از ولتاژ مقاومت می باشد.  </a:t>
            </a: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Rectangle 18"/>
          <p:cNvSpPr/>
          <p:nvPr/>
        </p:nvSpPr>
        <p:spPr>
          <a:xfrm>
            <a:off x="3048000" y="2370898"/>
            <a:ext cx="5916186" cy="400110"/>
          </a:xfrm>
          <a:prstGeom prst="rect">
            <a:avLst/>
          </a:prstGeom>
        </p:spPr>
        <p:txBody>
          <a:bodyPr wrap="square">
            <a:spAutoFit/>
          </a:bodyPr>
          <a:lstStyle/>
          <a:p>
            <a:pPr marL="342900" indent="-342900" algn="just" rtl="1">
              <a:buClr>
                <a:srgbClr val="FF0000"/>
              </a:buClr>
              <a:buFont typeface="Wingdings" panose="05000000000000000000" pitchFamily="2" charset="2"/>
              <a:buChar char="ü"/>
            </a:pPr>
            <a:r>
              <a:rPr lang="fa-IR" sz="2000" dirty="0" smtClean="0">
                <a:latin typeface="Times New Roman" panose="02020603050405020304" pitchFamily="18" charset="0"/>
                <a:ea typeface="Calibri" panose="020F0502020204030204" pitchFamily="34" charset="0"/>
                <a:cs typeface="B Nazanin" panose="00000400000000000000" pitchFamily="2" charset="-78"/>
              </a:rPr>
              <a:t>دیود پیوندی، یک </a:t>
            </a:r>
            <a:r>
              <a:rPr lang="fa-IR" dirty="0" smtClean="0">
                <a:latin typeface="Times New Roman" panose="02020603050405020304" pitchFamily="18" charset="0"/>
                <a:ea typeface="Calibri" panose="020F0502020204030204" pitchFamily="34" charset="0"/>
                <a:cs typeface="B Nazanin" panose="00000400000000000000" pitchFamily="2" charset="-78"/>
              </a:rPr>
              <a:t>مقاومت</a:t>
            </a:r>
            <a:r>
              <a:rPr lang="fa-IR" sz="2000" dirty="0" smtClean="0">
                <a:latin typeface="Times New Roman" panose="02020603050405020304" pitchFamily="18" charset="0"/>
                <a:ea typeface="Calibri" panose="020F0502020204030204" pitchFamily="34" charset="0"/>
                <a:cs typeface="B Nazanin" panose="00000400000000000000" pitchFamily="2" charset="-78"/>
              </a:rPr>
              <a:t> غیرخطی کنترل شده با ولتاژ می باشد.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Rectangle 19"/>
              <p:cNvSpPr/>
              <p:nvPr/>
            </p:nvSpPr>
            <p:spPr>
              <a:xfrm>
                <a:off x="4088674" y="886831"/>
                <a:ext cx="1077090" cy="369332"/>
              </a:xfrm>
              <a:prstGeom prst="rect">
                <a:avLst/>
              </a:prstGeom>
              <a:solidFill>
                <a:srgbClr val="F0F5FA"/>
              </a:solidFill>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b="1" i="1">
                              <a:latin typeface="Cambria Math" panose="02040503050406030204" pitchFamily="18" charset="0"/>
                            </a:rPr>
                          </m:ctrlPr>
                        </m:dPr>
                        <m:e>
                          <m:r>
                            <a:rPr lang="en-US" b="1" i="1">
                              <a:latin typeface="Cambria Math" panose="02040503050406030204" pitchFamily="18" charset="0"/>
                            </a:rPr>
                            <m:t>𝒗</m:t>
                          </m:r>
                          <m:r>
                            <a:rPr lang="en-US" b="1" i="0">
                              <a:latin typeface="Cambria Math" panose="02040503050406030204" pitchFamily="18" charset="0"/>
                            </a:rPr>
                            <m:t>=</m:t>
                          </m:r>
                          <m:r>
                            <a:rPr lang="en-US" b="1" i="1">
                              <a:latin typeface="Cambria Math" panose="02040503050406030204" pitchFamily="18" charset="0"/>
                            </a:rPr>
                            <m:t>𝒇</m:t>
                          </m:r>
                          <m:r>
                            <a:rPr lang="en-US" b="1" i="0">
                              <a:latin typeface="Cambria Math" panose="02040503050406030204" pitchFamily="18" charset="0"/>
                            </a:rPr>
                            <m:t>(</m:t>
                          </m:r>
                          <m:r>
                            <a:rPr lang="en-US" b="1" i="1">
                              <a:latin typeface="Cambria Math" panose="02040503050406030204" pitchFamily="18" charset="0"/>
                            </a:rPr>
                            <m:t>𝒊</m:t>
                          </m:r>
                        </m:e>
                      </m:d>
                    </m:oMath>
                  </m:oMathPara>
                </a14:m>
                <a:endParaRPr lang="en-US" b="1" dirty="0"/>
              </a:p>
            </p:txBody>
          </p:sp>
        </mc:Choice>
        <mc:Fallback xmlns="">
          <p:sp>
            <p:nvSpPr>
              <p:cNvPr id="20" name="Rectangle 19"/>
              <p:cNvSpPr>
                <a:spLocks noRot="1" noChangeAspect="1" noMove="1" noResize="1" noEditPoints="1" noAdjustHandles="1" noChangeArrowheads="1" noChangeShapeType="1" noTextEdit="1"/>
              </p:cNvSpPr>
              <p:nvPr/>
            </p:nvSpPr>
            <p:spPr>
              <a:xfrm>
                <a:off x="4088674" y="886831"/>
                <a:ext cx="1077090" cy="369332"/>
              </a:xfrm>
              <a:prstGeom prst="rect">
                <a:avLst/>
              </a:prstGeom>
              <a:blipFill>
                <a:blip r:embed="rId2"/>
                <a:stretch>
                  <a:fillRect t="-119672" r="-47727" b="-1836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108268" y="1788867"/>
                <a:ext cx="1077090" cy="369332"/>
              </a:xfrm>
              <a:prstGeom prst="rect">
                <a:avLst/>
              </a:prstGeom>
              <a:solidFill>
                <a:srgbClr val="F0F5FA"/>
              </a:solidFill>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b="1" i="1">
                              <a:latin typeface="Cambria Math" panose="02040503050406030204" pitchFamily="18" charset="0"/>
                            </a:rPr>
                          </m:ctrlPr>
                        </m:dPr>
                        <m:e>
                          <m:r>
                            <a:rPr lang="en-US" b="1" i="1">
                              <a:latin typeface="Cambria Math" panose="02040503050406030204" pitchFamily="18" charset="0"/>
                            </a:rPr>
                            <m:t>𝒊</m:t>
                          </m:r>
                          <m:r>
                            <a:rPr lang="en-US" b="1" i="0">
                              <a:latin typeface="Cambria Math" panose="02040503050406030204" pitchFamily="18" charset="0"/>
                            </a:rPr>
                            <m:t>=</m:t>
                          </m:r>
                          <m:r>
                            <a:rPr lang="en-US" b="1" i="1">
                              <a:latin typeface="Cambria Math" panose="02040503050406030204" pitchFamily="18" charset="0"/>
                            </a:rPr>
                            <m:t>𝒇</m:t>
                          </m:r>
                          <m:r>
                            <a:rPr lang="en-US" b="1" i="0">
                              <a:latin typeface="Cambria Math" panose="02040503050406030204" pitchFamily="18" charset="0"/>
                            </a:rPr>
                            <m:t>(</m:t>
                          </m:r>
                          <m:r>
                            <a:rPr lang="en-US" b="1" i="1">
                              <a:latin typeface="Cambria Math" panose="02040503050406030204" pitchFamily="18" charset="0"/>
                            </a:rPr>
                            <m:t>𝒗</m:t>
                          </m:r>
                        </m:e>
                      </m:d>
                    </m:oMath>
                  </m:oMathPara>
                </a14:m>
                <a:endParaRPr lang="en-US" b="1" dirty="0"/>
              </a:p>
            </p:txBody>
          </p:sp>
        </mc:Choice>
        <mc:Fallback xmlns="">
          <p:sp>
            <p:nvSpPr>
              <p:cNvPr id="21" name="Rectangle 20"/>
              <p:cNvSpPr>
                <a:spLocks noRot="1" noChangeAspect="1" noMove="1" noResize="1" noEditPoints="1" noAdjustHandles="1" noChangeArrowheads="1" noChangeShapeType="1" noTextEdit="1"/>
              </p:cNvSpPr>
              <p:nvPr/>
            </p:nvSpPr>
            <p:spPr>
              <a:xfrm>
                <a:off x="4108268" y="1788867"/>
                <a:ext cx="1077090" cy="369332"/>
              </a:xfrm>
              <a:prstGeom prst="rect">
                <a:avLst/>
              </a:prstGeom>
              <a:blipFill>
                <a:blip r:embed="rId3"/>
                <a:stretch>
                  <a:fillRect t="-119672" r="-46893" b="-183607"/>
                </a:stretch>
              </a:blipFill>
            </p:spPr>
            <p:txBody>
              <a:bodyPr/>
              <a:lstStyle/>
              <a:p>
                <a:r>
                  <a:rPr lang="en-US">
                    <a:noFill/>
                  </a:rPr>
                  <a:t> </a:t>
                </a:r>
              </a:p>
            </p:txBody>
          </p:sp>
        </mc:Fallback>
      </mc:AlternateContent>
      <p:grpSp>
        <p:nvGrpSpPr>
          <p:cNvPr id="22" name="Group 21"/>
          <p:cNvGrpSpPr/>
          <p:nvPr/>
        </p:nvGrpSpPr>
        <p:grpSpPr>
          <a:xfrm>
            <a:off x="381000" y="1707181"/>
            <a:ext cx="2725783" cy="2434754"/>
            <a:chOff x="3423664" y="4250191"/>
            <a:chExt cx="2720689" cy="2405849"/>
          </a:xfrm>
        </p:grpSpPr>
        <p:pic>
          <p:nvPicPr>
            <p:cNvPr id="23" name="Picture 22" descr="PN Junction Diode - Last Minute Engine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3664" y="4438335"/>
              <a:ext cx="2720689" cy="221770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4528914" y="4250191"/>
              <a:ext cx="363126" cy="517065"/>
            </a:xfrm>
            <a:prstGeom prst="rect">
              <a:avLst/>
            </a:prstGeom>
            <a:solidFill>
              <a:schemeClr val="bg1"/>
            </a:solidFill>
          </p:spPr>
          <p:txBody>
            <a:bodyPr wrap="square">
              <a:spAutoFit/>
            </a:bodyPr>
            <a:lstStyle/>
            <a:p>
              <a:pPr rtl="1">
                <a:lnSpc>
                  <a:spcPct val="115000"/>
                </a:lnSpc>
                <a:spcAft>
                  <a:spcPts val="1000"/>
                </a:spcAft>
                <a:buClr>
                  <a:srgbClr val="FF0000"/>
                </a:buClr>
              </a:pPr>
              <a:r>
                <a:rPr lang="en-US" sz="2400" b="1" i="1" dirty="0" err="1"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i</a:t>
              </a:r>
              <a:endParaRPr lang="en-US" sz="24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5" name="Rectangle 24"/>
            <p:cNvSpPr/>
            <p:nvPr/>
          </p:nvSpPr>
          <p:spPr>
            <a:xfrm>
              <a:off x="5730240" y="4994455"/>
              <a:ext cx="396240" cy="461665"/>
            </a:xfrm>
            <a:prstGeom prst="rect">
              <a:avLst/>
            </a:prstGeom>
            <a:solidFill>
              <a:schemeClr val="bg1"/>
            </a:solidFill>
          </p:spPr>
          <p:txBody>
            <a:bodyPr wrap="square">
              <a:spAutoFit/>
            </a:bodyPr>
            <a:lstStyle/>
            <a:p>
              <a:pPr algn="just" rtl="1">
                <a:buClr>
                  <a:srgbClr val="FF0000"/>
                </a:buClr>
              </a:pPr>
              <a:r>
                <a:rPr lang="en-US" sz="2400" b="1" i="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v</a:t>
              </a:r>
              <a:endParaRPr lang="en-US" sz="24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grpSp>
      <p:sp>
        <p:nvSpPr>
          <p:cNvPr id="47" name="Rectangle 46"/>
          <p:cNvSpPr/>
          <p:nvPr/>
        </p:nvSpPr>
        <p:spPr>
          <a:xfrm>
            <a:off x="381000" y="4615248"/>
            <a:ext cx="8458200" cy="923330"/>
          </a:xfrm>
          <a:prstGeom prst="rect">
            <a:avLst/>
          </a:prstGeom>
        </p:spPr>
        <p:txBody>
          <a:bodyPr wrap="square">
            <a:spAutoFit/>
          </a:bodyPr>
          <a:lstStyle/>
          <a:p>
            <a:pPr algn="just" rtl="1">
              <a:buClr>
                <a:srgbClr val="FF0000"/>
              </a:buClr>
            </a:pPr>
            <a:r>
              <a:rPr lang="fa-IR" sz="17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4- مقاومت غیرخطی تغییرپذیر با زمان: </a:t>
            </a:r>
            <a:r>
              <a:rPr lang="fa-IR" dirty="0" smtClean="0">
                <a:latin typeface="Times New Roman" panose="02020603050405020304" pitchFamily="18" charset="0"/>
                <a:ea typeface="Calibri" panose="020F0502020204030204" pitchFamily="34" charset="0"/>
                <a:cs typeface="B Nazanin" panose="00000400000000000000" pitchFamily="2" charset="-78"/>
              </a:rPr>
              <a:t>مقاومت غیرخطی که مشخصه آن با زمان تغییر کند را غیرخطی تغییرپذیر با زمان نامند. مثلا اگر یک دیود تحت شرایط حرارتی قرار گیرد، مشخصه آن دچار تغییراتی می شود که تابعی از زمان می باشد.</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7857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3" name="Rectangle 2"/>
          <p:cNvSpPr/>
          <p:nvPr/>
        </p:nvSpPr>
        <p:spPr>
          <a:xfrm>
            <a:off x="4887928" y="126397"/>
            <a:ext cx="4140685" cy="369332"/>
          </a:xfrm>
          <a:prstGeom prst="rect">
            <a:avLst/>
          </a:prstGeom>
        </p:spPr>
        <p:txBody>
          <a:bodyPr wrap="none">
            <a:spAutoFit/>
          </a:bodyPr>
          <a:lstStyle/>
          <a:p>
            <a:pPr algn="r" rtl="1"/>
            <a:r>
              <a:rPr lang="fa-IR" b="1" dirty="0" smtClean="0">
                <a:solidFill>
                  <a:srgbClr val="00B050"/>
                </a:solidFill>
                <a:latin typeface="Cambria Math" panose="02040503050406030204" pitchFamily="18" charset="0"/>
                <a:ea typeface="Cambria Math" panose="02040503050406030204" pitchFamily="18" charset="0"/>
                <a:cs typeface="B Titr" panose="00000700000000000000" pitchFamily="2" charset="-78"/>
              </a:rPr>
              <a:t>- منابع نابسته/مستقل (</a:t>
            </a:r>
            <a:r>
              <a:rPr lang="en-US" b="1" dirty="0" smtClean="0">
                <a:solidFill>
                  <a:srgbClr val="00B050"/>
                </a:solidFill>
                <a:latin typeface="Cambria Math" panose="02040503050406030204" pitchFamily="18" charset="0"/>
                <a:ea typeface="Cambria Math" panose="02040503050406030204" pitchFamily="18" charset="0"/>
                <a:cs typeface="B Titr" panose="00000700000000000000" pitchFamily="2" charset="-78"/>
              </a:rPr>
              <a:t>Independent Source</a:t>
            </a:r>
            <a:r>
              <a:rPr lang="fa-IR" b="1" dirty="0" smtClean="0">
                <a:solidFill>
                  <a:srgbClr val="00B050"/>
                </a:solidFill>
                <a:latin typeface="Cambria Math" panose="02040503050406030204" pitchFamily="18" charset="0"/>
                <a:ea typeface="Cambria Math" panose="02040503050406030204" pitchFamily="18" charset="0"/>
                <a:cs typeface="B Titr" panose="00000700000000000000" pitchFamily="2" charset="-78"/>
              </a:rPr>
              <a:t>)</a:t>
            </a:r>
            <a:endParaRPr lang="en-US" dirty="0">
              <a:solidFill>
                <a:srgbClr val="00B050"/>
              </a:solidFill>
              <a:latin typeface="Cambria Math" panose="02040503050406030204" pitchFamily="18" charset="0"/>
              <a:ea typeface="Cambria Math" panose="02040503050406030204" pitchFamily="18" charset="0"/>
              <a:cs typeface="B Titr" panose="00000700000000000000" pitchFamily="2" charset="-78"/>
            </a:endParaRPr>
          </a:p>
        </p:txBody>
      </p:sp>
      <p:sp>
        <p:nvSpPr>
          <p:cNvPr id="5" name="Rectangle 4"/>
          <p:cNvSpPr/>
          <p:nvPr/>
        </p:nvSpPr>
        <p:spPr>
          <a:xfrm>
            <a:off x="2895600" y="457200"/>
            <a:ext cx="6096000" cy="877163"/>
          </a:xfrm>
          <a:prstGeom prst="rect">
            <a:avLst/>
          </a:prstGeom>
        </p:spPr>
        <p:txBody>
          <a:bodyPr wrap="square">
            <a:spAutoFit/>
          </a:bodyPr>
          <a:lstStyle/>
          <a:p>
            <a:pPr marL="285750" indent="-285750" algn="r" rtl="1">
              <a:buFont typeface="Wingdings" panose="05000000000000000000" pitchFamily="2" charset="2"/>
              <a:buChar char="q"/>
            </a:pPr>
            <a:r>
              <a:rPr lang="fa-IR" sz="1700" dirty="0" smtClean="0">
                <a:latin typeface="Calibri" panose="020F0502020204030204" pitchFamily="34" charset="0"/>
                <a:ea typeface="Calibri" panose="020F0502020204030204" pitchFamily="34" charset="0"/>
                <a:cs typeface="B Nazanin" panose="00000400000000000000" pitchFamily="2" charset="-78"/>
              </a:rPr>
              <a:t>منابع در مدارها، دو دسته کلی هستند: </a:t>
            </a:r>
          </a:p>
          <a:p>
            <a:pPr marL="285750" indent="-285750" algn="r" rtl="1">
              <a:buFont typeface="Wingdings" panose="05000000000000000000" pitchFamily="2" charset="2"/>
              <a:buChar char="ü"/>
            </a:pPr>
            <a:r>
              <a:rPr lang="fa-IR" sz="1700" dirty="0" smtClean="0">
                <a:solidFill>
                  <a:srgbClr val="0000FF"/>
                </a:solidFill>
                <a:latin typeface="Calibri" panose="020F0502020204030204" pitchFamily="34" charset="0"/>
                <a:ea typeface="Calibri" panose="020F0502020204030204" pitchFamily="34" charset="0"/>
                <a:cs typeface="B Nazanin" panose="00000400000000000000" pitchFamily="2" charset="-78"/>
              </a:rPr>
              <a:t>منبع </a:t>
            </a:r>
            <a:r>
              <a:rPr lang="fa-IR" sz="1700" dirty="0">
                <a:solidFill>
                  <a:srgbClr val="0000FF"/>
                </a:solidFill>
                <a:latin typeface="Calibri" panose="020F0502020204030204" pitchFamily="34" charset="0"/>
                <a:ea typeface="Calibri" panose="020F0502020204030204" pitchFamily="34" charset="0"/>
                <a:cs typeface="B Nazanin" panose="00000400000000000000" pitchFamily="2" charset="-78"/>
              </a:rPr>
              <a:t>ولتاژ نابسته</a:t>
            </a:r>
            <a:r>
              <a:rPr lang="fa-IR" sz="1700" dirty="0">
                <a:solidFill>
                  <a:srgbClr val="0000FF"/>
                </a:solidFill>
                <a:latin typeface="Calibri" panose="020F0502020204030204" pitchFamily="34" charset="0"/>
                <a:ea typeface="Calibri" panose="020F0502020204030204" pitchFamily="34" charset="0"/>
              </a:rPr>
              <a:t> </a:t>
            </a:r>
            <a:r>
              <a:rPr lang="fa-IR" sz="1700" dirty="0">
                <a:solidFill>
                  <a:srgbClr val="0000FF"/>
                </a:solidFill>
                <a:latin typeface="Calibri" panose="020F0502020204030204" pitchFamily="34" charset="0"/>
                <a:ea typeface="Calibri" panose="020F0502020204030204" pitchFamily="34" charset="0"/>
                <a:cs typeface="B Nazanin" panose="00000400000000000000" pitchFamily="2" charset="-78"/>
              </a:rPr>
              <a:t>یا منبع </a:t>
            </a:r>
            <a:r>
              <a:rPr lang="fa-IR" sz="1700" dirty="0" smtClean="0">
                <a:solidFill>
                  <a:srgbClr val="0000FF"/>
                </a:solidFill>
                <a:latin typeface="Calibri" panose="020F0502020204030204" pitchFamily="34" charset="0"/>
                <a:ea typeface="Calibri" panose="020F0502020204030204" pitchFamily="34" charset="0"/>
                <a:cs typeface="B Nazanin" panose="00000400000000000000" pitchFamily="2" charset="-78"/>
              </a:rPr>
              <a:t>ولتاژ؛</a:t>
            </a:r>
            <a:endParaRPr lang="en-US" sz="1700" dirty="0">
              <a:solidFill>
                <a:srgbClr val="0000FF"/>
              </a:solidFill>
              <a:latin typeface="Calibri" panose="020F0502020204030204" pitchFamily="34" charset="0"/>
              <a:ea typeface="Calibri" panose="020F0502020204030204" pitchFamily="34" charset="0"/>
              <a:cs typeface="Arial" panose="020B0604020202020204" pitchFamily="34" charset="0"/>
            </a:endParaRPr>
          </a:p>
          <a:p>
            <a:pPr marL="285750" indent="-285750" algn="r" rtl="1">
              <a:buFont typeface="Wingdings" panose="05000000000000000000" pitchFamily="2" charset="2"/>
              <a:buChar char="ü"/>
            </a:pPr>
            <a:r>
              <a:rPr lang="fa-IR" sz="1700" dirty="0" smtClean="0">
                <a:solidFill>
                  <a:srgbClr val="0000FF"/>
                </a:solidFill>
                <a:latin typeface="Calibri" panose="020F0502020204030204" pitchFamily="34" charset="0"/>
                <a:ea typeface="Calibri" panose="020F0502020204030204" pitchFamily="34" charset="0"/>
                <a:cs typeface="B Nazanin" panose="00000400000000000000" pitchFamily="2" charset="-78"/>
              </a:rPr>
              <a:t>منبع </a:t>
            </a:r>
            <a:r>
              <a:rPr lang="fa-IR" sz="1700" dirty="0">
                <a:solidFill>
                  <a:srgbClr val="0000FF"/>
                </a:solidFill>
                <a:latin typeface="Calibri" panose="020F0502020204030204" pitchFamily="34" charset="0"/>
                <a:ea typeface="Calibri" panose="020F0502020204030204" pitchFamily="34" charset="0"/>
                <a:cs typeface="B Nazanin" panose="00000400000000000000" pitchFamily="2" charset="-78"/>
              </a:rPr>
              <a:t>جریان نابسته</a:t>
            </a:r>
            <a:r>
              <a:rPr lang="fa-IR" sz="1700" dirty="0">
                <a:solidFill>
                  <a:srgbClr val="0000FF"/>
                </a:solidFill>
                <a:latin typeface="Calibri" panose="020F0502020204030204" pitchFamily="34" charset="0"/>
                <a:ea typeface="Calibri" panose="020F0502020204030204" pitchFamily="34" charset="0"/>
              </a:rPr>
              <a:t> </a:t>
            </a:r>
            <a:r>
              <a:rPr lang="fa-IR" sz="1700" dirty="0">
                <a:solidFill>
                  <a:srgbClr val="0000FF"/>
                </a:solidFill>
                <a:latin typeface="Calibri" panose="020F0502020204030204" pitchFamily="34" charset="0"/>
                <a:ea typeface="Calibri" panose="020F0502020204030204" pitchFamily="34" charset="0"/>
                <a:cs typeface="B Nazanin" panose="00000400000000000000" pitchFamily="2" charset="-78"/>
              </a:rPr>
              <a:t>یا منبع </a:t>
            </a:r>
            <a:r>
              <a:rPr lang="fa-IR" sz="1700" dirty="0" smtClean="0">
                <a:solidFill>
                  <a:srgbClr val="0000FF"/>
                </a:solidFill>
                <a:latin typeface="Calibri" panose="020F0502020204030204" pitchFamily="34" charset="0"/>
                <a:ea typeface="Calibri" panose="020F0502020204030204" pitchFamily="34" charset="0"/>
                <a:cs typeface="B Nazanin" panose="00000400000000000000" pitchFamily="2" charset="-78"/>
              </a:rPr>
              <a:t>جریان؛</a:t>
            </a:r>
            <a:endParaRPr lang="en-US" sz="1700"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3515127" y="1357316"/>
                <a:ext cx="5546143" cy="1212127"/>
              </a:xfrm>
              <a:prstGeom prst="rect">
                <a:avLst/>
              </a:prstGeom>
            </p:spPr>
            <p:txBody>
              <a:bodyPr wrap="square">
                <a:spAutoFit/>
              </a:bodyPr>
              <a:lstStyle/>
              <a:p>
                <a:pPr marL="285750" indent="-285750" algn="just" rtl="1">
                  <a:lnSpc>
                    <a:spcPct val="107000"/>
                  </a:lnSpc>
                  <a:spcAft>
                    <a:spcPts val="800"/>
                  </a:spcAft>
                  <a:buClr>
                    <a:srgbClr val="FF0000"/>
                  </a:buClr>
                  <a:buFont typeface="Wingdings" panose="05000000000000000000" pitchFamily="2" charset="2"/>
                  <a:buChar char="q"/>
                </a:pPr>
                <a:r>
                  <a:rPr lang="fa-IR" sz="1700" b="1" dirty="0">
                    <a:solidFill>
                      <a:srgbClr val="0000FF"/>
                    </a:solidFill>
                    <a:latin typeface="Times New Roman" panose="02020603050405020304" pitchFamily="18" charset="0"/>
                    <a:ea typeface="Calibri" panose="020F0502020204030204" pitchFamily="34" charset="0"/>
                    <a:cs typeface="B Nazanin" panose="00000400000000000000" pitchFamily="2" charset="-78"/>
                  </a:rPr>
                  <a:t>منبع ولتاژ: </a:t>
                </a:r>
                <a:r>
                  <a:rPr lang="fa-IR" sz="1700" dirty="0" smtClean="0">
                    <a:latin typeface="Calibri" panose="020F0502020204030204" pitchFamily="34" charset="0"/>
                    <a:ea typeface="Calibri" panose="020F0502020204030204" pitchFamily="34" charset="0"/>
                    <a:cs typeface="B Nazanin" panose="00000400000000000000" pitchFamily="2" charset="-78"/>
                  </a:rPr>
                  <a:t>یک المان </a:t>
                </a:r>
                <a:r>
                  <a:rPr lang="fa-IR" sz="1700" dirty="0">
                    <a:latin typeface="Calibri" panose="020F0502020204030204" pitchFamily="34" charset="0"/>
                    <a:ea typeface="Calibri" panose="020F0502020204030204" pitchFamily="34" charset="0"/>
                    <a:cs typeface="B Nazanin" panose="00000400000000000000" pitchFamily="2" charset="-78"/>
                  </a:rPr>
                  <a:t>دو سر را منبع ولتاژ گویند اگر ولتاژ معین </a:t>
                </a:r>
                <a14:m>
                  <m:oMath xmlns:m="http://schemas.openxmlformats.org/officeDocument/2006/math">
                    <m:sSub>
                      <m:sSubPr>
                        <m:ctrlPr>
                          <a:rPr lang="en-US" sz="1700" i="1">
                            <a:latin typeface="Cambria Math" panose="02040503050406030204" pitchFamily="18" charset="0"/>
                            <a:ea typeface="Calibri" panose="020F0502020204030204" pitchFamily="34" charset="0"/>
                            <a:cs typeface="B Nazanin" panose="00000400000000000000" pitchFamily="2" charset="-78"/>
                          </a:rPr>
                        </m:ctrlPr>
                      </m:sSubPr>
                      <m:e>
                        <m:r>
                          <a:rPr lang="en-US" sz="1700" i="1">
                            <a:latin typeface="Cambria Math" panose="02040503050406030204" pitchFamily="18" charset="0"/>
                            <a:ea typeface="Calibri" panose="020F0502020204030204" pitchFamily="34" charset="0"/>
                            <a:cs typeface="B Nazanin" panose="00000400000000000000" pitchFamily="2" charset="-78"/>
                          </a:rPr>
                          <m:t>𝑣</m:t>
                        </m:r>
                      </m:e>
                      <m:sub>
                        <m:r>
                          <a:rPr lang="en-US" sz="1700" i="1">
                            <a:latin typeface="Cambria Math" panose="02040503050406030204" pitchFamily="18" charset="0"/>
                            <a:ea typeface="Calibri" panose="020F0502020204030204" pitchFamily="34" charset="0"/>
                            <a:cs typeface="B Nazanin" panose="00000400000000000000" pitchFamily="2" charset="-78"/>
                          </a:rPr>
                          <m:t>𝑠</m:t>
                        </m:r>
                      </m:sub>
                    </m:sSub>
                    <m:d>
                      <m:dPr>
                        <m:ctrlPr>
                          <a:rPr lang="en-US" sz="1700" i="1">
                            <a:latin typeface="Cambria Math" panose="02040503050406030204" pitchFamily="18" charset="0"/>
                            <a:ea typeface="Calibri" panose="020F0502020204030204" pitchFamily="34" charset="0"/>
                            <a:cs typeface="B Nazanin" panose="00000400000000000000" pitchFamily="2" charset="-78"/>
                          </a:rPr>
                        </m:ctrlPr>
                      </m:dPr>
                      <m:e>
                        <m:r>
                          <a:rPr lang="en-US" sz="1700" i="1">
                            <a:latin typeface="Cambria Math" panose="02040503050406030204" pitchFamily="18" charset="0"/>
                            <a:ea typeface="Calibri" panose="020F0502020204030204" pitchFamily="34" charset="0"/>
                            <a:cs typeface="B Nazanin" panose="00000400000000000000" pitchFamily="2" charset="-78"/>
                          </a:rPr>
                          <m:t>𝑡</m:t>
                        </m:r>
                      </m:e>
                    </m:d>
                  </m:oMath>
                </a14:m>
                <a:r>
                  <a:rPr lang="en-US" sz="1700" dirty="0">
                    <a:latin typeface="Calibri" panose="020F0502020204030204" pitchFamily="34" charset="0"/>
                    <a:ea typeface="Times New Roman" panose="02020603050405020304" pitchFamily="18" charset="0"/>
                    <a:cs typeface="B Nazanin" panose="00000400000000000000" pitchFamily="2" charset="-78"/>
                  </a:rPr>
                  <a:t> </a:t>
                </a:r>
                <a:r>
                  <a:rPr lang="fa-IR" sz="1700" dirty="0" smtClean="0">
                    <a:latin typeface="Calibri" panose="020F0502020204030204" pitchFamily="34" charset="0"/>
                    <a:ea typeface="Times New Roman" panose="02020603050405020304" pitchFamily="18" charset="0"/>
                    <a:cs typeface="B Nazanin" panose="00000400000000000000" pitchFamily="2" charset="-78"/>
                  </a:rPr>
                  <a:t> را </a:t>
                </a:r>
                <a:r>
                  <a:rPr lang="fa-IR" sz="1700" dirty="0">
                    <a:latin typeface="Calibri" panose="020F0502020204030204" pitchFamily="34" charset="0"/>
                    <a:ea typeface="Times New Roman" panose="02020603050405020304" pitchFamily="18" charset="0"/>
                    <a:cs typeface="B Nazanin" panose="00000400000000000000" pitchFamily="2" charset="-78"/>
                  </a:rPr>
                  <a:t>در دو سر یک مدار دلخواه که به آن وصل شود نگه دارد. یعنی صرف‌نظر از جریان </a:t>
                </a:r>
                <a14:m>
                  <m:oMath xmlns:m="http://schemas.openxmlformats.org/officeDocument/2006/math">
                    <m:r>
                      <a:rPr lang="en-US" sz="1700" i="1">
                        <a:latin typeface="Cambria Math" panose="02040503050406030204" pitchFamily="18" charset="0"/>
                        <a:ea typeface="Times New Roman" panose="02020603050405020304" pitchFamily="18" charset="0"/>
                        <a:cs typeface="B Nazanin" panose="00000400000000000000" pitchFamily="2" charset="-78"/>
                      </a:rPr>
                      <m:t>ⅈ</m:t>
                    </m:r>
                    <m:d>
                      <m:dPr>
                        <m:ctrlPr>
                          <a:rPr lang="en-US" sz="1700" i="1">
                            <a:latin typeface="Cambria Math" panose="02040503050406030204" pitchFamily="18" charset="0"/>
                            <a:ea typeface="Times New Roman" panose="02020603050405020304" pitchFamily="18" charset="0"/>
                            <a:cs typeface="B Nazanin" panose="00000400000000000000" pitchFamily="2" charset="-78"/>
                          </a:rPr>
                        </m:ctrlPr>
                      </m:dPr>
                      <m:e>
                        <m:r>
                          <a:rPr lang="en-US" sz="1700" i="1">
                            <a:latin typeface="Cambria Math" panose="02040503050406030204" pitchFamily="18" charset="0"/>
                            <a:ea typeface="Times New Roman" panose="02020603050405020304" pitchFamily="18" charset="0"/>
                            <a:cs typeface="B Nazanin" panose="00000400000000000000" pitchFamily="2" charset="-78"/>
                          </a:rPr>
                          <m:t>𝑡</m:t>
                        </m:r>
                      </m:e>
                    </m:d>
                  </m:oMath>
                </a14:m>
                <a:r>
                  <a:rPr lang="fa-IR" sz="1700" dirty="0">
                    <a:latin typeface="Calibri" panose="020F0502020204030204" pitchFamily="34" charset="0"/>
                    <a:ea typeface="Times New Roman" panose="02020603050405020304" pitchFamily="18" charset="0"/>
                    <a:cs typeface="B Nazanin" panose="00000400000000000000" pitchFamily="2" charset="-78"/>
                  </a:rPr>
                  <a:t> که داخل آن می‌گذرد ولتاژ دوسر آن به مقدار </a:t>
                </a:r>
                <a14:m>
                  <m:oMath xmlns:m="http://schemas.openxmlformats.org/officeDocument/2006/math">
                    <m:sSub>
                      <m:sSubPr>
                        <m:ctrlPr>
                          <a:rPr lang="en-US" sz="1700" i="1">
                            <a:latin typeface="Cambria Math" panose="02040503050406030204" pitchFamily="18" charset="0"/>
                            <a:ea typeface="Calibri" panose="020F0502020204030204" pitchFamily="34" charset="0"/>
                            <a:cs typeface="B Nazanin" panose="00000400000000000000" pitchFamily="2" charset="-78"/>
                          </a:rPr>
                        </m:ctrlPr>
                      </m:sSubPr>
                      <m:e>
                        <m:r>
                          <a:rPr lang="en-US" sz="1700" i="1">
                            <a:latin typeface="Cambria Math" panose="02040503050406030204" pitchFamily="18" charset="0"/>
                            <a:ea typeface="Calibri" panose="020F0502020204030204" pitchFamily="34" charset="0"/>
                            <a:cs typeface="B Nazanin" panose="00000400000000000000" pitchFamily="2" charset="-78"/>
                          </a:rPr>
                          <m:t>𝑣</m:t>
                        </m:r>
                      </m:e>
                      <m:sub>
                        <m:r>
                          <a:rPr lang="en-US" sz="1700" i="1">
                            <a:latin typeface="Cambria Math" panose="02040503050406030204" pitchFamily="18" charset="0"/>
                            <a:ea typeface="Calibri" panose="020F0502020204030204" pitchFamily="34" charset="0"/>
                            <a:cs typeface="B Nazanin" panose="00000400000000000000" pitchFamily="2" charset="-78"/>
                          </a:rPr>
                          <m:t>𝑠</m:t>
                        </m:r>
                      </m:sub>
                    </m:sSub>
                    <m:d>
                      <m:dPr>
                        <m:ctrlPr>
                          <a:rPr lang="en-US" sz="1700" i="1">
                            <a:latin typeface="Cambria Math" panose="02040503050406030204" pitchFamily="18" charset="0"/>
                            <a:ea typeface="Calibri" panose="020F0502020204030204" pitchFamily="34" charset="0"/>
                            <a:cs typeface="B Nazanin" panose="00000400000000000000" pitchFamily="2" charset="-78"/>
                          </a:rPr>
                        </m:ctrlPr>
                      </m:dPr>
                      <m:e>
                        <m:r>
                          <a:rPr lang="en-US" sz="1700" i="1">
                            <a:latin typeface="Cambria Math" panose="02040503050406030204" pitchFamily="18" charset="0"/>
                            <a:ea typeface="Calibri" panose="020F0502020204030204" pitchFamily="34" charset="0"/>
                            <a:cs typeface="B Nazanin" panose="00000400000000000000" pitchFamily="2" charset="-78"/>
                          </a:rPr>
                          <m:t>𝑡</m:t>
                        </m:r>
                      </m:e>
                    </m:d>
                  </m:oMath>
                </a14:m>
                <a:r>
                  <a:rPr lang="fa-IR" sz="1700" dirty="0">
                    <a:latin typeface="Calibri" panose="020F0502020204030204" pitchFamily="34" charset="0"/>
                    <a:ea typeface="Times New Roman" panose="02020603050405020304" pitchFamily="18" charset="0"/>
                    <a:cs typeface="B Nazanin" panose="00000400000000000000" pitchFamily="2" charset="-78"/>
                  </a:rPr>
                  <a:t> </a:t>
                </a:r>
                <a:r>
                  <a:rPr lang="fa-IR" sz="1700" dirty="0" smtClean="0">
                    <a:latin typeface="Calibri" panose="020F0502020204030204" pitchFamily="34" charset="0"/>
                    <a:ea typeface="Times New Roman" panose="02020603050405020304" pitchFamily="18" charset="0"/>
                    <a:cs typeface="B Nazanin" panose="00000400000000000000" pitchFamily="2" charset="-78"/>
                  </a:rPr>
                  <a:t>بماند (حالت ایده آل).</a:t>
                </a:r>
                <a:endParaRPr lang="en-US" sz="17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515127" y="1357316"/>
                <a:ext cx="5546143" cy="1212127"/>
              </a:xfrm>
              <a:prstGeom prst="rect">
                <a:avLst/>
              </a:prstGeom>
              <a:blipFill>
                <a:blip r:embed="rId3"/>
                <a:stretch>
                  <a:fillRect l="-1760" t="-505" r="-660" b="-7576"/>
                </a:stretch>
              </a:blipFill>
            </p:spPr>
            <p:txBody>
              <a:bodyPr/>
              <a:lstStyle/>
              <a:p>
                <a:r>
                  <a:rPr lang="en-US">
                    <a:noFill/>
                  </a:rPr>
                  <a:t> </a:t>
                </a:r>
              </a:p>
            </p:txBody>
          </p:sp>
        </mc:Fallback>
      </mc:AlternateContent>
      <p:pic>
        <p:nvPicPr>
          <p:cNvPr id="9" name="Picture 8"/>
          <p:cNvPicPr>
            <a:picLocks noChangeAspect="1"/>
          </p:cNvPicPr>
          <p:nvPr/>
        </p:nvPicPr>
        <p:blipFill>
          <a:blip r:embed="rId4"/>
          <a:stretch>
            <a:fillRect/>
          </a:stretch>
        </p:blipFill>
        <p:spPr>
          <a:xfrm>
            <a:off x="384120" y="961628"/>
            <a:ext cx="780795" cy="997483"/>
          </a:xfrm>
          <a:prstGeom prst="rect">
            <a:avLst/>
          </a:prstGeom>
        </p:spPr>
      </p:pic>
      <p:sp>
        <p:nvSpPr>
          <p:cNvPr id="10" name="Rectangle 9"/>
          <p:cNvSpPr/>
          <p:nvPr/>
        </p:nvSpPr>
        <p:spPr>
          <a:xfrm>
            <a:off x="141374" y="1905312"/>
            <a:ext cx="1614669" cy="340093"/>
          </a:xfrm>
          <a:prstGeom prst="rect">
            <a:avLst/>
          </a:prstGeom>
        </p:spPr>
        <p:txBody>
          <a:bodyPr wrap="square">
            <a:spAutoFit/>
          </a:bodyPr>
          <a:lstStyle/>
          <a:p>
            <a:pPr algn="ctr" rtl="1">
              <a:lnSpc>
                <a:spcPct val="115000"/>
              </a:lnSpc>
              <a:spcAft>
                <a:spcPts val="1000"/>
              </a:spcAft>
              <a:buClr>
                <a:srgbClr val="FF0000"/>
              </a:buClr>
            </a:pPr>
            <a:r>
              <a:rPr lang="fa-IR"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منبع </a:t>
            </a:r>
            <a:r>
              <a:rPr lang="fa-IR" sz="1400" b="1" dirty="0">
                <a:solidFill>
                  <a:srgbClr val="0000FF"/>
                </a:solidFill>
                <a:latin typeface="Times New Roman" panose="02020603050405020304" pitchFamily="18" charset="0"/>
                <a:ea typeface="Calibri" panose="020F0502020204030204" pitchFamily="34" charset="0"/>
                <a:cs typeface="B Nazanin" panose="00000400000000000000" pitchFamily="2" charset="-78"/>
              </a:rPr>
              <a:t>ولتاژ نابسته</a:t>
            </a:r>
            <a:endParaRPr lang="en-US" sz="14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5"/>
          <a:stretch>
            <a:fillRect/>
          </a:stretch>
        </p:blipFill>
        <p:spPr>
          <a:xfrm>
            <a:off x="1611627" y="886583"/>
            <a:ext cx="1903500" cy="1322880"/>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609600" y="2613117"/>
                <a:ext cx="8382000" cy="353943"/>
              </a:xfrm>
              <a:prstGeom prst="rect">
                <a:avLst/>
              </a:prstGeom>
            </p:spPr>
            <p:txBody>
              <a:bodyPr wrap="square">
                <a:spAutoFit/>
              </a:bodyPr>
              <a:lstStyle/>
              <a:p>
                <a:pPr marL="285750" indent="-285750" algn="r" rtl="1">
                  <a:buFont typeface="Wingdings" panose="05000000000000000000" pitchFamily="2" charset="2"/>
                  <a:buChar char="ü"/>
                </a:pPr>
                <a:r>
                  <a:rPr lang="fa-IR" sz="1700" dirty="0">
                    <a:latin typeface="Calibri" panose="020F0502020204030204" pitchFamily="34" charset="0"/>
                    <a:ea typeface="Calibri" panose="020F0502020204030204" pitchFamily="34" charset="0"/>
                    <a:cs typeface="B Nazanin" panose="00000400000000000000" pitchFamily="2" charset="-78"/>
                  </a:rPr>
                  <a:t>اگر ولتاژ معین </a:t>
                </a:r>
                <a14:m>
                  <m:oMath xmlns:m="http://schemas.openxmlformats.org/officeDocument/2006/math">
                    <m:sSub>
                      <m:sSubPr>
                        <m:ctrlPr>
                          <a:rPr lang="en-US" sz="1700" i="1">
                            <a:latin typeface="Cambria Math" panose="02040503050406030204" pitchFamily="18" charset="0"/>
                            <a:cs typeface="B Nazanin" panose="00000400000000000000" pitchFamily="2" charset="-78"/>
                          </a:rPr>
                        </m:ctrlPr>
                      </m:sSubPr>
                      <m:e>
                        <m:r>
                          <a:rPr lang="en-US" sz="1700" i="1">
                            <a:latin typeface="Cambria Math" panose="02040503050406030204" pitchFamily="18" charset="0"/>
                            <a:ea typeface="Calibri" panose="020F0502020204030204" pitchFamily="34" charset="0"/>
                            <a:cs typeface="B Nazanin" panose="00000400000000000000" pitchFamily="2" charset="-78"/>
                          </a:rPr>
                          <m:t>𝑣</m:t>
                        </m:r>
                      </m:e>
                      <m:sub>
                        <m:r>
                          <a:rPr lang="en-US" sz="1700" i="1">
                            <a:latin typeface="Cambria Math" panose="02040503050406030204" pitchFamily="18" charset="0"/>
                            <a:ea typeface="Calibri" panose="020F0502020204030204" pitchFamily="34" charset="0"/>
                            <a:cs typeface="B Nazanin" panose="00000400000000000000" pitchFamily="2" charset="-78"/>
                          </a:rPr>
                          <m:t>𝑠</m:t>
                        </m:r>
                      </m:sub>
                    </m:sSub>
                    <m:d>
                      <m:dPr>
                        <m:ctrlPr>
                          <a:rPr lang="en-US" sz="1700" i="1">
                            <a:latin typeface="Cambria Math" panose="02040503050406030204" pitchFamily="18" charset="0"/>
                            <a:cs typeface="B Nazanin" panose="00000400000000000000" pitchFamily="2" charset="-78"/>
                          </a:rPr>
                        </m:ctrlPr>
                      </m:dPr>
                      <m:e>
                        <m:r>
                          <a:rPr lang="en-US" sz="1700" i="1">
                            <a:latin typeface="Cambria Math" panose="02040503050406030204" pitchFamily="18" charset="0"/>
                            <a:ea typeface="Calibri" panose="020F0502020204030204" pitchFamily="34" charset="0"/>
                            <a:cs typeface="B Nazanin" panose="00000400000000000000" pitchFamily="2" charset="-78"/>
                          </a:rPr>
                          <m:t>𝑡</m:t>
                        </m:r>
                      </m:e>
                    </m:d>
                  </m:oMath>
                </a14:m>
                <a:r>
                  <a:rPr lang="fa-IR" sz="1700" dirty="0">
                    <a:latin typeface="Calibri" panose="020F0502020204030204" pitchFamily="34" charset="0"/>
                    <a:ea typeface="Times New Roman" panose="02020603050405020304" pitchFamily="18" charset="0"/>
                    <a:cs typeface="B Nazanin" panose="00000400000000000000" pitchFamily="2" charset="-78"/>
                  </a:rPr>
                  <a:t> ثابت باشد یعنی وابسته به زمان </a:t>
                </a:r>
                <a:r>
                  <a:rPr lang="fa-IR" sz="1700" dirty="0" smtClean="0">
                    <a:latin typeface="Calibri" panose="020F0502020204030204" pitchFamily="34" charset="0"/>
                    <a:ea typeface="Times New Roman" panose="02020603050405020304" pitchFamily="18" charset="0"/>
                    <a:cs typeface="B Nazanin" panose="00000400000000000000" pitchFamily="2" charset="-78"/>
                  </a:rPr>
                  <a:t>نباشد، </a:t>
                </a:r>
                <a:r>
                  <a:rPr lang="fa-IR" sz="1700" dirty="0">
                    <a:latin typeface="Calibri" panose="020F0502020204030204" pitchFamily="34" charset="0"/>
                    <a:ea typeface="Times New Roman" panose="02020603050405020304" pitchFamily="18" charset="0"/>
                    <a:cs typeface="B Nazanin" panose="00000400000000000000" pitchFamily="2" charset="-78"/>
                  </a:rPr>
                  <a:t>این منبع ولتاژ را یک منبع ولتاژ ثابت گویند.</a:t>
                </a:r>
                <a:endParaRPr lang="en-US" sz="1700" dirty="0"/>
              </a:p>
            </p:txBody>
          </p:sp>
        </mc:Choice>
        <mc:Fallback xmlns="">
          <p:sp>
            <p:nvSpPr>
              <p:cNvPr id="14" name="Rectangle 13"/>
              <p:cNvSpPr>
                <a:spLocks noRot="1" noChangeAspect="1" noMove="1" noResize="1" noEditPoints="1" noAdjustHandles="1" noChangeArrowheads="1" noChangeShapeType="1" noTextEdit="1"/>
              </p:cNvSpPr>
              <p:nvPr/>
            </p:nvSpPr>
            <p:spPr>
              <a:xfrm>
                <a:off x="609600" y="2613117"/>
                <a:ext cx="8382000" cy="353943"/>
              </a:xfrm>
              <a:prstGeom prst="rect">
                <a:avLst/>
              </a:prstGeom>
              <a:blipFill>
                <a:blip r:embed="rId6"/>
                <a:stretch>
                  <a:fillRect t="-6897" r="-364" b="-27586"/>
                </a:stretch>
              </a:blipFill>
            </p:spPr>
            <p:txBody>
              <a:bodyPr/>
              <a:lstStyle/>
              <a:p>
                <a:r>
                  <a:rPr lang="en-US">
                    <a:noFill/>
                  </a:rPr>
                  <a:t> </a:t>
                </a:r>
              </a:p>
            </p:txBody>
          </p:sp>
        </mc:Fallback>
      </mc:AlternateContent>
      <p:graphicFrame>
        <p:nvGraphicFramePr>
          <p:cNvPr id="17" name="Object 16"/>
          <p:cNvGraphicFramePr>
            <a:graphicFrameLocks noChangeAspect="1"/>
          </p:cNvGraphicFramePr>
          <p:nvPr>
            <p:extLst>
              <p:ext uri="{D42A27DB-BD31-4B8C-83A1-F6EECF244321}">
                <p14:modId xmlns:p14="http://schemas.microsoft.com/office/powerpoint/2010/main" val="3454863846"/>
              </p:ext>
            </p:extLst>
          </p:nvPr>
        </p:nvGraphicFramePr>
        <p:xfrm>
          <a:off x="948708" y="2209463"/>
          <a:ext cx="716895" cy="979626"/>
        </p:xfrm>
        <a:graphic>
          <a:graphicData uri="http://schemas.openxmlformats.org/presentationml/2006/ole">
            <mc:AlternateContent xmlns:mc="http://schemas.openxmlformats.org/markup-compatibility/2006">
              <mc:Choice xmlns:v="urn:schemas-microsoft-com:vml" Requires="v">
                <p:oleObj spid="_x0000_s4129" name="Visio" r:id="rId7" imgW="1165754" imgH="1592193" progId="Visio.Drawing.15">
                  <p:embed/>
                </p:oleObj>
              </mc:Choice>
              <mc:Fallback>
                <p:oleObj name="Visio" r:id="rId7" imgW="1165754" imgH="1592193" progId="Visio.Drawing.15">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8708" y="2209463"/>
                        <a:ext cx="716895" cy="979626"/>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22" name="Rectangle 21"/>
              <p:cNvSpPr/>
              <p:nvPr/>
            </p:nvSpPr>
            <p:spPr>
              <a:xfrm>
                <a:off x="517352" y="3101530"/>
                <a:ext cx="8474248" cy="1314719"/>
              </a:xfrm>
              <a:prstGeom prst="rect">
                <a:avLst/>
              </a:prstGeom>
            </p:spPr>
            <p:txBody>
              <a:bodyPr wrap="square">
                <a:spAutoFit/>
              </a:bodyPr>
              <a:lstStyle/>
              <a:p>
                <a:pPr marL="285750" indent="-285750" algn="just" rtl="1">
                  <a:lnSpc>
                    <a:spcPct val="107000"/>
                  </a:lnSpc>
                  <a:spcAft>
                    <a:spcPts val="800"/>
                  </a:spcAft>
                  <a:buFont typeface="Wingdings" panose="05000000000000000000" pitchFamily="2" charset="2"/>
                  <a:buChar char="v"/>
                </a:pPr>
                <a:r>
                  <a:rPr lang="fa-IR" sz="17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نکته: </a:t>
                </a:r>
                <a:r>
                  <a:rPr lang="fa-IR" sz="1700" b="1" dirty="0" smtClean="0">
                    <a:solidFill>
                      <a:srgbClr val="0000FF"/>
                    </a:solidFill>
                    <a:latin typeface="Calibri" panose="020F0502020204030204" pitchFamily="34" charset="0"/>
                    <a:ea typeface="Calibri" panose="020F0502020204030204" pitchFamily="34" charset="0"/>
                    <a:cs typeface="B Nazanin" panose="00000400000000000000" pitchFamily="2" charset="-78"/>
                  </a:rPr>
                  <a:t>منبع </a:t>
                </a:r>
                <a:r>
                  <a:rPr lang="fa-IR" sz="1700" b="1" dirty="0">
                    <a:solidFill>
                      <a:srgbClr val="0000FF"/>
                    </a:solidFill>
                    <a:latin typeface="Calibri" panose="020F0502020204030204" pitchFamily="34" charset="0"/>
                    <a:ea typeface="Calibri" panose="020F0502020204030204" pitchFamily="34" charset="0"/>
                    <a:cs typeface="B Nazanin" panose="00000400000000000000" pitchFamily="2" charset="-78"/>
                  </a:rPr>
                  <a:t>ولتاژ به عنوان یک مقاومت غیرخطی: </a:t>
                </a:r>
                <a:r>
                  <a:rPr lang="fa-IR" sz="1700" dirty="0">
                    <a:latin typeface="Calibri" panose="020F0502020204030204" pitchFamily="34" charset="0"/>
                    <a:ea typeface="Calibri" panose="020F0502020204030204" pitchFamily="34" charset="0"/>
                    <a:cs typeface="B Nazanin" panose="00000400000000000000" pitchFamily="2" charset="-78"/>
                  </a:rPr>
                  <a:t>برای </a:t>
                </a:r>
                <a14:m>
                  <m:oMath xmlns:m="http://schemas.openxmlformats.org/officeDocument/2006/math">
                    <m:sSub>
                      <m:sSubPr>
                        <m:ctrlPr>
                          <a:rPr lang="en-US" sz="1700" i="1">
                            <a:latin typeface="Cambria Math" panose="02040503050406030204" pitchFamily="18" charset="0"/>
                            <a:ea typeface="Calibri" panose="020F0502020204030204" pitchFamily="34" charset="0"/>
                            <a:cs typeface="B Nazanin" panose="00000400000000000000" pitchFamily="2" charset="-78"/>
                          </a:rPr>
                        </m:ctrlPr>
                      </m:sSubPr>
                      <m:e>
                        <m:r>
                          <a:rPr lang="en-US" sz="1700" i="1">
                            <a:latin typeface="Cambria Math" panose="02040503050406030204" pitchFamily="18" charset="0"/>
                            <a:ea typeface="Calibri" panose="020F0502020204030204" pitchFamily="34" charset="0"/>
                            <a:cs typeface="B Nazanin" panose="00000400000000000000" pitchFamily="2" charset="-78"/>
                          </a:rPr>
                          <m:t>𝑣</m:t>
                        </m:r>
                      </m:e>
                      <m:sub>
                        <m:r>
                          <a:rPr lang="en-US" sz="1700" i="1">
                            <a:latin typeface="Cambria Math" panose="02040503050406030204" pitchFamily="18" charset="0"/>
                            <a:ea typeface="Calibri" panose="020F0502020204030204" pitchFamily="34" charset="0"/>
                            <a:cs typeface="B Nazanin" panose="00000400000000000000" pitchFamily="2" charset="-78"/>
                          </a:rPr>
                          <m:t>𝑠</m:t>
                        </m:r>
                      </m:sub>
                    </m:sSub>
                    <m:r>
                      <a:rPr lang="en-US" sz="1700" i="1">
                        <a:latin typeface="Cambria Math" panose="02040503050406030204" pitchFamily="18" charset="0"/>
                        <a:ea typeface="Calibri" panose="020F0502020204030204" pitchFamily="34" charset="0"/>
                        <a:cs typeface="B Nazanin" panose="00000400000000000000" pitchFamily="2" charset="-78"/>
                      </a:rPr>
                      <m:t>≠</m:t>
                    </m:r>
                    <m:r>
                      <a:rPr lang="en-US" sz="1700" i="1">
                        <a:latin typeface="Cambria Math" panose="02040503050406030204" pitchFamily="18" charset="0"/>
                        <a:ea typeface="Calibri" panose="020F0502020204030204" pitchFamily="34" charset="0"/>
                        <a:cs typeface="B Nazanin" panose="00000400000000000000" pitchFamily="2" charset="-78"/>
                      </a:rPr>
                      <m:t>0</m:t>
                    </m:r>
                  </m:oMath>
                </a14:m>
                <a:r>
                  <a:rPr lang="fa-IR" sz="1700" dirty="0">
                    <a:latin typeface="Calibri" panose="020F0502020204030204" pitchFamily="34" charset="0"/>
                    <a:ea typeface="Times New Roman" panose="02020603050405020304" pitchFamily="18" charset="0"/>
                    <a:cs typeface="B Nazanin" panose="00000400000000000000" pitchFamily="2" charset="-78"/>
                  </a:rPr>
                  <a:t> مشخصه از مبداء </a:t>
                </a:r>
                <a:r>
                  <a:rPr lang="fa-IR" sz="1700" dirty="0" smtClean="0">
                    <a:latin typeface="Calibri" panose="020F0502020204030204" pitchFamily="34" charset="0"/>
                    <a:ea typeface="Times New Roman" panose="02020603050405020304" pitchFamily="18" charset="0"/>
                    <a:cs typeface="B Nazanin" panose="00000400000000000000" pitchFamily="2" charset="-78"/>
                  </a:rPr>
                  <a:t>نمی‌گذرد، </a:t>
                </a:r>
                <a:r>
                  <a:rPr lang="fa-IR" sz="1700" dirty="0">
                    <a:latin typeface="Calibri" panose="020F0502020204030204" pitchFamily="34" charset="0"/>
                    <a:ea typeface="Times New Roman" panose="02020603050405020304" pitchFamily="18" charset="0"/>
                    <a:cs typeface="B Nazanin" panose="00000400000000000000" pitchFamily="2" charset="-78"/>
                  </a:rPr>
                  <a:t>پس منبع ولتاژ یک مقاومت غیرخطی کنترل شده با جریان است.</a:t>
                </a:r>
                <a:endParaRPr lang="en-US" sz="17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gn="just" rtl="1">
                  <a:lnSpc>
                    <a:spcPct val="107000"/>
                  </a:lnSpc>
                  <a:spcAft>
                    <a:spcPts val="800"/>
                  </a:spcAft>
                  <a:buFont typeface="Wingdings" panose="05000000000000000000" pitchFamily="2" charset="2"/>
                  <a:buChar char="v"/>
                </a:pPr>
                <a:r>
                  <a:rPr lang="fa-IR" sz="1700" b="1" dirty="0">
                    <a:solidFill>
                      <a:srgbClr val="FF0000"/>
                    </a:solidFill>
                    <a:latin typeface="Calibri" panose="020F0502020204030204" pitchFamily="34" charset="0"/>
                    <a:ea typeface="Calibri" panose="020F0502020204030204" pitchFamily="34" charset="0"/>
                    <a:cs typeface="B Nazanin" panose="00000400000000000000" pitchFamily="2" charset="-78"/>
                  </a:rPr>
                  <a:t>نکته: </a:t>
                </a:r>
                <a:r>
                  <a:rPr lang="fa-IR" sz="1700" b="1" dirty="0" smtClean="0">
                    <a:solidFill>
                      <a:srgbClr val="0000FF"/>
                    </a:solidFill>
                    <a:latin typeface="Calibri" panose="020F0502020204030204" pitchFamily="34" charset="0"/>
                    <a:ea typeface="Times New Roman" panose="02020603050405020304" pitchFamily="18" charset="0"/>
                    <a:cs typeface="B Nazanin" panose="00000400000000000000" pitchFamily="2" charset="-78"/>
                  </a:rPr>
                  <a:t>منبع </a:t>
                </a:r>
                <a:r>
                  <a:rPr lang="fa-IR" sz="1700" b="1" dirty="0">
                    <a:solidFill>
                      <a:srgbClr val="0000FF"/>
                    </a:solidFill>
                    <a:latin typeface="Calibri" panose="020F0502020204030204" pitchFamily="34" charset="0"/>
                    <a:ea typeface="Times New Roman" panose="02020603050405020304" pitchFamily="18" charset="0"/>
                    <a:cs typeface="B Nazanin" panose="00000400000000000000" pitchFamily="2" charset="-78"/>
                  </a:rPr>
                  <a:t>ولتاژ به عنوان یک مقاومت تغییر پذیر با زمان: </a:t>
                </a:r>
                <a:r>
                  <a:rPr lang="fa-IR" sz="1700" dirty="0">
                    <a:latin typeface="Calibri" panose="020F0502020204030204" pitchFamily="34" charset="0"/>
                    <a:ea typeface="Calibri" panose="020F0502020204030204" pitchFamily="34" charset="0"/>
                    <a:cs typeface="B Nazanin" panose="00000400000000000000" pitchFamily="2" charset="-78"/>
                  </a:rPr>
                  <a:t>اگر </a:t>
                </a:r>
                <a14:m>
                  <m:oMath xmlns:m="http://schemas.openxmlformats.org/officeDocument/2006/math">
                    <m:sSub>
                      <m:sSubPr>
                        <m:ctrlPr>
                          <a:rPr lang="en-US" sz="1700" i="1">
                            <a:latin typeface="Cambria Math" panose="02040503050406030204" pitchFamily="18" charset="0"/>
                            <a:ea typeface="Calibri" panose="020F0502020204030204" pitchFamily="34" charset="0"/>
                            <a:cs typeface="B Nazanin" panose="00000400000000000000" pitchFamily="2" charset="-78"/>
                          </a:rPr>
                        </m:ctrlPr>
                      </m:sSubPr>
                      <m:e>
                        <m:r>
                          <a:rPr lang="en-US" sz="1700" i="1">
                            <a:latin typeface="Cambria Math" panose="02040503050406030204" pitchFamily="18" charset="0"/>
                            <a:ea typeface="Calibri" panose="020F0502020204030204" pitchFamily="34" charset="0"/>
                            <a:cs typeface="B Nazanin" panose="00000400000000000000" pitchFamily="2" charset="-78"/>
                          </a:rPr>
                          <m:t>𝑣</m:t>
                        </m:r>
                      </m:e>
                      <m:sub>
                        <m:r>
                          <a:rPr lang="en-US" sz="1700" i="1">
                            <a:latin typeface="Cambria Math" panose="02040503050406030204" pitchFamily="18" charset="0"/>
                            <a:ea typeface="Calibri" panose="020F0502020204030204" pitchFamily="34" charset="0"/>
                            <a:cs typeface="B Nazanin" panose="00000400000000000000" pitchFamily="2" charset="-78"/>
                          </a:rPr>
                          <m:t>𝑠</m:t>
                        </m:r>
                      </m:sub>
                    </m:sSub>
                    <m:d>
                      <m:dPr>
                        <m:ctrlPr>
                          <a:rPr lang="en-US" sz="1700" i="1">
                            <a:latin typeface="Cambria Math" panose="02040503050406030204" pitchFamily="18" charset="0"/>
                            <a:ea typeface="Calibri" panose="020F0502020204030204" pitchFamily="34" charset="0"/>
                            <a:cs typeface="B Nazanin" panose="00000400000000000000" pitchFamily="2" charset="-78"/>
                          </a:rPr>
                        </m:ctrlPr>
                      </m:dPr>
                      <m:e>
                        <m:r>
                          <a:rPr lang="en-US" sz="1700" i="1">
                            <a:latin typeface="Cambria Math" panose="02040503050406030204" pitchFamily="18" charset="0"/>
                            <a:ea typeface="Calibri" panose="020F0502020204030204" pitchFamily="34" charset="0"/>
                            <a:cs typeface="B Nazanin" panose="00000400000000000000" pitchFamily="2" charset="-78"/>
                          </a:rPr>
                          <m:t>𝑡</m:t>
                        </m:r>
                      </m:e>
                    </m:d>
                  </m:oMath>
                </a14:m>
                <a:r>
                  <a:rPr lang="fa-IR" sz="1700" dirty="0">
                    <a:latin typeface="Calibri" panose="020F0502020204030204" pitchFamily="34" charset="0"/>
                    <a:ea typeface="Times New Roman" panose="02020603050405020304" pitchFamily="18" charset="0"/>
                    <a:cs typeface="B Nazanin" panose="00000400000000000000" pitchFamily="2" charset="-78"/>
                  </a:rPr>
                  <a:t> ثابت </a:t>
                </a:r>
                <a:r>
                  <a:rPr lang="fa-IR" sz="1700" dirty="0" smtClean="0">
                    <a:latin typeface="Calibri" panose="020F0502020204030204" pitchFamily="34" charset="0"/>
                    <a:ea typeface="Times New Roman" panose="02020603050405020304" pitchFamily="18" charset="0"/>
                    <a:cs typeface="B Nazanin" panose="00000400000000000000" pitchFamily="2" charset="-78"/>
                  </a:rPr>
                  <a:t>نباشد، </a:t>
                </a:r>
                <a:r>
                  <a:rPr lang="fa-IR" sz="1700" dirty="0">
                    <a:latin typeface="Calibri" panose="020F0502020204030204" pitchFamily="34" charset="0"/>
                    <a:ea typeface="Times New Roman" panose="02020603050405020304" pitchFamily="18" charset="0"/>
                    <a:cs typeface="B Nazanin" panose="00000400000000000000" pitchFamily="2" charset="-78"/>
                  </a:rPr>
                  <a:t>منبع ولتاژ مقاومت تغییرپذیر با زمان بوده و </a:t>
                </a:r>
                <a14:m>
                  <m:oMath xmlns:m="http://schemas.openxmlformats.org/officeDocument/2006/math">
                    <m:sSub>
                      <m:sSubPr>
                        <m:ctrlPr>
                          <a:rPr lang="en-US" sz="1700" i="1">
                            <a:latin typeface="Cambria Math" panose="02040503050406030204" pitchFamily="18" charset="0"/>
                            <a:ea typeface="Calibri" panose="020F0502020204030204" pitchFamily="34" charset="0"/>
                            <a:cs typeface="B Nazanin" panose="00000400000000000000" pitchFamily="2" charset="-78"/>
                          </a:rPr>
                        </m:ctrlPr>
                      </m:sSubPr>
                      <m:e>
                        <m:r>
                          <a:rPr lang="en-US" sz="1700" i="1">
                            <a:latin typeface="Cambria Math" panose="02040503050406030204" pitchFamily="18" charset="0"/>
                            <a:ea typeface="Calibri" panose="020F0502020204030204" pitchFamily="34" charset="0"/>
                            <a:cs typeface="B Nazanin" panose="00000400000000000000" pitchFamily="2" charset="-78"/>
                          </a:rPr>
                          <m:t>𝑣</m:t>
                        </m:r>
                      </m:e>
                      <m:sub>
                        <m:r>
                          <a:rPr lang="en-US" sz="1700" i="1">
                            <a:latin typeface="Cambria Math" panose="02040503050406030204" pitchFamily="18" charset="0"/>
                            <a:ea typeface="Calibri" panose="020F0502020204030204" pitchFamily="34" charset="0"/>
                            <a:cs typeface="B Nazanin" panose="00000400000000000000" pitchFamily="2" charset="-78"/>
                          </a:rPr>
                          <m:t>𝑠</m:t>
                        </m:r>
                      </m:sub>
                    </m:sSub>
                    <m:d>
                      <m:dPr>
                        <m:ctrlPr>
                          <a:rPr lang="en-US" sz="1700" i="1">
                            <a:latin typeface="Cambria Math" panose="02040503050406030204" pitchFamily="18" charset="0"/>
                            <a:ea typeface="Calibri" panose="020F0502020204030204" pitchFamily="34" charset="0"/>
                            <a:cs typeface="B Nazanin" panose="00000400000000000000" pitchFamily="2" charset="-78"/>
                          </a:rPr>
                        </m:ctrlPr>
                      </m:dPr>
                      <m:e>
                        <m:r>
                          <a:rPr lang="en-US" sz="1700" i="1">
                            <a:latin typeface="Cambria Math" panose="02040503050406030204" pitchFamily="18" charset="0"/>
                            <a:ea typeface="Calibri" panose="020F0502020204030204" pitchFamily="34" charset="0"/>
                            <a:cs typeface="B Nazanin" panose="00000400000000000000" pitchFamily="2" charset="-78"/>
                          </a:rPr>
                          <m:t>𝑡</m:t>
                        </m:r>
                      </m:e>
                    </m:d>
                  </m:oMath>
                </a14:m>
                <a:r>
                  <a:rPr lang="fa-IR" sz="1700" dirty="0">
                    <a:latin typeface="Calibri" panose="020F0502020204030204" pitchFamily="34" charset="0"/>
                    <a:ea typeface="Times New Roman" panose="02020603050405020304" pitchFamily="18" charset="0"/>
                    <a:cs typeface="B Nazanin" panose="00000400000000000000" pitchFamily="2" charset="-78"/>
                  </a:rPr>
                  <a:t> با زمان تغییر می‌کند.</a:t>
                </a:r>
                <a:endParaRPr lang="en-US" sz="17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517352" y="3101530"/>
                <a:ext cx="8474248" cy="1314719"/>
              </a:xfrm>
              <a:prstGeom prst="rect">
                <a:avLst/>
              </a:prstGeom>
              <a:blipFill>
                <a:blip r:embed="rId9"/>
                <a:stretch>
                  <a:fillRect l="-1223" t="-465" r="-360" b="-6977"/>
                </a:stretch>
              </a:blipFill>
            </p:spPr>
            <p:txBody>
              <a:bodyPr/>
              <a:lstStyle/>
              <a:p>
                <a:r>
                  <a:rPr lang="en-US">
                    <a:noFill/>
                  </a:rPr>
                  <a:t> </a:t>
                </a:r>
              </a:p>
            </p:txBody>
          </p:sp>
        </mc:Fallback>
      </mc:AlternateContent>
      <p:pic>
        <p:nvPicPr>
          <p:cNvPr id="4101" name="Picture 5" descr="What is Voltage Source | Electrical4u"/>
          <p:cNvPicPr>
            <a:picLocks noChangeAspect="1" noChangeArrowheads="1"/>
          </p:cNvPicPr>
          <p:nvPr/>
        </p:nvPicPr>
        <p:blipFill rotWithShape="1">
          <a:blip r:embed="rId10">
            <a:extLst>
              <a:ext uri="{28A0092B-C50C-407E-A947-70E740481C1C}">
                <a14:useLocalDpi xmlns:a14="http://schemas.microsoft.com/office/drawing/2010/main" val="0"/>
              </a:ext>
            </a:extLst>
          </a:blip>
          <a:srcRect l="5530" t="9639" r="4445" b="14263"/>
          <a:stretch/>
        </p:blipFill>
        <p:spPr bwMode="auto">
          <a:xfrm>
            <a:off x="1164915" y="4380598"/>
            <a:ext cx="6436997" cy="2475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65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9" name="Rectangle 8"/>
          <p:cNvSpPr/>
          <p:nvPr/>
        </p:nvSpPr>
        <p:spPr>
          <a:xfrm>
            <a:off x="3200399" y="228600"/>
            <a:ext cx="5830177" cy="729430"/>
          </a:xfrm>
          <a:prstGeom prst="rect">
            <a:avLst/>
          </a:prstGeom>
        </p:spPr>
        <p:txBody>
          <a:bodyPr wrap="square">
            <a:spAutoFit/>
          </a:bodyPr>
          <a:lstStyle/>
          <a:p>
            <a:pPr marL="342900" indent="-342900" algn="just" rtl="1">
              <a:lnSpc>
                <a:spcPct val="115000"/>
              </a:lnSpc>
              <a:spcAft>
                <a:spcPts val="1000"/>
              </a:spcAft>
              <a:buClr>
                <a:srgbClr val="FF0000"/>
              </a:buClr>
              <a:buFont typeface="Wingdings" panose="05000000000000000000" pitchFamily="2" charset="2"/>
              <a:buChar char="q"/>
            </a:pPr>
            <a:r>
              <a:rPr lang="fa-IR"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منبع جریان: </a:t>
            </a:r>
            <a:r>
              <a:rPr lang="fa-IR" dirty="0" smtClean="0">
                <a:latin typeface="Times New Roman" panose="02020603050405020304" pitchFamily="18" charset="0"/>
                <a:ea typeface="Calibri" panose="020F0502020204030204" pitchFamily="34" charset="0"/>
                <a:cs typeface="B Nazanin" panose="00000400000000000000" pitchFamily="2" charset="-78"/>
              </a:rPr>
              <a:t>المانی را منبع جریان گویند که اگر هر مدار دلخواهی به آن وصل شود و هر ولتاژی دو سر آن ایجاد شود، مقدار جریان ثابت بماند.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2"/>
          <a:stretch>
            <a:fillRect/>
          </a:stretch>
        </p:blipFill>
        <p:spPr>
          <a:xfrm>
            <a:off x="457200" y="314626"/>
            <a:ext cx="745547" cy="991329"/>
          </a:xfrm>
          <a:prstGeom prst="rect">
            <a:avLst/>
          </a:prstGeom>
        </p:spPr>
      </p:pic>
      <p:pic>
        <p:nvPicPr>
          <p:cNvPr id="11" name="Picture 10"/>
          <p:cNvPicPr>
            <a:picLocks noChangeAspect="1"/>
          </p:cNvPicPr>
          <p:nvPr/>
        </p:nvPicPr>
        <p:blipFill>
          <a:blip r:embed="rId3"/>
          <a:stretch>
            <a:fillRect/>
          </a:stretch>
        </p:blipFill>
        <p:spPr>
          <a:xfrm>
            <a:off x="1521687" y="97971"/>
            <a:ext cx="1586250" cy="1424640"/>
          </a:xfrm>
          <a:prstGeom prst="rect">
            <a:avLst/>
          </a:prstGeom>
        </p:spPr>
      </p:pic>
      <p:sp>
        <p:nvSpPr>
          <p:cNvPr id="12" name="Rectangle 11"/>
          <p:cNvSpPr/>
          <p:nvPr/>
        </p:nvSpPr>
        <p:spPr>
          <a:xfrm>
            <a:off x="118209" y="1230511"/>
            <a:ext cx="1760982" cy="340093"/>
          </a:xfrm>
          <a:prstGeom prst="rect">
            <a:avLst/>
          </a:prstGeom>
        </p:spPr>
        <p:txBody>
          <a:bodyPr wrap="square">
            <a:spAutoFit/>
          </a:bodyPr>
          <a:lstStyle/>
          <a:p>
            <a:pPr algn="ctr" rtl="1">
              <a:lnSpc>
                <a:spcPct val="115000"/>
              </a:lnSpc>
              <a:spcAft>
                <a:spcPts val="1000"/>
              </a:spcAft>
              <a:buClr>
                <a:srgbClr val="FF0000"/>
              </a:buClr>
            </a:pPr>
            <a:r>
              <a:rPr lang="fa-IR"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منبع جریان </a:t>
            </a:r>
            <a:r>
              <a:rPr lang="fa-IR" sz="1400" b="1" dirty="0" err="1"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نابسته</a:t>
            </a:r>
            <a:endParaRPr lang="en-US" sz="14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457200" y="1796300"/>
                <a:ext cx="8474248" cy="1380378"/>
              </a:xfrm>
              <a:prstGeom prst="rect">
                <a:avLst/>
              </a:prstGeom>
            </p:spPr>
            <p:txBody>
              <a:bodyPr wrap="square">
                <a:spAutoFit/>
              </a:bodyPr>
              <a:lstStyle/>
              <a:p>
                <a:pPr marL="285750" indent="-285750" algn="just" rtl="1">
                  <a:lnSpc>
                    <a:spcPct val="107000"/>
                  </a:lnSpc>
                  <a:spcAft>
                    <a:spcPts val="800"/>
                  </a:spcAft>
                  <a:buFont typeface="Wingdings" panose="05000000000000000000" pitchFamily="2" charset="2"/>
                  <a:buChar char="v"/>
                </a:pP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نکته: </a:t>
                </a:r>
                <a:r>
                  <a:rPr lang="fa-IR" b="1" dirty="0" smtClean="0">
                    <a:solidFill>
                      <a:srgbClr val="0000FF"/>
                    </a:solidFill>
                    <a:latin typeface="Calibri" panose="020F0502020204030204" pitchFamily="34" charset="0"/>
                    <a:ea typeface="Calibri" panose="020F0502020204030204" pitchFamily="34" charset="0"/>
                    <a:cs typeface="B Nazanin" panose="00000400000000000000" pitchFamily="2" charset="-78"/>
                  </a:rPr>
                  <a:t>منبع جریان </a:t>
                </a:r>
                <a:r>
                  <a:rPr lang="fa-IR" b="1" dirty="0">
                    <a:solidFill>
                      <a:srgbClr val="0000FF"/>
                    </a:solidFill>
                    <a:latin typeface="Calibri" panose="020F0502020204030204" pitchFamily="34" charset="0"/>
                    <a:ea typeface="Calibri" panose="020F0502020204030204" pitchFamily="34" charset="0"/>
                    <a:cs typeface="B Nazanin" panose="00000400000000000000" pitchFamily="2" charset="-78"/>
                  </a:rPr>
                  <a:t>به عنوان یک مقاومت غیرخطی: </a:t>
                </a:r>
                <a:r>
                  <a:rPr lang="fa-IR" dirty="0">
                    <a:latin typeface="Calibri" panose="020F0502020204030204" pitchFamily="34" charset="0"/>
                    <a:ea typeface="Calibri" panose="020F0502020204030204" pitchFamily="34" charset="0"/>
                    <a:cs typeface="B Nazanin" panose="00000400000000000000" pitchFamily="2" charset="-78"/>
                  </a:rPr>
                  <a:t>برای </a:t>
                </a:r>
                <a14:m>
                  <m:oMath xmlns:m="http://schemas.openxmlformats.org/officeDocument/2006/math">
                    <m:sSub>
                      <m:sSubPr>
                        <m:ctrlPr>
                          <a:rPr lang="en-US" i="1">
                            <a:latin typeface="Cambria Math" panose="02040503050406030204" pitchFamily="18" charset="0"/>
                            <a:ea typeface="Calibri" panose="020F0502020204030204" pitchFamily="34" charset="0"/>
                            <a:cs typeface="B Nazanin" panose="00000400000000000000" pitchFamily="2" charset="-78"/>
                          </a:rPr>
                        </m:ctrlPr>
                      </m:sSubPr>
                      <m:e>
                        <m:r>
                          <a:rPr lang="en-US" b="0" i="1" smtClean="0">
                            <a:latin typeface="Cambria Math" panose="02040503050406030204" pitchFamily="18" charset="0"/>
                            <a:ea typeface="Calibri" panose="020F0502020204030204" pitchFamily="34" charset="0"/>
                            <a:cs typeface="B Nazanin" panose="00000400000000000000" pitchFamily="2" charset="-78"/>
                          </a:rPr>
                          <m:t>𝑖</m:t>
                        </m:r>
                      </m:e>
                      <m:sub>
                        <m:r>
                          <a:rPr lang="en-US" i="1">
                            <a:latin typeface="Cambria Math" panose="02040503050406030204" pitchFamily="18" charset="0"/>
                            <a:ea typeface="Calibri" panose="020F0502020204030204" pitchFamily="34" charset="0"/>
                            <a:cs typeface="B Nazanin" panose="00000400000000000000" pitchFamily="2" charset="-78"/>
                          </a:rPr>
                          <m:t>𝑠</m:t>
                        </m:r>
                      </m:sub>
                    </m:sSub>
                    <m:r>
                      <a:rPr lang="en-US" i="1">
                        <a:latin typeface="Cambria Math" panose="02040503050406030204" pitchFamily="18" charset="0"/>
                        <a:ea typeface="Calibri" panose="020F0502020204030204" pitchFamily="34" charset="0"/>
                        <a:cs typeface="B Nazanin" panose="00000400000000000000" pitchFamily="2" charset="-78"/>
                      </a:rPr>
                      <m:t>≠</m:t>
                    </m:r>
                    <m:r>
                      <a:rPr lang="en-US" i="1">
                        <a:latin typeface="Cambria Math" panose="02040503050406030204" pitchFamily="18" charset="0"/>
                        <a:ea typeface="Calibri" panose="020F0502020204030204" pitchFamily="34" charset="0"/>
                        <a:cs typeface="B Nazanin" panose="00000400000000000000" pitchFamily="2" charset="-78"/>
                      </a:rPr>
                      <m:t>0</m:t>
                    </m:r>
                  </m:oMath>
                </a14:m>
                <a:r>
                  <a:rPr lang="fa-IR" dirty="0">
                    <a:latin typeface="Calibri" panose="020F0502020204030204" pitchFamily="34" charset="0"/>
                    <a:ea typeface="Times New Roman" panose="02020603050405020304" pitchFamily="18" charset="0"/>
                    <a:cs typeface="B Nazanin" panose="00000400000000000000" pitchFamily="2" charset="-78"/>
                  </a:rPr>
                  <a:t> مشخصه از مبداء </a:t>
                </a:r>
                <a:r>
                  <a:rPr lang="fa-IR" dirty="0" smtClean="0">
                    <a:latin typeface="Calibri" panose="020F0502020204030204" pitchFamily="34" charset="0"/>
                    <a:ea typeface="Times New Roman" panose="02020603050405020304" pitchFamily="18" charset="0"/>
                    <a:cs typeface="B Nazanin" panose="00000400000000000000" pitchFamily="2" charset="-78"/>
                  </a:rPr>
                  <a:t>نمی‌گذرد، </a:t>
                </a:r>
                <a:r>
                  <a:rPr lang="fa-IR" dirty="0">
                    <a:latin typeface="Calibri" panose="020F0502020204030204" pitchFamily="34" charset="0"/>
                    <a:ea typeface="Times New Roman" panose="02020603050405020304" pitchFamily="18" charset="0"/>
                    <a:cs typeface="B Nazanin" panose="00000400000000000000" pitchFamily="2" charset="-78"/>
                  </a:rPr>
                  <a:t>پس منبع </a:t>
                </a:r>
                <a:r>
                  <a:rPr lang="fa-IR" dirty="0" smtClean="0">
                    <a:latin typeface="Calibri" panose="020F0502020204030204" pitchFamily="34" charset="0"/>
                    <a:ea typeface="Times New Roman" panose="02020603050405020304" pitchFamily="18" charset="0"/>
                    <a:cs typeface="B Nazanin" panose="00000400000000000000" pitchFamily="2" charset="-78"/>
                  </a:rPr>
                  <a:t>جریان </a:t>
                </a:r>
                <a:r>
                  <a:rPr lang="fa-IR" dirty="0">
                    <a:latin typeface="Calibri" panose="020F0502020204030204" pitchFamily="34" charset="0"/>
                    <a:ea typeface="Times New Roman" panose="02020603050405020304" pitchFamily="18" charset="0"/>
                    <a:cs typeface="B Nazanin" panose="00000400000000000000" pitchFamily="2" charset="-78"/>
                  </a:rPr>
                  <a:t>یک مقاومت غیرخطی کنترل شده با </a:t>
                </a:r>
                <a:r>
                  <a:rPr lang="fa-IR" dirty="0" smtClean="0">
                    <a:latin typeface="Calibri" panose="020F0502020204030204" pitchFamily="34" charset="0"/>
                    <a:ea typeface="Times New Roman" panose="02020603050405020304" pitchFamily="18" charset="0"/>
                    <a:cs typeface="B Nazanin" panose="00000400000000000000" pitchFamily="2" charset="-78"/>
                  </a:rPr>
                  <a:t>ولتاژ </a:t>
                </a:r>
                <a:r>
                  <a:rPr lang="fa-IR" dirty="0">
                    <a:latin typeface="Calibri" panose="020F0502020204030204" pitchFamily="34" charset="0"/>
                    <a:ea typeface="Times New Roman" panose="02020603050405020304" pitchFamily="18" charset="0"/>
                    <a:cs typeface="B Nazanin" panose="00000400000000000000" pitchFamily="2" charset="-78"/>
                  </a:rPr>
                  <a:t>است.</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gn="just" rtl="1">
                  <a:lnSpc>
                    <a:spcPct val="107000"/>
                  </a:lnSpc>
                  <a:spcAft>
                    <a:spcPts val="800"/>
                  </a:spcAft>
                  <a:buFont typeface="Wingdings" panose="05000000000000000000" pitchFamily="2" charset="2"/>
                  <a:buChar char="v"/>
                </a:pPr>
                <a:r>
                  <a:rPr lang="fa-IR" b="1" dirty="0">
                    <a:solidFill>
                      <a:srgbClr val="FF0000"/>
                    </a:solidFill>
                    <a:latin typeface="Calibri" panose="020F0502020204030204" pitchFamily="34" charset="0"/>
                    <a:ea typeface="Calibri" panose="020F0502020204030204" pitchFamily="34" charset="0"/>
                    <a:cs typeface="B Nazanin" panose="00000400000000000000" pitchFamily="2" charset="-78"/>
                  </a:rPr>
                  <a:t>نکته: </a:t>
                </a:r>
                <a:r>
                  <a:rPr lang="fa-IR" b="1" dirty="0" smtClean="0">
                    <a:solidFill>
                      <a:srgbClr val="0000FF"/>
                    </a:solidFill>
                    <a:latin typeface="Calibri" panose="020F0502020204030204" pitchFamily="34" charset="0"/>
                    <a:ea typeface="Times New Roman" panose="02020603050405020304" pitchFamily="18" charset="0"/>
                    <a:cs typeface="B Nazanin" panose="00000400000000000000" pitchFamily="2" charset="-78"/>
                  </a:rPr>
                  <a:t>منبع جریان </a:t>
                </a:r>
                <a:r>
                  <a:rPr lang="fa-IR" b="1" dirty="0">
                    <a:solidFill>
                      <a:srgbClr val="0000FF"/>
                    </a:solidFill>
                    <a:latin typeface="Calibri" panose="020F0502020204030204" pitchFamily="34" charset="0"/>
                    <a:ea typeface="Times New Roman" panose="02020603050405020304" pitchFamily="18" charset="0"/>
                    <a:cs typeface="B Nazanin" panose="00000400000000000000" pitchFamily="2" charset="-78"/>
                  </a:rPr>
                  <a:t>به عنوان یک مقاومت تغییر پذیر با زمان: </a:t>
                </a:r>
                <a:r>
                  <a:rPr lang="fa-IR" dirty="0">
                    <a:latin typeface="Calibri" panose="020F0502020204030204" pitchFamily="34" charset="0"/>
                    <a:ea typeface="Calibri" panose="020F0502020204030204" pitchFamily="34" charset="0"/>
                    <a:cs typeface="B Nazanin" panose="00000400000000000000" pitchFamily="2" charset="-78"/>
                  </a:rPr>
                  <a:t>اگر </a:t>
                </a:r>
                <a14:m>
                  <m:oMath xmlns:m="http://schemas.openxmlformats.org/officeDocument/2006/math">
                    <m:sSub>
                      <m:sSubPr>
                        <m:ctrlPr>
                          <a:rPr lang="en-US" i="1">
                            <a:latin typeface="Cambria Math" panose="02040503050406030204" pitchFamily="18" charset="0"/>
                            <a:ea typeface="Calibri" panose="020F0502020204030204" pitchFamily="34" charset="0"/>
                            <a:cs typeface="B Nazanin" panose="00000400000000000000" pitchFamily="2" charset="-78"/>
                          </a:rPr>
                        </m:ctrlPr>
                      </m:sSubPr>
                      <m:e>
                        <m:r>
                          <a:rPr lang="en-US" b="0" i="1" smtClean="0">
                            <a:latin typeface="Cambria Math" panose="02040503050406030204" pitchFamily="18" charset="0"/>
                            <a:ea typeface="Calibri" panose="020F0502020204030204" pitchFamily="34" charset="0"/>
                            <a:cs typeface="B Nazanin" panose="00000400000000000000" pitchFamily="2" charset="-78"/>
                          </a:rPr>
                          <m:t>𝑖</m:t>
                        </m:r>
                      </m:e>
                      <m:sub>
                        <m:r>
                          <a:rPr lang="en-US" i="1">
                            <a:latin typeface="Cambria Math" panose="02040503050406030204" pitchFamily="18" charset="0"/>
                            <a:ea typeface="Calibri" panose="020F0502020204030204" pitchFamily="34" charset="0"/>
                            <a:cs typeface="B Nazanin" panose="00000400000000000000" pitchFamily="2" charset="-78"/>
                          </a:rPr>
                          <m:t>𝑠</m:t>
                        </m:r>
                      </m:sub>
                    </m:sSub>
                    <m:d>
                      <m:dPr>
                        <m:ctrlPr>
                          <a:rPr lang="en-US" i="1">
                            <a:latin typeface="Cambria Math" panose="02040503050406030204" pitchFamily="18" charset="0"/>
                            <a:ea typeface="Calibri" panose="020F0502020204030204" pitchFamily="34" charset="0"/>
                            <a:cs typeface="B Nazanin" panose="00000400000000000000" pitchFamily="2" charset="-78"/>
                          </a:rPr>
                        </m:ctrlPr>
                      </m:dPr>
                      <m:e>
                        <m:r>
                          <a:rPr lang="en-US" i="1">
                            <a:latin typeface="Cambria Math" panose="02040503050406030204" pitchFamily="18" charset="0"/>
                            <a:ea typeface="Calibri" panose="020F0502020204030204" pitchFamily="34" charset="0"/>
                            <a:cs typeface="B Nazanin" panose="00000400000000000000" pitchFamily="2" charset="-78"/>
                          </a:rPr>
                          <m:t>𝑡</m:t>
                        </m:r>
                      </m:e>
                    </m:d>
                  </m:oMath>
                </a14:m>
                <a:r>
                  <a:rPr lang="fa-IR" dirty="0">
                    <a:latin typeface="Calibri" panose="020F0502020204030204" pitchFamily="34" charset="0"/>
                    <a:ea typeface="Times New Roman" panose="02020603050405020304" pitchFamily="18" charset="0"/>
                    <a:cs typeface="B Nazanin" panose="00000400000000000000" pitchFamily="2" charset="-78"/>
                  </a:rPr>
                  <a:t> ثابت </a:t>
                </a:r>
                <a:r>
                  <a:rPr lang="fa-IR" dirty="0" smtClean="0">
                    <a:latin typeface="Calibri" panose="020F0502020204030204" pitchFamily="34" charset="0"/>
                    <a:ea typeface="Times New Roman" panose="02020603050405020304" pitchFamily="18" charset="0"/>
                    <a:cs typeface="B Nazanin" panose="00000400000000000000" pitchFamily="2" charset="-78"/>
                  </a:rPr>
                  <a:t>نباشد، </a:t>
                </a:r>
                <a:r>
                  <a:rPr lang="fa-IR" dirty="0">
                    <a:latin typeface="Calibri" panose="020F0502020204030204" pitchFamily="34" charset="0"/>
                    <a:ea typeface="Times New Roman" panose="02020603050405020304" pitchFamily="18" charset="0"/>
                    <a:cs typeface="B Nazanin" panose="00000400000000000000" pitchFamily="2" charset="-78"/>
                  </a:rPr>
                  <a:t>منبع </a:t>
                </a:r>
                <a:r>
                  <a:rPr lang="fa-IR" dirty="0" smtClean="0">
                    <a:latin typeface="Calibri" panose="020F0502020204030204" pitchFamily="34" charset="0"/>
                    <a:ea typeface="Times New Roman" panose="02020603050405020304" pitchFamily="18" charset="0"/>
                    <a:cs typeface="B Nazanin" panose="00000400000000000000" pitchFamily="2" charset="-78"/>
                  </a:rPr>
                  <a:t>جریان </a:t>
                </a:r>
                <a:r>
                  <a:rPr lang="fa-IR" dirty="0">
                    <a:latin typeface="Calibri" panose="020F0502020204030204" pitchFamily="34" charset="0"/>
                    <a:ea typeface="Times New Roman" panose="02020603050405020304" pitchFamily="18" charset="0"/>
                    <a:cs typeface="B Nazanin" panose="00000400000000000000" pitchFamily="2" charset="-78"/>
                  </a:rPr>
                  <a:t>مقاومت تغییرپذیر با زمان بوده و </a:t>
                </a:r>
                <a14:m>
                  <m:oMath xmlns:m="http://schemas.openxmlformats.org/officeDocument/2006/math">
                    <m:sSub>
                      <m:sSubPr>
                        <m:ctrlPr>
                          <a:rPr lang="en-US" i="1">
                            <a:latin typeface="Cambria Math" panose="02040503050406030204" pitchFamily="18" charset="0"/>
                            <a:ea typeface="Calibri" panose="020F0502020204030204" pitchFamily="34" charset="0"/>
                            <a:cs typeface="B Nazanin" panose="00000400000000000000" pitchFamily="2" charset="-78"/>
                          </a:rPr>
                        </m:ctrlPr>
                      </m:sSubPr>
                      <m:e>
                        <m:r>
                          <a:rPr lang="en-US" b="0" i="1" smtClean="0">
                            <a:latin typeface="Cambria Math" panose="02040503050406030204" pitchFamily="18" charset="0"/>
                            <a:ea typeface="Calibri" panose="020F0502020204030204" pitchFamily="34" charset="0"/>
                            <a:cs typeface="B Nazanin" panose="00000400000000000000" pitchFamily="2" charset="-78"/>
                          </a:rPr>
                          <m:t>𝑖</m:t>
                        </m:r>
                      </m:e>
                      <m:sub>
                        <m:r>
                          <a:rPr lang="en-US" i="1">
                            <a:latin typeface="Cambria Math" panose="02040503050406030204" pitchFamily="18" charset="0"/>
                            <a:ea typeface="Calibri" panose="020F0502020204030204" pitchFamily="34" charset="0"/>
                            <a:cs typeface="B Nazanin" panose="00000400000000000000" pitchFamily="2" charset="-78"/>
                          </a:rPr>
                          <m:t>𝑠</m:t>
                        </m:r>
                      </m:sub>
                    </m:sSub>
                    <m:d>
                      <m:dPr>
                        <m:ctrlPr>
                          <a:rPr lang="en-US" i="1">
                            <a:latin typeface="Cambria Math" panose="02040503050406030204" pitchFamily="18" charset="0"/>
                            <a:ea typeface="Calibri" panose="020F0502020204030204" pitchFamily="34" charset="0"/>
                            <a:cs typeface="B Nazanin" panose="00000400000000000000" pitchFamily="2" charset="-78"/>
                          </a:rPr>
                        </m:ctrlPr>
                      </m:dPr>
                      <m:e>
                        <m:r>
                          <a:rPr lang="en-US" i="1">
                            <a:latin typeface="Cambria Math" panose="02040503050406030204" pitchFamily="18" charset="0"/>
                            <a:ea typeface="Calibri" panose="020F0502020204030204" pitchFamily="34" charset="0"/>
                            <a:cs typeface="B Nazanin" panose="00000400000000000000" pitchFamily="2" charset="-78"/>
                          </a:rPr>
                          <m:t>𝑡</m:t>
                        </m:r>
                      </m:e>
                    </m:d>
                  </m:oMath>
                </a14:m>
                <a:r>
                  <a:rPr lang="fa-IR" dirty="0">
                    <a:latin typeface="Calibri" panose="020F0502020204030204" pitchFamily="34" charset="0"/>
                    <a:ea typeface="Times New Roman" panose="02020603050405020304" pitchFamily="18" charset="0"/>
                    <a:cs typeface="B Nazanin" panose="00000400000000000000" pitchFamily="2" charset="-78"/>
                  </a:rPr>
                  <a:t> با زمان تغییر می‌کند.</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57200" y="1796300"/>
                <a:ext cx="8474248" cy="1380378"/>
              </a:xfrm>
              <a:prstGeom prst="rect">
                <a:avLst/>
              </a:prstGeom>
              <a:blipFill>
                <a:blip r:embed="rId4"/>
                <a:stretch>
                  <a:fillRect l="-1223" t="-1770" r="-504" b="-7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57200" y="3450367"/>
                <a:ext cx="8558137" cy="932178"/>
              </a:xfrm>
              <a:prstGeom prst="rect">
                <a:avLst/>
              </a:prstGeom>
            </p:spPr>
            <p:txBody>
              <a:bodyPr wrap="square">
                <a:spAutoFit/>
              </a:bodyPr>
              <a:lstStyle/>
              <a:p>
                <a:pPr marL="285750" indent="-285750" algn="just" rtl="1">
                  <a:lnSpc>
                    <a:spcPct val="107000"/>
                  </a:lnSpc>
                  <a:spcAft>
                    <a:spcPts val="800"/>
                  </a:spcAft>
                  <a:buClr>
                    <a:srgbClr val="FF0000"/>
                  </a:buClr>
                  <a:buFont typeface="Wingdings" panose="05000000000000000000" pitchFamily="2" charset="2"/>
                  <a:buChar char="v"/>
                </a:pPr>
                <a:r>
                  <a:rPr lang="fa-IR" sz="17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نکته: </a:t>
                </a:r>
                <a:r>
                  <a:rPr lang="fa-IR" sz="1700" dirty="0" smtClean="0">
                    <a:latin typeface="Calibri" panose="020F0502020204030204" pitchFamily="34" charset="0"/>
                    <a:ea typeface="Calibri" panose="020F0502020204030204" pitchFamily="34" charset="0"/>
                    <a:cs typeface="B Nazanin" panose="00000400000000000000" pitchFamily="2" charset="-78"/>
                  </a:rPr>
                  <a:t>چون </a:t>
                </a:r>
                <a:r>
                  <a:rPr lang="fa-IR" sz="1700" dirty="0">
                    <a:latin typeface="Calibri" panose="020F0502020204030204" pitchFamily="34" charset="0"/>
                    <a:ea typeface="Calibri" panose="020F0502020204030204" pitchFamily="34" charset="0"/>
                    <a:cs typeface="B Nazanin" panose="00000400000000000000" pitchFamily="2" charset="-78"/>
                  </a:rPr>
                  <a:t>منبع معمولاً به مدار توان تحویل </a:t>
                </a:r>
                <a:r>
                  <a:rPr lang="fa-IR" sz="1700" dirty="0" smtClean="0">
                    <a:latin typeface="Calibri" panose="020F0502020204030204" pitchFamily="34" charset="0"/>
                    <a:ea typeface="Calibri" panose="020F0502020204030204" pitchFamily="34" charset="0"/>
                    <a:cs typeface="B Nazanin" panose="00000400000000000000" pitchFamily="2" charset="-78"/>
                  </a:rPr>
                  <a:t>می‌دهد، به </a:t>
                </a:r>
                <a:r>
                  <a:rPr lang="fa-IR" sz="1700" dirty="0">
                    <a:latin typeface="Calibri" panose="020F0502020204030204" pitchFamily="34" charset="0"/>
                    <a:ea typeface="Calibri" panose="020F0502020204030204" pitchFamily="34" charset="0"/>
                    <a:cs typeface="B Nazanin" panose="00000400000000000000" pitchFamily="2" charset="-78"/>
                  </a:rPr>
                  <a:t>کار بردن جهت‌های قراردادی ولتاژ شاخه و جریان شاخه یک منبع نابسته که مخالف </a:t>
                </a:r>
                <a:r>
                  <a:rPr lang="fa-IR" sz="1700" dirty="0" smtClean="0">
                    <a:latin typeface="Calibri" panose="020F0502020204030204" pitchFamily="34" charset="0"/>
                    <a:ea typeface="Calibri" panose="020F0502020204030204" pitchFamily="34" charset="0"/>
                    <a:cs typeface="B Nazanin" panose="00000400000000000000" pitchFamily="2" charset="-78"/>
                  </a:rPr>
                  <a:t>جهت های </a:t>
                </a:r>
                <a:r>
                  <a:rPr lang="fa-IR" sz="1700" dirty="0">
                    <a:latin typeface="Calibri" panose="020F0502020204030204" pitchFamily="34" charset="0"/>
                    <a:ea typeface="Calibri" panose="020F0502020204030204" pitchFamily="34" charset="0"/>
                    <a:cs typeface="B Nazanin" panose="00000400000000000000" pitchFamily="2" charset="-78"/>
                  </a:rPr>
                  <a:t>قراردادی متناظر </a:t>
                </a:r>
                <a:r>
                  <a:rPr lang="fa-IR" sz="1700" dirty="0" smtClean="0">
                    <a:latin typeface="Calibri" panose="020F0502020204030204" pitchFamily="34" charset="0"/>
                    <a:ea typeface="Calibri" panose="020F0502020204030204" pitchFamily="34" charset="0"/>
                    <a:cs typeface="B Nazanin" panose="00000400000000000000" pitchFamily="2" charset="-78"/>
                  </a:rPr>
                  <a:t>باشد، </a:t>
                </a:r>
                <a:r>
                  <a:rPr lang="fa-IR" sz="1700" dirty="0">
                    <a:latin typeface="Calibri" panose="020F0502020204030204" pitchFamily="34" charset="0"/>
                    <a:ea typeface="Calibri" panose="020F0502020204030204" pitchFamily="34" charset="0"/>
                    <a:cs typeface="B Nazanin" panose="00000400000000000000" pitchFamily="2" charset="-78"/>
                  </a:rPr>
                  <a:t>معمول و راحت‌تر است</a:t>
                </a:r>
                <a:r>
                  <a:rPr lang="fa-IR" sz="1700" dirty="0" smtClean="0">
                    <a:latin typeface="Calibri" panose="020F0502020204030204" pitchFamily="34" charset="0"/>
                    <a:ea typeface="Calibri" panose="020F0502020204030204" pitchFamily="34" charset="0"/>
                    <a:cs typeface="B Nazanin" panose="00000400000000000000" pitchFamily="2" charset="-78"/>
                  </a:rPr>
                  <a:t>. با </a:t>
                </a:r>
                <a:r>
                  <a:rPr lang="fa-IR" sz="1700" dirty="0">
                    <a:latin typeface="Calibri" panose="020F0502020204030204" pitchFamily="34" charset="0"/>
                    <a:ea typeface="Calibri" panose="020F0502020204030204" pitchFamily="34" charset="0"/>
                    <a:cs typeface="B Nazanin" panose="00000400000000000000" pitchFamily="2" charset="-78"/>
                  </a:rPr>
                  <a:t>این جهت‌های ولتاژ و جریان </a:t>
                </a:r>
                <a:r>
                  <a:rPr lang="fa-IR" sz="1700" dirty="0" smtClean="0">
                    <a:latin typeface="Calibri" panose="020F0502020204030204" pitchFamily="34" charset="0"/>
                    <a:ea typeface="Calibri" panose="020F0502020204030204" pitchFamily="34" charset="0"/>
                    <a:cs typeface="B Nazanin" panose="00000400000000000000" pitchFamily="2" charset="-78"/>
                  </a:rPr>
                  <a:t>نامتناظر، </a:t>
                </a:r>
                <a:r>
                  <a:rPr lang="fa-IR" sz="1700" dirty="0">
                    <a:latin typeface="Calibri" panose="020F0502020204030204" pitchFamily="34" charset="0"/>
                    <a:ea typeface="Calibri" panose="020F0502020204030204" pitchFamily="34" charset="0"/>
                    <a:cs typeface="B Nazanin" panose="00000400000000000000" pitchFamily="2" charset="-78"/>
                  </a:rPr>
                  <a:t>حاصل‌ضرب</a:t>
                </a:r>
                <a:r>
                  <a:rPr lang="fa-IR" sz="1700" dirty="0" smtClean="0">
                    <a:latin typeface="Calibri" panose="020F0502020204030204" pitchFamily="34" charset="0"/>
                    <a:ea typeface="Calibri" panose="020F0502020204030204" pitchFamily="34" charset="0"/>
                    <a:cs typeface="B Nazanin" panose="00000400000000000000" pitchFamily="2" charset="-78"/>
                  </a:rPr>
                  <a:t> </a:t>
                </a:r>
                <a14:m>
                  <m:oMath xmlns:m="http://schemas.openxmlformats.org/officeDocument/2006/math">
                    <m:r>
                      <a:rPr lang="en-US" sz="1700" i="1">
                        <a:latin typeface="Cambria Math" panose="02040503050406030204" pitchFamily="18" charset="0"/>
                        <a:ea typeface="Times New Roman" panose="02020603050405020304" pitchFamily="18" charset="0"/>
                        <a:cs typeface="B Nazanin" panose="00000400000000000000" pitchFamily="2" charset="-78"/>
                      </a:rPr>
                      <m:t> ⅈ</m:t>
                    </m:r>
                    <m:d>
                      <m:dPr>
                        <m:ctrlPr>
                          <a:rPr lang="en-US" sz="1700" i="1">
                            <a:latin typeface="Cambria Math" panose="02040503050406030204" pitchFamily="18" charset="0"/>
                            <a:ea typeface="Times New Roman" panose="02020603050405020304" pitchFamily="18" charset="0"/>
                            <a:cs typeface="B Nazanin" panose="00000400000000000000" pitchFamily="2" charset="-78"/>
                          </a:rPr>
                        </m:ctrlPr>
                      </m:dPr>
                      <m:e>
                        <m:r>
                          <a:rPr lang="en-US" sz="1700" i="1">
                            <a:latin typeface="Cambria Math" panose="02040503050406030204" pitchFamily="18" charset="0"/>
                            <a:ea typeface="Times New Roman" panose="02020603050405020304" pitchFamily="18" charset="0"/>
                            <a:cs typeface="B Nazanin" panose="00000400000000000000" pitchFamily="2" charset="-78"/>
                          </a:rPr>
                          <m:t>𝑡</m:t>
                        </m:r>
                      </m:e>
                    </m:d>
                  </m:oMath>
                </a14:m>
                <a:r>
                  <a:rPr lang="en-US" sz="1700" dirty="0">
                    <a:latin typeface="B Nazanin" panose="00000400000000000000" pitchFamily="2" charset="-78"/>
                    <a:ea typeface="Calibri" panose="020F0502020204030204" pitchFamily="34" charset="0"/>
                  </a:rPr>
                  <a:t> </a:t>
                </a:r>
                <a14:m>
                  <m:oMath xmlns:m="http://schemas.openxmlformats.org/officeDocument/2006/math">
                    <m:sSub>
                      <m:sSubPr>
                        <m:ctrlPr>
                          <a:rPr lang="en-US" sz="1700" i="1">
                            <a:latin typeface="Cambria Math" panose="02040503050406030204" pitchFamily="18" charset="0"/>
                            <a:cs typeface="B Nazanin" panose="00000400000000000000" pitchFamily="2" charset="-78"/>
                          </a:rPr>
                        </m:ctrlPr>
                      </m:sSubPr>
                      <m:e>
                        <m:r>
                          <a:rPr lang="en-US" sz="1700" i="1">
                            <a:latin typeface="Cambria Math" panose="02040503050406030204" pitchFamily="18" charset="0"/>
                            <a:ea typeface="Calibri" panose="020F0502020204030204" pitchFamily="34" charset="0"/>
                            <a:cs typeface="B Nazanin" panose="00000400000000000000" pitchFamily="2" charset="-78"/>
                          </a:rPr>
                          <m:t>𝑣</m:t>
                        </m:r>
                      </m:e>
                      <m:sub>
                        <m:r>
                          <a:rPr lang="en-US" sz="1700" i="1">
                            <a:latin typeface="Cambria Math" panose="02040503050406030204" pitchFamily="18" charset="0"/>
                            <a:ea typeface="Calibri" panose="020F0502020204030204" pitchFamily="34" charset="0"/>
                            <a:cs typeface="B Nazanin" panose="00000400000000000000" pitchFamily="2" charset="-78"/>
                          </a:rPr>
                          <m:t>𝑠</m:t>
                        </m:r>
                      </m:sub>
                    </m:sSub>
                    <m:d>
                      <m:dPr>
                        <m:ctrlPr>
                          <a:rPr lang="en-US" sz="1700" i="1">
                            <a:latin typeface="Cambria Math" panose="02040503050406030204" pitchFamily="18" charset="0"/>
                            <a:cs typeface="B Nazanin" panose="00000400000000000000" pitchFamily="2" charset="-78"/>
                          </a:rPr>
                        </m:ctrlPr>
                      </m:dPr>
                      <m:e>
                        <m:r>
                          <a:rPr lang="en-US" sz="1700" i="1">
                            <a:latin typeface="Cambria Math" panose="02040503050406030204" pitchFamily="18" charset="0"/>
                            <a:ea typeface="Calibri" panose="020F0502020204030204" pitchFamily="34" charset="0"/>
                            <a:cs typeface="B Nazanin" panose="00000400000000000000" pitchFamily="2" charset="-78"/>
                          </a:rPr>
                          <m:t>𝑡</m:t>
                        </m:r>
                      </m:e>
                    </m:d>
                  </m:oMath>
                </a14:m>
                <a:r>
                  <a:rPr lang="fa-IR" sz="1700" dirty="0">
                    <a:latin typeface="Calibri" panose="020F0502020204030204" pitchFamily="34" charset="0"/>
                    <a:ea typeface="Times New Roman" panose="02020603050405020304" pitchFamily="18" charset="0"/>
                    <a:cs typeface="B Nazanin" panose="00000400000000000000" pitchFamily="2" charset="-78"/>
                  </a:rPr>
                  <a:t> توانی است که منبع </a:t>
                </a:r>
                <a:r>
                  <a:rPr lang="fa-IR" sz="1700" dirty="0" smtClean="0">
                    <a:latin typeface="Calibri" panose="020F0502020204030204" pitchFamily="34" charset="0"/>
                    <a:ea typeface="Times New Roman" panose="02020603050405020304" pitchFamily="18" charset="0"/>
                    <a:cs typeface="B Nazanin" panose="00000400000000000000" pitchFamily="2" charset="-78"/>
                  </a:rPr>
                  <a:t>به </a:t>
                </a:r>
                <a:r>
                  <a:rPr lang="fa-IR" sz="1700" dirty="0">
                    <a:latin typeface="Calibri" panose="020F0502020204030204" pitchFamily="34" charset="0"/>
                    <a:ea typeface="Times New Roman" panose="02020603050405020304" pitchFamily="18" charset="0"/>
                    <a:cs typeface="B Nazanin" panose="00000400000000000000" pitchFamily="2" charset="-78"/>
                  </a:rPr>
                  <a:t>مدار دلخواهی که به آن وصل شده است تحویل می‌دهد.</a:t>
                </a:r>
                <a:endParaRPr lang="en-US" sz="1700" dirty="0"/>
              </a:p>
            </p:txBody>
          </p:sp>
        </mc:Choice>
        <mc:Fallback xmlns="">
          <p:sp>
            <p:nvSpPr>
              <p:cNvPr id="14" name="Rectangle 13"/>
              <p:cNvSpPr>
                <a:spLocks noRot="1" noChangeAspect="1" noMove="1" noResize="1" noEditPoints="1" noAdjustHandles="1" noChangeArrowheads="1" noChangeShapeType="1" noTextEdit="1"/>
              </p:cNvSpPr>
              <p:nvPr/>
            </p:nvSpPr>
            <p:spPr>
              <a:xfrm>
                <a:off x="457200" y="3450367"/>
                <a:ext cx="8558137" cy="932178"/>
              </a:xfrm>
              <a:prstGeom prst="rect">
                <a:avLst/>
              </a:prstGeom>
              <a:blipFill>
                <a:blip r:embed="rId5"/>
                <a:stretch>
                  <a:fillRect l="-1140" t="-1307" r="-356" b="-9804"/>
                </a:stretch>
              </a:blipFill>
            </p:spPr>
            <p:txBody>
              <a:bodyPr/>
              <a:lstStyle/>
              <a:p>
                <a:r>
                  <a:rPr lang="en-US">
                    <a:noFill/>
                  </a:rPr>
                  <a:t> </a:t>
                </a:r>
              </a:p>
            </p:txBody>
          </p:sp>
        </mc:Fallback>
      </mc:AlternateContent>
      <p:sp>
        <p:nvSpPr>
          <p:cNvPr id="15" name="TextBox 14"/>
          <p:cNvSpPr txBox="1"/>
          <p:nvPr/>
        </p:nvSpPr>
        <p:spPr>
          <a:xfrm>
            <a:off x="2743200" y="5879960"/>
            <a:ext cx="2539477" cy="338554"/>
          </a:xfrm>
          <a:prstGeom prst="rect">
            <a:avLst/>
          </a:prstGeom>
          <a:noFill/>
        </p:spPr>
        <p:txBody>
          <a:bodyPr wrap="none" rtlCol="0">
            <a:spAutoFit/>
          </a:bodyPr>
          <a:lstStyle/>
          <a:p>
            <a:pPr algn="r" rtl="1"/>
            <a:r>
              <a:rPr lang="fa-IR" sz="1600" b="1" dirty="0">
                <a:solidFill>
                  <a:srgbClr val="0000FF"/>
                </a:solidFill>
                <a:latin typeface="Times New Roman" panose="02020603050405020304" pitchFamily="18" charset="0"/>
                <a:ea typeface="Calibri" panose="020F0502020204030204" pitchFamily="34" charset="0"/>
                <a:cs typeface="B Nazanin" panose="00000400000000000000" pitchFamily="2" charset="-78"/>
              </a:rPr>
              <a:t>توان </a:t>
            </a:r>
            <a:r>
              <a:rPr lang="fa-IR"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تولید </a:t>
            </a:r>
            <a:r>
              <a:rPr lang="fa-IR" sz="1600" b="1" dirty="0">
                <a:solidFill>
                  <a:srgbClr val="0000FF"/>
                </a:solidFill>
                <a:latin typeface="Times New Roman" panose="02020603050405020304" pitchFamily="18" charset="0"/>
                <a:ea typeface="Calibri" panose="020F0502020204030204" pitchFamily="34" charset="0"/>
                <a:cs typeface="B Nazanin" panose="00000400000000000000" pitchFamily="2" charset="-78"/>
              </a:rPr>
              <a:t>شده است</a:t>
            </a:r>
            <a:r>
              <a:rPr lang="en-US" sz="1600" b="1" dirty="0">
                <a:solidFill>
                  <a:srgbClr val="0000FF"/>
                </a:solidFill>
                <a:latin typeface="Times New Roman" panose="02020603050405020304" pitchFamily="18" charset="0"/>
                <a:ea typeface="Calibri" panose="020F0502020204030204" pitchFamily="34" charset="0"/>
                <a:cs typeface="B Nazanin" panose="00000400000000000000" pitchFamily="2" charset="-78"/>
              </a:rPr>
              <a:t>p(t) &gt; 0 </a:t>
            </a:r>
            <a:r>
              <a:rPr lang="en-US" sz="1600" b="1" dirty="0">
                <a:solidFill>
                  <a:srgbClr val="0000FF"/>
                </a:solidFill>
                <a:latin typeface="Times New Roman" panose="02020603050405020304" pitchFamily="18" charset="0"/>
                <a:ea typeface="Calibri" panose="020F0502020204030204" pitchFamily="34" charset="0"/>
                <a:cs typeface="B Nazanin" panose="00000400000000000000" pitchFamily="2" charset="-78"/>
                <a:sym typeface="Wingdings" panose="05000000000000000000" pitchFamily="2" charset="2"/>
              </a:rPr>
              <a:t></a:t>
            </a:r>
            <a:endParaRPr lang="en-US" sz="1600" b="1" dirty="0">
              <a:solidFill>
                <a:srgbClr val="0000FF"/>
              </a:solidFill>
            </a:endParaRPr>
          </a:p>
        </p:txBody>
      </p:sp>
      <p:pic>
        <p:nvPicPr>
          <p:cNvPr id="16" name="Picture 15"/>
          <p:cNvPicPr>
            <a:picLocks noChangeAspect="1"/>
          </p:cNvPicPr>
          <p:nvPr/>
        </p:nvPicPr>
        <p:blipFill>
          <a:blip r:embed="rId6"/>
          <a:stretch>
            <a:fillRect/>
          </a:stretch>
        </p:blipFill>
        <p:spPr>
          <a:xfrm>
            <a:off x="2517575" y="4671474"/>
            <a:ext cx="1180724" cy="1088834"/>
          </a:xfrm>
          <a:prstGeom prst="rect">
            <a:avLst/>
          </a:prstGeom>
        </p:spPr>
      </p:pic>
      <p:pic>
        <p:nvPicPr>
          <p:cNvPr id="17" name="Picture 16"/>
          <p:cNvPicPr>
            <a:picLocks noChangeAspect="1"/>
          </p:cNvPicPr>
          <p:nvPr/>
        </p:nvPicPr>
        <p:blipFill>
          <a:blip r:embed="rId7"/>
          <a:stretch>
            <a:fillRect/>
          </a:stretch>
        </p:blipFill>
        <p:spPr>
          <a:xfrm>
            <a:off x="4343400" y="4629026"/>
            <a:ext cx="1292181" cy="1131282"/>
          </a:xfrm>
          <a:prstGeom prst="rect">
            <a:avLst/>
          </a:prstGeom>
        </p:spPr>
      </p:pic>
    </p:spTree>
    <p:extLst>
      <p:ext uri="{BB962C8B-B14F-4D97-AF65-F5344CB8AC3E}">
        <p14:creationId xmlns:p14="http://schemas.microsoft.com/office/powerpoint/2010/main" val="100370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354900"/>
            <a:ext cx="2133600" cy="365125"/>
          </a:xfrm>
        </p:spPr>
        <p:txBody>
          <a:bodyPr/>
          <a:lstStyle/>
          <a:p>
            <a:fld id="{B6F15528-21DE-4FAA-801E-634DDDAF4B2B}" type="slidenum">
              <a:rPr lang="en-US" smtClean="0">
                <a:latin typeface="Times New Roman" panose="02020603050405020304" pitchFamily="18" charset="0"/>
              </a:rPr>
              <a:pPr/>
              <a:t>2</a:t>
            </a:fld>
            <a:endParaRPr lang="en-US" dirty="0">
              <a:latin typeface="Times New Roman" panose="02020603050405020304" pitchFamily="18" charset="0"/>
            </a:endParaRPr>
          </a:p>
        </p:txBody>
      </p:sp>
      <p:sp>
        <p:nvSpPr>
          <p:cNvPr id="3" name="Rectangle 2"/>
          <p:cNvSpPr/>
          <p:nvPr/>
        </p:nvSpPr>
        <p:spPr>
          <a:xfrm>
            <a:off x="4580474" y="228600"/>
            <a:ext cx="4389343" cy="400110"/>
          </a:xfrm>
          <a:prstGeom prst="rect">
            <a:avLst/>
          </a:prstGeom>
        </p:spPr>
        <p:txBody>
          <a:bodyPr wrap="none">
            <a:spAutoFit/>
          </a:bodyPr>
          <a:lstStyle/>
          <a:p>
            <a:pPr algn="r" rtl="1"/>
            <a:r>
              <a:rPr lang="fa-IR" sz="2000"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rPr>
              <a:t>1-1- مفهوم المان و مدار فشرده (</a:t>
            </a:r>
            <a:r>
              <a:rPr lang="en-US" sz="2000"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rPr>
              <a:t>Lumped</a:t>
            </a:r>
            <a:r>
              <a:rPr lang="fa-IR" sz="2000"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 </a:t>
            </a:r>
            <a:endParaRPr lang="en-US" sz="2000" dirty="0">
              <a:solidFill>
                <a:srgbClr val="00B050"/>
              </a:solidFill>
              <a:cs typeface="B Titr" panose="00000700000000000000" pitchFamily="2" charset="-78"/>
            </a:endParaRPr>
          </a:p>
        </p:txBody>
      </p:sp>
      <p:sp>
        <p:nvSpPr>
          <p:cNvPr id="9" name="Rectangle 8"/>
          <p:cNvSpPr/>
          <p:nvPr/>
        </p:nvSpPr>
        <p:spPr>
          <a:xfrm>
            <a:off x="160952" y="647644"/>
            <a:ext cx="8804949" cy="1398332"/>
          </a:xfrm>
          <a:prstGeom prst="rect">
            <a:avLst/>
          </a:prstGeom>
        </p:spPr>
        <p:txBody>
          <a:bodyPr wrap="square">
            <a:spAutoFit/>
          </a:bodyPr>
          <a:lstStyle/>
          <a:p>
            <a:pPr marL="285750" indent="-285750" algn="r" rtl="1">
              <a:lnSpc>
                <a:spcPct val="115000"/>
              </a:lnSpc>
              <a:spcAft>
                <a:spcPts val="800"/>
              </a:spcAft>
              <a:buFont typeface="Wingdings" panose="05000000000000000000" pitchFamily="2" charset="2"/>
              <a:buChar char="q"/>
            </a:pPr>
            <a:r>
              <a:rPr lang="fa-IR" sz="1700" b="1" kern="10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مدار</a:t>
            </a:r>
            <a:r>
              <a:rPr lang="fa-IR" sz="1700" b="1" kern="100"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 </a:t>
            </a:r>
            <a:r>
              <a:rPr lang="fa-IR" sz="1700" kern="100" dirty="0" smtClean="0">
                <a:latin typeface="Cambria Math" panose="02040503050406030204" pitchFamily="18" charset="0"/>
                <a:ea typeface="Cambria Math" panose="02040503050406030204" pitchFamily="18" charset="0"/>
                <a:cs typeface="B Nazanin" panose="00000400000000000000" pitchFamily="2" charset="-78"/>
              </a:rPr>
              <a:t>مجموعه ای از المان های الکتریکی و الکترونیکی است و از به هم </a:t>
            </a:r>
            <a:r>
              <a:rPr lang="fa-IR" sz="1700" kern="100" dirty="0">
                <a:latin typeface="Cambria Math" panose="02040503050406030204" pitchFamily="18" charset="0"/>
                <a:ea typeface="Cambria Math" panose="02040503050406030204" pitchFamily="18" charset="0"/>
                <a:cs typeface="B Nazanin" panose="00000400000000000000" pitchFamily="2" charset="-78"/>
              </a:rPr>
              <a:t>پیوستن </a:t>
            </a:r>
            <a:r>
              <a:rPr lang="fa-IR" sz="1700" kern="100" dirty="0" smtClean="0">
                <a:latin typeface="Cambria Math" panose="02040503050406030204" pitchFamily="18" charset="0"/>
                <a:ea typeface="Cambria Math" panose="02040503050406030204" pitchFamily="18" charset="0"/>
                <a:cs typeface="B Nazanin" panose="00000400000000000000" pitchFamily="2" charset="-78"/>
              </a:rPr>
              <a:t>آن ها و برای کاربردی خاص تشکیل می شود. مدارهای الکتریکی به دو دسته کلی فشرده (</a:t>
            </a:r>
            <a:r>
              <a:rPr lang="en-US" sz="1700" kern="100" dirty="0" smtClean="0">
                <a:latin typeface="Cambria Math" panose="02040503050406030204" pitchFamily="18" charset="0"/>
                <a:ea typeface="Cambria Math" panose="02040503050406030204" pitchFamily="18" charset="0"/>
                <a:cs typeface="B Nazanin" panose="00000400000000000000" pitchFamily="2" charset="-78"/>
              </a:rPr>
              <a:t>Lumped</a:t>
            </a:r>
            <a:r>
              <a:rPr lang="fa-IR" sz="1700" kern="100" dirty="0" smtClean="0">
                <a:latin typeface="Cambria Math" panose="02040503050406030204" pitchFamily="18" charset="0"/>
                <a:ea typeface="Cambria Math" panose="02040503050406030204" pitchFamily="18" charset="0"/>
                <a:cs typeface="B Nazanin" panose="00000400000000000000" pitchFamily="2" charset="-78"/>
              </a:rPr>
              <a:t>) و گسترده (</a:t>
            </a:r>
            <a:r>
              <a:rPr lang="en-US" sz="1700" kern="100" dirty="0" smtClean="0">
                <a:latin typeface="Cambria Math" panose="02040503050406030204" pitchFamily="18" charset="0"/>
                <a:ea typeface="Cambria Math" panose="02040503050406030204" pitchFamily="18" charset="0"/>
                <a:cs typeface="B Nazanin" panose="00000400000000000000" pitchFamily="2" charset="-78"/>
              </a:rPr>
              <a:t>Distributed</a:t>
            </a:r>
            <a:r>
              <a:rPr lang="fa-IR" sz="1700" kern="100" dirty="0" smtClean="0">
                <a:latin typeface="Cambria Math" panose="02040503050406030204" pitchFamily="18" charset="0"/>
                <a:ea typeface="Cambria Math" panose="02040503050406030204" pitchFamily="18" charset="0"/>
                <a:cs typeface="B Nazanin" panose="00000400000000000000" pitchFamily="2" charset="-78"/>
              </a:rPr>
              <a:t>) تقسیم می شوند. </a:t>
            </a:r>
          </a:p>
          <a:p>
            <a:pPr marL="285750" indent="-285750" algn="just" rtl="1">
              <a:lnSpc>
                <a:spcPct val="115000"/>
              </a:lnSpc>
              <a:spcAft>
                <a:spcPts val="800"/>
              </a:spcAft>
              <a:buFont typeface="Wingdings" panose="05000000000000000000" pitchFamily="2" charset="2"/>
              <a:buChar char="q"/>
            </a:pPr>
            <a:r>
              <a:rPr lang="fa-IR" sz="17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اجزاء </a:t>
            </a:r>
            <a:r>
              <a:rPr lang="fa-IR" sz="1700" b="1"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مدار: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المان های تشکیل دهنده مدار را اجزای آن نامند. اجرای مدار، در تحلیل های تئوریک، عموماً به صورت ایده آل نشان داده شده که این مدل ایده آل چنان </a:t>
            </a:r>
            <a:r>
              <a:rPr lang="fa-IR" sz="1700" dirty="0">
                <a:latin typeface="Cambria Math" panose="02040503050406030204" pitchFamily="18" charset="0"/>
                <a:ea typeface="Cambria Math" panose="02040503050406030204" pitchFamily="18" charset="0"/>
                <a:cs typeface="B Nazanin" panose="00000400000000000000" pitchFamily="2" charset="-78"/>
              </a:rPr>
              <a:t>انتخاب می‌شود که مهمترین خاصیت فیزیکی آن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المان </a:t>
            </a:r>
            <a:r>
              <a:rPr lang="fa-IR" sz="1700" dirty="0">
                <a:latin typeface="Cambria Math" panose="02040503050406030204" pitchFamily="18" charset="0"/>
                <a:ea typeface="Cambria Math" panose="02040503050406030204" pitchFamily="18" charset="0"/>
                <a:cs typeface="B Nazanin" panose="00000400000000000000" pitchFamily="2" charset="-78"/>
              </a:rPr>
              <a:t>را نشان دهد.</a:t>
            </a:r>
            <a:endParaRPr lang="en-US" sz="1700" dirty="0">
              <a:latin typeface="Cambria Math" panose="02040503050406030204" pitchFamily="18" charset="0"/>
              <a:ea typeface="Cambria Math" panose="02040503050406030204" pitchFamily="18" charset="0"/>
            </a:endParaRPr>
          </a:p>
        </p:txBody>
      </p:sp>
      <p:sp>
        <p:nvSpPr>
          <p:cNvPr id="21" name="Rectangle 20"/>
          <p:cNvSpPr/>
          <p:nvPr/>
        </p:nvSpPr>
        <p:spPr>
          <a:xfrm>
            <a:off x="212213" y="2026969"/>
            <a:ext cx="8728749" cy="694036"/>
          </a:xfrm>
          <a:prstGeom prst="rect">
            <a:avLst/>
          </a:prstGeom>
        </p:spPr>
        <p:txBody>
          <a:bodyPr wrap="square">
            <a:spAutoFit/>
          </a:bodyPr>
          <a:lstStyle/>
          <a:p>
            <a:pPr marL="285750" indent="-285750" algn="just" rtl="1">
              <a:lnSpc>
                <a:spcPct val="115000"/>
              </a:lnSpc>
              <a:spcAft>
                <a:spcPts val="1000"/>
              </a:spcAft>
              <a:buClr>
                <a:srgbClr val="FF0000"/>
              </a:buClr>
              <a:buFont typeface="Wingdings" panose="05000000000000000000" pitchFamily="2" charset="2"/>
              <a:buChar char="q"/>
            </a:pPr>
            <a:r>
              <a:rPr lang="fa-IR"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مدار فشرده: </a:t>
            </a:r>
            <a:r>
              <a:rPr lang="fa-IR" sz="1700" dirty="0" smtClean="0">
                <a:latin typeface="Times New Roman" panose="02020603050405020304" pitchFamily="18" charset="0"/>
                <a:ea typeface="Calibri" panose="020F0502020204030204" pitchFamily="34" charset="0"/>
                <a:cs typeface="B Nazanin" panose="00000400000000000000" pitchFamily="2" charset="-78"/>
              </a:rPr>
              <a:t>از بهم پیوستن المان های فشرده به دست می آید. در یک مدار فشرده، </a:t>
            </a:r>
            <a:r>
              <a:rPr lang="fa-IR" sz="1700" b="1" dirty="0" smtClean="0">
                <a:latin typeface="Times New Roman" panose="02020603050405020304" pitchFamily="18" charset="0"/>
                <a:ea typeface="Calibri" panose="020F0502020204030204" pitchFamily="34" charset="0"/>
                <a:cs typeface="B Nazanin" panose="00000400000000000000" pitchFamily="2" charset="-78"/>
              </a:rPr>
              <a:t>ابعاد مدار و هر جزء آن </a:t>
            </a:r>
            <a:r>
              <a:rPr lang="fa-IR" sz="1700" dirty="0" smtClean="0">
                <a:latin typeface="Times New Roman" panose="02020603050405020304" pitchFamily="18" charset="0"/>
                <a:ea typeface="Calibri" panose="020F0502020204030204" pitchFamily="34" charset="0"/>
                <a:cs typeface="B Nazanin" panose="00000400000000000000" pitchFamily="2" charset="-78"/>
              </a:rPr>
              <a:t>در مقایسه با طول موج متناظر با بالاترین فرکانس کاری، کمتر است (               ). </a:t>
            </a:r>
            <a:endParaRPr lang="en-US" sz="17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Rectangle 21"/>
              <p:cNvSpPr/>
              <p:nvPr/>
            </p:nvSpPr>
            <p:spPr>
              <a:xfrm>
                <a:off x="4050986" y="2343282"/>
                <a:ext cx="1007776" cy="369332"/>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𝑑</m:t>
                      </m:r>
                      <m:r>
                        <m:rPr>
                          <m:nor/>
                        </m:rPr>
                        <a:rPr lang="en-US" i="1">
                          <a:latin typeface="Cambria Math" panose="02040503050406030204" pitchFamily="18" charset="0"/>
                          <a:ea typeface="Cambria Math" panose="02040503050406030204" pitchFamily="18" charset="0"/>
                        </a:rPr>
                        <m:t> </m:t>
                      </m:r>
                      <m:r>
                        <a:rPr lang="en-US" i="0">
                          <a:latin typeface="Cambria Math" panose="02040503050406030204" pitchFamily="18" charset="0"/>
                          <a:ea typeface="Cambria Math" panose="02040503050406030204" pitchFamily="18" charset="0"/>
                        </a:rPr>
                        <m:t>&lt;&lt;</m:t>
                      </m:r>
                      <m:r>
                        <a:rPr lang="en-US" i="1">
                          <a:latin typeface="Cambria Math" panose="02040503050406030204" pitchFamily="18" charset="0"/>
                          <a:ea typeface="Cambria Math" panose="02040503050406030204" pitchFamily="18" charset="0"/>
                        </a:rPr>
                        <m:t>𝜆</m:t>
                      </m:r>
                    </m:oMath>
                  </m:oMathPara>
                </a14:m>
                <a:endParaRPr lang="en-US" dirty="0">
                  <a:latin typeface="Cambria Math" panose="02040503050406030204" pitchFamily="18" charset="0"/>
                  <a:ea typeface="Cambria Math" panose="020405030504060302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4050986" y="2343282"/>
                <a:ext cx="100777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626062" y="2706082"/>
                <a:ext cx="1857623" cy="696729"/>
              </a:xfrm>
              <a:prstGeom prst="rect">
                <a:avLst/>
              </a:prstGeom>
              <a:solidFill>
                <a:schemeClr val="accent1">
                  <a:lumMod val="20000"/>
                  <a:lumOff val="80000"/>
                  <a:alpha val="74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𝜆</m:t>
                      </m:r>
                      <m:r>
                        <a:rPr lang="en-US" i="0">
                          <a:solidFill>
                            <a:srgbClr val="FF0000"/>
                          </a:solidFill>
                          <a:latin typeface="Cambria Math" panose="02040503050406030204" pitchFamily="18" charset="0"/>
                          <a:ea typeface="Cambria Math" panose="02040503050406030204" pitchFamily="18" charset="0"/>
                        </a:rPr>
                        <m:t>=</m:t>
                      </m:r>
                      <m:f>
                        <m:fPr>
                          <m:ctrlPr>
                            <a:rPr lang="en-US" i="1">
                              <a:solidFill>
                                <a:srgbClr val="FF0000"/>
                              </a:solidFill>
                              <a:latin typeface="Cambria Math" panose="02040503050406030204" pitchFamily="18" charset="0"/>
                              <a:ea typeface="Cambria Math" panose="02040503050406030204" pitchFamily="18" charset="0"/>
                            </a:rPr>
                          </m:ctrlPr>
                        </m:fPr>
                        <m:num>
                          <m:r>
                            <a:rPr lang="en-US" i="1">
                              <a:solidFill>
                                <a:srgbClr val="FF0000"/>
                              </a:solidFill>
                              <a:latin typeface="Cambria Math" panose="02040503050406030204" pitchFamily="18" charset="0"/>
                              <a:ea typeface="Cambria Math" panose="02040503050406030204" pitchFamily="18" charset="0"/>
                            </a:rPr>
                            <m:t>𝑐</m:t>
                          </m:r>
                        </m:num>
                        <m:den>
                          <m:r>
                            <a:rPr lang="en-US" i="1">
                              <a:solidFill>
                                <a:srgbClr val="FF0000"/>
                              </a:solidFill>
                              <a:latin typeface="Cambria Math" panose="02040503050406030204" pitchFamily="18" charset="0"/>
                              <a:ea typeface="Cambria Math" panose="02040503050406030204" pitchFamily="18" charset="0"/>
                            </a:rPr>
                            <m:t>𝑓</m:t>
                          </m:r>
                        </m:den>
                      </m:f>
                      <m:r>
                        <a:rPr lang="en-US" i="0">
                          <a:solidFill>
                            <a:srgbClr val="FF0000"/>
                          </a:solidFill>
                          <a:latin typeface="Cambria Math" panose="02040503050406030204" pitchFamily="18" charset="0"/>
                          <a:ea typeface="Cambria Math" panose="02040503050406030204" pitchFamily="18" charset="0"/>
                        </a:rPr>
                        <m:t>=</m:t>
                      </m:r>
                      <m:f>
                        <m:fPr>
                          <m:ctrlPr>
                            <a:rPr lang="en-US" i="1">
                              <a:solidFill>
                                <a:srgbClr val="FF0000"/>
                              </a:solidFill>
                              <a:latin typeface="Cambria Math" panose="02040503050406030204" pitchFamily="18" charset="0"/>
                              <a:ea typeface="Cambria Math" panose="02040503050406030204" pitchFamily="18" charset="0"/>
                            </a:rPr>
                          </m:ctrlPr>
                        </m:fPr>
                        <m:num>
                          <m:r>
                            <a:rPr lang="en-US" i="0">
                              <a:solidFill>
                                <a:srgbClr val="FF0000"/>
                              </a:solidFill>
                              <a:latin typeface="Cambria Math" panose="02040503050406030204" pitchFamily="18" charset="0"/>
                              <a:ea typeface="Cambria Math" panose="02040503050406030204" pitchFamily="18" charset="0"/>
                            </a:rPr>
                            <m:t>3</m:t>
                          </m:r>
                          <m:r>
                            <a:rPr lang="en-US" i="0">
                              <a:solidFill>
                                <a:srgbClr val="FF0000"/>
                              </a:solidFill>
                              <a:latin typeface="Cambria Math" panose="02040503050406030204" pitchFamily="18" charset="0"/>
                              <a:ea typeface="Cambria Math" panose="02040503050406030204" pitchFamily="18" charset="0"/>
                            </a:rPr>
                            <m:t>×</m:t>
                          </m:r>
                          <m:sSup>
                            <m:sSupPr>
                              <m:ctrlPr>
                                <a:rPr lang="en-US" i="1">
                                  <a:solidFill>
                                    <a:srgbClr val="FF0000"/>
                                  </a:solidFill>
                                  <a:latin typeface="Cambria Math" panose="02040503050406030204" pitchFamily="18" charset="0"/>
                                  <a:ea typeface="Cambria Math" panose="02040503050406030204" pitchFamily="18" charset="0"/>
                                </a:rPr>
                              </m:ctrlPr>
                            </m:sSupPr>
                            <m:e>
                              <m:r>
                                <a:rPr lang="en-US" i="0">
                                  <a:solidFill>
                                    <a:srgbClr val="FF0000"/>
                                  </a:solidFill>
                                  <a:latin typeface="Cambria Math" panose="02040503050406030204" pitchFamily="18" charset="0"/>
                                  <a:ea typeface="Cambria Math" panose="02040503050406030204" pitchFamily="18" charset="0"/>
                                </a:rPr>
                                <m:t>10</m:t>
                              </m:r>
                            </m:e>
                            <m:sup>
                              <m:r>
                                <a:rPr lang="en-US" i="0">
                                  <a:solidFill>
                                    <a:srgbClr val="FF0000"/>
                                  </a:solidFill>
                                  <a:latin typeface="Cambria Math" panose="02040503050406030204" pitchFamily="18" charset="0"/>
                                  <a:ea typeface="Cambria Math" panose="02040503050406030204" pitchFamily="18" charset="0"/>
                                </a:rPr>
                                <m:t>8</m:t>
                              </m:r>
                            </m:sup>
                          </m:sSup>
                        </m:num>
                        <m:den>
                          <m:r>
                            <a:rPr lang="en-US" i="1">
                              <a:solidFill>
                                <a:srgbClr val="FF0000"/>
                              </a:solidFill>
                              <a:latin typeface="Cambria Math" panose="02040503050406030204" pitchFamily="18" charset="0"/>
                              <a:ea typeface="Cambria Math" panose="02040503050406030204" pitchFamily="18" charset="0"/>
                            </a:rPr>
                            <m:t>𝑓</m:t>
                          </m:r>
                        </m:den>
                      </m:f>
                    </m:oMath>
                  </m:oMathPara>
                </a14:m>
                <a:endParaRPr lang="en-US" dirty="0">
                  <a:solidFill>
                    <a:srgbClr val="FF0000"/>
                  </a:solidFill>
                  <a:latin typeface="Cambria Math" panose="02040503050406030204" pitchFamily="18" charset="0"/>
                  <a:ea typeface="Cambria Math" panose="020405030504060302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626062" y="2706082"/>
                <a:ext cx="1857623" cy="696729"/>
              </a:xfrm>
              <a:prstGeom prst="rect">
                <a:avLst/>
              </a:prstGeom>
              <a:blipFill>
                <a:blip r:embed="rId4"/>
                <a:stretch>
                  <a:fillRect/>
                </a:stretch>
              </a:blipFill>
            </p:spPr>
            <p:txBody>
              <a:bodyPr/>
              <a:lstStyle/>
              <a:p>
                <a:r>
                  <a:rPr lang="en-US">
                    <a:noFill/>
                  </a:rPr>
                  <a:t> </a:t>
                </a:r>
              </a:p>
            </p:txBody>
          </p:sp>
        </mc:Fallback>
      </mc:AlternateContent>
      <p:sp>
        <p:nvSpPr>
          <p:cNvPr id="24" name="Rectangle 23"/>
          <p:cNvSpPr/>
          <p:nvPr/>
        </p:nvSpPr>
        <p:spPr>
          <a:xfrm>
            <a:off x="5373010" y="3337204"/>
            <a:ext cx="3506088" cy="410882"/>
          </a:xfrm>
          <a:prstGeom prst="rect">
            <a:avLst/>
          </a:prstGeom>
        </p:spPr>
        <p:txBody>
          <a:bodyPr wrap="none">
            <a:spAutoFit/>
          </a:bodyPr>
          <a:lstStyle/>
          <a:p>
            <a:pPr marL="457200" indent="-457200" algn="just" rtl="1">
              <a:lnSpc>
                <a:spcPct val="115000"/>
              </a:lnSpc>
              <a:spcAft>
                <a:spcPts val="1000"/>
              </a:spcAft>
              <a:buClr>
                <a:srgbClr val="FF0000"/>
              </a:buClr>
              <a:buFont typeface="Wingdings" panose="05000000000000000000" pitchFamily="2" charset="2"/>
              <a:buChar char="v"/>
            </a:pPr>
            <a:r>
              <a:rPr lang="fa-IR" sz="1700" dirty="0" smtClean="0">
                <a:latin typeface="Cambria Math" panose="02040503050406030204" pitchFamily="18" charset="0"/>
                <a:ea typeface="Cambria Math" panose="02040503050406030204" pitchFamily="18" charset="0"/>
                <a:cs typeface="B Nazanin" panose="00000400000000000000" pitchFamily="2" charset="-78"/>
              </a:rPr>
              <a:t>یک مدار صوتی با فرکانس کاری</a:t>
            </a:r>
            <a:r>
              <a:rPr lang="en-US" dirty="0" smtClean="0">
                <a:latin typeface="Cambria Math" panose="02040503050406030204" pitchFamily="18" charset="0"/>
                <a:ea typeface="Cambria Math" panose="02040503050406030204" pitchFamily="18" charset="0"/>
                <a:cs typeface="B Nazanin" panose="00000400000000000000" pitchFamily="2" charset="-78"/>
              </a:rPr>
              <a:t>25kHz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a:t>
            </a:r>
            <a:endParaRPr lang="en-US" sz="1700" dirty="0">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25" name="Rectangle 24"/>
          <p:cNvSpPr/>
          <p:nvPr/>
        </p:nvSpPr>
        <p:spPr>
          <a:xfrm>
            <a:off x="160952" y="5265103"/>
            <a:ext cx="8804949" cy="694036"/>
          </a:xfrm>
          <a:prstGeom prst="rect">
            <a:avLst/>
          </a:prstGeom>
        </p:spPr>
        <p:txBody>
          <a:bodyPr wrap="square">
            <a:spAutoFit/>
          </a:bodyPr>
          <a:lstStyle/>
          <a:p>
            <a:pPr marL="342900" indent="-342900" algn="r" rtl="1">
              <a:lnSpc>
                <a:spcPct val="115000"/>
              </a:lnSpc>
              <a:spcAft>
                <a:spcPts val="1000"/>
              </a:spcAft>
              <a:buFont typeface="Wingdings" panose="05000000000000000000" pitchFamily="2" charset="2"/>
              <a:buChar char="ü"/>
            </a:pPr>
            <a:r>
              <a:rPr lang="fa-IR" sz="1700" dirty="0" smtClean="0">
                <a:latin typeface="Times New Roman" panose="02020603050405020304" pitchFamily="18" charset="0"/>
                <a:ea typeface="Calibri" panose="020F0502020204030204" pitchFamily="34" charset="0"/>
                <a:cs typeface="B Nazanin" panose="00000400000000000000" pitchFamily="2" charset="-78"/>
              </a:rPr>
              <a:t>در مثال اول، تقریب فشرده بودن مناسب است و در مثال های دوم و سوم، تقریب فشرده بودن چندان مناسب نیست. </a:t>
            </a:r>
            <a:r>
              <a:rPr lang="fa-IR" sz="1700" b="1" kern="100" dirty="0">
                <a:latin typeface="Calibri" panose="020F0502020204030204" pitchFamily="34" charset="0"/>
                <a:ea typeface="Calibri" panose="020F0502020204030204" pitchFamily="34" charset="0"/>
                <a:cs typeface="B Nazanin" panose="00000400000000000000" pitchFamily="2" charset="-78"/>
              </a:rPr>
              <a:t>بنابراین </a:t>
            </a:r>
            <a:r>
              <a:rPr lang="fa-IR" sz="1700" b="1" kern="100" dirty="0" smtClean="0">
                <a:latin typeface="Calibri" panose="020F0502020204030204" pitchFamily="34" charset="0"/>
                <a:ea typeface="Calibri" panose="020F0502020204030204" pitchFamily="34" charset="0"/>
                <a:cs typeface="B Nazanin" panose="00000400000000000000" pitchFamily="2" charset="-78"/>
              </a:rPr>
              <a:t>در خصوص تشخیص فرشدن بودن یا نبودن مدار، ابعاد </a:t>
            </a:r>
            <a:r>
              <a:rPr lang="fa-IR" sz="1700" b="1" kern="100" dirty="0">
                <a:latin typeface="Calibri" panose="020F0502020204030204" pitchFamily="34" charset="0"/>
                <a:ea typeface="Calibri" panose="020F0502020204030204" pitchFamily="34" charset="0"/>
                <a:cs typeface="B Nazanin" panose="00000400000000000000" pitchFamily="2" charset="-78"/>
              </a:rPr>
              <a:t>باید در مقایسه با طول موج فرکانس مورد نظر سنجیده شود</a:t>
            </a:r>
            <a:r>
              <a:rPr lang="fa-IR" sz="1700" b="1" kern="100" dirty="0" smtClean="0">
                <a:latin typeface="Calibri" panose="020F0502020204030204" pitchFamily="34" charset="0"/>
                <a:ea typeface="Calibri" panose="020F0502020204030204" pitchFamily="34" charset="0"/>
                <a:cs typeface="B Nazanin" panose="00000400000000000000" pitchFamily="2" charset="-78"/>
              </a:rPr>
              <a:t>.</a:t>
            </a:r>
            <a:r>
              <a:rPr lang="fa-IR" sz="1700" b="1" dirty="0" smtClean="0">
                <a:latin typeface="Times New Roman" panose="02020603050405020304" pitchFamily="18" charset="0"/>
                <a:ea typeface="Calibri" panose="020F0502020204030204" pitchFamily="34" charset="0"/>
                <a:cs typeface="B Nazanin" panose="00000400000000000000" pitchFamily="2" charset="-78"/>
              </a:rPr>
              <a:t> </a:t>
            </a:r>
            <a:endParaRPr lang="en-US" sz="1700" b="1"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Rectangle 25"/>
              <p:cNvSpPr/>
              <p:nvPr/>
            </p:nvSpPr>
            <p:spPr>
              <a:xfrm>
                <a:off x="757844" y="3218934"/>
                <a:ext cx="2748380" cy="6630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rPr>
                        <m:t>𝜆</m:t>
                      </m:r>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1">
                              <a:latin typeface="Cambria Math" panose="02040503050406030204" pitchFamily="18" charset="0"/>
                            </a:rPr>
                            <m:t>𝑐</m:t>
                          </m:r>
                        </m:num>
                        <m:den>
                          <m:r>
                            <a:rPr lang="en-US" sz="1700" i="1">
                              <a:latin typeface="Cambria Math" panose="02040503050406030204" pitchFamily="18" charset="0"/>
                            </a:rPr>
                            <m:t>𝑓</m:t>
                          </m:r>
                        </m:den>
                      </m:f>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3</m:t>
                          </m:r>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0">
                                  <a:latin typeface="Cambria Math" panose="02040503050406030204" pitchFamily="18" charset="0"/>
                                </a:rPr>
                                <m:t>10</m:t>
                              </m:r>
                            </m:e>
                            <m:sup>
                              <m:r>
                                <a:rPr lang="en-US" sz="1700" i="0">
                                  <a:latin typeface="Cambria Math" panose="02040503050406030204" pitchFamily="18" charset="0"/>
                                </a:rPr>
                                <m:t>8</m:t>
                              </m:r>
                            </m:sup>
                          </m:sSup>
                        </m:num>
                        <m:den>
                          <m:r>
                            <a:rPr lang="en-US" sz="1700" i="0">
                              <a:latin typeface="Cambria Math" panose="02040503050406030204" pitchFamily="18" charset="0"/>
                            </a:rPr>
                            <m:t>25</m:t>
                          </m:r>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0">
                                  <a:latin typeface="Cambria Math" panose="02040503050406030204" pitchFamily="18" charset="0"/>
                                </a:rPr>
                                <m:t>10</m:t>
                              </m:r>
                            </m:e>
                            <m:sup>
                              <m:r>
                                <a:rPr lang="en-US" sz="1700" i="0">
                                  <a:latin typeface="Cambria Math" panose="02040503050406030204" pitchFamily="18" charset="0"/>
                                </a:rPr>
                                <m:t>3</m:t>
                              </m:r>
                            </m:sup>
                          </m:sSup>
                        </m:den>
                      </m:f>
                      <m:r>
                        <a:rPr lang="en-US" sz="1700" i="0">
                          <a:latin typeface="Cambria Math" panose="02040503050406030204" pitchFamily="18" charset="0"/>
                        </a:rPr>
                        <m:t>=</m:t>
                      </m:r>
                      <m:r>
                        <a:rPr lang="en-US" sz="1700" i="0">
                          <a:latin typeface="Cambria Math" panose="02040503050406030204" pitchFamily="18" charset="0"/>
                        </a:rPr>
                        <m:t>12</m:t>
                      </m:r>
                      <m:r>
                        <m:rPr>
                          <m:nor/>
                        </m:rPr>
                        <a:rPr lang="en-US" sz="1700" i="1">
                          <a:latin typeface="Cambria Math" panose="02040503050406030204" pitchFamily="18" charset="0"/>
                        </a:rPr>
                        <m:t> </m:t>
                      </m:r>
                      <m:r>
                        <a:rPr lang="en-US" sz="1700" i="1">
                          <a:latin typeface="Cambria Math" panose="02040503050406030204" pitchFamily="18" charset="0"/>
                        </a:rPr>
                        <m:t>𝑘𝑚</m:t>
                      </m:r>
                    </m:oMath>
                  </m:oMathPara>
                </a14:m>
                <a:endParaRPr lang="en-US" sz="1700" dirty="0"/>
              </a:p>
            </p:txBody>
          </p:sp>
        </mc:Choice>
        <mc:Fallback xmlns="">
          <p:sp>
            <p:nvSpPr>
              <p:cNvPr id="26" name="Rectangle 25"/>
              <p:cNvSpPr>
                <a:spLocks noRot="1" noChangeAspect="1" noMove="1" noResize="1" noEditPoints="1" noAdjustHandles="1" noChangeArrowheads="1" noChangeShapeType="1" noTextEdit="1"/>
              </p:cNvSpPr>
              <p:nvPr/>
            </p:nvSpPr>
            <p:spPr>
              <a:xfrm>
                <a:off x="757844" y="3218934"/>
                <a:ext cx="2748380" cy="663067"/>
              </a:xfrm>
              <a:prstGeom prst="rect">
                <a:avLst/>
              </a:prstGeom>
              <a:blipFill>
                <a:blip r:embed="rId5"/>
                <a:stretch>
                  <a:fillRect/>
                </a:stretch>
              </a:blipFill>
            </p:spPr>
            <p:txBody>
              <a:bodyPr/>
              <a:lstStyle/>
              <a:p>
                <a:r>
                  <a:rPr lang="en-US">
                    <a:noFill/>
                  </a:rPr>
                  <a:t> </a:t>
                </a:r>
              </a:p>
            </p:txBody>
          </p:sp>
        </mc:Fallback>
      </mc:AlternateContent>
      <p:sp>
        <p:nvSpPr>
          <p:cNvPr id="27" name="Rectangle 26"/>
          <p:cNvSpPr/>
          <p:nvPr/>
        </p:nvSpPr>
        <p:spPr>
          <a:xfrm>
            <a:off x="4119462" y="4037508"/>
            <a:ext cx="4817344" cy="410882"/>
          </a:xfrm>
          <a:prstGeom prst="rect">
            <a:avLst/>
          </a:prstGeom>
        </p:spPr>
        <p:txBody>
          <a:bodyPr wrap="none">
            <a:spAutoFit/>
          </a:bodyPr>
          <a:lstStyle/>
          <a:p>
            <a:pPr marL="457200" indent="-457200" algn="just" rtl="1">
              <a:lnSpc>
                <a:spcPct val="115000"/>
              </a:lnSpc>
              <a:spcAft>
                <a:spcPts val="1000"/>
              </a:spcAft>
              <a:buClr>
                <a:srgbClr val="FF0000"/>
              </a:buClr>
              <a:buFont typeface="Wingdings" panose="05000000000000000000" pitchFamily="2" charset="2"/>
              <a:buChar char="v"/>
            </a:pPr>
            <a:r>
              <a:rPr lang="fa-IR" sz="1700" dirty="0" smtClean="0">
                <a:latin typeface="Cambria Math" panose="02040503050406030204" pitchFamily="18" charset="0"/>
                <a:ea typeface="Cambria Math" panose="02040503050406030204" pitchFamily="18" charset="0"/>
                <a:cs typeface="B Nazanin" panose="00000400000000000000" pitchFamily="2" charset="-78"/>
              </a:rPr>
              <a:t>یک پردازنده فرکانس بالای کامپیوتری با فرکانس</a:t>
            </a:r>
            <a:r>
              <a:rPr lang="en-US" dirty="0" smtClean="0">
                <a:latin typeface="Cambria Math" panose="02040503050406030204" pitchFamily="18" charset="0"/>
                <a:ea typeface="Cambria Math" panose="02040503050406030204" pitchFamily="18" charset="0"/>
                <a:cs typeface="B Nazanin" panose="00000400000000000000" pitchFamily="2" charset="-78"/>
              </a:rPr>
              <a:t>500MHz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a:t>
            </a:r>
            <a:endParaRPr lang="en-US" sz="1700" dirty="0">
              <a:effectLst/>
              <a:latin typeface="Cambria Math" panose="02040503050406030204" pitchFamily="18" charset="0"/>
              <a:ea typeface="Cambria Math" panose="020405030504060302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28" name="Rectangle 27"/>
              <p:cNvSpPr/>
              <p:nvPr/>
            </p:nvSpPr>
            <p:spPr>
              <a:xfrm>
                <a:off x="666552" y="3897002"/>
                <a:ext cx="2849370" cy="6630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rPr>
                        <m:t>𝜆</m:t>
                      </m:r>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1">
                              <a:latin typeface="Cambria Math" panose="02040503050406030204" pitchFamily="18" charset="0"/>
                            </a:rPr>
                            <m:t>𝑐</m:t>
                          </m:r>
                        </m:num>
                        <m:den>
                          <m:r>
                            <a:rPr lang="en-US" sz="1700" i="1">
                              <a:latin typeface="Cambria Math" panose="02040503050406030204" pitchFamily="18" charset="0"/>
                            </a:rPr>
                            <m:t>𝑓</m:t>
                          </m:r>
                        </m:den>
                      </m:f>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3</m:t>
                          </m:r>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0">
                                  <a:latin typeface="Cambria Math" panose="02040503050406030204" pitchFamily="18" charset="0"/>
                                </a:rPr>
                                <m:t>10</m:t>
                              </m:r>
                            </m:e>
                            <m:sup>
                              <m:r>
                                <a:rPr lang="en-US" sz="1700" i="0">
                                  <a:latin typeface="Cambria Math" panose="02040503050406030204" pitchFamily="18" charset="0"/>
                                </a:rPr>
                                <m:t>8</m:t>
                              </m:r>
                            </m:sup>
                          </m:sSup>
                        </m:num>
                        <m:den>
                          <m:r>
                            <a:rPr lang="en-US" sz="1700" i="0">
                              <a:latin typeface="Cambria Math" panose="02040503050406030204" pitchFamily="18" charset="0"/>
                            </a:rPr>
                            <m:t>500</m:t>
                          </m:r>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0">
                                  <a:latin typeface="Cambria Math" panose="02040503050406030204" pitchFamily="18" charset="0"/>
                                </a:rPr>
                                <m:t>10</m:t>
                              </m:r>
                            </m:e>
                            <m:sup>
                              <m:r>
                                <a:rPr lang="en-US" sz="1700" i="0">
                                  <a:latin typeface="Cambria Math" panose="02040503050406030204" pitchFamily="18" charset="0"/>
                                </a:rPr>
                                <m:t>8</m:t>
                              </m:r>
                            </m:sup>
                          </m:sSup>
                        </m:den>
                      </m:f>
                      <m:r>
                        <a:rPr lang="en-US" sz="1700" i="0">
                          <a:latin typeface="Cambria Math" panose="02040503050406030204" pitchFamily="18" charset="0"/>
                        </a:rPr>
                        <m:t>=</m:t>
                      </m:r>
                      <m:r>
                        <a:rPr lang="en-US" sz="1700" i="0">
                          <a:latin typeface="Cambria Math" panose="02040503050406030204" pitchFamily="18" charset="0"/>
                        </a:rPr>
                        <m:t>60</m:t>
                      </m:r>
                      <m:r>
                        <m:rPr>
                          <m:nor/>
                        </m:rPr>
                        <a:rPr lang="en-US" sz="1700" i="1">
                          <a:latin typeface="Cambria Math" panose="02040503050406030204" pitchFamily="18" charset="0"/>
                        </a:rPr>
                        <m:t> </m:t>
                      </m:r>
                      <m:r>
                        <a:rPr lang="en-US" sz="1700" i="1">
                          <a:latin typeface="Cambria Math" panose="02040503050406030204" pitchFamily="18" charset="0"/>
                        </a:rPr>
                        <m:t>𝑐𝑚</m:t>
                      </m:r>
                    </m:oMath>
                  </m:oMathPara>
                </a14:m>
                <a:endParaRPr lang="en-US" sz="1700" dirty="0"/>
              </a:p>
            </p:txBody>
          </p:sp>
        </mc:Choice>
        <mc:Fallback xmlns="">
          <p:sp>
            <p:nvSpPr>
              <p:cNvPr id="28" name="Rectangle 27"/>
              <p:cNvSpPr>
                <a:spLocks noRot="1" noChangeAspect="1" noMove="1" noResize="1" noEditPoints="1" noAdjustHandles="1" noChangeArrowheads="1" noChangeShapeType="1" noTextEdit="1"/>
              </p:cNvSpPr>
              <p:nvPr/>
            </p:nvSpPr>
            <p:spPr>
              <a:xfrm>
                <a:off x="666552" y="3897002"/>
                <a:ext cx="2849370" cy="663067"/>
              </a:xfrm>
              <a:prstGeom prst="rect">
                <a:avLst/>
              </a:prstGeom>
              <a:blipFill>
                <a:blip r:embed="rId6"/>
                <a:stretch>
                  <a:fillRect/>
                </a:stretch>
              </a:blipFill>
            </p:spPr>
            <p:txBody>
              <a:bodyPr/>
              <a:lstStyle/>
              <a:p>
                <a:r>
                  <a:rPr lang="en-US">
                    <a:noFill/>
                  </a:rPr>
                  <a:t> </a:t>
                </a:r>
              </a:p>
            </p:txBody>
          </p:sp>
        </mc:Fallback>
      </mc:AlternateContent>
      <p:sp>
        <p:nvSpPr>
          <p:cNvPr id="13" name="Rectangle 12"/>
          <p:cNvSpPr/>
          <p:nvPr/>
        </p:nvSpPr>
        <p:spPr>
          <a:xfrm>
            <a:off x="5607402" y="4654298"/>
            <a:ext cx="3316935" cy="410882"/>
          </a:xfrm>
          <a:prstGeom prst="rect">
            <a:avLst/>
          </a:prstGeom>
        </p:spPr>
        <p:txBody>
          <a:bodyPr wrap="none">
            <a:spAutoFit/>
          </a:bodyPr>
          <a:lstStyle/>
          <a:p>
            <a:pPr marL="457200" indent="-457200" algn="just" rtl="1">
              <a:lnSpc>
                <a:spcPct val="115000"/>
              </a:lnSpc>
              <a:spcAft>
                <a:spcPts val="1000"/>
              </a:spcAft>
              <a:buClr>
                <a:srgbClr val="FF0000"/>
              </a:buClr>
              <a:buFont typeface="Wingdings" panose="05000000000000000000" pitchFamily="2" charset="2"/>
              <a:buChar char="v"/>
            </a:pPr>
            <a:r>
              <a:rPr lang="fa-IR" sz="1700" dirty="0" smtClean="0">
                <a:latin typeface="Cambria Math" panose="02040503050406030204" pitchFamily="18" charset="0"/>
                <a:ea typeface="Cambria Math" panose="02040503050406030204" pitchFamily="18" charset="0"/>
                <a:cs typeface="B Nazanin" panose="00000400000000000000" pitchFamily="2" charset="-78"/>
              </a:rPr>
              <a:t>یک مدار ماکروویو با فرکانس</a:t>
            </a:r>
            <a:r>
              <a:rPr lang="en-US" dirty="0" smtClean="0">
                <a:latin typeface="Cambria Math" panose="02040503050406030204" pitchFamily="18" charset="0"/>
                <a:ea typeface="Cambria Math" panose="02040503050406030204" pitchFamily="18" charset="0"/>
                <a:cs typeface="B Nazanin" panose="00000400000000000000" pitchFamily="2" charset="-78"/>
              </a:rPr>
              <a:t>30GHz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a:t>
            </a:r>
            <a:endParaRPr lang="en-US" sz="1700" dirty="0">
              <a:effectLst/>
              <a:latin typeface="Cambria Math" panose="02040503050406030204" pitchFamily="18" charset="0"/>
              <a:ea typeface="Cambria Math" panose="020405030504060302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669083" y="4577114"/>
                <a:ext cx="2488694" cy="6630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i="1" smtClean="0">
                          <a:latin typeface="Cambria Math" panose="02040503050406030204" pitchFamily="18" charset="0"/>
                        </a:rPr>
                        <m:t>𝜆</m:t>
                      </m:r>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1">
                              <a:latin typeface="Cambria Math" panose="02040503050406030204" pitchFamily="18" charset="0"/>
                            </a:rPr>
                            <m:t>𝑐</m:t>
                          </m:r>
                        </m:num>
                        <m:den>
                          <m:r>
                            <a:rPr lang="en-US" sz="1700" i="1">
                              <a:latin typeface="Cambria Math" panose="02040503050406030204" pitchFamily="18" charset="0"/>
                            </a:rPr>
                            <m:t>𝑓</m:t>
                          </m:r>
                        </m:den>
                      </m:f>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3</m:t>
                          </m:r>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0">
                                  <a:latin typeface="Cambria Math" panose="02040503050406030204" pitchFamily="18" charset="0"/>
                                </a:rPr>
                                <m:t>10</m:t>
                              </m:r>
                            </m:e>
                            <m:sup>
                              <m:r>
                                <a:rPr lang="en-US" sz="1700" i="0">
                                  <a:latin typeface="Cambria Math" panose="02040503050406030204" pitchFamily="18" charset="0"/>
                                </a:rPr>
                                <m:t>8</m:t>
                              </m:r>
                            </m:sup>
                          </m:sSup>
                        </m:num>
                        <m:den>
                          <m:r>
                            <a:rPr lang="en-US" sz="1700" b="0" i="0" smtClean="0">
                              <a:latin typeface="Cambria Math" panose="02040503050406030204" pitchFamily="18" charset="0"/>
                            </a:rPr>
                            <m:t>3</m:t>
                          </m:r>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0">
                                  <a:latin typeface="Cambria Math" panose="02040503050406030204" pitchFamily="18" charset="0"/>
                                </a:rPr>
                                <m:t>10</m:t>
                              </m:r>
                            </m:e>
                            <m:sup>
                              <m:r>
                                <a:rPr lang="en-US" sz="1700" b="0" i="0" smtClean="0">
                                  <a:latin typeface="Cambria Math" panose="02040503050406030204" pitchFamily="18" charset="0"/>
                                </a:rPr>
                                <m:t>9</m:t>
                              </m:r>
                            </m:sup>
                          </m:sSup>
                        </m:den>
                      </m:f>
                      <m:r>
                        <a:rPr lang="en-US" sz="1700" i="0">
                          <a:latin typeface="Cambria Math" panose="02040503050406030204" pitchFamily="18" charset="0"/>
                        </a:rPr>
                        <m:t>=</m:t>
                      </m:r>
                      <m:r>
                        <a:rPr lang="en-US" sz="1700" b="0" i="0" smtClean="0">
                          <a:latin typeface="Cambria Math" panose="02040503050406030204" pitchFamily="18" charset="0"/>
                        </a:rPr>
                        <m:t>1</m:t>
                      </m:r>
                      <m:r>
                        <m:rPr>
                          <m:nor/>
                        </m:rPr>
                        <a:rPr lang="en-US" sz="1700" i="1">
                          <a:latin typeface="Cambria Math" panose="02040503050406030204" pitchFamily="18" charset="0"/>
                        </a:rPr>
                        <m:t> </m:t>
                      </m:r>
                      <m:r>
                        <a:rPr lang="en-US" sz="1700" i="1">
                          <a:latin typeface="Cambria Math" panose="02040503050406030204" pitchFamily="18" charset="0"/>
                        </a:rPr>
                        <m:t>𝑐𝑚</m:t>
                      </m:r>
                    </m:oMath>
                  </m:oMathPara>
                </a14:m>
                <a:endParaRPr lang="en-US" sz="1700" dirty="0"/>
              </a:p>
            </p:txBody>
          </p:sp>
        </mc:Choice>
        <mc:Fallback xmlns="">
          <p:sp>
            <p:nvSpPr>
              <p:cNvPr id="14" name="Rectangle 13"/>
              <p:cNvSpPr>
                <a:spLocks noRot="1" noChangeAspect="1" noMove="1" noResize="1" noEditPoints="1" noAdjustHandles="1" noChangeArrowheads="1" noChangeShapeType="1" noTextEdit="1"/>
              </p:cNvSpPr>
              <p:nvPr/>
            </p:nvSpPr>
            <p:spPr>
              <a:xfrm>
                <a:off x="669083" y="4577114"/>
                <a:ext cx="2488694" cy="663067"/>
              </a:xfrm>
              <a:prstGeom prst="rect">
                <a:avLst/>
              </a:prstGeom>
              <a:blipFill>
                <a:blip r:embed="rId7"/>
                <a:stretch>
                  <a:fillRect/>
                </a:stretch>
              </a:blipFill>
            </p:spPr>
            <p:txBody>
              <a:bodyPr/>
              <a:lstStyle/>
              <a:p>
                <a:r>
                  <a:rPr lang="en-US">
                    <a:noFill/>
                  </a:rPr>
                  <a:t> </a:t>
                </a:r>
              </a:p>
            </p:txBody>
          </p:sp>
        </mc:Fallback>
      </mc:AlternateContent>
      <p:sp>
        <p:nvSpPr>
          <p:cNvPr id="17" name="Rectangle 16"/>
          <p:cNvSpPr/>
          <p:nvPr/>
        </p:nvSpPr>
        <p:spPr>
          <a:xfrm>
            <a:off x="23553" y="6340869"/>
            <a:ext cx="8520525" cy="393185"/>
          </a:xfrm>
          <a:prstGeom prst="rect">
            <a:avLst/>
          </a:prstGeom>
        </p:spPr>
        <p:txBody>
          <a:bodyPr wrap="square">
            <a:spAutoFit/>
          </a:bodyPr>
          <a:lstStyle/>
          <a:p>
            <a:pPr marL="285750" indent="-285750" algn="just" rtl="1">
              <a:lnSpc>
                <a:spcPct val="115000"/>
              </a:lnSpc>
              <a:spcAft>
                <a:spcPts val="1000"/>
              </a:spcAft>
              <a:buClr>
                <a:srgbClr val="FF0000"/>
              </a:buClr>
              <a:buFont typeface="Wingdings" panose="05000000000000000000" pitchFamily="2" charset="2"/>
              <a:buChar char="v"/>
            </a:pPr>
            <a:r>
              <a:rPr lang="fa-IR" sz="1650" b="1" dirty="0">
                <a:solidFill>
                  <a:srgbClr val="0000FF"/>
                </a:solidFill>
                <a:latin typeface="Times New Roman" panose="02020603050405020304" pitchFamily="18" charset="0"/>
                <a:ea typeface="Calibri" panose="020F0502020204030204" pitchFamily="34" charset="0"/>
                <a:cs typeface="B Nazanin" panose="00000400000000000000" pitchFamily="2" charset="-78"/>
              </a:rPr>
              <a:t>در مدار فشرده، قوانین ولتاژ و جریان </a:t>
            </a:r>
            <a:r>
              <a:rPr lang="fa-IR" sz="165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کیرشهف </a:t>
            </a:r>
            <a:r>
              <a:rPr lang="fa-IR" sz="1650" b="1" dirty="0">
                <a:solidFill>
                  <a:srgbClr val="0000FF"/>
                </a:solidFill>
                <a:latin typeface="Times New Roman" panose="02020603050405020304" pitchFamily="18" charset="0"/>
                <a:ea typeface="Calibri" panose="020F0502020204030204" pitchFamily="34" charset="0"/>
                <a:cs typeface="B Nazanin" panose="00000400000000000000" pitchFamily="2" charset="-78"/>
              </a:rPr>
              <a:t>معتبر است </a:t>
            </a:r>
            <a:r>
              <a:rPr lang="fa-IR" sz="165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ولی </a:t>
            </a:r>
            <a:r>
              <a:rPr lang="fa-IR" sz="1650" b="1" dirty="0">
                <a:solidFill>
                  <a:srgbClr val="0000FF"/>
                </a:solidFill>
                <a:latin typeface="Times New Roman" panose="02020603050405020304" pitchFamily="18" charset="0"/>
                <a:ea typeface="Calibri" panose="020F0502020204030204" pitchFamily="34" charset="0"/>
                <a:cs typeface="B Nazanin" panose="00000400000000000000" pitchFamily="2" charset="-78"/>
              </a:rPr>
              <a:t>در مدار گسترده، معادلات ماکسول </a:t>
            </a:r>
            <a:r>
              <a:rPr lang="fa-IR" sz="165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برقرار است. </a:t>
            </a:r>
            <a:endParaRPr lang="en-US" sz="1650" b="1" dirty="0">
              <a:solidFill>
                <a:srgbClr val="0000FF"/>
              </a:solidFill>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4544258" y="5985560"/>
            <a:ext cx="4392548" cy="393185"/>
          </a:xfrm>
          <a:prstGeom prst="rect">
            <a:avLst/>
          </a:prstGeom>
        </p:spPr>
        <p:txBody>
          <a:bodyPr wrap="none">
            <a:spAutoFit/>
          </a:bodyPr>
          <a:lstStyle/>
          <a:p>
            <a:pPr marL="342900" indent="-342900" algn="just" rtl="1">
              <a:lnSpc>
                <a:spcPct val="115000"/>
              </a:lnSpc>
              <a:spcAft>
                <a:spcPts val="1000"/>
              </a:spcAft>
              <a:buClr>
                <a:srgbClr val="FF0000"/>
              </a:buClr>
              <a:buFont typeface="Wingdings" panose="05000000000000000000" pitchFamily="2" charset="2"/>
              <a:buChar char="q"/>
            </a:pPr>
            <a:r>
              <a:rPr lang="fa-IR" sz="17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مدار گسترده: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مداری که فشرده نباشد، گسترده نام دارد. </a:t>
            </a:r>
            <a:endParaRPr lang="en-US" sz="1700" dirty="0">
              <a:effectLst/>
              <a:latin typeface="Cambria Math" panose="02040503050406030204" pitchFamily="18" charset="0"/>
              <a:ea typeface="Cambria Math" panose="02040503050406030204" pitchFamily="18" charset="0"/>
              <a:cs typeface="Arial" panose="020B0604020202020204" pitchFamily="34" charset="0"/>
            </a:endParaRPr>
          </a:p>
        </p:txBody>
      </p:sp>
    </p:spTree>
    <p:extLst>
      <p:ext uri="{BB962C8B-B14F-4D97-AF65-F5344CB8AC3E}">
        <p14:creationId xmlns:p14="http://schemas.microsoft.com/office/powerpoint/2010/main" val="211085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ppt_x"/>
                                          </p:val>
                                        </p:tav>
                                        <p:tav tm="100000">
                                          <p:val>
                                            <p:strVal val="#ppt_x"/>
                                          </p:val>
                                        </p:tav>
                                      </p:tavLst>
                                    </p:anim>
                                    <p:anim calcmode="lin" valueType="num">
                                      <p:cBhvr additive="base">
                                        <p:cTn id="4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animBg="1"/>
      <p:bldP spid="24" grpId="0"/>
      <p:bldP spid="25" grpId="0"/>
      <p:bldP spid="26" grpId="0"/>
      <p:bldP spid="27" grpId="0"/>
      <p:bldP spid="28" grpId="0"/>
      <p:bldP spid="13" grpId="0"/>
      <p:bldP spid="14"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2" name="Rectangle 1"/>
          <p:cNvSpPr/>
          <p:nvPr/>
        </p:nvSpPr>
        <p:spPr>
          <a:xfrm>
            <a:off x="5328293" y="272788"/>
            <a:ext cx="3643946" cy="369332"/>
          </a:xfrm>
          <a:prstGeom prst="rect">
            <a:avLst/>
          </a:prstGeom>
        </p:spPr>
        <p:txBody>
          <a:bodyPr wrap="none">
            <a:spAutoFit/>
          </a:bodyPr>
          <a:lstStyle/>
          <a:p>
            <a:r>
              <a:rPr lang="fa-IR" b="1" dirty="0" smtClean="0">
                <a:solidFill>
                  <a:srgbClr val="00B050"/>
                </a:solidFill>
                <a:latin typeface="Times New Roman" panose="02020603050405020304" pitchFamily="18" charset="0"/>
                <a:cs typeface="B Titr" panose="00000700000000000000" pitchFamily="2" charset="-78"/>
              </a:rPr>
              <a:t>- </a:t>
            </a:r>
            <a:r>
              <a:rPr lang="fa-IR" b="1" dirty="0">
                <a:solidFill>
                  <a:srgbClr val="00B050"/>
                </a:solidFill>
                <a:latin typeface="Times New Roman" panose="02020603050405020304" pitchFamily="18" charset="0"/>
                <a:cs typeface="B Titr" panose="00000700000000000000" pitchFamily="2" charset="-78"/>
              </a:rPr>
              <a:t>شکل موج های </a:t>
            </a:r>
            <a:r>
              <a:rPr lang="fa-IR" b="1" dirty="0" smtClean="0">
                <a:solidFill>
                  <a:srgbClr val="00B050"/>
                </a:solidFill>
                <a:latin typeface="Times New Roman" panose="02020603050405020304" pitchFamily="18" charset="0"/>
                <a:cs typeface="B Titr" panose="00000700000000000000" pitchFamily="2" charset="-78"/>
              </a:rPr>
              <a:t>متداول برای منابع مستقل</a:t>
            </a:r>
            <a:endParaRPr lang="en-US" dirty="0">
              <a:solidFill>
                <a:srgbClr val="00B050"/>
              </a:solidFill>
              <a:cs typeface="B Titr" panose="00000700000000000000" pitchFamily="2" charset="-78"/>
            </a:endParaRPr>
          </a:p>
        </p:txBody>
      </p:sp>
      <p:sp>
        <p:nvSpPr>
          <p:cNvPr id="5" name="Rectangle 4"/>
          <p:cNvSpPr/>
          <p:nvPr/>
        </p:nvSpPr>
        <p:spPr>
          <a:xfrm>
            <a:off x="6277558" y="792290"/>
            <a:ext cx="2609333" cy="410882"/>
          </a:xfrm>
          <a:prstGeom prst="rect">
            <a:avLst/>
          </a:prstGeom>
        </p:spPr>
        <p:txBody>
          <a:bodyPr wrap="square">
            <a:spAutoFit/>
          </a:bodyPr>
          <a:lstStyle/>
          <a:p>
            <a:pPr marL="342900" indent="-342900" algn="r" rtl="1">
              <a:lnSpc>
                <a:spcPct val="115000"/>
              </a:lnSpc>
              <a:spcAft>
                <a:spcPts val="1000"/>
              </a:spcAft>
              <a:buClr>
                <a:srgbClr val="FF0000"/>
              </a:buClr>
              <a:buFont typeface="Wingdings" panose="05000000000000000000" pitchFamily="2" charset="2"/>
              <a:buChar char="q"/>
            </a:pP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مقدار ثابت:</a:t>
            </a:r>
            <a:endParaRPr lang="en-US"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151626" y="833857"/>
                <a:ext cx="163416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𝐾</m:t>
                      </m:r>
                      <m:r>
                        <m:rPr>
                          <m:nor/>
                        </m:rPr>
                        <a:rPr lang="en-US" i="1">
                          <a:latin typeface="Cambria Math" panose="02040503050406030204" pitchFamily="18" charset="0"/>
                        </a:rPr>
                        <m:t>       </m:t>
                      </m:r>
                      <m:r>
                        <a:rPr lang="en-US" i="0">
                          <a:latin typeface="Cambria Math" panose="02040503050406030204" pitchFamily="18" charset="0"/>
                        </a:rPr>
                        <m:t>∀</m:t>
                      </m:r>
                      <m:r>
                        <a:rPr lang="en-US" i="1">
                          <a:latin typeface="Cambria Math" panose="02040503050406030204" pitchFamily="18" charset="0"/>
                        </a:rPr>
                        <m:t>𝑡</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151626" y="833857"/>
                <a:ext cx="1634165" cy="369332"/>
              </a:xfrm>
              <a:prstGeom prst="rect">
                <a:avLst/>
              </a:prstGeom>
              <a:blipFill>
                <a:blip r:embed="rId2"/>
                <a:stretch>
                  <a:fillRect b="-13333"/>
                </a:stretch>
              </a:blipFill>
            </p:spPr>
            <p:txBody>
              <a:bodyPr/>
              <a:lstStyle/>
              <a:p>
                <a:r>
                  <a:rPr lang="en-US">
                    <a:noFill/>
                  </a:rPr>
                  <a:t> </a:t>
                </a:r>
              </a:p>
            </p:txBody>
          </p:sp>
        </mc:Fallback>
      </mc:AlternateContent>
      <p:sp>
        <p:nvSpPr>
          <p:cNvPr id="7" name="Rectangle 6"/>
          <p:cNvSpPr/>
          <p:nvPr/>
        </p:nvSpPr>
        <p:spPr>
          <a:xfrm>
            <a:off x="5452304" y="1216060"/>
            <a:ext cx="3447287" cy="410882"/>
          </a:xfrm>
          <a:prstGeom prst="rect">
            <a:avLst/>
          </a:prstGeom>
        </p:spPr>
        <p:txBody>
          <a:bodyPr wrap="square">
            <a:spAutoFit/>
          </a:bodyPr>
          <a:lstStyle/>
          <a:p>
            <a:pPr marL="342900" indent="-342900" algn="r" rtl="1">
              <a:lnSpc>
                <a:spcPct val="115000"/>
              </a:lnSpc>
              <a:spcAft>
                <a:spcPts val="1000"/>
              </a:spcAft>
              <a:buClr>
                <a:srgbClr val="FF0000"/>
              </a:buClr>
              <a:buFont typeface="Wingdings" panose="05000000000000000000" pitchFamily="2" charset="2"/>
              <a:buChar char="q"/>
            </a:pP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سینوسی</a:t>
            </a:r>
            <a:r>
              <a:rPr lang="fa-IR"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a:t>
            </a:r>
            <a:endParaRPr lang="en-US"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102933" y="1246529"/>
                <a:ext cx="22927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smtClean="0">
                              <a:latin typeface="Cambria Math" panose="02040503050406030204" pitchFamily="18" charset="0"/>
                            </a:rPr>
                          </m:ctrlPr>
                        </m:dPr>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r>
                            <a:rPr lang="en-US" i="1">
                              <a:latin typeface="Cambria Math" panose="02040503050406030204" pitchFamily="18" charset="0"/>
                            </a:rPr>
                            <m:t>𝐴</m:t>
                          </m:r>
                          <m:r>
                            <m:rPr>
                              <m:sty m:val="p"/>
                            </m:rPr>
                            <a:rPr lang="en-US" b="0" i="0" smtClean="0">
                              <a:latin typeface="Cambria Math" panose="02040503050406030204" pitchFamily="18" charset="0"/>
                            </a:rPr>
                            <m:t>sin</m:t>
                          </m:r>
                          <m:r>
                            <a:rPr lang="en-US" i="0">
                              <a:latin typeface="Cambria Math" panose="02040503050406030204" pitchFamily="18" charset="0"/>
                            </a:rPr>
                            <m:t>(</m:t>
                          </m:r>
                          <m:r>
                            <a:rPr lang="en-US" i="1">
                              <a:latin typeface="Cambria Math" panose="02040503050406030204" pitchFamily="18" charset="0"/>
                            </a:rPr>
                            <m:t>𝜔</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𝜑</m:t>
                          </m:r>
                        </m:e>
                      </m:d>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02933" y="1246529"/>
                <a:ext cx="2292744" cy="369332"/>
              </a:xfrm>
              <a:prstGeom prst="rect">
                <a:avLst/>
              </a:prstGeom>
              <a:blipFill>
                <a:blip r:embed="rId3"/>
                <a:stretch>
                  <a:fillRect t="-119672" r="-21809" b="-183607"/>
                </a:stretch>
              </a:blipFill>
            </p:spPr>
            <p:txBody>
              <a:bodyPr/>
              <a:lstStyle/>
              <a:p>
                <a:r>
                  <a:rPr lang="en-US">
                    <a:noFill/>
                  </a:rPr>
                  <a:t> </a:t>
                </a:r>
              </a:p>
            </p:txBody>
          </p:sp>
        </mc:Fallback>
      </mc:AlternateContent>
      <p:cxnSp>
        <p:nvCxnSpPr>
          <p:cNvPr id="9" name="Straight Arrow Connector 8"/>
          <p:cNvCxnSpPr/>
          <p:nvPr/>
        </p:nvCxnSpPr>
        <p:spPr>
          <a:xfrm>
            <a:off x="968708" y="1615861"/>
            <a:ext cx="0" cy="2865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92324" y="1615861"/>
            <a:ext cx="0" cy="261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96285" y="1851861"/>
            <a:ext cx="744846" cy="375487"/>
          </a:xfrm>
          <a:prstGeom prst="rect">
            <a:avLst/>
          </a:prstGeom>
        </p:spPr>
        <p:txBody>
          <a:bodyPr wrap="square">
            <a:spAutoFit/>
          </a:bodyPr>
          <a:lstStyle/>
          <a:p>
            <a:pPr algn="ctr" rtl="1">
              <a:lnSpc>
                <a:spcPct val="115000"/>
              </a:lnSpc>
              <a:spcAft>
                <a:spcPts val="1000"/>
              </a:spcAft>
              <a:buClr>
                <a:srgbClr val="FF0000"/>
              </a:buClr>
            </a:pPr>
            <a:r>
              <a:rPr lang="fa-IR"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دامنه</a:t>
            </a:r>
            <a:endParaRPr lang="en-US" sz="16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p:cNvSpPr/>
          <p:nvPr/>
        </p:nvSpPr>
        <p:spPr>
          <a:xfrm>
            <a:off x="1693987" y="1841944"/>
            <a:ext cx="744846" cy="375487"/>
          </a:xfrm>
          <a:prstGeom prst="rect">
            <a:avLst/>
          </a:prstGeom>
        </p:spPr>
        <p:txBody>
          <a:bodyPr wrap="square">
            <a:spAutoFit/>
          </a:bodyPr>
          <a:lstStyle/>
          <a:p>
            <a:pPr algn="ctr" rtl="1">
              <a:lnSpc>
                <a:spcPct val="115000"/>
              </a:lnSpc>
              <a:spcAft>
                <a:spcPts val="1000"/>
              </a:spcAft>
              <a:buClr>
                <a:srgbClr val="FF0000"/>
              </a:buClr>
            </a:pPr>
            <a:r>
              <a:rPr lang="fa-IR"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فاز</a:t>
            </a:r>
            <a:endParaRPr lang="en-US" sz="16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2833437" y="1246529"/>
                <a:ext cx="11085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𝜔</m:t>
                      </m:r>
                      <m:r>
                        <a:rPr lang="en-US" i="0">
                          <a:latin typeface="Cambria Math" panose="02040503050406030204" pitchFamily="18" charset="0"/>
                        </a:rPr>
                        <m:t>=</m:t>
                      </m:r>
                      <m:r>
                        <a:rPr lang="en-US" i="0">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𝑓</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2833437" y="1246529"/>
                <a:ext cx="1108573" cy="369332"/>
              </a:xfrm>
              <a:prstGeom prst="rect">
                <a:avLst/>
              </a:prstGeom>
              <a:blipFill>
                <a:blip r:embed="rId4"/>
                <a:stretch>
                  <a:fillRect b="-13115"/>
                </a:stretch>
              </a:blipFill>
            </p:spPr>
            <p:txBody>
              <a:bodyPr/>
              <a:lstStyle/>
              <a:p>
                <a:r>
                  <a:rPr lang="en-US">
                    <a:noFill/>
                  </a:rPr>
                  <a:t> </a:t>
                </a:r>
              </a:p>
            </p:txBody>
          </p:sp>
        </mc:Fallback>
      </mc:AlternateContent>
      <p:cxnSp>
        <p:nvCxnSpPr>
          <p:cNvPr id="14" name="Straight Arrow Connector 13"/>
          <p:cNvCxnSpPr/>
          <p:nvPr/>
        </p:nvCxnSpPr>
        <p:spPr>
          <a:xfrm>
            <a:off x="3706786" y="1626873"/>
            <a:ext cx="0" cy="261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974998" y="1865610"/>
            <a:ext cx="1412775" cy="375487"/>
          </a:xfrm>
          <a:prstGeom prst="rect">
            <a:avLst/>
          </a:prstGeom>
        </p:spPr>
        <p:txBody>
          <a:bodyPr wrap="square">
            <a:spAutoFit/>
          </a:bodyPr>
          <a:lstStyle/>
          <a:p>
            <a:pPr algn="ctr" rtl="1">
              <a:lnSpc>
                <a:spcPct val="115000"/>
              </a:lnSpc>
              <a:spcAft>
                <a:spcPts val="1000"/>
              </a:spcAft>
              <a:buClr>
                <a:srgbClr val="FF0000"/>
              </a:buClr>
            </a:pPr>
            <a:r>
              <a:rPr lang="fa-IR"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فرکانس</a:t>
            </a:r>
            <a:endParaRPr lang="en-US" sz="16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6" name="Picture 15"/>
          <p:cNvPicPr>
            <a:picLocks noChangeAspect="1"/>
          </p:cNvPicPr>
          <p:nvPr/>
        </p:nvPicPr>
        <p:blipFill>
          <a:blip r:embed="rId5"/>
          <a:stretch>
            <a:fillRect/>
          </a:stretch>
        </p:blipFill>
        <p:spPr>
          <a:xfrm>
            <a:off x="262023" y="2248280"/>
            <a:ext cx="2614140" cy="1373760"/>
          </a:xfrm>
          <a:prstGeom prst="rect">
            <a:avLst/>
          </a:prstGeom>
        </p:spPr>
      </p:pic>
      <p:pic>
        <p:nvPicPr>
          <p:cNvPr id="17" name="Picture 16"/>
          <p:cNvPicPr>
            <a:picLocks noChangeAspect="1"/>
          </p:cNvPicPr>
          <p:nvPr/>
        </p:nvPicPr>
        <p:blipFill>
          <a:blip r:embed="rId6"/>
          <a:stretch>
            <a:fillRect/>
          </a:stretch>
        </p:blipFill>
        <p:spPr>
          <a:xfrm>
            <a:off x="2850763" y="2229815"/>
            <a:ext cx="2614140" cy="1373760"/>
          </a:xfrm>
          <a:prstGeom prst="rect">
            <a:avLst/>
          </a:prstGeom>
        </p:spPr>
      </p:pic>
      <p:pic>
        <p:nvPicPr>
          <p:cNvPr id="18" name="Picture 17"/>
          <p:cNvPicPr>
            <a:picLocks noChangeAspect="1"/>
          </p:cNvPicPr>
          <p:nvPr/>
        </p:nvPicPr>
        <p:blipFill>
          <a:blip r:embed="rId7"/>
          <a:stretch>
            <a:fillRect/>
          </a:stretch>
        </p:blipFill>
        <p:spPr>
          <a:xfrm>
            <a:off x="5452305" y="2231378"/>
            <a:ext cx="2614140" cy="1373760"/>
          </a:xfrm>
          <a:prstGeom prst="rect">
            <a:avLst/>
          </a:prstGeom>
        </p:spPr>
      </p:pic>
      <mc:AlternateContent xmlns:mc="http://schemas.openxmlformats.org/markup-compatibility/2006" xmlns:a14="http://schemas.microsoft.com/office/drawing/2010/main">
        <mc:Choice Requires="a14">
          <p:sp>
            <p:nvSpPr>
              <p:cNvPr id="19" name="Rectangle 18"/>
              <p:cNvSpPr/>
              <p:nvPr/>
            </p:nvSpPr>
            <p:spPr>
              <a:xfrm>
                <a:off x="1141793" y="3572215"/>
                <a:ext cx="82920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𝜑</m:t>
                      </m:r>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1141793" y="3572215"/>
                <a:ext cx="829201" cy="369332"/>
              </a:xfrm>
              <a:prstGeom prst="rect">
                <a:avLst/>
              </a:prstGeom>
              <a:blipFill>
                <a:blip r:embed="rId8"/>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612851" y="3572215"/>
                <a:ext cx="82920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𝜑</m:t>
                      </m:r>
                      <m:r>
                        <a:rPr lang="en-US" i="0">
                          <a:latin typeface="Cambria Math" panose="02040503050406030204" pitchFamily="18" charset="0"/>
                        </a:rPr>
                        <m:t>&gt;</m:t>
                      </m:r>
                      <m:r>
                        <a:rPr lang="en-US" i="0">
                          <a:latin typeface="Cambria Math" panose="02040503050406030204" pitchFamily="18" charset="0"/>
                        </a:rPr>
                        <m:t>0</m:t>
                      </m:r>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3612851" y="3572215"/>
                <a:ext cx="829201" cy="369332"/>
              </a:xfrm>
              <a:prstGeom prst="rect">
                <a:avLst/>
              </a:prstGeom>
              <a:blipFill>
                <a:blip r:embed="rId9"/>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277559" y="3572215"/>
                <a:ext cx="82920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𝜑</m:t>
                      </m:r>
                      <m:r>
                        <a:rPr lang="en-US" i="0">
                          <a:latin typeface="Cambria Math" panose="02040503050406030204" pitchFamily="18" charset="0"/>
                        </a:rPr>
                        <m:t>&lt;</m:t>
                      </m:r>
                      <m:r>
                        <a:rPr lang="en-US" i="0">
                          <a:latin typeface="Cambria Math" panose="02040503050406030204" pitchFamily="18" charset="0"/>
                        </a:rPr>
                        <m:t>0</m:t>
                      </m:r>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6277559" y="3572215"/>
                <a:ext cx="829201" cy="369332"/>
              </a:xfrm>
              <a:prstGeom prst="rect">
                <a:avLst/>
              </a:prstGeom>
              <a:blipFill>
                <a:blip r:embed="rId10"/>
                <a:stretch>
                  <a:fillRect b="-4918"/>
                </a:stretch>
              </a:blipFill>
            </p:spPr>
            <p:txBody>
              <a:bodyPr/>
              <a:lstStyle/>
              <a:p>
                <a:r>
                  <a:rPr lang="en-US">
                    <a:noFill/>
                  </a:rPr>
                  <a:t> </a:t>
                </a:r>
              </a:p>
            </p:txBody>
          </p:sp>
        </mc:Fallback>
      </mc:AlternateContent>
      <p:sp>
        <p:nvSpPr>
          <p:cNvPr id="22" name="Rectangle 21"/>
          <p:cNvSpPr/>
          <p:nvPr/>
        </p:nvSpPr>
        <p:spPr>
          <a:xfrm>
            <a:off x="3308363" y="3806275"/>
            <a:ext cx="1412775" cy="375487"/>
          </a:xfrm>
          <a:prstGeom prst="rect">
            <a:avLst/>
          </a:prstGeom>
        </p:spPr>
        <p:txBody>
          <a:bodyPr wrap="square">
            <a:spAutoFit/>
          </a:bodyPr>
          <a:lstStyle/>
          <a:p>
            <a:pPr algn="ctr" rtl="1">
              <a:lnSpc>
                <a:spcPct val="115000"/>
              </a:lnSpc>
              <a:spcAft>
                <a:spcPts val="1000"/>
              </a:spcAft>
              <a:buClr>
                <a:srgbClr val="FF0000"/>
              </a:buClr>
            </a:pPr>
            <a:r>
              <a:rPr lang="fa-IR"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پیش فاز</a:t>
            </a:r>
            <a:endParaRPr lang="en-US" sz="16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3" name="Rectangle 22"/>
          <p:cNvSpPr/>
          <p:nvPr/>
        </p:nvSpPr>
        <p:spPr>
          <a:xfrm>
            <a:off x="5985771" y="3806275"/>
            <a:ext cx="1412775" cy="375487"/>
          </a:xfrm>
          <a:prstGeom prst="rect">
            <a:avLst/>
          </a:prstGeom>
        </p:spPr>
        <p:txBody>
          <a:bodyPr wrap="square">
            <a:spAutoFit/>
          </a:bodyPr>
          <a:lstStyle/>
          <a:p>
            <a:pPr algn="ctr" rtl="1">
              <a:lnSpc>
                <a:spcPct val="115000"/>
              </a:lnSpc>
              <a:spcAft>
                <a:spcPts val="1000"/>
              </a:spcAft>
              <a:buClr>
                <a:srgbClr val="FF0000"/>
              </a:buClr>
            </a:pPr>
            <a:r>
              <a:rPr lang="fa-IR"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پس فاز</a:t>
            </a:r>
            <a:endParaRPr lang="en-US" sz="16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4" name="Rectangle 23"/>
          <p:cNvSpPr/>
          <p:nvPr/>
        </p:nvSpPr>
        <p:spPr>
          <a:xfrm>
            <a:off x="5638800" y="4363744"/>
            <a:ext cx="3344584" cy="410882"/>
          </a:xfrm>
          <a:prstGeom prst="rect">
            <a:avLst/>
          </a:prstGeom>
        </p:spPr>
        <p:txBody>
          <a:bodyPr wrap="square">
            <a:spAutoFit/>
          </a:bodyPr>
          <a:lstStyle/>
          <a:p>
            <a:pPr marL="285750" indent="-285750" algn="r" rtl="1">
              <a:lnSpc>
                <a:spcPct val="115000"/>
              </a:lnSpc>
              <a:spcAft>
                <a:spcPts val="1000"/>
              </a:spcAft>
              <a:buClr>
                <a:srgbClr val="FF0000"/>
              </a:buClr>
              <a:buFont typeface="Wingdings" panose="05000000000000000000" pitchFamily="2" charset="2"/>
              <a:buChar char="q"/>
            </a:pP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پله واحد</a:t>
            </a:r>
            <a:r>
              <a:rPr lang="en-US"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a:t>
            </a:r>
            <a:r>
              <a:rPr lang="en-US"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step</a:t>
            </a: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a:t>
            </a:r>
            <a:endParaRPr lang="en-US"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5" name="Rectangle 24"/>
              <p:cNvSpPr/>
              <p:nvPr/>
            </p:nvSpPr>
            <p:spPr>
              <a:xfrm>
                <a:off x="6803" y="5410200"/>
                <a:ext cx="2269980" cy="7101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𝑢</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0">
                                    <a:latin typeface="Cambria Math" panose="02040503050406030204" pitchFamily="18" charset="0"/>
                                  </a:rPr>
                                  <m:t>0</m:t>
                                </m:r>
                                <m:r>
                                  <m:rPr>
                                    <m:nor/>
                                  </m:rPr>
                                  <a:rPr lang="en-US" i="1">
                                    <a:latin typeface="Cambria Math" panose="02040503050406030204" pitchFamily="18" charset="0"/>
                                  </a:rPr>
                                  <m:t>          </m:t>
                                </m:r>
                                <m:r>
                                  <a:rPr lang="en-US" i="1">
                                    <a:latin typeface="Cambria Math" panose="02040503050406030204" pitchFamily="18" charset="0"/>
                                  </a:rPr>
                                  <m:t>𝑡</m:t>
                                </m:r>
                                <m:r>
                                  <m:rPr>
                                    <m:nor/>
                                  </m:rPr>
                                  <a:rPr lang="en-US" i="1">
                                    <a:latin typeface="Cambria Math" panose="02040503050406030204" pitchFamily="18" charset="0"/>
                                  </a:rPr>
                                  <m:t> </m:t>
                                </m:r>
                                <m:r>
                                  <a:rPr lang="en-US" i="0">
                                    <a:latin typeface="Cambria Math" panose="02040503050406030204" pitchFamily="18" charset="0"/>
                                  </a:rPr>
                                  <m:t>&lt;</m:t>
                                </m:r>
                                <m:r>
                                  <m:rPr>
                                    <m:nor/>
                                  </m:rPr>
                                  <a:rPr lang="en-US" i="1">
                                    <a:latin typeface="Cambria Math" panose="02040503050406030204" pitchFamily="18" charset="0"/>
                                  </a:rPr>
                                  <m:t>  </m:t>
                                </m:r>
                                <m:r>
                                  <a:rPr lang="en-US" i="0">
                                    <a:latin typeface="Cambria Math" panose="02040503050406030204" pitchFamily="18" charset="0"/>
                                  </a:rPr>
                                  <m:t>0</m:t>
                                </m:r>
                              </m:e>
                            </m:mr>
                            <m:mr>
                              <m:e>
                                <m:r>
                                  <a:rPr lang="en-US" i="0">
                                    <a:latin typeface="Cambria Math" panose="02040503050406030204" pitchFamily="18" charset="0"/>
                                  </a:rPr>
                                  <m:t>1</m:t>
                                </m:r>
                                <m:r>
                                  <m:rPr>
                                    <m:nor/>
                                  </m:rPr>
                                  <a:rPr lang="en-US" i="1">
                                    <a:latin typeface="Cambria Math" panose="02040503050406030204" pitchFamily="18" charset="0"/>
                                  </a:rPr>
                                  <m:t>           </m:t>
                                </m:r>
                                <m:r>
                                  <a:rPr lang="en-US" i="1">
                                    <a:latin typeface="Cambria Math" panose="02040503050406030204" pitchFamily="18" charset="0"/>
                                  </a:rPr>
                                  <m:t>𝑡</m:t>
                                </m:r>
                                <m:r>
                                  <m:rPr>
                                    <m:nor/>
                                  </m:rPr>
                                  <a:rPr lang="en-US" i="1">
                                    <a:latin typeface="Cambria Math" panose="02040503050406030204" pitchFamily="18" charset="0"/>
                                  </a:rPr>
                                  <m:t> </m:t>
                                </m:r>
                                <m:r>
                                  <a:rPr lang="en-US" i="0">
                                    <a:latin typeface="Cambria Math" panose="02040503050406030204" pitchFamily="18" charset="0"/>
                                  </a:rPr>
                                  <m:t>&gt;</m:t>
                                </m:r>
                                <m:r>
                                  <m:rPr>
                                    <m:nor/>
                                  </m:rPr>
                                  <a:rPr lang="en-US" i="1">
                                    <a:latin typeface="Cambria Math" panose="02040503050406030204" pitchFamily="18" charset="0"/>
                                  </a:rPr>
                                  <m:t>  </m:t>
                                </m:r>
                                <m:r>
                                  <a:rPr lang="en-US" i="0">
                                    <a:latin typeface="Cambria Math" panose="02040503050406030204" pitchFamily="18" charset="0"/>
                                  </a:rPr>
                                  <m:t>0</m:t>
                                </m:r>
                              </m:e>
                            </m:mr>
                          </m:m>
                        </m:e>
                      </m:d>
                    </m:oMath>
                  </m:oMathPara>
                </a14:m>
                <a:endParaRPr lang="en-US" dirty="0"/>
              </a:p>
            </p:txBody>
          </p:sp>
        </mc:Choice>
        <mc:Fallback xmlns="">
          <p:sp>
            <p:nvSpPr>
              <p:cNvPr id="25" name="Rectangle 24"/>
              <p:cNvSpPr>
                <a:spLocks noRot="1" noChangeAspect="1" noMove="1" noResize="1" noEditPoints="1" noAdjustHandles="1" noChangeArrowheads="1" noChangeShapeType="1" noTextEdit="1"/>
              </p:cNvSpPr>
              <p:nvPr/>
            </p:nvSpPr>
            <p:spPr>
              <a:xfrm>
                <a:off x="6803" y="5410200"/>
                <a:ext cx="2269980" cy="710194"/>
              </a:xfrm>
              <a:prstGeom prst="rect">
                <a:avLst/>
              </a:prstGeom>
              <a:blipFill>
                <a:blip r:embed="rId11"/>
                <a:stretch>
                  <a:fillRect/>
                </a:stretch>
              </a:blipFill>
            </p:spPr>
            <p:txBody>
              <a:bodyPr/>
              <a:lstStyle/>
              <a:p>
                <a:r>
                  <a:rPr lang="en-US">
                    <a:noFill/>
                  </a:rPr>
                  <a:t> </a:t>
                </a:r>
              </a:p>
            </p:txBody>
          </p:sp>
        </mc:Fallback>
      </mc:AlternateContent>
      <p:pic>
        <p:nvPicPr>
          <p:cNvPr id="26" name="Picture 25"/>
          <p:cNvPicPr>
            <a:picLocks noChangeAspect="1"/>
          </p:cNvPicPr>
          <p:nvPr/>
        </p:nvPicPr>
        <p:blipFill>
          <a:blip r:embed="rId12"/>
          <a:stretch>
            <a:fillRect/>
          </a:stretch>
        </p:blipFill>
        <p:spPr>
          <a:xfrm>
            <a:off x="4308303" y="4931223"/>
            <a:ext cx="2055780" cy="1373760"/>
          </a:xfrm>
          <a:prstGeom prst="rect">
            <a:avLst/>
          </a:prstGeom>
        </p:spPr>
      </p:pic>
      <p:pic>
        <p:nvPicPr>
          <p:cNvPr id="27" name="Picture 26"/>
          <p:cNvPicPr>
            <a:picLocks noChangeAspect="1"/>
          </p:cNvPicPr>
          <p:nvPr/>
        </p:nvPicPr>
        <p:blipFill>
          <a:blip r:embed="rId13"/>
          <a:stretch>
            <a:fillRect/>
          </a:stretch>
        </p:blipFill>
        <p:spPr>
          <a:xfrm>
            <a:off x="6495280" y="4927632"/>
            <a:ext cx="2258820" cy="1373760"/>
          </a:xfrm>
          <a:prstGeom prst="rect">
            <a:avLst/>
          </a:prstGeom>
        </p:spPr>
      </p:pic>
      <p:pic>
        <p:nvPicPr>
          <p:cNvPr id="28" name="Picture 27"/>
          <p:cNvPicPr>
            <a:picLocks noChangeAspect="1"/>
          </p:cNvPicPr>
          <p:nvPr/>
        </p:nvPicPr>
        <p:blipFill>
          <a:blip r:embed="rId14"/>
          <a:stretch>
            <a:fillRect/>
          </a:stretch>
        </p:blipFill>
        <p:spPr>
          <a:xfrm>
            <a:off x="2109741" y="4926252"/>
            <a:ext cx="2055780" cy="1373760"/>
          </a:xfrm>
          <a:prstGeom prst="rect">
            <a:avLst/>
          </a:prstGeom>
        </p:spPr>
      </p:pic>
    </p:spTree>
    <p:extLst>
      <p:ext uri="{BB962C8B-B14F-4D97-AF65-F5344CB8AC3E}">
        <p14:creationId xmlns:p14="http://schemas.microsoft.com/office/powerpoint/2010/main" val="302989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ppt_x"/>
                                          </p:val>
                                        </p:tav>
                                        <p:tav tm="100000">
                                          <p:val>
                                            <p:strVal val="#ppt_x"/>
                                          </p:val>
                                        </p:tav>
                                      </p:tavLst>
                                    </p:anim>
                                    <p:anim calcmode="lin" valueType="num">
                                      <p:cBhvr additive="base">
                                        <p:cTn id="76" dur="500" fill="hold"/>
                                        <p:tgtEl>
                                          <p:spTgt spid="1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additive="base">
                                        <p:cTn id="83" dur="500" fill="hold"/>
                                        <p:tgtEl>
                                          <p:spTgt spid="23"/>
                                        </p:tgtEl>
                                        <p:attrNameLst>
                                          <p:attrName>ppt_x</p:attrName>
                                        </p:attrNameLst>
                                      </p:cBhvr>
                                      <p:tavLst>
                                        <p:tav tm="0">
                                          <p:val>
                                            <p:strVal val="#ppt_x"/>
                                          </p:val>
                                        </p:tav>
                                        <p:tav tm="100000">
                                          <p:val>
                                            <p:strVal val="#ppt_x"/>
                                          </p:val>
                                        </p:tav>
                                      </p:tavLst>
                                    </p:anim>
                                    <p:anim calcmode="lin" valueType="num">
                                      <p:cBhvr additive="base">
                                        <p:cTn id="8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additive="base">
                                        <p:cTn id="89" dur="500" fill="hold"/>
                                        <p:tgtEl>
                                          <p:spTgt spid="24"/>
                                        </p:tgtEl>
                                        <p:attrNameLst>
                                          <p:attrName>ppt_x</p:attrName>
                                        </p:attrNameLst>
                                      </p:cBhvr>
                                      <p:tavLst>
                                        <p:tav tm="0">
                                          <p:val>
                                            <p:strVal val="#ppt_x"/>
                                          </p:val>
                                        </p:tav>
                                        <p:tav tm="100000">
                                          <p:val>
                                            <p:strVal val="#ppt_x"/>
                                          </p:val>
                                        </p:tav>
                                      </p:tavLst>
                                    </p:anim>
                                    <p:anim calcmode="lin" valueType="num">
                                      <p:cBhvr additive="base">
                                        <p:cTn id="90" dur="500" fill="hold"/>
                                        <p:tgtEl>
                                          <p:spTgt spid="24"/>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additive="base">
                                        <p:cTn id="99" dur="500" fill="hold"/>
                                        <p:tgtEl>
                                          <p:spTgt spid="28"/>
                                        </p:tgtEl>
                                        <p:attrNameLst>
                                          <p:attrName>ppt_x</p:attrName>
                                        </p:attrNameLst>
                                      </p:cBhvr>
                                      <p:tavLst>
                                        <p:tav tm="0">
                                          <p:val>
                                            <p:strVal val="#ppt_x"/>
                                          </p:val>
                                        </p:tav>
                                        <p:tav tm="100000">
                                          <p:val>
                                            <p:strVal val="#ppt_x"/>
                                          </p:val>
                                        </p:tav>
                                      </p:tavLst>
                                    </p:anim>
                                    <p:anim calcmode="lin" valueType="num">
                                      <p:cBhvr additive="base">
                                        <p:cTn id="10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additive="base">
                                        <p:cTn id="105" dur="500" fill="hold"/>
                                        <p:tgtEl>
                                          <p:spTgt spid="26"/>
                                        </p:tgtEl>
                                        <p:attrNameLst>
                                          <p:attrName>ppt_x</p:attrName>
                                        </p:attrNameLst>
                                      </p:cBhvr>
                                      <p:tavLst>
                                        <p:tav tm="0">
                                          <p:val>
                                            <p:strVal val="#ppt_x"/>
                                          </p:val>
                                        </p:tav>
                                        <p:tav tm="100000">
                                          <p:val>
                                            <p:strVal val="#ppt_x"/>
                                          </p:val>
                                        </p:tav>
                                      </p:tavLst>
                                    </p:anim>
                                    <p:anim calcmode="lin" valueType="num">
                                      <p:cBhvr additive="base">
                                        <p:cTn id="10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27"/>
                                        </p:tgtEl>
                                        <p:attrNameLst>
                                          <p:attrName>style.visibility</p:attrName>
                                        </p:attrNameLst>
                                      </p:cBhvr>
                                      <p:to>
                                        <p:strVal val="visible"/>
                                      </p:to>
                                    </p:set>
                                    <p:anim calcmode="lin" valueType="num">
                                      <p:cBhvr additive="base">
                                        <p:cTn id="111" dur="500" fill="hold"/>
                                        <p:tgtEl>
                                          <p:spTgt spid="27"/>
                                        </p:tgtEl>
                                        <p:attrNameLst>
                                          <p:attrName>ppt_x</p:attrName>
                                        </p:attrNameLst>
                                      </p:cBhvr>
                                      <p:tavLst>
                                        <p:tav tm="0">
                                          <p:val>
                                            <p:strVal val="#ppt_x"/>
                                          </p:val>
                                        </p:tav>
                                        <p:tav tm="100000">
                                          <p:val>
                                            <p:strVal val="#ppt_x"/>
                                          </p:val>
                                        </p:tav>
                                      </p:tavLst>
                                    </p:anim>
                                    <p:anim calcmode="lin" valueType="num">
                                      <p:cBhvr additive="base">
                                        <p:cTn id="1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P spid="13" grpId="0"/>
      <p:bldP spid="15" grpId="0"/>
      <p:bldP spid="19" grpId="0"/>
      <p:bldP spid="20" grpId="0"/>
      <p:bldP spid="21" grpId="0"/>
      <p:bldP spid="22" grpId="0"/>
      <p:bldP spid="23" grpId="0"/>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pic>
        <p:nvPicPr>
          <p:cNvPr id="5" name="Picture 4"/>
          <p:cNvPicPr>
            <a:picLocks noChangeAspect="1"/>
          </p:cNvPicPr>
          <p:nvPr/>
        </p:nvPicPr>
        <p:blipFill>
          <a:blip r:embed="rId2"/>
          <a:stretch>
            <a:fillRect/>
          </a:stretch>
        </p:blipFill>
        <p:spPr>
          <a:xfrm>
            <a:off x="838200" y="560700"/>
            <a:ext cx="2055780" cy="1373760"/>
          </a:xfrm>
          <a:prstGeom prst="rect">
            <a:avLst/>
          </a:prstGeom>
        </p:spPr>
      </p:pic>
      <p:pic>
        <p:nvPicPr>
          <p:cNvPr id="6" name="Picture 5"/>
          <p:cNvPicPr>
            <a:picLocks noChangeAspect="1"/>
          </p:cNvPicPr>
          <p:nvPr/>
        </p:nvPicPr>
        <p:blipFill>
          <a:blip r:embed="rId3"/>
          <a:stretch>
            <a:fillRect/>
          </a:stretch>
        </p:blipFill>
        <p:spPr>
          <a:xfrm>
            <a:off x="838200" y="1962964"/>
            <a:ext cx="2055780" cy="1272000"/>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3053659" y="1134345"/>
                <a:ext cx="45335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smtClean="0">
                              <a:latin typeface="Cambria Math" panose="02040503050406030204" pitchFamily="18" charset="0"/>
                            </a:rPr>
                          </m:ctrlPr>
                        </m:dPr>
                        <m:e>
                          <m:r>
                            <a:rPr lang="en-US" i="1">
                              <a:latin typeface="Cambria Math" panose="02040503050406030204" pitchFamily="18" charset="0"/>
                            </a:rPr>
                            <m:t>𝑓</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𝑢</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𝑜</m:t>
                              </m:r>
                            </m:sub>
                          </m:sSub>
                          <m:r>
                            <a:rPr lang="en-US" i="0">
                              <a:latin typeface="Cambria Math" panose="02040503050406030204" pitchFamily="18" charset="0"/>
                            </a:rPr>
                            <m:t>)−</m:t>
                          </m:r>
                          <m:r>
                            <a:rPr lang="en-US" i="1">
                              <a:latin typeface="Cambria Math" panose="02040503050406030204" pitchFamily="18" charset="0"/>
                            </a:rPr>
                            <m:t>𝑢</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𝑜</m:t>
                              </m:r>
                            </m:sub>
                          </m:sSub>
                          <m:r>
                            <a:rPr lang="en-US" i="0">
                              <a:latin typeface="Cambria Math" panose="02040503050406030204" pitchFamily="18" charset="0"/>
                            </a:rPr>
                            <m:t>)</m:t>
                          </m:r>
                          <m:r>
                            <m:rPr>
                              <m:nor/>
                            </m:rPr>
                            <a:rPr lang="en-US" i="1">
                              <a:latin typeface="Cambria Math" panose="02040503050406030204" pitchFamily="18" charset="0"/>
                            </a:rPr>
                            <m:t> </m:t>
                          </m:r>
                          <m:r>
                            <a:rPr lang="en-US" i="0">
                              <a:latin typeface="Cambria Math" panose="02040503050406030204" pitchFamily="18" charset="0"/>
                            </a:rPr>
                            <m:t>=</m:t>
                          </m:r>
                          <m:r>
                            <a:rPr lang="en-US" i="1">
                              <a:latin typeface="Cambria Math" panose="02040503050406030204" pitchFamily="18" charset="0"/>
                            </a:rPr>
                            <m:t>𝑢</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𝑜</m:t>
                              </m:r>
                            </m:sub>
                          </m:sSub>
                          <m:r>
                            <a:rPr lang="en-US" b="0" i="0" baseline="30000" smtClean="0">
                              <a:latin typeface="Cambria Math" panose="02040503050406030204" pitchFamily="18" charset="0"/>
                            </a:rPr>
                            <m:t>2</m:t>
                          </m:r>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0">
                                  <a:latin typeface="Cambria Math" panose="02040503050406030204" pitchFamily="18" charset="0"/>
                                </a:rPr>
                                <m:t>2</m:t>
                              </m:r>
                            </m:sup>
                          </m:sSup>
                        </m:e>
                      </m:d>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053659" y="1134345"/>
                <a:ext cx="4533549" cy="369332"/>
              </a:xfrm>
              <a:prstGeom prst="rect">
                <a:avLst/>
              </a:prstGeom>
              <a:blipFill>
                <a:blip r:embed="rId4"/>
                <a:stretch>
                  <a:fillRect t="-119672" r="-10215" b="-1836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053659" y="2414298"/>
                <a:ext cx="15626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a:latin typeface="Cambria Math" panose="02040503050406030204" pitchFamily="18" charset="0"/>
                            </a:rPr>
                          </m:ctrlPr>
                        </m:dPr>
                        <m:e>
                          <m:r>
                            <a:rPr lang="en-US" i="1">
                              <a:latin typeface="Cambria Math" panose="02040503050406030204" pitchFamily="18" charset="0"/>
                            </a:rPr>
                            <m:t>𝑓</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𝑢</m:t>
                          </m:r>
                          <m:r>
                            <a:rPr lang="en-US" i="0">
                              <a:latin typeface="Cambria Math" panose="02040503050406030204" pitchFamily="18" charset="0"/>
                            </a:rPr>
                            <m:t>(−</m:t>
                          </m:r>
                          <m:r>
                            <a:rPr lang="en-US" i="1">
                              <a:latin typeface="Cambria Math" panose="02040503050406030204" pitchFamily="18" charset="0"/>
                            </a:rPr>
                            <m:t>𝑡</m:t>
                          </m:r>
                        </m:e>
                      </m:d>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3053659" y="2414298"/>
                <a:ext cx="1562671" cy="369332"/>
              </a:xfrm>
              <a:prstGeom prst="rect">
                <a:avLst/>
              </a:prstGeom>
              <a:blipFill>
                <a:blip r:embed="rId5"/>
                <a:stretch>
                  <a:fillRect t="-119672" r="-32422" b="-183607"/>
                </a:stretch>
              </a:blipFill>
            </p:spPr>
            <p:txBody>
              <a:bodyPr/>
              <a:lstStyle/>
              <a:p>
                <a:r>
                  <a:rPr lang="en-US">
                    <a:noFill/>
                  </a:rPr>
                  <a:t> </a:t>
                </a:r>
              </a:p>
            </p:txBody>
          </p:sp>
        </mc:Fallback>
      </mc:AlternateContent>
      <p:pic>
        <p:nvPicPr>
          <p:cNvPr id="9" name="Picture 8"/>
          <p:cNvPicPr>
            <a:picLocks noChangeAspect="1"/>
          </p:cNvPicPr>
          <p:nvPr/>
        </p:nvPicPr>
        <p:blipFill>
          <a:blip r:embed="rId6"/>
          <a:stretch>
            <a:fillRect/>
          </a:stretch>
        </p:blipFill>
        <p:spPr>
          <a:xfrm>
            <a:off x="4887922" y="2098987"/>
            <a:ext cx="2081160" cy="1246560"/>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7004452" y="2414298"/>
                <a:ext cx="15626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a:latin typeface="Cambria Math" panose="02040503050406030204" pitchFamily="18" charset="0"/>
                            </a:rPr>
                          </m:ctrlPr>
                        </m:dPr>
                        <m:e>
                          <m:r>
                            <a:rPr lang="en-US" i="1">
                              <a:latin typeface="Cambria Math" panose="02040503050406030204" pitchFamily="18" charset="0"/>
                            </a:rPr>
                            <m:t>𝑓</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𝑢</m:t>
                          </m:r>
                          <m:r>
                            <a:rPr lang="en-US" i="0">
                              <a:latin typeface="Cambria Math" panose="02040503050406030204" pitchFamily="18" charset="0"/>
                            </a:rPr>
                            <m:t>(</m:t>
                          </m:r>
                          <m:r>
                            <a:rPr lang="en-US" i="1">
                              <a:latin typeface="Cambria Math" panose="02040503050406030204" pitchFamily="18" charset="0"/>
                            </a:rPr>
                            <m:t>𝑡</m:t>
                          </m:r>
                        </m:e>
                      </m:d>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7004452" y="2414298"/>
                <a:ext cx="1562671" cy="369332"/>
              </a:xfrm>
              <a:prstGeom prst="rect">
                <a:avLst/>
              </a:prstGeom>
              <a:blipFill>
                <a:blip r:embed="rId7"/>
                <a:stretch>
                  <a:fillRect t="-119672" r="-32813" b="-183607"/>
                </a:stretch>
              </a:blipFill>
            </p:spPr>
            <p:txBody>
              <a:bodyPr/>
              <a:lstStyle/>
              <a:p>
                <a:r>
                  <a:rPr lang="en-US">
                    <a:noFill/>
                  </a:rPr>
                  <a:t> </a:t>
                </a:r>
              </a:p>
            </p:txBody>
          </p:sp>
        </mc:Fallback>
      </mc:AlternateContent>
      <p:sp>
        <p:nvSpPr>
          <p:cNvPr id="11" name="Rectangle 10"/>
          <p:cNvSpPr/>
          <p:nvPr/>
        </p:nvSpPr>
        <p:spPr>
          <a:xfrm>
            <a:off x="2499917" y="149818"/>
            <a:ext cx="6412325" cy="410882"/>
          </a:xfrm>
          <a:prstGeom prst="rect">
            <a:avLst/>
          </a:prstGeom>
        </p:spPr>
        <p:txBody>
          <a:bodyPr wrap="square">
            <a:spAutoFit/>
          </a:bodyPr>
          <a:lstStyle/>
          <a:p>
            <a:pPr marL="342900" indent="-342900" algn="r" rtl="1">
              <a:lnSpc>
                <a:spcPct val="115000"/>
              </a:lnSpc>
              <a:spcAft>
                <a:spcPts val="1000"/>
              </a:spcAft>
              <a:buClr>
                <a:srgbClr val="FF0000"/>
              </a:buClr>
              <a:buFont typeface="Wingdings" panose="05000000000000000000" pitchFamily="2" charset="2"/>
              <a:buChar char="q"/>
            </a:pP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 </a:t>
            </a:r>
            <a:r>
              <a:rPr lang="fa-IR" dirty="0">
                <a:latin typeface="Times New Roman" panose="02020603050405020304" pitchFamily="18" charset="0"/>
                <a:ea typeface="Calibri" panose="020F0502020204030204" pitchFamily="34" charset="0"/>
                <a:cs typeface="B Nazanin" panose="00000400000000000000" pitchFamily="2" charset="-78"/>
              </a:rPr>
              <a:t>شکل موج </a:t>
            </a:r>
            <a:r>
              <a:rPr lang="fa-IR" dirty="0" smtClean="0">
                <a:latin typeface="Times New Roman" panose="02020603050405020304" pitchFamily="18" charset="0"/>
                <a:ea typeface="Calibri" panose="020F0502020204030204" pitchFamily="34" charset="0"/>
                <a:cs typeface="B Nazanin" panose="00000400000000000000" pitchFamily="2" charset="-78"/>
              </a:rPr>
              <a:t>های زیر </a:t>
            </a:r>
            <a:r>
              <a:rPr lang="fa-IR" dirty="0">
                <a:latin typeface="Times New Roman" panose="02020603050405020304" pitchFamily="18" charset="0"/>
                <a:ea typeface="Calibri" panose="020F0502020204030204" pitchFamily="34" charset="0"/>
                <a:cs typeface="B Nazanin" panose="00000400000000000000" pitchFamily="2" charset="-78"/>
              </a:rPr>
              <a:t>را بر حسب توابع پله واحد بنویسید:  </a:t>
            </a:r>
            <a:endParaRPr lang="en-US" dirty="0">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3657906" y="5076397"/>
                <a:ext cx="4095224" cy="484172"/>
              </a:xfrm>
              <a:prstGeom prst="rect">
                <a:avLst/>
              </a:prstGeom>
            </p:spPr>
            <p:txBody>
              <a:bodyPr wrap="none">
                <a:spAutoFit/>
              </a:bodyPr>
              <a:lstStyle/>
              <a:p>
                <a14:m>
                  <m:oMath xmlns:m="http://schemas.openxmlformats.org/officeDocument/2006/math">
                    <m:r>
                      <a:rPr lang="en-US" i="1">
                        <a:latin typeface="Cambria Math" panose="02040503050406030204" pitchFamily="18" charset="0"/>
                      </a:rPr>
                      <m:t>𝑓</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r>
                      <a:rPr lang="en-US" i="1">
                        <a:latin typeface="Cambria Math" panose="02040503050406030204" pitchFamily="18" charset="0"/>
                      </a:rPr>
                      <m:t>𝐴𝑢</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𝐴𝑢</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𝑇</m:t>
                        </m:r>
                      </m:num>
                      <m:den>
                        <m:r>
                          <a:rPr lang="en-US">
                            <a:latin typeface="Cambria Math" panose="02040503050406030204" pitchFamily="18" charset="0"/>
                          </a:rPr>
                          <m:t>2</m:t>
                        </m:r>
                      </m:den>
                    </m:f>
                    <m:r>
                      <a:rPr lang="en-US">
                        <a:latin typeface="Cambria Math" panose="02040503050406030204" pitchFamily="18" charset="0"/>
                      </a:rPr>
                      <m:t>)+</m:t>
                    </m:r>
                    <m:r>
                      <a:rPr lang="en-US" i="1">
                        <a:latin typeface="Cambria Math" panose="02040503050406030204" pitchFamily="18" charset="0"/>
                      </a:rPr>
                      <m:t>𝐴𝑢</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r>
                      <a:rPr lang="en-US" i="1">
                        <a:latin typeface="Cambria Math" panose="02040503050406030204" pitchFamily="18" charset="0"/>
                      </a:rPr>
                      <m:t>𝑇</m:t>
                    </m:r>
                  </m:oMath>
                </a14:m>
                <a:r>
                  <a:rPr lang="fa-IR" dirty="0" smtClean="0"/>
                  <a:t>(</a:t>
                </a:r>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3657906" y="5076397"/>
                <a:ext cx="4095224" cy="484172"/>
              </a:xfrm>
              <a:prstGeom prst="rect">
                <a:avLst/>
              </a:prstGeom>
              <a:blipFill>
                <a:blip r:embed="rId8"/>
                <a:stretch>
                  <a:fillRect l="-446" r="-298" b="-7595"/>
                </a:stretch>
              </a:blipFill>
            </p:spPr>
            <p:txBody>
              <a:bodyPr/>
              <a:lstStyle/>
              <a:p>
                <a:r>
                  <a:rPr lang="en-US">
                    <a:noFill/>
                  </a:rPr>
                  <a:t> </a:t>
                </a:r>
              </a:p>
            </p:txBody>
          </p:sp>
        </mc:Fallback>
      </mc:AlternateContent>
      <p:pic>
        <p:nvPicPr>
          <p:cNvPr id="13" name="Picture 12"/>
          <p:cNvPicPr>
            <a:picLocks noChangeAspect="1"/>
          </p:cNvPicPr>
          <p:nvPr/>
        </p:nvPicPr>
        <p:blipFill>
          <a:blip r:embed="rId9"/>
          <a:stretch>
            <a:fillRect/>
          </a:stretch>
        </p:blipFill>
        <p:spPr>
          <a:xfrm>
            <a:off x="838200" y="3070314"/>
            <a:ext cx="2055780" cy="1272000"/>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3028259" y="3678640"/>
                <a:ext cx="466820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smtClean="0">
                              <a:latin typeface="Cambria Math" panose="02040503050406030204" pitchFamily="18" charset="0"/>
                            </a:rPr>
                          </m:ctrlPr>
                        </m:dPr>
                        <m:e>
                          <m:r>
                            <a:rPr lang="en-US" i="1">
                              <a:latin typeface="Cambria Math" panose="02040503050406030204" pitchFamily="18" charset="0"/>
                            </a:rPr>
                            <m:t>𝑓</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𝑢</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𝑜</m:t>
                              </m:r>
                            </m:sub>
                          </m:sSub>
                          <m:r>
                            <a:rPr lang="en-US" i="0">
                              <a:latin typeface="Cambria Math" panose="02040503050406030204" pitchFamily="18" charset="0"/>
                            </a:rPr>
                            <m:t>)+</m:t>
                          </m:r>
                          <m:r>
                            <a:rPr lang="en-US" i="1">
                              <a:latin typeface="Cambria Math" panose="02040503050406030204" pitchFamily="18" charset="0"/>
                            </a:rPr>
                            <m:t>𝑢</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𝑜</m:t>
                              </m:r>
                            </m:sub>
                          </m:sSub>
                          <m:r>
                            <a:rPr lang="en-US" i="0">
                              <a:latin typeface="Cambria Math" panose="02040503050406030204" pitchFamily="18" charset="0"/>
                            </a:rPr>
                            <m:t>)=</m:t>
                          </m:r>
                          <m:r>
                            <a:rPr lang="en-US" i="1">
                              <a:latin typeface="Cambria Math" panose="02040503050406030204" pitchFamily="18" charset="0"/>
                            </a:rPr>
                            <m:t>𝑢</m:t>
                          </m:r>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0">
                                  <a:latin typeface="Cambria Math" panose="02040503050406030204" pitchFamily="18" charset="0"/>
                                </a:rPr>
                                <m:t>2</m:t>
                              </m:r>
                            </m:sup>
                          </m:sSup>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𝑜</m:t>
                              </m:r>
                            </m:sub>
                          </m:sSub>
                          <m:r>
                            <a:rPr lang="fa-IR" b="0" i="1" baseline="30000" smtClean="0">
                              <a:latin typeface="Cambria Math" panose="02040503050406030204" pitchFamily="18" charset="0"/>
                            </a:rPr>
                            <m:t>2</m:t>
                          </m:r>
                        </m:e>
                      </m:d>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028259" y="3678640"/>
                <a:ext cx="4668201" cy="369332"/>
              </a:xfrm>
              <a:prstGeom prst="rect">
                <a:avLst/>
              </a:prstGeom>
              <a:blipFill>
                <a:blip r:embed="rId10"/>
                <a:stretch>
                  <a:fillRect t="-119672" r="-9922" b="-183607"/>
                </a:stretch>
              </a:blipFill>
            </p:spPr>
            <p:txBody>
              <a:bodyPr/>
              <a:lstStyle/>
              <a:p>
                <a:r>
                  <a:rPr lang="en-US">
                    <a:noFill/>
                  </a:rPr>
                  <a:t> </a:t>
                </a:r>
              </a:p>
            </p:txBody>
          </p:sp>
        </mc:Fallback>
      </mc:AlternateContent>
      <p:pic>
        <p:nvPicPr>
          <p:cNvPr id="15" name="Picture 14"/>
          <p:cNvPicPr>
            <a:picLocks noChangeAspect="1"/>
          </p:cNvPicPr>
          <p:nvPr/>
        </p:nvPicPr>
        <p:blipFill>
          <a:blip r:embed="rId11"/>
          <a:stretch>
            <a:fillRect/>
          </a:stretch>
        </p:blipFill>
        <p:spPr>
          <a:xfrm>
            <a:off x="1219200" y="4398441"/>
            <a:ext cx="2128967" cy="1677766"/>
          </a:xfrm>
          <a:prstGeom prst="rect">
            <a:avLst/>
          </a:prstGeom>
        </p:spPr>
      </p:pic>
    </p:spTree>
    <p:extLst>
      <p:ext uri="{BB962C8B-B14F-4D97-AF65-F5344CB8AC3E}">
        <p14:creationId xmlns:p14="http://schemas.microsoft.com/office/powerpoint/2010/main" val="10127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
        <p:nvSpPr>
          <p:cNvPr id="3" name="Rectangle 2"/>
          <p:cNvSpPr/>
          <p:nvPr/>
        </p:nvSpPr>
        <p:spPr>
          <a:xfrm>
            <a:off x="5705475" y="153288"/>
            <a:ext cx="3192184" cy="410882"/>
          </a:xfrm>
          <a:prstGeom prst="rect">
            <a:avLst/>
          </a:prstGeom>
        </p:spPr>
        <p:txBody>
          <a:bodyPr wrap="square">
            <a:spAutoFit/>
          </a:bodyPr>
          <a:lstStyle/>
          <a:p>
            <a:pPr marL="342900" indent="-342900" algn="r" rtl="1">
              <a:lnSpc>
                <a:spcPct val="115000"/>
              </a:lnSpc>
              <a:spcAft>
                <a:spcPts val="1000"/>
              </a:spcAft>
              <a:buClr>
                <a:srgbClr val="FF0000"/>
              </a:buClr>
              <a:buFont typeface="Wingdings" panose="05000000000000000000" pitchFamily="2" charset="2"/>
              <a:buChar char="q"/>
            </a:pP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پالس واحد</a:t>
            </a:r>
            <a:r>
              <a:rPr lang="en-US"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a:t>
            </a:r>
            <a:r>
              <a:rPr lang="en-US"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unit pulse</a:t>
            </a: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a:t>
            </a:r>
            <a:endParaRPr lang="en-US"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5410200" y="652051"/>
            <a:ext cx="3487459" cy="410882"/>
          </a:xfrm>
          <a:prstGeom prst="rect">
            <a:avLst/>
          </a:prstGeom>
        </p:spPr>
        <p:txBody>
          <a:bodyPr wrap="square">
            <a:spAutoFit/>
          </a:bodyPr>
          <a:lstStyle/>
          <a:p>
            <a:pPr marL="342900" indent="-342900" algn="r" rtl="1">
              <a:lnSpc>
                <a:spcPct val="115000"/>
              </a:lnSpc>
              <a:spcAft>
                <a:spcPts val="1000"/>
              </a:spcAft>
              <a:buClr>
                <a:srgbClr val="FF0000"/>
              </a:buClr>
              <a:buFont typeface="Wingdings" panose="05000000000000000000" pitchFamily="2" charset="2"/>
              <a:buChar char="ü"/>
            </a:pPr>
            <a:r>
              <a:rPr lang="fa-IR" dirty="0" smtClean="0">
                <a:latin typeface="Times New Roman" panose="02020603050405020304" pitchFamily="18" charset="0"/>
                <a:ea typeface="Calibri" panose="020F0502020204030204" pitchFamily="34" charset="0"/>
                <a:cs typeface="B Nazanin" panose="00000400000000000000" pitchFamily="2" charset="-78"/>
              </a:rPr>
              <a:t>مساحت زیر نمودار ، یک واحد می باشد.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3249768" y="69952"/>
            <a:ext cx="1588561" cy="1500954"/>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70250" y="564170"/>
                <a:ext cx="3138295" cy="976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𝛥</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0">
                                    <a:latin typeface="Cambria Math" panose="02040503050406030204" pitchFamily="18" charset="0"/>
                                  </a:rPr>
                                  <m:t>0</m:t>
                                </m:r>
                                <m:r>
                                  <m:rPr>
                                    <m:nor/>
                                  </m:rPr>
                                  <a:rPr lang="en-US" i="1">
                                    <a:latin typeface="Cambria Math" panose="02040503050406030204" pitchFamily="18" charset="0"/>
                                  </a:rPr>
                                  <m:t>                     </m:t>
                                </m:r>
                                <m:r>
                                  <a:rPr lang="en-US" i="1">
                                    <a:latin typeface="Cambria Math" panose="02040503050406030204" pitchFamily="18" charset="0"/>
                                  </a:rPr>
                                  <m:t>𝑡</m:t>
                                </m:r>
                                <m:r>
                                  <a:rPr lang="en-US" i="0">
                                    <a:latin typeface="Cambria Math" panose="02040503050406030204" pitchFamily="18" charset="0"/>
                                  </a:rPr>
                                  <m:t>&lt;</m:t>
                                </m:r>
                                <m:r>
                                  <a:rPr lang="en-US" i="0">
                                    <a:latin typeface="Cambria Math" panose="02040503050406030204" pitchFamily="18" charset="0"/>
                                  </a:rPr>
                                  <m:t>0</m:t>
                                </m:r>
                              </m:e>
                            </m:mr>
                            <m:mr>
                              <m:e>
                                <m:f>
                                  <m:fPr>
                                    <m:type m:val="lin"/>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𝛥</m:t>
                                    </m:r>
                                  </m:den>
                                </m:f>
                                <m:r>
                                  <m:rPr>
                                    <m:nor/>
                                  </m:rPr>
                                  <a:rPr lang="en-US" i="1">
                                    <a:latin typeface="Cambria Math" panose="02040503050406030204" pitchFamily="18" charset="0"/>
                                  </a:rPr>
                                  <m:t>              </m:t>
                                </m:r>
                                <m:r>
                                  <a:rPr lang="en-US" i="0">
                                    <a:latin typeface="Cambria Math" panose="02040503050406030204" pitchFamily="18" charset="0"/>
                                  </a:rPr>
                                  <m:t>0</m:t>
                                </m:r>
                                <m:r>
                                  <a:rPr lang="en-US" i="0">
                                    <a:latin typeface="Cambria Math" panose="02040503050406030204" pitchFamily="18" charset="0"/>
                                  </a:rPr>
                                  <m:t>&lt;</m:t>
                                </m:r>
                                <m:r>
                                  <a:rPr lang="en-US" i="1">
                                    <a:latin typeface="Cambria Math" panose="02040503050406030204" pitchFamily="18" charset="0"/>
                                  </a:rPr>
                                  <m:t>𝑡</m:t>
                                </m:r>
                                <m:r>
                                  <a:rPr lang="en-US" i="0">
                                    <a:latin typeface="Cambria Math" panose="02040503050406030204" pitchFamily="18" charset="0"/>
                                  </a:rPr>
                                  <m:t>&lt;</m:t>
                                </m:r>
                                <m:r>
                                  <a:rPr lang="en-US" i="1">
                                    <a:latin typeface="Cambria Math" panose="02040503050406030204" pitchFamily="18" charset="0"/>
                                  </a:rPr>
                                  <m:t>𝛥</m:t>
                                </m:r>
                              </m:e>
                            </m:mr>
                            <m:mr>
                              <m:e>
                                <m:r>
                                  <a:rPr lang="en-US" i="0">
                                    <a:latin typeface="Cambria Math" panose="02040503050406030204" pitchFamily="18" charset="0"/>
                                  </a:rPr>
                                  <m:t>0</m:t>
                                </m:r>
                                <m:r>
                                  <m:rPr>
                                    <m:nor/>
                                  </m:rPr>
                                  <a:rPr lang="en-US" i="1">
                                    <a:latin typeface="Cambria Math" panose="02040503050406030204" pitchFamily="18" charset="0"/>
                                  </a:rPr>
                                  <m:t>                    </m:t>
                                </m:r>
                                <m:r>
                                  <a:rPr lang="en-US" i="1">
                                    <a:latin typeface="Cambria Math" panose="02040503050406030204" pitchFamily="18" charset="0"/>
                                  </a:rPr>
                                  <m:t>𝛥</m:t>
                                </m:r>
                                <m:r>
                                  <a:rPr lang="en-US" i="0">
                                    <a:latin typeface="Cambria Math" panose="02040503050406030204" pitchFamily="18" charset="0"/>
                                  </a:rPr>
                                  <m:t>&lt;</m:t>
                                </m:r>
                                <m:r>
                                  <a:rPr lang="en-US" i="1">
                                    <a:latin typeface="Cambria Math" panose="02040503050406030204" pitchFamily="18" charset="0"/>
                                  </a:rPr>
                                  <m:t>𝑡</m:t>
                                </m:r>
                              </m:e>
                            </m:mr>
                          </m:m>
                        </m:e>
                      </m:d>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70250" y="564170"/>
                <a:ext cx="3138295" cy="976614"/>
              </a:xfrm>
              <a:prstGeom prst="rect">
                <a:avLst/>
              </a:prstGeom>
              <a:blipFill>
                <a:blip r:embed="rId3"/>
                <a:stretch>
                  <a:fillRect/>
                </a:stretch>
              </a:blipFill>
            </p:spPr>
            <p:txBody>
              <a:bodyPr/>
              <a:lstStyle/>
              <a:p>
                <a:r>
                  <a:rPr lang="en-US">
                    <a:noFill/>
                  </a:rPr>
                  <a:t> </a:t>
                </a:r>
              </a:p>
            </p:txBody>
          </p:sp>
        </mc:Fallback>
      </mc:AlternateContent>
      <p:sp>
        <p:nvSpPr>
          <p:cNvPr id="8" name="Rectangle 7"/>
          <p:cNvSpPr/>
          <p:nvPr/>
        </p:nvSpPr>
        <p:spPr>
          <a:xfrm>
            <a:off x="4231268" y="1377272"/>
            <a:ext cx="4668079" cy="410882"/>
          </a:xfrm>
          <a:prstGeom prst="rect">
            <a:avLst/>
          </a:prstGeom>
        </p:spPr>
        <p:txBody>
          <a:bodyPr wrap="square">
            <a:spAutoFit/>
          </a:bodyPr>
          <a:lstStyle/>
          <a:p>
            <a:pPr marL="342900" indent="-342900" algn="r" rtl="1">
              <a:lnSpc>
                <a:spcPct val="115000"/>
              </a:lnSpc>
              <a:spcAft>
                <a:spcPts val="1000"/>
              </a:spcAft>
              <a:buClr>
                <a:srgbClr val="FF0000"/>
              </a:buClr>
              <a:buFont typeface="Wingdings" panose="05000000000000000000" pitchFamily="2" charset="2"/>
              <a:buChar char="ü"/>
            </a:pPr>
            <a:r>
              <a:rPr lang="fa-IR" dirty="0" smtClean="0">
                <a:latin typeface="Times New Roman" panose="02020603050405020304" pitchFamily="18" charset="0"/>
                <a:ea typeface="Calibri" panose="020F0502020204030204" pitchFamily="34" charset="0"/>
                <a:cs typeface="B Nazanin" panose="00000400000000000000" pitchFamily="2" charset="-78"/>
              </a:rPr>
              <a:t>تابع پالس واحد را میتوان بر حسب تابع پله بازنویسی نمود: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2893984" y="1846621"/>
                <a:ext cx="2604174" cy="6280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𝛥</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r>
                                <a:rPr lang="en-US" i="1">
                                  <a:latin typeface="Cambria Math" panose="02040503050406030204" pitchFamily="18" charset="0"/>
                                </a:rPr>
                                <m:t>𝑢</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𝑢</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𝛥</m:t>
                              </m:r>
                            </m:e>
                          </m:d>
                        </m:num>
                        <m:den>
                          <m:r>
                            <a:rPr lang="en-US" i="1">
                              <a:latin typeface="Cambria Math" panose="02040503050406030204" pitchFamily="18" charset="0"/>
                            </a:rPr>
                            <m:t>𝛥</m:t>
                          </m:r>
                        </m:den>
                      </m:f>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2893984" y="1846621"/>
                <a:ext cx="2604174" cy="628057"/>
              </a:xfrm>
              <a:prstGeom prst="rect">
                <a:avLst/>
              </a:prstGeom>
              <a:blipFill>
                <a:blip r:embed="rId4"/>
                <a:stretch>
                  <a:fillRect/>
                </a:stretch>
              </a:blipFill>
            </p:spPr>
            <p:txBody>
              <a:bodyPr/>
              <a:lstStyle/>
              <a:p>
                <a:r>
                  <a:rPr lang="en-US">
                    <a:noFill/>
                  </a:rPr>
                  <a:t> </a:t>
                </a:r>
              </a:p>
            </p:txBody>
          </p:sp>
        </mc:Fallback>
      </mc:AlternateContent>
      <p:sp>
        <p:nvSpPr>
          <p:cNvPr id="10" name="Rectangle 9"/>
          <p:cNvSpPr/>
          <p:nvPr/>
        </p:nvSpPr>
        <p:spPr>
          <a:xfrm>
            <a:off x="5562600" y="2447251"/>
            <a:ext cx="3420784" cy="410882"/>
          </a:xfrm>
          <a:prstGeom prst="rect">
            <a:avLst/>
          </a:prstGeom>
        </p:spPr>
        <p:txBody>
          <a:bodyPr wrap="square">
            <a:spAutoFit/>
          </a:bodyPr>
          <a:lstStyle/>
          <a:p>
            <a:pPr marL="342900" indent="-342900" algn="r" rtl="1">
              <a:lnSpc>
                <a:spcPct val="115000"/>
              </a:lnSpc>
              <a:spcAft>
                <a:spcPts val="1000"/>
              </a:spcAft>
              <a:buClr>
                <a:srgbClr val="FF0000"/>
              </a:buClr>
              <a:buFont typeface="Wingdings" panose="05000000000000000000" pitchFamily="2" charset="2"/>
              <a:buChar char="q"/>
            </a:pP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شیب واحد</a:t>
            </a:r>
            <a:r>
              <a:rPr lang="en-US"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a:t>
            </a:r>
            <a:r>
              <a:rPr lang="en-US"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unit ramp</a:t>
            </a: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a:t>
            </a:r>
            <a:endParaRPr lang="en-US"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5"/>
          <a:stretch>
            <a:fillRect/>
          </a:stretch>
        </p:blipFill>
        <p:spPr>
          <a:xfrm>
            <a:off x="4419600" y="2510710"/>
            <a:ext cx="1827360" cy="1475520"/>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1640755" y="2972246"/>
                <a:ext cx="2008499" cy="6178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𝑟</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e>
                      </m:d>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eqArr>
                            <m:eqArrPr>
                              <m:ctrlPr>
                                <a:rPr lang="en-US" b="0" i="1" smtClean="0">
                                  <a:latin typeface="Cambria Math" panose="02040503050406030204" pitchFamily="18" charset="0"/>
                                  <a:ea typeface="Cambria Math" panose="02040503050406030204" pitchFamily="18" charset="0"/>
                                </a:rPr>
                              </m:ctrlPr>
                            </m:eqArrPr>
                            <m:e>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e>
                          </m:eqArr>
                        </m:e>
                      </m:d>
                    </m:oMath>
                  </m:oMathPara>
                </a14:m>
                <a:endParaRPr lang="en-US" dirty="0">
                  <a:latin typeface="Cambria Math" panose="02040503050406030204" pitchFamily="18" charset="0"/>
                  <a:ea typeface="Cambria Math" panose="020405030504060302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640755" y="2972246"/>
                <a:ext cx="2008499" cy="617861"/>
              </a:xfrm>
              <a:prstGeom prst="rect">
                <a:avLst/>
              </a:prstGeom>
              <a:blipFill>
                <a:blip r:embed="rId6"/>
                <a:stretch>
                  <a:fillRect/>
                </a:stretch>
              </a:blipFill>
            </p:spPr>
            <p:txBody>
              <a:bodyPr/>
              <a:lstStyle/>
              <a:p>
                <a:r>
                  <a:rPr lang="en-US">
                    <a:noFill/>
                  </a:rPr>
                  <a:t> </a:t>
                </a:r>
              </a:p>
            </p:txBody>
          </p:sp>
        </mc:Fallback>
      </mc:AlternateContent>
      <p:sp>
        <p:nvSpPr>
          <p:cNvPr id="13" name="Rectangle 12"/>
          <p:cNvSpPr/>
          <p:nvPr/>
        </p:nvSpPr>
        <p:spPr>
          <a:xfrm>
            <a:off x="2056027" y="4090117"/>
            <a:ext cx="1038568" cy="375487"/>
          </a:xfrm>
          <a:prstGeom prst="rect">
            <a:avLst/>
          </a:prstGeom>
        </p:spPr>
        <p:txBody>
          <a:bodyPr wrap="square">
            <a:spAutoFit/>
          </a:bodyPr>
          <a:lstStyle/>
          <a:p>
            <a:pPr algn="r" rtl="1">
              <a:lnSpc>
                <a:spcPct val="115000"/>
              </a:lnSpc>
              <a:spcAft>
                <a:spcPts val="1000"/>
              </a:spcAft>
              <a:buClr>
                <a:srgbClr val="FF0000"/>
              </a:buClr>
            </a:pPr>
            <a:r>
              <a:rPr lang="fa-IR" sz="16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 تذکر 1</a:t>
            </a:r>
            <a:endParaRPr lang="en-US" sz="1600" b="1" dirty="0">
              <a:solidFill>
                <a:srgbClr val="FF0000"/>
              </a:solidFill>
              <a:effectLst/>
              <a:latin typeface="Cambria Math" panose="02040503050406030204" pitchFamily="18" charset="0"/>
              <a:ea typeface="Cambria Math" panose="020405030504060302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TextBox 13"/>
              <p:cNvSpPr txBox="1"/>
              <p:nvPr/>
            </p:nvSpPr>
            <p:spPr>
              <a:xfrm>
                <a:off x="3200956" y="4090117"/>
                <a:ext cx="896595" cy="398955"/>
              </a:xfrm>
              <a:prstGeom prst="rect">
                <a:avLst/>
              </a:prstGeom>
              <a:noFill/>
            </p:spPr>
            <p:txBody>
              <a:bodyPr wrap="square" lIns="0" tIns="0" rIns="0" bIns="0" rtlCol="0">
                <a:spAutoFit/>
              </a:bodyPr>
              <a:lstStyle/>
              <a:p>
                <a:r>
                  <a:rPr lang="en-US" dirty="0" smtClean="0">
                    <a:latin typeface="Cambria Math" panose="02040503050406030204" pitchFamily="18" charset="0"/>
                    <a:ea typeface="Cambria Math" panose="02040503050406030204" pitchFamily="18" charset="0"/>
                  </a:rPr>
                  <a:t>u(t)=</a:t>
                </a:r>
                <a14:m>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𝑑𝑟</m:t>
                        </m:r>
                      </m:num>
                      <m:den>
                        <m:r>
                          <a:rPr lang="en-US" b="0" i="1" smtClean="0">
                            <a:latin typeface="Cambria Math" panose="02040503050406030204" pitchFamily="18" charset="0"/>
                            <a:ea typeface="Cambria Math" panose="02040503050406030204" pitchFamily="18" charset="0"/>
                          </a:rPr>
                          <m:t>𝑑𝑡</m:t>
                        </m:r>
                      </m:den>
                    </m:f>
                  </m:oMath>
                </a14:m>
                <a:endParaRPr lang="en-US" dirty="0">
                  <a:latin typeface="Cambria Math" panose="02040503050406030204" pitchFamily="18" charset="0"/>
                  <a:ea typeface="Cambria Math" panose="020405030504060302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200956" y="4090117"/>
                <a:ext cx="896595" cy="398955"/>
              </a:xfrm>
              <a:prstGeom prst="rect">
                <a:avLst/>
              </a:prstGeom>
              <a:blipFill>
                <a:blip r:embed="rId7"/>
                <a:stretch>
                  <a:fillRect l="-15646" t="-6154" b="-18462"/>
                </a:stretch>
              </a:blipFill>
            </p:spPr>
            <p:txBody>
              <a:bodyPr/>
              <a:lstStyle/>
              <a:p>
                <a:r>
                  <a:rPr lang="en-US">
                    <a:noFill/>
                  </a:rPr>
                  <a:t> </a:t>
                </a:r>
              </a:p>
            </p:txBody>
          </p:sp>
        </mc:Fallback>
      </mc:AlternateContent>
      <p:sp>
        <p:nvSpPr>
          <p:cNvPr id="15" name="Rectangle 14"/>
          <p:cNvSpPr/>
          <p:nvPr/>
        </p:nvSpPr>
        <p:spPr>
          <a:xfrm>
            <a:off x="4121088" y="4044583"/>
            <a:ext cx="298512" cy="410882"/>
          </a:xfrm>
          <a:prstGeom prst="rect">
            <a:avLst/>
          </a:prstGeom>
        </p:spPr>
        <p:txBody>
          <a:bodyPr wrap="square">
            <a:spAutoFit/>
          </a:bodyPr>
          <a:lstStyle/>
          <a:p>
            <a:pPr algn="r" rtl="1">
              <a:lnSpc>
                <a:spcPct val="115000"/>
              </a:lnSpc>
              <a:spcAft>
                <a:spcPts val="1000"/>
              </a:spcAft>
              <a:buClr>
                <a:srgbClr val="FF0000"/>
              </a:buClr>
            </a:pPr>
            <a:r>
              <a:rPr lang="fa-IR"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یا</a:t>
            </a:r>
            <a:endParaRPr lang="en-US" b="1" dirty="0">
              <a:solidFill>
                <a:srgbClr val="0000FF"/>
              </a:solidFill>
              <a:effectLst/>
              <a:latin typeface="Cambria Math" panose="02040503050406030204" pitchFamily="18" charset="0"/>
              <a:ea typeface="Cambria Math" panose="020405030504060302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4556535" y="4064188"/>
                <a:ext cx="1674369" cy="371064"/>
              </a:xfrm>
              <a:prstGeom prst="rect">
                <a:avLst/>
              </a:prstGeom>
              <a:noFill/>
              <a:ln>
                <a:noFill/>
              </a:ln>
            </p:spPr>
            <p:txBody>
              <a:bodyPr wrap="none" lIns="0" tIns="0" rIns="0" bIns="0" rtlCol="0">
                <a:spAutoFit/>
              </a:bodyPr>
              <a:lstStyle/>
              <a:p>
                <a:r>
                  <a:rPr lang="en-US" dirty="0" smtClean="0">
                    <a:latin typeface="Cambria Math" panose="02040503050406030204" pitchFamily="18" charset="0"/>
                    <a:ea typeface="Cambria Math" panose="02040503050406030204" pitchFamily="18" charset="0"/>
                  </a:rPr>
                  <a:t>r(t)</a:t>
                </a:r>
                <a14:m>
                  <m:oMath xmlns:m="http://schemas.openxmlformats.org/officeDocument/2006/math">
                    <m:r>
                      <a:rPr lang="en-US" i="1" smtClean="0">
                        <a:latin typeface="Cambria Math" panose="02040503050406030204" pitchFamily="18" charset="0"/>
                        <a:ea typeface="Cambria Math" panose="02040503050406030204" pitchFamily="18" charset="0"/>
                      </a:rPr>
                      <m:t>=</m:t>
                    </m:r>
                    <m:nary>
                      <m:naryPr>
                        <m:ctrlPr>
                          <a:rPr lang="en-US" i="1" smtClean="0">
                            <a:latin typeface="Cambria Math" panose="02040503050406030204" pitchFamily="18" charset="0"/>
                            <a:ea typeface="Cambria Math" panose="02040503050406030204" pitchFamily="18" charset="0"/>
                          </a:rPr>
                        </m:ctrlPr>
                      </m:naryPr>
                      <m:sub>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sub>
                      <m:sup>
                        <m:r>
                          <a:rPr lang="en-US" b="0" i="1" smtClean="0">
                            <a:latin typeface="Cambria Math" panose="02040503050406030204" pitchFamily="18" charset="0"/>
                            <a:ea typeface="Cambria Math" panose="02040503050406030204" pitchFamily="18" charset="0"/>
                          </a:rPr>
                          <m:t>𝑡</m:t>
                        </m:r>
                      </m:sup>
                      <m:e>
                        <m:r>
                          <a:rPr lang="en-US" b="0" i="1" smtClean="0">
                            <a:latin typeface="Cambria Math" panose="02040503050406030204" pitchFamily="18" charset="0"/>
                            <a:ea typeface="Cambria Math" panose="02040503050406030204" pitchFamily="18" charset="0"/>
                          </a:rPr>
                          <m:t>𝑢</m:t>
                        </m:r>
                        <m:r>
                          <a:rPr lang="en-US" i="0"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𝑡</m:t>
                            </m:r>
                          </m:e>
                        </m:acc>
                        <m:r>
                          <a:rPr lang="en-US"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𝑡</m:t>
                            </m:r>
                          </m:e>
                        </m:acc>
                      </m:e>
                    </m:nary>
                  </m:oMath>
                </a14:m>
                <a:endParaRPr lang="en-US" dirty="0">
                  <a:latin typeface="Cambria Math" panose="02040503050406030204" pitchFamily="18" charset="0"/>
                  <a:ea typeface="Cambria Math" panose="020405030504060302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556535" y="4064188"/>
                <a:ext cx="1674369" cy="371064"/>
              </a:xfrm>
              <a:prstGeom prst="rect">
                <a:avLst/>
              </a:prstGeom>
              <a:blipFill>
                <a:blip r:embed="rId8"/>
                <a:stretch>
                  <a:fillRect l="-8364" t="-145902" r="-15636" b="-226230"/>
                </a:stretch>
              </a:blipFill>
              <a:ln>
                <a:noFill/>
              </a:ln>
            </p:spPr>
            <p:txBody>
              <a:bodyPr/>
              <a:lstStyle/>
              <a:p>
                <a:r>
                  <a:rPr lang="en-US">
                    <a:noFill/>
                  </a:rPr>
                  <a:t> </a:t>
                </a:r>
              </a:p>
            </p:txBody>
          </p:sp>
        </mc:Fallback>
      </mc:AlternateContent>
      <p:sp>
        <p:nvSpPr>
          <p:cNvPr id="17" name="Rectangle 16"/>
          <p:cNvSpPr/>
          <p:nvPr/>
        </p:nvSpPr>
        <p:spPr>
          <a:xfrm>
            <a:off x="3514725" y="4686294"/>
            <a:ext cx="5468659" cy="410882"/>
          </a:xfrm>
          <a:prstGeom prst="rect">
            <a:avLst/>
          </a:prstGeom>
        </p:spPr>
        <p:txBody>
          <a:bodyPr wrap="square">
            <a:spAutoFit/>
          </a:bodyPr>
          <a:lstStyle/>
          <a:p>
            <a:pPr marL="342900" indent="-342900" algn="r" rtl="1">
              <a:lnSpc>
                <a:spcPct val="115000"/>
              </a:lnSpc>
              <a:spcAft>
                <a:spcPts val="1000"/>
              </a:spcAft>
              <a:buClr>
                <a:srgbClr val="FF0000"/>
              </a:buClr>
              <a:buFont typeface="Wingdings" panose="05000000000000000000" pitchFamily="2" charset="2"/>
              <a:buChar char="q"/>
            </a:pP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a:t>
            </a:r>
            <a:r>
              <a:rPr lang="en-US"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a:t>
            </a:r>
            <a:r>
              <a:rPr lang="fa-IR" b="1" dirty="0" smtClean="0">
                <a:solidFill>
                  <a:srgbClr val="0070C0"/>
                </a:solidFill>
                <a:latin typeface="Times New Roman" panose="02020603050405020304" pitchFamily="18" charset="0"/>
                <a:ea typeface="Calibri" panose="020F0502020204030204" pitchFamily="34" charset="0"/>
                <a:cs typeface="B Nazanin" panose="00000400000000000000" pitchFamily="2" charset="-78"/>
              </a:rPr>
              <a:t> </a:t>
            </a:r>
            <a:r>
              <a:rPr lang="fa-IR" dirty="0" smtClean="0">
                <a:latin typeface="Times New Roman" panose="02020603050405020304" pitchFamily="18" charset="0"/>
                <a:ea typeface="Calibri" panose="020F0502020204030204" pitchFamily="34" charset="0"/>
                <a:cs typeface="B Nazanin" panose="00000400000000000000" pitchFamily="2" charset="-78"/>
              </a:rPr>
              <a:t>شکل موج زیر را بر حسب توابع شیب واحد بنویسید.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Rectangle 17"/>
              <p:cNvSpPr/>
              <p:nvPr/>
            </p:nvSpPr>
            <p:spPr>
              <a:xfrm>
                <a:off x="2499677" y="5728748"/>
                <a:ext cx="4202369" cy="485582"/>
              </a:xfrm>
              <a:prstGeom prst="rect">
                <a:avLst/>
              </a:prstGeom>
            </p:spPr>
            <p:txBody>
              <a:bodyPr wrap="none">
                <a:spAutoFit/>
              </a:bodyPr>
              <a:lstStyle/>
              <a:p>
                <a14:m>
                  <m:oMath xmlns:m="http://schemas.openxmlformats.org/officeDocument/2006/math">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2</m:t>
                        </m:r>
                        <m:r>
                          <a:rPr lang="en-US" i="1">
                            <a:latin typeface="Cambria Math" panose="02040503050406030204" pitchFamily="18" charset="0"/>
                          </a:rPr>
                          <m:t>𝐴</m:t>
                        </m:r>
                      </m:num>
                      <m:den>
                        <m:r>
                          <a:rPr lang="en-US" i="1">
                            <a:latin typeface="Cambria Math" panose="02040503050406030204" pitchFamily="18" charset="0"/>
                          </a:rPr>
                          <m:t>𝑇</m:t>
                        </m:r>
                      </m:den>
                    </m:f>
                    <m:r>
                      <a:rPr lang="en-US" i="1">
                        <a:latin typeface="Cambria Math" panose="02040503050406030204" pitchFamily="18" charset="0"/>
                      </a:rPr>
                      <m:t>𝑟</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4</m:t>
                        </m:r>
                        <m:r>
                          <a:rPr lang="en-US" i="1">
                            <a:latin typeface="Cambria Math" panose="02040503050406030204" pitchFamily="18" charset="0"/>
                          </a:rPr>
                          <m:t>𝐴</m:t>
                        </m:r>
                      </m:num>
                      <m:den>
                        <m:r>
                          <a:rPr lang="en-US" i="1">
                            <a:latin typeface="Cambria Math" panose="02040503050406030204" pitchFamily="18" charset="0"/>
                          </a:rPr>
                          <m:t>𝑇</m:t>
                        </m:r>
                      </m:den>
                    </m:f>
                    <m:r>
                      <a:rPr lang="en-US" i="1">
                        <a:latin typeface="Cambria Math" panose="02040503050406030204" pitchFamily="18" charset="0"/>
                      </a:rPr>
                      <m:t>𝑟</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𝑇</m:t>
                        </m:r>
                      </m:num>
                      <m:den>
                        <m:r>
                          <a:rPr lang="en-US">
                            <a:latin typeface="Cambria Math" panose="02040503050406030204" pitchFamily="18" charset="0"/>
                          </a:rPr>
                          <m:t>2</m:t>
                        </m:r>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2</m:t>
                        </m:r>
                        <m:r>
                          <a:rPr lang="en-US" i="1">
                            <a:latin typeface="Cambria Math" panose="02040503050406030204" pitchFamily="18" charset="0"/>
                          </a:rPr>
                          <m:t>𝐴</m:t>
                        </m:r>
                      </m:num>
                      <m:den>
                        <m:r>
                          <a:rPr lang="en-US" i="1">
                            <a:latin typeface="Cambria Math" panose="02040503050406030204" pitchFamily="18" charset="0"/>
                          </a:rPr>
                          <m:t>𝑇</m:t>
                        </m:r>
                      </m:den>
                    </m:f>
                    <m:r>
                      <a:rPr lang="en-US" i="1">
                        <a:latin typeface="Cambria Math" panose="02040503050406030204" pitchFamily="18" charset="0"/>
                      </a:rPr>
                      <m:t>𝑟</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r>
                      <a:rPr lang="en-US" i="1">
                        <a:latin typeface="Cambria Math" panose="02040503050406030204" pitchFamily="18" charset="0"/>
                      </a:rPr>
                      <m:t>𝑇</m:t>
                    </m:r>
                  </m:oMath>
                </a14:m>
                <a:r>
                  <a:rPr lang="fa-IR" dirty="0" smtClean="0"/>
                  <a:t>(</a:t>
                </a:r>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2499677" y="5728748"/>
                <a:ext cx="4202369" cy="485582"/>
              </a:xfrm>
              <a:prstGeom prst="rect">
                <a:avLst/>
              </a:prstGeom>
              <a:blipFill>
                <a:blip r:embed="rId9"/>
                <a:stretch>
                  <a:fillRect r="-290" b="-7595"/>
                </a:stretch>
              </a:blipFill>
            </p:spPr>
            <p:txBody>
              <a:bodyPr/>
              <a:lstStyle/>
              <a:p>
                <a:r>
                  <a:rPr lang="en-US">
                    <a:noFill/>
                  </a:rPr>
                  <a:t> </a:t>
                </a:r>
              </a:p>
            </p:txBody>
          </p:sp>
        </mc:Fallback>
      </mc:AlternateContent>
      <p:pic>
        <p:nvPicPr>
          <p:cNvPr id="19" name="Picture 18"/>
          <p:cNvPicPr>
            <a:picLocks noChangeAspect="1"/>
          </p:cNvPicPr>
          <p:nvPr/>
        </p:nvPicPr>
        <p:blipFill>
          <a:blip r:embed="rId10"/>
          <a:stretch>
            <a:fillRect/>
          </a:stretch>
        </p:blipFill>
        <p:spPr>
          <a:xfrm>
            <a:off x="6922950" y="5192280"/>
            <a:ext cx="1840050" cy="1284720"/>
          </a:xfrm>
          <a:prstGeom prst="rect">
            <a:avLst/>
          </a:prstGeom>
        </p:spPr>
      </p:pic>
      <p:pic>
        <p:nvPicPr>
          <p:cNvPr id="20" name="Picture 19"/>
          <p:cNvPicPr>
            <a:picLocks noChangeAspect="1"/>
          </p:cNvPicPr>
          <p:nvPr/>
        </p:nvPicPr>
        <p:blipFill>
          <a:blip r:embed="rId11"/>
          <a:stretch>
            <a:fillRect/>
          </a:stretch>
        </p:blipFill>
        <p:spPr>
          <a:xfrm>
            <a:off x="288577" y="4965614"/>
            <a:ext cx="2100648" cy="1466669"/>
          </a:xfrm>
          <a:prstGeom prst="rect">
            <a:avLst/>
          </a:prstGeom>
        </p:spPr>
      </p:pic>
    </p:spTree>
    <p:extLst>
      <p:ext uri="{BB962C8B-B14F-4D97-AF65-F5344CB8AC3E}">
        <p14:creationId xmlns:p14="http://schemas.microsoft.com/office/powerpoint/2010/main" val="69032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ppt_x"/>
                                          </p:val>
                                        </p:tav>
                                        <p:tav tm="100000">
                                          <p:val>
                                            <p:strVal val="#ppt_x"/>
                                          </p:val>
                                        </p:tav>
                                      </p:tavLst>
                                    </p:anim>
                                    <p:anim calcmode="lin" valueType="num">
                                      <p:cBhvr additive="base">
                                        <p:cTn id="70" dur="500" fill="hold"/>
                                        <p:tgtEl>
                                          <p:spTgt spid="18"/>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2" grpId="0"/>
      <p:bldP spid="13" grpId="0"/>
      <p:bldP spid="14" grpId="0"/>
      <p:bldP spid="15"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3" name="Rectangle 2"/>
          <p:cNvSpPr/>
          <p:nvPr/>
        </p:nvSpPr>
        <p:spPr>
          <a:xfrm>
            <a:off x="838200" y="152400"/>
            <a:ext cx="8145184" cy="410882"/>
          </a:xfrm>
          <a:prstGeom prst="rect">
            <a:avLst/>
          </a:prstGeom>
        </p:spPr>
        <p:txBody>
          <a:bodyPr wrap="square">
            <a:spAutoFit/>
          </a:bodyPr>
          <a:lstStyle/>
          <a:p>
            <a:pPr marL="285750" indent="-285750" algn="r" rtl="1">
              <a:lnSpc>
                <a:spcPct val="115000"/>
              </a:lnSpc>
              <a:spcAft>
                <a:spcPts val="1000"/>
              </a:spcAft>
              <a:buClr>
                <a:srgbClr val="FF0000"/>
              </a:buClr>
              <a:buFont typeface="Wingdings" panose="05000000000000000000" pitchFamily="2" charset="2"/>
              <a:buChar char="q"/>
            </a:pP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 </a:t>
            </a:r>
            <a:r>
              <a:rPr lang="fa-IR" dirty="0" smtClean="0">
                <a:latin typeface="Times New Roman" panose="02020603050405020304" pitchFamily="18" charset="0"/>
                <a:ea typeface="Calibri" panose="020F0502020204030204" pitchFamily="34" charset="0"/>
                <a:cs typeface="B Nazanin" panose="00000400000000000000" pitchFamily="2" charset="-78"/>
              </a:rPr>
              <a:t>شکل موج رو</a:t>
            </a:r>
            <a:r>
              <a:rPr lang="fa-IR" dirty="0">
                <a:latin typeface="Times New Roman" panose="02020603050405020304" pitchFamily="18" charset="0"/>
                <a:ea typeface="Calibri" panose="020F0502020204030204" pitchFamily="34" charset="0"/>
                <a:cs typeface="B Nazanin" panose="00000400000000000000" pitchFamily="2" charset="-78"/>
              </a:rPr>
              <a:t>ب</a:t>
            </a:r>
            <a:r>
              <a:rPr lang="fa-IR" dirty="0" smtClean="0">
                <a:latin typeface="Times New Roman" panose="02020603050405020304" pitchFamily="18" charset="0"/>
                <a:ea typeface="Calibri" panose="020F0502020204030204" pitchFamily="34" charset="0"/>
                <a:cs typeface="B Nazanin" panose="00000400000000000000" pitchFamily="2" charset="-78"/>
              </a:rPr>
              <a:t>رو را بر حسب توابع پله و شیب واحد بنویسید.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626407" y="46444"/>
            <a:ext cx="2461860" cy="1742640"/>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418832" y="1728170"/>
                <a:ext cx="8294620" cy="118410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𝑏</m:t>
                                </m:r>
                              </m:num>
                              <m:den>
                                <m:r>
                                  <a:rPr lang="en-US" i="1">
                                    <a:latin typeface="Cambria Math" panose="02040503050406030204" pitchFamily="18" charset="0"/>
                                  </a:rPr>
                                  <m:t>𝑑</m:t>
                                </m:r>
                                <m:r>
                                  <a:rPr lang="en-US">
                                    <a:latin typeface="Cambria Math" panose="02040503050406030204" pitchFamily="18" charset="0"/>
                                  </a:rPr>
                                  <m:t>−</m:t>
                                </m:r>
                                <m:r>
                                  <a:rPr lang="en-US" i="1">
                                    <a:latin typeface="Cambria Math" panose="02040503050406030204" pitchFamily="18" charset="0"/>
                                  </a:rPr>
                                  <m:t>𝑐</m:t>
                                </m:r>
                              </m:den>
                            </m:f>
                            <m:r>
                              <a:rPr lang="en-US" i="1">
                                <a:latin typeface="Cambria Math" panose="02040503050406030204" pitchFamily="18" charset="0"/>
                              </a:rPr>
                              <m:t>𝑟</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r>
                              <a:rPr lang="en-US" i="1">
                                <a:latin typeface="Cambria Math" panose="02040503050406030204" pitchFamily="18" charset="0"/>
                              </a:rPr>
                              <m:t>𝑑</m:t>
                            </m:r>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𝑏</m:t>
                                </m:r>
                              </m:num>
                              <m:den>
                                <m:r>
                                  <a:rPr lang="en-US" i="1">
                                    <a:latin typeface="Cambria Math" panose="02040503050406030204" pitchFamily="18" charset="0"/>
                                  </a:rPr>
                                  <m:t>𝑑</m:t>
                                </m:r>
                                <m:r>
                                  <a:rPr lang="en-US">
                                    <a:latin typeface="Cambria Math" panose="02040503050406030204" pitchFamily="18" charset="0"/>
                                  </a:rPr>
                                  <m:t>−</m:t>
                                </m:r>
                                <m:r>
                                  <a:rPr lang="en-US" i="1">
                                    <a:latin typeface="Cambria Math" panose="02040503050406030204" pitchFamily="18" charset="0"/>
                                  </a:rPr>
                                  <m:t>𝑐</m:t>
                                </m:r>
                              </m:den>
                            </m:f>
                            <m:r>
                              <a:rPr lang="en-US" i="1">
                                <a:latin typeface="Cambria Math" panose="02040503050406030204" pitchFamily="18" charset="0"/>
                              </a:rPr>
                              <m:t>𝑟</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r>
                              <a:rPr lang="en-US" i="1">
                                <a:latin typeface="Cambria Math" panose="02040503050406030204" pitchFamily="18" charset="0"/>
                              </a:rPr>
                              <m:t>𝑐</m:t>
                            </m:r>
                            <m:r>
                              <a:rPr lang="en-US">
                                <a:latin typeface="Cambria Math" panose="02040503050406030204" pitchFamily="18" charset="0"/>
                              </a:rPr>
                              <m:t>)−(</m:t>
                            </m:r>
                            <m:r>
                              <a:rPr lang="en-US" i="1">
                                <a:latin typeface="Cambria Math" panose="02040503050406030204" pitchFamily="18" charset="0"/>
                              </a:rPr>
                              <m:t>𝑏</m:t>
                            </m:r>
                            <m:r>
                              <a:rPr lang="en-US">
                                <a:latin typeface="Cambria Math" panose="02040503050406030204" pitchFamily="18" charset="0"/>
                              </a:rPr>
                              <m:t>−</m:t>
                            </m:r>
                            <m:r>
                              <a:rPr lang="en-US" i="1">
                                <a:latin typeface="Cambria Math" panose="02040503050406030204" pitchFamily="18" charset="0"/>
                              </a:rPr>
                              <m:t>𝑎</m:t>
                            </m:r>
                            <m:r>
                              <a:rPr lang="en-US">
                                <a:latin typeface="Cambria Math" panose="02040503050406030204" pitchFamily="18" charset="0"/>
                              </a:rPr>
                              <m:t>)</m:t>
                            </m:r>
                            <m:r>
                              <a:rPr lang="en-US" i="1">
                                <a:latin typeface="Cambria Math" panose="02040503050406030204" pitchFamily="18" charset="0"/>
                              </a:rPr>
                              <m:t>𝑢</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r>
                              <a:rPr lang="en-US" i="1">
                                <a:latin typeface="Cambria Math" panose="02040503050406030204" pitchFamily="18" charset="0"/>
                              </a:rPr>
                              <m:t>𝑐</m:t>
                            </m:r>
                            <m:r>
                              <a:rPr lang="en-US">
                                <a:latin typeface="Cambria Math" panose="02040503050406030204" pitchFamily="18" charset="0"/>
                              </a:rPr>
                              <m:t>)+(</m:t>
                            </m:r>
                            <m:r>
                              <a:rPr lang="en-US" i="1">
                                <a:latin typeface="Cambria Math" panose="02040503050406030204" pitchFamily="18" charset="0"/>
                              </a:rPr>
                              <m:t>𝑏</m:t>
                            </m:r>
                            <m:r>
                              <a:rPr lang="en-US">
                                <a:latin typeface="Cambria Math" panose="02040503050406030204" pitchFamily="18" charset="0"/>
                              </a:rPr>
                              <m:t>−</m:t>
                            </m:r>
                            <m:r>
                              <a:rPr lang="en-US" i="1">
                                <a:latin typeface="Cambria Math" panose="02040503050406030204" pitchFamily="18" charset="0"/>
                              </a:rPr>
                              <m:t>𝑎</m:t>
                            </m:r>
                            <m:r>
                              <a:rPr lang="en-US">
                                <a:latin typeface="Cambria Math" panose="02040503050406030204" pitchFamily="18" charset="0"/>
                              </a:rPr>
                              <m:t>)</m:t>
                            </m:r>
                            <m:r>
                              <a:rPr lang="en-US" i="1">
                                <a:latin typeface="Cambria Math" panose="02040503050406030204" pitchFamily="18" charset="0"/>
                              </a:rPr>
                              <m:t>𝑢</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r>
                              <a:rPr lang="en-US" i="1">
                                <a:latin typeface="Cambria Math" panose="02040503050406030204" pitchFamily="18" charset="0"/>
                              </a:rPr>
                              <m:t>𝑐</m:t>
                            </m:r>
                            <m:r>
                              <a:rPr lang="en-US" b="0" i="1" smtClean="0">
                                <a:latin typeface="Cambria Math" panose="02040503050406030204" pitchFamily="18" charset="0"/>
                              </a:rPr>
                              <m:t>)</m:t>
                            </m:r>
                          </m:e>
                        </m:mr>
                        <m:mr>
                          <m:e>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𝑏</m:t>
                                </m:r>
                              </m:num>
                              <m:den>
                                <m:r>
                                  <a:rPr lang="en-US" i="1">
                                    <a:latin typeface="Cambria Math" panose="02040503050406030204" pitchFamily="18" charset="0"/>
                                  </a:rPr>
                                  <m:t>𝑑</m:t>
                                </m:r>
                                <m:r>
                                  <a:rPr lang="en-US">
                                    <a:latin typeface="Cambria Math" panose="02040503050406030204" pitchFamily="18" charset="0"/>
                                  </a:rPr>
                                  <m:t>−</m:t>
                                </m:r>
                                <m:r>
                                  <a:rPr lang="en-US" i="1">
                                    <a:latin typeface="Cambria Math" panose="02040503050406030204" pitchFamily="18" charset="0"/>
                                  </a:rPr>
                                  <m:t>𝑐</m:t>
                                </m:r>
                              </m:den>
                            </m:f>
                            <m:r>
                              <a:rPr lang="en-US" i="1">
                                <a:latin typeface="Cambria Math" panose="02040503050406030204" pitchFamily="18" charset="0"/>
                              </a:rPr>
                              <m:t>𝑟</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r>
                              <a:rPr lang="en-US" i="1">
                                <a:latin typeface="Cambria Math" panose="02040503050406030204" pitchFamily="18" charset="0"/>
                              </a:rPr>
                              <m:t>𝑐</m:t>
                            </m:r>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𝑏</m:t>
                                </m:r>
                              </m:num>
                              <m:den>
                                <m:r>
                                  <a:rPr lang="en-US" i="1">
                                    <a:latin typeface="Cambria Math" panose="02040503050406030204" pitchFamily="18" charset="0"/>
                                  </a:rPr>
                                  <m:t>𝑑</m:t>
                                </m:r>
                                <m:r>
                                  <a:rPr lang="en-US">
                                    <a:latin typeface="Cambria Math" panose="02040503050406030204" pitchFamily="18" charset="0"/>
                                  </a:rPr>
                                  <m:t>−</m:t>
                                </m:r>
                                <m:r>
                                  <a:rPr lang="en-US" i="1">
                                    <a:latin typeface="Cambria Math" panose="02040503050406030204" pitchFamily="18" charset="0"/>
                                  </a:rPr>
                                  <m:t>𝑐</m:t>
                                </m:r>
                              </m:den>
                            </m:f>
                            <m:r>
                              <a:rPr lang="en-US" i="1">
                                <a:latin typeface="Cambria Math" panose="02040503050406030204" pitchFamily="18" charset="0"/>
                              </a:rPr>
                              <m:t>𝑟</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r>
                              <a:rPr lang="en-US" i="1">
                                <a:latin typeface="Cambria Math" panose="02040503050406030204" pitchFamily="18" charset="0"/>
                              </a:rPr>
                              <m:t>𝑑</m:t>
                            </m:r>
                            <m:r>
                              <a:rPr lang="en-US" b="0" i="1" smtClean="0">
                                <a:latin typeface="Cambria Math" panose="02040503050406030204" pitchFamily="18" charset="0"/>
                              </a:rPr>
                              <m:t>)</m:t>
                            </m:r>
                          </m:e>
                        </m:mr>
                      </m:m>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418832" y="1728170"/>
                <a:ext cx="8294620" cy="1184107"/>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5279598" y="2843003"/>
            <a:ext cx="3731641" cy="410882"/>
          </a:xfrm>
          <a:prstGeom prst="rect">
            <a:avLst/>
          </a:prstGeom>
        </p:spPr>
        <p:txBody>
          <a:bodyPr wrap="square">
            <a:spAutoFit/>
          </a:bodyPr>
          <a:lstStyle/>
          <a:p>
            <a:pPr marL="342900" indent="-342900" algn="r" rtl="1">
              <a:lnSpc>
                <a:spcPct val="115000"/>
              </a:lnSpc>
              <a:spcAft>
                <a:spcPts val="1000"/>
              </a:spcAft>
              <a:buClr>
                <a:srgbClr val="FF0000"/>
              </a:buClr>
              <a:buFont typeface="Wingdings" panose="05000000000000000000" pitchFamily="2" charset="2"/>
              <a:buChar char="q"/>
            </a:pP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ضربه واحد</a:t>
            </a:r>
            <a:r>
              <a:rPr lang="en-US"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a:t>
            </a:r>
            <a:r>
              <a:rPr lang="en-US"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unit impulse</a:t>
            </a: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a:t>
            </a:r>
            <a:endParaRPr lang="en-US"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TextBox 7"/>
              <p:cNvSpPr txBox="1"/>
              <p:nvPr/>
            </p:nvSpPr>
            <p:spPr>
              <a:xfrm>
                <a:off x="931207" y="3753393"/>
                <a:ext cx="1996957" cy="6178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δ</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r>
                                <a:rPr lang="en-US" b="0" i="1" smtClean="0">
                                  <a:latin typeface="Cambria Math" panose="02040503050406030204" pitchFamily="18" charset="0"/>
                                </a:rPr>
                                <m:t>0</m:t>
                              </m:r>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e>
                            <m:e>
                              <m:r>
                                <a:rPr lang="fa-IR" b="0" i="1" smtClean="0">
                                  <a:latin typeface="Cambria Math" panose="02040503050406030204" pitchFamily="18" charset="0"/>
                                </a:rPr>
                                <m:t>ویژه</m:t>
                              </m:r>
                              <m:r>
                                <a:rPr lang="fa-IR"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0</m:t>
                              </m:r>
                            </m:e>
                          </m:eqArr>
                        </m:e>
                      </m:d>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931207" y="3753393"/>
                <a:ext cx="1996957" cy="61786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398485" y="3722683"/>
                <a:ext cx="2314864" cy="657681"/>
              </a:xfrm>
              <a:prstGeom prst="rect">
                <a:avLst/>
              </a:prstGeom>
              <a:solidFill>
                <a:schemeClr val="accent1">
                  <a:lumMod val="20000"/>
                  <a:lumOff val="8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a-IR" i="1" smtClean="0">
                          <a:latin typeface="Cambria Math" panose="02040503050406030204" pitchFamily="18" charset="0"/>
                        </a:rPr>
                        <m:t>و</m:t>
                      </m:r>
                      <m:r>
                        <a:rPr lang="fa-IR" b="0" i="1" smtClean="0">
                          <a:latin typeface="Cambria Math" panose="02040503050406030204" pitchFamily="18" charset="0"/>
                        </a:rPr>
                        <m:t>یژگی</m:t>
                      </m:r>
                      <m:r>
                        <a:rPr lang="en-US" i="1" smtClean="0">
                          <a:latin typeface="Cambria Math" panose="02040503050406030204" pitchFamily="18" charset="0"/>
                        </a:rPr>
                        <m:t>=</m:t>
                      </m:r>
                      <m:nary>
                        <m:naryPr>
                          <m:ctrlPr>
                            <a:rPr lang="en-US" i="1" smtClean="0">
                              <a:latin typeface="Cambria Math" panose="02040503050406030204" pitchFamily="18" charset="0"/>
                            </a:rPr>
                          </m:ctrlPr>
                        </m:naryPr>
                        <m:sub>
                          <m:sSup>
                            <m:sSupPr>
                              <m:ctrlPr>
                                <a:rPr lang="en-US"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ub>
                        <m:sup>
                          <m:sSup>
                            <m:sSupPr>
                              <m:ctrlPr>
                                <a:rPr lang="fa-IR" b="0" i="1" smtClean="0">
                                  <a:latin typeface="Cambria Math" panose="02040503050406030204" pitchFamily="18" charset="0"/>
                                </a:rPr>
                              </m:ctrlPr>
                            </m:sSupPr>
                            <m:e>
                              <m:r>
                                <a:rPr lang="en-US" b="0" i="1" smtClean="0">
                                  <a:latin typeface="Cambria Math" panose="02040503050406030204" pitchFamily="18" charset="0"/>
                                </a:rPr>
                                <m:t>0</m:t>
                              </m:r>
                            </m:e>
                            <m:sup>
                              <m:r>
                                <a:rPr lang="fa-IR" i="1">
                                  <a:latin typeface="Cambria Math" panose="02040503050406030204" pitchFamily="18" charset="0"/>
                                </a:rPr>
                                <m:t>+</m:t>
                              </m:r>
                            </m:sup>
                          </m:sSup>
                        </m:sup>
                        <m:e>
                          <m:r>
                            <m:rPr>
                              <m:sty m:val="p"/>
                            </m:rPr>
                            <a:rPr lang="el-GR" i="1">
                              <a:latin typeface="Cambria Math" panose="02040503050406030204" pitchFamily="18" charset="0"/>
                            </a:rPr>
                            <m:t>δ</m:t>
                          </m:r>
                          <m:d>
                            <m:dPr>
                              <m:ctrlPr>
                                <a:rPr lang="en-US" i="1">
                                  <a:latin typeface="Cambria Math" panose="02040503050406030204" pitchFamily="18" charset="0"/>
                                </a:rPr>
                              </m:ctrlPr>
                            </m:dPr>
                            <m:e>
                              <m:r>
                                <a:rPr lang="en-US" i="1">
                                  <a:latin typeface="Cambria Math" panose="02040503050406030204" pitchFamily="18" charset="0"/>
                                </a:rPr>
                                <m:t>𝑡</m:t>
                              </m:r>
                            </m:e>
                          </m:d>
                          <m:r>
                            <a:rPr lang="en-US" b="0" i="1" smtClean="0">
                              <a:latin typeface="Cambria Math" panose="02040503050406030204" pitchFamily="18" charset="0"/>
                            </a:rPr>
                            <m:t>𝑑𝑡</m:t>
                          </m:r>
                          <m:r>
                            <a:rPr lang="en-US" b="0" i="1" smtClean="0">
                              <a:latin typeface="Cambria Math" panose="02040503050406030204" pitchFamily="18" charset="0"/>
                            </a:rPr>
                            <m:t>=</m:t>
                          </m:r>
                          <m:r>
                            <a:rPr lang="en-US" b="0" i="1" smtClean="0">
                              <a:latin typeface="Cambria Math" panose="02040503050406030204" pitchFamily="18" charset="0"/>
                            </a:rPr>
                            <m:t>1</m:t>
                          </m:r>
                        </m:e>
                      </m:nary>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398485" y="3722683"/>
                <a:ext cx="2314864" cy="657681"/>
              </a:xfrm>
              <a:prstGeom prst="rect">
                <a:avLst/>
              </a:prstGeom>
              <a:blipFill>
                <a:blip r:embed="rId5"/>
                <a:stretch>
                  <a:fillRect/>
                </a:stretch>
              </a:blipFill>
            </p:spPr>
            <p:txBody>
              <a:bodyPr/>
              <a:lstStyle/>
              <a:p>
                <a:r>
                  <a:rPr lang="en-US">
                    <a:noFill/>
                  </a:rPr>
                  <a:t> </a:t>
                </a:r>
              </a:p>
            </p:txBody>
          </p:sp>
        </mc:Fallback>
      </mc:AlternateContent>
      <p:pic>
        <p:nvPicPr>
          <p:cNvPr id="10" name="Picture 9"/>
          <p:cNvPicPr>
            <a:picLocks noChangeAspect="1"/>
          </p:cNvPicPr>
          <p:nvPr/>
        </p:nvPicPr>
        <p:blipFill>
          <a:blip r:embed="rId6"/>
          <a:stretch>
            <a:fillRect/>
          </a:stretch>
        </p:blipFill>
        <p:spPr>
          <a:xfrm>
            <a:off x="6400800" y="3253885"/>
            <a:ext cx="1283381" cy="1534398"/>
          </a:xfrm>
          <a:prstGeom prst="rect">
            <a:avLst/>
          </a:prstGeom>
        </p:spPr>
      </p:pic>
      <p:sp>
        <p:nvSpPr>
          <p:cNvPr id="11" name="Rectangle 10"/>
          <p:cNvSpPr/>
          <p:nvPr/>
        </p:nvSpPr>
        <p:spPr>
          <a:xfrm>
            <a:off x="626407" y="4658848"/>
            <a:ext cx="1038568" cy="375487"/>
          </a:xfrm>
          <a:prstGeom prst="rect">
            <a:avLst/>
          </a:prstGeom>
        </p:spPr>
        <p:txBody>
          <a:bodyPr wrap="square">
            <a:spAutoFit/>
          </a:bodyPr>
          <a:lstStyle/>
          <a:p>
            <a:pPr algn="r" rtl="1">
              <a:lnSpc>
                <a:spcPct val="115000"/>
              </a:lnSpc>
              <a:spcAft>
                <a:spcPts val="1000"/>
              </a:spcAft>
              <a:buClr>
                <a:srgbClr val="FF0000"/>
              </a:buClr>
            </a:pPr>
            <a:r>
              <a:rPr lang="fa-IR" sz="1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تذکر 1</a:t>
            </a:r>
            <a:endPar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TextBox 11"/>
              <p:cNvSpPr txBox="1"/>
              <p:nvPr/>
            </p:nvSpPr>
            <p:spPr>
              <a:xfrm>
                <a:off x="1771337" y="4658848"/>
                <a:ext cx="3102131" cy="412805"/>
              </a:xfrm>
              <a:prstGeom prst="rect">
                <a:avLst/>
              </a:prstGeom>
              <a:noFill/>
            </p:spPr>
            <p:txBody>
              <a:bodyPr wrap="none" lIns="0" tIns="0" rIns="0" bIns="0" rtlCol="0">
                <a:spAutoFit/>
              </a:bodyPr>
              <a:lstStyle/>
              <a:p>
                <a14:m>
                  <m:oMath xmlns:m="http://schemas.openxmlformats.org/officeDocument/2006/math">
                    <m:nary>
                      <m:naryPr>
                        <m:ctrlPr>
                          <a:rPr lang="en-US" i="1" smtClean="0">
                            <a:latin typeface="Cambria Math" panose="02040503050406030204" pitchFamily="18" charset="0"/>
                          </a:rPr>
                        </m:ctrlPr>
                      </m:naryPr>
                      <m:sub>
                        <m:r>
                          <m:rPr>
                            <m:brk m:alnAt="23"/>
                          </m:rPr>
                          <a:rPr lang="fa-IR" b="0" i="1" smtClean="0">
                            <a:latin typeface="Cambria Math" panose="02040503050406030204" pitchFamily="18" charset="0"/>
                          </a:rPr>
                          <m:t>−</m:t>
                        </m:r>
                        <m:r>
                          <a:rPr lang="fa-IR" b="0" i="1" smtClean="0">
                            <a:latin typeface="Cambria Math" panose="02040503050406030204" pitchFamily="18" charset="0"/>
                          </a:rPr>
                          <m:t>∞</m:t>
                        </m:r>
                      </m:sub>
                      <m:sup>
                        <m:r>
                          <a:rPr lang="en-US" b="0" i="1" smtClean="0">
                            <a:latin typeface="Cambria Math" panose="02040503050406030204" pitchFamily="18" charset="0"/>
                          </a:rPr>
                          <m:t>𝑡</m:t>
                        </m:r>
                      </m:sup>
                      <m:e>
                        <m:r>
                          <m:rPr>
                            <m:sty m:val="p"/>
                          </m:rPr>
                          <a:rPr lang="el-GR" i="1">
                            <a:latin typeface="Cambria Math" panose="02040503050406030204" pitchFamily="18" charset="0"/>
                          </a:rPr>
                          <m:t>δ</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𝑑𝑡</m:t>
                        </m:r>
                        <m:r>
                          <a:rPr lang="fa-IR" b="0" i="1" smtClean="0">
                            <a:latin typeface="Cambria Math" panose="02040503050406030204" pitchFamily="18" charset="0"/>
                          </a:rPr>
                          <m:t>=</m:t>
                        </m:r>
                        <m:nary>
                          <m:naryPr>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m:t>
                                </m:r>
                              </m:sup>
                            </m:sSup>
                          </m:sub>
                          <m:sup>
                            <m:sSup>
                              <m:sSupPr>
                                <m:ctrlPr>
                                  <a:rPr lang="fa-IR" i="1">
                                    <a:latin typeface="Cambria Math" panose="02040503050406030204" pitchFamily="18" charset="0"/>
                                  </a:rPr>
                                </m:ctrlPr>
                              </m:sSupPr>
                              <m:e>
                                <m:r>
                                  <a:rPr lang="en-US" i="1">
                                    <a:latin typeface="Cambria Math" panose="02040503050406030204" pitchFamily="18" charset="0"/>
                                  </a:rPr>
                                  <m:t>0</m:t>
                                </m:r>
                              </m:e>
                              <m:sup>
                                <m:r>
                                  <a:rPr lang="fa-IR" i="1">
                                    <a:latin typeface="Cambria Math" panose="02040503050406030204" pitchFamily="18" charset="0"/>
                                  </a:rPr>
                                  <m:t>+</m:t>
                                </m:r>
                              </m:sup>
                            </m:sSup>
                          </m:sup>
                          <m:e>
                            <m:r>
                              <m:rPr>
                                <m:sty m:val="p"/>
                              </m:rPr>
                              <a:rPr lang="el-GR" i="1">
                                <a:latin typeface="Cambria Math" panose="02040503050406030204" pitchFamily="18" charset="0"/>
                              </a:rPr>
                              <m:t>δ</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𝑑𝑡</m:t>
                            </m:r>
                          </m:e>
                        </m:nary>
                      </m:e>
                    </m:nary>
                  </m:oMath>
                </a14:m>
                <a:r>
                  <a:rPr lang="en-US" dirty="0" smtClean="0"/>
                  <a:t>        0&lt;t</a:t>
                </a:r>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1771337" y="4658848"/>
                <a:ext cx="3102131" cy="412805"/>
              </a:xfrm>
              <a:prstGeom prst="rect">
                <a:avLst/>
              </a:prstGeom>
              <a:blipFill>
                <a:blip r:embed="rId7"/>
                <a:stretch>
                  <a:fillRect r="-3937" b="-25000"/>
                </a:stretch>
              </a:blipFill>
            </p:spPr>
            <p:txBody>
              <a:bodyPr/>
              <a:lstStyle/>
              <a:p>
                <a:r>
                  <a:rPr lang="en-US">
                    <a:noFill/>
                  </a:rPr>
                  <a:t> </a:t>
                </a:r>
              </a:p>
            </p:txBody>
          </p:sp>
        </mc:Fallback>
      </mc:AlternateContent>
      <p:sp>
        <p:nvSpPr>
          <p:cNvPr id="13" name="Rectangle 12"/>
          <p:cNvSpPr/>
          <p:nvPr/>
        </p:nvSpPr>
        <p:spPr>
          <a:xfrm>
            <a:off x="644458" y="5414231"/>
            <a:ext cx="1038568" cy="375487"/>
          </a:xfrm>
          <a:prstGeom prst="rect">
            <a:avLst/>
          </a:prstGeom>
        </p:spPr>
        <p:txBody>
          <a:bodyPr wrap="square">
            <a:spAutoFit/>
          </a:bodyPr>
          <a:lstStyle/>
          <a:p>
            <a:pPr algn="r" rtl="1">
              <a:lnSpc>
                <a:spcPct val="115000"/>
              </a:lnSpc>
              <a:spcAft>
                <a:spcPts val="1000"/>
              </a:spcAft>
              <a:buClr>
                <a:srgbClr val="FF0000"/>
              </a:buClr>
            </a:pPr>
            <a:r>
              <a:rPr lang="fa-IR" sz="1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تذکر </a:t>
            </a:r>
            <a:r>
              <a:rPr lang="fa-IR" sz="16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2</a:t>
            </a:r>
            <a:endPar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TextBox 13"/>
              <p:cNvSpPr txBox="1"/>
              <p:nvPr/>
            </p:nvSpPr>
            <p:spPr>
              <a:xfrm>
                <a:off x="1771337" y="5407338"/>
                <a:ext cx="1711238" cy="460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lim</m:t>
                          </m:r>
                        </m:fName>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𝑃</m:t>
                                </m:r>
                                <m:r>
                                  <m:rPr>
                                    <m:sty m:val="p"/>
                                    <m:brk m:alnAt="7"/>
                                  </m:rPr>
                                  <a:rPr lang="el-GR" b="0" i="0" baseline="-25000" smtClean="0">
                                    <a:latin typeface="Cambria Math" panose="02040503050406030204" pitchFamily="18" charset="0"/>
                                  </a:rPr>
                                  <m:t>Δ</m:t>
                                </m:r>
                                <m:d>
                                  <m:dPr>
                                    <m:ctrlPr>
                                      <a:rPr lang="en-US" b="0" i="1" baseline="-25000" smtClean="0">
                                        <a:latin typeface="Cambria Math" panose="02040503050406030204" pitchFamily="18" charset="0"/>
                                      </a:rPr>
                                    </m:ctrlPr>
                                  </m:dPr>
                                  <m:e>
                                    <m:r>
                                      <m:rPr>
                                        <m:brk m:alnAt="7"/>
                                      </m:rPr>
                                      <a:rPr lang="en-US" b="0" i="1" smtClean="0">
                                        <a:latin typeface="Cambria Math" panose="02040503050406030204" pitchFamily="18" charset="0"/>
                                      </a:rPr>
                                      <m:t>𝑡</m:t>
                                    </m:r>
                                  </m:e>
                                </m:d>
                              </m:e>
                            </m:mr>
                            <m:mr>
                              <m:e>
                                <m:r>
                                  <m:rPr>
                                    <m:sty m:val="p"/>
                                  </m:rPr>
                                  <a:rPr lang="el-GR" b="0" i="1" smtClean="0">
                                    <a:latin typeface="Cambria Math" panose="02040503050406030204" pitchFamily="18" charset="0"/>
                                  </a:rPr>
                                  <m:t>Δ</m:t>
                                </m:r>
                                <m:r>
                                  <a:rPr lang="en-US" b="0" i="1" smtClean="0">
                                    <a:latin typeface="Cambria Math" panose="02040503050406030204" pitchFamily="18" charset="0"/>
                                  </a:rPr>
                                  <m:t>→</m:t>
                                </m:r>
                                <m:r>
                                  <a:rPr lang="en-US" b="0" i="1" smtClean="0">
                                    <a:latin typeface="Cambria Math" panose="02040503050406030204" pitchFamily="18" charset="0"/>
                                  </a:rPr>
                                  <m:t>0</m:t>
                                </m:r>
                              </m:e>
                            </m:mr>
                          </m:m>
                        </m:e>
                      </m:func>
                      <m:r>
                        <a:rPr lang="en-US" b="0" i="1" smtClean="0">
                          <a:latin typeface="Cambria Math" panose="02040503050406030204" pitchFamily="18" charset="0"/>
                        </a:rPr>
                        <m:t>=</m:t>
                      </m:r>
                      <m:r>
                        <m:rPr>
                          <m:sty m:val="p"/>
                        </m:rPr>
                        <a:rPr lang="el-GR" b="0" i="1" smtClean="0">
                          <a:latin typeface="Cambria Math" panose="02040503050406030204" pitchFamily="18" charset="0"/>
                        </a:rPr>
                        <m:t>δ</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1771337" y="5407338"/>
                <a:ext cx="1711238" cy="460062"/>
              </a:xfrm>
              <a:prstGeom prst="rect">
                <a:avLst/>
              </a:prstGeom>
              <a:blipFill>
                <a:blip r:embed="rId8"/>
                <a:stretch>
                  <a:fillRect/>
                </a:stretch>
              </a:blipFill>
            </p:spPr>
            <p:txBody>
              <a:bodyPr/>
              <a:lstStyle/>
              <a:p>
                <a:r>
                  <a:rPr lang="en-US">
                    <a:noFill/>
                  </a:rPr>
                  <a:t> </a:t>
                </a:r>
              </a:p>
            </p:txBody>
          </p:sp>
        </mc:Fallback>
      </mc:AlternateContent>
      <p:sp>
        <p:nvSpPr>
          <p:cNvPr id="15" name="Rectangle 14"/>
          <p:cNvSpPr/>
          <p:nvPr/>
        </p:nvSpPr>
        <p:spPr>
          <a:xfrm>
            <a:off x="5167973" y="5809301"/>
            <a:ext cx="3749034" cy="410882"/>
          </a:xfrm>
          <a:prstGeom prst="rect">
            <a:avLst/>
          </a:prstGeom>
        </p:spPr>
        <p:txBody>
          <a:bodyPr wrap="square">
            <a:spAutoFit/>
          </a:bodyPr>
          <a:lstStyle/>
          <a:p>
            <a:pPr marL="342900" indent="-342900" algn="r" rtl="1">
              <a:lnSpc>
                <a:spcPct val="115000"/>
              </a:lnSpc>
              <a:spcAft>
                <a:spcPts val="1000"/>
              </a:spcAft>
              <a:buClr>
                <a:srgbClr val="FF0000"/>
              </a:buClr>
              <a:buFont typeface="Wingdings" panose="05000000000000000000" pitchFamily="2" charset="2"/>
              <a:buChar char="ü"/>
            </a:pPr>
            <a:r>
              <a:rPr lang="fa-IR" dirty="0" smtClean="0">
                <a:latin typeface="Times New Roman" panose="02020603050405020304" pitchFamily="18" charset="0"/>
                <a:ea typeface="Calibri" panose="020F0502020204030204" pitchFamily="34" charset="0"/>
                <a:cs typeface="B Nazanin" panose="00000400000000000000" pitchFamily="2" charset="-78"/>
              </a:rPr>
              <a:t>خاصیت غربالی تابع ضربه: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Rectangle 15"/>
              <p:cNvSpPr/>
              <p:nvPr/>
            </p:nvSpPr>
            <p:spPr>
              <a:xfrm>
                <a:off x="5294835" y="6254110"/>
                <a:ext cx="22589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a:latin typeface="Cambria Math" panose="02040503050406030204" pitchFamily="18" charset="0"/>
                            </a:rPr>
                          </m:ctrlPr>
                        </m:dPr>
                        <m:e>
                          <m:r>
                            <a:rPr lang="en-US" i="1">
                              <a:latin typeface="Cambria Math" panose="02040503050406030204" pitchFamily="18" charset="0"/>
                            </a:rPr>
                            <m:t>𝑓</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𝛿</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𝑓</m:t>
                          </m:r>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r>
                            <a:rPr lang="en-US" i="1">
                              <a:latin typeface="Cambria Math" panose="02040503050406030204" pitchFamily="18" charset="0"/>
                            </a:rPr>
                            <m:t>𝛿</m:t>
                          </m:r>
                          <m:r>
                            <a:rPr lang="en-US" i="0">
                              <a:latin typeface="Cambria Math" panose="02040503050406030204" pitchFamily="18" charset="0"/>
                            </a:rPr>
                            <m:t>(</m:t>
                          </m:r>
                          <m:r>
                            <a:rPr lang="en-US" i="1">
                              <a:latin typeface="Cambria Math" panose="02040503050406030204" pitchFamily="18" charset="0"/>
                            </a:rPr>
                            <m:t>𝑡</m:t>
                          </m:r>
                        </m:e>
                      </m:d>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5294835" y="6254110"/>
                <a:ext cx="2258952" cy="369332"/>
              </a:xfrm>
              <a:prstGeom prst="rect">
                <a:avLst/>
              </a:prstGeom>
              <a:blipFill>
                <a:blip r:embed="rId9"/>
                <a:stretch>
                  <a:fillRect t="-119672" r="-22162" b="-1836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728773" y="6254110"/>
                <a:ext cx="32840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a:latin typeface="Cambria Math" panose="02040503050406030204" pitchFamily="18" charset="0"/>
                            </a:rPr>
                          </m:ctrlPr>
                        </m:dPr>
                        <m:e>
                          <m:r>
                            <a:rPr lang="en-US" i="1">
                              <a:latin typeface="Cambria Math" panose="02040503050406030204" pitchFamily="18" charset="0"/>
                            </a:rPr>
                            <m:t>𝑓</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𝛿</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𝑜</m:t>
                              </m:r>
                            </m:sub>
                          </m:sSub>
                          <m:r>
                            <a:rPr lang="en-US" i="0">
                              <a:latin typeface="Cambria Math" panose="02040503050406030204" pitchFamily="18" charset="0"/>
                            </a:rPr>
                            <m:t>)=</m:t>
                          </m:r>
                          <m:r>
                            <a:rPr lang="en-US" i="1">
                              <a:latin typeface="Cambria Math" panose="02040503050406030204" pitchFamily="18" charset="0"/>
                            </a:rPr>
                            <m:t>𝑓</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𝑜</m:t>
                              </m:r>
                            </m:sub>
                          </m:sSub>
                          <m:r>
                            <a:rPr lang="en-US" i="0">
                              <a:latin typeface="Cambria Math" panose="02040503050406030204" pitchFamily="18" charset="0"/>
                            </a:rPr>
                            <m:t>)</m:t>
                          </m:r>
                          <m:r>
                            <a:rPr lang="en-US" i="1">
                              <a:latin typeface="Cambria Math" panose="02040503050406030204" pitchFamily="18" charset="0"/>
                            </a:rPr>
                            <m:t>𝛿</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𝑜</m:t>
                              </m:r>
                            </m:sub>
                          </m:sSub>
                        </m:e>
                      </m:d>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1728773" y="6254110"/>
                <a:ext cx="3284041" cy="369332"/>
              </a:xfrm>
              <a:prstGeom prst="rect">
                <a:avLst/>
              </a:prstGeom>
              <a:blipFill>
                <a:blip r:embed="rId10"/>
                <a:stretch>
                  <a:fillRect t="-119672" r="-15242" b="-1836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4908483" y="6254110"/>
                <a:ext cx="473206" cy="369332"/>
              </a:xfrm>
              <a:prstGeom prst="rect">
                <a:avLst/>
              </a:prstGeom>
            </p:spPr>
            <p:txBody>
              <a:bodyPr wrap="none">
                <a:spAutoFit/>
              </a:bodyPr>
              <a:lstStyle/>
              <a:p>
                <a14:m>
                  <m:oMath xmlns:m="http://schemas.openxmlformats.org/officeDocument/2006/math">
                    <m:r>
                      <a:rPr lang="en-US" b="1" i="1" smtClean="0">
                        <a:solidFill>
                          <a:srgbClr val="0000FF"/>
                        </a:solidFill>
                        <a:latin typeface="Cambria Math" panose="02040503050406030204" pitchFamily="18" charset="0"/>
                      </a:rPr>
                      <m:t>=</m:t>
                    </m:r>
                  </m:oMath>
                </a14:m>
                <a:r>
                  <a:rPr lang="en-US" b="1" dirty="0" smtClean="0">
                    <a:solidFill>
                      <a:srgbClr val="0000FF"/>
                    </a:solidFill>
                  </a:rPr>
                  <a:t>&gt;</a:t>
                </a:r>
                <a:endParaRPr lang="en-US" b="1" dirty="0">
                  <a:solidFill>
                    <a:srgbClr val="0000FF"/>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4908483" y="6254110"/>
                <a:ext cx="473206" cy="369332"/>
              </a:xfrm>
              <a:prstGeom prst="rect">
                <a:avLst/>
              </a:prstGeom>
              <a:blipFill>
                <a:blip r:embed="rId11"/>
                <a:stretch>
                  <a:fillRect t="-9836" r="-10256" b="-24590"/>
                </a:stretch>
              </a:blipFill>
            </p:spPr>
            <p:txBody>
              <a:bodyPr/>
              <a:lstStyle/>
              <a:p>
                <a:r>
                  <a:rPr lang="en-US">
                    <a:noFill/>
                  </a:rPr>
                  <a:t> </a:t>
                </a:r>
              </a:p>
            </p:txBody>
          </p:sp>
        </mc:Fallback>
      </mc:AlternateContent>
    </p:spTree>
    <p:extLst>
      <p:ext uri="{BB962C8B-B14F-4D97-AF65-F5344CB8AC3E}">
        <p14:creationId xmlns:p14="http://schemas.microsoft.com/office/powerpoint/2010/main" val="200866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1" grpId="0"/>
      <p:bldP spid="12" grpId="0"/>
      <p:bldP spid="13" grpId="0"/>
      <p:bldP spid="14"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mc:AlternateContent xmlns:mc="http://schemas.openxmlformats.org/markup-compatibility/2006" xmlns:a14="http://schemas.microsoft.com/office/drawing/2010/main">
        <mc:Choice Requires="a14">
          <p:sp>
            <p:nvSpPr>
              <p:cNvPr id="3" name="Rectangle 2"/>
              <p:cNvSpPr/>
              <p:nvPr/>
            </p:nvSpPr>
            <p:spPr>
              <a:xfrm>
                <a:off x="6324600" y="173750"/>
                <a:ext cx="2658784" cy="430374"/>
              </a:xfrm>
              <a:prstGeom prst="rect">
                <a:avLst/>
              </a:prstGeom>
            </p:spPr>
            <p:txBody>
              <a:bodyPr wrap="square">
                <a:spAutoFit/>
              </a:bodyPr>
              <a:lstStyle/>
              <a:p>
                <a:pPr marL="342900" indent="-342900" algn="r" rtl="1">
                  <a:lnSpc>
                    <a:spcPct val="115000"/>
                  </a:lnSpc>
                  <a:spcAft>
                    <a:spcPts val="1000"/>
                  </a:spcAft>
                  <a:buClr>
                    <a:srgbClr val="FF0000"/>
                  </a:buClr>
                  <a:buFont typeface="Wingdings" panose="05000000000000000000" pitchFamily="2" charset="2"/>
                  <a:buChar char="q"/>
                </a:pP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دوبلت واحد</a:t>
                </a:r>
                <a:r>
                  <a:rPr lang="en-US"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a:t>
                </a:r>
                <a14:m>
                  <m:oMath xmlns:m="http://schemas.openxmlformats.org/officeDocument/2006/math">
                    <m:acc>
                      <m:accPr>
                        <m:chr m:val="́"/>
                        <m:ctrlPr>
                          <a:rPr lang="en-US" b="1" i="1" dirty="0" smtClean="0">
                            <a:solidFill>
                              <a:srgbClr val="FF0000"/>
                            </a:solidFill>
                            <a:latin typeface="Cambria Math" panose="02040503050406030204" pitchFamily="18" charset="0"/>
                            <a:cs typeface="B Nazanin" panose="00000400000000000000" pitchFamily="2" charset="-78"/>
                          </a:rPr>
                        </m:ctrlPr>
                      </m:accPr>
                      <m:e>
                        <m:r>
                          <m:rPr>
                            <m:sty m:val="p"/>
                          </m:rPr>
                          <a:rPr lang="el-GR" b="1" i="1" dirty="0" smtClean="0">
                            <a:solidFill>
                              <a:srgbClr val="FF0000"/>
                            </a:solidFill>
                            <a:latin typeface="Cambria Math" panose="02040503050406030204" pitchFamily="18" charset="0"/>
                            <a:cs typeface="B Nazanin" panose="00000400000000000000" pitchFamily="2" charset="-78"/>
                          </a:rPr>
                          <m:t>δ</m:t>
                        </m:r>
                        <m:r>
                          <a:rPr lang="en-US" b="1" i="1" dirty="0" smtClean="0">
                            <a:solidFill>
                              <a:srgbClr val="FF0000"/>
                            </a:solidFill>
                            <a:latin typeface="Cambria Math" panose="02040503050406030204" pitchFamily="18" charset="0"/>
                            <a:cs typeface="B Nazanin" panose="00000400000000000000" pitchFamily="2" charset="-78"/>
                          </a:rPr>
                          <m:t>(</m:t>
                        </m:r>
                        <m:r>
                          <a:rPr lang="en-US" b="1" i="1" dirty="0" smtClean="0">
                            <a:solidFill>
                              <a:srgbClr val="FF0000"/>
                            </a:solidFill>
                            <a:latin typeface="Cambria Math" panose="02040503050406030204" pitchFamily="18" charset="0"/>
                            <a:cs typeface="B Nazanin" panose="00000400000000000000" pitchFamily="2" charset="-78"/>
                          </a:rPr>
                          <m:t>𝒕</m:t>
                        </m:r>
                        <m:r>
                          <a:rPr lang="en-US" b="1" i="1" dirty="0" smtClean="0">
                            <a:solidFill>
                              <a:srgbClr val="FF0000"/>
                            </a:solidFill>
                            <a:latin typeface="Cambria Math" panose="02040503050406030204" pitchFamily="18" charset="0"/>
                            <a:cs typeface="B Nazanin" panose="00000400000000000000" pitchFamily="2" charset="-78"/>
                          </a:rPr>
                          <m:t>)</m:t>
                        </m:r>
                      </m:e>
                    </m:acc>
                  </m:oMath>
                </a14:m>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a:t>
                </a:r>
                <a:endParaRPr lang="en-US"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324600" y="173750"/>
                <a:ext cx="2658784" cy="430374"/>
              </a:xfrm>
              <a:prstGeom prst="rect">
                <a:avLst/>
              </a:prstGeom>
              <a:blipFill>
                <a:blip r:embed="rId2"/>
                <a:stretch>
                  <a:fillRect t="-4286" r="-1606" b="-2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084448" y="762140"/>
                <a:ext cx="2007601" cy="6178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i="1" dirty="0" smtClean="0">
                              <a:latin typeface="Cambria Math" panose="02040503050406030204" pitchFamily="18" charset="0"/>
                            </a:rPr>
                          </m:ctrlPr>
                        </m:accPr>
                        <m:e>
                          <m:r>
                            <a:rPr lang="el-GR" i="1" dirty="0">
                              <a:latin typeface="Cambria Math" panose="02040503050406030204" pitchFamily="18" charset="0"/>
                            </a:rPr>
                            <m:t>𝛿</m:t>
                          </m:r>
                        </m:e>
                      </m:acc>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r>
                                <a:rPr lang="en-US" b="0" i="1" smtClean="0">
                                  <a:latin typeface="Cambria Math" panose="02040503050406030204" pitchFamily="18" charset="0"/>
                                </a:rPr>
                                <m:t>0</m:t>
                              </m:r>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e>
                            <m:e>
                              <m:r>
                                <a:rPr lang="fa-IR" b="0" i="1" smtClean="0">
                                  <a:latin typeface="Cambria Math" panose="02040503050406030204" pitchFamily="18" charset="0"/>
                                </a:rPr>
                                <m:t>ویژه</m:t>
                              </m:r>
                              <m:r>
                                <a:rPr lang="fa-IR"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0</m:t>
                              </m:r>
                            </m:e>
                          </m:eqArr>
                        </m:e>
                      </m:d>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084448" y="762140"/>
                <a:ext cx="2007601" cy="617861"/>
              </a:xfrm>
              <a:prstGeom prst="rect">
                <a:avLst/>
              </a:prstGeom>
              <a:blipFill>
                <a:blip r:embed="rId3"/>
                <a:stretch>
                  <a:fillRect b="-9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343400" y="786764"/>
                <a:ext cx="2648481" cy="6176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a-IR" i="1" smtClean="0">
                          <a:latin typeface="Cambria Math" panose="02040503050406030204" pitchFamily="18" charset="0"/>
                        </a:rPr>
                        <m:t>و</m:t>
                      </m:r>
                      <m:r>
                        <a:rPr lang="fa-IR" b="0" i="1" smtClean="0">
                          <a:latin typeface="Cambria Math" panose="02040503050406030204" pitchFamily="18" charset="0"/>
                        </a:rPr>
                        <m:t>یژگی</m:t>
                      </m:r>
                      <m:r>
                        <a:rPr lang="en-US" i="1" smtClean="0">
                          <a:latin typeface="Cambria Math" panose="02040503050406030204" pitchFamily="18" charset="0"/>
                        </a:rPr>
                        <m:t>=</m:t>
                      </m:r>
                      <m:nary>
                        <m:naryPr>
                          <m:ctrlPr>
                            <a:rPr lang="en-US" i="1" smtClean="0">
                              <a:latin typeface="Cambria Math" panose="02040503050406030204" pitchFamily="18" charset="0"/>
                            </a:rPr>
                          </m:ctrlPr>
                        </m:naryPr>
                        <m:sub>
                          <m:r>
                            <a:rPr lang="en-US" i="1" smtClean="0">
                              <a:latin typeface="Cambria Math" panose="02040503050406030204" pitchFamily="18" charset="0"/>
                            </a:rPr>
                            <m:t>−</m:t>
                          </m:r>
                          <m:r>
                            <a:rPr lang="en-US" i="1" smtClean="0">
                              <a:latin typeface="Cambria Math" panose="02040503050406030204" pitchFamily="18" charset="0"/>
                            </a:rPr>
                            <m:t>∞</m:t>
                          </m:r>
                        </m:sub>
                        <m:sup>
                          <m:r>
                            <a:rPr lang="en-US" b="0" i="1" smtClean="0">
                              <a:latin typeface="Cambria Math" panose="02040503050406030204" pitchFamily="18" charset="0"/>
                            </a:rPr>
                            <m:t>𝑡</m:t>
                          </m:r>
                        </m:sup>
                        <m:e>
                          <m:r>
                            <m:rPr>
                              <m:sty m:val="p"/>
                            </m:rPr>
                            <a:rPr lang="el-GR" i="1">
                              <a:latin typeface="Cambria Math" panose="02040503050406030204" pitchFamily="18" charset="0"/>
                            </a:rPr>
                            <m:t>δ</m:t>
                          </m:r>
                          <m:r>
                            <a:rPr lang="en-US" b="0" i="1" smtClean="0">
                              <a:latin typeface="Cambria Math" panose="02040503050406030204" pitchFamily="18" charset="0"/>
                            </a:rPr>
                            <m:t>′</m:t>
                          </m:r>
                          <m:r>
                            <a:rPr lang="en-US" i="0" smtClean="0">
                              <a:latin typeface="Cambria Math" panose="02040503050406030204" pitchFamily="18" charset="0"/>
                            </a:rPr>
                            <m:t>(</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𝑡</m:t>
                              </m:r>
                            </m:e>
                          </m:acc>
                          <m:r>
                            <a:rPr lang="en-US" b="0" i="1" smtClean="0">
                              <a:latin typeface="Cambria Math" panose="02040503050406030204" pitchFamily="18" charset="0"/>
                            </a:rPr>
                            <m:t>)</m:t>
                          </m:r>
                          <m:r>
                            <a:rPr lang="en-US" b="0" i="1" smtClean="0">
                              <a:latin typeface="Cambria Math" panose="02040503050406030204" pitchFamily="18" charset="0"/>
                            </a:rPr>
                            <m:t>𝑑</m:t>
                          </m:r>
                          <m:acc>
                            <m:accPr>
                              <m:chr m:val="́"/>
                              <m:ctrlPr>
                                <a:rPr lang="en-US" i="1">
                                  <a:latin typeface="Cambria Math" panose="02040503050406030204" pitchFamily="18" charset="0"/>
                                </a:rPr>
                              </m:ctrlPr>
                            </m:accPr>
                            <m:e>
                              <m:r>
                                <a:rPr lang="en-US" i="1">
                                  <a:latin typeface="Cambria Math" panose="02040503050406030204" pitchFamily="18" charset="0"/>
                                </a:rPr>
                                <m:t>𝑡</m:t>
                              </m:r>
                            </m:e>
                          </m:acc>
                          <m:r>
                            <a:rPr lang="en-US" b="0" i="1" smtClean="0">
                              <a:latin typeface="Cambria Math" panose="02040503050406030204" pitchFamily="18" charset="0"/>
                            </a:rPr>
                            <m:t>=</m:t>
                          </m:r>
                          <m:r>
                            <m:rPr>
                              <m:sty m:val="p"/>
                            </m:rPr>
                            <a:rPr lang="el-GR" b="0" i="1" smtClean="0">
                              <a:latin typeface="Cambria Math" panose="02040503050406030204" pitchFamily="18" charset="0"/>
                            </a:rPr>
                            <m:t>δ</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nary>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343400" y="786764"/>
                <a:ext cx="2648481" cy="617670"/>
              </a:xfrm>
              <a:prstGeom prst="rect">
                <a:avLst/>
              </a:prstGeom>
              <a:blipFill>
                <a:blip r:embed="rId4"/>
                <a:stretch>
                  <a:fillRect/>
                </a:stretch>
              </a:blipFill>
            </p:spPr>
            <p:txBody>
              <a:bodyPr/>
              <a:lstStyle/>
              <a:p>
                <a:r>
                  <a:rPr lang="en-US">
                    <a:noFill/>
                  </a:rPr>
                  <a:t> </a:t>
                </a:r>
              </a:p>
            </p:txBody>
          </p:sp>
        </mc:Fallback>
      </mc:AlternateContent>
      <p:sp>
        <p:nvSpPr>
          <p:cNvPr id="7" name="Rectangle 6"/>
          <p:cNvSpPr/>
          <p:nvPr/>
        </p:nvSpPr>
        <p:spPr>
          <a:xfrm>
            <a:off x="3310751" y="1883996"/>
            <a:ext cx="1038568" cy="375487"/>
          </a:xfrm>
          <a:prstGeom prst="rect">
            <a:avLst/>
          </a:prstGeom>
        </p:spPr>
        <p:txBody>
          <a:bodyPr wrap="square">
            <a:spAutoFit/>
          </a:bodyPr>
          <a:lstStyle/>
          <a:p>
            <a:pPr algn="r" rtl="1">
              <a:lnSpc>
                <a:spcPct val="115000"/>
              </a:lnSpc>
              <a:spcAft>
                <a:spcPts val="1000"/>
              </a:spcAft>
              <a:buClr>
                <a:srgbClr val="FF0000"/>
              </a:buClr>
            </a:pPr>
            <a:r>
              <a:rPr lang="fa-IR" sz="1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تذکر 1</a:t>
            </a:r>
            <a:endPar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4274382" y="1762295"/>
                <a:ext cx="1299651" cy="618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𝛿</m:t>
                          </m:r>
                        </m:e>
                        <m:sup>
                          <m:r>
                            <a:rPr lang="en-US" i="0">
                              <a:latin typeface="Cambria Math" panose="02040503050406030204" pitchFamily="18" charset="0"/>
                            </a:rPr>
                            <m:t>′</m:t>
                          </m:r>
                        </m:sup>
                      </m:sSup>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rPr>
                            <m:t>𝛿</m:t>
                          </m:r>
                        </m:num>
                        <m:den>
                          <m:r>
                            <a:rPr lang="en-US" i="1">
                              <a:latin typeface="Cambria Math" panose="02040503050406030204" pitchFamily="18" charset="0"/>
                            </a:rPr>
                            <m:t>𝑑𝑡</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4274382" y="1762295"/>
                <a:ext cx="1299651" cy="618887"/>
              </a:xfrm>
              <a:prstGeom prst="rect">
                <a:avLst/>
              </a:prstGeom>
              <a:blipFill>
                <a:blip r:embed="rId5"/>
                <a:stretch>
                  <a:fillRect/>
                </a:stretch>
              </a:blipFill>
            </p:spPr>
            <p:txBody>
              <a:bodyPr/>
              <a:lstStyle/>
              <a:p>
                <a:r>
                  <a:rPr lang="en-US">
                    <a:noFill/>
                  </a:rPr>
                  <a:t> </a:t>
                </a:r>
              </a:p>
            </p:txBody>
          </p:sp>
        </mc:Fallback>
      </mc:AlternateContent>
      <p:sp>
        <p:nvSpPr>
          <p:cNvPr id="9" name="Rectangle 8"/>
          <p:cNvSpPr/>
          <p:nvPr/>
        </p:nvSpPr>
        <p:spPr>
          <a:xfrm>
            <a:off x="2903163" y="2560158"/>
            <a:ext cx="6075082" cy="410882"/>
          </a:xfrm>
          <a:prstGeom prst="rect">
            <a:avLst/>
          </a:prstGeom>
        </p:spPr>
        <p:txBody>
          <a:bodyPr wrap="square">
            <a:spAutoFit/>
          </a:bodyPr>
          <a:lstStyle/>
          <a:p>
            <a:pPr marL="342900" indent="-342900" algn="r" rtl="1">
              <a:lnSpc>
                <a:spcPct val="115000"/>
              </a:lnSpc>
              <a:spcAft>
                <a:spcPts val="1000"/>
              </a:spcAft>
              <a:buClr>
                <a:srgbClr val="FF0000"/>
              </a:buClr>
              <a:buFont typeface="Wingdings" panose="05000000000000000000" pitchFamily="2" charset="2"/>
              <a:buChar char="v"/>
            </a:pP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نکته: </a:t>
            </a:r>
            <a:r>
              <a:rPr lang="fa-IR"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خاصیت انتقال: </a:t>
            </a:r>
            <a:r>
              <a:rPr lang="fa-IR" b="1" dirty="0">
                <a:latin typeface="Times New Roman" panose="02020603050405020304" pitchFamily="18" charset="0"/>
                <a:ea typeface="Calibri" panose="020F0502020204030204" pitchFamily="34" charset="0"/>
                <a:cs typeface="B Nazanin" panose="00000400000000000000" pitchFamily="2" charset="-78"/>
              </a:rPr>
              <a:t>در توابع تغییر ناپذیر با زمان برقرار است</a:t>
            </a:r>
            <a:r>
              <a:rPr lang="en-US" b="1" dirty="0" smtClean="0">
                <a:latin typeface="Times New Roman" panose="02020603050405020304" pitchFamily="18" charset="0"/>
                <a:ea typeface="Calibri" panose="020F0502020204030204" pitchFamily="34" charset="0"/>
                <a:cs typeface="B Nazanin" panose="00000400000000000000" pitchFamily="2" charset="-78"/>
              </a:rPr>
              <a:t>.</a:t>
            </a: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6"/>
          <a:stretch>
            <a:fillRect/>
          </a:stretch>
        </p:blipFill>
        <p:spPr>
          <a:xfrm>
            <a:off x="646581" y="3112251"/>
            <a:ext cx="2373030" cy="1399200"/>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1265046" y="4496972"/>
                <a:ext cx="18311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a:latin typeface="Cambria Math" panose="02040503050406030204" pitchFamily="18" charset="0"/>
                            </a:rPr>
                          </m:ctrlPr>
                        </m:dPr>
                        <m:e>
                          <m:r>
                            <a:rPr lang="en-US" i="1">
                              <a:latin typeface="Cambria Math" panose="02040503050406030204" pitchFamily="18" charset="0"/>
                            </a:rPr>
                            <m:t>𝑓</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1">
                                  <a:latin typeface="Cambria Math" panose="02040503050406030204" pitchFamily="18" charset="0"/>
                                </a:rPr>
                                <m:t>𝑎𝑡</m:t>
                              </m:r>
                            </m:sup>
                          </m:sSup>
                          <m:r>
                            <a:rPr lang="en-US" i="1">
                              <a:latin typeface="Cambria Math" panose="02040503050406030204" pitchFamily="18" charset="0"/>
                            </a:rPr>
                            <m:t>𝑢</m:t>
                          </m:r>
                          <m:r>
                            <a:rPr lang="en-US" i="0">
                              <a:latin typeface="Cambria Math" panose="02040503050406030204" pitchFamily="18" charset="0"/>
                            </a:rPr>
                            <m:t>(</m:t>
                          </m:r>
                          <m:r>
                            <a:rPr lang="en-US" i="1">
                              <a:latin typeface="Cambria Math" panose="02040503050406030204" pitchFamily="18" charset="0"/>
                            </a:rPr>
                            <m:t>𝑡</m:t>
                          </m:r>
                        </m:e>
                      </m:d>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1265046" y="4496972"/>
                <a:ext cx="1831142" cy="369332"/>
              </a:xfrm>
              <a:prstGeom prst="rect">
                <a:avLst/>
              </a:prstGeom>
              <a:blipFill>
                <a:blip r:embed="rId7"/>
                <a:stretch>
                  <a:fillRect t="-121667" r="-27667" b="-188333"/>
                </a:stretch>
              </a:blipFill>
            </p:spPr>
            <p:txBody>
              <a:bodyPr/>
              <a:lstStyle/>
              <a:p>
                <a:r>
                  <a:rPr lang="en-US">
                    <a:noFill/>
                  </a:rPr>
                  <a:t> </a:t>
                </a:r>
              </a:p>
            </p:txBody>
          </p:sp>
        </mc:Fallback>
      </mc:AlternateContent>
      <p:cxnSp>
        <p:nvCxnSpPr>
          <p:cNvPr id="12" name="Straight Arrow Connector 11"/>
          <p:cNvCxnSpPr/>
          <p:nvPr/>
        </p:nvCxnSpPr>
        <p:spPr>
          <a:xfrm>
            <a:off x="3504375" y="4090480"/>
            <a:ext cx="161676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096188" y="3644204"/>
            <a:ext cx="1978893" cy="410882"/>
          </a:xfrm>
          <a:prstGeom prst="rect">
            <a:avLst/>
          </a:prstGeom>
        </p:spPr>
        <p:txBody>
          <a:bodyPr wrap="square">
            <a:spAutoFit/>
          </a:bodyPr>
          <a:lstStyle/>
          <a:p>
            <a:pPr algn="r" rtl="1">
              <a:lnSpc>
                <a:spcPct val="115000"/>
              </a:lnSpc>
              <a:spcAft>
                <a:spcPts val="1000"/>
              </a:spcAft>
              <a:buClr>
                <a:srgbClr val="FF0000"/>
              </a:buClr>
            </a:pPr>
            <a:r>
              <a:rPr lang="fa-IR"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انتقال به میزان </a:t>
            </a:r>
            <a:r>
              <a:rPr lang="en-US"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T</a:t>
            </a:r>
            <a:r>
              <a:rPr lang="en-US" baseline="-250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o</a:t>
            </a:r>
            <a:endParaRPr lang="en-US" baseline="-25000"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4" name="Picture 13"/>
          <p:cNvPicPr>
            <a:picLocks noChangeAspect="1"/>
          </p:cNvPicPr>
          <p:nvPr/>
        </p:nvPicPr>
        <p:blipFill>
          <a:blip r:embed="rId8"/>
          <a:stretch>
            <a:fillRect/>
          </a:stretch>
        </p:blipFill>
        <p:spPr>
          <a:xfrm>
            <a:off x="5590024" y="3130598"/>
            <a:ext cx="2373030" cy="1399200"/>
          </a:xfrm>
          <a:prstGeom prst="rect">
            <a:avLst/>
          </a:prstGeom>
        </p:spPr>
      </p:pic>
      <mc:AlternateContent xmlns:mc="http://schemas.openxmlformats.org/markup-compatibility/2006" xmlns:a14="http://schemas.microsoft.com/office/drawing/2010/main">
        <mc:Choice Requires="a14">
          <p:sp>
            <p:nvSpPr>
              <p:cNvPr id="15" name="Rectangle 14"/>
              <p:cNvSpPr/>
              <p:nvPr/>
            </p:nvSpPr>
            <p:spPr>
              <a:xfrm>
                <a:off x="5677418" y="4476549"/>
                <a:ext cx="3268780" cy="410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a:latin typeface="Cambria Math" panose="02040503050406030204" pitchFamily="18" charset="0"/>
                            </a:rPr>
                          </m:ctrlPr>
                        </m:dPr>
                        <m:e>
                          <m:r>
                            <a:rPr lang="en-US" i="1">
                              <a:latin typeface="Cambria Math" panose="02040503050406030204" pitchFamily="18" charset="0"/>
                            </a:rPr>
                            <m:t>𝑓</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𝑜</m:t>
                              </m:r>
                            </m:sub>
                          </m:sSub>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d>
                                <m:dPr>
                                  <m:begChr m:val=""/>
                                  <m:ctrlPr>
                                    <a:rPr lang="en-US" i="1">
                                      <a:latin typeface="Cambria Math" panose="02040503050406030204" pitchFamily="18" charset="0"/>
                                    </a:rPr>
                                  </m:ctrlPr>
                                </m:dPr>
                                <m:e>
                                  <m:r>
                                    <a:rPr lang="en-US" i="0">
                                      <a:latin typeface="Cambria Math" panose="02040503050406030204" pitchFamily="18" charset="0"/>
                                    </a:rPr>
                                    <m:t>−</m:t>
                                  </m:r>
                                  <m:r>
                                    <a:rPr lang="en-US" i="1">
                                      <a:latin typeface="Cambria Math" panose="02040503050406030204" pitchFamily="18" charset="0"/>
                                    </a:rPr>
                                    <m:t>𝑎</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𝑜</m:t>
                                      </m:r>
                                    </m:sub>
                                  </m:sSub>
                                </m:e>
                              </m:d>
                            </m:sup>
                          </m:sSup>
                          <m:r>
                            <a:rPr lang="en-US" i="1">
                              <a:latin typeface="Cambria Math" panose="02040503050406030204" pitchFamily="18" charset="0"/>
                            </a:rPr>
                            <m:t>𝑢</m:t>
                          </m:r>
                          <m:r>
                            <a:rPr lang="en-US" i="0">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𝑜</m:t>
                              </m:r>
                            </m:sub>
                          </m:sSub>
                        </m:e>
                      </m:d>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5677418" y="4476549"/>
                <a:ext cx="3268780" cy="410177"/>
              </a:xfrm>
              <a:prstGeom prst="rect">
                <a:avLst/>
              </a:prstGeom>
              <a:blipFill>
                <a:blip r:embed="rId9"/>
                <a:stretch>
                  <a:fillRect t="-150000" r="-18994" b="-225000"/>
                </a:stretch>
              </a:blipFill>
            </p:spPr>
            <p:txBody>
              <a:bodyPr/>
              <a:lstStyle/>
              <a:p>
                <a:r>
                  <a:rPr lang="en-US">
                    <a:noFill/>
                  </a:rPr>
                  <a:t> </a:t>
                </a:r>
              </a:p>
            </p:txBody>
          </p:sp>
        </mc:Fallback>
      </mc:AlternateContent>
    </p:spTree>
    <p:extLst>
      <p:ext uri="{BB962C8B-B14F-4D97-AF65-F5344CB8AC3E}">
        <p14:creationId xmlns:p14="http://schemas.microsoft.com/office/powerpoint/2010/main" val="23944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3"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3" name="Rectangle 2"/>
          <p:cNvSpPr/>
          <p:nvPr/>
        </p:nvSpPr>
        <p:spPr>
          <a:xfrm>
            <a:off x="5594385" y="115765"/>
            <a:ext cx="3316742" cy="369332"/>
          </a:xfrm>
          <a:prstGeom prst="rect">
            <a:avLst/>
          </a:prstGeom>
        </p:spPr>
        <p:txBody>
          <a:bodyPr wrap="none">
            <a:spAutoFit/>
          </a:bodyPr>
          <a:lstStyle/>
          <a:p>
            <a:pPr algn="r" rtl="1"/>
            <a:r>
              <a:rPr lang="fa-IR" b="1" dirty="0" smtClean="0">
                <a:solidFill>
                  <a:srgbClr val="00B050"/>
                </a:solidFill>
                <a:latin typeface="Cambria Math" panose="02040503050406030204" pitchFamily="18" charset="0"/>
                <a:ea typeface="Cambria Math" panose="02040503050406030204" pitchFamily="18" charset="0"/>
                <a:cs typeface="B Titr" panose="00000700000000000000" pitchFamily="2" charset="-78"/>
              </a:rPr>
              <a:t>- منبع وابسته (</a:t>
            </a:r>
            <a:r>
              <a:rPr lang="en-US" b="1" dirty="0" smtClean="0">
                <a:solidFill>
                  <a:srgbClr val="00B050"/>
                </a:solidFill>
                <a:latin typeface="Cambria Math" panose="02040503050406030204" pitchFamily="18" charset="0"/>
                <a:ea typeface="Cambria Math" panose="02040503050406030204" pitchFamily="18" charset="0"/>
                <a:cs typeface="B Titr" panose="00000700000000000000" pitchFamily="2" charset="-78"/>
              </a:rPr>
              <a:t>Dependent Source</a:t>
            </a:r>
            <a:r>
              <a:rPr lang="fa-IR" b="1" dirty="0" smtClean="0">
                <a:solidFill>
                  <a:srgbClr val="00B050"/>
                </a:solidFill>
                <a:latin typeface="Cambria Math" panose="02040503050406030204" pitchFamily="18" charset="0"/>
                <a:ea typeface="Cambria Math" panose="02040503050406030204" pitchFamily="18" charset="0"/>
                <a:cs typeface="B Titr" panose="00000700000000000000" pitchFamily="2" charset="-78"/>
              </a:rPr>
              <a:t>)</a:t>
            </a:r>
            <a:endParaRPr lang="en-US" dirty="0">
              <a:solidFill>
                <a:srgbClr val="00B050"/>
              </a:solidFill>
              <a:latin typeface="Cambria Math" panose="02040503050406030204" pitchFamily="18" charset="0"/>
              <a:ea typeface="Cambria Math" panose="02040503050406030204" pitchFamily="18" charset="0"/>
              <a:cs typeface="B Titr" panose="00000700000000000000" pitchFamily="2" charset="-78"/>
            </a:endParaRPr>
          </a:p>
        </p:txBody>
      </p:sp>
      <p:sp>
        <p:nvSpPr>
          <p:cNvPr id="5" name="Rectangle 4"/>
          <p:cNvSpPr/>
          <p:nvPr/>
        </p:nvSpPr>
        <p:spPr>
          <a:xfrm>
            <a:off x="2286000" y="466709"/>
            <a:ext cx="6729629" cy="1685077"/>
          </a:xfrm>
          <a:prstGeom prst="rect">
            <a:avLst/>
          </a:prstGeom>
        </p:spPr>
        <p:txBody>
          <a:bodyPr wrap="square">
            <a:spAutoFit/>
          </a:bodyPr>
          <a:lstStyle/>
          <a:p>
            <a:pPr marL="342900" indent="-342900" algn="just" rtl="1">
              <a:lnSpc>
                <a:spcPct val="115000"/>
              </a:lnSpc>
              <a:spcAft>
                <a:spcPts val="1000"/>
              </a:spcAft>
              <a:buClr>
                <a:srgbClr val="FF0000"/>
              </a:buClr>
              <a:buFont typeface="Wingdings" panose="05000000000000000000" pitchFamily="2" charset="2"/>
              <a:buChar char="q"/>
            </a:pPr>
            <a:r>
              <a:rPr lang="fa-IR"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منبع وابسته: </a:t>
            </a:r>
            <a:r>
              <a:rPr lang="fa-IR" dirty="0" smtClean="0">
                <a:latin typeface="Cambria Math" panose="02040503050406030204" pitchFamily="18" charset="0"/>
                <a:ea typeface="Cambria Math" panose="02040503050406030204" pitchFamily="18" charset="0"/>
                <a:cs typeface="B Nazanin" panose="00000400000000000000" pitchFamily="2" charset="-78"/>
              </a:rPr>
              <a:t>المانی است که در آن ولتاژ/جریان دو سر آن، به ولتاژ/جریان در بخش دیگری از مدار وابسته است و هویت مستقلی از خود به تنهایی ندارد. این منابع، در حالت واقعی المان هایی هستند که بیشتر از دو سر دارند (سه سر مانند ترانزیستورها و چهار سر مانند ترانسفورمر). طبعاً در این شرایط، مشخصه های دو سر، به مشخصه های دو سر دیگر وابسته می باشد. براین اساس چهارنوع منبع وابسته می توان تعریف کرد:</a:t>
            </a:r>
          </a:p>
        </p:txBody>
      </p:sp>
      <p:pic>
        <p:nvPicPr>
          <p:cNvPr id="6" name="Picture 5"/>
          <p:cNvPicPr>
            <a:picLocks noChangeAspect="1"/>
          </p:cNvPicPr>
          <p:nvPr/>
        </p:nvPicPr>
        <p:blipFill>
          <a:blip r:embed="rId2"/>
          <a:stretch>
            <a:fillRect/>
          </a:stretch>
        </p:blipFill>
        <p:spPr>
          <a:xfrm>
            <a:off x="838201" y="1981200"/>
            <a:ext cx="2362200" cy="2166945"/>
          </a:xfrm>
          <a:prstGeom prst="rect">
            <a:avLst/>
          </a:prstGeom>
        </p:spPr>
      </p:pic>
      <p:sp>
        <p:nvSpPr>
          <p:cNvPr id="2" name="Rectangle 1"/>
          <p:cNvSpPr/>
          <p:nvPr/>
        </p:nvSpPr>
        <p:spPr>
          <a:xfrm>
            <a:off x="5401501" y="2095520"/>
            <a:ext cx="3470437" cy="410882"/>
          </a:xfrm>
          <a:prstGeom prst="rect">
            <a:avLst/>
          </a:prstGeom>
        </p:spPr>
        <p:txBody>
          <a:bodyPr wrap="none">
            <a:spAutoFit/>
          </a:bodyPr>
          <a:lstStyle/>
          <a:p>
            <a:pPr algn="just" rtl="1">
              <a:lnSpc>
                <a:spcPct val="115000"/>
              </a:lnSpc>
              <a:spcAft>
                <a:spcPts val="1000"/>
              </a:spcAft>
              <a:buClr>
                <a:srgbClr val="FF0000"/>
              </a:buClr>
            </a:pPr>
            <a:r>
              <a:rPr lang="fa-IR" b="1"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1- منبع ولتاژ کنترل شده با ولتاژ (</a:t>
            </a:r>
            <a:r>
              <a:rPr lang="en-US" b="1"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VCVS</a:t>
            </a:r>
            <a:r>
              <a:rPr lang="fa-IR" b="1"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 </a:t>
            </a:r>
            <a:endParaRPr lang="en-US" b="1" dirty="0">
              <a:solidFill>
                <a:srgbClr val="0000FF"/>
              </a:solidFill>
              <a:latin typeface="Cambria Math" panose="02040503050406030204" pitchFamily="18" charset="0"/>
              <a:ea typeface="Cambria Math" panose="02040503050406030204" pitchFamily="18" charset="0"/>
              <a:cs typeface="B Nazanin" panose="00000400000000000000" pitchFamily="2" charset="-78"/>
            </a:endParaRPr>
          </a:p>
        </p:txBody>
      </p:sp>
      <p:sp>
        <p:nvSpPr>
          <p:cNvPr id="7" name="Rectangle 6"/>
          <p:cNvSpPr/>
          <p:nvPr/>
        </p:nvSpPr>
        <p:spPr>
          <a:xfrm>
            <a:off x="6867732" y="2654097"/>
            <a:ext cx="1930337" cy="369332"/>
          </a:xfrm>
          <a:prstGeom prst="rect">
            <a:avLst/>
          </a:prstGeom>
        </p:spPr>
        <p:txBody>
          <a:bodyPr wrap="none">
            <a:spAutoFit/>
          </a:bodyPr>
          <a:lstStyle/>
          <a:p>
            <a:pPr algn="r" rtl="1"/>
            <a:r>
              <a:rPr lang="fa-IR" b="1" dirty="0">
                <a:solidFill>
                  <a:srgbClr val="00B050"/>
                </a:solidFill>
                <a:cs typeface="B Nazanin" panose="00000400000000000000" pitchFamily="2" charset="-78"/>
              </a:rPr>
              <a:t>α بهره ولتاژ </a:t>
            </a:r>
            <a:r>
              <a:rPr lang="fa-IR" b="1" dirty="0" smtClean="0">
                <a:solidFill>
                  <a:srgbClr val="00B050"/>
                </a:solidFill>
                <a:cs typeface="B Nazanin" panose="00000400000000000000" pitchFamily="2" charset="-78"/>
              </a:rPr>
              <a:t>می باشد</a:t>
            </a:r>
            <a:r>
              <a:rPr lang="fa-IR" b="1" dirty="0">
                <a:solidFill>
                  <a:srgbClr val="00B050"/>
                </a:solidFill>
                <a:cs typeface="B Nazanin" panose="00000400000000000000" pitchFamily="2" charset="-78"/>
              </a:rPr>
              <a:t>. </a:t>
            </a:r>
          </a:p>
        </p:txBody>
      </p:sp>
      <p:sp>
        <p:nvSpPr>
          <p:cNvPr id="8" name="Rectangle 7"/>
          <p:cNvSpPr/>
          <p:nvPr/>
        </p:nvSpPr>
        <p:spPr>
          <a:xfrm>
            <a:off x="5176884" y="4761343"/>
            <a:ext cx="3715121" cy="369332"/>
          </a:xfrm>
          <a:prstGeom prst="rect">
            <a:avLst/>
          </a:prstGeom>
        </p:spPr>
        <p:txBody>
          <a:bodyPr wrap="none">
            <a:spAutoFit/>
          </a:bodyPr>
          <a:lstStyle/>
          <a:p>
            <a:pPr algn="r" rtl="1"/>
            <a:r>
              <a:rPr lang="fa-IR"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2- منبع </a:t>
            </a:r>
            <a:r>
              <a:rPr lang="fa-IR" b="1"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جریان کنترل شده با جریان (</a:t>
            </a:r>
            <a:r>
              <a:rPr lang="en-US" b="1"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CCCS</a:t>
            </a:r>
            <a:r>
              <a:rPr lang="fa-IR" b="1"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a:t>
            </a:r>
          </a:p>
        </p:txBody>
      </p:sp>
      <p:pic>
        <p:nvPicPr>
          <p:cNvPr id="9" name="Picture 8"/>
          <p:cNvPicPr>
            <a:picLocks noChangeAspect="1"/>
          </p:cNvPicPr>
          <p:nvPr/>
        </p:nvPicPr>
        <p:blipFill>
          <a:blip r:embed="rId3"/>
          <a:stretch>
            <a:fillRect/>
          </a:stretch>
        </p:blipFill>
        <p:spPr>
          <a:xfrm>
            <a:off x="762000" y="4419821"/>
            <a:ext cx="2370298" cy="2301654"/>
          </a:xfrm>
          <a:prstGeom prst="rect">
            <a:avLst/>
          </a:prstGeom>
        </p:spPr>
      </p:pic>
      <p:sp>
        <p:nvSpPr>
          <p:cNvPr id="10" name="Rectangle 9"/>
          <p:cNvSpPr/>
          <p:nvPr/>
        </p:nvSpPr>
        <p:spPr>
          <a:xfrm>
            <a:off x="6795422" y="5291617"/>
            <a:ext cx="2055371" cy="369332"/>
          </a:xfrm>
          <a:prstGeom prst="rect">
            <a:avLst/>
          </a:prstGeom>
        </p:spPr>
        <p:txBody>
          <a:bodyPr wrap="none">
            <a:spAutoFit/>
          </a:bodyPr>
          <a:lstStyle/>
          <a:p>
            <a:pPr algn="r" rtl="1"/>
            <a:r>
              <a:rPr lang="el-GR" b="1" dirty="0">
                <a:solidFill>
                  <a:srgbClr val="00B050"/>
                </a:solidFill>
                <a:latin typeface="Cambria Math" panose="02040503050406030204" pitchFamily="18" charset="0"/>
                <a:ea typeface="Cambria Math" panose="02040503050406030204" pitchFamily="18" charset="0"/>
                <a:cs typeface="B Nazanin" panose="00000400000000000000" pitchFamily="2" charset="-78"/>
              </a:rPr>
              <a:t>β</a:t>
            </a:r>
            <a:r>
              <a:rPr lang="fa-IR" b="1" dirty="0">
                <a:solidFill>
                  <a:srgbClr val="00B050"/>
                </a:solidFill>
                <a:latin typeface="Cambria Math" panose="02040503050406030204" pitchFamily="18" charset="0"/>
                <a:ea typeface="Cambria Math" panose="02040503050406030204" pitchFamily="18" charset="0"/>
                <a:cs typeface="B Nazanin" panose="00000400000000000000" pitchFamily="2" charset="-78"/>
              </a:rPr>
              <a:t> بهره جریان </a:t>
            </a:r>
            <a:r>
              <a:rPr lang="fa-IR" b="1"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می</a:t>
            </a:r>
            <a:r>
              <a:rPr lang="en-US" b="1"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 </a:t>
            </a:r>
            <a:r>
              <a:rPr lang="fa-IR" b="1"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باشد</a:t>
            </a:r>
            <a:r>
              <a:rPr lang="fa-IR" b="1" dirty="0">
                <a:solidFill>
                  <a:srgbClr val="00B050"/>
                </a:solidFill>
                <a:latin typeface="Cambria Math" panose="02040503050406030204" pitchFamily="18" charset="0"/>
                <a:ea typeface="Cambria Math" panose="02040503050406030204" pitchFamily="18" charset="0"/>
                <a:cs typeface="B Nazanin" panose="00000400000000000000" pitchFamily="2" charset="-78"/>
              </a:rPr>
              <a:t>. </a:t>
            </a:r>
          </a:p>
        </p:txBody>
      </p:sp>
      <p:pic>
        <p:nvPicPr>
          <p:cNvPr id="9218" name="Picture 2" descr="To perform Open and Short Circuit test of a Single phase transformer –  Electrical Practical – Go Practic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2628" y="3023429"/>
            <a:ext cx="4352909" cy="153564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ntroduction to BJT (Bipolar Junction Transistor) - The Engineering Projects"/>
          <p:cNvPicPr>
            <a:picLocks noChangeAspect="1" noChangeArrowheads="1"/>
          </p:cNvPicPr>
          <p:nvPr/>
        </p:nvPicPr>
        <p:blipFill rotWithShape="1">
          <a:blip r:embed="rId5">
            <a:extLst>
              <a:ext uri="{28A0092B-C50C-407E-A947-70E740481C1C}">
                <a14:useLocalDpi xmlns:a14="http://schemas.microsoft.com/office/drawing/2010/main" val="0"/>
              </a:ext>
            </a:extLst>
          </a:blip>
          <a:srcRect l="5194" t="5002" r="5633" b="28997"/>
          <a:stretch/>
        </p:blipFill>
        <p:spPr bwMode="auto">
          <a:xfrm>
            <a:off x="3581400" y="5233407"/>
            <a:ext cx="3352800" cy="1580606"/>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circuits – Smart Engineering | Missouri S&amp;T"/>
          <p:cNvPicPr>
            <a:picLocks noChangeAspect="1" noChangeArrowheads="1"/>
          </p:cNvPicPr>
          <p:nvPr/>
        </p:nvPicPr>
        <p:blipFill rotWithShape="1">
          <a:blip r:embed="rId6">
            <a:extLst>
              <a:ext uri="{28A0092B-C50C-407E-A947-70E740481C1C}">
                <a14:useLocalDpi xmlns:a14="http://schemas.microsoft.com/office/drawing/2010/main" val="0"/>
              </a:ext>
            </a:extLst>
          </a:blip>
          <a:srcRect l="50639" t="42511" r="5028" b="15287"/>
          <a:stretch/>
        </p:blipFill>
        <p:spPr bwMode="auto">
          <a:xfrm>
            <a:off x="381000" y="217714"/>
            <a:ext cx="16764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24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
        <p:nvSpPr>
          <p:cNvPr id="2" name="Rectangle 1"/>
          <p:cNvSpPr/>
          <p:nvPr/>
        </p:nvSpPr>
        <p:spPr>
          <a:xfrm>
            <a:off x="5278770" y="228600"/>
            <a:ext cx="3590856" cy="369332"/>
          </a:xfrm>
          <a:prstGeom prst="rect">
            <a:avLst/>
          </a:prstGeom>
        </p:spPr>
        <p:txBody>
          <a:bodyPr wrap="none">
            <a:spAutoFit/>
          </a:bodyPr>
          <a:lstStyle/>
          <a:p>
            <a:pPr algn="r" rtl="1"/>
            <a:r>
              <a:rPr lang="fa-IR"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3- منبع </a:t>
            </a:r>
            <a:r>
              <a:rPr lang="fa-IR" b="1"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ولتاژ کنترل شده با جریان (</a:t>
            </a:r>
            <a:r>
              <a:rPr lang="en-US" b="1"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CCVS</a:t>
            </a:r>
            <a:r>
              <a:rPr lang="fa-IR" b="1"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a:t>
            </a:r>
          </a:p>
        </p:txBody>
      </p:sp>
      <p:pic>
        <p:nvPicPr>
          <p:cNvPr id="5" name="Picture 4"/>
          <p:cNvPicPr>
            <a:picLocks noChangeAspect="1"/>
          </p:cNvPicPr>
          <p:nvPr/>
        </p:nvPicPr>
        <p:blipFill>
          <a:blip r:embed="rId2"/>
          <a:stretch>
            <a:fillRect/>
          </a:stretch>
        </p:blipFill>
        <p:spPr>
          <a:xfrm>
            <a:off x="762000" y="76201"/>
            <a:ext cx="2303378" cy="2133600"/>
          </a:xfrm>
          <a:prstGeom prst="rect">
            <a:avLst/>
          </a:prstGeom>
        </p:spPr>
      </p:pic>
      <p:sp>
        <p:nvSpPr>
          <p:cNvPr id="3" name="Rectangle 2"/>
          <p:cNvSpPr/>
          <p:nvPr/>
        </p:nvSpPr>
        <p:spPr>
          <a:xfrm>
            <a:off x="3352800" y="597932"/>
            <a:ext cx="5516826" cy="369332"/>
          </a:xfrm>
          <a:prstGeom prst="rect">
            <a:avLst/>
          </a:prstGeom>
        </p:spPr>
        <p:txBody>
          <a:bodyPr wrap="square">
            <a:spAutoFit/>
          </a:bodyPr>
          <a:lstStyle/>
          <a:p>
            <a:pPr algn="r" rtl="1"/>
            <a:r>
              <a:rPr lang="en-US" b="1" dirty="0">
                <a:solidFill>
                  <a:srgbClr val="00B050"/>
                </a:solidFill>
                <a:latin typeface="Cambria Math" panose="02040503050406030204" pitchFamily="18" charset="0"/>
                <a:ea typeface="Cambria Math" panose="02040503050406030204" pitchFamily="18" charset="0"/>
                <a:cs typeface="B Nazanin" panose="00000400000000000000" pitchFamily="2" charset="-78"/>
              </a:rPr>
              <a:t>r</a:t>
            </a:r>
            <a:r>
              <a:rPr lang="fa-IR" b="1" dirty="0">
                <a:solidFill>
                  <a:srgbClr val="00B050"/>
                </a:solidFill>
                <a:latin typeface="Cambria Math" panose="02040503050406030204" pitchFamily="18" charset="0"/>
                <a:ea typeface="Cambria Math" panose="02040503050406030204" pitchFamily="18" charset="0"/>
                <a:cs typeface="B Nazanin" panose="00000400000000000000" pitchFamily="2" charset="-78"/>
              </a:rPr>
              <a:t> مقاومت متقابل نامیده </a:t>
            </a:r>
            <a:r>
              <a:rPr lang="fa-IR" b="1"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شده </a:t>
            </a:r>
            <a:r>
              <a:rPr lang="fa-IR" b="1" dirty="0">
                <a:solidFill>
                  <a:srgbClr val="00B050"/>
                </a:solidFill>
                <a:latin typeface="Cambria Math" panose="02040503050406030204" pitchFamily="18" charset="0"/>
                <a:ea typeface="Cambria Math" panose="02040503050406030204" pitchFamily="18" charset="0"/>
                <a:cs typeface="B Nazanin" panose="00000400000000000000" pitchFamily="2" charset="-78"/>
              </a:rPr>
              <a:t>و بعد </a:t>
            </a:r>
            <a:r>
              <a:rPr lang="fa-IR" b="1"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آن ولت </a:t>
            </a:r>
            <a:r>
              <a:rPr lang="fa-IR" b="1" dirty="0">
                <a:solidFill>
                  <a:srgbClr val="00B050"/>
                </a:solidFill>
                <a:latin typeface="Cambria Math" panose="02040503050406030204" pitchFamily="18" charset="0"/>
                <a:ea typeface="Cambria Math" panose="02040503050406030204" pitchFamily="18" charset="0"/>
                <a:cs typeface="B Nazanin" panose="00000400000000000000" pitchFamily="2" charset="-78"/>
              </a:rPr>
              <a:t>بر آمپر (یا اهم) </a:t>
            </a:r>
            <a:r>
              <a:rPr lang="fa-IR" b="1"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می باشد</a:t>
            </a:r>
            <a:r>
              <a:rPr lang="fa-IR" b="1" dirty="0">
                <a:solidFill>
                  <a:srgbClr val="00B050"/>
                </a:solidFill>
                <a:latin typeface="Cambria Math" panose="02040503050406030204" pitchFamily="18" charset="0"/>
                <a:ea typeface="Cambria Math" panose="02040503050406030204" pitchFamily="18" charset="0"/>
                <a:cs typeface="B Nazanin" panose="00000400000000000000" pitchFamily="2" charset="-78"/>
              </a:rPr>
              <a:t>.</a:t>
            </a:r>
          </a:p>
        </p:txBody>
      </p:sp>
      <p:sp>
        <p:nvSpPr>
          <p:cNvPr id="6" name="Rectangle 5"/>
          <p:cNvSpPr/>
          <p:nvPr/>
        </p:nvSpPr>
        <p:spPr>
          <a:xfrm>
            <a:off x="5258684" y="3532744"/>
            <a:ext cx="3576108" cy="369332"/>
          </a:xfrm>
          <a:prstGeom prst="rect">
            <a:avLst/>
          </a:prstGeom>
        </p:spPr>
        <p:txBody>
          <a:bodyPr wrap="none">
            <a:spAutoFit/>
          </a:bodyPr>
          <a:lstStyle/>
          <a:p>
            <a:pPr algn="r" rtl="1"/>
            <a:r>
              <a:rPr lang="fa-IR"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4- منبع </a:t>
            </a:r>
            <a:r>
              <a:rPr lang="fa-IR" b="1"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جریان کنترل شده با ولتاژ (</a:t>
            </a:r>
            <a:r>
              <a:rPr lang="en-US" b="1"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VCCS</a:t>
            </a:r>
            <a:r>
              <a:rPr lang="fa-IR" b="1"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a:t>
            </a:r>
          </a:p>
        </p:txBody>
      </p:sp>
      <p:pic>
        <p:nvPicPr>
          <p:cNvPr id="7" name="Picture 6"/>
          <p:cNvPicPr>
            <a:picLocks noChangeAspect="1"/>
          </p:cNvPicPr>
          <p:nvPr/>
        </p:nvPicPr>
        <p:blipFill>
          <a:blip r:embed="rId3"/>
          <a:stretch>
            <a:fillRect/>
          </a:stretch>
        </p:blipFill>
        <p:spPr>
          <a:xfrm>
            <a:off x="528852" y="3304144"/>
            <a:ext cx="2524169" cy="2286000"/>
          </a:xfrm>
          <a:prstGeom prst="rect">
            <a:avLst/>
          </a:prstGeom>
        </p:spPr>
      </p:pic>
      <p:sp>
        <p:nvSpPr>
          <p:cNvPr id="8" name="Rectangle 7"/>
          <p:cNvSpPr/>
          <p:nvPr/>
        </p:nvSpPr>
        <p:spPr>
          <a:xfrm>
            <a:off x="2895600" y="3999392"/>
            <a:ext cx="5939192" cy="369332"/>
          </a:xfrm>
          <a:prstGeom prst="rect">
            <a:avLst/>
          </a:prstGeom>
        </p:spPr>
        <p:txBody>
          <a:bodyPr wrap="square">
            <a:spAutoFit/>
          </a:bodyPr>
          <a:lstStyle/>
          <a:p>
            <a:pPr algn="r" rtl="1"/>
            <a:r>
              <a:rPr lang="en-US" b="1" dirty="0">
                <a:solidFill>
                  <a:srgbClr val="00B050"/>
                </a:solidFill>
                <a:latin typeface="Cambria Math" panose="02040503050406030204" pitchFamily="18" charset="0"/>
                <a:ea typeface="Cambria Math" panose="02040503050406030204" pitchFamily="18" charset="0"/>
                <a:cs typeface="B Nazanin" panose="00000400000000000000" pitchFamily="2" charset="-78"/>
              </a:rPr>
              <a:t>g</a:t>
            </a:r>
            <a:r>
              <a:rPr lang="fa-IR" b="1" dirty="0">
                <a:solidFill>
                  <a:srgbClr val="00B050"/>
                </a:solidFill>
                <a:latin typeface="Cambria Math" panose="02040503050406030204" pitchFamily="18" charset="0"/>
                <a:ea typeface="Cambria Math" panose="02040503050406030204" pitchFamily="18" charset="0"/>
                <a:cs typeface="B Nazanin" panose="00000400000000000000" pitchFamily="2" charset="-78"/>
              </a:rPr>
              <a:t> رسانایی متقابل نامیده </a:t>
            </a:r>
            <a:r>
              <a:rPr lang="fa-IR" b="1"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شده </a:t>
            </a:r>
            <a:r>
              <a:rPr lang="fa-IR" b="1" dirty="0">
                <a:solidFill>
                  <a:srgbClr val="00B050"/>
                </a:solidFill>
                <a:latin typeface="Cambria Math" panose="02040503050406030204" pitchFamily="18" charset="0"/>
                <a:ea typeface="Cambria Math" panose="02040503050406030204" pitchFamily="18" charset="0"/>
                <a:cs typeface="B Nazanin" panose="00000400000000000000" pitchFamily="2" charset="-78"/>
              </a:rPr>
              <a:t>و بعد </a:t>
            </a:r>
            <a:r>
              <a:rPr lang="fa-IR" b="1"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آن آمپر </a:t>
            </a:r>
            <a:r>
              <a:rPr lang="fa-IR" b="1" dirty="0">
                <a:solidFill>
                  <a:srgbClr val="00B050"/>
                </a:solidFill>
                <a:latin typeface="Cambria Math" panose="02040503050406030204" pitchFamily="18" charset="0"/>
                <a:ea typeface="Cambria Math" panose="02040503050406030204" pitchFamily="18" charset="0"/>
                <a:cs typeface="B Nazanin" panose="00000400000000000000" pitchFamily="2" charset="-78"/>
              </a:rPr>
              <a:t>بر ولت (یا زیمنس) </a:t>
            </a:r>
            <a:r>
              <a:rPr lang="fa-IR" b="1"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می باشد</a:t>
            </a:r>
            <a:r>
              <a:rPr lang="fa-IR" b="1" dirty="0">
                <a:solidFill>
                  <a:srgbClr val="00B050"/>
                </a:solidFill>
                <a:latin typeface="Cambria Math" panose="02040503050406030204" pitchFamily="18" charset="0"/>
                <a:ea typeface="Cambria Math" panose="02040503050406030204" pitchFamily="18" charset="0"/>
                <a:cs typeface="B Nazanin" panose="00000400000000000000" pitchFamily="2" charset="-78"/>
              </a:rPr>
              <a:t>.</a:t>
            </a:r>
          </a:p>
        </p:txBody>
      </p:sp>
      <p:pic>
        <p:nvPicPr>
          <p:cNvPr id="11266" name="Picture 2" descr="What is MOSFET: Symbol, Working, Types &amp; Different Packages"/>
          <p:cNvPicPr>
            <a:picLocks noChangeAspect="1" noChangeArrowheads="1"/>
          </p:cNvPicPr>
          <p:nvPr/>
        </p:nvPicPr>
        <p:blipFill rotWithShape="1">
          <a:blip r:embed="rId4">
            <a:extLst>
              <a:ext uri="{28A0092B-C50C-407E-A947-70E740481C1C}">
                <a14:useLocalDpi xmlns:a14="http://schemas.microsoft.com/office/drawing/2010/main" val="0"/>
              </a:ext>
            </a:extLst>
          </a:blip>
          <a:srcRect r="33867" b="48783"/>
          <a:stretch/>
        </p:blipFill>
        <p:spPr bwMode="auto">
          <a:xfrm>
            <a:off x="3733800" y="4553390"/>
            <a:ext cx="4114800" cy="207350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rrent-Sense Amplifiers from A to “I” | Electronic Design"/>
          <p:cNvPicPr>
            <a:picLocks noChangeAspect="1" noChangeArrowheads="1"/>
          </p:cNvPicPr>
          <p:nvPr/>
        </p:nvPicPr>
        <p:blipFill rotWithShape="1">
          <a:blip r:embed="rId5">
            <a:extLst>
              <a:ext uri="{28A0092B-C50C-407E-A947-70E740481C1C}">
                <a14:useLocalDpi xmlns:a14="http://schemas.microsoft.com/office/drawing/2010/main" val="0"/>
              </a:ext>
            </a:extLst>
          </a:blip>
          <a:srcRect l="12500" t="4414" r="53750" b="7606"/>
          <a:stretch/>
        </p:blipFill>
        <p:spPr bwMode="auto">
          <a:xfrm>
            <a:off x="5486400" y="959276"/>
            <a:ext cx="1795428" cy="250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180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
        <p:nvSpPr>
          <p:cNvPr id="3" name="Rectangle 2"/>
          <p:cNvSpPr/>
          <p:nvPr/>
        </p:nvSpPr>
        <p:spPr>
          <a:xfrm>
            <a:off x="2880750" y="522705"/>
            <a:ext cx="6132424" cy="877163"/>
          </a:xfrm>
          <a:prstGeom prst="rect">
            <a:avLst/>
          </a:prstGeom>
        </p:spPr>
        <p:txBody>
          <a:bodyPr wrap="square">
            <a:spAutoFit/>
          </a:bodyPr>
          <a:lstStyle/>
          <a:p>
            <a:pPr marL="285750" indent="-285750" algn="just" rtl="1">
              <a:buClr>
                <a:srgbClr val="FF0000"/>
              </a:buClr>
              <a:buFont typeface="Wingdings" panose="05000000000000000000" pitchFamily="2" charset="2"/>
              <a:buChar char="q"/>
            </a:pPr>
            <a:r>
              <a:rPr lang="fa-IR"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خازن: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المانی است که در هر لحظه از زمان میان بار الکتریکی آن </a:t>
            </a:r>
            <a:r>
              <a:rPr lang="en-US" sz="1700" dirty="0" smtClean="0">
                <a:latin typeface="Cambria Math" panose="02040503050406030204" pitchFamily="18" charset="0"/>
                <a:ea typeface="Cambria Math" panose="02040503050406030204" pitchFamily="18" charset="0"/>
                <a:cs typeface="B Nazanin" panose="00000400000000000000" pitchFamily="2" charset="-78"/>
              </a:rPr>
              <a:t>q(t)</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و ولتاژ دو سر آن </a:t>
            </a:r>
            <a:r>
              <a:rPr lang="en-US" sz="1700" dirty="0" smtClean="0">
                <a:latin typeface="Cambria Math" panose="02040503050406030204" pitchFamily="18" charset="0"/>
                <a:ea typeface="Cambria Math" panose="02040503050406030204" pitchFamily="18" charset="0"/>
                <a:cs typeface="B Nazanin" panose="00000400000000000000" pitchFamily="2" charset="-78"/>
              </a:rPr>
              <a:t>v(t)</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یک رابطه وجود داشته باشد. این رابطه به عنوان مشخصه خازن شناخته میشود و در صفحه </a:t>
            </a:r>
            <a:r>
              <a:rPr lang="en-US" sz="1700" dirty="0" smtClean="0">
                <a:latin typeface="Cambria Math" panose="02040503050406030204" pitchFamily="18" charset="0"/>
                <a:ea typeface="Cambria Math" panose="02040503050406030204" pitchFamily="18" charset="0"/>
                <a:cs typeface="B Nazanin" panose="00000400000000000000" pitchFamily="2" charset="-78"/>
              </a:rPr>
              <a:t>qv</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بیان می شود.  </a:t>
            </a:r>
            <a:endParaRPr lang="en-US" sz="1700" dirty="0">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5" name="Rectangle 4"/>
          <p:cNvSpPr/>
          <p:nvPr/>
        </p:nvSpPr>
        <p:spPr>
          <a:xfrm>
            <a:off x="341215" y="1961562"/>
            <a:ext cx="2021707" cy="340093"/>
          </a:xfrm>
          <a:prstGeom prst="rect">
            <a:avLst/>
          </a:prstGeom>
        </p:spPr>
        <p:txBody>
          <a:bodyPr wrap="none">
            <a:spAutoFit/>
          </a:bodyPr>
          <a:lstStyle/>
          <a:p>
            <a:pPr algn="just" rtl="1">
              <a:lnSpc>
                <a:spcPct val="115000"/>
              </a:lnSpc>
              <a:spcAft>
                <a:spcPts val="1000"/>
              </a:spcAft>
              <a:buClr>
                <a:srgbClr val="FF0000"/>
              </a:buClr>
            </a:pPr>
            <a:r>
              <a:rPr lang="fa-IR"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مشخصه یک نمونه خازن نوعی</a:t>
            </a:r>
            <a:endParaRPr lang="en-US" sz="14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229268" y="2926807"/>
            <a:ext cx="968535" cy="375487"/>
          </a:xfrm>
          <a:prstGeom prst="rect">
            <a:avLst/>
          </a:prstGeom>
        </p:spPr>
        <p:txBody>
          <a:bodyPr wrap="none">
            <a:spAutoFit/>
          </a:bodyPr>
          <a:lstStyle/>
          <a:p>
            <a:pPr algn="just" rtl="1">
              <a:lnSpc>
                <a:spcPct val="115000"/>
              </a:lnSpc>
              <a:spcAft>
                <a:spcPts val="1000"/>
              </a:spcAft>
              <a:buClr>
                <a:srgbClr val="FF0000"/>
              </a:buClr>
            </a:pPr>
            <a:r>
              <a:rPr lang="fa-IR"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خازن خطی</a:t>
            </a:r>
            <a:endParaRPr lang="en-US" sz="16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75977" y="3988033"/>
            <a:ext cx="1225015" cy="375487"/>
          </a:xfrm>
          <a:prstGeom prst="rect">
            <a:avLst/>
          </a:prstGeom>
        </p:spPr>
        <p:txBody>
          <a:bodyPr wrap="none">
            <a:spAutoFit/>
          </a:bodyPr>
          <a:lstStyle/>
          <a:p>
            <a:pPr algn="just" rtl="1">
              <a:lnSpc>
                <a:spcPct val="115000"/>
              </a:lnSpc>
              <a:spcAft>
                <a:spcPts val="1000"/>
              </a:spcAft>
              <a:buClr>
                <a:srgbClr val="FF0000"/>
              </a:buClr>
            </a:pPr>
            <a:r>
              <a:rPr lang="fa-IR"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خازن </a:t>
            </a:r>
            <a:r>
              <a:rPr lang="fa-IR" sz="1600" b="1" dirty="0" err="1"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غیرخطی</a:t>
            </a:r>
            <a:endParaRPr lang="en-US" sz="16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152400" y="120122"/>
            <a:ext cx="2728350" cy="1958880"/>
          </a:xfrm>
          <a:prstGeom prst="rect">
            <a:avLst/>
          </a:prstGeom>
        </p:spPr>
      </p:pic>
      <p:pic>
        <p:nvPicPr>
          <p:cNvPr id="9" name="Picture 8"/>
          <p:cNvPicPr>
            <a:picLocks noChangeAspect="1"/>
          </p:cNvPicPr>
          <p:nvPr/>
        </p:nvPicPr>
        <p:blipFill>
          <a:blip r:embed="rId3"/>
          <a:stretch>
            <a:fillRect/>
          </a:stretch>
        </p:blipFill>
        <p:spPr>
          <a:xfrm>
            <a:off x="1210808" y="2631069"/>
            <a:ext cx="989741" cy="966965"/>
          </a:xfrm>
          <a:prstGeom prst="rect">
            <a:avLst/>
          </a:prstGeom>
        </p:spPr>
      </p:pic>
      <p:pic>
        <p:nvPicPr>
          <p:cNvPr id="10" name="Picture 9"/>
          <p:cNvPicPr>
            <a:picLocks noChangeAspect="1"/>
          </p:cNvPicPr>
          <p:nvPr/>
        </p:nvPicPr>
        <p:blipFill>
          <a:blip r:embed="rId4"/>
          <a:stretch>
            <a:fillRect/>
          </a:stretch>
        </p:blipFill>
        <p:spPr>
          <a:xfrm>
            <a:off x="1210808" y="3693415"/>
            <a:ext cx="987447" cy="964724"/>
          </a:xfrm>
          <a:prstGeom prst="rect">
            <a:avLst/>
          </a:prstGeom>
        </p:spPr>
      </p:pic>
      <p:sp>
        <p:nvSpPr>
          <p:cNvPr id="11" name="Rectangle 10"/>
          <p:cNvSpPr/>
          <p:nvPr/>
        </p:nvSpPr>
        <p:spPr>
          <a:xfrm>
            <a:off x="2153333" y="2481585"/>
            <a:ext cx="2058266" cy="658642"/>
          </a:xfrm>
          <a:prstGeom prst="rect">
            <a:avLst/>
          </a:prstGeom>
        </p:spPr>
        <p:txBody>
          <a:bodyPr wrap="square">
            <a:spAutoFit/>
          </a:bodyPr>
          <a:lstStyle/>
          <a:p>
            <a:pPr marL="285750" indent="-285750" algn="ctr" rtl="1">
              <a:lnSpc>
                <a:spcPct val="115000"/>
              </a:lnSpc>
              <a:spcAft>
                <a:spcPts val="1000"/>
              </a:spcAft>
              <a:buClr>
                <a:srgbClr val="FF0000"/>
              </a:buClr>
              <a:buFont typeface="Wingdings" panose="05000000000000000000" pitchFamily="2" charset="2"/>
              <a:buChar char="§"/>
            </a:pPr>
            <a:r>
              <a:rPr lang="fa-IR" sz="1600" b="1" dirty="0" smtClean="0">
                <a:solidFill>
                  <a:srgbClr val="00B050"/>
                </a:solidFill>
                <a:latin typeface="Times New Roman" panose="02020603050405020304" pitchFamily="18" charset="0"/>
                <a:ea typeface="Calibri" panose="020F0502020204030204" pitchFamily="34" charset="0"/>
                <a:cs typeface="B Nazanin" panose="00000400000000000000" pitchFamily="2" charset="-78"/>
              </a:rPr>
              <a:t>جریان، شدت تغییر بار الکتریکی است. </a:t>
            </a:r>
            <a:endParaRPr lang="en-US" sz="16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2658961" y="3219909"/>
                <a:ext cx="912429" cy="618439"/>
              </a:xfrm>
              <a:prstGeom prst="rect">
                <a:avLst/>
              </a:prstGeom>
              <a:solidFill>
                <a:schemeClr val="accent1">
                  <a:lumMod val="20000"/>
                  <a:lumOff val="80000"/>
                  <a:alpha val="43000"/>
                </a:schemeClr>
              </a:solidFill>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𝒊</m:t>
                      </m:r>
                      <m:r>
                        <a:rPr lang="en-US" b="1" i="0">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𝒅𝒒</m:t>
                          </m:r>
                        </m:num>
                        <m:den>
                          <m:r>
                            <a:rPr lang="en-US" b="1" i="1">
                              <a:latin typeface="Cambria Math" panose="02040503050406030204" pitchFamily="18" charset="0"/>
                            </a:rPr>
                            <m:t>𝒅𝒕</m:t>
                          </m:r>
                        </m:den>
                      </m:f>
                    </m:oMath>
                  </m:oMathPara>
                </a14:m>
                <a:endParaRPr lang="en-US" b="1" dirty="0"/>
              </a:p>
            </p:txBody>
          </p:sp>
        </mc:Choice>
        <mc:Fallback xmlns="">
          <p:sp>
            <p:nvSpPr>
              <p:cNvPr id="12" name="Rectangle 11"/>
              <p:cNvSpPr>
                <a:spLocks noRot="1" noChangeAspect="1" noMove="1" noResize="1" noEditPoints="1" noAdjustHandles="1" noChangeArrowheads="1" noChangeShapeType="1" noTextEdit="1"/>
              </p:cNvSpPr>
              <p:nvPr/>
            </p:nvSpPr>
            <p:spPr>
              <a:xfrm>
                <a:off x="2658961" y="3219909"/>
                <a:ext cx="912429" cy="618439"/>
              </a:xfrm>
              <a:prstGeom prst="rect">
                <a:avLst/>
              </a:prstGeom>
              <a:blipFill>
                <a:blip r:embed="rId5"/>
                <a:stretch>
                  <a:fillRect/>
                </a:stretch>
              </a:blipFill>
              <a:ln>
                <a:noFill/>
              </a:ln>
            </p:spPr>
            <p:txBody>
              <a:bodyPr/>
              <a:lstStyle/>
              <a:p>
                <a:r>
                  <a:rPr lang="en-US">
                    <a:noFill/>
                  </a:rPr>
                  <a:t> </a:t>
                </a:r>
              </a:p>
            </p:txBody>
          </p:sp>
        </mc:Fallback>
      </mc:AlternateContent>
      <p:sp>
        <p:nvSpPr>
          <p:cNvPr id="13" name="Rectangle 12"/>
          <p:cNvSpPr/>
          <p:nvPr/>
        </p:nvSpPr>
        <p:spPr>
          <a:xfrm>
            <a:off x="6934200" y="153373"/>
            <a:ext cx="2005229" cy="369332"/>
          </a:xfrm>
          <a:prstGeom prst="rect">
            <a:avLst/>
          </a:prstGeom>
        </p:spPr>
        <p:txBody>
          <a:bodyPr wrap="none">
            <a:spAutoFit/>
          </a:bodyPr>
          <a:lstStyle/>
          <a:p>
            <a:pPr algn="r" rtl="1"/>
            <a:r>
              <a:rPr lang="fa-IR" b="1" dirty="0" smtClean="0">
                <a:solidFill>
                  <a:srgbClr val="00B050"/>
                </a:solidFill>
                <a:latin typeface="Cambria Math" panose="02040503050406030204" pitchFamily="18" charset="0"/>
                <a:ea typeface="Cambria Math" panose="02040503050406030204" pitchFamily="18" charset="0"/>
                <a:cs typeface="B Titr" panose="00000700000000000000" pitchFamily="2" charset="-78"/>
              </a:rPr>
              <a:t>- خازن (</a:t>
            </a:r>
            <a:r>
              <a:rPr lang="en-US" b="1" dirty="0" smtClean="0">
                <a:solidFill>
                  <a:srgbClr val="00B050"/>
                </a:solidFill>
                <a:latin typeface="Cambria Math" panose="02040503050406030204" pitchFamily="18" charset="0"/>
                <a:ea typeface="Cambria Math" panose="02040503050406030204" pitchFamily="18" charset="0"/>
                <a:cs typeface="B Titr" panose="00000700000000000000" pitchFamily="2" charset="-78"/>
              </a:rPr>
              <a:t>Capacitor</a:t>
            </a:r>
            <a:r>
              <a:rPr lang="fa-IR" b="1" dirty="0" smtClean="0">
                <a:solidFill>
                  <a:srgbClr val="00B050"/>
                </a:solidFill>
                <a:latin typeface="Cambria Math" panose="02040503050406030204" pitchFamily="18" charset="0"/>
                <a:ea typeface="Cambria Math" panose="02040503050406030204" pitchFamily="18" charset="0"/>
                <a:cs typeface="B Titr" panose="00000700000000000000" pitchFamily="2" charset="-78"/>
              </a:rPr>
              <a:t>)</a:t>
            </a:r>
            <a:endParaRPr lang="en-US" dirty="0">
              <a:solidFill>
                <a:srgbClr val="00B050"/>
              </a:solidFill>
              <a:latin typeface="Cambria Math" panose="02040503050406030204" pitchFamily="18" charset="0"/>
              <a:ea typeface="Cambria Math" panose="02040503050406030204" pitchFamily="18" charset="0"/>
              <a:cs typeface="B Titr" panose="00000700000000000000" pitchFamily="2" charset="-78"/>
            </a:endParaRPr>
          </a:p>
        </p:txBody>
      </p:sp>
      <p:pic>
        <p:nvPicPr>
          <p:cNvPr id="14" name="Picture 2" descr="Electronics Done Quick 3 | Capacito | RobotShop Community"/>
          <p:cNvPicPr>
            <a:picLocks noChangeAspect="1" noChangeArrowheads="1"/>
          </p:cNvPicPr>
          <p:nvPr/>
        </p:nvPicPr>
        <p:blipFill rotWithShape="1">
          <a:blip r:embed="rId6">
            <a:extLst>
              <a:ext uri="{28A0092B-C50C-407E-A947-70E740481C1C}">
                <a14:useLocalDpi xmlns:a14="http://schemas.microsoft.com/office/drawing/2010/main" val="0"/>
              </a:ext>
            </a:extLst>
          </a:blip>
          <a:srcRect l="5781" t="7527" b="14558"/>
          <a:stretch/>
        </p:blipFill>
        <p:spPr bwMode="auto">
          <a:xfrm>
            <a:off x="4341908" y="1425966"/>
            <a:ext cx="4422584" cy="278084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297262" y="4536470"/>
            <a:ext cx="5599684" cy="1323439"/>
          </a:xfrm>
          <a:prstGeom prst="rect">
            <a:avLst/>
          </a:prstGeom>
        </p:spPr>
        <p:txBody>
          <a:bodyPr wrap="square">
            <a:spAutoFit/>
          </a:bodyPr>
          <a:lstStyle/>
          <a:p>
            <a:pPr marL="342900" indent="-342900" algn="r" rtl="1">
              <a:buClr>
                <a:srgbClr val="FF0000"/>
              </a:buClr>
              <a:buFont typeface="Wingdings" panose="05000000000000000000" pitchFamily="2" charset="2"/>
              <a:buChar char="q"/>
            </a:pPr>
            <a:r>
              <a:rPr lang="fa-IR" sz="16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تقسیم بندی خازن ها:</a:t>
            </a:r>
          </a:p>
          <a:p>
            <a:pPr marL="342900" indent="-342900" algn="r" rtl="1">
              <a:buClr>
                <a:srgbClr val="FF0000"/>
              </a:buClr>
              <a:buFont typeface="Wingdings" panose="05000000000000000000" pitchFamily="2" charset="2"/>
              <a:buChar char="ü"/>
            </a:pPr>
            <a:r>
              <a:rPr lang="fa-IR" sz="1600" b="1" dirty="0">
                <a:latin typeface="Cambria Math" panose="02040503050406030204" pitchFamily="18" charset="0"/>
                <a:ea typeface="Cambria Math" panose="02040503050406030204" pitchFamily="18" charset="0"/>
                <a:cs typeface="B Nazanin" panose="00000400000000000000" pitchFamily="2" charset="-78"/>
              </a:rPr>
              <a:t>خطی: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مشخصه </a:t>
            </a:r>
            <a:r>
              <a:rPr lang="en-US" sz="1600" dirty="0" smtClean="0">
                <a:latin typeface="Cambria Math" panose="02040503050406030204" pitchFamily="18" charset="0"/>
                <a:ea typeface="Cambria Math" panose="02040503050406030204" pitchFamily="18" charset="0"/>
                <a:cs typeface="B Nazanin" panose="00000400000000000000" pitchFamily="2" charset="-78"/>
              </a:rPr>
              <a:t>qv</a:t>
            </a:r>
            <a:r>
              <a:rPr lang="fa-IR" sz="1600" dirty="0" smtClean="0">
                <a:latin typeface="Cambria Math" panose="02040503050406030204" pitchFamily="18" charset="0"/>
                <a:ea typeface="Cambria Math" panose="02040503050406030204" pitchFamily="18" charset="0"/>
                <a:cs typeface="B Nazanin" panose="00000400000000000000" pitchFamily="2" charset="-78"/>
              </a:rPr>
              <a:t> </a:t>
            </a:r>
            <a:r>
              <a:rPr lang="fa-IR" sz="1600" dirty="0">
                <a:latin typeface="Cambria Math" panose="02040503050406030204" pitchFamily="18" charset="0"/>
                <a:ea typeface="Cambria Math" panose="02040503050406030204" pitchFamily="18" charset="0"/>
                <a:cs typeface="B Nazanin" panose="00000400000000000000" pitchFamily="2" charset="-78"/>
              </a:rPr>
              <a:t>آن خط مستقیمی است که از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مبدأ می گذرد</a:t>
            </a:r>
            <a:r>
              <a:rPr lang="fa-IR" sz="1600" dirty="0">
                <a:latin typeface="Cambria Math" panose="02040503050406030204" pitchFamily="18" charset="0"/>
                <a:ea typeface="Cambria Math" panose="02040503050406030204" pitchFamily="18" charset="0"/>
                <a:cs typeface="B Nazanin" panose="00000400000000000000" pitchFamily="2" charset="-78"/>
              </a:rPr>
              <a:t>. </a:t>
            </a:r>
            <a:endParaRPr lang="en-US" sz="1600" dirty="0">
              <a:latin typeface="Cambria Math" panose="02040503050406030204" pitchFamily="18" charset="0"/>
              <a:ea typeface="Cambria Math" panose="02040503050406030204" pitchFamily="18" charset="0"/>
              <a:cs typeface="Arial" panose="020B0604020202020204" pitchFamily="34" charset="0"/>
            </a:endParaRPr>
          </a:p>
          <a:p>
            <a:pPr marL="342900" indent="-342900" algn="r" rtl="1">
              <a:buClr>
                <a:srgbClr val="FF0000"/>
              </a:buClr>
              <a:buFont typeface="Wingdings" panose="05000000000000000000" pitchFamily="2" charset="2"/>
              <a:buChar char="ü"/>
            </a:pPr>
            <a:r>
              <a:rPr lang="fa-IR" sz="1600" b="1" dirty="0">
                <a:latin typeface="Cambria Math" panose="02040503050406030204" pitchFamily="18" charset="0"/>
                <a:ea typeface="Cambria Math" panose="02040503050406030204" pitchFamily="18" charset="0"/>
                <a:cs typeface="B Nazanin" panose="00000400000000000000" pitchFamily="2" charset="-78"/>
              </a:rPr>
              <a:t>غیر خطی: </a:t>
            </a:r>
            <a:r>
              <a:rPr lang="fa-IR" sz="1600" dirty="0">
                <a:latin typeface="Cambria Math" panose="02040503050406030204" pitchFamily="18" charset="0"/>
                <a:ea typeface="Cambria Math" panose="02040503050406030204" pitchFamily="18" charset="0"/>
                <a:cs typeface="B Nazanin" panose="00000400000000000000" pitchFamily="2" charset="-78"/>
              </a:rPr>
              <a:t>رابطه خطی بین </a:t>
            </a:r>
            <a:r>
              <a:rPr lang="en-US" sz="1600" dirty="0">
                <a:latin typeface="Cambria Math" panose="02040503050406030204" pitchFamily="18" charset="0"/>
                <a:ea typeface="Cambria Math" panose="02040503050406030204" pitchFamily="18" charset="0"/>
                <a:cs typeface="B Nazanin" panose="00000400000000000000" pitchFamily="2" charset="-78"/>
              </a:rPr>
              <a:t>q(t)</a:t>
            </a:r>
            <a:r>
              <a:rPr lang="fa-IR" sz="1600" dirty="0">
                <a:latin typeface="Cambria Math" panose="02040503050406030204" pitchFamily="18" charset="0"/>
                <a:ea typeface="Cambria Math" panose="02040503050406030204" pitchFamily="18" charset="0"/>
                <a:cs typeface="B Nazanin" panose="00000400000000000000" pitchFamily="2" charset="-78"/>
              </a:rPr>
              <a:t> و </a:t>
            </a:r>
            <a:r>
              <a:rPr lang="en-US" sz="1600" dirty="0">
                <a:latin typeface="Cambria Math" panose="02040503050406030204" pitchFamily="18" charset="0"/>
                <a:ea typeface="Cambria Math" panose="02040503050406030204" pitchFamily="18" charset="0"/>
                <a:cs typeface="B Nazanin" panose="00000400000000000000" pitchFamily="2" charset="-78"/>
              </a:rPr>
              <a:t>v(t)</a:t>
            </a:r>
            <a:r>
              <a:rPr lang="fa-IR" sz="1600" dirty="0">
                <a:latin typeface="Cambria Math" panose="02040503050406030204" pitchFamily="18" charset="0"/>
                <a:ea typeface="Cambria Math" panose="02040503050406030204" pitchFamily="18" charset="0"/>
                <a:cs typeface="B Nazanin" panose="00000400000000000000" pitchFamily="2" charset="-78"/>
              </a:rPr>
              <a:t> وجود ندارد. </a:t>
            </a:r>
            <a:endParaRPr lang="en-US" sz="1600" dirty="0">
              <a:latin typeface="Cambria Math" panose="02040503050406030204" pitchFamily="18" charset="0"/>
              <a:ea typeface="Cambria Math" panose="02040503050406030204" pitchFamily="18" charset="0"/>
              <a:cs typeface="Arial" panose="020B0604020202020204" pitchFamily="34" charset="0"/>
            </a:endParaRPr>
          </a:p>
          <a:p>
            <a:pPr marL="342900" indent="-342900" algn="r" rtl="1">
              <a:buClr>
                <a:srgbClr val="FF0000"/>
              </a:buClr>
              <a:buFont typeface="Wingdings" panose="05000000000000000000" pitchFamily="2" charset="2"/>
              <a:buChar char="ü"/>
            </a:pPr>
            <a:r>
              <a:rPr lang="fa-IR" sz="1600" b="1" dirty="0" smtClean="0">
                <a:latin typeface="Cambria Math" panose="02040503050406030204" pitchFamily="18" charset="0"/>
                <a:ea typeface="Cambria Math" panose="02040503050406030204" pitchFamily="18" charset="0"/>
                <a:cs typeface="B Nazanin" panose="00000400000000000000" pitchFamily="2" charset="-78"/>
              </a:rPr>
              <a:t>تغییرناپذیر </a:t>
            </a:r>
            <a:r>
              <a:rPr lang="fa-IR" sz="1600" b="1" dirty="0">
                <a:latin typeface="Cambria Math" panose="02040503050406030204" pitchFamily="18" charset="0"/>
                <a:ea typeface="Cambria Math" panose="02040503050406030204" pitchFamily="18" charset="0"/>
                <a:cs typeface="B Nazanin" panose="00000400000000000000" pitchFamily="2" charset="-78"/>
              </a:rPr>
              <a:t>با زمان: </a:t>
            </a:r>
            <a:r>
              <a:rPr lang="fa-IR" sz="1600" dirty="0">
                <a:latin typeface="Cambria Math" panose="02040503050406030204" pitchFamily="18" charset="0"/>
                <a:ea typeface="Cambria Math" panose="02040503050406030204" pitchFamily="18" charset="0"/>
                <a:cs typeface="B Nazanin" panose="00000400000000000000" pitchFamily="2" charset="-78"/>
              </a:rPr>
              <a:t>مشخصه آن با زمان تغییر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نمی کند</a:t>
            </a:r>
            <a:r>
              <a:rPr lang="fa-IR" sz="1600" dirty="0">
                <a:latin typeface="Cambria Math" panose="02040503050406030204" pitchFamily="18" charset="0"/>
                <a:ea typeface="Cambria Math" panose="02040503050406030204" pitchFamily="18" charset="0"/>
                <a:cs typeface="B Nazanin" panose="00000400000000000000" pitchFamily="2" charset="-78"/>
              </a:rPr>
              <a:t>. </a:t>
            </a:r>
            <a:endParaRPr lang="en-US" sz="1600" dirty="0">
              <a:latin typeface="Cambria Math" panose="02040503050406030204" pitchFamily="18" charset="0"/>
              <a:ea typeface="Cambria Math" panose="02040503050406030204" pitchFamily="18" charset="0"/>
              <a:cs typeface="Arial" panose="020B0604020202020204" pitchFamily="34" charset="0"/>
            </a:endParaRPr>
          </a:p>
          <a:p>
            <a:pPr marL="342900" indent="-342900" algn="r" rtl="1">
              <a:buClr>
                <a:srgbClr val="FF0000"/>
              </a:buClr>
              <a:buFont typeface="Wingdings" panose="05000000000000000000" pitchFamily="2" charset="2"/>
              <a:buChar char="ü"/>
            </a:pPr>
            <a:r>
              <a:rPr lang="fa-IR" sz="1600" b="1" dirty="0">
                <a:latin typeface="Cambria Math" panose="02040503050406030204" pitchFamily="18" charset="0"/>
                <a:ea typeface="Cambria Math" panose="02040503050406030204" pitchFamily="18" charset="0"/>
                <a:cs typeface="B Nazanin" panose="00000400000000000000" pitchFamily="2" charset="-78"/>
              </a:rPr>
              <a:t>تغییرپذیر با زمان: </a:t>
            </a:r>
            <a:r>
              <a:rPr lang="fa-IR" sz="1600" dirty="0">
                <a:latin typeface="Cambria Math" panose="02040503050406030204" pitchFamily="18" charset="0"/>
                <a:ea typeface="Cambria Math" panose="02040503050406030204" pitchFamily="18" charset="0"/>
                <a:cs typeface="B Nazanin" panose="00000400000000000000" pitchFamily="2" charset="-78"/>
              </a:rPr>
              <a:t>مشخصه آن با زمان تغییر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می کند</a:t>
            </a:r>
            <a:r>
              <a:rPr lang="fa-IR" sz="1600" dirty="0">
                <a:latin typeface="Cambria Math" panose="02040503050406030204" pitchFamily="18" charset="0"/>
                <a:ea typeface="Cambria Math" panose="02040503050406030204" pitchFamily="18" charset="0"/>
                <a:cs typeface="B Nazanin" panose="00000400000000000000" pitchFamily="2" charset="-78"/>
              </a:rPr>
              <a:t>. </a:t>
            </a:r>
            <a:endParaRPr lang="en-US" sz="1600" dirty="0">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16" name="Rectangle 15"/>
          <p:cNvSpPr/>
          <p:nvPr/>
        </p:nvSpPr>
        <p:spPr>
          <a:xfrm>
            <a:off x="440926" y="6255655"/>
            <a:ext cx="869149" cy="340093"/>
          </a:xfrm>
          <a:prstGeom prst="rect">
            <a:avLst/>
          </a:prstGeom>
        </p:spPr>
        <p:txBody>
          <a:bodyPr wrap="none">
            <a:spAutoFit/>
          </a:bodyPr>
          <a:lstStyle/>
          <a:p>
            <a:pPr algn="just" rtl="1">
              <a:lnSpc>
                <a:spcPct val="115000"/>
              </a:lnSpc>
              <a:spcAft>
                <a:spcPts val="1000"/>
              </a:spcAft>
              <a:buClr>
                <a:srgbClr val="FF0000"/>
              </a:buClr>
            </a:pPr>
            <a:r>
              <a:rPr lang="fa-IR"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خازن خطی</a:t>
            </a:r>
            <a:endParaRPr lang="en-US" sz="14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Rectangle 16"/>
          <p:cNvSpPr/>
          <p:nvPr/>
        </p:nvSpPr>
        <p:spPr>
          <a:xfrm>
            <a:off x="2524834" y="6523792"/>
            <a:ext cx="1335622" cy="340093"/>
          </a:xfrm>
          <a:prstGeom prst="rect">
            <a:avLst/>
          </a:prstGeom>
        </p:spPr>
        <p:txBody>
          <a:bodyPr wrap="none">
            <a:spAutoFit/>
          </a:bodyPr>
          <a:lstStyle/>
          <a:p>
            <a:pPr algn="just" rtl="1">
              <a:lnSpc>
                <a:spcPct val="115000"/>
              </a:lnSpc>
              <a:spcAft>
                <a:spcPts val="1000"/>
              </a:spcAft>
              <a:buClr>
                <a:srgbClr val="FF0000"/>
              </a:buClr>
            </a:pPr>
            <a:r>
              <a:rPr lang="fa-IR"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خازن متغیر با زمان</a:t>
            </a:r>
            <a:endParaRPr lang="en-US" sz="14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8" name="Picture 17"/>
          <p:cNvPicPr>
            <a:picLocks noChangeAspect="1"/>
          </p:cNvPicPr>
          <p:nvPr/>
        </p:nvPicPr>
        <p:blipFill>
          <a:blip r:embed="rId7"/>
          <a:stretch>
            <a:fillRect/>
          </a:stretch>
        </p:blipFill>
        <p:spPr>
          <a:xfrm>
            <a:off x="111395" y="4851954"/>
            <a:ext cx="1776412" cy="1420597"/>
          </a:xfrm>
          <a:prstGeom prst="rect">
            <a:avLst/>
          </a:prstGeom>
        </p:spPr>
      </p:pic>
      <p:grpSp>
        <p:nvGrpSpPr>
          <p:cNvPr id="19" name="Group 18"/>
          <p:cNvGrpSpPr/>
          <p:nvPr/>
        </p:nvGrpSpPr>
        <p:grpSpPr>
          <a:xfrm>
            <a:off x="1966260" y="4609396"/>
            <a:ext cx="2484263" cy="2048501"/>
            <a:chOff x="2804161" y="4432238"/>
            <a:chExt cx="2959264" cy="2200246"/>
          </a:xfrm>
        </p:grpSpPr>
        <p:pic>
          <p:nvPicPr>
            <p:cNvPr id="20" name="Picture 2" descr="Change of the capacitance Vs time for the RF MEMS switch (Ctime), in... |  Download Scientific Diagram"/>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040" r="1460" b="4848"/>
            <a:stretch/>
          </p:blipFill>
          <p:spPr bwMode="auto">
            <a:xfrm>
              <a:off x="2804161" y="4446815"/>
              <a:ext cx="2959264" cy="210254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2816473" y="4432238"/>
              <a:ext cx="409382" cy="398178"/>
            </a:xfrm>
            <a:prstGeom prst="rect">
              <a:avLst/>
            </a:prstGeom>
          </p:spPr>
          <p:txBody>
            <a:bodyPr wrap="none">
              <a:spAutoFit/>
            </a:bodyPr>
            <a:lstStyle/>
            <a:p>
              <a:pPr algn="just" rtl="1">
                <a:lnSpc>
                  <a:spcPct val="115000"/>
                </a:lnSpc>
                <a:spcAft>
                  <a:spcPts val="1000"/>
                </a:spcAft>
                <a:buClr>
                  <a:srgbClr val="FF0000"/>
                </a:buClr>
              </a:pPr>
              <a:r>
                <a:rPr lang="en-US" sz="1400" b="1" dirty="0">
                  <a:solidFill>
                    <a:srgbClr val="0000FF"/>
                  </a:solidFill>
                  <a:latin typeface="Times New Roman" panose="02020603050405020304" pitchFamily="18" charset="0"/>
                  <a:ea typeface="Calibri" panose="020F0502020204030204" pitchFamily="34" charset="0"/>
                  <a:cs typeface="B Nazanin" panose="00000400000000000000" pitchFamily="2" charset="-78"/>
                </a:rPr>
                <a:t>C</a:t>
              </a:r>
              <a:endParaRPr lang="en-US" sz="14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2" name="Rectangle 21"/>
            <p:cNvSpPr/>
            <p:nvPr/>
          </p:nvSpPr>
          <p:spPr>
            <a:xfrm>
              <a:off x="5436505" y="6234306"/>
              <a:ext cx="317574" cy="398178"/>
            </a:xfrm>
            <a:prstGeom prst="rect">
              <a:avLst/>
            </a:prstGeom>
          </p:spPr>
          <p:txBody>
            <a:bodyPr wrap="none">
              <a:spAutoFit/>
            </a:bodyPr>
            <a:lstStyle/>
            <a:p>
              <a:pPr algn="just" rtl="1">
                <a:lnSpc>
                  <a:spcPct val="115000"/>
                </a:lnSpc>
                <a:spcAft>
                  <a:spcPts val="1000"/>
                </a:spcAft>
                <a:buClr>
                  <a:srgbClr val="FF0000"/>
                </a:buClr>
              </a:pPr>
              <a:r>
                <a:rPr lang="en-US"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t</a:t>
              </a:r>
              <a:endParaRPr lang="en-US" sz="14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06553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animBg="1"/>
      <p:bldP spid="15"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pic>
        <p:nvPicPr>
          <p:cNvPr id="2050" name="Picture 2" descr="Types of Capacitor and their Applications - Codrey Electron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50909"/>
            <a:ext cx="7153168" cy="38545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228600" y="76200"/>
            <a:ext cx="4478137" cy="2796899"/>
          </a:xfrm>
          <a:prstGeom prst="rect">
            <a:avLst/>
          </a:prstGeom>
        </p:spPr>
      </p:pic>
      <p:pic>
        <p:nvPicPr>
          <p:cNvPr id="3" name="Picture 2"/>
          <p:cNvPicPr>
            <a:picLocks noChangeAspect="1"/>
          </p:cNvPicPr>
          <p:nvPr/>
        </p:nvPicPr>
        <p:blipFill>
          <a:blip r:embed="rId4"/>
          <a:stretch>
            <a:fillRect/>
          </a:stretch>
        </p:blipFill>
        <p:spPr>
          <a:xfrm>
            <a:off x="5105400" y="403086"/>
            <a:ext cx="3667125" cy="2143125"/>
          </a:xfrm>
          <a:prstGeom prst="rect">
            <a:avLst/>
          </a:prstGeom>
        </p:spPr>
      </p:pic>
      <p:pic>
        <p:nvPicPr>
          <p:cNvPr id="6146" name="Picture 2" descr="Fundamentals of power capacitors"/>
          <p:cNvPicPr>
            <a:picLocks noChangeAspect="1" noChangeArrowheads="1"/>
          </p:cNvPicPr>
          <p:nvPr/>
        </p:nvPicPr>
        <p:blipFill rotWithShape="1">
          <a:blip r:embed="rId5">
            <a:extLst>
              <a:ext uri="{28A0092B-C50C-407E-A947-70E740481C1C}">
                <a14:useLocalDpi xmlns:a14="http://schemas.microsoft.com/office/drawing/2010/main" val="0"/>
              </a:ext>
            </a:extLst>
          </a:blip>
          <a:srcRect l="25600" r="28000"/>
          <a:stretch/>
        </p:blipFill>
        <p:spPr bwMode="auto">
          <a:xfrm>
            <a:off x="7543800" y="2879141"/>
            <a:ext cx="1473088" cy="3174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169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pic>
        <p:nvPicPr>
          <p:cNvPr id="5122" name="Picture 2" descr="Which Capacitor Types Should You Use? | Blogs | Alt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4475"/>
            <a:ext cx="8677928" cy="611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272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
        <p:nvSpPr>
          <p:cNvPr id="2" name="Rectangle 1"/>
          <p:cNvSpPr/>
          <p:nvPr/>
        </p:nvSpPr>
        <p:spPr>
          <a:xfrm>
            <a:off x="5018067" y="247365"/>
            <a:ext cx="3953326" cy="400110"/>
          </a:xfrm>
          <a:prstGeom prst="rect">
            <a:avLst/>
          </a:prstGeom>
        </p:spPr>
        <p:txBody>
          <a:bodyPr wrap="none">
            <a:spAutoFit/>
          </a:bodyPr>
          <a:lstStyle/>
          <a:p>
            <a:pPr algn="r" rtl="1"/>
            <a:r>
              <a:rPr lang="fa-IR" sz="2000"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rPr>
              <a:t>1-2- جهت های قراردادی ولتاژ و جریان</a:t>
            </a:r>
            <a:endParaRPr lang="en-US" sz="2000" dirty="0">
              <a:solidFill>
                <a:srgbClr val="00B050"/>
              </a:solidFill>
              <a:cs typeface="B Titr" panose="00000700000000000000" pitchFamily="2" charset="-78"/>
            </a:endParaRPr>
          </a:p>
        </p:txBody>
      </p:sp>
      <p:sp>
        <p:nvSpPr>
          <p:cNvPr id="5" name="Rectangle 4"/>
          <p:cNvSpPr/>
          <p:nvPr/>
        </p:nvSpPr>
        <p:spPr>
          <a:xfrm>
            <a:off x="1585202" y="690087"/>
            <a:ext cx="7398412" cy="676339"/>
          </a:xfrm>
          <a:prstGeom prst="rect">
            <a:avLst/>
          </a:prstGeom>
        </p:spPr>
        <p:txBody>
          <a:bodyPr wrap="square">
            <a:spAutoFit/>
          </a:bodyPr>
          <a:lstStyle/>
          <a:p>
            <a:pPr marL="342900" indent="-342900" algn="just" rtl="1">
              <a:lnSpc>
                <a:spcPct val="115000"/>
              </a:lnSpc>
              <a:spcAft>
                <a:spcPts val="1000"/>
              </a:spcAft>
              <a:buClr>
                <a:srgbClr val="FF0000"/>
              </a:buClr>
              <a:buFont typeface="Wingdings" panose="05000000000000000000" pitchFamily="2" charset="2"/>
              <a:buChar char="q"/>
            </a:pPr>
            <a:r>
              <a:rPr lang="fa-IR"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جهت قراردادی متناظر: </a:t>
            </a:r>
            <a:r>
              <a:rPr lang="fa-IR" sz="1600" kern="100" dirty="0">
                <a:latin typeface="Calibri" panose="020F0502020204030204" pitchFamily="34" charset="0"/>
                <a:ea typeface="Calibri" panose="020F0502020204030204" pitchFamily="34" charset="0"/>
                <a:cs typeface="B Nazanin" panose="00000400000000000000" pitchFamily="2" charset="-78"/>
              </a:rPr>
              <a:t>اگر جهت جریان در شاخه‌ای از سری که علامت </a:t>
            </a:r>
            <a:r>
              <a:rPr lang="fa-IR" sz="1600" b="1" kern="100" dirty="0">
                <a:solidFill>
                  <a:srgbClr val="FF0000"/>
                </a:solidFill>
                <a:latin typeface="Calibri" panose="020F0502020204030204" pitchFamily="34" charset="0"/>
                <a:ea typeface="Calibri" panose="020F0502020204030204" pitchFamily="34" charset="0"/>
                <a:cs typeface="B Nazanin" panose="00000400000000000000" pitchFamily="2" charset="-78"/>
              </a:rPr>
              <a:t>+</a:t>
            </a:r>
            <a:r>
              <a:rPr lang="fa-IR" sz="1600" kern="100" dirty="0">
                <a:latin typeface="Calibri" panose="020F0502020204030204" pitchFamily="34" charset="0"/>
                <a:ea typeface="Calibri" panose="020F0502020204030204" pitchFamily="34" charset="0"/>
                <a:cs typeface="B Nazanin" panose="00000400000000000000" pitchFamily="2" charset="-78"/>
              </a:rPr>
              <a:t> دارد وارد شده و به سوی سری که علامت </a:t>
            </a:r>
            <a:r>
              <a:rPr lang="fa-IR" sz="1600" b="1" kern="100" dirty="0">
                <a:solidFill>
                  <a:srgbClr val="FF0000"/>
                </a:solidFill>
                <a:latin typeface="Calibri" panose="020F0502020204030204" pitchFamily="34" charset="0"/>
                <a:ea typeface="Calibri" panose="020F0502020204030204" pitchFamily="34" charset="0"/>
              </a:rPr>
              <a:t>–</a:t>
            </a:r>
            <a:r>
              <a:rPr lang="fa-IR" sz="1600" kern="100" dirty="0">
                <a:latin typeface="Calibri" panose="020F0502020204030204" pitchFamily="34" charset="0"/>
                <a:ea typeface="Calibri" panose="020F0502020204030204" pitchFamily="34" charset="0"/>
                <a:cs typeface="B Nazanin" panose="00000400000000000000" pitchFamily="2" charset="-78"/>
              </a:rPr>
              <a:t> دارد پیش رود جهت‌های ولتاژ و جریان این شاخه را در جهت‌های متناظر گویند</a:t>
            </a:r>
            <a:r>
              <a:rPr lang="fa-IR" sz="1600" kern="100" dirty="0" smtClean="0">
                <a:latin typeface="Calibri" panose="020F0502020204030204" pitchFamily="34" charset="0"/>
                <a:ea typeface="Calibri" panose="020F0502020204030204" pitchFamily="34" charset="0"/>
                <a:cs typeface="B Nazanin" panose="00000400000000000000" pitchFamily="2" charset="-78"/>
              </a:rPr>
              <a:t>.</a:t>
            </a:r>
            <a:endParaRPr lang="en-US" sz="1200" kern="100" dirty="0">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5480732" y="1470707"/>
            <a:ext cx="3424335" cy="393185"/>
          </a:xfrm>
          <a:prstGeom prst="rect">
            <a:avLst/>
          </a:prstGeom>
        </p:spPr>
        <p:txBody>
          <a:bodyPr wrap="none">
            <a:spAutoFit/>
          </a:bodyPr>
          <a:lstStyle/>
          <a:p>
            <a:pPr marL="342900" indent="-342900" algn="just" rtl="1">
              <a:lnSpc>
                <a:spcPct val="115000"/>
              </a:lnSpc>
              <a:spcAft>
                <a:spcPts val="1000"/>
              </a:spcAft>
              <a:buFont typeface="Wingdings" panose="05000000000000000000" pitchFamily="2" charset="2"/>
              <a:buChar char="ü"/>
            </a:pPr>
            <a:r>
              <a:rPr lang="fa-IR" sz="1700" dirty="0" smtClean="0">
                <a:latin typeface="Times New Roman" panose="02020603050405020304" pitchFamily="18" charset="0"/>
                <a:ea typeface="Calibri" panose="020F0502020204030204" pitchFamily="34" charset="0"/>
                <a:cs typeface="B Nazanin" panose="00000400000000000000" pitchFamily="2" charset="-78"/>
              </a:rPr>
              <a:t>در صورت استفاده از جهت قراردادی </a:t>
            </a:r>
            <a:r>
              <a:rPr lang="fa-IR" sz="1700" dirty="0" err="1" smtClean="0">
                <a:latin typeface="Times New Roman" panose="02020603050405020304" pitchFamily="18" charset="0"/>
                <a:ea typeface="Calibri" panose="020F0502020204030204" pitchFamily="34" charset="0"/>
                <a:cs typeface="B Nazanin" panose="00000400000000000000" pitchFamily="2" charset="-78"/>
              </a:rPr>
              <a:t>متناظر</a:t>
            </a:r>
            <a:r>
              <a:rPr lang="fa-IR" sz="1700" dirty="0" smtClean="0">
                <a:latin typeface="Times New Roman" panose="02020603050405020304" pitchFamily="18" charset="0"/>
                <a:ea typeface="Calibri" panose="020F0502020204030204" pitchFamily="34" charset="0"/>
                <a:cs typeface="B Nazanin" panose="00000400000000000000" pitchFamily="2" charset="-78"/>
              </a:rPr>
              <a:t>:</a:t>
            </a:r>
            <a:endParaRPr lang="en-US" sz="17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722465" y="316907"/>
            <a:ext cx="799271" cy="1671557"/>
          </a:xfrm>
          <a:prstGeom prst="rect">
            <a:avLst/>
          </a:prstGeom>
        </p:spPr>
      </p:pic>
      <p:sp>
        <p:nvSpPr>
          <p:cNvPr id="8" name="Rectangle 7"/>
          <p:cNvSpPr/>
          <p:nvPr/>
        </p:nvSpPr>
        <p:spPr>
          <a:xfrm>
            <a:off x="47137" y="947487"/>
            <a:ext cx="862737" cy="523220"/>
          </a:xfrm>
          <a:prstGeom prst="rect">
            <a:avLst/>
          </a:prstGeom>
        </p:spPr>
        <p:txBody>
          <a:bodyPr wrap="none">
            <a:spAutoFit/>
          </a:bodyPr>
          <a:lstStyle/>
          <a:p>
            <a:pPr algn="ctr" rtl="1">
              <a:buClr>
                <a:srgbClr val="FF0000"/>
              </a:buClr>
            </a:pPr>
            <a:r>
              <a:rPr lang="fa-IR"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شاخه </a:t>
            </a:r>
            <a:r>
              <a:rPr lang="en-US"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k</a:t>
            </a:r>
            <a:r>
              <a:rPr lang="fa-IR"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ام </a:t>
            </a:r>
          </a:p>
          <a:p>
            <a:pPr algn="ctr" rtl="1">
              <a:buClr>
                <a:srgbClr val="FF0000"/>
              </a:buClr>
            </a:pPr>
            <a:r>
              <a:rPr lang="fa-IR"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مدار</a:t>
            </a:r>
            <a:endParaRPr lang="en-US" sz="14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1585202" y="1300741"/>
                <a:ext cx="1465016" cy="353943"/>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𝑣</m:t>
                          </m:r>
                        </m:e>
                        <m:sub>
                          <m:r>
                            <a:rPr lang="en-US" sz="1700" i="1">
                              <a:latin typeface="Cambria Math" panose="02040503050406030204" pitchFamily="18" charset="0"/>
                            </a:rPr>
                            <m:t>𝑘</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𝑣</m:t>
                          </m:r>
                        </m:e>
                        <m:sub>
                          <m:r>
                            <a:rPr lang="en-US" sz="1700" i="1">
                              <a:latin typeface="Cambria Math" panose="02040503050406030204" pitchFamily="18" charset="0"/>
                            </a:rPr>
                            <m:t>𝐴</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𝑣</m:t>
                          </m:r>
                        </m:e>
                        <m:sub>
                          <m:r>
                            <a:rPr lang="en-US" sz="1700" i="1">
                              <a:latin typeface="Cambria Math" panose="02040503050406030204" pitchFamily="18" charset="0"/>
                            </a:rPr>
                            <m:t>𝐵</m:t>
                          </m:r>
                        </m:sub>
                      </m:sSub>
                    </m:oMath>
                  </m:oMathPara>
                </a14:m>
                <a:endParaRPr lang="en-US" sz="1700" dirty="0"/>
              </a:p>
            </p:txBody>
          </p:sp>
        </mc:Choice>
        <mc:Fallback xmlns="">
          <p:sp>
            <p:nvSpPr>
              <p:cNvPr id="9" name="Rectangle 8"/>
              <p:cNvSpPr>
                <a:spLocks noRot="1" noChangeAspect="1" noMove="1" noResize="1" noEditPoints="1" noAdjustHandles="1" noChangeArrowheads="1" noChangeShapeType="1" noTextEdit="1"/>
              </p:cNvSpPr>
              <p:nvPr/>
            </p:nvSpPr>
            <p:spPr>
              <a:xfrm>
                <a:off x="1585202" y="1300741"/>
                <a:ext cx="1465016" cy="3539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067891" y="1915660"/>
                <a:ext cx="2844818"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rPr>
                        <m:t>𝑤</m:t>
                      </m:r>
                      <m:r>
                        <a:rPr lang="en-US" sz="1700" i="1">
                          <a:latin typeface="Cambria Math" panose="02040503050406030204" pitchFamily="18" charset="0"/>
                        </a:rPr>
                        <m:t>h</m:t>
                      </m:r>
                      <m:r>
                        <a:rPr lang="en-US" sz="1700" i="1">
                          <a:latin typeface="Cambria Math" panose="02040503050406030204" pitchFamily="18" charset="0"/>
                        </a:rPr>
                        <m:t>𝑒𝑛</m:t>
                      </m:r>
                      <m:r>
                        <m:rPr>
                          <m:nor/>
                        </m:rPr>
                        <a:rPr lang="en-US" sz="1700" i="1">
                          <a:latin typeface="Cambria Math" panose="02040503050406030204" pitchFamily="18" charset="0"/>
                        </a:rPr>
                        <m:t>  </m:t>
                      </m:r>
                      <m:r>
                        <a:rPr lang="en-US" sz="1700" i="1">
                          <a:latin typeface="Cambria Math" panose="02040503050406030204" pitchFamily="18" charset="0"/>
                        </a:rPr>
                        <m:t>𝑝</m:t>
                      </m:r>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r>
                        <a:rPr lang="en-US" sz="1700" i="1">
                          <a:latin typeface="Cambria Math" panose="02040503050406030204" pitchFamily="18" charset="0"/>
                        </a:rPr>
                        <m:t>𝑣</m:t>
                      </m:r>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r>
                        <a:rPr lang="en-US" sz="1700" i="1">
                          <a:latin typeface="Cambria Math" panose="02040503050406030204" pitchFamily="18" charset="0"/>
                        </a:rPr>
                        <m:t>𝑖</m:t>
                      </m:r>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r>
                        <m:rPr>
                          <m:nor/>
                        </m:rPr>
                        <a:rPr lang="en-US" sz="1700" i="1">
                          <a:latin typeface="Cambria Math" panose="02040503050406030204" pitchFamily="18" charset="0"/>
                        </a:rPr>
                        <m:t> </m:t>
                      </m:r>
                      <m:r>
                        <a:rPr lang="en-US" sz="1700" i="0">
                          <a:latin typeface="Cambria Math" panose="02040503050406030204" pitchFamily="18" charset="0"/>
                        </a:rPr>
                        <m:t>&gt;</m:t>
                      </m:r>
                      <m:r>
                        <a:rPr lang="en-US" sz="1700" i="0">
                          <a:latin typeface="Cambria Math" panose="02040503050406030204" pitchFamily="18" charset="0"/>
                        </a:rPr>
                        <m:t>0</m:t>
                      </m:r>
                    </m:oMath>
                  </m:oMathPara>
                </a14:m>
                <a:endParaRPr lang="en-US" sz="1700" dirty="0"/>
              </a:p>
            </p:txBody>
          </p:sp>
        </mc:Choice>
        <mc:Fallback xmlns="">
          <p:sp>
            <p:nvSpPr>
              <p:cNvPr id="10" name="Rectangle 9"/>
              <p:cNvSpPr>
                <a:spLocks noRot="1" noChangeAspect="1" noMove="1" noResize="1" noEditPoints="1" noAdjustHandles="1" noChangeArrowheads="1" noChangeShapeType="1" noTextEdit="1"/>
              </p:cNvSpPr>
              <p:nvPr/>
            </p:nvSpPr>
            <p:spPr>
              <a:xfrm>
                <a:off x="2067891" y="1915660"/>
                <a:ext cx="2844818" cy="353943"/>
              </a:xfrm>
              <a:prstGeom prst="rect">
                <a:avLst/>
              </a:prstGeom>
              <a:blipFill>
                <a:blip r:embed="rId4"/>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067891" y="2453295"/>
                <a:ext cx="2844818"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rPr>
                        <m:t>𝑤</m:t>
                      </m:r>
                      <m:r>
                        <a:rPr lang="en-US" sz="1700" i="1">
                          <a:latin typeface="Cambria Math" panose="02040503050406030204" pitchFamily="18" charset="0"/>
                        </a:rPr>
                        <m:t>h</m:t>
                      </m:r>
                      <m:r>
                        <a:rPr lang="en-US" sz="1700" i="1">
                          <a:latin typeface="Cambria Math" panose="02040503050406030204" pitchFamily="18" charset="0"/>
                        </a:rPr>
                        <m:t>𝑒𝑛</m:t>
                      </m:r>
                      <m:r>
                        <m:rPr>
                          <m:nor/>
                        </m:rPr>
                        <a:rPr lang="en-US" sz="1700" i="1">
                          <a:latin typeface="Cambria Math" panose="02040503050406030204" pitchFamily="18" charset="0"/>
                        </a:rPr>
                        <m:t>  </m:t>
                      </m:r>
                      <m:r>
                        <a:rPr lang="en-US" sz="1700" i="1">
                          <a:latin typeface="Cambria Math" panose="02040503050406030204" pitchFamily="18" charset="0"/>
                        </a:rPr>
                        <m:t>𝑝</m:t>
                      </m:r>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r>
                        <a:rPr lang="en-US" sz="1700" i="1">
                          <a:latin typeface="Cambria Math" panose="02040503050406030204" pitchFamily="18" charset="0"/>
                        </a:rPr>
                        <m:t>𝑣</m:t>
                      </m:r>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r>
                        <a:rPr lang="en-US" sz="1700" i="1">
                          <a:latin typeface="Cambria Math" panose="02040503050406030204" pitchFamily="18" charset="0"/>
                        </a:rPr>
                        <m:t>𝑖</m:t>
                      </m:r>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r>
                        <m:rPr>
                          <m:nor/>
                        </m:rPr>
                        <a:rPr lang="en-US" sz="1700" i="1">
                          <a:latin typeface="Cambria Math" panose="02040503050406030204" pitchFamily="18" charset="0"/>
                        </a:rPr>
                        <m:t> </m:t>
                      </m:r>
                      <m:r>
                        <a:rPr lang="en-US" sz="1700" i="0">
                          <a:latin typeface="Cambria Math" panose="02040503050406030204" pitchFamily="18" charset="0"/>
                        </a:rPr>
                        <m:t>&lt;</m:t>
                      </m:r>
                      <m:r>
                        <a:rPr lang="en-US" sz="1700" i="0">
                          <a:latin typeface="Cambria Math" panose="02040503050406030204" pitchFamily="18" charset="0"/>
                        </a:rPr>
                        <m:t>0</m:t>
                      </m:r>
                    </m:oMath>
                  </m:oMathPara>
                </a14:m>
                <a:endParaRPr lang="en-US" sz="1700" dirty="0"/>
              </a:p>
            </p:txBody>
          </p:sp>
        </mc:Choice>
        <mc:Fallback xmlns="">
          <p:sp>
            <p:nvSpPr>
              <p:cNvPr id="11" name="Rectangle 10"/>
              <p:cNvSpPr>
                <a:spLocks noRot="1" noChangeAspect="1" noMove="1" noResize="1" noEditPoints="1" noAdjustHandles="1" noChangeArrowheads="1" noChangeShapeType="1" noTextEdit="1"/>
              </p:cNvSpPr>
              <p:nvPr/>
            </p:nvSpPr>
            <p:spPr>
              <a:xfrm>
                <a:off x="2067891" y="2453295"/>
                <a:ext cx="2844818" cy="353943"/>
              </a:xfrm>
              <a:prstGeom prst="rect">
                <a:avLst/>
              </a:prstGeom>
              <a:blipFill>
                <a:blip r:embed="rId5"/>
                <a:stretch>
                  <a:fillRect b="-11864"/>
                </a:stretch>
              </a:blipFill>
            </p:spPr>
            <p:txBody>
              <a:bodyPr/>
              <a:lstStyle/>
              <a:p>
                <a:r>
                  <a:rPr lang="en-US">
                    <a:noFill/>
                  </a:rPr>
                  <a:t> </a:t>
                </a:r>
              </a:p>
            </p:txBody>
          </p:sp>
        </mc:Fallback>
      </mc:AlternateContent>
      <p:sp>
        <p:nvSpPr>
          <p:cNvPr id="12" name="TextBox 11"/>
          <p:cNvSpPr txBox="1"/>
          <p:nvPr/>
        </p:nvSpPr>
        <p:spPr>
          <a:xfrm>
            <a:off x="4741707" y="1940971"/>
            <a:ext cx="3602268" cy="353943"/>
          </a:xfrm>
          <a:prstGeom prst="rect">
            <a:avLst/>
          </a:prstGeom>
          <a:noFill/>
        </p:spPr>
        <p:txBody>
          <a:bodyPr wrap="none" rtlCol="0">
            <a:spAutoFit/>
          </a:bodyPr>
          <a:lstStyle/>
          <a:p>
            <a:pPr algn="r" rtl="1"/>
            <a:r>
              <a:rPr lang="fa-IR" sz="1700" b="1" dirty="0" smtClean="0">
                <a:solidFill>
                  <a:srgbClr val="0000FF"/>
                </a:solidFill>
                <a:cs typeface="B Nazanin" panose="00000400000000000000" pitchFamily="2" charset="-78"/>
              </a:rPr>
              <a:t>توان توسط شاخه مربوطه مصرف می شود    </a:t>
            </a:r>
            <a:r>
              <a:rPr lang="fa-IR" sz="1700" b="1" dirty="0" smtClean="0">
                <a:solidFill>
                  <a:srgbClr val="0000FF"/>
                </a:solidFill>
                <a:cs typeface="B Nazanin" panose="00000400000000000000" pitchFamily="2" charset="-78"/>
                <a:sym typeface="Wingdings" panose="05000000000000000000" pitchFamily="2" charset="2"/>
              </a:rPr>
              <a:t></a:t>
            </a:r>
            <a:endParaRPr lang="en-US" sz="1700" b="1" dirty="0">
              <a:solidFill>
                <a:srgbClr val="0000FF"/>
              </a:solidFill>
              <a:cs typeface="B Nazanin" panose="00000400000000000000" pitchFamily="2" charset="-78"/>
            </a:endParaRPr>
          </a:p>
        </p:txBody>
      </p:sp>
      <p:sp>
        <p:nvSpPr>
          <p:cNvPr id="13" name="TextBox 12"/>
          <p:cNvSpPr txBox="1"/>
          <p:nvPr/>
        </p:nvSpPr>
        <p:spPr>
          <a:xfrm>
            <a:off x="4741707" y="2467629"/>
            <a:ext cx="3943708" cy="353943"/>
          </a:xfrm>
          <a:prstGeom prst="rect">
            <a:avLst/>
          </a:prstGeom>
          <a:noFill/>
        </p:spPr>
        <p:txBody>
          <a:bodyPr wrap="none" rtlCol="0">
            <a:spAutoFit/>
          </a:bodyPr>
          <a:lstStyle/>
          <a:p>
            <a:pPr algn="r" rtl="1"/>
            <a:r>
              <a:rPr lang="fa-IR" sz="1700" b="1" dirty="0" smtClean="0">
                <a:solidFill>
                  <a:srgbClr val="0000FF"/>
                </a:solidFill>
                <a:cs typeface="B Nazanin" panose="00000400000000000000" pitchFamily="2" charset="-78"/>
              </a:rPr>
              <a:t>توان توسط شاخه مربوطه به مدار داده می شود   </a:t>
            </a:r>
            <a:r>
              <a:rPr lang="fa-IR" sz="1700" b="1" dirty="0" smtClean="0">
                <a:solidFill>
                  <a:srgbClr val="0000FF"/>
                </a:solidFill>
                <a:cs typeface="B Nazanin" panose="00000400000000000000" pitchFamily="2" charset="-78"/>
                <a:sym typeface="Wingdings" panose="05000000000000000000" pitchFamily="2" charset="2"/>
              </a:rPr>
              <a:t></a:t>
            </a:r>
            <a:endParaRPr lang="en-US" sz="1700" b="1" dirty="0">
              <a:solidFill>
                <a:srgbClr val="0000FF"/>
              </a:solidFill>
              <a:cs typeface="B Nazanin" panose="00000400000000000000" pitchFamily="2" charset="-78"/>
            </a:endParaRPr>
          </a:p>
        </p:txBody>
      </p:sp>
      <p:sp>
        <p:nvSpPr>
          <p:cNvPr id="14" name="Rectangle 13"/>
          <p:cNvSpPr/>
          <p:nvPr/>
        </p:nvSpPr>
        <p:spPr>
          <a:xfrm>
            <a:off x="2403696" y="3087234"/>
            <a:ext cx="6501371" cy="353943"/>
          </a:xfrm>
          <a:prstGeom prst="rect">
            <a:avLst/>
          </a:prstGeom>
        </p:spPr>
        <p:txBody>
          <a:bodyPr wrap="square">
            <a:spAutoFit/>
          </a:bodyPr>
          <a:lstStyle/>
          <a:p>
            <a:pPr marL="285750" indent="-285750" algn="just" rtl="1">
              <a:buFont typeface="Wingdings" panose="05000000000000000000" pitchFamily="2" charset="2"/>
              <a:buChar char="ü"/>
            </a:pPr>
            <a:r>
              <a:rPr lang="ar-SA" sz="1700" dirty="0">
                <a:latin typeface="Times New Roman" panose="02020603050405020304" pitchFamily="18" charset="0"/>
                <a:ea typeface="Times New Roman" panose="02020603050405020304" pitchFamily="18" charset="0"/>
                <a:cs typeface="B Nazanin" panose="00000400000000000000" pitchFamily="2" charset="-78"/>
              </a:rPr>
              <a:t>معمولاً جهت جریان در منابع به­گونه­ای فرض می­شود که توان تحویل بدهند. </a:t>
            </a:r>
            <a:endParaRPr lang="en-US" sz="1700" dirty="0">
              <a:cs typeface="B Nazanin" panose="00000400000000000000" pitchFamily="2" charset="-78"/>
            </a:endParaRPr>
          </a:p>
        </p:txBody>
      </p:sp>
      <p:pic>
        <p:nvPicPr>
          <p:cNvPr id="15" name="Picture 7">
            <a:extLst>
              <a:ext uri="{FF2B5EF4-FFF2-40B4-BE49-F238E27FC236}">
                <a16:creationId xmlns:a16="http://schemas.microsoft.com/office/drawing/2014/main" id="{3DA4E9E1-91C4-43A2-B8C1-3316DF2A010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5357" b="22244"/>
          <a:stretch/>
        </p:blipFill>
        <p:spPr bwMode="auto">
          <a:xfrm>
            <a:off x="1978256" y="2724078"/>
            <a:ext cx="924198" cy="146497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3283619" y="4280035"/>
            <a:ext cx="5607625" cy="393185"/>
          </a:xfrm>
          <a:prstGeom prst="rect">
            <a:avLst/>
          </a:prstGeom>
        </p:spPr>
        <p:txBody>
          <a:bodyPr wrap="none">
            <a:spAutoFit/>
          </a:bodyPr>
          <a:lstStyle/>
          <a:p>
            <a:pPr marL="342900" indent="-342900" algn="just" rtl="1">
              <a:lnSpc>
                <a:spcPct val="115000"/>
              </a:lnSpc>
              <a:spcAft>
                <a:spcPts val="1000"/>
              </a:spcAft>
              <a:buClr>
                <a:srgbClr val="FF0000"/>
              </a:buClr>
              <a:buFont typeface="Wingdings" panose="05000000000000000000" pitchFamily="2" charset="2"/>
              <a:buChar char="q"/>
            </a:pPr>
            <a:r>
              <a:rPr lang="fa-IR"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تحلیل مدار: </a:t>
            </a:r>
            <a:r>
              <a:rPr lang="fa-IR" sz="1700" dirty="0" smtClean="0">
                <a:latin typeface="Times New Roman" panose="02020603050405020304" pitchFamily="18" charset="0"/>
                <a:ea typeface="Calibri" panose="020F0502020204030204" pitchFamily="34" charset="0"/>
                <a:cs typeface="B Nazanin" panose="00000400000000000000" pitchFamily="2" charset="-78"/>
              </a:rPr>
              <a:t>تعیین جریان و </a:t>
            </a:r>
            <a:r>
              <a:rPr lang="fa-IR" sz="1700" dirty="0" err="1" smtClean="0">
                <a:latin typeface="Times New Roman" panose="02020603050405020304" pitchFamily="18" charset="0"/>
                <a:ea typeface="Calibri" panose="020F0502020204030204" pitchFamily="34" charset="0"/>
                <a:cs typeface="B Nazanin" panose="00000400000000000000" pitchFamily="2" charset="-78"/>
              </a:rPr>
              <a:t>ولتاژهای</a:t>
            </a:r>
            <a:r>
              <a:rPr lang="fa-IR" sz="1700" dirty="0" smtClean="0">
                <a:latin typeface="Times New Roman" panose="02020603050405020304" pitchFamily="18" charset="0"/>
                <a:ea typeface="Calibri" panose="020F0502020204030204" pitchFamily="34" charset="0"/>
                <a:cs typeface="B Nazanin" panose="00000400000000000000" pitchFamily="2" charset="-78"/>
              </a:rPr>
              <a:t> مورد نظر در یک مدار الکتریکی است. </a:t>
            </a:r>
            <a:endParaRPr lang="en-US" sz="17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Rectangle 19"/>
          <p:cNvSpPr/>
          <p:nvPr/>
        </p:nvSpPr>
        <p:spPr>
          <a:xfrm>
            <a:off x="5098218" y="4620874"/>
            <a:ext cx="3793025" cy="1178015"/>
          </a:xfrm>
          <a:prstGeom prst="rect">
            <a:avLst/>
          </a:prstGeom>
        </p:spPr>
        <p:txBody>
          <a:bodyPr wrap="none">
            <a:spAutoFit/>
          </a:bodyPr>
          <a:lstStyle/>
          <a:p>
            <a:pPr marL="342900" indent="-342900" algn="just" rtl="1">
              <a:lnSpc>
                <a:spcPct val="115000"/>
              </a:lnSpc>
              <a:buClr>
                <a:srgbClr val="FF0000"/>
              </a:buClr>
              <a:buFont typeface="Wingdings" panose="05000000000000000000" pitchFamily="2" charset="2"/>
              <a:buChar char="q"/>
            </a:pPr>
            <a:r>
              <a:rPr lang="fa-IR" sz="1700" dirty="0" smtClean="0">
                <a:latin typeface="Cambria Math" panose="02040503050406030204" pitchFamily="18" charset="0"/>
                <a:ea typeface="Cambria Math" panose="02040503050406030204" pitchFamily="18" charset="0"/>
                <a:cs typeface="B Nazanin" panose="00000400000000000000" pitchFamily="2" charset="-78"/>
              </a:rPr>
              <a:t>تحلیل مدار بر سه اصل پایه ریزی شده است:</a:t>
            </a:r>
          </a:p>
          <a:p>
            <a:pPr marL="457200" indent="-457200" algn="just" rtl="1">
              <a:buClr>
                <a:srgbClr val="FF0000"/>
              </a:buClr>
              <a:buFont typeface="Wingdings" panose="05000000000000000000" pitchFamily="2" charset="2"/>
              <a:buChar char="ü"/>
            </a:pPr>
            <a:r>
              <a:rPr lang="fa-IR" sz="1700" dirty="0">
                <a:latin typeface="Cambria Math" panose="02040503050406030204" pitchFamily="18" charset="0"/>
                <a:ea typeface="Cambria Math" panose="02040503050406030204" pitchFamily="18" charset="0"/>
                <a:cs typeface="B Nazanin" panose="00000400000000000000" pitchFamily="2" charset="-78"/>
              </a:rPr>
              <a:t>قانون جریان کیرشهف (</a:t>
            </a:r>
            <a:r>
              <a:rPr lang="en-US" sz="1700" dirty="0">
                <a:latin typeface="Cambria Math" panose="02040503050406030204" pitchFamily="18" charset="0"/>
                <a:ea typeface="Cambria Math" panose="02040503050406030204" pitchFamily="18" charset="0"/>
                <a:cs typeface="B Nazanin" panose="00000400000000000000" pitchFamily="2" charset="-78"/>
              </a:rPr>
              <a:t>KCL</a:t>
            </a:r>
            <a:r>
              <a:rPr lang="fa-IR" sz="1700" dirty="0">
                <a:latin typeface="Cambria Math" panose="02040503050406030204" pitchFamily="18" charset="0"/>
                <a:ea typeface="Cambria Math" panose="02040503050406030204" pitchFamily="18" charset="0"/>
                <a:cs typeface="B Nazanin" panose="00000400000000000000" pitchFamily="2" charset="-78"/>
              </a:rPr>
              <a:t>)؛</a:t>
            </a:r>
          </a:p>
          <a:p>
            <a:pPr marL="457200" indent="-457200" algn="just" rtl="1">
              <a:buClr>
                <a:srgbClr val="FF0000"/>
              </a:buClr>
              <a:buFont typeface="Wingdings" panose="05000000000000000000" pitchFamily="2" charset="2"/>
              <a:buChar char="ü"/>
            </a:pPr>
            <a:r>
              <a:rPr lang="fa-IR" sz="1700" dirty="0">
                <a:latin typeface="Cambria Math" panose="02040503050406030204" pitchFamily="18" charset="0"/>
                <a:ea typeface="Cambria Math" panose="02040503050406030204" pitchFamily="18" charset="0"/>
                <a:cs typeface="B Nazanin" panose="00000400000000000000" pitchFamily="2" charset="-78"/>
              </a:rPr>
              <a:t>قانون ولتاژ کیرشهف (</a:t>
            </a:r>
            <a:r>
              <a:rPr lang="en-US" sz="1700" dirty="0">
                <a:latin typeface="Cambria Math" panose="02040503050406030204" pitchFamily="18" charset="0"/>
                <a:ea typeface="Cambria Math" panose="02040503050406030204" pitchFamily="18" charset="0"/>
                <a:cs typeface="B Nazanin" panose="00000400000000000000" pitchFamily="2" charset="-78"/>
              </a:rPr>
              <a:t>KVL</a:t>
            </a:r>
            <a:r>
              <a:rPr lang="fa-IR" sz="1700" dirty="0">
                <a:latin typeface="Cambria Math" panose="02040503050406030204" pitchFamily="18" charset="0"/>
                <a:ea typeface="Cambria Math" panose="02040503050406030204" pitchFamily="18" charset="0"/>
                <a:cs typeface="B Nazanin" panose="00000400000000000000" pitchFamily="2" charset="-78"/>
              </a:rPr>
              <a:t>)؛</a:t>
            </a:r>
          </a:p>
          <a:p>
            <a:pPr marL="457200" indent="-457200" algn="just" rtl="1">
              <a:buClr>
                <a:srgbClr val="FF0000"/>
              </a:buClr>
              <a:buFont typeface="Wingdings" panose="05000000000000000000" pitchFamily="2" charset="2"/>
              <a:buChar char="ü"/>
            </a:pPr>
            <a:r>
              <a:rPr lang="fa-IR" sz="1700" dirty="0">
                <a:latin typeface="Cambria Math" panose="02040503050406030204" pitchFamily="18" charset="0"/>
                <a:ea typeface="Cambria Math" panose="02040503050406030204" pitchFamily="18" charset="0"/>
                <a:cs typeface="B Nazanin" panose="00000400000000000000" pitchFamily="2" charset="-78"/>
              </a:rPr>
              <a:t>روابط شاخه ها (رابطه جریان و ولتاژ هر شاخه</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a:t>
            </a:r>
            <a:endParaRPr lang="en-US" sz="1700" dirty="0">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22" name="Rectangle 21"/>
          <p:cNvSpPr/>
          <p:nvPr/>
        </p:nvSpPr>
        <p:spPr>
          <a:xfrm>
            <a:off x="5014862" y="3882653"/>
            <a:ext cx="3876382" cy="400110"/>
          </a:xfrm>
          <a:prstGeom prst="rect">
            <a:avLst/>
          </a:prstGeom>
        </p:spPr>
        <p:txBody>
          <a:bodyPr wrap="none">
            <a:spAutoFit/>
          </a:bodyPr>
          <a:lstStyle/>
          <a:p>
            <a:pPr algn="r" rtl="1"/>
            <a:r>
              <a:rPr lang="fa-IR" sz="2000"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rPr>
              <a:t>1-3- </a:t>
            </a:r>
            <a:r>
              <a:rPr lang="fa-IR" sz="2000"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قوانین کیرشهف (</a:t>
            </a:r>
            <a:r>
              <a:rPr lang="en-US" sz="2000"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KCL</a:t>
            </a:r>
            <a:r>
              <a:rPr lang="fa-IR" sz="2000"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 </a:t>
            </a:r>
            <a:r>
              <a:rPr lang="fa-IR" sz="2000"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rPr>
              <a:t>و </a:t>
            </a:r>
            <a:r>
              <a:rPr lang="en-US" sz="2000"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KVL</a:t>
            </a:r>
            <a:r>
              <a:rPr lang="fa-IR" sz="2000"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 </a:t>
            </a:r>
            <a:endParaRPr lang="en-US" sz="2000" dirty="0">
              <a:solidFill>
                <a:srgbClr val="00B050"/>
              </a:solidFill>
              <a:cs typeface="B Titr" panose="00000700000000000000" pitchFamily="2" charset="-78"/>
            </a:endParaRPr>
          </a:p>
        </p:txBody>
      </p:sp>
      <p:sp>
        <p:nvSpPr>
          <p:cNvPr id="24" name="Rectangle 23"/>
          <p:cNvSpPr/>
          <p:nvPr/>
        </p:nvSpPr>
        <p:spPr>
          <a:xfrm>
            <a:off x="91441" y="5792710"/>
            <a:ext cx="8828866" cy="694036"/>
          </a:xfrm>
          <a:prstGeom prst="rect">
            <a:avLst/>
          </a:prstGeom>
        </p:spPr>
        <p:txBody>
          <a:bodyPr wrap="square">
            <a:spAutoFit/>
          </a:bodyPr>
          <a:lstStyle/>
          <a:p>
            <a:pPr marL="285750" indent="-285750" algn="r" rtl="1">
              <a:lnSpc>
                <a:spcPct val="115000"/>
              </a:lnSpc>
              <a:spcAft>
                <a:spcPts val="800"/>
              </a:spcAft>
              <a:buClr>
                <a:srgbClr val="FF0000"/>
              </a:buClr>
              <a:buFont typeface="Wingdings" panose="05000000000000000000" pitchFamily="2" charset="2"/>
              <a:buChar char="v"/>
            </a:pPr>
            <a:r>
              <a:rPr lang="fa-IR" sz="1700" kern="100" dirty="0" smtClean="0">
                <a:solidFill>
                  <a:srgbClr val="0000FF"/>
                </a:solidFill>
                <a:latin typeface="Calibri" panose="020F0502020204030204" pitchFamily="34" charset="0"/>
                <a:ea typeface="Calibri" panose="020F0502020204030204" pitchFamily="34" charset="0"/>
                <a:cs typeface="B Nazanin" panose="00000400000000000000" pitchFamily="2" charset="-78"/>
              </a:rPr>
              <a:t>قوانین کیرشهف </a:t>
            </a:r>
            <a:r>
              <a:rPr lang="fa-IR" sz="1700" kern="100" dirty="0">
                <a:solidFill>
                  <a:srgbClr val="0000FF"/>
                </a:solidFill>
                <a:latin typeface="Calibri" panose="020F0502020204030204" pitchFamily="34" charset="0"/>
                <a:ea typeface="Calibri" panose="020F0502020204030204" pitchFamily="34" charset="0"/>
                <a:cs typeface="B Nazanin" panose="00000400000000000000" pitchFamily="2" charset="-78"/>
              </a:rPr>
              <a:t>با تقریب از معادلات معروف ماکسول که قوانین عمومی میدان الکترومغناطیسی را بیان </a:t>
            </a:r>
            <a:r>
              <a:rPr lang="fa-IR" sz="1700" kern="100" dirty="0" smtClean="0">
                <a:solidFill>
                  <a:srgbClr val="0000FF"/>
                </a:solidFill>
                <a:latin typeface="Calibri" panose="020F0502020204030204" pitchFamily="34" charset="0"/>
                <a:ea typeface="Calibri" panose="020F0502020204030204" pitchFamily="34" charset="0"/>
                <a:cs typeface="B Nazanin" panose="00000400000000000000" pitchFamily="2" charset="-78"/>
              </a:rPr>
              <a:t>می‌کنند، </a:t>
            </a:r>
            <a:r>
              <a:rPr lang="fa-IR" sz="1700" kern="100" dirty="0">
                <a:solidFill>
                  <a:srgbClr val="0000FF"/>
                </a:solidFill>
                <a:latin typeface="Calibri" panose="020F0502020204030204" pitchFamily="34" charset="0"/>
                <a:ea typeface="Calibri" panose="020F0502020204030204" pitchFamily="34" charset="0"/>
                <a:cs typeface="B Nazanin" panose="00000400000000000000" pitchFamily="2" charset="-78"/>
              </a:rPr>
              <a:t>ناشی می‌شود. </a:t>
            </a:r>
            <a:r>
              <a:rPr lang="fa-IR" sz="1700" b="1" kern="100" dirty="0">
                <a:solidFill>
                  <a:srgbClr val="00B050"/>
                </a:solidFill>
                <a:latin typeface="Calibri" panose="020F0502020204030204" pitchFamily="34" charset="0"/>
                <a:ea typeface="Calibri" panose="020F0502020204030204" pitchFamily="34" charset="0"/>
                <a:cs typeface="B Nazanin" panose="00000400000000000000" pitchFamily="2" charset="-78"/>
              </a:rPr>
              <a:t>قوانین کیرشف فقط در مدارهای فشرده برقرار هستند.</a:t>
            </a:r>
            <a:endParaRPr lang="en-US" sz="1700" b="1" kern="1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2235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19"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
        <p:nvSpPr>
          <p:cNvPr id="3" name="Rectangle 2"/>
          <p:cNvSpPr/>
          <p:nvPr/>
        </p:nvSpPr>
        <p:spPr>
          <a:xfrm>
            <a:off x="2697245" y="230498"/>
            <a:ext cx="6248400" cy="353943"/>
          </a:xfrm>
          <a:prstGeom prst="rect">
            <a:avLst/>
          </a:prstGeom>
        </p:spPr>
        <p:txBody>
          <a:bodyPr wrap="square">
            <a:spAutoFit/>
          </a:bodyPr>
          <a:lstStyle/>
          <a:p>
            <a:pPr algn="just" rtl="1">
              <a:buClr>
                <a:srgbClr val="FF0000"/>
              </a:buClr>
            </a:pPr>
            <a:r>
              <a:rPr lang="fa-IR" sz="17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1- خازن خطی تغییر ناپذیر با زمان: </a:t>
            </a:r>
            <a:r>
              <a:rPr lang="fa-IR" sz="1700" dirty="0" smtClean="0">
                <a:latin typeface="Times New Roman" panose="02020603050405020304" pitchFamily="18" charset="0"/>
                <a:ea typeface="Calibri" panose="020F0502020204030204" pitchFamily="34" charset="0"/>
                <a:cs typeface="B Nazanin" panose="00000400000000000000" pitchFamily="2" charset="-78"/>
              </a:rPr>
              <a:t>مشخصه آن خطی است و با زمان تغییر نمی کند. </a:t>
            </a:r>
            <a:endParaRPr lang="en-US" sz="17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0" y="1462658"/>
            <a:ext cx="2125235" cy="340093"/>
          </a:xfrm>
          <a:prstGeom prst="rect">
            <a:avLst/>
          </a:prstGeom>
        </p:spPr>
        <p:txBody>
          <a:bodyPr wrap="square">
            <a:spAutoFit/>
          </a:bodyPr>
          <a:lstStyle/>
          <a:p>
            <a:pPr algn="ctr" rtl="1">
              <a:lnSpc>
                <a:spcPct val="115000"/>
              </a:lnSpc>
              <a:spcAft>
                <a:spcPts val="1000"/>
              </a:spcAft>
              <a:buClr>
                <a:srgbClr val="FF0000"/>
              </a:buClr>
            </a:pPr>
            <a:r>
              <a:rPr lang="fa-IR"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خازن خطی تغییر ناپذیر با زمان</a:t>
            </a:r>
            <a:endParaRPr lang="en-US" sz="14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2260914" y="910501"/>
                <a:ext cx="1595886" cy="369332"/>
              </a:xfrm>
              <a:prstGeom prst="rect">
                <a:avLst/>
              </a:prstGeom>
              <a:solidFill>
                <a:schemeClr val="accent1">
                  <a:lumMod val="20000"/>
                  <a:lumOff val="80000"/>
                  <a:alpha val="50000"/>
                </a:schemeClr>
              </a:solidFill>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smtClean="0">
                              <a:latin typeface="Cambria Math" panose="02040503050406030204" pitchFamily="18" charset="0"/>
                            </a:rPr>
                          </m:ctrlPr>
                        </m:dPr>
                        <m:e>
                          <m:r>
                            <a:rPr lang="en-US" b="0" i="1" smtClean="0">
                              <a:latin typeface="Cambria Math" panose="02040503050406030204" pitchFamily="18" charset="0"/>
                            </a:rPr>
                            <m:t>𝑞</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b="0" i="1" smtClean="0">
                              <a:latin typeface="Cambria Math" panose="02040503050406030204" pitchFamily="18" charset="0"/>
                            </a:rPr>
                            <m:t>𝐶</m:t>
                          </m:r>
                          <m:r>
                            <m:rPr>
                              <m:nor/>
                            </m:rPr>
                            <a:rPr lang="en-US" i="1">
                              <a:latin typeface="Cambria Math" panose="02040503050406030204" pitchFamily="18" charset="0"/>
                            </a:rPr>
                            <m:t>  </m:t>
                          </m:r>
                          <m:r>
                            <a:rPr lang="en-US" b="0" i="1" smtClean="0">
                              <a:latin typeface="Cambria Math" panose="02040503050406030204" pitchFamily="18" charset="0"/>
                            </a:rPr>
                            <m:t>𝑣</m:t>
                          </m:r>
                          <m:r>
                            <a:rPr lang="en-US" i="0">
                              <a:latin typeface="Cambria Math" panose="02040503050406030204" pitchFamily="18" charset="0"/>
                            </a:rPr>
                            <m:t>(</m:t>
                          </m:r>
                          <m:r>
                            <a:rPr lang="en-US" i="1">
                              <a:latin typeface="Cambria Math" panose="02040503050406030204" pitchFamily="18" charset="0"/>
                            </a:rPr>
                            <m:t>𝑡</m:t>
                          </m:r>
                        </m:e>
                      </m:d>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260914" y="910501"/>
                <a:ext cx="1595886" cy="369332"/>
              </a:xfrm>
              <a:prstGeom prst="rect">
                <a:avLst/>
              </a:prstGeom>
              <a:blipFill>
                <a:blip r:embed="rId2"/>
                <a:stretch>
                  <a:fillRect t="-119672" r="-31298" b="-183607"/>
                </a:stretch>
              </a:blipFill>
            </p:spPr>
            <p:txBody>
              <a:bodyPr/>
              <a:lstStyle/>
              <a:p>
                <a:r>
                  <a:rPr lang="en-US">
                    <a:noFill/>
                  </a:rPr>
                  <a:t> </a:t>
                </a:r>
              </a:p>
            </p:txBody>
          </p:sp>
        </mc:Fallback>
      </mc:AlternateContent>
      <p:cxnSp>
        <p:nvCxnSpPr>
          <p:cNvPr id="7" name="Straight Arrow Connector 6"/>
          <p:cNvCxnSpPr/>
          <p:nvPr/>
        </p:nvCxnSpPr>
        <p:spPr>
          <a:xfrm>
            <a:off x="3169358" y="1279833"/>
            <a:ext cx="0" cy="312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236464" y="1485144"/>
            <a:ext cx="1785241" cy="587853"/>
          </a:xfrm>
          <a:prstGeom prst="rect">
            <a:avLst/>
          </a:prstGeom>
        </p:spPr>
        <p:txBody>
          <a:bodyPr wrap="square">
            <a:spAutoFit/>
          </a:bodyPr>
          <a:lstStyle/>
          <a:p>
            <a:pPr algn="ctr" rtl="1">
              <a:lnSpc>
                <a:spcPct val="115000"/>
              </a:lnSpc>
              <a:spcAft>
                <a:spcPts val="1000"/>
              </a:spcAft>
              <a:buClr>
                <a:srgbClr val="FF0000"/>
              </a:buClr>
            </a:pPr>
            <a:r>
              <a:rPr lang="en-US" sz="1400"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C</a:t>
            </a:r>
            <a:r>
              <a:rPr lang="fa-IR" sz="1400"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ظرفیت نامیده میشود و واحد آن </a:t>
            </a:r>
            <a:r>
              <a:rPr lang="fa-IR" sz="14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فاراد (</a:t>
            </a:r>
            <a:r>
              <a:rPr lang="en-US" sz="14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F</a:t>
            </a:r>
            <a:r>
              <a:rPr lang="fa-IR" sz="14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a:t>
            </a:r>
            <a:r>
              <a:rPr lang="fa-IR" sz="140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 </a:t>
            </a:r>
            <a:r>
              <a:rPr lang="fa-IR" sz="1400"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است</a:t>
            </a:r>
            <a:endParaRPr lang="en-US" sz="1400" dirty="0">
              <a:solidFill>
                <a:srgbClr val="0000FF"/>
              </a:solidFill>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9" name="Rectangle 8"/>
          <p:cNvSpPr/>
          <p:nvPr/>
        </p:nvSpPr>
        <p:spPr>
          <a:xfrm>
            <a:off x="3856800" y="911142"/>
            <a:ext cx="525041" cy="340093"/>
          </a:xfrm>
          <a:prstGeom prst="rect">
            <a:avLst/>
          </a:prstGeom>
        </p:spPr>
        <p:txBody>
          <a:bodyPr wrap="square">
            <a:spAutoFit/>
          </a:bodyPr>
          <a:lstStyle/>
          <a:p>
            <a:pPr algn="ctr" rtl="1">
              <a:lnSpc>
                <a:spcPct val="115000"/>
              </a:lnSpc>
              <a:spcAft>
                <a:spcPts val="1000"/>
              </a:spcAft>
              <a:buClr>
                <a:srgbClr val="FF0000"/>
              </a:buClr>
            </a:pPr>
            <a:r>
              <a:rPr lang="fa-IR"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و</a:t>
            </a:r>
            <a:endParaRPr lang="en-US" sz="16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233352" y="93812"/>
            <a:ext cx="1746207" cy="1396442"/>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4175094" y="786044"/>
                <a:ext cx="1637692"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𝑖</m:t>
                      </m:r>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𝑑𝑞</m:t>
                          </m:r>
                        </m:num>
                        <m:den>
                          <m:r>
                            <a:rPr lang="en-US" i="1">
                              <a:latin typeface="Cambria Math" panose="02040503050406030204" pitchFamily="18" charset="0"/>
                            </a:rPr>
                            <m:t>𝑑𝑡</m:t>
                          </m:r>
                        </m:den>
                      </m:f>
                      <m:r>
                        <a:rPr lang="en-US" i="0">
                          <a:latin typeface="Cambria Math" panose="02040503050406030204" pitchFamily="18" charset="0"/>
                        </a:rPr>
                        <m:t>=</m:t>
                      </m:r>
                      <m:r>
                        <a:rPr lang="en-US" i="1">
                          <a:latin typeface="Cambria Math" panose="02040503050406030204" pitchFamily="18" charset="0"/>
                        </a:rPr>
                        <m:t>𝐶</m:t>
                      </m:r>
                      <m:f>
                        <m:fPr>
                          <m:ctrlPr>
                            <a:rPr lang="en-US" i="1">
                              <a:latin typeface="Cambria Math" panose="02040503050406030204" pitchFamily="18" charset="0"/>
                            </a:rPr>
                          </m:ctrlPr>
                        </m:fPr>
                        <m:num>
                          <m:r>
                            <a:rPr lang="en-US" i="1">
                              <a:latin typeface="Cambria Math" panose="02040503050406030204" pitchFamily="18" charset="0"/>
                            </a:rPr>
                            <m:t>𝑑𝑣</m:t>
                          </m:r>
                        </m:num>
                        <m:den>
                          <m:r>
                            <a:rPr lang="en-US" i="1">
                              <a:latin typeface="Cambria Math" panose="02040503050406030204" pitchFamily="18" charset="0"/>
                            </a:rPr>
                            <m:t>𝑑𝑡</m:t>
                          </m:r>
                        </m:den>
                      </m:f>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4175094" y="786044"/>
                <a:ext cx="1637692" cy="618246"/>
              </a:xfrm>
              <a:prstGeom prst="rect">
                <a:avLst/>
              </a:prstGeom>
              <a:blipFill>
                <a:blip r:embed="rId4"/>
                <a:stretch>
                  <a:fillRect/>
                </a:stretch>
              </a:blipFill>
            </p:spPr>
            <p:txBody>
              <a:bodyPr/>
              <a:lstStyle/>
              <a:p>
                <a:r>
                  <a:rPr lang="en-US">
                    <a:noFill/>
                  </a:rPr>
                  <a:t> </a:t>
                </a:r>
              </a:p>
            </p:txBody>
          </p:sp>
        </mc:Fallback>
      </mc:AlternateContent>
      <p:cxnSp>
        <p:nvCxnSpPr>
          <p:cNvPr id="12" name="Straight Arrow Connector 11"/>
          <p:cNvCxnSpPr/>
          <p:nvPr/>
        </p:nvCxnSpPr>
        <p:spPr>
          <a:xfrm>
            <a:off x="5848175" y="1119320"/>
            <a:ext cx="628825"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ctangle 12"/>
              <p:cNvSpPr/>
              <p:nvPr/>
            </p:nvSpPr>
            <p:spPr>
              <a:xfrm>
                <a:off x="6559229" y="646169"/>
                <a:ext cx="2508571" cy="957698"/>
              </a:xfrm>
              <a:prstGeom prst="rect">
                <a:avLst/>
              </a:prstGeom>
              <a:solidFill>
                <a:srgbClr val="F0F5FA"/>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𝑣</m:t>
                      </m:r>
                      <m:r>
                        <a:rPr lang="en-US" i="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𝑡</m:t>
                      </m:r>
                      <m:r>
                        <a:rPr lang="en-US" i="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𝑣</m:t>
                      </m:r>
                      <m:r>
                        <a:rPr lang="en-US" i="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𝑡</m:t>
                          </m:r>
                        </m:e>
                        <m:sub>
                          <m:r>
                            <a:rPr lang="en-US" i="1">
                              <a:solidFill>
                                <a:srgbClr val="FF0000"/>
                              </a:solidFill>
                              <a:latin typeface="Cambria Math" panose="02040503050406030204" pitchFamily="18" charset="0"/>
                            </a:rPr>
                            <m:t>𝑜</m:t>
                          </m:r>
                        </m:sub>
                      </m:sSub>
                      <m:r>
                        <a:rPr lang="en-US" i="0">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0">
                              <a:solidFill>
                                <a:srgbClr val="FF0000"/>
                              </a:solidFill>
                              <a:latin typeface="Cambria Math" panose="02040503050406030204" pitchFamily="18" charset="0"/>
                            </a:rPr>
                            <m:t>1</m:t>
                          </m:r>
                        </m:num>
                        <m:den>
                          <m:r>
                            <a:rPr lang="en-US" i="1">
                              <a:solidFill>
                                <a:srgbClr val="FF0000"/>
                              </a:solidFill>
                              <a:latin typeface="Cambria Math" panose="02040503050406030204" pitchFamily="18" charset="0"/>
                            </a:rPr>
                            <m:t>𝐶</m:t>
                          </m:r>
                        </m:den>
                      </m:f>
                      <m:nary>
                        <m:naryPr>
                          <m:limLoc m:val="undOvr"/>
                          <m:grow m:val="on"/>
                          <m:ctrlPr>
                            <a:rPr lang="en-US" i="1">
                              <a:solidFill>
                                <a:srgbClr val="FF0000"/>
                              </a:solidFill>
                              <a:latin typeface="Cambria Math" panose="02040503050406030204" pitchFamily="18" charset="0"/>
                            </a:rPr>
                          </m:ctrlPr>
                        </m:naryPr>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𝑡</m:t>
                              </m:r>
                            </m:e>
                            <m:sub>
                              <m:r>
                                <a:rPr lang="en-US" i="1">
                                  <a:solidFill>
                                    <a:srgbClr val="FF0000"/>
                                  </a:solidFill>
                                  <a:latin typeface="Cambria Math" panose="02040503050406030204" pitchFamily="18" charset="0"/>
                                </a:rPr>
                                <m:t>𝑜</m:t>
                              </m:r>
                            </m:sub>
                          </m:sSub>
                        </m:sub>
                        <m:sup>
                          <m:r>
                            <a:rPr lang="en-US" i="1">
                              <a:solidFill>
                                <a:srgbClr val="FF0000"/>
                              </a:solidFill>
                              <a:latin typeface="Cambria Math" panose="02040503050406030204" pitchFamily="18" charset="0"/>
                            </a:rPr>
                            <m:t>𝑡</m:t>
                          </m:r>
                        </m:sup>
                        <m:e>
                          <m:r>
                            <a:rPr lang="en-US" i="1">
                              <a:solidFill>
                                <a:srgbClr val="FF0000"/>
                              </a:solidFill>
                              <a:latin typeface="Cambria Math" panose="02040503050406030204" pitchFamily="18" charset="0"/>
                            </a:rPr>
                            <m:t>𝑖𝑑𝑡</m:t>
                          </m:r>
                        </m:e>
                      </m:nary>
                    </m:oMath>
                  </m:oMathPara>
                </a14:m>
                <a:endParaRPr lang="en-US" dirty="0">
                  <a:solidFill>
                    <a:srgbClr val="FF000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6559229" y="646169"/>
                <a:ext cx="2508571" cy="957698"/>
              </a:xfrm>
              <a:prstGeom prst="rect">
                <a:avLst/>
              </a:prstGeom>
              <a:blipFill>
                <a:blip r:embed="rId5"/>
                <a:stretch>
                  <a:fillRect/>
                </a:stretch>
              </a:blipFill>
            </p:spPr>
            <p:txBody>
              <a:bodyPr/>
              <a:lstStyle/>
              <a:p>
                <a:r>
                  <a:rPr lang="en-US">
                    <a:noFill/>
                  </a:rPr>
                  <a:t> </a:t>
                </a:r>
              </a:p>
            </p:txBody>
          </p:sp>
        </mc:Fallback>
      </mc:AlternateContent>
      <p:sp>
        <p:nvSpPr>
          <p:cNvPr id="14" name="Rectangle 13"/>
          <p:cNvSpPr/>
          <p:nvPr/>
        </p:nvSpPr>
        <p:spPr>
          <a:xfrm>
            <a:off x="3581400" y="1942650"/>
            <a:ext cx="5428784" cy="393185"/>
          </a:xfrm>
          <a:prstGeom prst="rect">
            <a:avLst/>
          </a:prstGeom>
        </p:spPr>
        <p:txBody>
          <a:bodyPr wrap="square">
            <a:spAutoFit/>
          </a:bodyPr>
          <a:lstStyle/>
          <a:p>
            <a:pPr algn="r" rtl="1">
              <a:lnSpc>
                <a:spcPct val="115000"/>
              </a:lnSpc>
              <a:spcAft>
                <a:spcPts val="1000"/>
              </a:spcAft>
              <a:buClr>
                <a:srgbClr val="FF0000"/>
              </a:buClr>
            </a:pPr>
            <a:r>
              <a:rPr lang="en-US" sz="1700" dirty="0" smtClean="0">
                <a:latin typeface="Cambria Math" panose="02040503050406030204" pitchFamily="18" charset="0"/>
                <a:ea typeface="Cambria Math" panose="02040503050406030204" pitchFamily="18" charset="0"/>
                <a:cs typeface="B Nazanin" panose="00000400000000000000" pitchFamily="2" charset="-78"/>
              </a:rPr>
              <a:t>v(t</a:t>
            </a:r>
            <a:r>
              <a:rPr lang="en-US" sz="1700" baseline="-25000" dirty="0" smtClean="0">
                <a:latin typeface="Cambria Math" panose="02040503050406030204" pitchFamily="18" charset="0"/>
                <a:ea typeface="Cambria Math" panose="02040503050406030204" pitchFamily="18" charset="0"/>
                <a:cs typeface="B Nazanin" panose="00000400000000000000" pitchFamily="2" charset="-78"/>
              </a:rPr>
              <a:t>o</a:t>
            </a:r>
            <a:r>
              <a:rPr lang="en-US" sz="1700" dirty="0" smtClean="0">
                <a:latin typeface="Cambria Math" panose="02040503050406030204" pitchFamily="18" charset="0"/>
                <a:ea typeface="Cambria Math" panose="02040503050406030204" pitchFamily="18" charset="0"/>
                <a:cs typeface="B Nazanin" panose="00000400000000000000" pitchFamily="2" charset="-78"/>
              </a:rPr>
              <a:t>)</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مقدار اولیه ولتاژ خازن در </a:t>
            </a:r>
            <a:r>
              <a:rPr lang="en-US" sz="1700" dirty="0" smtClean="0">
                <a:latin typeface="Cambria Math" panose="02040503050406030204" pitchFamily="18" charset="0"/>
                <a:ea typeface="Cambria Math" panose="02040503050406030204" pitchFamily="18" charset="0"/>
                <a:cs typeface="B Nazanin" panose="00000400000000000000" pitchFamily="2" charset="-78"/>
              </a:rPr>
              <a:t>t</a:t>
            </a:r>
            <a:r>
              <a:rPr lang="en-US" sz="1700" baseline="-25000" dirty="0" smtClean="0">
                <a:latin typeface="Cambria Math" panose="02040503050406030204" pitchFamily="18" charset="0"/>
                <a:ea typeface="Cambria Math" panose="02040503050406030204" pitchFamily="18" charset="0"/>
                <a:cs typeface="B Nazanin" panose="00000400000000000000" pitchFamily="2" charset="-78"/>
              </a:rPr>
              <a:t>o</a:t>
            </a:r>
            <a:r>
              <a:rPr lang="fa-IR" sz="1700" dirty="0">
                <a:latin typeface="Cambria Math" panose="02040503050406030204" pitchFamily="18" charset="0"/>
                <a:ea typeface="Cambria Math" panose="02040503050406030204" pitchFamily="18" charset="0"/>
                <a:cs typeface="B Nazanin" panose="00000400000000000000" pitchFamily="2" charset="-78"/>
              </a:rPr>
              <a:t>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بوده و معمولاً با </a:t>
            </a:r>
            <a:r>
              <a:rPr lang="en-US" sz="1700" dirty="0" smtClean="0">
                <a:latin typeface="Cambria Math" panose="02040503050406030204" pitchFamily="18" charset="0"/>
                <a:ea typeface="Cambria Math" panose="02040503050406030204" pitchFamily="18" charset="0"/>
                <a:cs typeface="B Nazanin" panose="00000400000000000000" pitchFamily="2" charset="-78"/>
              </a:rPr>
              <a:t>V</a:t>
            </a:r>
            <a:r>
              <a:rPr lang="en-US" sz="1700" baseline="-25000" dirty="0" smtClean="0">
                <a:latin typeface="Cambria Math" panose="02040503050406030204" pitchFamily="18" charset="0"/>
                <a:ea typeface="Cambria Math" panose="02040503050406030204" pitchFamily="18" charset="0"/>
                <a:cs typeface="B Nazanin" panose="00000400000000000000" pitchFamily="2" charset="-78"/>
              </a:rPr>
              <a:t>o</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نشان داده می شود. </a:t>
            </a:r>
            <a:endParaRPr lang="en-US" sz="1700" dirty="0">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15" name="Rectangle 14"/>
          <p:cNvSpPr/>
          <p:nvPr/>
        </p:nvSpPr>
        <p:spPr>
          <a:xfrm>
            <a:off x="233352" y="2391379"/>
            <a:ext cx="8834448" cy="694036"/>
          </a:xfrm>
          <a:prstGeom prst="rect">
            <a:avLst/>
          </a:prstGeom>
        </p:spPr>
        <p:txBody>
          <a:bodyPr wrap="square">
            <a:spAutoFit/>
          </a:bodyPr>
          <a:lstStyle/>
          <a:p>
            <a:pPr marL="342900" indent="-342900" algn="just" rtl="1">
              <a:lnSpc>
                <a:spcPct val="115000"/>
              </a:lnSpc>
              <a:spcAft>
                <a:spcPts val="1000"/>
              </a:spcAft>
              <a:buClr>
                <a:srgbClr val="FF0000"/>
              </a:buClr>
              <a:buFont typeface="Wingdings" panose="05000000000000000000" pitchFamily="2" charset="2"/>
              <a:buChar char="ü"/>
            </a:pPr>
            <a:r>
              <a:rPr lang="fa-IR" sz="1700" dirty="0" smtClean="0">
                <a:latin typeface="Times New Roman" panose="02020603050405020304" pitchFamily="18" charset="0"/>
                <a:ea typeface="Calibri" panose="020F0502020204030204" pitchFamily="34" charset="0"/>
                <a:cs typeface="B Nazanin" panose="00000400000000000000" pitchFamily="2" charset="-78"/>
              </a:rPr>
              <a:t>از رابطه ولتاژ خازن مشخص است که رابطه میان ولتاژ و جریان خازن، لحظه ای نمی باشد. بلکه ولتاژ در لحظه </a:t>
            </a:r>
            <a:r>
              <a:rPr lang="en-US" sz="1700" dirty="0" smtClean="0">
                <a:latin typeface="Times New Roman" panose="02020603050405020304" pitchFamily="18" charset="0"/>
                <a:ea typeface="Calibri" panose="020F0502020204030204" pitchFamily="34" charset="0"/>
                <a:cs typeface="B Nazanin" panose="00000400000000000000" pitchFamily="2" charset="-78"/>
              </a:rPr>
              <a:t>t</a:t>
            </a:r>
            <a:r>
              <a:rPr lang="fa-IR" sz="1700" dirty="0" smtClean="0">
                <a:latin typeface="Times New Roman" panose="02020603050405020304" pitchFamily="18" charset="0"/>
                <a:ea typeface="Calibri" panose="020F0502020204030204" pitchFamily="34" charset="0"/>
                <a:cs typeface="B Nazanin" panose="00000400000000000000" pitchFamily="2" charset="-78"/>
              </a:rPr>
              <a:t> به تمام مقادیر </a:t>
            </a:r>
            <a:r>
              <a:rPr lang="fa-IR" sz="1700" dirty="0">
                <a:latin typeface="Times New Roman" panose="02020603050405020304" pitchFamily="18" charset="0"/>
                <a:ea typeface="Calibri" panose="020F0502020204030204" pitchFamily="34" charset="0"/>
                <a:cs typeface="B Nazanin" panose="00000400000000000000" pitchFamily="2" charset="-78"/>
              </a:rPr>
              <a:t>ج</a:t>
            </a:r>
            <a:r>
              <a:rPr lang="fa-IR" sz="1700" dirty="0" smtClean="0">
                <a:latin typeface="Times New Roman" panose="02020603050405020304" pitchFamily="18" charset="0"/>
                <a:ea typeface="Calibri" panose="020F0502020204030204" pitchFamily="34" charset="0"/>
                <a:cs typeface="B Nazanin" panose="00000400000000000000" pitchFamily="2" charset="-78"/>
              </a:rPr>
              <a:t>ریان از لحظه </a:t>
            </a:r>
            <a:r>
              <a:rPr lang="en-US" sz="1700" dirty="0" smtClean="0">
                <a:latin typeface="Times New Roman" panose="02020603050405020304" pitchFamily="18" charset="0"/>
                <a:ea typeface="Calibri" panose="020F0502020204030204" pitchFamily="34" charset="0"/>
                <a:cs typeface="B Nazanin" panose="00000400000000000000" pitchFamily="2" charset="-78"/>
              </a:rPr>
              <a:t>t</a:t>
            </a:r>
            <a:r>
              <a:rPr lang="en-US" sz="1700" baseline="-25000" dirty="0" smtClean="0">
                <a:latin typeface="Times New Roman" panose="02020603050405020304" pitchFamily="18" charset="0"/>
                <a:ea typeface="Calibri" panose="020F0502020204030204" pitchFamily="34" charset="0"/>
                <a:cs typeface="B Nazanin" panose="00000400000000000000" pitchFamily="2" charset="-78"/>
              </a:rPr>
              <a:t>o</a:t>
            </a:r>
            <a:r>
              <a:rPr lang="fa-IR" sz="1700" dirty="0" smtClean="0">
                <a:latin typeface="Times New Roman" panose="02020603050405020304" pitchFamily="18" charset="0"/>
                <a:ea typeface="Calibri" panose="020F0502020204030204" pitchFamily="34" charset="0"/>
                <a:cs typeface="B Nazanin" panose="00000400000000000000" pitchFamily="2" charset="-78"/>
              </a:rPr>
              <a:t> تا </a:t>
            </a:r>
            <a:r>
              <a:rPr lang="en-US" sz="1700" dirty="0" smtClean="0">
                <a:latin typeface="Times New Roman" panose="02020603050405020304" pitchFamily="18" charset="0"/>
                <a:ea typeface="Calibri" panose="020F0502020204030204" pitchFamily="34" charset="0"/>
                <a:cs typeface="B Nazanin" panose="00000400000000000000" pitchFamily="2" charset="-78"/>
              </a:rPr>
              <a:t>t</a:t>
            </a:r>
            <a:r>
              <a:rPr lang="fa-IR" sz="1700" dirty="0" smtClean="0">
                <a:latin typeface="Times New Roman" panose="02020603050405020304" pitchFamily="18" charset="0"/>
                <a:ea typeface="Calibri" panose="020F0502020204030204" pitchFamily="34" charset="0"/>
                <a:cs typeface="B Nazanin" panose="00000400000000000000" pitchFamily="2" charset="-78"/>
              </a:rPr>
              <a:t> بستگی دارد. به همین دلیل گفته میشود که خازن یک </a:t>
            </a:r>
            <a:r>
              <a:rPr lang="fa-IR"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المان حافظه دار </a:t>
            </a:r>
            <a:r>
              <a:rPr lang="fa-IR" sz="1700" dirty="0" smtClean="0">
                <a:latin typeface="Times New Roman" panose="02020603050405020304" pitchFamily="18" charset="0"/>
                <a:ea typeface="Calibri" panose="020F0502020204030204" pitchFamily="34" charset="0"/>
                <a:cs typeface="B Nazanin" panose="00000400000000000000" pitchFamily="2" charset="-78"/>
              </a:rPr>
              <a:t>است. </a:t>
            </a:r>
            <a:endParaRPr lang="en-US" sz="17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Rectangle 15"/>
          <p:cNvSpPr/>
          <p:nvPr/>
        </p:nvSpPr>
        <p:spPr>
          <a:xfrm>
            <a:off x="233352" y="4312304"/>
            <a:ext cx="8763000" cy="694036"/>
          </a:xfrm>
          <a:prstGeom prst="rect">
            <a:avLst/>
          </a:prstGeom>
        </p:spPr>
        <p:txBody>
          <a:bodyPr wrap="square">
            <a:spAutoFit/>
          </a:bodyPr>
          <a:lstStyle/>
          <a:p>
            <a:pPr marL="342900" indent="-342900" algn="just" rtl="1">
              <a:lnSpc>
                <a:spcPct val="115000"/>
              </a:lnSpc>
              <a:spcAft>
                <a:spcPts val="1000"/>
              </a:spcAft>
              <a:buClr>
                <a:srgbClr val="FF0000"/>
              </a:buClr>
              <a:buFont typeface="Wingdings" panose="05000000000000000000" pitchFamily="2" charset="2"/>
              <a:buChar char="q"/>
            </a:pPr>
            <a:r>
              <a:rPr lang="fa-IR" sz="17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مثال)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مشخصه ولتاژ خازن را در صفحه </a:t>
            </a:r>
            <a:r>
              <a:rPr lang="en-US" sz="1700" dirty="0" smtClean="0">
                <a:latin typeface="Cambria Math" panose="02040503050406030204" pitchFamily="18" charset="0"/>
                <a:ea typeface="Cambria Math" panose="02040503050406030204" pitchFamily="18" charset="0"/>
                <a:cs typeface="B Nazanin" panose="00000400000000000000" pitchFamily="2" charset="-78"/>
              </a:rPr>
              <a:t>v-t</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رسم کنید. در این مثال خازن خطی تغییر ناپذیر با زمان با ظرفیت </a:t>
            </a:r>
            <a:r>
              <a:rPr lang="en-US" sz="1700" dirty="0" smtClean="0">
                <a:latin typeface="Cambria Math" panose="02040503050406030204" pitchFamily="18" charset="0"/>
                <a:ea typeface="Cambria Math" panose="02040503050406030204" pitchFamily="18" charset="0"/>
                <a:cs typeface="B Nazanin" panose="00000400000000000000" pitchFamily="2" charset="-78"/>
              </a:rPr>
              <a:t>C</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و ولتاژ اولیه </a:t>
            </a:r>
            <a:r>
              <a:rPr lang="en-US" sz="1700" dirty="0" smtClean="0">
                <a:latin typeface="Cambria Math" panose="02040503050406030204" pitchFamily="18" charset="0"/>
                <a:ea typeface="Cambria Math" panose="02040503050406030204" pitchFamily="18" charset="0"/>
                <a:cs typeface="B Nazanin" panose="00000400000000000000" pitchFamily="2" charset="-78"/>
              </a:rPr>
              <a:t>V</a:t>
            </a:r>
            <a:r>
              <a:rPr lang="en-US" sz="1700" baseline="-25000" dirty="0" smtClean="0">
                <a:latin typeface="Cambria Math" panose="02040503050406030204" pitchFamily="18" charset="0"/>
                <a:ea typeface="Cambria Math" panose="02040503050406030204" pitchFamily="18" charset="0"/>
                <a:cs typeface="B Nazanin" panose="00000400000000000000" pitchFamily="2" charset="-78"/>
              </a:rPr>
              <a:t>o</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است. </a:t>
            </a:r>
            <a:endParaRPr lang="en-US" sz="1700" dirty="0">
              <a:effectLst/>
              <a:latin typeface="Cambria Math" panose="02040503050406030204" pitchFamily="18" charset="0"/>
              <a:ea typeface="Cambria Math" panose="02040503050406030204" pitchFamily="18" charset="0"/>
              <a:cs typeface="Arial" panose="020B0604020202020204" pitchFamily="34" charset="0"/>
            </a:endParaRPr>
          </a:p>
        </p:txBody>
      </p:sp>
      <p:pic>
        <p:nvPicPr>
          <p:cNvPr id="17" name="Picture 16"/>
          <p:cNvPicPr>
            <a:picLocks noChangeAspect="1"/>
          </p:cNvPicPr>
          <p:nvPr/>
        </p:nvPicPr>
        <p:blipFill>
          <a:blip r:embed="rId6"/>
          <a:stretch>
            <a:fillRect/>
          </a:stretch>
        </p:blipFill>
        <p:spPr>
          <a:xfrm>
            <a:off x="391397" y="5093931"/>
            <a:ext cx="1662390" cy="1462800"/>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2053787" y="5549761"/>
                <a:ext cx="2253373" cy="9237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𝑣</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𝑜</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𝐶</m:t>
                          </m:r>
                        </m:den>
                      </m:f>
                      <m:nary>
                        <m:naryPr>
                          <m:limLoc m:val="undOvr"/>
                          <m:grow m:val="on"/>
                          <m:ctrlPr>
                            <a:rPr lang="en-US" i="1">
                              <a:latin typeface="Cambria Math" panose="02040503050406030204" pitchFamily="18" charset="0"/>
                            </a:rPr>
                          </m:ctrlPr>
                        </m:naryPr>
                        <m:sub>
                          <m:r>
                            <a:rPr lang="en-US" i="0">
                              <a:latin typeface="Cambria Math" panose="02040503050406030204" pitchFamily="18" charset="0"/>
                            </a:rPr>
                            <m:t>0</m:t>
                          </m:r>
                        </m:sub>
                        <m:sup>
                          <m:r>
                            <a:rPr lang="en-US" i="1">
                              <a:latin typeface="Cambria Math" panose="02040503050406030204" pitchFamily="18" charset="0"/>
                            </a:rPr>
                            <m:t>𝑡</m:t>
                          </m:r>
                        </m:sup>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𝑐</m:t>
                              </m:r>
                            </m:sub>
                          </m:sSub>
                          <m:r>
                            <a:rPr lang="en-US" i="1">
                              <a:latin typeface="Cambria Math" panose="02040503050406030204" pitchFamily="18" charset="0"/>
                            </a:rPr>
                            <m:t>𝑑𝑡</m:t>
                          </m:r>
                        </m:e>
                      </m:nary>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2053787" y="5549761"/>
                <a:ext cx="2253373" cy="923714"/>
              </a:xfrm>
              <a:prstGeom prst="rect">
                <a:avLst/>
              </a:prstGeom>
              <a:blipFill>
                <a:blip r:embed="rId7"/>
                <a:stretch>
                  <a:fillRect/>
                </a:stretch>
              </a:blipFill>
            </p:spPr>
            <p:txBody>
              <a:bodyPr/>
              <a:lstStyle/>
              <a:p>
                <a:r>
                  <a:rPr lang="en-US">
                    <a:noFill/>
                  </a:rPr>
                  <a:t> </a:t>
                </a:r>
              </a:p>
            </p:txBody>
          </p:sp>
        </mc:Fallback>
      </mc:AlternateContent>
      <p:pic>
        <p:nvPicPr>
          <p:cNvPr id="19" name="Picture 18"/>
          <p:cNvPicPr>
            <a:picLocks noChangeAspect="1"/>
          </p:cNvPicPr>
          <p:nvPr/>
        </p:nvPicPr>
        <p:blipFill>
          <a:blip r:embed="rId8"/>
          <a:stretch>
            <a:fillRect/>
          </a:stretch>
        </p:blipFill>
        <p:spPr>
          <a:xfrm>
            <a:off x="4413282" y="5073599"/>
            <a:ext cx="2068470" cy="1373760"/>
          </a:xfrm>
          <a:prstGeom prst="rect">
            <a:avLst/>
          </a:prstGeom>
        </p:spPr>
      </p:pic>
      <p:pic>
        <p:nvPicPr>
          <p:cNvPr id="20" name="Picture 19"/>
          <p:cNvPicPr>
            <a:picLocks noChangeAspect="1"/>
          </p:cNvPicPr>
          <p:nvPr/>
        </p:nvPicPr>
        <p:blipFill>
          <a:blip r:embed="rId9"/>
          <a:stretch>
            <a:fillRect/>
          </a:stretch>
        </p:blipFill>
        <p:spPr>
          <a:xfrm>
            <a:off x="6838752" y="5137199"/>
            <a:ext cx="1776600" cy="1310160"/>
          </a:xfrm>
          <a:prstGeom prst="rect">
            <a:avLst/>
          </a:prstGeom>
        </p:spPr>
      </p:pic>
      <p:cxnSp>
        <p:nvCxnSpPr>
          <p:cNvPr id="21" name="Straight Arrow Connector 20"/>
          <p:cNvCxnSpPr/>
          <p:nvPr/>
        </p:nvCxnSpPr>
        <p:spPr>
          <a:xfrm>
            <a:off x="4264715" y="6011618"/>
            <a:ext cx="350137"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512615" y="6011618"/>
            <a:ext cx="350137"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115622" y="5019535"/>
            <a:ext cx="825867" cy="369332"/>
          </a:xfrm>
          <a:prstGeom prst="rect">
            <a:avLst/>
          </a:prstGeom>
        </p:spPr>
        <p:txBody>
          <a:bodyPr wrap="none">
            <a:spAutoFit/>
          </a:bodyPr>
          <a:lstStyle/>
          <a:p>
            <a:pPr marL="285750" indent="-285750" algn="r" rtl="1">
              <a:buFont typeface="Times New Roman" panose="02020603050405020304" pitchFamily="18" charset="0"/>
              <a:buChar char="■"/>
            </a:pPr>
            <a:r>
              <a:rPr lang="ar-SA"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b="1" dirty="0">
              <a:solidFill>
                <a:srgbClr val="FF0000"/>
              </a:solidFill>
            </a:endParaRPr>
          </a:p>
        </p:txBody>
      </p:sp>
      <p:sp>
        <p:nvSpPr>
          <p:cNvPr id="27" name="Rectangle 26"/>
          <p:cNvSpPr/>
          <p:nvPr/>
        </p:nvSpPr>
        <p:spPr>
          <a:xfrm>
            <a:off x="1348573" y="6506679"/>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
        <p:nvSpPr>
          <p:cNvPr id="30" name="Rectangle 29"/>
          <p:cNvSpPr/>
          <p:nvPr/>
        </p:nvSpPr>
        <p:spPr>
          <a:xfrm>
            <a:off x="394168" y="3207342"/>
            <a:ext cx="8610600" cy="694036"/>
          </a:xfrm>
          <a:prstGeom prst="rect">
            <a:avLst/>
          </a:prstGeom>
        </p:spPr>
        <p:txBody>
          <a:bodyPr wrap="square">
            <a:spAutoFit/>
          </a:bodyPr>
          <a:lstStyle/>
          <a:p>
            <a:pPr marL="342900" indent="-342900" algn="just" rtl="1">
              <a:lnSpc>
                <a:spcPct val="115000"/>
              </a:lnSpc>
              <a:spcAft>
                <a:spcPts val="1000"/>
              </a:spcAft>
              <a:buClr>
                <a:srgbClr val="FF0000"/>
              </a:buClr>
              <a:buFont typeface="Wingdings" panose="05000000000000000000" pitchFamily="2" charset="2"/>
              <a:buChar char="v"/>
            </a:pPr>
            <a:r>
              <a:rPr lang="fa-IR" sz="17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نکته: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در خازن خطی تغییرناپذیر با زمان، جریان </a:t>
            </a:r>
            <a:r>
              <a:rPr lang="en-US" sz="1700" dirty="0" err="1" smtClean="0">
                <a:latin typeface="Cambria Math" panose="02040503050406030204" pitchFamily="18" charset="0"/>
                <a:ea typeface="Cambria Math" panose="02040503050406030204" pitchFamily="18" charset="0"/>
                <a:cs typeface="B Nazanin" panose="00000400000000000000" pitchFamily="2" charset="-78"/>
              </a:rPr>
              <a:t>i</a:t>
            </a:r>
            <a:r>
              <a:rPr lang="en-US" sz="1700" baseline="-25000" dirty="0" err="1" smtClean="0">
                <a:latin typeface="Cambria Math" panose="02040503050406030204" pitchFamily="18" charset="0"/>
                <a:ea typeface="Cambria Math" panose="02040503050406030204" pitchFamily="18" charset="0"/>
                <a:cs typeface="B Nazanin" panose="00000400000000000000" pitchFamily="2" charset="-78"/>
              </a:rPr>
              <a:t>c</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تابع خطی از ولتاژ خازن </a:t>
            </a:r>
            <a:r>
              <a:rPr lang="en-US" sz="1700" dirty="0" smtClean="0">
                <a:latin typeface="Cambria Math" panose="02040503050406030204" pitchFamily="18" charset="0"/>
                <a:ea typeface="Cambria Math" panose="02040503050406030204" pitchFamily="18" charset="0"/>
                <a:cs typeface="B Nazanin" panose="00000400000000000000" pitchFamily="2" charset="-78"/>
              </a:rPr>
              <a:t>v</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می باشد. تابع خطی، یک تابع همگن و جمع پذیر است. </a:t>
            </a:r>
            <a:endParaRPr lang="en-US" sz="1700" dirty="0">
              <a:effectLst/>
              <a:latin typeface="Cambria Math" panose="02040503050406030204" pitchFamily="18" charset="0"/>
              <a:ea typeface="Cambria Math" panose="020405030504060302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31" name="Rectangle 30"/>
              <p:cNvSpPr/>
              <p:nvPr/>
            </p:nvSpPr>
            <p:spPr>
              <a:xfrm>
                <a:off x="2278429" y="3821455"/>
                <a:ext cx="51253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smtClean="0">
                              <a:latin typeface="Cambria Math" panose="02040503050406030204" pitchFamily="18" charset="0"/>
                            </a:rPr>
                          </m:ctrlPr>
                        </m:dPr>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𝑘𝑥</m:t>
                              </m:r>
                            </m:e>
                          </m:d>
                          <m:r>
                            <a:rPr lang="en-US" i="0">
                              <a:latin typeface="Cambria Math" panose="02040503050406030204" pitchFamily="18" charset="0"/>
                            </a:rPr>
                            <m:t>=</m:t>
                          </m:r>
                          <m:r>
                            <a:rPr lang="en-US" i="1">
                              <a:latin typeface="Cambria Math" panose="02040503050406030204" pitchFamily="18" charset="0"/>
                            </a:rPr>
                            <m:t>𝑘𝑓</m:t>
                          </m:r>
                          <m:d>
                            <m:dPr>
                              <m:ctrlPr>
                                <a:rPr lang="en-US" i="1">
                                  <a:latin typeface="Cambria Math" panose="02040503050406030204" pitchFamily="18" charset="0"/>
                                </a:rPr>
                              </m:ctrlPr>
                            </m:dPr>
                            <m:e>
                              <m:r>
                                <a:rPr lang="en-US" i="1">
                                  <a:latin typeface="Cambria Math" panose="02040503050406030204" pitchFamily="18" charset="0"/>
                                </a:rPr>
                                <m:t>𝑥</m:t>
                              </m:r>
                            </m:e>
                          </m:d>
                          <m:r>
                            <m:rPr>
                              <m:nor/>
                            </m:rPr>
                            <a:rPr lang="en-US" i="1">
                              <a:latin typeface="Cambria Math" panose="02040503050406030204" pitchFamily="18" charset="0"/>
                            </a:rPr>
                            <m:t> </m:t>
                          </m:r>
                          <m:r>
                            <a:rPr lang="en-US" b="0" i="1" smtClean="0">
                              <a:latin typeface="Cambria Math" panose="02040503050406030204" pitchFamily="18" charset="0"/>
                            </a:rPr>
                            <m:t>  </m:t>
                          </m:r>
                          <m:r>
                            <a:rPr lang="en-US" i="0">
                              <a:latin typeface="Cambria Math" panose="02040503050406030204" pitchFamily="18" charset="0"/>
                            </a:rPr>
                            <m:t>,</m:t>
                          </m:r>
                          <m:r>
                            <a:rPr lang="en-US" b="0" i="0" smtClean="0">
                              <a:latin typeface="Cambria Math" panose="02040503050406030204" pitchFamily="18" charset="0"/>
                            </a:rPr>
                            <m:t>  </m:t>
                          </m:r>
                          <m:r>
                            <m:rPr>
                              <m:nor/>
                            </m:rPr>
                            <a:rPr lang="en-US" i="1">
                              <a:latin typeface="Cambria Math" panose="02040503050406030204" pitchFamily="18" charset="0"/>
                            </a:rPr>
                            <m:t> </m:t>
                          </m:r>
                          <m:r>
                            <a:rPr lang="en-US" i="1">
                              <a:latin typeface="Cambria Math" panose="02040503050406030204" pitchFamily="18" charset="0"/>
                            </a:rPr>
                            <m:t>𝑓</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0">
                                  <a:latin typeface="Cambria Math" panose="02040503050406030204" pitchFamily="18" charset="0"/>
                                </a:rPr>
                                <m:t>2</m:t>
                              </m:r>
                            </m:sub>
                          </m:sSub>
                          <m:r>
                            <a:rPr lang="en-US" i="0">
                              <a:latin typeface="Cambria Math" panose="02040503050406030204" pitchFamily="18" charset="0"/>
                            </a:rPr>
                            <m:t>)=</m:t>
                          </m:r>
                          <m:r>
                            <a:rPr lang="en-US" i="1">
                              <a:latin typeface="Cambria Math" panose="02040503050406030204" pitchFamily="18" charset="0"/>
                            </a:rPr>
                            <m:t>𝑓</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0">
                                  <a:latin typeface="Cambria Math" panose="02040503050406030204" pitchFamily="18" charset="0"/>
                                </a:rPr>
                                <m:t>1</m:t>
                              </m:r>
                            </m:sub>
                          </m:sSub>
                          <m:r>
                            <a:rPr lang="en-US" i="0">
                              <a:latin typeface="Cambria Math" panose="02040503050406030204" pitchFamily="18" charset="0"/>
                            </a:rPr>
                            <m:t>)+</m:t>
                          </m:r>
                          <m:r>
                            <a:rPr lang="en-US" i="1">
                              <a:latin typeface="Cambria Math" panose="02040503050406030204" pitchFamily="18" charset="0"/>
                            </a:rPr>
                            <m:t>𝑓</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0">
                                  <a:latin typeface="Cambria Math" panose="02040503050406030204" pitchFamily="18" charset="0"/>
                                </a:rPr>
                                <m:t>2</m:t>
                              </m:r>
                            </m:sub>
                          </m:sSub>
                        </m:e>
                      </m:d>
                    </m:oMath>
                  </m:oMathPara>
                </a14:m>
                <a:endParaRPr lang="en-US" dirty="0"/>
              </a:p>
            </p:txBody>
          </p:sp>
        </mc:Choice>
        <mc:Fallback xmlns="">
          <p:sp>
            <p:nvSpPr>
              <p:cNvPr id="31" name="Rectangle 30"/>
              <p:cNvSpPr>
                <a:spLocks noRot="1" noChangeAspect="1" noMove="1" noResize="1" noEditPoints="1" noAdjustHandles="1" noChangeArrowheads="1" noChangeShapeType="1" noTextEdit="1"/>
              </p:cNvSpPr>
              <p:nvPr/>
            </p:nvSpPr>
            <p:spPr>
              <a:xfrm>
                <a:off x="2278429" y="3821455"/>
                <a:ext cx="5125314" cy="369332"/>
              </a:xfrm>
              <a:prstGeom prst="rect">
                <a:avLst/>
              </a:prstGeom>
              <a:blipFill>
                <a:blip r:embed="rId10"/>
                <a:stretch>
                  <a:fillRect t="-121667" r="-9512" b="-188333"/>
                </a:stretch>
              </a:blipFill>
            </p:spPr>
            <p:txBody>
              <a:bodyPr/>
              <a:lstStyle/>
              <a:p>
                <a:r>
                  <a:rPr lang="en-US">
                    <a:noFill/>
                  </a:rPr>
                  <a:t> </a:t>
                </a:r>
              </a:p>
            </p:txBody>
          </p:sp>
        </mc:Fallback>
      </mc:AlternateContent>
    </p:spTree>
    <p:extLst>
      <p:ext uri="{BB962C8B-B14F-4D97-AF65-F5344CB8AC3E}">
        <p14:creationId xmlns:p14="http://schemas.microsoft.com/office/powerpoint/2010/main" val="241572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ppt_x"/>
                                          </p:val>
                                        </p:tav>
                                        <p:tav tm="100000">
                                          <p:val>
                                            <p:strVal val="#ppt_x"/>
                                          </p:val>
                                        </p:tav>
                                      </p:tavLst>
                                    </p:anim>
                                    <p:anim calcmode="lin" valueType="num">
                                      <p:cBhvr additive="base">
                                        <p:cTn id="7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ppt_x"/>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500" fill="hold"/>
                                        <p:tgtEl>
                                          <p:spTgt spid="30"/>
                                        </p:tgtEl>
                                        <p:attrNameLst>
                                          <p:attrName>ppt_x</p:attrName>
                                        </p:attrNameLst>
                                      </p:cBhvr>
                                      <p:tavLst>
                                        <p:tav tm="0">
                                          <p:val>
                                            <p:strVal val="#ppt_x"/>
                                          </p:val>
                                        </p:tav>
                                        <p:tav tm="100000">
                                          <p:val>
                                            <p:strVal val="#ppt_x"/>
                                          </p:val>
                                        </p:tav>
                                      </p:tavLst>
                                    </p:anim>
                                    <p:anim calcmode="lin" valueType="num">
                                      <p:cBhvr additive="base">
                                        <p:cTn id="90" dur="500" fill="hold"/>
                                        <p:tgtEl>
                                          <p:spTgt spid="3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additive="base">
                                        <p:cTn id="93" dur="500" fill="hold"/>
                                        <p:tgtEl>
                                          <p:spTgt spid="31"/>
                                        </p:tgtEl>
                                        <p:attrNameLst>
                                          <p:attrName>ppt_x</p:attrName>
                                        </p:attrNameLst>
                                      </p:cBhvr>
                                      <p:tavLst>
                                        <p:tav tm="0">
                                          <p:val>
                                            <p:strVal val="#ppt_x"/>
                                          </p:val>
                                        </p:tav>
                                        <p:tav tm="100000">
                                          <p:val>
                                            <p:strVal val="#ppt_x"/>
                                          </p:val>
                                        </p:tav>
                                      </p:tavLst>
                                    </p:anim>
                                    <p:anim calcmode="lin" valueType="num">
                                      <p:cBhvr additive="base">
                                        <p:cTn id="9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3" grpId="0" animBg="1"/>
      <p:bldP spid="15" grpId="0"/>
      <p:bldP spid="16" grpId="0"/>
      <p:bldP spid="18" grpId="0"/>
      <p:bldP spid="30" grpId="0"/>
      <p:bldP spid="3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
        <p:nvSpPr>
          <p:cNvPr id="3" name="Rectangle 2"/>
          <p:cNvSpPr/>
          <p:nvPr/>
        </p:nvSpPr>
        <p:spPr>
          <a:xfrm>
            <a:off x="883646" y="531031"/>
            <a:ext cx="8102413" cy="877163"/>
          </a:xfrm>
          <a:prstGeom prst="rect">
            <a:avLst/>
          </a:prstGeom>
        </p:spPr>
        <p:txBody>
          <a:bodyPr wrap="square">
            <a:spAutoFit/>
          </a:bodyPr>
          <a:lstStyle/>
          <a:p>
            <a:pPr algn="just" rtl="1">
              <a:buClr>
                <a:srgbClr val="FF0000"/>
              </a:buClr>
            </a:pPr>
            <a:r>
              <a:rPr lang="fa-IR"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الف- رابطه تابعی میان </a:t>
            </a:r>
            <a:r>
              <a:rPr lang="en-US"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v(t)</a:t>
            </a:r>
            <a:r>
              <a:rPr lang="fa-IR"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و </a:t>
            </a:r>
            <a:r>
              <a:rPr lang="en-US" sz="1700" b="1" dirty="0" err="1"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i</a:t>
            </a:r>
            <a:r>
              <a:rPr lang="en-US"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(t)</a:t>
            </a:r>
            <a:r>
              <a:rPr lang="fa-IR"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a:t>
            </a:r>
          </a:p>
          <a:p>
            <a:pPr marL="457200" indent="-457200" algn="just" rtl="1">
              <a:buClr>
                <a:srgbClr val="FF0000"/>
              </a:buClr>
              <a:buFont typeface="Wingdings" panose="05000000000000000000" pitchFamily="2" charset="2"/>
              <a:buChar char="ü"/>
            </a:pPr>
            <a:r>
              <a:rPr lang="fa-IR" sz="1700" b="1" dirty="0">
                <a:latin typeface="Cambria Math" panose="02040503050406030204" pitchFamily="18" charset="0"/>
                <a:ea typeface="Cambria Math" panose="02040503050406030204" pitchFamily="18" charset="0"/>
                <a:cs typeface="B Nazanin" panose="00000400000000000000" pitchFamily="2" charset="-78"/>
              </a:rPr>
              <a:t>جریان خازن </a:t>
            </a:r>
            <a:r>
              <a:rPr lang="en-US" sz="1700" b="1" dirty="0" err="1">
                <a:latin typeface="Cambria Math" panose="02040503050406030204" pitchFamily="18" charset="0"/>
                <a:ea typeface="Cambria Math" panose="02040503050406030204" pitchFamily="18" charset="0"/>
                <a:cs typeface="B Nazanin" panose="00000400000000000000" pitchFamily="2" charset="-78"/>
              </a:rPr>
              <a:t>i</a:t>
            </a:r>
            <a:r>
              <a:rPr lang="fa-IR" sz="1700" b="1" dirty="0">
                <a:latin typeface="Cambria Math" panose="02040503050406030204" pitchFamily="18" charset="0"/>
                <a:ea typeface="Cambria Math" panose="02040503050406030204" pitchFamily="18" charset="0"/>
                <a:cs typeface="B Nazanin" panose="00000400000000000000" pitchFamily="2" charset="-78"/>
              </a:rPr>
              <a:t> تابع خطی از ولتاژ خازن </a:t>
            </a:r>
            <a:r>
              <a:rPr lang="en-US" sz="1700" b="1" dirty="0">
                <a:latin typeface="Cambria Math" panose="02040503050406030204" pitchFamily="18" charset="0"/>
                <a:ea typeface="Cambria Math" panose="02040503050406030204" pitchFamily="18" charset="0"/>
                <a:cs typeface="B Nazanin" panose="00000400000000000000" pitchFamily="2" charset="-78"/>
              </a:rPr>
              <a:t>v</a:t>
            </a:r>
            <a:r>
              <a:rPr lang="fa-IR" sz="1700" b="1" dirty="0">
                <a:latin typeface="Cambria Math" panose="02040503050406030204" pitchFamily="18" charset="0"/>
                <a:ea typeface="Cambria Math" panose="02040503050406030204" pitchFamily="18" charset="0"/>
                <a:cs typeface="B Nazanin" panose="00000400000000000000" pitchFamily="2" charset="-78"/>
              </a:rPr>
              <a:t> میباشد</a:t>
            </a:r>
            <a:r>
              <a:rPr lang="fa-IR" sz="1700" b="1" dirty="0" smtClean="0">
                <a:latin typeface="Cambria Math" panose="02040503050406030204" pitchFamily="18" charset="0"/>
                <a:ea typeface="Cambria Math" panose="02040503050406030204" pitchFamily="18" charset="0"/>
                <a:cs typeface="B Nazanin" panose="00000400000000000000" pitchFamily="2" charset="-78"/>
              </a:rPr>
              <a:t>.</a:t>
            </a:r>
          </a:p>
          <a:p>
            <a:pPr marL="457200" indent="-457200" algn="just" rtl="1">
              <a:buClr>
                <a:srgbClr val="FF0000"/>
              </a:buClr>
              <a:buFont typeface="Wingdings" panose="05000000000000000000" pitchFamily="2" charset="2"/>
              <a:buChar char="ü"/>
            </a:pPr>
            <a:r>
              <a:rPr lang="fa-IR" sz="1700" b="1" dirty="0">
                <a:latin typeface="Cambria Math" panose="02040503050406030204" pitchFamily="18" charset="0"/>
                <a:ea typeface="Cambria Math" panose="02040503050406030204" pitchFamily="18" charset="0"/>
                <a:cs typeface="B Nazanin" panose="00000400000000000000" pitchFamily="2" charset="-78"/>
              </a:rPr>
              <a:t>ولتاژ خازن تابع خطی از جریان خازن </a:t>
            </a:r>
            <a:r>
              <a:rPr lang="fa-IR" sz="1700" b="1" dirty="0" smtClean="0">
                <a:latin typeface="Cambria Math" panose="02040503050406030204" pitchFamily="18" charset="0"/>
                <a:ea typeface="Cambria Math" panose="02040503050406030204" pitchFamily="18" charset="0"/>
                <a:cs typeface="B Nazanin" panose="00000400000000000000" pitchFamily="2" charset="-78"/>
              </a:rPr>
              <a:t>نمی باشد </a:t>
            </a:r>
            <a:r>
              <a:rPr lang="fa-IR" sz="1700" b="1" dirty="0">
                <a:latin typeface="Cambria Math" panose="02040503050406030204" pitchFamily="18" charset="0"/>
                <a:ea typeface="Cambria Math" panose="02040503050406030204" pitchFamily="18" charset="0"/>
                <a:cs typeface="B Nazanin" panose="00000400000000000000" pitchFamily="2" charset="-78"/>
              </a:rPr>
              <a:t>مگر اینکه ولتاژ اولیه خازن </a:t>
            </a:r>
            <a:r>
              <a:rPr lang="en-US" sz="1700" b="1" dirty="0">
                <a:latin typeface="Cambria Math" panose="02040503050406030204" pitchFamily="18" charset="0"/>
                <a:ea typeface="Cambria Math" panose="02040503050406030204" pitchFamily="18" charset="0"/>
                <a:cs typeface="B Nazanin" panose="00000400000000000000" pitchFamily="2" charset="-78"/>
              </a:rPr>
              <a:t>V</a:t>
            </a:r>
            <a:r>
              <a:rPr lang="en-US" sz="1700" b="1" baseline="-25000" dirty="0">
                <a:latin typeface="Cambria Math" panose="02040503050406030204" pitchFamily="18" charset="0"/>
                <a:ea typeface="Cambria Math" panose="02040503050406030204" pitchFamily="18" charset="0"/>
                <a:cs typeface="B Nazanin" panose="00000400000000000000" pitchFamily="2" charset="-78"/>
              </a:rPr>
              <a:t>o</a:t>
            </a:r>
            <a:r>
              <a:rPr lang="fa-IR" sz="1700" b="1" dirty="0">
                <a:latin typeface="Cambria Math" panose="02040503050406030204" pitchFamily="18" charset="0"/>
                <a:ea typeface="Cambria Math" panose="02040503050406030204" pitchFamily="18" charset="0"/>
                <a:cs typeface="B Nazanin" panose="00000400000000000000" pitchFamily="2" charset="-78"/>
              </a:rPr>
              <a:t>، صفر باشد.    </a:t>
            </a:r>
            <a:endParaRPr lang="en-US" sz="1700" b="1" dirty="0">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7" name="Rectangle 6"/>
          <p:cNvSpPr/>
          <p:nvPr/>
        </p:nvSpPr>
        <p:spPr>
          <a:xfrm>
            <a:off x="210359" y="1445431"/>
            <a:ext cx="8775700" cy="353943"/>
          </a:xfrm>
          <a:prstGeom prst="rect">
            <a:avLst/>
          </a:prstGeom>
        </p:spPr>
        <p:txBody>
          <a:bodyPr wrap="square">
            <a:spAutoFit/>
          </a:bodyPr>
          <a:lstStyle/>
          <a:p>
            <a:pPr algn="just" rtl="1">
              <a:buClr>
                <a:srgbClr val="FF0000"/>
              </a:buClr>
            </a:pPr>
            <a:r>
              <a:rPr lang="fa-IR"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ب- خازن با ولتاژ اولیه را می توان به صورت اتصال سری یک خازن بدون ولتاژ اولیه و یک منبع ولتاژ </a:t>
            </a:r>
            <a:r>
              <a:rPr lang="en-US"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V</a:t>
            </a:r>
            <a:r>
              <a:rPr lang="en-US" sz="1700" b="1" baseline="-25000"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o</a:t>
            </a:r>
            <a:r>
              <a:rPr lang="fa-IR"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در نظر گرفت. </a:t>
            </a:r>
            <a:endParaRPr lang="en-US" sz="1700" b="1" dirty="0">
              <a:solidFill>
                <a:srgbClr val="0000FF"/>
              </a:solidFill>
              <a:effectLst/>
              <a:latin typeface="Cambria Math" panose="02040503050406030204" pitchFamily="18" charset="0"/>
              <a:ea typeface="Cambria Math" panose="02040503050406030204" pitchFamily="18"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2729430" y="1790709"/>
            <a:ext cx="1988713" cy="1562091"/>
          </a:xfrm>
          <a:prstGeom prst="rect">
            <a:avLst/>
          </a:prstGeom>
        </p:spPr>
      </p:pic>
      <p:pic>
        <p:nvPicPr>
          <p:cNvPr id="9" name="Picture 8"/>
          <p:cNvPicPr>
            <a:picLocks noChangeAspect="1"/>
          </p:cNvPicPr>
          <p:nvPr/>
        </p:nvPicPr>
        <p:blipFill>
          <a:blip r:embed="rId3"/>
          <a:stretch>
            <a:fillRect/>
          </a:stretch>
        </p:blipFill>
        <p:spPr>
          <a:xfrm>
            <a:off x="5867400" y="1994870"/>
            <a:ext cx="1981200" cy="1347564"/>
          </a:xfrm>
          <a:prstGeom prst="rect">
            <a:avLst/>
          </a:prstGeom>
        </p:spPr>
      </p:pic>
      <p:cxnSp>
        <p:nvCxnSpPr>
          <p:cNvPr id="10" name="Straight Arrow Connector 9"/>
          <p:cNvCxnSpPr/>
          <p:nvPr/>
        </p:nvCxnSpPr>
        <p:spPr>
          <a:xfrm>
            <a:off x="4876800" y="2721799"/>
            <a:ext cx="673287"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44995" y="3512862"/>
            <a:ext cx="8775700" cy="615553"/>
          </a:xfrm>
          <a:prstGeom prst="rect">
            <a:avLst/>
          </a:prstGeom>
        </p:spPr>
        <p:txBody>
          <a:bodyPr wrap="square">
            <a:spAutoFit/>
          </a:bodyPr>
          <a:lstStyle/>
          <a:p>
            <a:pPr algn="just" rtl="1">
              <a:buClr>
                <a:srgbClr val="FF0000"/>
              </a:buClr>
            </a:pPr>
            <a:r>
              <a:rPr lang="fa-IR"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ج- منبع ولتاژ </a:t>
            </a:r>
            <a:r>
              <a:rPr lang="en-US" sz="1700" b="1" i="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v</a:t>
            </a:r>
            <a:r>
              <a:rPr lang="en-US" sz="1700" b="1" baseline="-25000"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s</a:t>
            </a:r>
            <a:r>
              <a:rPr lang="en-US"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(t)</a:t>
            </a:r>
            <a:r>
              <a:rPr lang="fa-IR"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سری با خازن </a:t>
            </a:r>
            <a:r>
              <a:rPr lang="en-US"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C</a:t>
            </a:r>
            <a:r>
              <a:rPr lang="fa-IR"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با ولتاژ اولیه صفر را می توان به صورت اتصال موازی منبع جریان </a:t>
            </a:r>
            <a:r>
              <a:rPr lang="en-US" sz="1700" b="1" dirty="0" err="1"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Cd</a:t>
            </a:r>
            <a:r>
              <a:rPr lang="en-US" sz="1700" b="1" i="1" dirty="0" err="1"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v</a:t>
            </a:r>
            <a:r>
              <a:rPr lang="en-US" sz="1700" b="1" baseline="-25000" dirty="0" err="1"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s</a:t>
            </a:r>
            <a:r>
              <a:rPr lang="en-US"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a:t>
            </a:r>
            <a:r>
              <a:rPr lang="en-US" sz="1700" b="1" dirty="0" err="1"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dt</a:t>
            </a:r>
            <a:r>
              <a:rPr lang="fa-IR"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و خازن </a:t>
            </a:r>
            <a:r>
              <a:rPr lang="en-US"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C</a:t>
            </a:r>
            <a:r>
              <a:rPr lang="fa-IR"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در نظر گرفت. </a:t>
            </a:r>
            <a:endParaRPr lang="en-US" sz="1700" b="1" dirty="0">
              <a:solidFill>
                <a:srgbClr val="0000FF"/>
              </a:solidFill>
              <a:effectLst/>
              <a:latin typeface="Cambria Math" panose="02040503050406030204" pitchFamily="18" charset="0"/>
              <a:ea typeface="Cambria Math" panose="02040503050406030204" pitchFamily="18" charset="0"/>
              <a:cs typeface="Arial" panose="020B0604020202020204" pitchFamily="34" charset="0"/>
            </a:endParaRPr>
          </a:p>
        </p:txBody>
      </p:sp>
      <p:pic>
        <p:nvPicPr>
          <p:cNvPr id="12" name="Picture 11"/>
          <p:cNvPicPr>
            <a:picLocks noChangeAspect="1"/>
          </p:cNvPicPr>
          <p:nvPr/>
        </p:nvPicPr>
        <p:blipFill>
          <a:blip r:embed="rId4"/>
          <a:stretch>
            <a:fillRect/>
          </a:stretch>
        </p:blipFill>
        <p:spPr>
          <a:xfrm>
            <a:off x="2819400" y="3960496"/>
            <a:ext cx="1628083" cy="1508130"/>
          </a:xfrm>
          <a:prstGeom prst="rect">
            <a:avLst/>
          </a:prstGeom>
        </p:spPr>
      </p:pic>
      <p:pic>
        <p:nvPicPr>
          <p:cNvPr id="13" name="Picture 12"/>
          <p:cNvPicPr>
            <a:picLocks noChangeAspect="1"/>
          </p:cNvPicPr>
          <p:nvPr/>
        </p:nvPicPr>
        <p:blipFill>
          <a:blip r:embed="rId5"/>
          <a:stretch>
            <a:fillRect/>
          </a:stretch>
        </p:blipFill>
        <p:spPr>
          <a:xfrm>
            <a:off x="5457238" y="3954252"/>
            <a:ext cx="1488196" cy="1427783"/>
          </a:xfrm>
          <a:prstGeom prst="rect">
            <a:avLst/>
          </a:prstGeom>
        </p:spPr>
      </p:pic>
      <p:cxnSp>
        <p:nvCxnSpPr>
          <p:cNvPr id="14" name="Straight Arrow Connector 13"/>
          <p:cNvCxnSpPr/>
          <p:nvPr/>
        </p:nvCxnSpPr>
        <p:spPr>
          <a:xfrm>
            <a:off x="4648200" y="4800600"/>
            <a:ext cx="673287"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447800" y="5753150"/>
            <a:ext cx="1531005" cy="340093"/>
          </a:xfrm>
          <a:prstGeom prst="rect">
            <a:avLst/>
          </a:prstGeom>
        </p:spPr>
        <p:txBody>
          <a:bodyPr wrap="square">
            <a:spAutoFit/>
          </a:bodyPr>
          <a:lstStyle/>
          <a:p>
            <a:pPr algn="ctr" rtl="1">
              <a:lnSpc>
                <a:spcPct val="115000"/>
              </a:lnSpc>
              <a:spcAft>
                <a:spcPts val="1000"/>
              </a:spcAft>
              <a:buClr>
                <a:srgbClr val="FF0000"/>
              </a:buClr>
            </a:pPr>
            <a:r>
              <a:rPr lang="fa-IR"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:مدار سمت </a:t>
            </a:r>
            <a:r>
              <a:rPr lang="fa-IR" sz="1400" b="1" dirty="0" err="1"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جپ</a:t>
            </a:r>
            <a:endParaRPr lang="en-US" sz="14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Rectangle 15"/>
              <p:cNvSpPr/>
              <p:nvPr/>
            </p:nvSpPr>
            <p:spPr>
              <a:xfrm>
                <a:off x="2819400" y="5600567"/>
                <a:ext cx="4916731" cy="5999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i="1" smtClean="0">
                          <a:latin typeface="Cambria Math" panose="02040503050406030204" pitchFamily="18" charset="0"/>
                        </a:rPr>
                        <m:t>𝑖</m:t>
                      </m:r>
                      <m:d>
                        <m:dPr>
                          <m:ctrlPr>
                            <a:rPr lang="en-US" sz="1700" i="1" smtClean="0">
                              <a:latin typeface="Cambria Math" panose="02040503050406030204" pitchFamily="18" charset="0"/>
                            </a:rPr>
                          </m:ctrlPr>
                        </m:dPr>
                        <m:e>
                          <m:r>
                            <a:rPr lang="en-US" sz="1700" i="1">
                              <a:latin typeface="Cambria Math" panose="02040503050406030204" pitchFamily="18" charset="0"/>
                            </a:rPr>
                            <m:t>𝑡</m:t>
                          </m:r>
                        </m:e>
                      </m:d>
                      <m:r>
                        <a:rPr lang="en-US" sz="1700" i="0">
                          <a:latin typeface="Cambria Math" panose="02040503050406030204" pitchFamily="18" charset="0"/>
                        </a:rPr>
                        <m:t>=</m:t>
                      </m:r>
                      <m:r>
                        <a:rPr lang="en-US" sz="1700" i="1">
                          <a:latin typeface="Cambria Math" panose="02040503050406030204" pitchFamily="18" charset="0"/>
                        </a:rPr>
                        <m:t>𝑖</m:t>
                      </m:r>
                      <m:r>
                        <m:rPr>
                          <m:sty m:val="p"/>
                        </m:rPr>
                        <a:rPr lang="en-US" sz="1700" b="0" i="0" baseline="-25000" smtClean="0">
                          <a:latin typeface="Cambria Math" panose="02040503050406030204" pitchFamily="18" charset="0"/>
                        </a:rPr>
                        <m:t>C</m:t>
                      </m:r>
                      <m:d>
                        <m:dPr>
                          <m:ctrlPr>
                            <a:rPr lang="en-US" sz="1700" b="0" i="1">
                              <a:latin typeface="Cambria Math" panose="02040503050406030204" pitchFamily="18" charset="0"/>
                            </a:rPr>
                          </m:ctrlPr>
                        </m:dPr>
                        <m:e>
                          <m:r>
                            <a:rPr lang="en-US" sz="1700" i="1">
                              <a:latin typeface="Cambria Math" panose="02040503050406030204" pitchFamily="18" charset="0"/>
                            </a:rPr>
                            <m:t>𝑡</m:t>
                          </m:r>
                        </m:e>
                      </m:d>
                      <m:r>
                        <a:rPr lang="en-US" sz="1700" b="0" i="0" smtClean="0">
                          <a:latin typeface="Cambria Math" panose="02040503050406030204" pitchFamily="18" charset="0"/>
                        </a:rPr>
                        <m:t>=</m:t>
                      </m:r>
                      <m:r>
                        <a:rPr lang="en-US" sz="1700" i="1">
                          <a:latin typeface="Cambria Math" panose="02040503050406030204" pitchFamily="18" charset="0"/>
                        </a:rPr>
                        <m:t>𝐶</m:t>
                      </m:r>
                      <m:f>
                        <m:fPr>
                          <m:ctrlPr>
                            <a:rPr lang="en-US" sz="1700" i="1">
                              <a:latin typeface="Cambria Math" panose="02040503050406030204" pitchFamily="18" charset="0"/>
                            </a:rPr>
                          </m:ctrlPr>
                        </m:fPr>
                        <m:num>
                          <m:r>
                            <a:rPr lang="en-US" sz="1700" i="1">
                              <a:latin typeface="Cambria Math" panose="02040503050406030204" pitchFamily="18" charset="0"/>
                            </a:rPr>
                            <m:t>𝑑</m:t>
                          </m:r>
                          <m:sSub>
                            <m:sSubPr>
                              <m:ctrlPr>
                                <a:rPr lang="en-US" sz="1700" i="1">
                                  <a:latin typeface="Cambria Math" panose="02040503050406030204" pitchFamily="18" charset="0"/>
                                </a:rPr>
                              </m:ctrlPr>
                            </m:sSubPr>
                            <m:e>
                              <m:r>
                                <a:rPr lang="en-US" sz="1700" i="1">
                                  <a:latin typeface="Cambria Math" panose="02040503050406030204" pitchFamily="18" charset="0"/>
                                </a:rPr>
                                <m:t>𝑣</m:t>
                              </m:r>
                            </m:e>
                            <m:sub>
                              <m:r>
                                <a:rPr lang="en-US" sz="1700" i="1">
                                  <a:latin typeface="Cambria Math" panose="02040503050406030204" pitchFamily="18" charset="0"/>
                                </a:rPr>
                                <m:t>𝑐</m:t>
                              </m:r>
                            </m:sub>
                          </m:sSub>
                        </m:num>
                        <m:den>
                          <m:r>
                            <a:rPr lang="en-US" sz="1700" i="1">
                              <a:latin typeface="Cambria Math" panose="02040503050406030204" pitchFamily="18" charset="0"/>
                            </a:rPr>
                            <m:t>𝑑𝑡</m:t>
                          </m:r>
                        </m:den>
                      </m:f>
                      <m:r>
                        <a:rPr lang="en-US" sz="1700" i="0">
                          <a:latin typeface="Cambria Math" panose="02040503050406030204" pitchFamily="18" charset="0"/>
                        </a:rPr>
                        <m:t>=</m:t>
                      </m:r>
                      <m:r>
                        <a:rPr lang="en-US" sz="1700" i="1">
                          <a:latin typeface="Cambria Math" panose="02040503050406030204" pitchFamily="18" charset="0"/>
                        </a:rPr>
                        <m:t>𝐶</m:t>
                      </m:r>
                      <m:f>
                        <m:fPr>
                          <m:ctrlPr>
                            <a:rPr lang="en-US" sz="1700" i="1">
                              <a:latin typeface="Cambria Math" panose="02040503050406030204" pitchFamily="18" charset="0"/>
                            </a:rPr>
                          </m:ctrlPr>
                        </m:fPr>
                        <m:num>
                          <m:d>
                            <m:dPr>
                              <m:begChr m:val=""/>
                              <m:ctrlPr>
                                <a:rPr lang="en-US" sz="1700" i="1">
                                  <a:latin typeface="Cambria Math" panose="02040503050406030204" pitchFamily="18" charset="0"/>
                                </a:rPr>
                              </m:ctrlPr>
                            </m:dPr>
                            <m:e>
                              <m:r>
                                <a:rPr lang="en-US" sz="1700" i="1">
                                  <a:latin typeface="Cambria Math" panose="02040503050406030204" pitchFamily="18" charset="0"/>
                                </a:rPr>
                                <m:t>𝑑</m:t>
                              </m:r>
                              <m:r>
                                <a:rPr lang="en-US" sz="1700" i="0">
                                  <a:latin typeface="Cambria Math" panose="02040503050406030204" pitchFamily="18" charset="0"/>
                                </a:rPr>
                                <m:t>(</m:t>
                              </m:r>
                              <m:r>
                                <a:rPr lang="en-US" sz="1700" i="1">
                                  <a:latin typeface="Cambria Math" panose="02040503050406030204" pitchFamily="18" charset="0"/>
                                </a:rPr>
                                <m:t>𝑣</m:t>
                              </m:r>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𝑣</m:t>
                                  </m:r>
                                </m:e>
                                <m:sub>
                                  <m:r>
                                    <a:rPr lang="en-US" sz="1700" i="1">
                                      <a:latin typeface="Cambria Math" panose="02040503050406030204" pitchFamily="18" charset="0"/>
                                    </a:rPr>
                                    <m:t>𝑠</m:t>
                                  </m:r>
                                </m:sub>
                              </m:sSub>
                            </m:e>
                          </m:d>
                        </m:num>
                        <m:den>
                          <m:r>
                            <a:rPr lang="en-US" sz="1700" i="1">
                              <a:latin typeface="Cambria Math" panose="02040503050406030204" pitchFamily="18" charset="0"/>
                            </a:rPr>
                            <m:t>𝑑𝑡</m:t>
                          </m:r>
                        </m:den>
                      </m:f>
                      <m:r>
                        <a:rPr lang="en-US" sz="1700" i="0">
                          <a:latin typeface="Cambria Math" panose="02040503050406030204" pitchFamily="18" charset="0"/>
                        </a:rPr>
                        <m:t>=</m:t>
                      </m:r>
                      <m:r>
                        <a:rPr lang="en-US" sz="1700" i="1">
                          <a:latin typeface="Cambria Math" panose="02040503050406030204" pitchFamily="18" charset="0"/>
                        </a:rPr>
                        <m:t>𝐶</m:t>
                      </m:r>
                      <m:f>
                        <m:fPr>
                          <m:ctrlPr>
                            <a:rPr lang="en-US" sz="1700" i="1">
                              <a:latin typeface="Cambria Math" panose="02040503050406030204" pitchFamily="18" charset="0"/>
                            </a:rPr>
                          </m:ctrlPr>
                        </m:fPr>
                        <m:num>
                          <m:r>
                            <a:rPr lang="en-US" sz="1700" i="1">
                              <a:latin typeface="Cambria Math" panose="02040503050406030204" pitchFamily="18" charset="0"/>
                            </a:rPr>
                            <m:t>𝑑𝑣</m:t>
                          </m:r>
                        </m:num>
                        <m:den>
                          <m:r>
                            <a:rPr lang="en-US" sz="1700" i="1">
                              <a:latin typeface="Cambria Math" panose="02040503050406030204" pitchFamily="18" charset="0"/>
                            </a:rPr>
                            <m:t>𝑑𝑡</m:t>
                          </m:r>
                        </m:den>
                      </m:f>
                      <m:r>
                        <a:rPr lang="en-US" sz="1700" i="0">
                          <a:latin typeface="Cambria Math" panose="02040503050406030204" pitchFamily="18" charset="0"/>
                        </a:rPr>
                        <m:t>−</m:t>
                      </m:r>
                      <m:r>
                        <a:rPr lang="en-US" sz="1700" i="1">
                          <a:latin typeface="Cambria Math" panose="02040503050406030204" pitchFamily="18" charset="0"/>
                        </a:rPr>
                        <m:t>𝐶</m:t>
                      </m:r>
                      <m:f>
                        <m:fPr>
                          <m:ctrlPr>
                            <a:rPr lang="en-US" sz="1700" i="1">
                              <a:latin typeface="Cambria Math" panose="02040503050406030204" pitchFamily="18" charset="0"/>
                            </a:rPr>
                          </m:ctrlPr>
                        </m:fPr>
                        <m:num>
                          <m:r>
                            <a:rPr lang="en-US" sz="1700" i="1">
                              <a:latin typeface="Cambria Math" panose="02040503050406030204" pitchFamily="18" charset="0"/>
                            </a:rPr>
                            <m:t>𝑑</m:t>
                          </m:r>
                          <m:sSub>
                            <m:sSubPr>
                              <m:ctrlPr>
                                <a:rPr lang="en-US" sz="1700" i="1">
                                  <a:latin typeface="Cambria Math" panose="02040503050406030204" pitchFamily="18" charset="0"/>
                                </a:rPr>
                              </m:ctrlPr>
                            </m:sSubPr>
                            <m:e>
                              <m:r>
                                <a:rPr lang="en-US" sz="1700" i="1">
                                  <a:latin typeface="Cambria Math" panose="02040503050406030204" pitchFamily="18" charset="0"/>
                                </a:rPr>
                                <m:t>𝑣</m:t>
                              </m:r>
                            </m:e>
                            <m:sub>
                              <m:r>
                                <a:rPr lang="en-US" sz="1700" i="1">
                                  <a:latin typeface="Cambria Math" panose="02040503050406030204" pitchFamily="18" charset="0"/>
                                </a:rPr>
                                <m:t>𝑠</m:t>
                              </m:r>
                            </m:sub>
                          </m:sSub>
                        </m:num>
                        <m:den>
                          <m:r>
                            <a:rPr lang="en-US" sz="1700" i="1">
                              <a:latin typeface="Cambria Math" panose="02040503050406030204" pitchFamily="18" charset="0"/>
                            </a:rPr>
                            <m:t>𝑑𝑡</m:t>
                          </m:r>
                        </m:den>
                      </m:f>
                    </m:oMath>
                  </m:oMathPara>
                </a14:m>
                <a:endParaRPr lang="en-US" sz="1700" dirty="0"/>
              </a:p>
            </p:txBody>
          </p:sp>
        </mc:Choice>
        <mc:Fallback xmlns="">
          <p:sp>
            <p:nvSpPr>
              <p:cNvPr id="16" name="Rectangle 15"/>
              <p:cNvSpPr>
                <a:spLocks noRot="1" noChangeAspect="1" noMove="1" noResize="1" noEditPoints="1" noAdjustHandles="1" noChangeArrowheads="1" noChangeShapeType="1" noTextEdit="1"/>
              </p:cNvSpPr>
              <p:nvPr/>
            </p:nvSpPr>
            <p:spPr>
              <a:xfrm>
                <a:off x="2819400" y="5600567"/>
                <a:ext cx="4916731" cy="599972"/>
              </a:xfrm>
              <a:prstGeom prst="rect">
                <a:avLst/>
              </a:prstGeom>
              <a:blipFill>
                <a:blip r:embed="rId6"/>
                <a:stretch>
                  <a:fillRect/>
                </a:stretch>
              </a:blipFill>
            </p:spPr>
            <p:txBody>
              <a:bodyPr/>
              <a:lstStyle/>
              <a:p>
                <a:r>
                  <a:rPr lang="en-US">
                    <a:noFill/>
                  </a:rPr>
                  <a:t> </a:t>
                </a:r>
              </a:p>
            </p:txBody>
          </p:sp>
        </mc:Fallback>
      </mc:AlternateContent>
      <p:sp>
        <p:nvSpPr>
          <p:cNvPr id="17" name="Rectangle 16"/>
          <p:cNvSpPr/>
          <p:nvPr/>
        </p:nvSpPr>
        <p:spPr>
          <a:xfrm>
            <a:off x="1565755" y="6353122"/>
            <a:ext cx="1345177" cy="340093"/>
          </a:xfrm>
          <a:prstGeom prst="rect">
            <a:avLst/>
          </a:prstGeom>
        </p:spPr>
        <p:txBody>
          <a:bodyPr wrap="square">
            <a:spAutoFit/>
          </a:bodyPr>
          <a:lstStyle/>
          <a:p>
            <a:pPr algn="ctr" rtl="1">
              <a:lnSpc>
                <a:spcPct val="115000"/>
              </a:lnSpc>
              <a:spcAft>
                <a:spcPts val="1000"/>
              </a:spcAft>
              <a:buClr>
                <a:srgbClr val="FF0000"/>
              </a:buClr>
            </a:pPr>
            <a:r>
              <a:rPr lang="fa-IR"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:مدار سمت راست</a:t>
            </a:r>
            <a:endParaRPr lang="en-US" sz="14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Rectangle 17"/>
              <p:cNvSpPr/>
              <p:nvPr/>
            </p:nvSpPr>
            <p:spPr>
              <a:xfrm>
                <a:off x="7228708" y="4465535"/>
                <a:ext cx="1493486" cy="589200"/>
              </a:xfrm>
              <a:prstGeom prst="rect">
                <a:avLst/>
              </a:prstGeom>
              <a:solidFill>
                <a:schemeClr val="accent1">
                  <a:lumMod val="20000"/>
                  <a:lumOff val="80000"/>
                  <a:alpha val="44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b="1" i="1">
                              <a:latin typeface="Cambria Math" panose="02040503050406030204" pitchFamily="18" charset="0"/>
                            </a:rPr>
                          </m:ctrlPr>
                        </m:sSubPr>
                        <m:e>
                          <m:r>
                            <a:rPr lang="en-US" sz="1700" b="1" i="1">
                              <a:latin typeface="Cambria Math" panose="02040503050406030204" pitchFamily="18" charset="0"/>
                            </a:rPr>
                            <m:t>𝒊</m:t>
                          </m:r>
                        </m:e>
                        <m:sub>
                          <m:r>
                            <a:rPr lang="en-US" sz="1700" b="1" i="1">
                              <a:latin typeface="Cambria Math" panose="02040503050406030204" pitchFamily="18" charset="0"/>
                            </a:rPr>
                            <m:t>𝒔</m:t>
                          </m:r>
                        </m:sub>
                      </m:sSub>
                      <m:r>
                        <a:rPr lang="en-US" sz="1700" b="1" i="0">
                          <a:latin typeface="Cambria Math" panose="02040503050406030204" pitchFamily="18" charset="0"/>
                        </a:rPr>
                        <m:t>(</m:t>
                      </m:r>
                      <m:r>
                        <a:rPr lang="en-US" sz="1700" b="1" i="1">
                          <a:latin typeface="Cambria Math" panose="02040503050406030204" pitchFamily="18" charset="0"/>
                        </a:rPr>
                        <m:t>𝒕</m:t>
                      </m:r>
                      <m:r>
                        <a:rPr lang="en-US" sz="1700" b="1" i="0">
                          <a:latin typeface="Cambria Math" panose="02040503050406030204" pitchFamily="18" charset="0"/>
                        </a:rPr>
                        <m:t>)=</m:t>
                      </m:r>
                      <m:r>
                        <a:rPr lang="en-US" sz="1700" b="1" i="1">
                          <a:latin typeface="Cambria Math" panose="02040503050406030204" pitchFamily="18" charset="0"/>
                        </a:rPr>
                        <m:t>𝑪</m:t>
                      </m:r>
                      <m:f>
                        <m:fPr>
                          <m:ctrlPr>
                            <a:rPr lang="en-US" sz="1700" b="1" i="1">
                              <a:latin typeface="Cambria Math" panose="02040503050406030204" pitchFamily="18" charset="0"/>
                            </a:rPr>
                          </m:ctrlPr>
                        </m:fPr>
                        <m:num>
                          <m:r>
                            <a:rPr lang="en-US" sz="1700" b="1" i="1">
                              <a:latin typeface="Cambria Math" panose="02040503050406030204" pitchFamily="18" charset="0"/>
                            </a:rPr>
                            <m:t>𝒅</m:t>
                          </m:r>
                          <m:sSub>
                            <m:sSubPr>
                              <m:ctrlPr>
                                <a:rPr lang="en-US" sz="1700" b="1" i="1">
                                  <a:latin typeface="Cambria Math" panose="02040503050406030204" pitchFamily="18" charset="0"/>
                                </a:rPr>
                              </m:ctrlPr>
                            </m:sSubPr>
                            <m:e>
                              <m:r>
                                <a:rPr lang="en-US" sz="1700" b="1" i="1">
                                  <a:latin typeface="Cambria Math" panose="02040503050406030204" pitchFamily="18" charset="0"/>
                                </a:rPr>
                                <m:t>𝒗</m:t>
                              </m:r>
                            </m:e>
                            <m:sub>
                              <m:r>
                                <a:rPr lang="en-US" sz="1700" b="1" i="1">
                                  <a:latin typeface="Cambria Math" panose="02040503050406030204" pitchFamily="18" charset="0"/>
                                </a:rPr>
                                <m:t>𝒔</m:t>
                              </m:r>
                            </m:sub>
                          </m:sSub>
                        </m:num>
                        <m:den>
                          <m:r>
                            <a:rPr lang="en-US" sz="1700" b="1" i="1">
                              <a:latin typeface="Cambria Math" panose="02040503050406030204" pitchFamily="18" charset="0"/>
                            </a:rPr>
                            <m:t>𝒅𝒕</m:t>
                          </m:r>
                        </m:den>
                      </m:f>
                    </m:oMath>
                  </m:oMathPara>
                </a14:m>
                <a:endParaRPr lang="en-US" sz="1700" b="1" dirty="0"/>
              </a:p>
            </p:txBody>
          </p:sp>
        </mc:Choice>
        <mc:Fallback xmlns="">
          <p:sp>
            <p:nvSpPr>
              <p:cNvPr id="18" name="Rectangle 17"/>
              <p:cNvSpPr>
                <a:spLocks noRot="1" noChangeAspect="1" noMove="1" noResize="1" noEditPoints="1" noAdjustHandles="1" noChangeArrowheads="1" noChangeShapeType="1" noTextEdit="1"/>
              </p:cNvSpPr>
              <p:nvPr/>
            </p:nvSpPr>
            <p:spPr>
              <a:xfrm>
                <a:off x="7228708" y="4465535"/>
                <a:ext cx="1493486" cy="58920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910932" y="6230419"/>
                <a:ext cx="4034502" cy="5890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rPr>
                        <m:t>𝑖</m:t>
                      </m:r>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𝑠</m:t>
                          </m:r>
                        </m:sub>
                      </m:sSub>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𝐶</m:t>
                          </m:r>
                        </m:sub>
                      </m:sSub>
                      <m:r>
                        <a:rPr lang="en-US" sz="1700" i="0">
                          <a:latin typeface="Cambria Math" panose="02040503050406030204" pitchFamily="18" charset="0"/>
                        </a:rPr>
                        <m:t>=</m:t>
                      </m:r>
                      <m:r>
                        <a:rPr lang="en-US" sz="1700" i="1">
                          <a:latin typeface="Cambria Math" panose="02040503050406030204" pitchFamily="18" charset="0"/>
                        </a:rPr>
                        <m:t>𝐶</m:t>
                      </m:r>
                      <m:f>
                        <m:fPr>
                          <m:ctrlPr>
                            <a:rPr lang="en-US" sz="1700" i="1">
                              <a:latin typeface="Cambria Math" panose="02040503050406030204" pitchFamily="18" charset="0"/>
                            </a:rPr>
                          </m:ctrlPr>
                        </m:fPr>
                        <m:num>
                          <m:r>
                            <a:rPr lang="en-US" sz="1700" i="1">
                              <a:latin typeface="Cambria Math" panose="02040503050406030204" pitchFamily="18" charset="0"/>
                            </a:rPr>
                            <m:t>𝑑𝑣</m:t>
                          </m:r>
                        </m:num>
                        <m:den>
                          <m:r>
                            <a:rPr lang="en-US" sz="1700" i="1">
                              <a:latin typeface="Cambria Math" panose="02040503050406030204" pitchFamily="18" charset="0"/>
                            </a:rPr>
                            <m:t>𝑑𝑡</m:t>
                          </m:r>
                        </m:den>
                      </m:f>
                      <m:r>
                        <a:rPr lang="en-US" sz="1700" i="0">
                          <a:latin typeface="Cambria Math" panose="02040503050406030204" pitchFamily="18" charset="0"/>
                        </a:rPr>
                        <m:t>→</m:t>
                      </m:r>
                      <m:r>
                        <a:rPr lang="en-US" sz="1700" i="1">
                          <a:latin typeface="Cambria Math" panose="02040503050406030204" pitchFamily="18" charset="0"/>
                        </a:rPr>
                        <m:t>𝑖</m:t>
                      </m:r>
                      <m:r>
                        <a:rPr lang="en-US" sz="1700" i="0">
                          <a:latin typeface="Cambria Math" panose="02040503050406030204" pitchFamily="18" charset="0"/>
                        </a:rPr>
                        <m:t>=</m:t>
                      </m:r>
                      <m:r>
                        <a:rPr lang="en-US" sz="1700" i="1">
                          <a:latin typeface="Cambria Math" panose="02040503050406030204" pitchFamily="18" charset="0"/>
                        </a:rPr>
                        <m:t>𝐶</m:t>
                      </m:r>
                      <m:f>
                        <m:fPr>
                          <m:ctrlPr>
                            <a:rPr lang="en-US" sz="1700" i="1">
                              <a:latin typeface="Cambria Math" panose="02040503050406030204" pitchFamily="18" charset="0"/>
                            </a:rPr>
                          </m:ctrlPr>
                        </m:fPr>
                        <m:num>
                          <m:r>
                            <a:rPr lang="en-US" sz="1700" i="1">
                              <a:latin typeface="Cambria Math" panose="02040503050406030204" pitchFamily="18" charset="0"/>
                            </a:rPr>
                            <m:t>𝑑𝑣</m:t>
                          </m:r>
                        </m:num>
                        <m:den>
                          <m:r>
                            <a:rPr lang="en-US" sz="1700" i="1">
                              <a:latin typeface="Cambria Math" panose="02040503050406030204" pitchFamily="18" charset="0"/>
                            </a:rPr>
                            <m:t>𝑑𝑡</m:t>
                          </m:r>
                        </m:den>
                      </m:f>
                      <m:r>
                        <a:rPr lang="en-US" sz="1700" i="0">
                          <a:latin typeface="Cambria Math" panose="02040503050406030204" pitchFamily="18" charset="0"/>
                        </a:rPr>
                        <m:t>−</m:t>
                      </m:r>
                      <m:r>
                        <a:rPr lang="en-US" sz="1700" i="1">
                          <a:latin typeface="Cambria Math" panose="02040503050406030204" pitchFamily="18" charset="0"/>
                        </a:rPr>
                        <m:t>𝐶</m:t>
                      </m:r>
                      <m:f>
                        <m:fPr>
                          <m:ctrlPr>
                            <a:rPr lang="en-US" sz="1700" i="1">
                              <a:latin typeface="Cambria Math" panose="02040503050406030204" pitchFamily="18" charset="0"/>
                            </a:rPr>
                          </m:ctrlPr>
                        </m:fPr>
                        <m:num>
                          <m:r>
                            <a:rPr lang="en-US" sz="1700" i="1">
                              <a:latin typeface="Cambria Math" panose="02040503050406030204" pitchFamily="18" charset="0"/>
                            </a:rPr>
                            <m:t>𝑑</m:t>
                          </m:r>
                          <m:sSub>
                            <m:sSubPr>
                              <m:ctrlPr>
                                <a:rPr lang="en-US" sz="1700" i="1">
                                  <a:latin typeface="Cambria Math" panose="02040503050406030204" pitchFamily="18" charset="0"/>
                                </a:rPr>
                              </m:ctrlPr>
                            </m:sSubPr>
                            <m:e>
                              <m:r>
                                <a:rPr lang="en-US" sz="1700" i="1">
                                  <a:latin typeface="Cambria Math" panose="02040503050406030204" pitchFamily="18" charset="0"/>
                                </a:rPr>
                                <m:t>𝑣</m:t>
                              </m:r>
                            </m:e>
                            <m:sub>
                              <m:r>
                                <a:rPr lang="en-US" sz="1700" i="1">
                                  <a:latin typeface="Cambria Math" panose="02040503050406030204" pitchFamily="18" charset="0"/>
                                </a:rPr>
                                <m:t>𝑠</m:t>
                              </m:r>
                            </m:sub>
                          </m:sSub>
                        </m:num>
                        <m:den>
                          <m:r>
                            <a:rPr lang="en-US" sz="1700" i="1">
                              <a:latin typeface="Cambria Math" panose="02040503050406030204" pitchFamily="18" charset="0"/>
                            </a:rPr>
                            <m:t>𝑑𝑡</m:t>
                          </m:r>
                        </m:den>
                      </m:f>
                    </m:oMath>
                  </m:oMathPara>
                </a14:m>
                <a:endParaRPr lang="en-US" sz="1700" dirty="0"/>
              </a:p>
            </p:txBody>
          </p:sp>
        </mc:Choice>
        <mc:Fallback xmlns="">
          <p:sp>
            <p:nvSpPr>
              <p:cNvPr id="19" name="Rectangle 18"/>
              <p:cNvSpPr>
                <a:spLocks noRot="1" noChangeAspect="1" noMove="1" noResize="1" noEditPoints="1" noAdjustHandles="1" noChangeArrowheads="1" noChangeShapeType="1" noTextEdit="1"/>
              </p:cNvSpPr>
              <p:nvPr/>
            </p:nvSpPr>
            <p:spPr>
              <a:xfrm>
                <a:off x="2910932" y="6230419"/>
                <a:ext cx="4034502" cy="589007"/>
              </a:xfrm>
              <a:prstGeom prst="rect">
                <a:avLst/>
              </a:prstGeom>
              <a:blipFill>
                <a:blip r:embed="rId8"/>
                <a:stretch>
                  <a:fillRect/>
                </a:stretch>
              </a:blipFill>
            </p:spPr>
            <p:txBody>
              <a:bodyPr/>
              <a:lstStyle/>
              <a:p>
                <a:r>
                  <a:rPr lang="en-US">
                    <a:noFill/>
                  </a:rPr>
                  <a:t> </a:t>
                </a:r>
              </a:p>
            </p:txBody>
          </p:sp>
        </mc:Fallback>
      </mc:AlternateContent>
      <p:sp>
        <p:nvSpPr>
          <p:cNvPr id="2" name="Rectangle 1"/>
          <p:cNvSpPr/>
          <p:nvPr/>
        </p:nvSpPr>
        <p:spPr>
          <a:xfrm>
            <a:off x="6248397" y="177805"/>
            <a:ext cx="2772298" cy="369332"/>
          </a:xfrm>
          <a:prstGeom prst="rect">
            <a:avLst/>
          </a:prstGeom>
        </p:spPr>
        <p:txBody>
          <a:bodyPr wrap="none">
            <a:spAutoFit/>
          </a:bodyPr>
          <a:lstStyle/>
          <a:p>
            <a:pPr marL="285750" indent="-285750" algn="r" rtl="1">
              <a:buFont typeface="Wingdings" panose="05000000000000000000" pitchFamily="2" charset="2"/>
              <a:buChar char="q"/>
            </a:pPr>
            <a:r>
              <a:rPr lang="fa-IR"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نکات مهم در مورد خازن </a:t>
            </a:r>
            <a:r>
              <a:rPr lang="en-US"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LTI</a:t>
            </a:r>
            <a:r>
              <a:rPr lang="fa-IR"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a:t>
            </a:r>
            <a:endParaRPr lang="en-US" b="1" dirty="0">
              <a:solidFill>
                <a:srgbClr val="FF0000"/>
              </a:solidFill>
            </a:endParaRPr>
          </a:p>
        </p:txBody>
      </p:sp>
    </p:spTree>
    <p:extLst>
      <p:ext uri="{BB962C8B-B14F-4D97-AF65-F5344CB8AC3E}">
        <p14:creationId xmlns:p14="http://schemas.microsoft.com/office/powerpoint/2010/main" val="113023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6" grpId="0"/>
      <p:bldP spid="17" grpId="0"/>
      <p:bldP spid="18" grpId="0" animBg="1"/>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
        <p:nvSpPr>
          <p:cNvPr id="3" name="Rectangle 2"/>
          <p:cNvSpPr/>
          <p:nvPr/>
        </p:nvSpPr>
        <p:spPr>
          <a:xfrm>
            <a:off x="304800" y="228600"/>
            <a:ext cx="8758177" cy="877163"/>
          </a:xfrm>
          <a:prstGeom prst="rect">
            <a:avLst/>
          </a:prstGeom>
        </p:spPr>
        <p:txBody>
          <a:bodyPr wrap="square">
            <a:spAutoFit/>
          </a:bodyPr>
          <a:lstStyle/>
          <a:p>
            <a:pPr algn="just" rtl="1">
              <a:buClr>
                <a:srgbClr val="FF0000"/>
              </a:buClr>
            </a:pPr>
            <a:r>
              <a:rPr lang="fa-IR" sz="17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د- پیوستگی ولتاژ دو سر خازن</a:t>
            </a:r>
          </a:p>
          <a:p>
            <a:pPr marL="457200" indent="-457200" algn="just" rtl="1">
              <a:buClr>
                <a:srgbClr val="FF0000"/>
              </a:buClr>
              <a:buFont typeface="Wingdings" panose="05000000000000000000" pitchFamily="2" charset="2"/>
              <a:buChar char="ü"/>
            </a:pPr>
            <a:r>
              <a:rPr lang="fa-IR" sz="1700" dirty="0">
                <a:latin typeface="Times New Roman" panose="02020603050405020304" pitchFamily="18" charset="0"/>
                <a:ea typeface="Calibri" panose="020F0502020204030204" pitchFamily="34" charset="0"/>
                <a:cs typeface="B Nazanin" panose="00000400000000000000" pitchFamily="2" charset="-78"/>
              </a:rPr>
              <a:t>اگر جریان عبوری از خازن تابع ضربه باشد، ولتاژ خازن دچار تغییر پله ای می شود. </a:t>
            </a:r>
            <a:endParaRPr lang="en-US" sz="1700" dirty="0">
              <a:latin typeface="Calibri" panose="020F0502020204030204" pitchFamily="34" charset="0"/>
              <a:ea typeface="Calibri" panose="020F0502020204030204" pitchFamily="34" charset="0"/>
              <a:cs typeface="Arial" panose="020B0604020202020204" pitchFamily="34" charset="0"/>
            </a:endParaRPr>
          </a:p>
          <a:p>
            <a:pPr marL="457200" indent="-457200" algn="just" rtl="1">
              <a:buClr>
                <a:srgbClr val="FF0000"/>
              </a:buClr>
              <a:buFont typeface="Wingdings" panose="05000000000000000000" pitchFamily="2" charset="2"/>
              <a:buChar char="ü"/>
            </a:pPr>
            <a:r>
              <a:rPr lang="fa-IR" sz="1700" dirty="0" smtClean="0">
                <a:latin typeface="Times New Roman" panose="02020603050405020304" pitchFamily="18" charset="0"/>
                <a:ea typeface="Calibri" panose="020F0502020204030204" pitchFamily="34" charset="0"/>
                <a:cs typeface="B Nazanin" panose="00000400000000000000" pitchFamily="2" charset="-78"/>
              </a:rPr>
              <a:t>مادامی </a:t>
            </a:r>
            <a:r>
              <a:rPr lang="fa-IR" sz="1700" dirty="0">
                <a:latin typeface="Times New Roman" panose="02020603050405020304" pitchFamily="18" charset="0"/>
                <a:ea typeface="Calibri" panose="020F0502020204030204" pitchFamily="34" charset="0"/>
                <a:cs typeface="B Nazanin" panose="00000400000000000000" pitchFamily="2" charset="-78"/>
              </a:rPr>
              <a:t>که جریان گذرنده از خازن کراندار باشد، ولتاژ دو سر آن پیوسته است</a:t>
            </a:r>
            <a:r>
              <a:rPr lang="fa-IR" sz="1700" dirty="0" smtClean="0">
                <a:latin typeface="Times New Roman" panose="02020603050405020304" pitchFamily="18" charset="0"/>
                <a:ea typeface="Calibri" panose="020F0502020204030204" pitchFamily="34" charset="0"/>
                <a:cs typeface="B Nazanin" panose="00000400000000000000" pitchFamily="2" charset="-78"/>
              </a:rPr>
              <a:t>.</a:t>
            </a:r>
          </a:p>
        </p:txBody>
      </p:sp>
      <mc:AlternateContent xmlns:mc="http://schemas.openxmlformats.org/markup-compatibility/2006" xmlns:a14="http://schemas.microsoft.com/office/drawing/2010/main">
        <mc:Choice Requires="a14">
          <p:sp>
            <p:nvSpPr>
              <p:cNvPr id="7" name="Rectangle 6"/>
              <p:cNvSpPr/>
              <p:nvPr/>
            </p:nvSpPr>
            <p:spPr>
              <a:xfrm>
                <a:off x="-4156" y="1114757"/>
                <a:ext cx="3346301" cy="8859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rPr>
                        <m:t>𝑣</m:t>
                      </m:r>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r>
                        <a:rPr lang="en-US" sz="1700" i="1">
                          <a:latin typeface="Cambria Math" panose="02040503050406030204" pitchFamily="18" charset="0"/>
                        </a:rPr>
                        <m:t>𝑑𝑡</m:t>
                      </m:r>
                      <m:r>
                        <a:rPr lang="en-US" sz="1700" i="0">
                          <a:latin typeface="Cambria Math" panose="02040503050406030204" pitchFamily="18" charset="0"/>
                        </a:rPr>
                        <m:t>)=</m:t>
                      </m:r>
                      <m:r>
                        <a:rPr lang="en-US" sz="1700" i="1">
                          <a:latin typeface="Cambria Math" panose="02040503050406030204" pitchFamily="18" charset="0"/>
                        </a:rPr>
                        <m:t>𝑣</m:t>
                      </m:r>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m:t>
                          </m:r>
                        </m:num>
                        <m:den>
                          <m:r>
                            <a:rPr lang="en-US" sz="1700" i="1">
                              <a:latin typeface="Cambria Math" panose="02040503050406030204" pitchFamily="18" charset="0"/>
                            </a:rPr>
                            <m:t>𝐶</m:t>
                          </m:r>
                        </m:den>
                      </m:f>
                      <m:nary>
                        <m:naryPr>
                          <m:limLoc m:val="undOvr"/>
                          <m:grow m:val="on"/>
                          <m:ctrlPr>
                            <a:rPr lang="en-US" sz="1700" i="1">
                              <a:latin typeface="Cambria Math" panose="02040503050406030204" pitchFamily="18" charset="0"/>
                            </a:rPr>
                          </m:ctrlPr>
                        </m:naryPr>
                        <m:sub>
                          <m:r>
                            <a:rPr lang="en-US" sz="1700" i="1">
                              <a:latin typeface="Cambria Math" panose="02040503050406030204" pitchFamily="18" charset="0"/>
                            </a:rPr>
                            <m:t>𝑡</m:t>
                          </m:r>
                        </m:sub>
                        <m:sup>
                          <m:r>
                            <a:rPr lang="en-US" sz="1700" i="1">
                              <a:latin typeface="Cambria Math" panose="02040503050406030204" pitchFamily="18" charset="0"/>
                            </a:rPr>
                            <m:t>𝑡</m:t>
                          </m:r>
                          <m:r>
                            <a:rPr lang="en-US" sz="1700" i="0">
                              <a:latin typeface="Cambria Math" panose="02040503050406030204" pitchFamily="18" charset="0"/>
                            </a:rPr>
                            <m:t>+</m:t>
                          </m:r>
                          <m:r>
                            <a:rPr lang="en-US" sz="1700" i="1">
                              <a:latin typeface="Cambria Math" panose="02040503050406030204" pitchFamily="18" charset="0"/>
                            </a:rPr>
                            <m:t>𝑑𝑡</m:t>
                          </m:r>
                        </m:sup>
                        <m:e>
                          <m:r>
                            <a:rPr lang="en-US" sz="1700" i="1">
                              <a:latin typeface="Cambria Math" panose="02040503050406030204" pitchFamily="18" charset="0"/>
                            </a:rPr>
                            <m:t>𝑖</m:t>
                          </m:r>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m:t>
                              </m:r>
                            </m:sup>
                          </m:sSup>
                        </m:e>
                      </m:nary>
                      <m:r>
                        <a:rPr lang="en-US" sz="1700" i="0">
                          <a:latin typeface="Cambria Math" panose="02040503050406030204" pitchFamily="18" charset="0"/>
                        </a:rPr>
                        <m:t>)</m:t>
                      </m:r>
                      <m:r>
                        <a:rPr lang="en-US" sz="1700" i="1">
                          <a:latin typeface="Cambria Math" panose="02040503050406030204" pitchFamily="18" charset="0"/>
                        </a:rPr>
                        <m:t>𝑑</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m:t>
                          </m:r>
                        </m:sup>
                      </m:sSup>
                    </m:oMath>
                  </m:oMathPara>
                </a14:m>
                <a:endParaRPr lang="en-US" sz="1700" dirty="0"/>
              </a:p>
            </p:txBody>
          </p:sp>
        </mc:Choice>
        <mc:Fallback xmlns="">
          <p:sp>
            <p:nvSpPr>
              <p:cNvPr id="7" name="Rectangle 6"/>
              <p:cNvSpPr>
                <a:spLocks noRot="1" noChangeAspect="1" noMove="1" noResize="1" noEditPoints="1" noAdjustHandles="1" noChangeArrowheads="1" noChangeShapeType="1" noTextEdit="1"/>
              </p:cNvSpPr>
              <p:nvPr/>
            </p:nvSpPr>
            <p:spPr>
              <a:xfrm>
                <a:off x="-4156" y="1114757"/>
                <a:ext cx="3346301" cy="885948"/>
              </a:xfrm>
              <a:prstGeom prst="rect">
                <a:avLst/>
              </a:prstGeom>
              <a:blipFill>
                <a:blip r:embed="rId2"/>
                <a:stretch>
                  <a:fillRect/>
                </a:stretch>
              </a:blipFill>
            </p:spPr>
            <p:txBody>
              <a:bodyPr/>
              <a:lstStyle/>
              <a:p>
                <a:r>
                  <a:rPr lang="en-US">
                    <a:noFill/>
                  </a:rPr>
                  <a:t> </a:t>
                </a:r>
              </a:p>
            </p:txBody>
          </p:sp>
        </mc:Fallback>
      </mc:AlternateContent>
      <p:cxnSp>
        <p:nvCxnSpPr>
          <p:cNvPr id="8" name="Straight Arrow Connector 7"/>
          <p:cNvCxnSpPr/>
          <p:nvPr/>
        </p:nvCxnSpPr>
        <p:spPr>
          <a:xfrm>
            <a:off x="3314857" y="1571957"/>
            <a:ext cx="438150"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8"/>
              <p:cNvSpPr/>
              <p:nvPr/>
            </p:nvSpPr>
            <p:spPr>
              <a:xfrm>
                <a:off x="3674951" y="1105763"/>
                <a:ext cx="5464893" cy="8859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rPr>
                        <m:t>𝑣</m:t>
                      </m:r>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r>
                        <a:rPr lang="en-US" sz="1700" i="1">
                          <a:latin typeface="Cambria Math" panose="02040503050406030204" pitchFamily="18" charset="0"/>
                        </a:rPr>
                        <m:t>𝑑𝑡</m:t>
                      </m:r>
                      <m:r>
                        <a:rPr lang="en-US" sz="1700" i="0">
                          <a:latin typeface="Cambria Math" panose="02040503050406030204" pitchFamily="18" charset="0"/>
                        </a:rPr>
                        <m:t>)−</m:t>
                      </m:r>
                      <m:r>
                        <a:rPr lang="en-US" sz="1700" i="1">
                          <a:latin typeface="Cambria Math" panose="02040503050406030204" pitchFamily="18" charset="0"/>
                        </a:rPr>
                        <m:t>𝑣</m:t>
                      </m:r>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m:t>
                          </m:r>
                        </m:num>
                        <m:den>
                          <m:r>
                            <a:rPr lang="en-US" sz="1700" i="1">
                              <a:latin typeface="Cambria Math" panose="02040503050406030204" pitchFamily="18" charset="0"/>
                            </a:rPr>
                            <m:t>𝐶</m:t>
                          </m:r>
                        </m:den>
                      </m:f>
                      <m:nary>
                        <m:naryPr>
                          <m:limLoc m:val="undOvr"/>
                          <m:grow m:val="on"/>
                          <m:ctrlPr>
                            <a:rPr lang="en-US" sz="1700" i="1">
                              <a:latin typeface="Cambria Math" panose="02040503050406030204" pitchFamily="18" charset="0"/>
                            </a:rPr>
                          </m:ctrlPr>
                        </m:naryPr>
                        <m:sub>
                          <m:r>
                            <a:rPr lang="en-US" sz="1700" i="1">
                              <a:latin typeface="Cambria Math" panose="02040503050406030204" pitchFamily="18" charset="0"/>
                            </a:rPr>
                            <m:t>𝑡</m:t>
                          </m:r>
                        </m:sub>
                        <m:sup>
                          <m:r>
                            <a:rPr lang="en-US" sz="1700" i="1">
                              <a:latin typeface="Cambria Math" panose="02040503050406030204" pitchFamily="18" charset="0"/>
                            </a:rPr>
                            <m:t>𝑡</m:t>
                          </m:r>
                          <m:r>
                            <a:rPr lang="en-US" sz="1700" i="0">
                              <a:latin typeface="Cambria Math" panose="02040503050406030204" pitchFamily="18" charset="0"/>
                            </a:rPr>
                            <m:t>+</m:t>
                          </m:r>
                          <m:r>
                            <a:rPr lang="en-US" sz="1700" i="1">
                              <a:latin typeface="Cambria Math" panose="02040503050406030204" pitchFamily="18" charset="0"/>
                            </a:rPr>
                            <m:t>𝑑𝑡</m:t>
                          </m:r>
                        </m:sup>
                        <m:e>
                          <m:r>
                            <a:rPr lang="en-US" sz="1700" i="1">
                              <a:latin typeface="Cambria Math" panose="02040503050406030204" pitchFamily="18" charset="0"/>
                            </a:rPr>
                            <m:t>𝑖</m:t>
                          </m:r>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m:t>
                              </m:r>
                            </m:sup>
                          </m:sSup>
                        </m:e>
                      </m:nary>
                      <m:r>
                        <a:rPr lang="en-US" sz="1700" i="0">
                          <a:latin typeface="Cambria Math" panose="02040503050406030204" pitchFamily="18" charset="0"/>
                        </a:rPr>
                        <m:t>)</m:t>
                      </m:r>
                      <m:r>
                        <a:rPr lang="en-US" sz="1700" i="1">
                          <a:latin typeface="Cambria Math" panose="02040503050406030204" pitchFamily="18" charset="0"/>
                        </a:rPr>
                        <m:t>𝑑</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m:t>
                          </m:r>
                        </m:sup>
                      </m:sSup>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m:t>
                          </m:r>
                        </m:num>
                        <m:den>
                          <m:r>
                            <a:rPr lang="en-US" sz="1700" i="1">
                              <a:latin typeface="Cambria Math" panose="02040503050406030204" pitchFamily="18" charset="0"/>
                            </a:rPr>
                            <m:t>𝐶</m:t>
                          </m:r>
                        </m:den>
                      </m:f>
                      <m:nary>
                        <m:naryPr>
                          <m:limLoc m:val="undOvr"/>
                          <m:grow m:val="on"/>
                          <m:ctrlPr>
                            <a:rPr lang="en-US" sz="1700" i="1">
                              <a:latin typeface="Cambria Math" panose="02040503050406030204" pitchFamily="18" charset="0"/>
                            </a:rPr>
                          </m:ctrlPr>
                        </m:naryPr>
                        <m:sub>
                          <m:r>
                            <a:rPr lang="en-US" sz="1700" i="1">
                              <a:latin typeface="Cambria Math" panose="02040503050406030204" pitchFamily="18" charset="0"/>
                            </a:rPr>
                            <m:t>𝑡</m:t>
                          </m:r>
                        </m:sub>
                        <m:sup>
                          <m:r>
                            <a:rPr lang="en-US" sz="1700" i="1">
                              <a:latin typeface="Cambria Math" panose="02040503050406030204" pitchFamily="18" charset="0"/>
                            </a:rPr>
                            <m:t>𝑡</m:t>
                          </m:r>
                          <m:r>
                            <a:rPr lang="en-US" sz="1700" i="0">
                              <a:latin typeface="Cambria Math" panose="02040503050406030204" pitchFamily="18" charset="0"/>
                            </a:rPr>
                            <m:t>+</m:t>
                          </m:r>
                          <m:r>
                            <a:rPr lang="en-US" sz="1700" i="1">
                              <a:latin typeface="Cambria Math" panose="02040503050406030204" pitchFamily="18" charset="0"/>
                            </a:rPr>
                            <m:t>𝑑𝑡</m:t>
                          </m:r>
                        </m:sup>
                        <m:e>
                          <m:r>
                            <a:rPr lang="en-US" sz="1700" i="1">
                              <a:latin typeface="Cambria Math" panose="02040503050406030204" pitchFamily="18" charset="0"/>
                            </a:rPr>
                            <m:t>𝑀</m:t>
                          </m:r>
                        </m:e>
                      </m:nary>
                      <m:r>
                        <a:rPr lang="en-US" sz="1700" i="1">
                          <a:latin typeface="Cambria Math" panose="02040503050406030204" pitchFamily="18" charset="0"/>
                        </a:rPr>
                        <m:t>𝑑</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m:t>
                          </m:r>
                        </m:sup>
                      </m:sSup>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1">
                              <a:latin typeface="Cambria Math" panose="02040503050406030204" pitchFamily="18" charset="0"/>
                            </a:rPr>
                            <m:t>𝑀</m:t>
                          </m:r>
                        </m:num>
                        <m:den>
                          <m:r>
                            <a:rPr lang="en-US" sz="1700" i="1">
                              <a:latin typeface="Cambria Math" panose="02040503050406030204" pitchFamily="18" charset="0"/>
                            </a:rPr>
                            <m:t>𝐶</m:t>
                          </m:r>
                        </m:den>
                      </m:f>
                      <m:r>
                        <a:rPr lang="en-US" sz="1700" i="1">
                          <a:latin typeface="Cambria Math" panose="02040503050406030204" pitchFamily="18" charset="0"/>
                        </a:rPr>
                        <m:t>𝑑𝑡</m:t>
                      </m:r>
                    </m:oMath>
                  </m:oMathPara>
                </a14:m>
                <a:endParaRPr lang="en-US" sz="1700" dirty="0"/>
              </a:p>
            </p:txBody>
          </p:sp>
        </mc:Choice>
        <mc:Fallback xmlns="">
          <p:sp>
            <p:nvSpPr>
              <p:cNvPr id="9" name="Rectangle 8"/>
              <p:cNvSpPr>
                <a:spLocks noRot="1" noChangeAspect="1" noMove="1" noResize="1" noEditPoints="1" noAdjustHandles="1" noChangeArrowheads="1" noChangeShapeType="1" noTextEdit="1"/>
              </p:cNvSpPr>
              <p:nvPr/>
            </p:nvSpPr>
            <p:spPr>
              <a:xfrm>
                <a:off x="3674951" y="1105763"/>
                <a:ext cx="5464893" cy="885948"/>
              </a:xfrm>
              <a:prstGeom prst="rect">
                <a:avLst/>
              </a:prstGeom>
              <a:blipFill>
                <a:blip r:embed="rId3"/>
                <a:stretch>
                  <a:fillRect/>
                </a:stretch>
              </a:blipFill>
            </p:spPr>
            <p:txBody>
              <a:bodyPr/>
              <a:lstStyle/>
              <a:p>
                <a:r>
                  <a:rPr lang="en-US">
                    <a:noFill/>
                  </a:rPr>
                  <a:t> </a:t>
                </a:r>
              </a:p>
            </p:txBody>
          </p:sp>
        </mc:Fallback>
      </mc:AlternateContent>
      <p:sp>
        <p:nvSpPr>
          <p:cNvPr id="10" name="Rectangle 9"/>
          <p:cNvSpPr/>
          <p:nvPr/>
        </p:nvSpPr>
        <p:spPr>
          <a:xfrm>
            <a:off x="1905000" y="2073714"/>
            <a:ext cx="7010605" cy="393185"/>
          </a:xfrm>
          <a:prstGeom prst="rect">
            <a:avLst/>
          </a:prstGeom>
        </p:spPr>
        <p:txBody>
          <a:bodyPr wrap="square">
            <a:spAutoFit/>
          </a:bodyPr>
          <a:lstStyle/>
          <a:p>
            <a:pPr algn="r" rtl="1">
              <a:lnSpc>
                <a:spcPct val="115000"/>
              </a:lnSpc>
              <a:spcAft>
                <a:spcPts val="1000"/>
              </a:spcAft>
              <a:buClr>
                <a:srgbClr val="FF0000"/>
              </a:buClr>
            </a:pPr>
            <a:r>
              <a:rPr lang="fa-IR" sz="1700" dirty="0" smtClean="0">
                <a:latin typeface="Cambria Math" panose="02040503050406030204" pitchFamily="18" charset="0"/>
                <a:ea typeface="Cambria Math" panose="02040503050406030204" pitchFamily="18" charset="0"/>
                <a:cs typeface="B Nazanin" panose="00000400000000000000" pitchFamily="2" charset="-78"/>
              </a:rPr>
              <a:t>حد تابع فوق وقتی </a:t>
            </a:r>
            <a:r>
              <a:rPr lang="en-US" sz="1700" dirty="0" smtClean="0">
                <a:latin typeface="Cambria Math" panose="02040503050406030204" pitchFamily="18" charset="0"/>
                <a:ea typeface="Cambria Math" panose="02040503050406030204" pitchFamily="18" charset="0"/>
                <a:cs typeface="B Nazanin" panose="00000400000000000000" pitchFamily="2" charset="-78"/>
              </a:rPr>
              <a:t>dt</a:t>
            </a:r>
            <a:r>
              <a:rPr lang="en-US" sz="1700" dirty="0" smtClean="0">
                <a:latin typeface="Cambria Math" panose="02040503050406030204" pitchFamily="18" charset="0"/>
                <a:ea typeface="Cambria Math" panose="02040503050406030204" pitchFamily="18" charset="0"/>
                <a:cs typeface="B Nazanin" panose="00000400000000000000" pitchFamily="2" charset="-78"/>
                <a:sym typeface="Wingdings" panose="05000000000000000000" pitchFamily="2" charset="2"/>
              </a:rPr>
              <a:t>0</a:t>
            </a:r>
            <a:r>
              <a:rPr lang="fa-IR" sz="1700" dirty="0" smtClean="0">
                <a:latin typeface="Cambria Math" panose="02040503050406030204" pitchFamily="18" charset="0"/>
                <a:ea typeface="Cambria Math" panose="02040503050406030204" pitchFamily="18" charset="0"/>
                <a:cs typeface="B Nazanin" panose="00000400000000000000" pitchFamily="2" charset="-78"/>
                <a:sym typeface="Wingdings" panose="05000000000000000000" pitchFamily="2" charset="2"/>
              </a:rPr>
              <a:t> میل می</a:t>
            </a:r>
            <a:r>
              <a:rPr lang="en-US" sz="1700" dirty="0" smtClean="0">
                <a:latin typeface="Cambria Math" panose="02040503050406030204" pitchFamily="18" charset="0"/>
                <a:ea typeface="Cambria Math" panose="02040503050406030204" pitchFamily="18" charset="0"/>
                <a:cs typeface="B Nazanin" panose="00000400000000000000" pitchFamily="2" charset="-78"/>
                <a:sym typeface="Wingdings" panose="05000000000000000000" pitchFamily="2" charset="2"/>
              </a:rPr>
              <a:t> </a:t>
            </a:r>
            <a:r>
              <a:rPr lang="fa-IR" sz="1700" dirty="0" smtClean="0">
                <a:latin typeface="Cambria Math" panose="02040503050406030204" pitchFamily="18" charset="0"/>
                <a:ea typeface="Cambria Math" panose="02040503050406030204" pitchFamily="18" charset="0"/>
                <a:cs typeface="B Nazanin" panose="00000400000000000000" pitchFamily="2" charset="-78"/>
                <a:sym typeface="Wingdings" panose="05000000000000000000" pitchFamily="2" charset="2"/>
              </a:rPr>
              <a:t>کند، برابر صفر است که بیانگر پیوستگی ولتاژ خازن </a:t>
            </a:r>
            <a:r>
              <a:rPr lang="en-US" sz="1700" dirty="0" smtClean="0">
                <a:latin typeface="Cambria Math" panose="02040503050406030204" pitchFamily="18" charset="0"/>
                <a:ea typeface="Cambria Math" panose="02040503050406030204" pitchFamily="18" charset="0"/>
                <a:cs typeface="B Nazanin" panose="00000400000000000000" pitchFamily="2" charset="-78"/>
                <a:sym typeface="Wingdings" panose="05000000000000000000" pitchFamily="2" charset="2"/>
              </a:rPr>
              <a:t>v(t)</a:t>
            </a:r>
            <a:r>
              <a:rPr lang="fa-IR" sz="1700" dirty="0" smtClean="0">
                <a:latin typeface="Cambria Math" panose="02040503050406030204" pitchFamily="18" charset="0"/>
                <a:ea typeface="Cambria Math" panose="02040503050406030204" pitchFamily="18" charset="0"/>
                <a:cs typeface="B Nazanin" panose="00000400000000000000" pitchFamily="2" charset="-78"/>
                <a:sym typeface="Wingdings" panose="05000000000000000000" pitchFamily="2" charset="2"/>
              </a:rPr>
              <a:t> می</a:t>
            </a:r>
            <a:r>
              <a:rPr lang="en-US" sz="1700" dirty="0" smtClean="0">
                <a:latin typeface="Cambria Math" panose="02040503050406030204" pitchFamily="18" charset="0"/>
                <a:ea typeface="Cambria Math" panose="02040503050406030204" pitchFamily="18" charset="0"/>
                <a:cs typeface="B Nazanin" panose="00000400000000000000" pitchFamily="2" charset="-78"/>
                <a:sym typeface="Wingdings" panose="05000000000000000000" pitchFamily="2" charset="2"/>
              </a:rPr>
              <a:t> </a:t>
            </a:r>
            <a:r>
              <a:rPr lang="fa-IR" sz="1700" dirty="0" smtClean="0">
                <a:latin typeface="Cambria Math" panose="02040503050406030204" pitchFamily="18" charset="0"/>
                <a:ea typeface="Cambria Math" panose="02040503050406030204" pitchFamily="18" charset="0"/>
                <a:cs typeface="B Nazanin" panose="00000400000000000000" pitchFamily="2" charset="-78"/>
                <a:sym typeface="Wingdings" panose="05000000000000000000" pitchFamily="2" charset="2"/>
              </a:rPr>
              <a:t>باشد. </a:t>
            </a:r>
            <a:endParaRPr lang="en-US" sz="1700" dirty="0">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11" name="Rectangle 10"/>
          <p:cNvSpPr/>
          <p:nvPr/>
        </p:nvSpPr>
        <p:spPr>
          <a:xfrm>
            <a:off x="3478655" y="2813198"/>
            <a:ext cx="5510355" cy="694036"/>
          </a:xfrm>
          <a:prstGeom prst="rect">
            <a:avLst/>
          </a:prstGeom>
        </p:spPr>
        <p:txBody>
          <a:bodyPr wrap="square">
            <a:spAutoFit/>
          </a:bodyPr>
          <a:lstStyle/>
          <a:p>
            <a:pPr marL="342900" indent="-342900" algn="just" rtl="1">
              <a:lnSpc>
                <a:spcPct val="115000"/>
              </a:lnSpc>
              <a:spcAft>
                <a:spcPts val="1000"/>
              </a:spcAft>
              <a:buClr>
                <a:srgbClr val="FF0000"/>
              </a:buClr>
              <a:buFont typeface="Wingdings" panose="05000000000000000000" pitchFamily="2" charset="2"/>
              <a:buChar char="q"/>
            </a:pPr>
            <a:r>
              <a:rPr lang="fa-IR"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 </a:t>
            </a:r>
            <a:r>
              <a:rPr lang="fa-IR" sz="1700" dirty="0" smtClean="0">
                <a:latin typeface="Times New Roman" panose="02020603050405020304" pitchFamily="18" charset="0"/>
                <a:ea typeface="Calibri" panose="020F0502020204030204" pitchFamily="34" charset="0"/>
                <a:cs typeface="B Nazanin" panose="00000400000000000000" pitchFamily="2" charset="-78"/>
              </a:rPr>
              <a:t>در شکل مقابل خازن </a:t>
            </a:r>
            <a:r>
              <a:rPr lang="en-US" sz="1700" dirty="0" smtClean="0">
                <a:latin typeface="Times New Roman" panose="02020603050405020304" pitchFamily="18" charset="0"/>
                <a:ea typeface="Calibri" panose="020F0502020204030204" pitchFamily="34" charset="0"/>
                <a:cs typeface="B Nazanin" panose="00000400000000000000" pitchFamily="2" charset="-78"/>
              </a:rPr>
              <a:t>C</a:t>
            </a:r>
            <a:r>
              <a:rPr lang="fa-IR" sz="1700" dirty="0" smtClean="0">
                <a:latin typeface="Times New Roman" panose="02020603050405020304" pitchFamily="18" charset="0"/>
                <a:ea typeface="Calibri" panose="020F0502020204030204" pitchFamily="34" charset="0"/>
                <a:cs typeface="B Nazanin" panose="00000400000000000000" pitchFamily="2" charset="-78"/>
              </a:rPr>
              <a:t> در مقدار </a:t>
            </a:r>
            <a:r>
              <a:rPr lang="en-US" sz="1700" dirty="0" smtClean="0">
                <a:latin typeface="Times New Roman" panose="02020603050405020304" pitchFamily="18" charset="0"/>
                <a:ea typeface="Calibri" panose="020F0502020204030204" pitchFamily="34" charset="0"/>
                <a:cs typeface="B Nazanin" panose="00000400000000000000" pitchFamily="2" charset="-78"/>
              </a:rPr>
              <a:t>2V</a:t>
            </a:r>
            <a:r>
              <a:rPr lang="fa-IR" sz="1700" dirty="0" smtClean="0">
                <a:latin typeface="Times New Roman" panose="02020603050405020304" pitchFamily="18" charset="0"/>
                <a:ea typeface="Calibri" panose="020F0502020204030204" pitchFamily="34" charset="0"/>
                <a:cs typeface="B Nazanin" panose="00000400000000000000" pitchFamily="2" charset="-78"/>
              </a:rPr>
              <a:t> شارژ شده است. مطلوب است محاسبه ولتاژ مقاومت </a:t>
            </a:r>
            <a:r>
              <a:rPr lang="en-US" sz="1700" dirty="0" smtClean="0">
                <a:latin typeface="Times New Roman" panose="02020603050405020304" pitchFamily="18" charset="0"/>
                <a:ea typeface="Calibri" panose="020F0502020204030204" pitchFamily="34" charset="0"/>
                <a:cs typeface="B Nazanin" panose="00000400000000000000" pitchFamily="2" charset="-78"/>
              </a:rPr>
              <a:t>R</a:t>
            </a:r>
            <a:r>
              <a:rPr lang="en-US" sz="1700" baseline="-25000" dirty="0" smtClean="0">
                <a:latin typeface="Times New Roman" panose="02020603050405020304" pitchFamily="18" charset="0"/>
                <a:ea typeface="Calibri" panose="020F0502020204030204" pitchFamily="34" charset="0"/>
                <a:cs typeface="B Nazanin" panose="00000400000000000000" pitchFamily="2" charset="-78"/>
              </a:rPr>
              <a:t>1</a:t>
            </a:r>
            <a:r>
              <a:rPr lang="fa-IR" sz="1700" dirty="0" smtClean="0">
                <a:latin typeface="Times New Roman" panose="02020603050405020304" pitchFamily="18" charset="0"/>
                <a:ea typeface="Calibri" panose="020F0502020204030204" pitchFamily="34" charset="0"/>
                <a:cs typeface="B Nazanin" panose="00000400000000000000" pitchFamily="2" charset="-78"/>
              </a:rPr>
              <a:t> و </a:t>
            </a:r>
            <a:r>
              <a:rPr lang="en-US" sz="1700" dirty="0" smtClean="0">
                <a:latin typeface="Times New Roman" panose="02020603050405020304" pitchFamily="18" charset="0"/>
                <a:ea typeface="Calibri" panose="020F0502020204030204" pitchFamily="34" charset="0"/>
                <a:cs typeface="B Nazanin" panose="00000400000000000000" pitchFamily="2" charset="-78"/>
              </a:rPr>
              <a:t>R</a:t>
            </a:r>
            <a:r>
              <a:rPr lang="en-US" sz="1700" baseline="-25000" dirty="0" smtClean="0">
                <a:latin typeface="Times New Roman" panose="02020603050405020304" pitchFamily="18" charset="0"/>
                <a:ea typeface="Calibri" panose="020F0502020204030204" pitchFamily="34" charset="0"/>
                <a:cs typeface="B Nazanin" panose="00000400000000000000" pitchFamily="2" charset="-78"/>
              </a:rPr>
              <a:t>2</a:t>
            </a:r>
            <a:r>
              <a:rPr lang="fa-IR" sz="1700" dirty="0" smtClean="0">
                <a:latin typeface="Times New Roman" panose="02020603050405020304" pitchFamily="18" charset="0"/>
                <a:ea typeface="Calibri" panose="020F0502020204030204" pitchFamily="34" charset="0"/>
                <a:cs typeface="B Nazanin" panose="00000400000000000000" pitchFamily="2" charset="-78"/>
              </a:rPr>
              <a:t> قبل و بعد از باز شدن کلید در لحظه </a:t>
            </a:r>
            <a:r>
              <a:rPr lang="en-US" sz="1700" dirty="0" smtClean="0">
                <a:latin typeface="Times New Roman" panose="02020603050405020304" pitchFamily="18" charset="0"/>
                <a:ea typeface="Calibri" panose="020F0502020204030204" pitchFamily="34" charset="0"/>
                <a:cs typeface="B Nazanin" panose="00000400000000000000" pitchFamily="2" charset="-78"/>
              </a:rPr>
              <a:t>t=0</a:t>
            </a:r>
            <a:r>
              <a:rPr lang="fa-IR" sz="1700" dirty="0" smtClean="0">
                <a:latin typeface="Times New Roman" panose="02020603050405020304" pitchFamily="18" charset="0"/>
                <a:ea typeface="Calibri" panose="020F0502020204030204" pitchFamily="34" charset="0"/>
                <a:cs typeface="B Nazanin" panose="00000400000000000000" pitchFamily="2" charset="-78"/>
              </a:rPr>
              <a:t>. </a:t>
            </a:r>
            <a:endParaRPr lang="en-US" sz="17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4"/>
          <a:stretch>
            <a:fillRect/>
          </a:stretch>
        </p:blipFill>
        <p:spPr>
          <a:xfrm>
            <a:off x="152400" y="2590800"/>
            <a:ext cx="3295193" cy="1832869"/>
          </a:xfrm>
          <a:prstGeom prst="rect">
            <a:avLst/>
          </a:prstGeom>
        </p:spPr>
      </p:pic>
      <p:sp>
        <p:nvSpPr>
          <p:cNvPr id="13" name="Rectangle 12"/>
          <p:cNvSpPr/>
          <p:nvPr/>
        </p:nvSpPr>
        <p:spPr>
          <a:xfrm>
            <a:off x="4109075" y="4235448"/>
            <a:ext cx="1712101" cy="340093"/>
          </a:xfrm>
          <a:prstGeom prst="rect">
            <a:avLst/>
          </a:prstGeom>
        </p:spPr>
        <p:txBody>
          <a:bodyPr wrap="square">
            <a:spAutoFit/>
          </a:bodyPr>
          <a:lstStyle/>
          <a:p>
            <a:pPr algn="ctr" rtl="1">
              <a:lnSpc>
                <a:spcPct val="115000"/>
              </a:lnSpc>
              <a:spcAft>
                <a:spcPts val="1000"/>
              </a:spcAft>
              <a:buClr>
                <a:srgbClr val="FF0000"/>
              </a:buClr>
            </a:pPr>
            <a:r>
              <a:rPr lang="fa-IR"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:قبل از باز شدن کلید</a:t>
            </a:r>
            <a:endParaRPr lang="en-US" sz="14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5715000" y="4037762"/>
                <a:ext cx="2526461" cy="7718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700" i="1">
                              <a:latin typeface="Cambria Math" panose="02040503050406030204" pitchFamily="18" charset="0"/>
                            </a:rPr>
                          </m:ctrlPr>
                        </m:dPr>
                        <m:e>
                          <m:m>
                            <m:mPr>
                              <m:mcs>
                                <m:mc>
                                  <m:mcPr>
                                    <m:count m:val="1"/>
                                    <m:mcJc m:val="center"/>
                                  </m:mcPr>
                                </m:mc>
                              </m:mcs>
                              <m:ctrlPr>
                                <a:rPr lang="en-US" sz="1700" i="1">
                                  <a:latin typeface="Cambria Math" panose="02040503050406030204" pitchFamily="18" charset="0"/>
                                </a:rPr>
                              </m:ctrlPr>
                            </m:mPr>
                            <m:mr>
                              <m:e>
                                <m:sSub>
                                  <m:sSubPr>
                                    <m:ctrlPr>
                                      <a:rPr lang="en-US" sz="1700" i="1">
                                        <a:latin typeface="Cambria Math" panose="02040503050406030204" pitchFamily="18" charset="0"/>
                                      </a:rPr>
                                    </m:ctrlPr>
                                  </m:sSubPr>
                                  <m:e>
                                    <m:r>
                                      <a:rPr lang="en-US" sz="1700" i="1">
                                        <a:latin typeface="Cambria Math" panose="02040503050406030204" pitchFamily="18" charset="0"/>
                                      </a:rPr>
                                      <m:t>𝑣</m:t>
                                    </m:r>
                                  </m:e>
                                  <m:sub>
                                    <m:r>
                                      <a:rPr lang="en-US" sz="1700" i="1">
                                        <a:latin typeface="Cambria Math" panose="02040503050406030204" pitchFamily="18" charset="0"/>
                                      </a:rPr>
                                      <m:t>𝑅</m:t>
                                    </m:r>
                                    <m:r>
                                      <a:rPr lang="en-US" sz="1700" i="0">
                                        <a:latin typeface="Cambria Math" panose="02040503050406030204" pitchFamily="18" charset="0"/>
                                      </a:rPr>
                                      <m:t>1</m:t>
                                    </m:r>
                                  </m:sub>
                                </m:sSub>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0">
                                        <a:latin typeface="Cambria Math" panose="02040503050406030204" pitchFamily="18" charset="0"/>
                                      </a:rPr>
                                      <m:t>0</m:t>
                                    </m:r>
                                  </m:e>
                                  <m:sup>
                                    <m:r>
                                      <a:rPr lang="en-US" sz="1700" i="0">
                                        <a:latin typeface="Cambria Math" panose="02040503050406030204" pitchFamily="18" charset="0"/>
                                      </a:rPr>
                                      <m:t>−</m:t>
                                    </m:r>
                                  </m:sup>
                                </m:sSup>
                                <m:r>
                                  <a:rPr lang="en-US" sz="1700" i="0">
                                    <a:latin typeface="Cambria Math" panose="02040503050406030204" pitchFamily="18" charset="0"/>
                                  </a:rPr>
                                  <m:t>)=</m:t>
                                </m:r>
                                <m:r>
                                  <a:rPr lang="en-US" sz="1700" i="0">
                                    <a:latin typeface="Cambria Math" panose="02040503050406030204" pitchFamily="18" charset="0"/>
                                  </a:rPr>
                                  <m:t>3</m:t>
                                </m:r>
                                <m:r>
                                  <a:rPr lang="en-US" sz="1700" i="0">
                                    <a:latin typeface="Cambria Math" panose="02040503050406030204" pitchFamily="18" charset="0"/>
                                  </a:rPr>
                                  <m:t>−</m:t>
                                </m:r>
                                <m:r>
                                  <a:rPr lang="en-US" sz="1700" i="0">
                                    <a:latin typeface="Cambria Math" panose="02040503050406030204" pitchFamily="18" charset="0"/>
                                  </a:rPr>
                                  <m:t>2</m:t>
                                </m:r>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0">
                                        <a:latin typeface="Cambria Math" panose="02040503050406030204" pitchFamily="18" charset="0"/>
                                      </a:rPr>
                                      <m:t>1</m:t>
                                    </m:r>
                                  </m:e>
                                  <m:sup>
                                    <m:r>
                                      <a:rPr lang="en-US" sz="1700" i="1">
                                        <a:latin typeface="Cambria Math" panose="02040503050406030204" pitchFamily="18" charset="0"/>
                                      </a:rPr>
                                      <m:t>𝑉</m:t>
                                    </m:r>
                                  </m:sup>
                                </m:sSup>
                              </m:e>
                            </m:mr>
                            <m:mr>
                              <m:e>
                                <m:sSub>
                                  <m:sSubPr>
                                    <m:ctrlPr>
                                      <a:rPr lang="en-US" sz="1700" i="1">
                                        <a:latin typeface="Cambria Math" panose="02040503050406030204" pitchFamily="18" charset="0"/>
                                      </a:rPr>
                                    </m:ctrlPr>
                                  </m:sSubPr>
                                  <m:e>
                                    <m:r>
                                      <a:rPr lang="en-US" sz="1700" i="1">
                                        <a:latin typeface="Cambria Math" panose="02040503050406030204" pitchFamily="18" charset="0"/>
                                      </a:rPr>
                                      <m:t>𝑣</m:t>
                                    </m:r>
                                  </m:e>
                                  <m:sub>
                                    <m:r>
                                      <a:rPr lang="en-US" sz="1700" i="1">
                                        <a:latin typeface="Cambria Math" panose="02040503050406030204" pitchFamily="18" charset="0"/>
                                      </a:rPr>
                                      <m:t>𝑅</m:t>
                                    </m:r>
                                    <m:r>
                                      <a:rPr lang="en-US" sz="1700" i="0">
                                        <a:latin typeface="Cambria Math" panose="02040503050406030204" pitchFamily="18" charset="0"/>
                                      </a:rPr>
                                      <m:t>2</m:t>
                                    </m:r>
                                  </m:sub>
                                </m:sSub>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0">
                                        <a:latin typeface="Cambria Math" panose="02040503050406030204" pitchFamily="18" charset="0"/>
                                      </a:rPr>
                                      <m:t>0</m:t>
                                    </m:r>
                                  </m:e>
                                  <m:sup>
                                    <m:r>
                                      <a:rPr lang="en-US" sz="1700" i="0">
                                        <a:latin typeface="Cambria Math" panose="02040503050406030204" pitchFamily="18" charset="0"/>
                                      </a:rPr>
                                      <m:t>−</m:t>
                                    </m:r>
                                  </m:sup>
                                </m:sSup>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𝑣</m:t>
                                    </m:r>
                                  </m:e>
                                  <m:sub>
                                    <m:r>
                                      <a:rPr lang="en-US" sz="1700" i="1">
                                        <a:latin typeface="Cambria Math" panose="02040503050406030204" pitchFamily="18" charset="0"/>
                                      </a:rPr>
                                      <m:t>𝐶</m:t>
                                    </m:r>
                                  </m:sub>
                                </m:sSub>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0">
                                        <a:latin typeface="Cambria Math" panose="02040503050406030204" pitchFamily="18" charset="0"/>
                                      </a:rPr>
                                      <m:t>0</m:t>
                                    </m:r>
                                  </m:e>
                                  <m:sup>
                                    <m:r>
                                      <a:rPr lang="en-US" sz="1700" i="0">
                                        <a:latin typeface="Cambria Math" panose="02040503050406030204" pitchFamily="18" charset="0"/>
                                      </a:rPr>
                                      <m:t>−</m:t>
                                    </m:r>
                                  </m:sup>
                                </m:sSup>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0">
                                        <a:latin typeface="Cambria Math" panose="02040503050406030204" pitchFamily="18" charset="0"/>
                                      </a:rPr>
                                      <m:t>2</m:t>
                                    </m:r>
                                  </m:e>
                                  <m:sup>
                                    <m:r>
                                      <a:rPr lang="en-US" sz="1700" i="1">
                                        <a:latin typeface="Cambria Math" panose="02040503050406030204" pitchFamily="18" charset="0"/>
                                      </a:rPr>
                                      <m:t>𝑉</m:t>
                                    </m:r>
                                  </m:sup>
                                </m:sSup>
                              </m:e>
                            </m:mr>
                          </m:m>
                        </m:e>
                      </m:d>
                    </m:oMath>
                  </m:oMathPara>
                </a14:m>
                <a:endParaRPr lang="en-US" sz="1700" dirty="0"/>
              </a:p>
            </p:txBody>
          </p:sp>
        </mc:Choice>
        <mc:Fallback xmlns="">
          <p:sp>
            <p:nvSpPr>
              <p:cNvPr id="14" name="Rectangle 13"/>
              <p:cNvSpPr>
                <a:spLocks noRot="1" noChangeAspect="1" noMove="1" noResize="1" noEditPoints="1" noAdjustHandles="1" noChangeArrowheads="1" noChangeShapeType="1" noTextEdit="1"/>
              </p:cNvSpPr>
              <p:nvPr/>
            </p:nvSpPr>
            <p:spPr>
              <a:xfrm>
                <a:off x="5715000" y="4037762"/>
                <a:ext cx="2526461" cy="771814"/>
              </a:xfrm>
              <a:prstGeom prst="rect">
                <a:avLst/>
              </a:prstGeom>
              <a:blipFill>
                <a:blip r:embed="rId5"/>
                <a:stretch>
                  <a:fillRect/>
                </a:stretch>
              </a:blipFill>
            </p:spPr>
            <p:txBody>
              <a:bodyPr/>
              <a:lstStyle/>
              <a:p>
                <a:r>
                  <a:rPr lang="en-US">
                    <a:noFill/>
                  </a:rPr>
                  <a:t> </a:t>
                </a:r>
              </a:p>
            </p:txBody>
          </p:sp>
        </mc:Fallback>
      </mc:AlternateContent>
      <p:sp>
        <p:nvSpPr>
          <p:cNvPr id="15" name="Rectangle 14"/>
          <p:cNvSpPr/>
          <p:nvPr/>
        </p:nvSpPr>
        <p:spPr>
          <a:xfrm>
            <a:off x="4005769" y="5303755"/>
            <a:ext cx="1918712" cy="340093"/>
          </a:xfrm>
          <a:prstGeom prst="rect">
            <a:avLst/>
          </a:prstGeom>
        </p:spPr>
        <p:txBody>
          <a:bodyPr wrap="square">
            <a:spAutoFit/>
          </a:bodyPr>
          <a:lstStyle/>
          <a:p>
            <a:pPr algn="ctr" rtl="1">
              <a:lnSpc>
                <a:spcPct val="115000"/>
              </a:lnSpc>
              <a:spcAft>
                <a:spcPts val="1000"/>
              </a:spcAft>
              <a:buClr>
                <a:srgbClr val="FF0000"/>
              </a:buClr>
            </a:pPr>
            <a:r>
              <a:rPr lang="fa-IR"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:بعد از باز شدن کلید</a:t>
            </a:r>
            <a:endParaRPr lang="en-US" sz="14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Rectangle 15"/>
              <p:cNvSpPr/>
              <p:nvPr/>
            </p:nvSpPr>
            <p:spPr>
              <a:xfrm>
                <a:off x="5715000" y="5151883"/>
                <a:ext cx="2936766" cy="7718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700" i="1">
                              <a:latin typeface="Cambria Math" panose="02040503050406030204" pitchFamily="18" charset="0"/>
                            </a:rPr>
                          </m:ctrlPr>
                        </m:dPr>
                        <m:e>
                          <m:m>
                            <m:mPr>
                              <m:mcs>
                                <m:mc>
                                  <m:mcPr>
                                    <m:count m:val="1"/>
                                    <m:mcJc m:val="center"/>
                                  </m:mcPr>
                                </m:mc>
                              </m:mcs>
                              <m:ctrlPr>
                                <a:rPr lang="en-US" sz="1700" i="1">
                                  <a:latin typeface="Cambria Math" panose="02040503050406030204" pitchFamily="18" charset="0"/>
                                </a:rPr>
                              </m:ctrlPr>
                            </m:mPr>
                            <m:mr>
                              <m:e>
                                <m:sSub>
                                  <m:sSubPr>
                                    <m:ctrlPr>
                                      <a:rPr lang="en-US" sz="1700" i="1">
                                        <a:latin typeface="Cambria Math" panose="02040503050406030204" pitchFamily="18" charset="0"/>
                                      </a:rPr>
                                    </m:ctrlPr>
                                  </m:sSubPr>
                                  <m:e>
                                    <m:r>
                                      <a:rPr lang="en-US" sz="1700" i="1">
                                        <a:latin typeface="Cambria Math" panose="02040503050406030204" pitchFamily="18" charset="0"/>
                                      </a:rPr>
                                      <m:t>𝑣</m:t>
                                    </m:r>
                                  </m:e>
                                  <m:sub>
                                    <m:r>
                                      <a:rPr lang="en-US" sz="1700" i="1">
                                        <a:latin typeface="Cambria Math" panose="02040503050406030204" pitchFamily="18" charset="0"/>
                                      </a:rPr>
                                      <m:t>𝑅</m:t>
                                    </m:r>
                                    <m:r>
                                      <a:rPr lang="en-US" sz="1700" i="0">
                                        <a:latin typeface="Cambria Math" panose="02040503050406030204" pitchFamily="18" charset="0"/>
                                      </a:rPr>
                                      <m:t>1</m:t>
                                    </m:r>
                                  </m:sub>
                                </m:sSub>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0">
                                        <a:latin typeface="Cambria Math" panose="02040503050406030204" pitchFamily="18" charset="0"/>
                                      </a:rPr>
                                      <m:t>0</m:t>
                                    </m:r>
                                  </m:e>
                                  <m:sup>
                                    <m:r>
                                      <a:rPr lang="en-US" sz="1700" i="0">
                                        <a:latin typeface="Cambria Math" panose="02040503050406030204" pitchFamily="18" charset="0"/>
                                      </a:rPr>
                                      <m:t>+</m:t>
                                    </m:r>
                                  </m:sup>
                                </m:sSup>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1</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𝑅</m:t>
                                    </m:r>
                                    <m:r>
                                      <a:rPr lang="en-US" sz="1700" i="0">
                                        <a:latin typeface="Cambria Math" panose="02040503050406030204" pitchFamily="18" charset="0"/>
                                      </a:rPr>
                                      <m:t>1</m:t>
                                    </m:r>
                                  </m:sub>
                                </m:sSub>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0">
                                        <a:latin typeface="Cambria Math" panose="02040503050406030204" pitchFamily="18" charset="0"/>
                                      </a:rPr>
                                      <m:t>0</m:t>
                                    </m:r>
                                  </m:e>
                                  <m:sup>
                                    <m:r>
                                      <a:rPr lang="en-US" sz="1700" i="0">
                                        <a:latin typeface="Cambria Math" panose="02040503050406030204" pitchFamily="18" charset="0"/>
                                      </a:rPr>
                                      <m:t>+</m:t>
                                    </m:r>
                                  </m:sup>
                                </m:sSup>
                                <m:r>
                                  <a:rPr lang="en-US" sz="1700" i="0">
                                    <a:latin typeface="Cambria Math" panose="02040503050406030204" pitchFamily="18" charset="0"/>
                                  </a:rPr>
                                  <m:t>)=</m:t>
                                </m:r>
                                <m:r>
                                  <a:rPr lang="en-US" sz="1700" i="0">
                                    <a:latin typeface="Cambria Math" panose="02040503050406030204" pitchFamily="18" charset="0"/>
                                  </a:rPr>
                                  <m:t>0</m:t>
                                </m:r>
                              </m:e>
                            </m:mr>
                            <m:mr>
                              <m:e>
                                <m:sSub>
                                  <m:sSubPr>
                                    <m:ctrlPr>
                                      <a:rPr lang="en-US" sz="1700" i="1">
                                        <a:latin typeface="Cambria Math" panose="02040503050406030204" pitchFamily="18" charset="0"/>
                                      </a:rPr>
                                    </m:ctrlPr>
                                  </m:sSubPr>
                                  <m:e>
                                    <m:r>
                                      <a:rPr lang="en-US" sz="1700" i="1">
                                        <a:latin typeface="Cambria Math" panose="02040503050406030204" pitchFamily="18" charset="0"/>
                                      </a:rPr>
                                      <m:t>𝑣</m:t>
                                    </m:r>
                                  </m:e>
                                  <m:sub>
                                    <m:r>
                                      <a:rPr lang="en-US" sz="1700" i="1">
                                        <a:latin typeface="Cambria Math" panose="02040503050406030204" pitchFamily="18" charset="0"/>
                                      </a:rPr>
                                      <m:t>𝑅</m:t>
                                    </m:r>
                                    <m:r>
                                      <a:rPr lang="en-US" sz="1700" i="0">
                                        <a:latin typeface="Cambria Math" panose="02040503050406030204" pitchFamily="18" charset="0"/>
                                      </a:rPr>
                                      <m:t>2</m:t>
                                    </m:r>
                                  </m:sub>
                                </m:sSub>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0">
                                        <a:latin typeface="Cambria Math" panose="02040503050406030204" pitchFamily="18" charset="0"/>
                                      </a:rPr>
                                      <m:t>0</m:t>
                                    </m:r>
                                  </m:e>
                                  <m:sup>
                                    <m:r>
                                      <a:rPr lang="en-US" sz="1700" i="0">
                                        <a:latin typeface="Cambria Math" panose="02040503050406030204" pitchFamily="18" charset="0"/>
                                      </a:rPr>
                                      <m:t>+</m:t>
                                    </m:r>
                                  </m:sup>
                                </m:sSup>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𝑣</m:t>
                                    </m:r>
                                  </m:e>
                                  <m:sub>
                                    <m:r>
                                      <a:rPr lang="en-US" sz="1700" i="1">
                                        <a:latin typeface="Cambria Math" panose="02040503050406030204" pitchFamily="18" charset="0"/>
                                      </a:rPr>
                                      <m:t>𝐶</m:t>
                                    </m:r>
                                  </m:sub>
                                </m:sSub>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0">
                                        <a:latin typeface="Cambria Math" panose="02040503050406030204" pitchFamily="18" charset="0"/>
                                      </a:rPr>
                                      <m:t>0</m:t>
                                    </m:r>
                                  </m:e>
                                  <m:sup>
                                    <m:r>
                                      <a:rPr lang="en-US" sz="1700" i="0">
                                        <a:latin typeface="Cambria Math" panose="02040503050406030204" pitchFamily="18" charset="0"/>
                                      </a:rPr>
                                      <m:t>+</m:t>
                                    </m:r>
                                  </m:sup>
                                </m:sSup>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0">
                                        <a:latin typeface="Cambria Math" panose="02040503050406030204" pitchFamily="18" charset="0"/>
                                      </a:rPr>
                                      <m:t>2</m:t>
                                    </m:r>
                                  </m:e>
                                  <m:sup>
                                    <m:r>
                                      <a:rPr lang="en-US" sz="1700" i="1">
                                        <a:latin typeface="Cambria Math" panose="02040503050406030204" pitchFamily="18" charset="0"/>
                                      </a:rPr>
                                      <m:t>𝑉</m:t>
                                    </m:r>
                                  </m:sup>
                                </m:sSup>
                              </m:e>
                            </m:mr>
                          </m:m>
                        </m:e>
                      </m:d>
                    </m:oMath>
                  </m:oMathPara>
                </a14:m>
                <a:endParaRPr lang="en-US" sz="1700" dirty="0"/>
              </a:p>
            </p:txBody>
          </p:sp>
        </mc:Choice>
        <mc:Fallback xmlns="">
          <p:sp>
            <p:nvSpPr>
              <p:cNvPr id="16" name="Rectangle 15"/>
              <p:cNvSpPr>
                <a:spLocks noRot="1" noChangeAspect="1" noMove="1" noResize="1" noEditPoints="1" noAdjustHandles="1" noChangeArrowheads="1" noChangeShapeType="1" noTextEdit="1"/>
              </p:cNvSpPr>
              <p:nvPr/>
            </p:nvSpPr>
            <p:spPr>
              <a:xfrm>
                <a:off x="5715000" y="5151883"/>
                <a:ext cx="2936766" cy="771814"/>
              </a:xfrm>
              <a:prstGeom prst="rect">
                <a:avLst/>
              </a:prstGeom>
              <a:blipFill>
                <a:blip r:embed="rId6"/>
                <a:stretch>
                  <a:fillRect/>
                </a:stretch>
              </a:blipFill>
            </p:spPr>
            <p:txBody>
              <a:bodyPr/>
              <a:lstStyle/>
              <a:p>
                <a:r>
                  <a:rPr lang="en-US">
                    <a:noFill/>
                  </a:rPr>
                  <a:t> </a:t>
                </a:r>
              </a:p>
            </p:txBody>
          </p:sp>
        </mc:Fallback>
      </mc:AlternateContent>
      <p:sp>
        <p:nvSpPr>
          <p:cNvPr id="18" name="Rectangle 17"/>
          <p:cNvSpPr/>
          <p:nvPr/>
        </p:nvSpPr>
        <p:spPr>
          <a:xfrm>
            <a:off x="8163143" y="3681943"/>
            <a:ext cx="825867" cy="369332"/>
          </a:xfrm>
          <a:prstGeom prst="rect">
            <a:avLst/>
          </a:prstGeom>
        </p:spPr>
        <p:txBody>
          <a:bodyPr wrap="none">
            <a:spAutoFit/>
          </a:bodyPr>
          <a:lstStyle/>
          <a:p>
            <a:pPr marL="285750" indent="-285750" algn="r" rtl="1">
              <a:buFont typeface="Times New Roman" panose="02020603050405020304" pitchFamily="18" charset="0"/>
              <a:buChar char="■"/>
            </a:pPr>
            <a:r>
              <a:rPr lang="ar-SA"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b="1" dirty="0">
              <a:solidFill>
                <a:srgbClr val="FF0000"/>
              </a:solidFill>
            </a:endParaRPr>
          </a:p>
        </p:txBody>
      </p:sp>
      <p:sp>
        <p:nvSpPr>
          <p:cNvPr id="19" name="Rectangle 18"/>
          <p:cNvSpPr/>
          <p:nvPr/>
        </p:nvSpPr>
        <p:spPr>
          <a:xfrm>
            <a:off x="1219200" y="6048544"/>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126047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3" grpId="0"/>
      <p:bldP spid="14" grpId="0"/>
      <p:bldP spid="15"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
        <p:nvSpPr>
          <p:cNvPr id="3" name="Rectangle 2"/>
          <p:cNvSpPr/>
          <p:nvPr/>
        </p:nvSpPr>
        <p:spPr>
          <a:xfrm>
            <a:off x="533400" y="230498"/>
            <a:ext cx="8412245" cy="369332"/>
          </a:xfrm>
          <a:prstGeom prst="rect">
            <a:avLst/>
          </a:prstGeom>
        </p:spPr>
        <p:txBody>
          <a:bodyPr wrap="square">
            <a:spAutoFit/>
          </a:bodyPr>
          <a:lstStyle/>
          <a:p>
            <a:pPr algn="just" rtl="1">
              <a:buClr>
                <a:srgbClr val="FF0000"/>
              </a:buClr>
            </a:pPr>
            <a:r>
              <a:rPr lang="fa-IR" sz="17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2- خازن خطی تغییرپذیر با زمان: </a:t>
            </a:r>
            <a:r>
              <a:rPr lang="fa-IR" dirty="0" smtClean="0">
                <a:latin typeface="Times New Roman" panose="02020603050405020304" pitchFamily="18" charset="0"/>
                <a:ea typeface="Calibri" panose="020F0502020204030204" pitchFamily="34" charset="0"/>
                <a:cs typeface="B Nazanin" panose="00000400000000000000" pitchFamily="2" charset="-78"/>
              </a:rPr>
              <a:t>ظرفیت خازن (</a:t>
            </a:r>
            <a:r>
              <a:rPr lang="fa-IR" dirty="0">
                <a:latin typeface="Cambria Math" panose="02040503050406030204" pitchFamily="18" charset="0"/>
                <a:ea typeface="Cambria Math" panose="02040503050406030204" pitchFamily="18" charset="0"/>
                <a:cs typeface="B Nazanin" panose="00000400000000000000" pitchFamily="2" charset="-78"/>
              </a:rPr>
              <a:t>مشخصه </a:t>
            </a:r>
            <a:r>
              <a:rPr lang="en-US" dirty="0">
                <a:latin typeface="Cambria Math" panose="02040503050406030204" pitchFamily="18" charset="0"/>
                <a:ea typeface="Cambria Math" panose="02040503050406030204" pitchFamily="18" charset="0"/>
                <a:cs typeface="B Nazanin" panose="00000400000000000000" pitchFamily="2" charset="-78"/>
              </a:rPr>
              <a:t>qv</a:t>
            </a:r>
            <a:r>
              <a:rPr lang="fa-IR" dirty="0" smtClean="0">
                <a:latin typeface="Times New Roman" panose="02020603050405020304" pitchFamily="18" charset="0"/>
                <a:ea typeface="Calibri" panose="020F0502020204030204" pitchFamily="34" charset="0"/>
                <a:cs typeface="B Nazanin" panose="00000400000000000000" pitchFamily="2" charset="-78"/>
              </a:rPr>
              <a:t>) </a:t>
            </a:r>
            <a:r>
              <a:rPr lang="fa-IR" dirty="0">
                <a:latin typeface="Times New Roman" panose="02020603050405020304" pitchFamily="18" charset="0"/>
                <a:ea typeface="Calibri" panose="020F0502020204030204" pitchFamily="34" charset="0"/>
                <a:cs typeface="B Nazanin" panose="00000400000000000000" pitchFamily="2" charset="-78"/>
              </a:rPr>
              <a:t>خطی ثابت نبوده و در طول زمان تغییر </a:t>
            </a:r>
            <a:r>
              <a:rPr lang="fa-IR" dirty="0" smtClean="0">
                <a:latin typeface="Times New Roman" panose="02020603050405020304" pitchFamily="18" charset="0"/>
                <a:ea typeface="Calibri" panose="020F0502020204030204" pitchFamily="34" charset="0"/>
                <a:cs typeface="B Nazanin" panose="00000400000000000000" pitchFamily="2" charset="-78"/>
              </a:rPr>
              <a:t>می کند</a:t>
            </a:r>
            <a:r>
              <a:rPr lang="fa-IR" dirty="0">
                <a:latin typeface="Times New Roman" panose="02020603050405020304" pitchFamily="18" charset="0"/>
                <a:ea typeface="Calibri" panose="020F0502020204030204" pitchFamily="34" charset="0"/>
                <a:cs typeface="B Nazanin" panose="00000400000000000000" pitchFamily="2" charset="-78"/>
              </a:rPr>
              <a:t>.</a:t>
            </a:r>
            <a:r>
              <a:rPr lang="fa-IR" b="1" dirty="0">
                <a:solidFill>
                  <a:srgbClr val="0070C0"/>
                </a:solidFill>
                <a:latin typeface="Times New Roman" panose="02020603050405020304" pitchFamily="18" charset="0"/>
                <a:ea typeface="Calibri" panose="020F0502020204030204" pitchFamily="34" charset="0"/>
                <a:cs typeface="B Nazanin" panose="00000400000000000000" pitchFamily="2" charset="-78"/>
              </a:rPr>
              <a:t> </a:t>
            </a:r>
            <a:endParaRPr lang="en-US" sz="17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2178931" y="810257"/>
                <a:ext cx="18184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a:latin typeface="Cambria Math" panose="02040503050406030204" pitchFamily="18" charset="0"/>
                            </a:rPr>
                          </m:ctrlPr>
                        </m:dPr>
                        <m:e>
                          <m:r>
                            <a:rPr lang="en-US" i="1">
                              <a:latin typeface="Cambria Math" panose="02040503050406030204" pitchFamily="18" charset="0"/>
                            </a:rPr>
                            <m:t>𝑞</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𝐶</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𝑣</m:t>
                          </m:r>
                          <m:r>
                            <a:rPr lang="en-US" i="0">
                              <a:latin typeface="Cambria Math" panose="02040503050406030204" pitchFamily="18" charset="0"/>
                            </a:rPr>
                            <m:t>(</m:t>
                          </m:r>
                          <m:r>
                            <a:rPr lang="en-US" i="1">
                              <a:latin typeface="Cambria Math" panose="02040503050406030204" pitchFamily="18" charset="0"/>
                            </a:rPr>
                            <m:t>𝑡</m:t>
                          </m:r>
                        </m:e>
                      </m:d>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178931" y="810257"/>
                <a:ext cx="1818447" cy="369332"/>
              </a:xfrm>
              <a:prstGeom prst="rect">
                <a:avLst/>
              </a:prstGeom>
              <a:blipFill>
                <a:blip r:embed="rId2"/>
                <a:stretch>
                  <a:fillRect t="-119672" r="-27759" b="-1836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343400" y="685800"/>
                <a:ext cx="2654060"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𝑖</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𝑑𝑞</m:t>
                          </m:r>
                        </m:num>
                        <m:den>
                          <m:r>
                            <a:rPr lang="en-US" i="1">
                              <a:latin typeface="Cambria Math" panose="02040503050406030204" pitchFamily="18" charset="0"/>
                            </a:rPr>
                            <m:t>𝑑𝑡</m:t>
                          </m:r>
                        </m:den>
                      </m:f>
                      <m:r>
                        <a:rPr lang="en-US" i="0">
                          <a:latin typeface="Cambria Math" panose="02040503050406030204" pitchFamily="18" charset="0"/>
                        </a:rPr>
                        <m:t>=</m:t>
                      </m:r>
                      <m:r>
                        <a:rPr lang="en-US" i="1">
                          <a:latin typeface="Cambria Math" panose="02040503050406030204" pitchFamily="18" charset="0"/>
                        </a:rPr>
                        <m:t>𝐶</m:t>
                      </m:r>
                      <m:f>
                        <m:fPr>
                          <m:ctrlPr>
                            <a:rPr lang="en-US" i="1">
                              <a:latin typeface="Cambria Math" panose="02040503050406030204" pitchFamily="18" charset="0"/>
                            </a:rPr>
                          </m:ctrlPr>
                        </m:fPr>
                        <m:num>
                          <m:r>
                            <a:rPr lang="en-US" i="1">
                              <a:latin typeface="Cambria Math" panose="02040503050406030204" pitchFamily="18" charset="0"/>
                            </a:rPr>
                            <m:t>𝑑𝑣</m:t>
                          </m:r>
                        </m:num>
                        <m:den>
                          <m:r>
                            <a:rPr lang="en-US" i="1">
                              <a:latin typeface="Cambria Math" panose="02040503050406030204" pitchFamily="18" charset="0"/>
                            </a:rPr>
                            <m:t>𝑑𝑡</m:t>
                          </m:r>
                        </m:den>
                      </m:f>
                      <m:r>
                        <a:rPr lang="en-US" i="0">
                          <a:latin typeface="Cambria Math" panose="02040503050406030204" pitchFamily="18" charset="0"/>
                        </a:rPr>
                        <m:t>+</m:t>
                      </m:r>
                      <m:r>
                        <a:rPr lang="en-US" i="1">
                          <a:latin typeface="Cambria Math" panose="02040503050406030204" pitchFamily="18" charset="0"/>
                        </a:rPr>
                        <m:t>𝑣</m:t>
                      </m:r>
                      <m:f>
                        <m:fPr>
                          <m:ctrlPr>
                            <a:rPr lang="en-US" i="1">
                              <a:latin typeface="Cambria Math" panose="02040503050406030204" pitchFamily="18" charset="0"/>
                            </a:rPr>
                          </m:ctrlPr>
                        </m:fPr>
                        <m:num>
                          <m:r>
                            <a:rPr lang="en-US" i="1">
                              <a:latin typeface="Cambria Math" panose="02040503050406030204" pitchFamily="18" charset="0"/>
                            </a:rPr>
                            <m:t>𝑑𝐶</m:t>
                          </m:r>
                        </m:num>
                        <m:den>
                          <m:r>
                            <a:rPr lang="en-US" i="1">
                              <a:latin typeface="Cambria Math" panose="02040503050406030204" pitchFamily="18" charset="0"/>
                            </a:rPr>
                            <m:t>𝑑𝑡</m:t>
                          </m:r>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4343400" y="685800"/>
                <a:ext cx="2654060" cy="618246"/>
              </a:xfrm>
              <a:prstGeom prst="rect">
                <a:avLst/>
              </a:prstGeom>
              <a:blipFill>
                <a:blip r:embed="rId3"/>
                <a:stretch>
                  <a:fillRect/>
                </a:stretch>
              </a:blipFill>
            </p:spPr>
            <p:txBody>
              <a:bodyPr/>
              <a:lstStyle/>
              <a:p>
                <a:r>
                  <a:rPr lang="en-US">
                    <a:noFill/>
                  </a:rPr>
                  <a:t> </a:t>
                </a:r>
              </a:p>
            </p:txBody>
          </p:sp>
        </mc:Fallback>
      </mc:AlternateContent>
      <p:cxnSp>
        <p:nvCxnSpPr>
          <p:cNvPr id="7" name="Straight Arrow Connector 6"/>
          <p:cNvCxnSpPr/>
          <p:nvPr/>
        </p:nvCxnSpPr>
        <p:spPr>
          <a:xfrm>
            <a:off x="3983764" y="1004234"/>
            <a:ext cx="379023"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772631" y="1781799"/>
            <a:ext cx="6135616" cy="393185"/>
          </a:xfrm>
          <a:prstGeom prst="rect">
            <a:avLst/>
          </a:prstGeom>
        </p:spPr>
        <p:txBody>
          <a:bodyPr wrap="square">
            <a:spAutoFit/>
          </a:bodyPr>
          <a:lstStyle/>
          <a:p>
            <a:pPr marL="342900" indent="-342900" algn="r" rtl="1">
              <a:lnSpc>
                <a:spcPct val="115000"/>
              </a:lnSpc>
              <a:spcAft>
                <a:spcPts val="1000"/>
              </a:spcAft>
              <a:buClr>
                <a:srgbClr val="FF0000"/>
              </a:buClr>
              <a:buFont typeface="Wingdings" panose="05000000000000000000" pitchFamily="2" charset="2"/>
              <a:buChar char="q"/>
            </a:pPr>
            <a:r>
              <a:rPr lang="fa-IR"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a:t>
            </a:r>
            <a:r>
              <a:rPr lang="fa-IR" sz="17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a:t>
            </a:r>
            <a:r>
              <a:rPr lang="fa-IR"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sz="1700" dirty="0" smtClean="0">
                <a:latin typeface="Times New Roman" panose="02020603050405020304" pitchFamily="18" charset="0"/>
                <a:ea typeface="Calibri" panose="020F0502020204030204" pitchFamily="34" charset="0"/>
                <a:cs typeface="B Nazanin" panose="00000400000000000000" pitchFamily="2" charset="-78"/>
              </a:rPr>
              <a:t>جریان </a:t>
            </a:r>
            <a:r>
              <a:rPr lang="en-US" sz="1700" dirty="0" err="1" smtClean="0">
                <a:latin typeface="Times New Roman" panose="02020603050405020304" pitchFamily="18" charset="0"/>
                <a:ea typeface="Calibri" panose="020F0502020204030204" pitchFamily="34" charset="0"/>
                <a:cs typeface="B Nazanin" panose="00000400000000000000" pitchFamily="2" charset="-78"/>
              </a:rPr>
              <a:t>i</a:t>
            </a:r>
            <a:r>
              <a:rPr lang="en-US" sz="1700" dirty="0" smtClean="0">
                <a:latin typeface="Times New Roman" panose="02020603050405020304" pitchFamily="18" charset="0"/>
                <a:ea typeface="Calibri" panose="020F0502020204030204" pitchFamily="34" charset="0"/>
                <a:cs typeface="B Nazanin" panose="00000400000000000000" pitchFamily="2" charset="-78"/>
              </a:rPr>
              <a:t>(t)</a:t>
            </a:r>
            <a:r>
              <a:rPr lang="fa-IR" sz="1700" dirty="0" smtClean="0">
                <a:latin typeface="Times New Roman" panose="02020603050405020304" pitchFamily="18" charset="0"/>
                <a:ea typeface="Calibri" panose="020F0502020204030204" pitchFamily="34" charset="0"/>
                <a:cs typeface="B Nazanin" panose="00000400000000000000" pitchFamily="2" charset="-78"/>
              </a:rPr>
              <a:t> </a:t>
            </a:r>
            <a:r>
              <a:rPr lang="fa-IR" sz="1700" dirty="0" err="1" smtClean="0">
                <a:latin typeface="Times New Roman" panose="02020603050405020304" pitchFamily="18" charset="0"/>
                <a:ea typeface="Calibri" panose="020F0502020204030204" pitchFamily="34" charset="0"/>
                <a:cs typeface="B Nazanin" panose="00000400000000000000" pitchFamily="2" charset="-78"/>
              </a:rPr>
              <a:t>رادر</a:t>
            </a:r>
            <a:r>
              <a:rPr lang="fa-IR" sz="1700" dirty="0" smtClean="0">
                <a:latin typeface="Times New Roman" panose="02020603050405020304" pitchFamily="18" charset="0"/>
                <a:ea typeface="Calibri" panose="020F0502020204030204" pitchFamily="34" charset="0"/>
                <a:cs typeface="B Nazanin" panose="00000400000000000000" pitchFamily="2" charset="-78"/>
              </a:rPr>
              <a:t> شکل مقابل بدست آورید. فرض کنید که  </a:t>
            </a:r>
            <a:endParaRPr lang="en-US" sz="17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4"/>
          <a:stretch>
            <a:fillRect/>
          </a:stretch>
        </p:blipFill>
        <p:spPr>
          <a:xfrm>
            <a:off x="191202" y="2033153"/>
            <a:ext cx="2065855" cy="1437715"/>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2334189" y="2513129"/>
                <a:ext cx="3921971" cy="5999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rPr>
                        <m:t>𝑖</m:t>
                      </m:r>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1">
                              <a:latin typeface="Cambria Math" panose="02040503050406030204" pitchFamily="18" charset="0"/>
                            </a:rPr>
                            <m:t>𝑑𝑞</m:t>
                          </m:r>
                        </m:num>
                        <m:den>
                          <m:r>
                            <a:rPr lang="en-US" sz="1700" i="1">
                              <a:latin typeface="Cambria Math" panose="02040503050406030204" pitchFamily="18" charset="0"/>
                            </a:rPr>
                            <m:t>𝑑𝑡</m:t>
                          </m:r>
                        </m:den>
                      </m:f>
                      <m:r>
                        <a:rPr lang="en-US" sz="1700" i="0">
                          <a:latin typeface="Cambria Math" panose="02040503050406030204" pitchFamily="18" charset="0"/>
                        </a:rPr>
                        <m:t>=</m:t>
                      </m:r>
                      <m:f>
                        <m:fPr>
                          <m:ctrlPr>
                            <a:rPr lang="en-US" sz="1700" i="1">
                              <a:latin typeface="Cambria Math" panose="02040503050406030204" pitchFamily="18" charset="0"/>
                            </a:rPr>
                          </m:ctrlPr>
                        </m:fPr>
                        <m:num>
                          <m:d>
                            <m:dPr>
                              <m:begChr m:val=""/>
                              <m:ctrlPr>
                                <a:rPr lang="en-US" sz="1700" i="1">
                                  <a:latin typeface="Cambria Math" panose="02040503050406030204" pitchFamily="18" charset="0"/>
                                </a:rPr>
                              </m:ctrlPr>
                            </m:dPr>
                            <m:e>
                              <m:r>
                                <a:rPr lang="en-US" sz="1700" i="1">
                                  <a:latin typeface="Cambria Math" panose="02040503050406030204" pitchFamily="18" charset="0"/>
                                </a:rPr>
                                <m:t>𝑑</m:t>
                              </m:r>
                              <m:r>
                                <a:rPr lang="en-US" sz="1700" i="0">
                                  <a:latin typeface="Cambria Math" panose="02040503050406030204" pitchFamily="18" charset="0"/>
                                </a:rPr>
                                <m:t>(</m:t>
                              </m:r>
                              <m:r>
                                <a:rPr lang="en-US" sz="1700" i="1">
                                  <a:latin typeface="Cambria Math" panose="02040503050406030204" pitchFamily="18" charset="0"/>
                                </a:rPr>
                                <m:t>𝐶</m:t>
                              </m:r>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r>
                                <a:rPr lang="en-US" sz="1700" i="1">
                                  <a:latin typeface="Cambria Math" panose="02040503050406030204" pitchFamily="18" charset="0"/>
                                </a:rPr>
                                <m:t>𝑣</m:t>
                              </m:r>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e>
                          </m:d>
                        </m:num>
                        <m:den>
                          <m:r>
                            <a:rPr lang="en-US" sz="1700" i="1">
                              <a:latin typeface="Cambria Math" panose="02040503050406030204" pitchFamily="18" charset="0"/>
                            </a:rPr>
                            <m:t>𝑑𝑡</m:t>
                          </m:r>
                        </m:den>
                      </m:f>
                      <m:r>
                        <a:rPr lang="en-US" sz="1700" i="0">
                          <a:latin typeface="Cambria Math" panose="02040503050406030204" pitchFamily="18" charset="0"/>
                        </a:rPr>
                        <m:t>=</m:t>
                      </m:r>
                      <m:r>
                        <a:rPr lang="en-US" sz="1700" i="1">
                          <a:latin typeface="Cambria Math" panose="02040503050406030204" pitchFamily="18" charset="0"/>
                        </a:rPr>
                        <m:t>𝐶</m:t>
                      </m:r>
                      <m:f>
                        <m:fPr>
                          <m:ctrlPr>
                            <a:rPr lang="en-US" sz="1700" i="1">
                              <a:latin typeface="Cambria Math" panose="02040503050406030204" pitchFamily="18" charset="0"/>
                            </a:rPr>
                          </m:ctrlPr>
                        </m:fPr>
                        <m:num>
                          <m:r>
                            <a:rPr lang="en-US" sz="1700" i="1">
                              <a:latin typeface="Cambria Math" panose="02040503050406030204" pitchFamily="18" charset="0"/>
                            </a:rPr>
                            <m:t>𝑑𝑣</m:t>
                          </m:r>
                        </m:num>
                        <m:den>
                          <m:r>
                            <a:rPr lang="en-US" sz="1700" i="1">
                              <a:latin typeface="Cambria Math" panose="02040503050406030204" pitchFamily="18" charset="0"/>
                            </a:rPr>
                            <m:t>𝑑𝑡</m:t>
                          </m:r>
                        </m:den>
                      </m:f>
                      <m:r>
                        <a:rPr lang="en-US" sz="1700" i="0">
                          <a:latin typeface="Cambria Math" panose="02040503050406030204" pitchFamily="18" charset="0"/>
                        </a:rPr>
                        <m:t>+</m:t>
                      </m:r>
                      <m:r>
                        <a:rPr lang="en-US" sz="1700" i="1">
                          <a:latin typeface="Cambria Math" panose="02040503050406030204" pitchFamily="18" charset="0"/>
                        </a:rPr>
                        <m:t>𝑣</m:t>
                      </m:r>
                      <m:f>
                        <m:fPr>
                          <m:ctrlPr>
                            <a:rPr lang="en-US" sz="1700" i="1">
                              <a:latin typeface="Cambria Math" panose="02040503050406030204" pitchFamily="18" charset="0"/>
                            </a:rPr>
                          </m:ctrlPr>
                        </m:fPr>
                        <m:num>
                          <m:r>
                            <a:rPr lang="en-US" sz="1700" i="1">
                              <a:latin typeface="Cambria Math" panose="02040503050406030204" pitchFamily="18" charset="0"/>
                            </a:rPr>
                            <m:t>𝑑𝐶</m:t>
                          </m:r>
                        </m:num>
                        <m:den>
                          <m:r>
                            <a:rPr lang="en-US" sz="1700" i="1">
                              <a:latin typeface="Cambria Math" panose="02040503050406030204" pitchFamily="18" charset="0"/>
                            </a:rPr>
                            <m:t>𝑑𝑡</m:t>
                          </m:r>
                        </m:den>
                      </m:f>
                    </m:oMath>
                  </m:oMathPara>
                </a14:m>
                <a:endParaRPr lang="en-US" sz="1700" dirty="0"/>
              </a:p>
            </p:txBody>
          </p:sp>
        </mc:Choice>
        <mc:Fallback xmlns="">
          <p:sp>
            <p:nvSpPr>
              <p:cNvPr id="10" name="Rectangle 9"/>
              <p:cNvSpPr>
                <a:spLocks noRot="1" noChangeAspect="1" noMove="1" noResize="1" noEditPoints="1" noAdjustHandles="1" noChangeArrowheads="1" noChangeShapeType="1" noTextEdit="1"/>
              </p:cNvSpPr>
              <p:nvPr/>
            </p:nvSpPr>
            <p:spPr>
              <a:xfrm>
                <a:off x="2334189" y="2513129"/>
                <a:ext cx="3921971" cy="599972"/>
              </a:xfrm>
              <a:prstGeom prst="rect">
                <a:avLst/>
              </a:prstGeom>
              <a:blipFill>
                <a:blip r:embed="rId5"/>
                <a:stretch>
                  <a:fillRect/>
                </a:stretch>
              </a:blipFill>
            </p:spPr>
            <p:txBody>
              <a:bodyPr/>
              <a:lstStyle/>
              <a:p>
                <a:r>
                  <a:rPr lang="en-US">
                    <a:noFill/>
                  </a:rPr>
                  <a:t> </a:t>
                </a:r>
              </a:p>
            </p:txBody>
          </p:sp>
        </mc:Fallback>
      </mc:AlternateContent>
      <p:cxnSp>
        <p:nvCxnSpPr>
          <p:cNvPr id="11" name="Straight Arrow Connector 10"/>
          <p:cNvCxnSpPr/>
          <p:nvPr/>
        </p:nvCxnSpPr>
        <p:spPr>
          <a:xfrm>
            <a:off x="6439602" y="2853818"/>
            <a:ext cx="383354"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2632959" y="3328143"/>
                <a:ext cx="4505143" cy="5890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rPr>
                        <m:t>𝑖</m:t>
                      </m:r>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𝐶</m:t>
                          </m:r>
                        </m:e>
                        <m:sub>
                          <m:r>
                            <a:rPr lang="en-US" sz="1700" i="0">
                              <a:latin typeface="Cambria Math" panose="02040503050406030204" pitchFamily="18" charset="0"/>
                            </a:rPr>
                            <m:t>0</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𝐶</m:t>
                          </m:r>
                        </m:e>
                        <m:sub>
                          <m:r>
                            <a:rPr lang="en-US" sz="1700" i="0">
                              <a:latin typeface="Cambria Math" panose="02040503050406030204" pitchFamily="18" charset="0"/>
                            </a:rPr>
                            <m:t>1</m:t>
                          </m:r>
                        </m:sub>
                      </m:sSub>
                      <m:r>
                        <m:rPr>
                          <m:sty m:val="p"/>
                        </m:rPr>
                        <a:rPr lang="en-US" sz="1700" i="0">
                          <a:latin typeface="Cambria Math" panose="02040503050406030204" pitchFamily="18" charset="0"/>
                        </a:rPr>
                        <m:t>cos</m:t>
                      </m:r>
                      <m:r>
                        <a:rPr lang="en-US" sz="1700" i="0">
                          <a:latin typeface="Cambria Math" panose="02040503050406030204" pitchFamily="18" charset="0"/>
                        </a:rPr>
                        <m:t>(</m:t>
                      </m:r>
                      <m:r>
                        <a:rPr lang="en-US" sz="1700" i="0">
                          <a:latin typeface="Cambria Math" panose="02040503050406030204" pitchFamily="18" charset="0"/>
                        </a:rPr>
                        <m:t>3</m:t>
                      </m:r>
                      <m:sSub>
                        <m:sSubPr>
                          <m:ctrlPr>
                            <a:rPr lang="en-US" sz="1700" i="1">
                              <a:latin typeface="Cambria Math" panose="02040503050406030204" pitchFamily="18" charset="0"/>
                            </a:rPr>
                          </m:ctrlPr>
                        </m:sSubPr>
                        <m:e>
                          <m:r>
                            <a:rPr lang="en-US" sz="1700" i="1">
                              <a:latin typeface="Cambria Math" panose="02040503050406030204" pitchFamily="18" charset="0"/>
                            </a:rPr>
                            <m:t>𝜔</m:t>
                          </m:r>
                        </m:e>
                        <m:sub>
                          <m:r>
                            <a:rPr lang="en-US" sz="1700" i="0">
                              <a:latin typeface="Cambria Math" panose="02040503050406030204" pitchFamily="18" charset="0"/>
                            </a:rPr>
                            <m:t>1</m:t>
                          </m:r>
                        </m:sub>
                      </m:sSub>
                      <m:r>
                        <a:rPr lang="en-US" sz="1700" i="1">
                          <a:latin typeface="Cambria Math" panose="02040503050406030204" pitchFamily="18" charset="0"/>
                        </a:rPr>
                        <m:t>𝑡</m:t>
                      </m:r>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1">
                              <a:latin typeface="Cambria Math" panose="02040503050406030204" pitchFamily="18" charset="0"/>
                            </a:rPr>
                            <m:t>𝑑𝑣</m:t>
                          </m:r>
                        </m:num>
                        <m:den>
                          <m:r>
                            <a:rPr lang="en-US" sz="1700" i="1">
                              <a:latin typeface="Cambria Math" panose="02040503050406030204" pitchFamily="18" charset="0"/>
                            </a:rPr>
                            <m:t>𝑑𝑡</m:t>
                          </m:r>
                        </m:den>
                      </m:f>
                      <m:r>
                        <a:rPr lang="en-US" sz="1700" i="0">
                          <a:latin typeface="Cambria Math" panose="02040503050406030204" pitchFamily="18" charset="0"/>
                        </a:rPr>
                        <m:t>+</m:t>
                      </m:r>
                      <m:r>
                        <a:rPr lang="en-US" sz="1700" i="1">
                          <a:latin typeface="Cambria Math" panose="02040503050406030204" pitchFamily="18" charset="0"/>
                        </a:rPr>
                        <m:t>𝐴</m:t>
                      </m:r>
                      <m:r>
                        <m:rPr>
                          <m:sty m:val="p"/>
                        </m:rPr>
                        <a:rPr lang="en-US" sz="1700" i="0">
                          <a:latin typeface="Cambria Math" panose="02040503050406030204" pitchFamily="18" charset="0"/>
                        </a:rPr>
                        <m:t>cos</m:t>
                      </m:r>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𝜔</m:t>
                          </m:r>
                        </m:e>
                        <m:sub>
                          <m:r>
                            <a:rPr lang="en-US" sz="1700" i="0">
                              <a:latin typeface="Cambria Math" panose="02040503050406030204" pitchFamily="18" charset="0"/>
                            </a:rPr>
                            <m:t>1</m:t>
                          </m:r>
                        </m:sub>
                      </m:sSub>
                      <m:r>
                        <a:rPr lang="en-US" sz="1700" i="1">
                          <a:latin typeface="Cambria Math" panose="02040503050406030204" pitchFamily="18" charset="0"/>
                        </a:rPr>
                        <m:t>𝑡</m:t>
                      </m:r>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1">
                              <a:latin typeface="Cambria Math" panose="02040503050406030204" pitchFamily="18" charset="0"/>
                            </a:rPr>
                            <m:t>𝑑𝐶</m:t>
                          </m:r>
                        </m:num>
                        <m:den>
                          <m:r>
                            <a:rPr lang="en-US" sz="1700" i="1">
                              <a:latin typeface="Cambria Math" panose="02040503050406030204" pitchFamily="18" charset="0"/>
                            </a:rPr>
                            <m:t>𝑑𝑡</m:t>
                          </m:r>
                        </m:den>
                      </m:f>
                    </m:oMath>
                  </m:oMathPara>
                </a14:m>
                <a:endParaRPr lang="en-US" sz="1700" dirty="0"/>
              </a:p>
            </p:txBody>
          </p:sp>
        </mc:Choice>
        <mc:Fallback xmlns="">
          <p:sp>
            <p:nvSpPr>
              <p:cNvPr id="12" name="Rectangle 11"/>
              <p:cNvSpPr>
                <a:spLocks noRot="1" noChangeAspect="1" noMove="1" noResize="1" noEditPoints="1" noAdjustHandles="1" noChangeArrowheads="1" noChangeShapeType="1" noTextEdit="1"/>
              </p:cNvSpPr>
              <p:nvPr/>
            </p:nvSpPr>
            <p:spPr>
              <a:xfrm>
                <a:off x="2632959" y="3328143"/>
                <a:ext cx="4505143" cy="58900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72223" y="4006978"/>
                <a:ext cx="8626613" cy="3539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US" sz="1700" i="1">
                              <a:latin typeface="Cambria Math" panose="02040503050406030204" pitchFamily="18" charset="0"/>
                            </a:rPr>
                          </m:ctrlPr>
                        </m:dPr>
                        <m:e>
                          <m:r>
                            <a:rPr lang="en-US" sz="1700" i="1">
                              <a:latin typeface="Cambria Math" panose="02040503050406030204" pitchFamily="18" charset="0"/>
                            </a:rPr>
                            <m:t>𝑖</m:t>
                          </m:r>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r>
                            <a:rPr lang="en-US" sz="1700" i="1">
                              <a:latin typeface="Cambria Math" panose="02040503050406030204" pitchFamily="18" charset="0"/>
                            </a:rPr>
                            <m:t>𝐴</m:t>
                          </m:r>
                          <m:sSub>
                            <m:sSubPr>
                              <m:ctrlPr>
                                <a:rPr lang="en-US" sz="1700" i="1">
                                  <a:latin typeface="Cambria Math" panose="02040503050406030204" pitchFamily="18" charset="0"/>
                                </a:rPr>
                              </m:ctrlPr>
                            </m:sSubPr>
                            <m:e>
                              <m:r>
                                <a:rPr lang="en-US" sz="1700" i="1">
                                  <a:latin typeface="Cambria Math" panose="02040503050406030204" pitchFamily="18" charset="0"/>
                                </a:rPr>
                                <m:t>𝐶</m:t>
                              </m:r>
                            </m:e>
                            <m:sub>
                              <m:r>
                                <a:rPr lang="en-US" sz="1700" i="0">
                                  <a:latin typeface="Cambria Math" panose="02040503050406030204" pitchFamily="18" charset="0"/>
                                </a:rPr>
                                <m:t>0</m:t>
                              </m:r>
                            </m:sub>
                          </m:sSub>
                          <m:sSub>
                            <m:sSubPr>
                              <m:ctrlPr>
                                <a:rPr lang="en-US" sz="1700" i="1">
                                  <a:latin typeface="Cambria Math" panose="02040503050406030204" pitchFamily="18" charset="0"/>
                                </a:rPr>
                              </m:ctrlPr>
                            </m:sSubPr>
                            <m:e>
                              <m:r>
                                <a:rPr lang="en-US" sz="1700" i="1">
                                  <a:latin typeface="Cambria Math" panose="02040503050406030204" pitchFamily="18" charset="0"/>
                                </a:rPr>
                                <m:t>𝜔</m:t>
                              </m:r>
                            </m:e>
                            <m:sub>
                              <m:r>
                                <a:rPr lang="en-US" sz="1700" i="0">
                                  <a:latin typeface="Cambria Math" panose="02040503050406030204" pitchFamily="18" charset="0"/>
                                </a:rPr>
                                <m:t>1</m:t>
                              </m:r>
                            </m:sub>
                          </m:sSub>
                          <m:r>
                            <m:rPr>
                              <m:sty m:val="p"/>
                            </m:rPr>
                            <a:rPr lang="en-US" sz="1700" i="0">
                              <a:latin typeface="Cambria Math" panose="02040503050406030204" pitchFamily="18" charset="0"/>
                            </a:rPr>
                            <m:t>sin</m:t>
                          </m:r>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𝜔</m:t>
                              </m:r>
                            </m:e>
                            <m:sub>
                              <m:r>
                                <a:rPr lang="en-US" sz="1700" i="0">
                                  <a:latin typeface="Cambria Math" panose="02040503050406030204" pitchFamily="18" charset="0"/>
                                </a:rPr>
                                <m:t>1</m:t>
                              </m:r>
                            </m:sub>
                          </m:sSub>
                          <m:r>
                            <a:rPr lang="en-US" sz="1700" i="1">
                              <a:latin typeface="Cambria Math" panose="02040503050406030204" pitchFamily="18" charset="0"/>
                            </a:rPr>
                            <m:t>𝑡</m:t>
                          </m:r>
                          <m:r>
                            <a:rPr lang="en-US" sz="1700" i="0">
                              <a:latin typeface="Cambria Math" panose="02040503050406030204" pitchFamily="18" charset="0"/>
                            </a:rPr>
                            <m:t>)−</m:t>
                          </m:r>
                          <m:r>
                            <a:rPr lang="en-US" sz="1700" i="1">
                              <a:latin typeface="Cambria Math" panose="02040503050406030204" pitchFamily="18" charset="0"/>
                            </a:rPr>
                            <m:t>𝐴</m:t>
                          </m:r>
                          <m:sSub>
                            <m:sSubPr>
                              <m:ctrlPr>
                                <a:rPr lang="en-US" sz="1700" i="1">
                                  <a:latin typeface="Cambria Math" panose="02040503050406030204" pitchFamily="18" charset="0"/>
                                </a:rPr>
                              </m:ctrlPr>
                            </m:sSubPr>
                            <m:e>
                              <m:r>
                                <a:rPr lang="en-US" sz="1700" i="1">
                                  <a:latin typeface="Cambria Math" panose="02040503050406030204" pitchFamily="18" charset="0"/>
                                </a:rPr>
                                <m:t>𝐶</m:t>
                              </m:r>
                            </m:e>
                            <m:sub>
                              <m:r>
                                <a:rPr lang="en-US" sz="1700" i="0">
                                  <a:latin typeface="Cambria Math" panose="02040503050406030204" pitchFamily="18" charset="0"/>
                                </a:rPr>
                                <m:t>1</m:t>
                              </m:r>
                            </m:sub>
                          </m:sSub>
                          <m:sSub>
                            <m:sSubPr>
                              <m:ctrlPr>
                                <a:rPr lang="en-US" sz="1700" i="1">
                                  <a:latin typeface="Cambria Math" panose="02040503050406030204" pitchFamily="18" charset="0"/>
                                </a:rPr>
                              </m:ctrlPr>
                            </m:sSubPr>
                            <m:e>
                              <m:r>
                                <a:rPr lang="en-US" sz="1700" i="1">
                                  <a:latin typeface="Cambria Math" panose="02040503050406030204" pitchFamily="18" charset="0"/>
                                </a:rPr>
                                <m:t>𝜔</m:t>
                              </m:r>
                            </m:e>
                            <m:sub>
                              <m:r>
                                <a:rPr lang="en-US" sz="1700" i="0">
                                  <a:latin typeface="Cambria Math" panose="02040503050406030204" pitchFamily="18" charset="0"/>
                                </a:rPr>
                                <m:t>1</m:t>
                              </m:r>
                            </m:sub>
                          </m:sSub>
                          <m:r>
                            <m:rPr>
                              <m:sty m:val="p"/>
                            </m:rPr>
                            <a:rPr lang="en-US" sz="1700" i="0">
                              <a:latin typeface="Cambria Math" panose="02040503050406030204" pitchFamily="18" charset="0"/>
                            </a:rPr>
                            <m:t>sin</m:t>
                          </m:r>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𝜔</m:t>
                              </m:r>
                            </m:e>
                            <m:sub>
                              <m:r>
                                <a:rPr lang="en-US" sz="1700" i="0">
                                  <a:latin typeface="Cambria Math" panose="02040503050406030204" pitchFamily="18" charset="0"/>
                                </a:rPr>
                                <m:t>1</m:t>
                              </m:r>
                            </m:sub>
                          </m:sSub>
                          <m:r>
                            <a:rPr lang="en-US" sz="1700" i="1">
                              <a:latin typeface="Cambria Math" panose="02040503050406030204" pitchFamily="18" charset="0"/>
                            </a:rPr>
                            <m:t>𝑡</m:t>
                          </m:r>
                          <m:r>
                            <a:rPr lang="en-US" sz="1700" i="0">
                              <a:latin typeface="Cambria Math" panose="02040503050406030204" pitchFamily="18" charset="0"/>
                            </a:rPr>
                            <m:t>)</m:t>
                          </m:r>
                          <m:r>
                            <m:rPr>
                              <m:sty m:val="p"/>
                            </m:rPr>
                            <a:rPr lang="en-US" sz="1700" i="0">
                              <a:latin typeface="Cambria Math" panose="02040503050406030204" pitchFamily="18" charset="0"/>
                            </a:rPr>
                            <m:t>cos</m:t>
                          </m:r>
                          <m:r>
                            <a:rPr lang="en-US" sz="1700" i="0">
                              <a:latin typeface="Cambria Math" panose="02040503050406030204" pitchFamily="18" charset="0"/>
                            </a:rPr>
                            <m:t>(</m:t>
                          </m:r>
                          <m:r>
                            <a:rPr lang="en-US" sz="1700" i="0">
                              <a:latin typeface="Cambria Math" panose="02040503050406030204" pitchFamily="18" charset="0"/>
                            </a:rPr>
                            <m:t>3</m:t>
                          </m:r>
                          <m:sSub>
                            <m:sSubPr>
                              <m:ctrlPr>
                                <a:rPr lang="en-US" sz="1700" i="1">
                                  <a:latin typeface="Cambria Math" panose="02040503050406030204" pitchFamily="18" charset="0"/>
                                </a:rPr>
                              </m:ctrlPr>
                            </m:sSubPr>
                            <m:e>
                              <m:r>
                                <a:rPr lang="en-US" sz="1700" i="1">
                                  <a:latin typeface="Cambria Math" panose="02040503050406030204" pitchFamily="18" charset="0"/>
                                </a:rPr>
                                <m:t>𝜔</m:t>
                              </m:r>
                            </m:e>
                            <m:sub>
                              <m:r>
                                <a:rPr lang="en-US" sz="1700" i="0">
                                  <a:latin typeface="Cambria Math" panose="02040503050406030204" pitchFamily="18" charset="0"/>
                                </a:rPr>
                                <m:t>1</m:t>
                              </m:r>
                            </m:sub>
                          </m:sSub>
                          <m:r>
                            <a:rPr lang="en-US" sz="1700" i="1">
                              <a:latin typeface="Cambria Math" panose="02040503050406030204" pitchFamily="18" charset="0"/>
                            </a:rPr>
                            <m:t>𝑡</m:t>
                          </m:r>
                          <m:r>
                            <a:rPr lang="en-US" sz="1700" i="0">
                              <a:latin typeface="Cambria Math" panose="02040503050406030204" pitchFamily="18" charset="0"/>
                            </a:rPr>
                            <m:t>)−</m:t>
                          </m:r>
                          <m:r>
                            <a:rPr lang="en-US" sz="1700" i="0">
                              <a:latin typeface="Cambria Math" panose="02040503050406030204" pitchFamily="18" charset="0"/>
                            </a:rPr>
                            <m:t>3</m:t>
                          </m:r>
                          <m:r>
                            <a:rPr lang="en-US" sz="1700" i="1">
                              <a:latin typeface="Cambria Math" panose="02040503050406030204" pitchFamily="18" charset="0"/>
                            </a:rPr>
                            <m:t>𝐴</m:t>
                          </m:r>
                          <m:sSub>
                            <m:sSubPr>
                              <m:ctrlPr>
                                <a:rPr lang="en-US" sz="1700" i="1">
                                  <a:latin typeface="Cambria Math" panose="02040503050406030204" pitchFamily="18" charset="0"/>
                                </a:rPr>
                              </m:ctrlPr>
                            </m:sSubPr>
                            <m:e>
                              <m:r>
                                <a:rPr lang="en-US" sz="1700" i="1">
                                  <a:latin typeface="Cambria Math" panose="02040503050406030204" pitchFamily="18" charset="0"/>
                                </a:rPr>
                                <m:t>𝐶</m:t>
                              </m:r>
                            </m:e>
                            <m:sub>
                              <m:r>
                                <a:rPr lang="en-US" sz="1700" i="0">
                                  <a:latin typeface="Cambria Math" panose="02040503050406030204" pitchFamily="18" charset="0"/>
                                </a:rPr>
                                <m:t>1</m:t>
                              </m:r>
                            </m:sub>
                          </m:sSub>
                          <m:sSub>
                            <m:sSubPr>
                              <m:ctrlPr>
                                <a:rPr lang="en-US" sz="1700" i="1">
                                  <a:latin typeface="Cambria Math" panose="02040503050406030204" pitchFamily="18" charset="0"/>
                                </a:rPr>
                              </m:ctrlPr>
                            </m:sSubPr>
                            <m:e>
                              <m:r>
                                <a:rPr lang="en-US" sz="1700" i="1">
                                  <a:latin typeface="Cambria Math" panose="02040503050406030204" pitchFamily="18" charset="0"/>
                                </a:rPr>
                                <m:t>𝜔</m:t>
                              </m:r>
                            </m:e>
                            <m:sub>
                              <m:r>
                                <a:rPr lang="en-US" sz="1700" i="0">
                                  <a:latin typeface="Cambria Math" panose="02040503050406030204" pitchFamily="18" charset="0"/>
                                </a:rPr>
                                <m:t>1</m:t>
                              </m:r>
                            </m:sub>
                          </m:sSub>
                          <m:r>
                            <m:rPr>
                              <m:sty m:val="p"/>
                            </m:rPr>
                            <a:rPr lang="en-US" sz="1700" i="0">
                              <a:latin typeface="Cambria Math" panose="02040503050406030204" pitchFamily="18" charset="0"/>
                            </a:rPr>
                            <m:t>sin</m:t>
                          </m:r>
                          <m:r>
                            <a:rPr lang="en-US" sz="1700" i="0">
                              <a:latin typeface="Cambria Math" panose="02040503050406030204" pitchFamily="18" charset="0"/>
                            </a:rPr>
                            <m:t>(</m:t>
                          </m:r>
                          <m:r>
                            <a:rPr lang="en-US" sz="1700" i="0">
                              <a:latin typeface="Cambria Math" panose="02040503050406030204" pitchFamily="18" charset="0"/>
                            </a:rPr>
                            <m:t>3</m:t>
                          </m:r>
                          <m:sSub>
                            <m:sSubPr>
                              <m:ctrlPr>
                                <a:rPr lang="en-US" sz="1700" i="1">
                                  <a:latin typeface="Cambria Math" panose="02040503050406030204" pitchFamily="18" charset="0"/>
                                </a:rPr>
                              </m:ctrlPr>
                            </m:sSubPr>
                            <m:e>
                              <m:r>
                                <a:rPr lang="en-US" sz="1700" i="1">
                                  <a:latin typeface="Cambria Math" panose="02040503050406030204" pitchFamily="18" charset="0"/>
                                </a:rPr>
                                <m:t>𝜔</m:t>
                              </m:r>
                            </m:e>
                            <m:sub>
                              <m:r>
                                <a:rPr lang="en-US" sz="1700" i="0">
                                  <a:latin typeface="Cambria Math" panose="02040503050406030204" pitchFamily="18" charset="0"/>
                                </a:rPr>
                                <m:t>1</m:t>
                              </m:r>
                            </m:sub>
                          </m:sSub>
                          <m:r>
                            <a:rPr lang="en-US" sz="1700" i="1">
                              <a:latin typeface="Cambria Math" panose="02040503050406030204" pitchFamily="18" charset="0"/>
                            </a:rPr>
                            <m:t>𝑡</m:t>
                          </m:r>
                          <m:r>
                            <a:rPr lang="en-US" sz="1700" i="0">
                              <a:latin typeface="Cambria Math" panose="02040503050406030204" pitchFamily="18" charset="0"/>
                            </a:rPr>
                            <m:t>)</m:t>
                          </m:r>
                          <m:r>
                            <m:rPr>
                              <m:sty m:val="p"/>
                            </m:rPr>
                            <a:rPr lang="en-US" sz="1700" i="0">
                              <a:latin typeface="Cambria Math" panose="02040503050406030204" pitchFamily="18" charset="0"/>
                            </a:rPr>
                            <m:t>cos</m:t>
                          </m:r>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𝜔</m:t>
                              </m:r>
                            </m:e>
                            <m:sub>
                              <m:r>
                                <a:rPr lang="en-US" sz="1700" i="0">
                                  <a:latin typeface="Cambria Math" panose="02040503050406030204" pitchFamily="18" charset="0"/>
                                </a:rPr>
                                <m:t>1</m:t>
                              </m:r>
                            </m:sub>
                          </m:sSub>
                          <m:r>
                            <a:rPr lang="en-US" sz="1700" i="1">
                              <a:latin typeface="Cambria Math" panose="02040503050406030204" pitchFamily="18" charset="0"/>
                            </a:rPr>
                            <m:t>𝑡</m:t>
                          </m:r>
                        </m:e>
                      </m:d>
                    </m:oMath>
                  </m:oMathPara>
                </a14:m>
                <a:endParaRPr lang="en-US" sz="1700" dirty="0"/>
              </a:p>
            </p:txBody>
          </p:sp>
        </mc:Choice>
        <mc:Fallback xmlns="">
          <p:sp>
            <p:nvSpPr>
              <p:cNvPr id="13" name="Rectangle 12"/>
              <p:cNvSpPr>
                <a:spLocks noRot="1" noChangeAspect="1" noMove="1" noResize="1" noEditPoints="1" noAdjustHandles="1" noChangeArrowheads="1" noChangeShapeType="1" noTextEdit="1"/>
              </p:cNvSpPr>
              <p:nvPr/>
            </p:nvSpPr>
            <p:spPr>
              <a:xfrm>
                <a:off x="572223" y="4006978"/>
                <a:ext cx="8626613" cy="353943"/>
              </a:xfrm>
              <a:prstGeom prst="rect">
                <a:avLst/>
              </a:prstGeom>
              <a:blipFill>
                <a:blip r:embed="rId7"/>
                <a:stretch>
                  <a:fillRect t="-117241" r="-141" b="-182759"/>
                </a:stretch>
              </a:blipFill>
            </p:spPr>
            <p:txBody>
              <a:bodyPr/>
              <a:lstStyle/>
              <a:p>
                <a:r>
                  <a:rPr lang="en-US">
                    <a:noFill/>
                  </a:rPr>
                  <a:t> </a:t>
                </a:r>
              </a:p>
            </p:txBody>
          </p:sp>
        </mc:Fallback>
      </mc:AlternateContent>
      <p:sp>
        <p:nvSpPr>
          <p:cNvPr id="14" name="Rectangle 13"/>
          <p:cNvSpPr/>
          <p:nvPr/>
        </p:nvSpPr>
        <p:spPr>
          <a:xfrm>
            <a:off x="1410402" y="4514601"/>
            <a:ext cx="7488147" cy="393185"/>
          </a:xfrm>
          <a:prstGeom prst="rect">
            <a:avLst/>
          </a:prstGeom>
        </p:spPr>
        <p:txBody>
          <a:bodyPr wrap="square">
            <a:spAutoFit/>
          </a:bodyPr>
          <a:lstStyle/>
          <a:p>
            <a:pPr algn="r" rtl="1">
              <a:lnSpc>
                <a:spcPct val="115000"/>
              </a:lnSpc>
              <a:spcAft>
                <a:spcPts val="1000"/>
              </a:spcAft>
              <a:buClr>
                <a:srgbClr val="FF0000"/>
              </a:buClr>
            </a:pPr>
            <a:r>
              <a:rPr lang="fa-IR" sz="1700" dirty="0" smtClean="0">
                <a:latin typeface="Times New Roman" panose="02020603050405020304" pitchFamily="18" charset="0"/>
                <a:ea typeface="Calibri" panose="020F0502020204030204" pitchFamily="34" charset="0"/>
                <a:cs typeface="B Nazanin" panose="00000400000000000000" pitchFamily="2" charset="-78"/>
              </a:rPr>
              <a:t>ملاحظه می شود که </a:t>
            </a:r>
            <a:r>
              <a:rPr lang="en-US" sz="1700" dirty="0" err="1" smtClean="0">
                <a:latin typeface="Times New Roman" panose="02020603050405020304" pitchFamily="18" charset="0"/>
                <a:ea typeface="Calibri" panose="020F0502020204030204" pitchFamily="34" charset="0"/>
                <a:cs typeface="B Nazanin" panose="00000400000000000000" pitchFamily="2" charset="-78"/>
              </a:rPr>
              <a:t>i</a:t>
            </a:r>
            <a:r>
              <a:rPr lang="en-US" sz="1700" dirty="0" smtClean="0">
                <a:latin typeface="Times New Roman" panose="02020603050405020304" pitchFamily="18" charset="0"/>
                <a:ea typeface="Calibri" panose="020F0502020204030204" pitchFamily="34" charset="0"/>
                <a:cs typeface="B Nazanin" panose="00000400000000000000" pitchFamily="2" charset="-78"/>
              </a:rPr>
              <a:t>(t)</a:t>
            </a:r>
            <a:r>
              <a:rPr lang="fa-IR" sz="1700" dirty="0" smtClean="0">
                <a:latin typeface="Times New Roman" panose="02020603050405020304" pitchFamily="18" charset="0"/>
                <a:ea typeface="Calibri" panose="020F0502020204030204" pitchFamily="34" charset="0"/>
                <a:cs typeface="B Nazanin" panose="00000400000000000000" pitchFamily="2" charset="-78"/>
              </a:rPr>
              <a:t> شامل مؤلفه های هارمونیکی اول، دوم و چهارم است. </a:t>
            </a:r>
            <a:endParaRPr lang="en-US" sz="17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1772312" y="1801419"/>
                <a:ext cx="2571088"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1700" i="1">
                              <a:latin typeface="Cambria Math" panose="02040503050406030204" pitchFamily="18" charset="0"/>
                            </a:rPr>
                          </m:ctrlPr>
                        </m:dPr>
                        <m:e>
                          <m:r>
                            <a:rPr lang="en-US" sz="1700" i="1">
                              <a:latin typeface="Cambria Math" panose="02040503050406030204" pitchFamily="18" charset="0"/>
                            </a:rPr>
                            <m:t>𝐶</m:t>
                          </m:r>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𝐶</m:t>
                              </m:r>
                            </m:e>
                            <m:sub>
                              <m:r>
                                <a:rPr lang="en-US" sz="1700" i="0">
                                  <a:latin typeface="Cambria Math" panose="02040503050406030204" pitchFamily="18" charset="0"/>
                                </a:rPr>
                                <m:t>0</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𝐶</m:t>
                              </m:r>
                            </m:e>
                            <m:sub>
                              <m:r>
                                <a:rPr lang="en-US" sz="1700" i="0">
                                  <a:latin typeface="Cambria Math" panose="02040503050406030204" pitchFamily="18" charset="0"/>
                                </a:rPr>
                                <m:t>1</m:t>
                              </m:r>
                            </m:sub>
                          </m:sSub>
                          <m:r>
                            <m:rPr>
                              <m:sty m:val="p"/>
                            </m:rPr>
                            <a:rPr lang="en-US" sz="1700" i="0">
                              <a:latin typeface="Cambria Math" panose="02040503050406030204" pitchFamily="18" charset="0"/>
                            </a:rPr>
                            <m:t>cos</m:t>
                          </m:r>
                          <m:r>
                            <a:rPr lang="en-US" sz="1700" i="0">
                              <a:latin typeface="Cambria Math" panose="02040503050406030204" pitchFamily="18" charset="0"/>
                            </a:rPr>
                            <m:t>(</m:t>
                          </m:r>
                          <m:r>
                            <a:rPr lang="en-US" sz="1700" i="0">
                              <a:latin typeface="Cambria Math" panose="02040503050406030204" pitchFamily="18" charset="0"/>
                            </a:rPr>
                            <m:t>3</m:t>
                          </m:r>
                          <m:sSub>
                            <m:sSubPr>
                              <m:ctrlPr>
                                <a:rPr lang="en-US" sz="1700" i="1">
                                  <a:latin typeface="Cambria Math" panose="02040503050406030204" pitchFamily="18" charset="0"/>
                                </a:rPr>
                              </m:ctrlPr>
                            </m:sSubPr>
                            <m:e>
                              <m:r>
                                <a:rPr lang="en-US" sz="1700" i="1">
                                  <a:latin typeface="Cambria Math" panose="02040503050406030204" pitchFamily="18" charset="0"/>
                                </a:rPr>
                                <m:t>𝜔</m:t>
                              </m:r>
                            </m:e>
                            <m:sub>
                              <m:r>
                                <a:rPr lang="en-US" sz="1700" i="0">
                                  <a:latin typeface="Cambria Math" panose="02040503050406030204" pitchFamily="18" charset="0"/>
                                </a:rPr>
                                <m:t>1</m:t>
                              </m:r>
                            </m:sub>
                          </m:sSub>
                          <m:r>
                            <a:rPr lang="en-US" sz="1700" i="1">
                              <a:latin typeface="Cambria Math" panose="02040503050406030204" pitchFamily="18" charset="0"/>
                            </a:rPr>
                            <m:t>𝑡</m:t>
                          </m:r>
                        </m:e>
                      </m:d>
                    </m:oMath>
                  </m:oMathPara>
                </a14:m>
                <a:endParaRPr lang="en-US" sz="1700" dirty="0"/>
              </a:p>
            </p:txBody>
          </p:sp>
        </mc:Choice>
        <mc:Fallback xmlns="">
          <p:sp>
            <p:nvSpPr>
              <p:cNvPr id="15" name="Rectangle 14"/>
              <p:cNvSpPr>
                <a:spLocks noRot="1" noChangeAspect="1" noMove="1" noResize="1" noEditPoints="1" noAdjustHandles="1" noChangeArrowheads="1" noChangeShapeType="1" noTextEdit="1"/>
              </p:cNvSpPr>
              <p:nvPr/>
            </p:nvSpPr>
            <p:spPr>
              <a:xfrm>
                <a:off x="1772312" y="1801419"/>
                <a:ext cx="2571088" cy="353943"/>
              </a:xfrm>
              <a:prstGeom prst="rect">
                <a:avLst/>
              </a:prstGeom>
              <a:blipFill>
                <a:blip r:embed="rId8"/>
                <a:stretch>
                  <a:fillRect t="-117241" r="-17536" b="-182759"/>
                </a:stretch>
              </a:blipFill>
            </p:spPr>
            <p:txBody>
              <a:bodyPr/>
              <a:lstStyle/>
              <a:p>
                <a:r>
                  <a:rPr lang="en-US">
                    <a:noFill/>
                  </a:rPr>
                  <a:t> </a:t>
                </a:r>
              </a:p>
            </p:txBody>
          </p:sp>
        </mc:Fallback>
      </mc:AlternateContent>
      <p:cxnSp>
        <p:nvCxnSpPr>
          <p:cNvPr id="16" name="Straight Arrow Connector 15"/>
          <p:cNvCxnSpPr/>
          <p:nvPr/>
        </p:nvCxnSpPr>
        <p:spPr>
          <a:xfrm>
            <a:off x="572223" y="4192738"/>
            <a:ext cx="383354"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072682" y="2320969"/>
            <a:ext cx="825867" cy="369332"/>
          </a:xfrm>
          <a:prstGeom prst="rect">
            <a:avLst/>
          </a:prstGeom>
        </p:spPr>
        <p:txBody>
          <a:bodyPr wrap="none">
            <a:spAutoFit/>
          </a:bodyPr>
          <a:lstStyle/>
          <a:p>
            <a:pPr marL="285750" indent="-285750" algn="r" rtl="1">
              <a:buFont typeface="Times New Roman" panose="02020603050405020304" pitchFamily="18" charset="0"/>
              <a:buChar char="■"/>
            </a:pPr>
            <a:r>
              <a:rPr lang="ar-SA"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b="1" dirty="0">
              <a:solidFill>
                <a:srgbClr val="FF0000"/>
              </a:solidFill>
            </a:endParaRPr>
          </a:p>
        </p:txBody>
      </p:sp>
      <p:sp>
        <p:nvSpPr>
          <p:cNvPr id="18" name="Rectangle 17"/>
          <p:cNvSpPr/>
          <p:nvPr/>
        </p:nvSpPr>
        <p:spPr>
          <a:xfrm>
            <a:off x="1077121" y="4876800"/>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45526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3" grpId="0"/>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
        <p:nvSpPr>
          <p:cNvPr id="3" name="Rectangle 2"/>
          <p:cNvSpPr/>
          <p:nvPr/>
        </p:nvSpPr>
        <p:spPr>
          <a:xfrm>
            <a:off x="2743200" y="314298"/>
            <a:ext cx="6243577" cy="615553"/>
          </a:xfrm>
          <a:prstGeom prst="rect">
            <a:avLst/>
          </a:prstGeom>
        </p:spPr>
        <p:txBody>
          <a:bodyPr wrap="square">
            <a:spAutoFit/>
          </a:bodyPr>
          <a:lstStyle/>
          <a:p>
            <a:pPr algn="just" rtl="1">
              <a:buClr>
                <a:srgbClr val="FF0000"/>
              </a:buClr>
            </a:pPr>
            <a:r>
              <a:rPr lang="fa-IR" sz="17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3- خازن غیر خطی: </a:t>
            </a:r>
            <a:r>
              <a:rPr lang="fa-IR" sz="1700" dirty="0" smtClean="0">
                <a:latin typeface="Times New Roman" panose="02020603050405020304" pitchFamily="18" charset="0"/>
                <a:ea typeface="Calibri" panose="020F0502020204030204" pitchFamily="34" charset="0"/>
                <a:cs typeface="B Nazanin" panose="00000400000000000000" pitchFamily="2" charset="-78"/>
              </a:rPr>
              <a:t>در این نوع خازن، رابطه خطی میان </a:t>
            </a:r>
            <a:r>
              <a:rPr lang="en-US" sz="1700" dirty="0" smtClean="0">
                <a:latin typeface="Times New Roman" panose="02020603050405020304" pitchFamily="18" charset="0"/>
                <a:ea typeface="Calibri" panose="020F0502020204030204" pitchFamily="34" charset="0"/>
                <a:cs typeface="B Nazanin" panose="00000400000000000000" pitchFamily="2" charset="-78"/>
              </a:rPr>
              <a:t>q</a:t>
            </a:r>
            <a:r>
              <a:rPr lang="fa-IR" sz="1700" dirty="0" smtClean="0">
                <a:latin typeface="Times New Roman" panose="02020603050405020304" pitchFamily="18" charset="0"/>
                <a:ea typeface="Calibri" panose="020F0502020204030204" pitchFamily="34" charset="0"/>
                <a:cs typeface="B Nazanin" panose="00000400000000000000" pitchFamily="2" charset="-78"/>
              </a:rPr>
              <a:t> و </a:t>
            </a:r>
            <a:r>
              <a:rPr lang="en-US" sz="1700" dirty="0" smtClean="0">
                <a:latin typeface="Times New Roman" panose="02020603050405020304" pitchFamily="18" charset="0"/>
                <a:ea typeface="Calibri" panose="020F0502020204030204" pitchFamily="34" charset="0"/>
                <a:cs typeface="B Nazanin" panose="00000400000000000000" pitchFamily="2" charset="-78"/>
              </a:rPr>
              <a:t>v</a:t>
            </a:r>
            <a:r>
              <a:rPr lang="fa-IR" sz="1700" dirty="0" smtClean="0">
                <a:latin typeface="Times New Roman" panose="02020603050405020304" pitchFamily="18" charset="0"/>
                <a:ea typeface="Calibri" panose="020F0502020204030204" pitchFamily="34" charset="0"/>
                <a:cs typeface="B Nazanin" panose="00000400000000000000" pitchFamily="2" charset="-78"/>
              </a:rPr>
              <a:t> وجود ندارد و یا به عبارتی، مشخصه </a:t>
            </a:r>
            <a:r>
              <a:rPr lang="en-US" sz="1700" dirty="0" smtClean="0">
                <a:latin typeface="Times New Roman" panose="02020603050405020304" pitchFamily="18" charset="0"/>
                <a:ea typeface="Calibri" panose="020F0502020204030204" pitchFamily="34" charset="0"/>
                <a:cs typeface="B Nazanin" panose="00000400000000000000" pitchFamily="2" charset="-78"/>
              </a:rPr>
              <a:t>qv</a:t>
            </a:r>
            <a:r>
              <a:rPr lang="fa-IR" sz="1700" dirty="0" smtClean="0">
                <a:latin typeface="Times New Roman" panose="02020603050405020304" pitchFamily="18" charset="0"/>
                <a:ea typeface="Calibri" panose="020F0502020204030204" pitchFamily="34" charset="0"/>
                <a:cs typeface="B Nazanin" panose="00000400000000000000" pitchFamily="2" charset="-78"/>
              </a:rPr>
              <a:t> غیر خطی است. این خازن ها می توانند تغییرپذیر یا تغییرناپذیر با زمان باشند.  </a:t>
            </a:r>
            <a:endParaRPr lang="en-US" sz="17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208565" y="1741748"/>
            <a:ext cx="1986441" cy="340093"/>
          </a:xfrm>
          <a:prstGeom prst="rect">
            <a:avLst/>
          </a:prstGeom>
        </p:spPr>
        <p:txBody>
          <a:bodyPr wrap="none">
            <a:spAutoFit/>
          </a:bodyPr>
          <a:lstStyle/>
          <a:p>
            <a:pPr algn="just" rtl="1">
              <a:lnSpc>
                <a:spcPct val="115000"/>
              </a:lnSpc>
              <a:spcAft>
                <a:spcPts val="1000"/>
              </a:spcAft>
              <a:buClr>
                <a:srgbClr val="FF0000"/>
              </a:buClr>
            </a:pPr>
            <a:r>
              <a:rPr lang="fa-IR"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مشخصه نمونه خازن غیرخطی</a:t>
            </a:r>
            <a:endParaRPr lang="en-US" sz="14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52400" y="76200"/>
            <a:ext cx="2442267" cy="1753480"/>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5029200" y="1175127"/>
                <a:ext cx="1085489" cy="353943"/>
              </a:xfrm>
              <a:prstGeom prst="rect">
                <a:avLst/>
              </a:prstGeom>
              <a:solidFill>
                <a:srgbClr val="F0F5FA"/>
              </a:solidFill>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1700" b="1" i="1" smtClean="0">
                              <a:solidFill>
                                <a:srgbClr val="FF0000"/>
                              </a:solidFill>
                              <a:latin typeface="Cambria Math" panose="02040503050406030204" pitchFamily="18" charset="0"/>
                            </a:rPr>
                          </m:ctrlPr>
                        </m:dPr>
                        <m:e>
                          <m:r>
                            <a:rPr lang="en-US" sz="1700" b="1" i="1">
                              <a:solidFill>
                                <a:srgbClr val="FF0000"/>
                              </a:solidFill>
                              <a:latin typeface="Cambria Math" panose="02040503050406030204" pitchFamily="18" charset="0"/>
                            </a:rPr>
                            <m:t>𝒒</m:t>
                          </m:r>
                          <m:r>
                            <a:rPr lang="en-US" sz="1700" b="1" i="0">
                              <a:solidFill>
                                <a:srgbClr val="FF0000"/>
                              </a:solidFill>
                              <a:latin typeface="Cambria Math" panose="02040503050406030204" pitchFamily="18" charset="0"/>
                            </a:rPr>
                            <m:t>=</m:t>
                          </m:r>
                          <m:r>
                            <a:rPr lang="en-US" sz="1700" b="1" i="1">
                              <a:solidFill>
                                <a:srgbClr val="FF0000"/>
                              </a:solidFill>
                              <a:latin typeface="Cambria Math" panose="02040503050406030204" pitchFamily="18" charset="0"/>
                            </a:rPr>
                            <m:t>𝒇</m:t>
                          </m:r>
                          <m:r>
                            <a:rPr lang="en-US" sz="1700" b="1" i="0">
                              <a:solidFill>
                                <a:srgbClr val="FF0000"/>
                              </a:solidFill>
                              <a:latin typeface="Cambria Math" panose="02040503050406030204" pitchFamily="18" charset="0"/>
                            </a:rPr>
                            <m:t>(</m:t>
                          </m:r>
                          <m:r>
                            <a:rPr lang="en-US" sz="1700" b="1" i="1">
                              <a:solidFill>
                                <a:srgbClr val="FF0000"/>
                              </a:solidFill>
                              <a:latin typeface="Cambria Math" panose="02040503050406030204" pitchFamily="18" charset="0"/>
                            </a:rPr>
                            <m:t>𝒗</m:t>
                          </m:r>
                        </m:e>
                      </m:d>
                    </m:oMath>
                  </m:oMathPara>
                </a14:m>
                <a:endParaRPr lang="en-US" sz="1700" b="1" dirty="0">
                  <a:solidFill>
                    <a:srgbClr val="FF00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5029200" y="1175127"/>
                <a:ext cx="1085489" cy="353943"/>
              </a:xfrm>
              <a:prstGeom prst="rect">
                <a:avLst/>
              </a:prstGeom>
              <a:blipFill>
                <a:blip r:embed="rId3"/>
                <a:stretch>
                  <a:fillRect t="-117241" r="-42135" b="-182759"/>
                </a:stretch>
              </a:blipFill>
            </p:spPr>
            <p:txBody>
              <a:bodyPr/>
              <a:lstStyle/>
              <a:p>
                <a:r>
                  <a:rPr lang="en-US">
                    <a:noFill/>
                  </a:rPr>
                  <a:t> </a:t>
                </a:r>
              </a:p>
            </p:txBody>
          </p:sp>
        </mc:Fallback>
      </mc:AlternateContent>
      <p:sp>
        <p:nvSpPr>
          <p:cNvPr id="8" name="Rectangle 7"/>
          <p:cNvSpPr/>
          <p:nvPr/>
        </p:nvSpPr>
        <p:spPr>
          <a:xfrm>
            <a:off x="1066800" y="1774346"/>
            <a:ext cx="7798724" cy="877163"/>
          </a:xfrm>
          <a:prstGeom prst="rect">
            <a:avLst/>
          </a:prstGeom>
        </p:spPr>
        <p:txBody>
          <a:bodyPr wrap="square">
            <a:spAutoFit/>
          </a:bodyPr>
          <a:lstStyle/>
          <a:p>
            <a:pPr marL="342900" indent="-342900" algn="r" rtl="1">
              <a:buClr>
                <a:srgbClr val="FF0000"/>
              </a:buClr>
              <a:buFont typeface="Wingdings" panose="05000000000000000000" pitchFamily="2" charset="2"/>
              <a:buChar char="ü"/>
            </a:pPr>
            <a:r>
              <a:rPr lang="fa-IR" sz="1700" dirty="0" smtClean="0">
                <a:latin typeface="Times New Roman" panose="02020603050405020304" pitchFamily="18" charset="0"/>
                <a:ea typeface="Calibri" panose="020F0502020204030204" pitchFamily="34" charset="0"/>
                <a:cs typeface="B Nazanin" panose="00000400000000000000" pitchFamily="2" charset="-78"/>
              </a:rPr>
              <a:t>از آنجا که تحلیل مدارات غیرخطی دشوار است، از روشهای تقریبی استفاده می شود.</a:t>
            </a:r>
          </a:p>
          <a:p>
            <a:pPr marL="342900" indent="-342900" algn="r" rtl="1">
              <a:buClr>
                <a:srgbClr val="FF0000"/>
              </a:buClr>
              <a:buFont typeface="Wingdings" panose="05000000000000000000" pitchFamily="2" charset="2"/>
              <a:buChar char="ü"/>
            </a:pPr>
            <a:r>
              <a:rPr lang="fa-IR" sz="1700" dirty="0">
                <a:latin typeface="Times New Roman" panose="02020603050405020304" pitchFamily="18" charset="0"/>
                <a:ea typeface="Calibri" panose="020F0502020204030204" pitchFamily="34" charset="0"/>
                <a:cs typeface="B Nazanin" panose="00000400000000000000" pitchFamily="2" charset="-78"/>
              </a:rPr>
              <a:t>در </a:t>
            </a:r>
            <a:r>
              <a:rPr lang="fa-IR" sz="1700" dirty="0" smtClean="0">
                <a:latin typeface="Times New Roman" panose="02020603050405020304" pitchFamily="18" charset="0"/>
                <a:ea typeface="Calibri" panose="020F0502020204030204" pitchFamily="34" charset="0"/>
                <a:cs typeface="B Nazanin" panose="00000400000000000000" pitchFamily="2" charset="-78"/>
              </a:rPr>
              <a:t>مدل سازی </a:t>
            </a:r>
            <a:r>
              <a:rPr lang="fa-IR" sz="1700" dirty="0">
                <a:latin typeface="Times New Roman" panose="02020603050405020304" pitchFamily="18" charset="0"/>
                <a:ea typeface="Calibri" panose="020F0502020204030204" pitchFamily="34" charset="0"/>
                <a:cs typeface="B Nazanin" panose="00000400000000000000" pitchFamily="2" charset="-78"/>
              </a:rPr>
              <a:t>مشخصه دیود، از روش تقریب خطی تکه ای استفاده شد. </a:t>
            </a:r>
            <a:endParaRPr lang="en-US" sz="1700" dirty="0">
              <a:latin typeface="Calibri" panose="020F0502020204030204" pitchFamily="34" charset="0"/>
              <a:ea typeface="Calibri" panose="020F0502020204030204" pitchFamily="34" charset="0"/>
              <a:cs typeface="Arial" panose="020B0604020202020204" pitchFamily="34" charset="0"/>
            </a:endParaRPr>
          </a:p>
          <a:p>
            <a:pPr marL="342900" indent="-342900" algn="r" rtl="1">
              <a:buClr>
                <a:srgbClr val="FF0000"/>
              </a:buClr>
              <a:buFont typeface="Wingdings" panose="05000000000000000000" pitchFamily="2" charset="2"/>
              <a:buChar char="ü"/>
            </a:pPr>
            <a:r>
              <a:rPr lang="fa-IR" sz="1700" dirty="0">
                <a:latin typeface="Times New Roman" panose="02020603050405020304" pitchFamily="18" charset="0"/>
                <a:ea typeface="Calibri" panose="020F0502020204030204" pitchFamily="34" charset="0"/>
                <a:cs typeface="B Nazanin" panose="00000400000000000000" pitchFamily="2" charset="-78"/>
              </a:rPr>
              <a:t> روش دوم استفاده از تقریب سیگنال کوچک می باشد. </a:t>
            </a:r>
            <a:endParaRPr lang="en-US" sz="17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rotWithShape="1">
          <a:blip r:embed="rId4"/>
          <a:srcRect l="3648" t="25926" r="30935" b="25926"/>
          <a:stretch/>
        </p:blipFill>
        <p:spPr>
          <a:xfrm>
            <a:off x="421390" y="2831706"/>
            <a:ext cx="8078124" cy="3344446"/>
          </a:xfrm>
          <a:prstGeom prst="rect">
            <a:avLst/>
          </a:prstGeom>
        </p:spPr>
      </p:pic>
    </p:spTree>
    <p:extLst>
      <p:ext uri="{BB962C8B-B14F-4D97-AF65-F5344CB8AC3E}">
        <p14:creationId xmlns:p14="http://schemas.microsoft.com/office/powerpoint/2010/main" val="286538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
        <p:nvSpPr>
          <p:cNvPr id="3" name="Rectangle 2"/>
          <p:cNvSpPr/>
          <p:nvPr/>
        </p:nvSpPr>
        <p:spPr>
          <a:xfrm>
            <a:off x="6522229" y="153373"/>
            <a:ext cx="2417200" cy="369332"/>
          </a:xfrm>
          <a:prstGeom prst="rect">
            <a:avLst/>
          </a:prstGeom>
        </p:spPr>
        <p:txBody>
          <a:bodyPr wrap="none">
            <a:spAutoFit/>
          </a:bodyPr>
          <a:lstStyle/>
          <a:p>
            <a:pPr algn="r" rtl="1"/>
            <a:r>
              <a:rPr lang="fa-IR" b="1" dirty="0" smtClean="0">
                <a:solidFill>
                  <a:srgbClr val="00B050"/>
                </a:solidFill>
                <a:latin typeface="Cambria Math" panose="02040503050406030204" pitchFamily="18" charset="0"/>
                <a:ea typeface="Cambria Math" panose="02040503050406030204" pitchFamily="18" charset="0"/>
                <a:cs typeface="B Titr" panose="00000700000000000000" pitchFamily="2" charset="-78"/>
              </a:rPr>
              <a:t>- القاگر/سلف (</a:t>
            </a:r>
            <a:r>
              <a:rPr lang="en-US" b="1" dirty="0" smtClean="0">
                <a:solidFill>
                  <a:srgbClr val="00B050"/>
                </a:solidFill>
                <a:latin typeface="Cambria Math" panose="02040503050406030204" pitchFamily="18" charset="0"/>
                <a:ea typeface="Cambria Math" panose="02040503050406030204" pitchFamily="18" charset="0"/>
                <a:cs typeface="B Titr" panose="00000700000000000000" pitchFamily="2" charset="-78"/>
              </a:rPr>
              <a:t>Inductor</a:t>
            </a:r>
            <a:r>
              <a:rPr lang="fa-IR" b="1" dirty="0" smtClean="0">
                <a:solidFill>
                  <a:srgbClr val="00B050"/>
                </a:solidFill>
                <a:latin typeface="Cambria Math" panose="02040503050406030204" pitchFamily="18" charset="0"/>
                <a:ea typeface="Cambria Math" panose="02040503050406030204" pitchFamily="18" charset="0"/>
                <a:cs typeface="B Titr" panose="00000700000000000000" pitchFamily="2" charset="-78"/>
              </a:rPr>
              <a:t>)</a:t>
            </a:r>
            <a:endParaRPr lang="en-US" dirty="0">
              <a:solidFill>
                <a:srgbClr val="00B050"/>
              </a:solidFill>
              <a:latin typeface="Cambria Math" panose="02040503050406030204" pitchFamily="18" charset="0"/>
              <a:ea typeface="Cambria Math" panose="02040503050406030204" pitchFamily="18" charset="0"/>
              <a:cs typeface="B Titr" panose="00000700000000000000" pitchFamily="2" charset="-78"/>
            </a:endParaRPr>
          </a:p>
        </p:txBody>
      </p:sp>
      <p:sp>
        <p:nvSpPr>
          <p:cNvPr id="2" name="Rectangle 1"/>
          <p:cNvSpPr/>
          <p:nvPr/>
        </p:nvSpPr>
        <p:spPr>
          <a:xfrm>
            <a:off x="3352800" y="609600"/>
            <a:ext cx="5574160" cy="877163"/>
          </a:xfrm>
          <a:prstGeom prst="rect">
            <a:avLst/>
          </a:prstGeom>
        </p:spPr>
        <p:txBody>
          <a:bodyPr wrap="square">
            <a:spAutoFit/>
          </a:bodyPr>
          <a:lstStyle/>
          <a:p>
            <a:pPr marL="285750" indent="-285750" algn="just" rtl="1">
              <a:buClr>
                <a:srgbClr val="FF0000"/>
              </a:buClr>
              <a:buFont typeface="Wingdings" panose="05000000000000000000" pitchFamily="2" charset="2"/>
              <a:buChar char="q"/>
            </a:pPr>
            <a:r>
              <a:rPr lang="fa-IR"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القاگر/سلف: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المانی</a:t>
            </a:r>
            <a:r>
              <a:rPr lang="fa-IR"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است </a:t>
            </a:r>
            <a:r>
              <a:rPr lang="fa-IR" sz="1700" dirty="0">
                <a:latin typeface="Cambria Math" panose="02040503050406030204" pitchFamily="18" charset="0"/>
                <a:ea typeface="Cambria Math" panose="02040503050406030204" pitchFamily="18" charset="0"/>
                <a:cs typeface="B Nazanin" panose="00000400000000000000" pitchFamily="2" charset="-78"/>
              </a:rPr>
              <a:t>که در هر لحظه از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زمان، </a:t>
            </a:r>
            <a:r>
              <a:rPr lang="fa-IR" sz="1700" dirty="0">
                <a:latin typeface="Cambria Math" panose="02040503050406030204" pitchFamily="18" charset="0"/>
                <a:ea typeface="Cambria Math" panose="02040503050406030204" pitchFamily="18" charset="0"/>
                <a:cs typeface="B Nazanin" panose="00000400000000000000" pitchFamily="2" charset="-78"/>
              </a:rPr>
              <a:t>میان شار آن </a:t>
            </a:r>
            <a:r>
              <a:rPr lang="el-GR" sz="1700" dirty="0">
                <a:latin typeface="Cambria Math" panose="02040503050406030204" pitchFamily="18" charset="0"/>
                <a:ea typeface="Cambria Math" panose="02040503050406030204" pitchFamily="18" charset="0"/>
                <a:cs typeface="B Nazanin" panose="00000400000000000000" pitchFamily="2" charset="-78"/>
              </a:rPr>
              <a:t>φ</a:t>
            </a:r>
            <a:r>
              <a:rPr lang="en-US" sz="1700" dirty="0">
                <a:latin typeface="Cambria Math" panose="02040503050406030204" pitchFamily="18" charset="0"/>
                <a:ea typeface="Cambria Math" panose="02040503050406030204" pitchFamily="18" charset="0"/>
                <a:cs typeface="B Nazanin" panose="00000400000000000000" pitchFamily="2" charset="-78"/>
              </a:rPr>
              <a:t>(t)</a:t>
            </a:r>
            <a:r>
              <a:rPr lang="fa-IR" sz="1700" dirty="0">
                <a:latin typeface="Cambria Math" panose="02040503050406030204" pitchFamily="18" charset="0"/>
                <a:ea typeface="Cambria Math" panose="02040503050406030204" pitchFamily="18" charset="0"/>
                <a:cs typeface="B Nazanin" panose="00000400000000000000" pitchFamily="2" charset="-78"/>
              </a:rPr>
              <a:t> و جریان عبوری از آن </a:t>
            </a:r>
            <a:r>
              <a:rPr lang="en-US" sz="1700" dirty="0" err="1">
                <a:latin typeface="Cambria Math" panose="02040503050406030204" pitchFamily="18" charset="0"/>
                <a:ea typeface="Cambria Math" panose="02040503050406030204" pitchFamily="18" charset="0"/>
                <a:cs typeface="B Nazanin" panose="00000400000000000000" pitchFamily="2" charset="-78"/>
              </a:rPr>
              <a:t>i</a:t>
            </a:r>
            <a:r>
              <a:rPr lang="en-US" sz="1700" dirty="0">
                <a:latin typeface="Cambria Math" panose="02040503050406030204" pitchFamily="18" charset="0"/>
                <a:ea typeface="Cambria Math" panose="02040503050406030204" pitchFamily="18" charset="0"/>
                <a:cs typeface="B Nazanin" panose="00000400000000000000" pitchFamily="2" charset="-78"/>
              </a:rPr>
              <a:t>(t)</a:t>
            </a:r>
            <a:r>
              <a:rPr lang="fa-IR" sz="1700" dirty="0">
                <a:latin typeface="Cambria Math" panose="02040503050406030204" pitchFamily="18" charset="0"/>
                <a:ea typeface="Cambria Math" panose="02040503050406030204" pitchFamily="18" charset="0"/>
                <a:cs typeface="B Nazanin" panose="00000400000000000000" pitchFamily="2" charset="-78"/>
              </a:rPr>
              <a:t> یک رابطه وجود داشته باشد. این رابطه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به عنوان </a:t>
            </a:r>
            <a:r>
              <a:rPr lang="fa-IR" sz="1700" dirty="0">
                <a:latin typeface="Cambria Math" panose="02040503050406030204" pitchFamily="18" charset="0"/>
                <a:ea typeface="Cambria Math" panose="02040503050406030204" pitchFamily="18" charset="0"/>
                <a:cs typeface="B Nazanin" panose="00000400000000000000" pitchFamily="2" charset="-78"/>
              </a:rPr>
              <a:t>مشخصه سلف شناخته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می شود </a:t>
            </a:r>
            <a:r>
              <a:rPr lang="fa-IR" sz="1700" dirty="0">
                <a:latin typeface="Cambria Math" panose="02040503050406030204" pitchFamily="18" charset="0"/>
                <a:ea typeface="Cambria Math" panose="02040503050406030204" pitchFamily="18" charset="0"/>
                <a:cs typeface="B Nazanin" panose="00000400000000000000" pitchFamily="2" charset="-78"/>
              </a:rPr>
              <a:t>و در صفحه </a:t>
            </a:r>
            <a:r>
              <a:rPr lang="el-GR" sz="1700" dirty="0">
                <a:latin typeface="Cambria Math" panose="02040503050406030204" pitchFamily="18" charset="0"/>
                <a:ea typeface="Cambria Math" panose="02040503050406030204" pitchFamily="18" charset="0"/>
                <a:cs typeface="B Nazanin" panose="00000400000000000000" pitchFamily="2" charset="-78"/>
              </a:rPr>
              <a:t>φ</a:t>
            </a:r>
            <a:r>
              <a:rPr lang="en-US" sz="1700" dirty="0" err="1">
                <a:latin typeface="Cambria Math" panose="02040503050406030204" pitchFamily="18" charset="0"/>
                <a:ea typeface="Cambria Math" panose="02040503050406030204" pitchFamily="18" charset="0"/>
                <a:cs typeface="B Nazanin" panose="00000400000000000000" pitchFamily="2" charset="-78"/>
              </a:rPr>
              <a:t>i</a:t>
            </a:r>
            <a:r>
              <a:rPr lang="fa-IR" sz="1700" dirty="0">
                <a:latin typeface="Cambria Math" panose="02040503050406030204" pitchFamily="18" charset="0"/>
                <a:ea typeface="Cambria Math" panose="02040503050406030204" pitchFamily="18" charset="0"/>
                <a:cs typeface="B Nazanin" panose="00000400000000000000" pitchFamily="2" charset="-78"/>
              </a:rPr>
              <a:t> بیان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می شود</a:t>
            </a:r>
            <a:r>
              <a:rPr lang="fa-IR" sz="1700" dirty="0">
                <a:latin typeface="Cambria Math" panose="02040503050406030204" pitchFamily="18" charset="0"/>
                <a:ea typeface="Cambria Math" panose="02040503050406030204" pitchFamily="18" charset="0"/>
                <a:cs typeface="B Nazanin" panose="00000400000000000000" pitchFamily="2" charset="-78"/>
              </a:rPr>
              <a:t>. </a:t>
            </a:r>
            <a:endParaRPr lang="en-US" sz="1700" dirty="0">
              <a:latin typeface="Cambria Math" panose="02040503050406030204" pitchFamily="18" charset="0"/>
              <a:ea typeface="Cambria Math" panose="02040503050406030204" pitchFamily="18" charset="0"/>
            </a:endParaRPr>
          </a:p>
        </p:txBody>
      </p:sp>
      <p:sp>
        <p:nvSpPr>
          <p:cNvPr id="5" name="Rectangle 4"/>
          <p:cNvSpPr/>
          <p:nvPr/>
        </p:nvSpPr>
        <p:spPr>
          <a:xfrm>
            <a:off x="930839" y="2025636"/>
            <a:ext cx="1037463" cy="340093"/>
          </a:xfrm>
          <a:prstGeom prst="rect">
            <a:avLst/>
          </a:prstGeom>
        </p:spPr>
        <p:txBody>
          <a:bodyPr wrap="none">
            <a:spAutoFit/>
          </a:bodyPr>
          <a:lstStyle/>
          <a:p>
            <a:pPr algn="just" rtl="1">
              <a:lnSpc>
                <a:spcPct val="115000"/>
              </a:lnSpc>
              <a:spcAft>
                <a:spcPts val="1000"/>
              </a:spcAft>
              <a:buClr>
                <a:srgbClr val="FF0000"/>
              </a:buClr>
            </a:pPr>
            <a:r>
              <a:rPr lang="fa-IR"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مشخصه سلف</a:t>
            </a:r>
            <a:endParaRPr lang="en-US" sz="14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228600" y="8313"/>
            <a:ext cx="3032911" cy="2136960"/>
          </a:xfrm>
          <a:prstGeom prst="rect">
            <a:avLst/>
          </a:prstGeom>
        </p:spPr>
      </p:pic>
      <p:sp>
        <p:nvSpPr>
          <p:cNvPr id="7" name="Rectangle 6"/>
          <p:cNvSpPr/>
          <p:nvPr/>
        </p:nvSpPr>
        <p:spPr>
          <a:xfrm>
            <a:off x="360813" y="2951189"/>
            <a:ext cx="930063" cy="357790"/>
          </a:xfrm>
          <a:prstGeom prst="rect">
            <a:avLst/>
          </a:prstGeom>
        </p:spPr>
        <p:txBody>
          <a:bodyPr wrap="none">
            <a:spAutoFit/>
          </a:bodyPr>
          <a:lstStyle/>
          <a:p>
            <a:pPr algn="just" rtl="1">
              <a:lnSpc>
                <a:spcPct val="115000"/>
              </a:lnSpc>
              <a:spcAft>
                <a:spcPts val="1000"/>
              </a:spcAft>
              <a:buClr>
                <a:srgbClr val="FF0000"/>
              </a:buClr>
            </a:pPr>
            <a:r>
              <a:rPr lang="fa-IR" sz="15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القاگر خطی</a:t>
            </a:r>
            <a:endParaRPr lang="en-US" sz="15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138405" y="4343400"/>
            <a:ext cx="1168910" cy="357790"/>
          </a:xfrm>
          <a:prstGeom prst="rect">
            <a:avLst/>
          </a:prstGeom>
        </p:spPr>
        <p:txBody>
          <a:bodyPr wrap="none">
            <a:spAutoFit/>
          </a:bodyPr>
          <a:lstStyle/>
          <a:p>
            <a:pPr algn="just" rtl="1">
              <a:lnSpc>
                <a:spcPct val="115000"/>
              </a:lnSpc>
              <a:spcAft>
                <a:spcPts val="1000"/>
              </a:spcAft>
              <a:buClr>
                <a:srgbClr val="FF0000"/>
              </a:buClr>
            </a:pPr>
            <a:r>
              <a:rPr lang="fa-IR" sz="15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القاگر غیرخطی</a:t>
            </a:r>
            <a:endParaRPr lang="en-US" sz="15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1467581" y="2538384"/>
            <a:ext cx="651511" cy="1195416"/>
          </a:xfrm>
          <a:prstGeom prst="rect">
            <a:avLst/>
          </a:prstGeom>
        </p:spPr>
      </p:pic>
      <p:pic>
        <p:nvPicPr>
          <p:cNvPr id="10" name="Picture 9"/>
          <p:cNvPicPr>
            <a:picLocks noChangeAspect="1"/>
          </p:cNvPicPr>
          <p:nvPr/>
        </p:nvPicPr>
        <p:blipFill>
          <a:blip r:embed="rId4"/>
          <a:stretch>
            <a:fillRect/>
          </a:stretch>
        </p:blipFill>
        <p:spPr>
          <a:xfrm>
            <a:off x="1371442" y="3979737"/>
            <a:ext cx="747650" cy="1173001"/>
          </a:xfrm>
          <a:prstGeom prst="rect">
            <a:avLst/>
          </a:prstGeom>
        </p:spPr>
      </p:pic>
      <p:sp>
        <p:nvSpPr>
          <p:cNvPr id="11" name="Rectangle 10"/>
          <p:cNvSpPr/>
          <p:nvPr/>
        </p:nvSpPr>
        <p:spPr>
          <a:xfrm>
            <a:off x="3429000" y="1769786"/>
            <a:ext cx="1917513" cy="375487"/>
          </a:xfrm>
          <a:prstGeom prst="rect">
            <a:avLst/>
          </a:prstGeom>
        </p:spPr>
        <p:txBody>
          <a:bodyPr wrap="none">
            <a:spAutoFit/>
          </a:bodyPr>
          <a:lstStyle/>
          <a:p>
            <a:pPr algn="just" rtl="1">
              <a:lnSpc>
                <a:spcPct val="115000"/>
              </a:lnSpc>
              <a:spcAft>
                <a:spcPts val="1000"/>
              </a:spcAft>
              <a:buClr>
                <a:srgbClr val="FF0000"/>
              </a:buClr>
            </a:pPr>
            <a:r>
              <a:rPr lang="fa-IR"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:مطابق قانون </a:t>
            </a:r>
            <a:r>
              <a:rPr lang="fa-IR" sz="1600" b="1" dirty="0" err="1"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القای</a:t>
            </a:r>
            <a:r>
              <a:rPr lang="fa-IR"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a:t>
            </a:r>
            <a:r>
              <a:rPr lang="fa-IR" sz="1600" b="1" dirty="0" err="1"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فاراده</a:t>
            </a:r>
            <a:endParaRPr lang="en-US" sz="16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5514002" y="1577436"/>
                <a:ext cx="965777" cy="618246"/>
              </a:xfrm>
              <a:prstGeom prst="rect">
                <a:avLst/>
              </a:prstGeom>
              <a:solidFill>
                <a:schemeClr val="accent1">
                  <a:lumMod val="20000"/>
                  <a:lumOff val="80000"/>
                  <a:alpha val="39000"/>
                </a:schemeClr>
              </a:solidFill>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𝑣</m:t>
                      </m:r>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rPr>
                            <m:t>𝜑</m:t>
                          </m:r>
                        </m:num>
                        <m:den>
                          <m:r>
                            <a:rPr lang="en-US" i="1">
                              <a:latin typeface="Cambria Math" panose="02040503050406030204" pitchFamily="18" charset="0"/>
                            </a:rPr>
                            <m:t>𝑑𝑡</m:t>
                          </m:r>
                        </m:den>
                      </m:f>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5514002" y="1577436"/>
                <a:ext cx="965777" cy="618246"/>
              </a:xfrm>
              <a:prstGeom prst="rect">
                <a:avLst/>
              </a:prstGeom>
              <a:blipFill>
                <a:blip r:embed="rId5"/>
                <a:stretch>
                  <a:fillRect/>
                </a:stretch>
              </a:blipFill>
              <a:ln>
                <a:noFill/>
              </a:ln>
            </p:spPr>
            <p:txBody>
              <a:bodyPr/>
              <a:lstStyle/>
              <a:p>
                <a:r>
                  <a:rPr lang="en-US">
                    <a:noFill/>
                  </a:rPr>
                  <a:t> </a:t>
                </a:r>
              </a:p>
            </p:txBody>
          </p:sp>
        </mc:Fallback>
      </mc:AlternateContent>
      <p:sp>
        <p:nvSpPr>
          <p:cNvPr id="13" name="Rectangle 12"/>
          <p:cNvSpPr/>
          <p:nvPr/>
        </p:nvSpPr>
        <p:spPr>
          <a:xfrm>
            <a:off x="2514600" y="2197668"/>
            <a:ext cx="6540499" cy="353943"/>
          </a:xfrm>
          <a:prstGeom prst="rect">
            <a:avLst/>
          </a:prstGeom>
        </p:spPr>
        <p:txBody>
          <a:bodyPr wrap="square">
            <a:spAutoFit/>
          </a:bodyPr>
          <a:lstStyle/>
          <a:p>
            <a:pPr marL="457200" indent="-457200" algn="just" rtl="1">
              <a:buClr>
                <a:srgbClr val="FF0000"/>
              </a:buClr>
              <a:buFont typeface="Wingdings" panose="05000000000000000000" pitchFamily="2" charset="2"/>
              <a:buChar char="ü"/>
            </a:pPr>
            <a:r>
              <a:rPr lang="fa-IR"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تذکر</a:t>
            </a:r>
            <a:r>
              <a:rPr lang="fa-IR" sz="1700"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sz="1700" dirty="0" smtClean="0">
                <a:latin typeface="Times New Roman" panose="02020603050405020304" pitchFamily="18" charset="0"/>
                <a:ea typeface="Calibri" panose="020F0502020204030204" pitchFamily="34" charset="0"/>
                <a:cs typeface="B Nazanin" panose="00000400000000000000" pitchFamily="2" charset="-78"/>
              </a:rPr>
              <a:t>در صورت رعایت جهت قراردادی متناظر، </a:t>
            </a:r>
            <a:r>
              <a:rPr lang="fa-IR" sz="1700" dirty="0" smtClean="0">
                <a:effectLst/>
                <a:latin typeface="Times New Roman" panose="02020603050405020304" pitchFamily="18" charset="0"/>
                <a:ea typeface="Calibri" panose="020F0502020204030204" pitchFamily="34" charset="0"/>
                <a:cs typeface="B Nazanin" panose="00000400000000000000" pitchFamily="2" charset="-78"/>
              </a:rPr>
              <a:t>قانون لنز رعایت می شود. </a:t>
            </a:r>
            <a:endParaRPr lang="en-US" sz="17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122" name="Picture 2" descr="Different Types of Inductors with Applications - Electrical Technolog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95797" y="2632325"/>
            <a:ext cx="3116288" cy="241713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261511" y="5152738"/>
            <a:ext cx="5599684" cy="1338828"/>
          </a:xfrm>
          <a:prstGeom prst="rect">
            <a:avLst/>
          </a:prstGeom>
        </p:spPr>
        <p:txBody>
          <a:bodyPr wrap="square">
            <a:spAutoFit/>
          </a:bodyPr>
          <a:lstStyle/>
          <a:p>
            <a:pPr marL="342900" indent="-342900" algn="r" rtl="1">
              <a:buClr>
                <a:srgbClr val="FF0000"/>
              </a:buClr>
              <a:buFont typeface="Wingdings" panose="05000000000000000000" pitchFamily="2" charset="2"/>
              <a:buChar char="q"/>
            </a:pPr>
            <a:r>
              <a:rPr lang="fa-IR" sz="16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تقسیم بندی القاگرها:</a:t>
            </a:r>
          </a:p>
          <a:p>
            <a:pPr marL="342900" indent="-342900" algn="r" rtl="1">
              <a:buClr>
                <a:srgbClr val="FF0000"/>
              </a:buClr>
              <a:buFont typeface="Wingdings" panose="05000000000000000000" pitchFamily="2" charset="2"/>
              <a:buChar char="ü"/>
            </a:pPr>
            <a:r>
              <a:rPr lang="fa-IR" sz="1600" b="1" dirty="0">
                <a:latin typeface="Cambria Math" panose="02040503050406030204" pitchFamily="18" charset="0"/>
                <a:ea typeface="Cambria Math" panose="02040503050406030204" pitchFamily="18" charset="0"/>
                <a:cs typeface="B Nazanin" panose="00000400000000000000" pitchFamily="2" charset="-78"/>
              </a:rPr>
              <a:t>خطی: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مشخصه </a:t>
            </a:r>
            <a:r>
              <a:rPr lang="el-GR" sz="1600" dirty="0">
                <a:latin typeface="Cambria Math" panose="02040503050406030204" pitchFamily="18" charset="0"/>
                <a:ea typeface="Cambria Math" panose="02040503050406030204" pitchFamily="18" charset="0"/>
                <a:cs typeface="B Nazanin" panose="00000400000000000000" pitchFamily="2" charset="-78"/>
              </a:rPr>
              <a:t>φ</a:t>
            </a:r>
            <a:r>
              <a:rPr lang="en-US" sz="1600" dirty="0" err="1">
                <a:latin typeface="Cambria Math" panose="02040503050406030204" pitchFamily="18" charset="0"/>
                <a:ea typeface="Cambria Math" panose="02040503050406030204" pitchFamily="18" charset="0"/>
                <a:cs typeface="B Nazanin" panose="00000400000000000000" pitchFamily="2" charset="-78"/>
              </a:rPr>
              <a:t>i</a:t>
            </a:r>
            <a:r>
              <a:rPr lang="fa-IR" sz="1600" dirty="0" smtClean="0">
                <a:latin typeface="Cambria Math" panose="02040503050406030204" pitchFamily="18" charset="0"/>
                <a:ea typeface="Cambria Math" panose="02040503050406030204" pitchFamily="18" charset="0"/>
                <a:cs typeface="B Nazanin" panose="00000400000000000000" pitchFamily="2" charset="-78"/>
              </a:rPr>
              <a:t> </a:t>
            </a:r>
            <a:r>
              <a:rPr lang="fa-IR" sz="1600" dirty="0">
                <a:latin typeface="Cambria Math" panose="02040503050406030204" pitchFamily="18" charset="0"/>
                <a:ea typeface="Cambria Math" panose="02040503050406030204" pitchFamily="18" charset="0"/>
                <a:cs typeface="B Nazanin" panose="00000400000000000000" pitchFamily="2" charset="-78"/>
              </a:rPr>
              <a:t>آن خط مستقیمی است که از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مبدأ می گذرد</a:t>
            </a:r>
            <a:r>
              <a:rPr lang="fa-IR" sz="1600" dirty="0">
                <a:latin typeface="Cambria Math" panose="02040503050406030204" pitchFamily="18" charset="0"/>
                <a:ea typeface="Cambria Math" panose="02040503050406030204" pitchFamily="18" charset="0"/>
                <a:cs typeface="B Nazanin" panose="00000400000000000000" pitchFamily="2" charset="-78"/>
              </a:rPr>
              <a:t>. </a:t>
            </a:r>
            <a:endParaRPr lang="en-US" sz="1600" dirty="0">
              <a:latin typeface="Cambria Math" panose="02040503050406030204" pitchFamily="18" charset="0"/>
              <a:ea typeface="Cambria Math" panose="02040503050406030204" pitchFamily="18" charset="0"/>
              <a:cs typeface="Arial" panose="020B0604020202020204" pitchFamily="34" charset="0"/>
            </a:endParaRPr>
          </a:p>
          <a:p>
            <a:pPr marL="342900" indent="-342900" algn="r" rtl="1">
              <a:buClr>
                <a:srgbClr val="FF0000"/>
              </a:buClr>
              <a:buFont typeface="Wingdings" panose="05000000000000000000" pitchFamily="2" charset="2"/>
              <a:buChar char="ü"/>
            </a:pPr>
            <a:r>
              <a:rPr lang="fa-IR" sz="1600" b="1" dirty="0">
                <a:latin typeface="Cambria Math" panose="02040503050406030204" pitchFamily="18" charset="0"/>
                <a:ea typeface="Cambria Math" panose="02040503050406030204" pitchFamily="18" charset="0"/>
                <a:cs typeface="B Nazanin" panose="00000400000000000000" pitchFamily="2" charset="-78"/>
              </a:rPr>
              <a:t>غیر خطی: </a:t>
            </a:r>
            <a:r>
              <a:rPr lang="fa-IR" sz="1600" dirty="0">
                <a:latin typeface="Cambria Math" panose="02040503050406030204" pitchFamily="18" charset="0"/>
                <a:ea typeface="Cambria Math" panose="02040503050406030204" pitchFamily="18" charset="0"/>
                <a:cs typeface="B Nazanin" panose="00000400000000000000" pitchFamily="2" charset="-78"/>
              </a:rPr>
              <a:t>رابطه خطی بین </a:t>
            </a:r>
            <a:r>
              <a:rPr lang="el-GR" sz="1600" dirty="0">
                <a:latin typeface="Cambria Math" panose="02040503050406030204" pitchFamily="18" charset="0"/>
                <a:ea typeface="Cambria Math" panose="02040503050406030204" pitchFamily="18" charset="0"/>
                <a:cs typeface="B Nazanin" panose="00000400000000000000" pitchFamily="2" charset="-78"/>
              </a:rPr>
              <a:t>φ</a:t>
            </a:r>
            <a:r>
              <a:rPr lang="en-US" sz="1600" dirty="0">
                <a:latin typeface="Cambria Math" panose="02040503050406030204" pitchFamily="18" charset="0"/>
                <a:ea typeface="Cambria Math" panose="02040503050406030204" pitchFamily="18" charset="0"/>
                <a:cs typeface="B Nazanin" panose="00000400000000000000" pitchFamily="2" charset="-78"/>
              </a:rPr>
              <a:t>(t)</a:t>
            </a:r>
            <a:r>
              <a:rPr lang="fa-IR" sz="1600" dirty="0" smtClean="0">
                <a:latin typeface="Cambria Math" panose="02040503050406030204" pitchFamily="18" charset="0"/>
                <a:ea typeface="Cambria Math" panose="02040503050406030204" pitchFamily="18" charset="0"/>
                <a:cs typeface="B Nazanin" panose="00000400000000000000" pitchFamily="2" charset="-78"/>
              </a:rPr>
              <a:t> </a:t>
            </a:r>
            <a:r>
              <a:rPr lang="fa-IR" sz="1600" dirty="0">
                <a:latin typeface="Cambria Math" panose="02040503050406030204" pitchFamily="18" charset="0"/>
                <a:ea typeface="Cambria Math" panose="02040503050406030204" pitchFamily="18" charset="0"/>
                <a:cs typeface="B Nazanin" panose="00000400000000000000" pitchFamily="2" charset="-78"/>
              </a:rPr>
              <a:t>و </a:t>
            </a:r>
            <a:r>
              <a:rPr lang="en-US" sz="1600" dirty="0" err="1">
                <a:latin typeface="Cambria Math" panose="02040503050406030204" pitchFamily="18" charset="0"/>
                <a:ea typeface="Cambria Math" panose="02040503050406030204" pitchFamily="18" charset="0"/>
                <a:cs typeface="B Nazanin" panose="00000400000000000000" pitchFamily="2" charset="-78"/>
              </a:rPr>
              <a:t>i</a:t>
            </a:r>
            <a:r>
              <a:rPr lang="en-US" sz="1600" dirty="0">
                <a:latin typeface="Cambria Math" panose="02040503050406030204" pitchFamily="18" charset="0"/>
                <a:ea typeface="Cambria Math" panose="02040503050406030204" pitchFamily="18" charset="0"/>
                <a:cs typeface="B Nazanin" panose="00000400000000000000" pitchFamily="2" charset="-78"/>
              </a:rPr>
              <a:t>(t)</a:t>
            </a:r>
            <a:r>
              <a:rPr lang="fa-IR" sz="1600" dirty="0" smtClean="0">
                <a:latin typeface="Cambria Math" panose="02040503050406030204" pitchFamily="18" charset="0"/>
                <a:ea typeface="Cambria Math" panose="02040503050406030204" pitchFamily="18" charset="0"/>
                <a:cs typeface="B Nazanin" panose="00000400000000000000" pitchFamily="2" charset="-78"/>
              </a:rPr>
              <a:t> </a:t>
            </a:r>
            <a:r>
              <a:rPr lang="fa-IR" sz="1600" dirty="0">
                <a:latin typeface="Cambria Math" panose="02040503050406030204" pitchFamily="18" charset="0"/>
                <a:ea typeface="Cambria Math" panose="02040503050406030204" pitchFamily="18" charset="0"/>
                <a:cs typeface="B Nazanin" panose="00000400000000000000" pitchFamily="2" charset="-78"/>
              </a:rPr>
              <a:t>وجود ندارد. </a:t>
            </a:r>
            <a:endParaRPr lang="en-US" sz="1600" dirty="0">
              <a:latin typeface="Cambria Math" panose="02040503050406030204" pitchFamily="18" charset="0"/>
              <a:ea typeface="Cambria Math" panose="02040503050406030204" pitchFamily="18" charset="0"/>
              <a:cs typeface="Arial" panose="020B0604020202020204" pitchFamily="34" charset="0"/>
            </a:endParaRPr>
          </a:p>
          <a:p>
            <a:pPr marL="342900" indent="-342900" algn="r" rtl="1">
              <a:buClr>
                <a:srgbClr val="FF0000"/>
              </a:buClr>
              <a:buFont typeface="Wingdings" panose="05000000000000000000" pitchFamily="2" charset="2"/>
              <a:buChar char="ü"/>
            </a:pPr>
            <a:r>
              <a:rPr lang="fa-IR" sz="1600" b="1" dirty="0" smtClean="0">
                <a:latin typeface="Cambria Math" panose="02040503050406030204" pitchFamily="18" charset="0"/>
                <a:ea typeface="Cambria Math" panose="02040503050406030204" pitchFamily="18" charset="0"/>
                <a:cs typeface="B Nazanin" panose="00000400000000000000" pitchFamily="2" charset="-78"/>
              </a:rPr>
              <a:t>تغییرناپذیر </a:t>
            </a:r>
            <a:r>
              <a:rPr lang="fa-IR" sz="1600" b="1" dirty="0">
                <a:latin typeface="Cambria Math" panose="02040503050406030204" pitchFamily="18" charset="0"/>
                <a:ea typeface="Cambria Math" panose="02040503050406030204" pitchFamily="18" charset="0"/>
                <a:cs typeface="B Nazanin" panose="00000400000000000000" pitchFamily="2" charset="-78"/>
              </a:rPr>
              <a:t>با زمان: </a:t>
            </a:r>
            <a:r>
              <a:rPr lang="fa-IR" sz="1600" dirty="0">
                <a:latin typeface="Cambria Math" panose="02040503050406030204" pitchFamily="18" charset="0"/>
                <a:ea typeface="Cambria Math" panose="02040503050406030204" pitchFamily="18" charset="0"/>
                <a:cs typeface="B Nazanin" panose="00000400000000000000" pitchFamily="2" charset="-78"/>
              </a:rPr>
              <a:t>مشخصه آن با زمان تغییر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نمی کند</a:t>
            </a:r>
            <a:r>
              <a:rPr lang="fa-IR" sz="1600" dirty="0">
                <a:latin typeface="Cambria Math" panose="02040503050406030204" pitchFamily="18" charset="0"/>
                <a:ea typeface="Cambria Math" panose="02040503050406030204" pitchFamily="18" charset="0"/>
                <a:cs typeface="B Nazanin" panose="00000400000000000000" pitchFamily="2" charset="-78"/>
              </a:rPr>
              <a:t>. </a:t>
            </a:r>
            <a:endParaRPr lang="en-US" sz="1600" dirty="0">
              <a:latin typeface="Cambria Math" panose="02040503050406030204" pitchFamily="18" charset="0"/>
              <a:ea typeface="Cambria Math" panose="02040503050406030204" pitchFamily="18" charset="0"/>
              <a:cs typeface="Arial" panose="020B0604020202020204" pitchFamily="34" charset="0"/>
            </a:endParaRPr>
          </a:p>
          <a:p>
            <a:pPr marL="342900" indent="-342900" algn="r" rtl="1">
              <a:buClr>
                <a:srgbClr val="FF0000"/>
              </a:buClr>
              <a:buFont typeface="Wingdings" panose="05000000000000000000" pitchFamily="2" charset="2"/>
              <a:buChar char="ü"/>
            </a:pPr>
            <a:r>
              <a:rPr lang="fa-IR" sz="1600" b="1" dirty="0">
                <a:latin typeface="Cambria Math" panose="02040503050406030204" pitchFamily="18" charset="0"/>
                <a:ea typeface="Cambria Math" panose="02040503050406030204" pitchFamily="18" charset="0"/>
                <a:cs typeface="B Nazanin" panose="00000400000000000000" pitchFamily="2" charset="-78"/>
              </a:rPr>
              <a:t>تغییرپذیر با زمان: </a:t>
            </a:r>
            <a:r>
              <a:rPr lang="fa-IR" sz="1600" dirty="0">
                <a:latin typeface="Cambria Math" panose="02040503050406030204" pitchFamily="18" charset="0"/>
                <a:ea typeface="Cambria Math" panose="02040503050406030204" pitchFamily="18" charset="0"/>
                <a:cs typeface="B Nazanin" panose="00000400000000000000" pitchFamily="2" charset="-78"/>
              </a:rPr>
              <a:t>مشخصه آن با زمان تغییر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می کند</a:t>
            </a:r>
            <a:r>
              <a:rPr lang="fa-IR" sz="1600" dirty="0">
                <a:latin typeface="Cambria Math" panose="02040503050406030204" pitchFamily="18" charset="0"/>
                <a:ea typeface="Cambria Math" panose="02040503050406030204" pitchFamily="18" charset="0"/>
                <a:cs typeface="B Nazanin" panose="00000400000000000000" pitchFamily="2" charset="-78"/>
              </a:rPr>
              <a:t>. </a:t>
            </a:r>
            <a:endParaRPr lang="en-US" sz="1600" dirty="0">
              <a:effectLst/>
              <a:latin typeface="Cambria Math" panose="02040503050406030204" pitchFamily="18" charset="0"/>
              <a:ea typeface="Cambria Math" panose="02040503050406030204" pitchFamily="18" charset="0"/>
              <a:cs typeface="Arial" panose="020B0604020202020204" pitchFamily="34" charset="0"/>
            </a:endParaRPr>
          </a:p>
        </p:txBody>
      </p:sp>
      <p:pic>
        <p:nvPicPr>
          <p:cNvPr id="5124" name="Picture 4" descr="Inductance Basis: Definition, Structure and Applications - Utm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9325" y="2690375"/>
            <a:ext cx="3257635" cy="2250119"/>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175812" y="5420488"/>
            <a:ext cx="3685450" cy="1022878"/>
            <a:chOff x="991404" y="58500"/>
            <a:chExt cx="5855360" cy="1571376"/>
          </a:xfrm>
        </p:grpSpPr>
        <p:pic>
          <p:nvPicPr>
            <p:cNvPr id="18" name="Picture 4" descr="Introduction to Inductors - What is Inductor, Basics, Types and Working of  Inducto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4294" y="151997"/>
              <a:ext cx="2252470" cy="14038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1404" y="58500"/>
              <a:ext cx="4209453" cy="1571376"/>
            </a:xfrm>
            <a:prstGeom prst="rect">
              <a:avLst/>
            </a:prstGeom>
            <a:ln>
              <a:noFill/>
            </a:ln>
            <a:effectLst>
              <a:softEdge rad="112500"/>
            </a:effectLst>
          </p:spPr>
        </p:pic>
      </p:grpSp>
    </p:spTree>
    <p:extLst>
      <p:ext uri="{BB962C8B-B14F-4D97-AF65-F5344CB8AC3E}">
        <p14:creationId xmlns:p14="http://schemas.microsoft.com/office/powerpoint/2010/main" val="153488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animBg="1"/>
      <p:bldP spid="13"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pic>
        <p:nvPicPr>
          <p:cNvPr id="3074" name="Picture 2" descr="Types of Inductors: The Ultimate Guide"/>
          <p:cNvPicPr>
            <a:picLocks noChangeAspect="1" noChangeArrowheads="1"/>
          </p:cNvPicPr>
          <p:nvPr/>
        </p:nvPicPr>
        <p:blipFill rotWithShape="1">
          <a:blip r:embed="rId2">
            <a:extLst>
              <a:ext uri="{28A0092B-C50C-407E-A947-70E740481C1C}">
                <a14:useLocalDpi xmlns:a14="http://schemas.microsoft.com/office/drawing/2010/main" val="0"/>
              </a:ext>
            </a:extLst>
          </a:blip>
          <a:srcRect l="3247" t="26396" r="6541" b="8629"/>
          <a:stretch/>
        </p:blipFill>
        <p:spPr bwMode="auto">
          <a:xfrm>
            <a:off x="4724400" y="457200"/>
            <a:ext cx="4191001" cy="253041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nductors - Complete information and various applications of Induc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8907"/>
            <a:ext cx="322916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Types of Inductors and Their Applications in Electronic Circui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7002" y="3657600"/>
            <a:ext cx="4585796" cy="241283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ypes of Inductors and Their Applications in Electronic Circui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352800"/>
            <a:ext cx="4207933" cy="315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875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pic>
        <p:nvPicPr>
          <p:cNvPr id="2" name="Picture 1"/>
          <p:cNvPicPr>
            <a:picLocks noChangeAspect="1"/>
          </p:cNvPicPr>
          <p:nvPr/>
        </p:nvPicPr>
        <p:blipFill>
          <a:blip r:embed="rId2"/>
          <a:stretch>
            <a:fillRect/>
          </a:stretch>
        </p:blipFill>
        <p:spPr>
          <a:xfrm>
            <a:off x="152400" y="228600"/>
            <a:ext cx="8824912" cy="2959073"/>
          </a:xfrm>
          <a:prstGeom prst="rect">
            <a:avLst/>
          </a:prstGeom>
        </p:spPr>
      </p:pic>
      <p:pic>
        <p:nvPicPr>
          <p:cNvPr id="5" name="Picture 8" descr="Inductor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271275"/>
            <a:ext cx="3549318" cy="3549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912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
        <p:nvSpPr>
          <p:cNvPr id="3" name="Rectangle 2"/>
          <p:cNvSpPr/>
          <p:nvPr/>
        </p:nvSpPr>
        <p:spPr>
          <a:xfrm>
            <a:off x="2697245" y="230498"/>
            <a:ext cx="6248400" cy="353943"/>
          </a:xfrm>
          <a:prstGeom prst="rect">
            <a:avLst/>
          </a:prstGeom>
        </p:spPr>
        <p:txBody>
          <a:bodyPr wrap="square">
            <a:spAutoFit/>
          </a:bodyPr>
          <a:lstStyle/>
          <a:p>
            <a:pPr algn="just" rtl="1">
              <a:buClr>
                <a:srgbClr val="FF0000"/>
              </a:buClr>
            </a:pPr>
            <a:r>
              <a:rPr lang="fa-IR" sz="17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1- سلف خطی تغییر ناپذیر با زمان: </a:t>
            </a:r>
            <a:r>
              <a:rPr lang="fa-IR" sz="1700" dirty="0" smtClean="0">
                <a:latin typeface="Times New Roman" panose="02020603050405020304" pitchFamily="18" charset="0"/>
                <a:ea typeface="Calibri" panose="020F0502020204030204" pitchFamily="34" charset="0"/>
                <a:cs typeface="B Nazanin" panose="00000400000000000000" pitchFamily="2" charset="-78"/>
              </a:rPr>
              <a:t>مشخصه آن خطی است و با زمان تغییر نمی کند. </a:t>
            </a:r>
            <a:endParaRPr lang="en-US" sz="17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457200" y="1844447"/>
            <a:ext cx="1128077" cy="340093"/>
          </a:xfrm>
          <a:prstGeom prst="rect">
            <a:avLst/>
          </a:prstGeom>
        </p:spPr>
        <p:txBody>
          <a:bodyPr wrap="square">
            <a:spAutoFit/>
          </a:bodyPr>
          <a:lstStyle/>
          <a:p>
            <a:pPr algn="ctr" rtl="1">
              <a:lnSpc>
                <a:spcPct val="115000"/>
              </a:lnSpc>
              <a:spcAft>
                <a:spcPts val="1000"/>
              </a:spcAft>
              <a:buClr>
                <a:srgbClr val="FF0000"/>
              </a:buClr>
            </a:pPr>
            <a:r>
              <a:rPr lang="fa-IR"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سلف </a:t>
            </a:r>
            <a:r>
              <a:rPr lang="en-US"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LTI</a:t>
            </a:r>
            <a:endParaRPr lang="en-US" sz="14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6" name="Straight Arrow Connector 5"/>
          <p:cNvCxnSpPr/>
          <p:nvPr/>
        </p:nvCxnSpPr>
        <p:spPr>
          <a:xfrm>
            <a:off x="3784669" y="1261330"/>
            <a:ext cx="0" cy="312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752600" y="1471424"/>
            <a:ext cx="2882917" cy="587853"/>
          </a:xfrm>
          <a:prstGeom prst="rect">
            <a:avLst/>
          </a:prstGeom>
        </p:spPr>
        <p:txBody>
          <a:bodyPr wrap="square">
            <a:spAutoFit/>
          </a:bodyPr>
          <a:lstStyle/>
          <a:p>
            <a:pPr algn="ctr" rtl="1">
              <a:lnSpc>
                <a:spcPct val="115000"/>
              </a:lnSpc>
              <a:spcAft>
                <a:spcPts val="1000"/>
              </a:spcAft>
              <a:buClr>
                <a:srgbClr val="FF0000"/>
              </a:buClr>
            </a:pPr>
            <a:r>
              <a:rPr lang="en-US"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L</a:t>
            </a:r>
            <a:r>
              <a:rPr lang="fa-IR"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ظرفیت سلف (یا اندوکتانس) نامیده میشود و واحد آن </a:t>
            </a:r>
            <a:r>
              <a:rPr lang="fa-IR" sz="14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هانری (</a:t>
            </a:r>
            <a:r>
              <a:rPr lang="en-US" sz="14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H</a:t>
            </a:r>
            <a:r>
              <a:rPr lang="fa-IR" sz="14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است.</a:t>
            </a:r>
            <a:endParaRPr lang="en-US" sz="14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3758606" y="897974"/>
            <a:ext cx="525041" cy="340093"/>
          </a:xfrm>
          <a:prstGeom prst="rect">
            <a:avLst/>
          </a:prstGeom>
        </p:spPr>
        <p:txBody>
          <a:bodyPr wrap="square">
            <a:spAutoFit/>
          </a:bodyPr>
          <a:lstStyle/>
          <a:p>
            <a:pPr algn="ctr" rtl="1">
              <a:lnSpc>
                <a:spcPct val="115000"/>
              </a:lnSpc>
              <a:spcAft>
                <a:spcPts val="1000"/>
              </a:spcAft>
              <a:buClr>
                <a:srgbClr val="FF0000"/>
              </a:buClr>
            </a:pPr>
            <a:r>
              <a:rPr lang="fa-IR"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و</a:t>
            </a:r>
            <a:endParaRPr lang="en-US" sz="16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Straight Arrow Connector 8"/>
          <p:cNvCxnSpPr/>
          <p:nvPr/>
        </p:nvCxnSpPr>
        <p:spPr>
          <a:xfrm>
            <a:off x="5562600" y="1143000"/>
            <a:ext cx="609600"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152400" y="230498"/>
            <a:ext cx="2039901" cy="1640273"/>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2299740" y="910106"/>
                <a:ext cx="1405898" cy="353943"/>
              </a:xfrm>
              <a:prstGeom prst="rect">
                <a:avLst/>
              </a:prstGeom>
              <a:solidFill>
                <a:schemeClr val="accent1">
                  <a:lumMod val="20000"/>
                  <a:lumOff val="80000"/>
                  <a:alpha val="44000"/>
                </a:schemeClr>
              </a:solidFill>
              <a:ln>
                <a:solidFill>
                  <a:schemeClr val="accent1">
                    <a:lumMod val="20000"/>
                    <a:lumOff val="80000"/>
                    <a:alpha val="44000"/>
                  </a:schemeClr>
                </a:solidFill>
              </a:ln>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1700" i="1">
                              <a:latin typeface="Cambria Math" panose="02040503050406030204" pitchFamily="18" charset="0"/>
                            </a:rPr>
                          </m:ctrlPr>
                        </m:dPr>
                        <m:e>
                          <m:r>
                            <a:rPr lang="en-US" sz="1700" i="1">
                              <a:latin typeface="Cambria Math" panose="02040503050406030204" pitchFamily="18" charset="0"/>
                            </a:rPr>
                            <m:t>𝜑</m:t>
                          </m:r>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r>
                            <a:rPr lang="en-US" sz="1700" i="1">
                              <a:latin typeface="Cambria Math" panose="02040503050406030204" pitchFamily="18" charset="0"/>
                            </a:rPr>
                            <m:t>𝐿𝑖</m:t>
                          </m:r>
                          <m:r>
                            <a:rPr lang="en-US" sz="1700" i="0">
                              <a:latin typeface="Cambria Math" panose="02040503050406030204" pitchFamily="18" charset="0"/>
                            </a:rPr>
                            <m:t>(</m:t>
                          </m:r>
                          <m:r>
                            <a:rPr lang="en-US" sz="1700" i="1">
                              <a:latin typeface="Cambria Math" panose="02040503050406030204" pitchFamily="18" charset="0"/>
                            </a:rPr>
                            <m:t>𝑡</m:t>
                          </m:r>
                        </m:e>
                      </m:d>
                    </m:oMath>
                  </m:oMathPara>
                </a14:m>
                <a:endParaRPr lang="en-US" sz="1700" dirty="0"/>
              </a:p>
            </p:txBody>
          </p:sp>
        </mc:Choice>
        <mc:Fallback xmlns="">
          <p:sp>
            <p:nvSpPr>
              <p:cNvPr id="11" name="Rectangle 10"/>
              <p:cNvSpPr>
                <a:spLocks noRot="1" noChangeAspect="1" noMove="1" noResize="1" noEditPoints="1" noAdjustHandles="1" noChangeArrowheads="1" noChangeShapeType="1" noTextEdit="1"/>
              </p:cNvSpPr>
              <p:nvPr/>
            </p:nvSpPr>
            <p:spPr>
              <a:xfrm>
                <a:off x="2299740" y="910106"/>
                <a:ext cx="1405898" cy="353943"/>
              </a:xfrm>
              <a:prstGeom prst="rect">
                <a:avLst/>
              </a:prstGeom>
              <a:blipFill>
                <a:blip r:embed="rId3"/>
                <a:stretch>
                  <a:fillRect t="-111667" r="-32189" b="-175000"/>
                </a:stretch>
              </a:blipFill>
              <a:ln>
                <a:solidFill>
                  <a:schemeClr val="accent1">
                    <a:lumMod val="20000"/>
                    <a:lumOff val="80000"/>
                    <a:alpha val="44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021126" y="776427"/>
                <a:ext cx="1582100" cy="5890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rPr>
                        <m:t>𝑣</m:t>
                      </m:r>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1">
                              <a:latin typeface="Cambria Math" panose="02040503050406030204" pitchFamily="18" charset="0"/>
                            </a:rPr>
                            <m:t>𝑑</m:t>
                          </m:r>
                          <m:r>
                            <a:rPr lang="en-US" sz="1700" i="1">
                              <a:latin typeface="Cambria Math" panose="02040503050406030204" pitchFamily="18" charset="0"/>
                            </a:rPr>
                            <m:t>𝜑</m:t>
                          </m:r>
                        </m:num>
                        <m:den>
                          <m:r>
                            <a:rPr lang="en-US" sz="1700" i="1">
                              <a:latin typeface="Cambria Math" panose="02040503050406030204" pitchFamily="18" charset="0"/>
                            </a:rPr>
                            <m:t>𝑑𝑡</m:t>
                          </m:r>
                        </m:den>
                      </m:f>
                      <m:r>
                        <a:rPr lang="en-US" sz="1700" i="0">
                          <a:latin typeface="Cambria Math" panose="02040503050406030204" pitchFamily="18" charset="0"/>
                        </a:rPr>
                        <m:t>=</m:t>
                      </m:r>
                      <m:r>
                        <a:rPr lang="en-US" sz="1700" i="1">
                          <a:latin typeface="Cambria Math" panose="02040503050406030204" pitchFamily="18" charset="0"/>
                        </a:rPr>
                        <m:t>𝐿</m:t>
                      </m:r>
                      <m:f>
                        <m:fPr>
                          <m:ctrlPr>
                            <a:rPr lang="en-US" sz="1700" i="1">
                              <a:latin typeface="Cambria Math" panose="02040503050406030204" pitchFamily="18" charset="0"/>
                            </a:rPr>
                          </m:ctrlPr>
                        </m:fPr>
                        <m:num>
                          <m:r>
                            <a:rPr lang="en-US" sz="1700" i="1">
                              <a:latin typeface="Cambria Math" panose="02040503050406030204" pitchFamily="18" charset="0"/>
                            </a:rPr>
                            <m:t>𝑑𝑖</m:t>
                          </m:r>
                        </m:num>
                        <m:den>
                          <m:r>
                            <a:rPr lang="en-US" sz="1700" i="1">
                              <a:latin typeface="Cambria Math" panose="02040503050406030204" pitchFamily="18" charset="0"/>
                            </a:rPr>
                            <m:t>𝑑𝑡</m:t>
                          </m:r>
                        </m:den>
                      </m:f>
                    </m:oMath>
                  </m:oMathPara>
                </a14:m>
                <a:endParaRPr lang="en-US" sz="1700" dirty="0"/>
              </a:p>
            </p:txBody>
          </p:sp>
        </mc:Choice>
        <mc:Fallback xmlns="">
          <p:sp>
            <p:nvSpPr>
              <p:cNvPr id="12" name="Rectangle 11"/>
              <p:cNvSpPr>
                <a:spLocks noRot="1" noChangeAspect="1" noMove="1" noResize="1" noEditPoints="1" noAdjustHandles="1" noChangeArrowheads="1" noChangeShapeType="1" noTextEdit="1"/>
              </p:cNvSpPr>
              <p:nvPr/>
            </p:nvSpPr>
            <p:spPr>
              <a:xfrm>
                <a:off x="4021126" y="776427"/>
                <a:ext cx="1582100" cy="58900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271752" y="685800"/>
                <a:ext cx="2737416" cy="909736"/>
              </a:xfrm>
              <a:prstGeom prst="rect">
                <a:avLst/>
              </a:prstGeom>
              <a:solidFill>
                <a:schemeClr val="accent1">
                  <a:lumMod val="20000"/>
                  <a:lumOff val="80000"/>
                  <a:alpha val="38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1700" i="1" smtClean="0">
                          <a:latin typeface="Cambria Math" panose="02040503050406030204" pitchFamily="18" charset="0"/>
                        </a:rPr>
                        <m:t>𝑖</m:t>
                      </m:r>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r>
                        <a:rPr lang="en-US" sz="1700" i="1">
                          <a:latin typeface="Cambria Math" panose="02040503050406030204" pitchFamily="18" charset="0"/>
                        </a:rPr>
                        <m:t>𝑖</m:t>
                      </m:r>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i="1">
                              <a:latin typeface="Cambria Math" panose="02040503050406030204" pitchFamily="18" charset="0"/>
                            </a:rPr>
                            <m:t>𝑜</m:t>
                          </m:r>
                        </m:sub>
                      </m:sSub>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m:t>
                          </m:r>
                        </m:num>
                        <m:den>
                          <m:r>
                            <a:rPr lang="en-US" sz="1700" i="1">
                              <a:latin typeface="Cambria Math" panose="02040503050406030204" pitchFamily="18" charset="0"/>
                            </a:rPr>
                            <m:t>𝐿</m:t>
                          </m:r>
                        </m:den>
                      </m:f>
                      <m:nary>
                        <m:naryPr>
                          <m:limLoc m:val="undOvr"/>
                          <m:grow m:val="on"/>
                          <m:ctrlPr>
                            <a:rPr lang="en-US" sz="1700" i="1">
                              <a:latin typeface="Cambria Math" panose="02040503050406030204" pitchFamily="18" charset="0"/>
                            </a:rPr>
                          </m:ctrlPr>
                        </m:naryPr>
                        <m:sub>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i="1">
                                  <a:latin typeface="Cambria Math" panose="02040503050406030204" pitchFamily="18" charset="0"/>
                                </a:rPr>
                                <m:t>𝑜</m:t>
                              </m:r>
                            </m:sub>
                          </m:sSub>
                        </m:sub>
                        <m:sup>
                          <m:r>
                            <a:rPr lang="en-US" sz="1700" i="1">
                              <a:latin typeface="Cambria Math" panose="02040503050406030204" pitchFamily="18" charset="0"/>
                            </a:rPr>
                            <m:t>𝑡</m:t>
                          </m:r>
                        </m:sup>
                        <m:e>
                          <m:r>
                            <a:rPr lang="en-US" sz="1700" b="0" i="1" smtClean="0">
                              <a:latin typeface="Cambria Math" panose="02040503050406030204" pitchFamily="18" charset="0"/>
                            </a:rPr>
                            <m:t>𝑣</m:t>
                          </m:r>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m:t>
                              </m:r>
                            </m:sup>
                          </m:sSup>
                          <m:r>
                            <a:rPr lang="en-US" sz="1700" i="0">
                              <a:latin typeface="Cambria Math" panose="02040503050406030204" pitchFamily="18" charset="0"/>
                            </a:rPr>
                            <m:t>)</m:t>
                          </m:r>
                          <m:r>
                            <a:rPr lang="en-US" sz="1700" i="1">
                              <a:latin typeface="Cambria Math" panose="02040503050406030204" pitchFamily="18" charset="0"/>
                            </a:rPr>
                            <m:t>𝑑</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m:t>
                              </m:r>
                            </m:sup>
                          </m:sSup>
                        </m:e>
                      </m:nary>
                    </m:oMath>
                  </m:oMathPara>
                </a14:m>
                <a:endParaRPr lang="en-US" sz="1700" dirty="0"/>
              </a:p>
            </p:txBody>
          </p:sp>
        </mc:Choice>
        <mc:Fallback xmlns="">
          <p:sp>
            <p:nvSpPr>
              <p:cNvPr id="13" name="Rectangle 12"/>
              <p:cNvSpPr>
                <a:spLocks noRot="1" noChangeAspect="1" noMove="1" noResize="1" noEditPoints="1" noAdjustHandles="1" noChangeArrowheads="1" noChangeShapeType="1" noTextEdit="1"/>
              </p:cNvSpPr>
              <p:nvPr/>
            </p:nvSpPr>
            <p:spPr>
              <a:xfrm>
                <a:off x="6271752" y="685800"/>
                <a:ext cx="2737416" cy="909736"/>
              </a:xfrm>
              <a:prstGeom prst="rect">
                <a:avLst/>
              </a:prstGeom>
              <a:blipFill>
                <a:blip r:embed="rId5"/>
                <a:stretch>
                  <a:fillRect/>
                </a:stretch>
              </a:blipFill>
            </p:spPr>
            <p:txBody>
              <a:bodyPr/>
              <a:lstStyle/>
              <a:p>
                <a:r>
                  <a:rPr lang="en-US">
                    <a:noFill/>
                  </a:rPr>
                  <a:t> </a:t>
                </a:r>
              </a:p>
            </p:txBody>
          </p:sp>
        </mc:Fallback>
      </mc:AlternateContent>
      <p:sp>
        <p:nvSpPr>
          <p:cNvPr id="14" name="Rectangle 13"/>
          <p:cNvSpPr/>
          <p:nvPr/>
        </p:nvSpPr>
        <p:spPr>
          <a:xfrm>
            <a:off x="1752600" y="2059277"/>
            <a:ext cx="7193045" cy="393185"/>
          </a:xfrm>
          <a:prstGeom prst="rect">
            <a:avLst/>
          </a:prstGeom>
        </p:spPr>
        <p:txBody>
          <a:bodyPr wrap="square">
            <a:spAutoFit/>
          </a:bodyPr>
          <a:lstStyle/>
          <a:p>
            <a:pPr algn="r" rtl="1">
              <a:lnSpc>
                <a:spcPct val="115000"/>
              </a:lnSpc>
              <a:spcAft>
                <a:spcPts val="1000"/>
              </a:spcAft>
              <a:buClr>
                <a:srgbClr val="FF0000"/>
              </a:buClr>
            </a:pPr>
            <a:r>
              <a:rPr lang="en-US" sz="1700" dirty="0" err="1" smtClean="0">
                <a:latin typeface="Cambria Math" panose="02040503050406030204" pitchFamily="18" charset="0"/>
                <a:ea typeface="Cambria Math" panose="02040503050406030204" pitchFamily="18" charset="0"/>
                <a:cs typeface="B Nazanin" panose="00000400000000000000" pitchFamily="2" charset="-78"/>
              </a:rPr>
              <a:t>i</a:t>
            </a:r>
            <a:r>
              <a:rPr lang="en-US" sz="1700" dirty="0" smtClean="0">
                <a:latin typeface="Cambria Math" panose="02040503050406030204" pitchFamily="18" charset="0"/>
                <a:ea typeface="Cambria Math" panose="02040503050406030204" pitchFamily="18" charset="0"/>
                <a:cs typeface="B Nazanin" panose="00000400000000000000" pitchFamily="2" charset="-78"/>
              </a:rPr>
              <a:t>(t</a:t>
            </a:r>
            <a:r>
              <a:rPr lang="en-US" sz="1700" baseline="-25000" dirty="0" smtClean="0">
                <a:latin typeface="Cambria Math" panose="02040503050406030204" pitchFamily="18" charset="0"/>
                <a:ea typeface="Cambria Math" panose="02040503050406030204" pitchFamily="18" charset="0"/>
                <a:cs typeface="B Nazanin" panose="00000400000000000000" pitchFamily="2" charset="-78"/>
              </a:rPr>
              <a:t>o</a:t>
            </a:r>
            <a:r>
              <a:rPr lang="en-US" sz="1700" dirty="0" smtClean="0">
                <a:latin typeface="Cambria Math" panose="02040503050406030204" pitchFamily="18" charset="0"/>
                <a:ea typeface="Cambria Math" panose="02040503050406030204" pitchFamily="18" charset="0"/>
                <a:cs typeface="B Nazanin" panose="00000400000000000000" pitchFamily="2" charset="-78"/>
              </a:rPr>
              <a:t>)</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a:t>
            </a:r>
            <a:r>
              <a:rPr lang="en-US" sz="1700" dirty="0" smtClean="0">
                <a:latin typeface="Cambria Math" panose="02040503050406030204" pitchFamily="18" charset="0"/>
                <a:ea typeface="Cambria Math" panose="02040503050406030204" pitchFamily="18" charset="0"/>
                <a:cs typeface="B Nazanin" panose="00000400000000000000" pitchFamily="2" charset="-78"/>
              </a:rPr>
              <a:t>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مقدار اولیه جریان سلف در </a:t>
            </a:r>
            <a:r>
              <a:rPr lang="en-US" sz="1700" dirty="0" smtClean="0">
                <a:latin typeface="Cambria Math" panose="02040503050406030204" pitchFamily="18" charset="0"/>
                <a:ea typeface="Cambria Math" panose="02040503050406030204" pitchFamily="18" charset="0"/>
                <a:cs typeface="B Nazanin" panose="00000400000000000000" pitchFamily="2" charset="-78"/>
              </a:rPr>
              <a:t>t</a:t>
            </a:r>
            <a:r>
              <a:rPr lang="en-US" sz="1700" baseline="-25000" dirty="0" smtClean="0">
                <a:latin typeface="Cambria Math" panose="02040503050406030204" pitchFamily="18" charset="0"/>
                <a:ea typeface="Cambria Math" panose="02040503050406030204" pitchFamily="18" charset="0"/>
                <a:cs typeface="B Nazanin" panose="00000400000000000000" pitchFamily="2" charset="-78"/>
              </a:rPr>
              <a:t>o</a:t>
            </a:r>
            <a:r>
              <a:rPr lang="fa-IR" sz="1700" dirty="0">
                <a:latin typeface="Cambria Math" panose="02040503050406030204" pitchFamily="18" charset="0"/>
                <a:ea typeface="Cambria Math" panose="02040503050406030204" pitchFamily="18" charset="0"/>
                <a:cs typeface="B Nazanin" panose="00000400000000000000" pitchFamily="2" charset="-78"/>
              </a:rPr>
              <a:t>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میباشد و معمولا با </a:t>
            </a:r>
            <a:r>
              <a:rPr lang="en-US" sz="1700" dirty="0" smtClean="0">
                <a:latin typeface="Cambria Math" panose="02040503050406030204" pitchFamily="18" charset="0"/>
                <a:ea typeface="Cambria Math" panose="02040503050406030204" pitchFamily="18" charset="0"/>
                <a:cs typeface="B Nazanin" panose="00000400000000000000" pitchFamily="2" charset="-78"/>
              </a:rPr>
              <a:t>I</a:t>
            </a:r>
            <a:r>
              <a:rPr lang="en-US" sz="1700" baseline="-25000" dirty="0" smtClean="0">
                <a:latin typeface="Cambria Math" panose="02040503050406030204" pitchFamily="18" charset="0"/>
                <a:ea typeface="Cambria Math" panose="02040503050406030204" pitchFamily="18" charset="0"/>
                <a:cs typeface="B Nazanin" panose="00000400000000000000" pitchFamily="2" charset="-78"/>
              </a:rPr>
              <a:t>o</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نشان داده می شود. </a:t>
            </a:r>
            <a:endParaRPr lang="en-US" sz="1700" dirty="0">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15" name="Rectangle 14"/>
          <p:cNvSpPr/>
          <p:nvPr/>
        </p:nvSpPr>
        <p:spPr>
          <a:xfrm>
            <a:off x="304800" y="2480897"/>
            <a:ext cx="8640846" cy="694036"/>
          </a:xfrm>
          <a:prstGeom prst="rect">
            <a:avLst/>
          </a:prstGeom>
        </p:spPr>
        <p:txBody>
          <a:bodyPr wrap="square">
            <a:spAutoFit/>
          </a:bodyPr>
          <a:lstStyle/>
          <a:p>
            <a:pPr marL="285750" indent="-285750" algn="just" rtl="1">
              <a:lnSpc>
                <a:spcPct val="115000"/>
              </a:lnSpc>
              <a:spcAft>
                <a:spcPts val="1000"/>
              </a:spcAft>
              <a:buClr>
                <a:srgbClr val="FF0000"/>
              </a:buClr>
              <a:buFont typeface="Wingdings" panose="05000000000000000000" pitchFamily="2" charset="2"/>
              <a:buChar char="ü"/>
            </a:pPr>
            <a:r>
              <a:rPr lang="fa-IR" sz="1700" dirty="0" smtClean="0">
                <a:latin typeface="Cambria Math" panose="02040503050406030204" pitchFamily="18" charset="0"/>
                <a:ea typeface="Cambria Math" panose="02040503050406030204" pitchFamily="18" charset="0"/>
                <a:cs typeface="B Nazanin" panose="00000400000000000000" pitchFamily="2" charset="-78"/>
              </a:rPr>
              <a:t>از رابطه جریان سلف  مشخص است که رابطه میان جریان و ولتاژ سلف لحظه ای نمی</a:t>
            </a:r>
            <a:r>
              <a:rPr lang="en-US" sz="1700" dirty="0" smtClean="0">
                <a:latin typeface="Cambria Math" panose="02040503050406030204" pitchFamily="18" charset="0"/>
                <a:ea typeface="Cambria Math" panose="02040503050406030204" pitchFamily="18" charset="0"/>
                <a:cs typeface="B Nazanin" panose="00000400000000000000" pitchFamily="2" charset="-78"/>
              </a:rPr>
              <a:t>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باشد. بلکه جریان در لحظه </a:t>
            </a:r>
            <a:r>
              <a:rPr lang="en-US" sz="1700" dirty="0" smtClean="0">
                <a:latin typeface="Cambria Math" panose="02040503050406030204" pitchFamily="18" charset="0"/>
                <a:ea typeface="Cambria Math" panose="02040503050406030204" pitchFamily="18" charset="0"/>
                <a:cs typeface="B Nazanin" panose="00000400000000000000" pitchFamily="2" charset="-78"/>
              </a:rPr>
              <a:t>t</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به تمام مقادیر ولتاژ از لحظه </a:t>
            </a:r>
            <a:r>
              <a:rPr lang="en-US" sz="1700" dirty="0" smtClean="0">
                <a:latin typeface="Cambria Math" panose="02040503050406030204" pitchFamily="18" charset="0"/>
                <a:ea typeface="Cambria Math" panose="02040503050406030204" pitchFamily="18" charset="0"/>
                <a:cs typeface="B Nazanin" panose="00000400000000000000" pitchFamily="2" charset="-78"/>
              </a:rPr>
              <a:t>t</a:t>
            </a:r>
            <a:r>
              <a:rPr lang="en-US" sz="1700" baseline="-25000" dirty="0" smtClean="0">
                <a:latin typeface="Cambria Math" panose="02040503050406030204" pitchFamily="18" charset="0"/>
                <a:ea typeface="Cambria Math" panose="02040503050406030204" pitchFamily="18" charset="0"/>
                <a:cs typeface="B Nazanin" panose="00000400000000000000" pitchFamily="2" charset="-78"/>
              </a:rPr>
              <a:t>o</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تا </a:t>
            </a:r>
            <a:r>
              <a:rPr lang="en-US" sz="1700" dirty="0" smtClean="0">
                <a:latin typeface="Cambria Math" panose="02040503050406030204" pitchFamily="18" charset="0"/>
                <a:ea typeface="Cambria Math" panose="02040503050406030204" pitchFamily="18" charset="0"/>
                <a:cs typeface="B Nazanin" panose="00000400000000000000" pitchFamily="2" charset="-78"/>
              </a:rPr>
              <a:t>t</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بستگی دارد. به همین دلیل گفته می</a:t>
            </a:r>
            <a:r>
              <a:rPr lang="en-US" sz="1700" dirty="0" smtClean="0">
                <a:latin typeface="Cambria Math" panose="02040503050406030204" pitchFamily="18" charset="0"/>
                <a:ea typeface="Cambria Math" panose="02040503050406030204" pitchFamily="18" charset="0"/>
                <a:cs typeface="B Nazanin" panose="00000400000000000000" pitchFamily="2" charset="-78"/>
              </a:rPr>
              <a:t>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شود که سلف یک </a:t>
            </a:r>
            <a:r>
              <a:rPr lang="fa-IR" sz="17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المان حافظه دار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است. </a:t>
            </a:r>
            <a:endParaRPr lang="en-US" sz="1700" dirty="0">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16" name="Rectangle 15"/>
          <p:cNvSpPr/>
          <p:nvPr/>
        </p:nvSpPr>
        <p:spPr>
          <a:xfrm>
            <a:off x="304800" y="3606608"/>
            <a:ext cx="8676659" cy="694036"/>
          </a:xfrm>
          <a:prstGeom prst="rect">
            <a:avLst/>
          </a:prstGeom>
        </p:spPr>
        <p:txBody>
          <a:bodyPr wrap="square">
            <a:spAutoFit/>
          </a:bodyPr>
          <a:lstStyle/>
          <a:p>
            <a:pPr marL="342900" indent="-342900" algn="just" rtl="1">
              <a:lnSpc>
                <a:spcPct val="115000"/>
              </a:lnSpc>
              <a:spcAft>
                <a:spcPts val="1000"/>
              </a:spcAft>
              <a:buClr>
                <a:srgbClr val="FF0000"/>
              </a:buClr>
              <a:buFont typeface="Wingdings" panose="05000000000000000000" pitchFamily="2" charset="2"/>
              <a:buChar char="q"/>
            </a:pPr>
            <a:r>
              <a:rPr lang="fa-IR" sz="17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مثال)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شکل جریان سلف را در صفحه </a:t>
            </a:r>
            <a:r>
              <a:rPr lang="en-US" sz="1700" dirty="0" err="1" smtClean="0">
                <a:latin typeface="Cambria Math" panose="02040503050406030204" pitchFamily="18" charset="0"/>
                <a:ea typeface="Cambria Math" panose="02040503050406030204" pitchFamily="18" charset="0"/>
                <a:cs typeface="B Nazanin" panose="00000400000000000000" pitchFamily="2" charset="-78"/>
              </a:rPr>
              <a:t>i</a:t>
            </a:r>
            <a:r>
              <a:rPr lang="en-US" sz="1700" dirty="0" smtClean="0">
                <a:latin typeface="Cambria Math" panose="02040503050406030204" pitchFamily="18" charset="0"/>
                <a:ea typeface="Cambria Math" panose="02040503050406030204" pitchFamily="18" charset="0"/>
                <a:cs typeface="B Nazanin" panose="00000400000000000000" pitchFamily="2" charset="-78"/>
              </a:rPr>
              <a:t>-t</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رسم کنید. در این مثال سلف خطی تغییر ناپذیر با زمان با ظرفیت </a:t>
            </a:r>
            <a:r>
              <a:rPr lang="en-US" sz="1700" dirty="0" smtClean="0">
                <a:latin typeface="Cambria Math" panose="02040503050406030204" pitchFamily="18" charset="0"/>
                <a:ea typeface="Cambria Math" panose="02040503050406030204" pitchFamily="18" charset="0"/>
                <a:cs typeface="B Nazanin" panose="00000400000000000000" pitchFamily="2" charset="-78"/>
              </a:rPr>
              <a:t>L</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و جریان اولیه صفر است. </a:t>
            </a:r>
            <a:endParaRPr lang="en-US" sz="1700" dirty="0">
              <a:effectLst/>
              <a:latin typeface="Cambria Math" panose="02040503050406030204" pitchFamily="18" charset="0"/>
              <a:ea typeface="Cambria Math" panose="02040503050406030204" pitchFamily="18" charset="0"/>
              <a:cs typeface="Arial" panose="020B0604020202020204" pitchFamily="34" charset="0"/>
            </a:endParaRPr>
          </a:p>
        </p:txBody>
      </p:sp>
      <p:pic>
        <p:nvPicPr>
          <p:cNvPr id="17" name="Picture 16"/>
          <p:cNvPicPr>
            <a:picLocks noChangeAspect="1"/>
          </p:cNvPicPr>
          <p:nvPr/>
        </p:nvPicPr>
        <p:blipFill>
          <a:blip r:embed="rId6"/>
          <a:stretch>
            <a:fillRect/>
          </a:stretch>
        </p:blipFill>
        <p:spPr>
          <a:xfrm>
            <a:off x="121716" y="4039092"/>
            <a:ext cx="1738530" cy="1793520"/>
          </a:xfrm>
          <a:prstGeom prst="rect">
            <a:avLst/>
          </a:prstGeom>
        </p:spPr>
      </p:pic>
      <p:pic>
        <p:nvPicPr>
          <p:cNvPr id="18" name="Picture 17"/>
          <p:cNvPicPr>
            <a:picLocks noChangeAspect="1"/>
          </p:cNvPicPr>
          <p:nvPr/>
        </p:nvPicPr>
        <p:blipFill>
          <a:blip r:embed="rId7"/>
          <a:stretch>
            <a:fillRect/>
          </a:stretch>
        </p:blipFill>
        <p:spPr>
          <a:xfrm>
            <a:off x="2240479" y="4348909"/>
            <a:ext cx="2322270" cy="1284720"/>
          </a:xfrm>
          <a:prstGeom prst="rect">
            <a:avLst/>
          </a:prstGeom>
        </p:spPr>
      </p:pic>
      <p:pic>
        <p:nvPicPr>
          <p:cNvPr id="19" name="Picture 18"/>
          <p:cNvPicPr>
            <a:picLocks noChangeAspect="1"/>
          </p:cNvPicPr>
          <p:nvPr/>
        </p:nvPicPr>
        <p:blipFill>
          <a:blip r:embed="rId8"/>
          <a:stretch>
            <a:fillRect/>
          </a:stretch>
        </p:blipFill>
        <p:spPr>
          <a:xfrm>
            <a:off x="2179832" y="5006624"/>
            <a:ext cx="2385720" cy="1322880"/>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4624781" y="4874914"/>
                <a:ext cx="4446667" cy="9576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𝑖</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𝑖</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𝑜</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𝐿</m:t>
                          </m:r>
                        </m:den>
                      </m:f>
                      <m:nary>
                        <m:naryPr>
                          <m:limLoc m:val="undOvr"/>
                          <m:grow m:val="on"/>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𝑜</m:t>
                              </m:r>
                            </m:sub>
                          </m:sSub>
                        </m:sub>
                        <m:sup>
                          <m:r>
                            <a:rPr lang="en-US" i="1">
                              <a:latin typeface="Cambria Math" panose="02040503050406030204" pitchFamily="18" charset="0"/>
                            </a:rPr>
                            <m:t>𝑡</m:t>
                          </m:r>
                        </m:sup>
                        <m:e>
                          <m:r>
                            <m:rPr>
                              <m:sty m:val="p"/>
                            </m:rPr>
                            <a:rPr lang="en-US" b="0" i="0" smtClean="0">
                              <a:latin typeface="Cambria Math" panose="02040503050406030204" pitchFamily="18" charset="0"/>
                            </a:rPr>
                            <m:t>v</m:t>
                          </m:r>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0">
                                  <a:latin typeface="Cambria Math" panose="02040503050406030204" pitchFamily="18" charset="0"/>
                                </a:rPr>
                                <m:t>′</m:t>
                              </m:r>
                            </m:sup>
                          </m:sSup>
                          <m:r>
                            <a:rPr lang="en-US" i="0">
                              <a:latin typeface="Cambria Math" panose="02040503050406030204" pitchFamily="18" charset="0"/>
                            </a:rPr>
                            <m:t>)</m:t>
                          </m:r>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0">
                                  <a:latin typeface="Cambria Math" panose="02040503050406030204" pitchFamily="18" charset="0"/>
                                </a:rPr>
                                <m:t>′</m:t>
                              </m:r>
                            </m:sup>
                          </m:sSup>
                        </m:e>
                      </m:nary>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𝐿</m:t>
                          </m:r>
                        </m:den>
                      </m:f>
                      <m:nary>
                        <m:naryPr>
                          <m:limLoc m:val="undOvr"/>
                          <m:grow m:val="on"/>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𝑜</m:t>
                              </m:r>
                            </m:sub>
                          </m:sSub>
                        </m:sub>
                        <m:sup>
                          <m:r>
                            <a:rPr lang="en-US" i="1">
                              <a:latin typeface="Cambria Math" panose="02040503050406030204" pitchFamily="18" charset="0"/>
                            </a:rPr>
                            <m:t>𝑡</m:t>
                          </m:r>
                        </m:sup>
                        <m:e>
                          <m:r>
                            <a:rPr lang="en-US" b="0" i="1" smtClean="0">
                              <a:latin typeface="Cambria Math" panose="02040503050406030204" pitchFamily="18" charset="0"/>
                            </a:rPr>
                            <m:t>𝑣</m:t>
                          </m:r>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0">
                                  <a:latin typeface="Cambria Math" panose="02040503050406030204" pitchFamily="18" charset="0"/>
                                </a:rPr>
                                <m:t>′</m:t>
                              </m:r>
                            </m:sup>
                          </m:sSup>
                          <m:r>
                            <a:rPr lang="en-US" i="0">
                              <a:latin typeface="Cambria Math" panose="02040503050406030204" pitchFamily="18" charset="0"/>
                            </a:rPr>
                            <m:t>)</m:t>
                          </m:r>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0">
                                  <a:latin typeface="Cambria Math" panose="02040503050406030204" pitchFamily="18" charset="0"/>
                                </a:rPr>
                                <m:t>′</m:t>
                              </m:r>
                            </m:sup>
                          </m:sSup>
                        </m:e>
                      </m:nary>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4624781" y="4874914"/>
                <a:ext cx="4446667" cy="957698"/>
              </a:xfrm>
              <a:prstGeom prst="rect">
                <a:avLst/>
              </a:prstGeom>
              <a:blipFill>
                <a:blip r:embed="rId9"/>
                <a:stretch>
                  <a:fillRect/>
                </a:stretch>
              </a:blipFill>
            </p:spPr>
            <p:txBody>
              <a:bodyPr/>
              <a:lstStyle/>
              <a:p>
                <a:r>
                  <a:rPr lang="en-US">
                    <a:noFill/>
                  </a:rPr>
                  <a:t> </a:t>
                </a:r>
              </a:p>
            </p:txBody>
          </p:sp>
        </mc:Fallback>
      </mc:AlternateContent>
      <p:sp>
        <p:nvSpPr>
          <p:cNvPr id="21" name="Rectangle 20"/>
          <p:cNvSpPr/>
          <p:nvPr/>
        </p:nvSpPr>
        <p:spPr>
          <a:xfrm>
            <a:off x="8119778" y="4278868"/>
            <a:ext cx="825867" cy="369332"/>
          </a:xfrm>
          <a:prstGeom prst="rect">
            <a:avLst/>
          </a:prstGeom>
        </p:spPr>
        <p:txBody>
          <a:bodyPr wrap="none">
            <a:spAutoFit/>
          </a:bodyPr>
          <a:lstStyle/>
          <a:p>
            <a:pPr marL="285750" indent="-285750" algn="r" rtl="1">
              <a:buFont typeface="Times New Roman" panose="02020603050405020304" pitchFamily="18" charset="0"/>
              <a:buChar char="■"/>
            </a:pPr>
            <a:r>
              <a:rPr lang="ar-SA"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b="1" dirty="0">
              <a:solidFill>
                <a:srgbClr val="FF0000"/>
              </a:solidFill>
            </a:endParaRPr>
          </a:p>
        </p:txBody>
      </p:sp>
      <p:sp>
        <p:nvSpPr>
          <p:cNvPr id="22" name="Rectangle 21"/>
          <p:cNvSpPr/>
          <p:nvPr/>
        </p:nvSpPr>
        <p:spPr>
          <a:xfrm>
            <a:off x="1107902" y="6339609"/>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335882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animBg="1"/>
      <p:bldP spid="14" grpId="0"/>
      <p:bldP spid="15" grpId="0"/>
      <p:bldP spid="16" grpId="0"/>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
        <p:nvSpPr>
          <p:cNvPr id="3" name="Rectangle 2"/>
          <p:cNvSpPr/>
          <p:nvPr/>
        </p:nvSpPr>
        <p:spPr>
          <a:xfrm>
            <a:off x="883646" y="531031"/>
            <a:ext cx="8102413" cy="877163"/>
          </a:xfrm>
          <a:prstGeom prst="rect">
            <a:avLst/>
          </a:prstGeom>
        </p:spPr>
        <p:txBody>
          <a:bodyPr wrap="square">
            <a:spAutoFit/>
          </a:bodyPr>
          <a:lstStyle/>
          <a:p>
            <a:pPr algn="just" rtl="1">
              <a:buClr>
                <a:srgbClr val="FF0000"/>
              </a:buClr>
            </a:pPr>
            <a:r>
              <a:rPr lang="fa-IR"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الف- رابطه تابعی میان </a:t>
            </a:r>
            <a:r>
              <a:rPr lang="en-US"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v(t)</a:t>
            </a:r>
            <a:r>
              <a:rPr lang="fa-IR"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و </a:t>
            </a:r>
            <a:r>
              <a:rPr lang="en-US" sz="1700" b="1" dirty="0" err="1"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i</a:t>
            </a:r>
            <a:r>
              <a:rPr lang="en-US"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(t)</a:t>
            </a:r>
            <a:r>
              <a:rPr lang="fa-IR"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a:t>
            </a:r>
          </a:p>
          <a:p>
            <a:pPr marL="457200" indent="-457200" algn="just" rtl="1">
              <a:buClr>
                <a:srgbClr val="FF0000"/>
              </a:buClr>
              <a:buFont typeface="Wingdings" panose="05000000000000000000" pitchFamily="2" charset="2"/>
              <a:buChar char="ü"/>
            </a:pPr>
            <a:r>
              <a:rPr lang="fa-IR" sz="1700" b="1" dirty="0" smtClean="0">
                <a:latin typeface="Cambria Math" panose="02040503050406030204" pitchFamily="18" charset="0"/>
                <a:ea typeface="Cambria Math" panose="02040503050406030204" pitchFamily="18" charset="0"/>
                <a:cs typeface="B Nazanin" panose="00000400000000000000" pitchFamily="2" charset="-78"/>
              </a:rPr>
              <a:t>ولتاژ سلف </a:t>
            </a:r>
            <a:r>
              <a:rPr lang="en-US" sz="1700" b="1" dirty="0">
                <a:latin typeface="Cambria Math" panose="02040503050406030204" pitchFamily="18" charset="0"/>
                <a:ea typeface="Cambria Math" panose="02040503050406030204" pitchFamily="18" charset="0"/>
                <a:cs typeface="B Nazanin" panose="00000400000000000000" pitchFamily="2" charset="-78"/>
              </a:rPr>
              <a:t>v</a:t>
            </a:r>
            <a:r>
              <a:rPr lang="fa-IR" sz="1700" b="1" dirty="0" smtClean="0">
                <a:latin typeface="Cambria Math" panose="02040503050406030204" pitchFamily="18" charset="0"/>
                <a:ea typeface="Cambria Math" panose="02040503050406030204" pitchFamily="18" charset="0"/>
                <a:cs typeface="B Nazanin" panose="00000400000000000000" pitchFamily="2" charset="-78"/>
              </a:rPr>
              <a:t> </a:t>
            </a:r>
            <a:r>
              <a:rPr lang="fa-IR" sz="1700" b="1" dirty="0">
                <a:latin typeface="Cambria Math" panose="02040503050406030204" pitchFamily="18" charset="0"/>
                <a:ea typeface="Cambria Math" panose="02040503050406030204" pitchFamily="18" charset="0"/>
                <a:cs typeface="B Nazanin" panose="00000400000000000000" pitchFamily="2" charset="-78"/>
              </a:rPr>
              <a:t>تابع خطی از </a:t>
            </a:r>
            <a:r>
              <a:rPr lang="fa-IR" sz="1700" b="1" dirty="0" smtClean="0">
                <a:latin typeface="Cambria Math" panose="02040503050406030204" pitchFamily="18" charset="0"/>
                <a:ea typeface="Cambria Math" panose="02040503050406030204" pitchFamily="18" charset="0"/>
                <a:cs typeface="B Nazanin" panose="00000400000000000000" pitchFamily="2" charset="-78"/>
              </a:rPr>
              <a:t>جریان سلف </a:t>
            </a:r>
            <a:r>
              <a:rPr lang="en-US" sz="1700" b="1" dirty="0" err="1" smtClean="0">
                <a:latin typeface="Cambria Math" panose="02040503050406030204" pitchFamily="18" charset="0"/>
                <a:ea typeface="Cambria Math" panose="02040503050406030204" pitchFamily="18" charset="0"/>
                <a:cs typeface="B Nazanin" panose="00000400000000000000" pitchFamily="2" charset="-78"/>
              </a:rPr>
              <a:t>i</a:t>
            </a:r>
            <a:r>
              <a:rPr lang="fa-IR" sz="1700" b="1" dirty="0" smtClean="0">
                <a:latin typeface="Cambria Math" panose="02040503050406030204" pitchFamily="18" charset="0"/>
                <a:ea typeface="Cambria Math" panose="02040503050406030204" pitchFamily="18" charset="0"/>
                <a:cs typeface="B Nazanin" panose="00000400000000000000" pitchFamily="2" charset="-78"/>
              </a:rPr>
              <a:t> می باشد.</a:t>
            </a:r>
          </a:p>
          <a:p>
            <a:pPr marL="457200" indent="-457200" algn="just" rtl="1">
              <a:buClr>
                <a:srgbClr val="FF0000"/>
              </a:buClr>
              <a:buFont typeface="Wingdings" panose="05000000000000000000" pitchFamily="2" charset="2"/>
              <a:buChar char="ü"/>
            </a:pPr>
            <a:r>
              <a:rPr lang="fa-IR" sz="1700" b="1" dirty="0" smtClean="0">
                <a:latin typeface="Cambria Math" panose="02040503050406030204" pitchFamily="18" charset="0"/>
                <a:ea typeface="Cambria Math" panose="02040503050406030204" pitchFamily="18" charset="0"/>
                <a:cs typeface="B Nazanin" panose="00000400000000000000" pitchFamily="2" charset="-78"/>
              </a:rPr>
              <a:t>جریان سلف تابع </a:t>
            </a:r>
            <a:r>
              <a:rPr lang="fa-IR" sz="1700" b="1" dirty="0">
                <a:latin typeface="Cambria Math" panose="02040503050406030204" pitchFamily="18" charset="0"/>
                <a:ea typeface="Cambria Math" panose="02040503050406030204" pitchFamily="18" charset="0"/>
                <a:cs typeface="B Nazanin" panose="00000400000000000000" pitchFamily="2" charset="-78"/>
              </a:rPr>
              <a:t>خطی از </a:t>
            </a:r>
            <a:r>
              <a:rPr lang="fa-IR" sz="1700" b="1" dirty="0" smtClean="0">
                <a:latin typeface="Cambria Math" panose="02040503050406030204" pitchFamily="18" charset="0"/>
                <a:ea typeface="Cambria Math" panose="02040503050406030204" pitchFamily="18" charset="0"/>
                <a:cs typeface="B Nazanin" panose="00000400000000000000" pitchFamily="2" charset="-78"/>
              </a:rPr>
              <a:t>ولتاژ سلفنمی باشد </a:t>
            </a:r>
            <a:r>
              <a:rPr lang="fa-IR" sz="1700" b="1" dirty="0">
                <a:latin typeface="Cambria Math" panose="02040503050406030204" pitchFamily="18" charset="0"/>
                <a:ea typeface="Cambria Math" panose="02040503050406030204" pitchFamily="18" charset="0"/>
                <a:cs typeface="B Nazanin" panose="00000400000000000000" pitchFamily="2" charset="-78"/>
              </a:rPr>
              <a:t>مگر اینکه </a:t>
            </a:r>
            <a:r>
              <a:rPr lang="fa-IR" sz="1700" b="1" dirty="0" smtClean="0">
                <a:latin typeface="Cambria Math" panose="02040503050406030204" pitchFamily="18" charset="0"/>
                <a:ea typeface="Cambria Math" panose="02040503050406030204" pitchFamily="18" charset="0"/>
                <a:cs typeface="B Nazanin" panose="00000400000000000000" pitchFamily="2" charset="-78"/>
              </a:rPr>
              <a:t>جریان اولیه سلف </a:t>
            </a:r>
            <a:r>
              <a:rPr lang="en-US" sz="1700" b="1" dirty="0">
                <a:latin typeface="Cambria Math" panose="02040503050406030204" pitchFamily="18" charset="0"/>
                <a:ea typeface="Cambria Math" panose="02040503050406030204" pitchFamily="18" charset="0"/>
                <a:cs typeface="B Nazanin" panose="00000400000000000000" pitchFamily="2" charset="-78"/>
              </a:rPr>
              <a:t>I</a:t>
            </a:r>
            <a:r>
              <a:rPr lang="en-US" sz="1700" b="1" baseline="-25000" dirty="0" smtClean="0">
                <a:latin typeface="Cambria Math" panose="02040503050406030204" pitchFamily="18" charset="0"/>
                <a:ea typeface="Cambria Math" panose="02040503050406030204" pitchFamily="18" charset="0"/>
                <a:cs typeface="B Nazanin" panose="00000400000000000000" pitchFamily="2" charset="-78"/>
              </a:rPr>
              <a:t>o</a:t>
            </a:r>
            <a:r>
              <a:rPr lang="fa-IR" sz="1700" b="1" dirty="0">
                <a:latin typeface="Cambria Math" panose="02040503050406030204" pitchFamily="18" charset="0"/>
                <a:ea typeface="Cambria Math" panose="02040503050406030204" pitchFamily="18" charset="0"/>
                <a:cs typeface="B Nazanin" panose="00000400000000000000" pitchFamily="2" charset="-78"/>
              </a:rPr>
              <a:t>، صفر باشد.    </a:t>
            </a:r>
            <a:endParaRPr lang="en-US" sz="1700" b="1" dirty="0">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7" name="Rectangle 6"/>
          <p:cNvSpPr/>
          <p:nvPr/>
        </p:nvSpPr>
        <p:spPr>
          <a:xfrm>
            <a:off x="210359" y="1445431"/>
            <a:ext cx="8775700" cy="615553"/>
          </a:xfrm>
          <a:prstGeom prst="rect">
            <a:avLst/>
          </a:prstGeom>
        </p:spPr>
        <p:txBody>
          <a:bodyPr wrap="square">
            <a:spAutoFit/>
          </a:bodyPr>
          <a:lstStyle/>
          <a:p>
            <a:pPr algn="just" rtl="1">
              <a:buClr>
                <a:srgbClr val="FF0000"/>
              </a:buClr>
            </a:pPr>
            <a:r>
              <a:rPr lang="fa-IR"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ب- سلف با جریان اولیه را می توان به صورت اتصال موازی یک سلف بدون جریان اولیه و یک منبع جریان </a:t>
            </a:r>
            <a:r>
              <a:rPr lang="en-US"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I</a:t>
            </a:r>
            <a:r>
              <a:rPr lang="en-US" sz="1700" b="1" baseline="-25000"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o</a:t>
            </a:r>
            <a:r>
              <a:rPr lang="fa-IR"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در نظر گرفت. </a:t>
            </a:r>
            <a:endParaRPr lang="en-US" sz="1700" b="1" dirty="0">
              <a:solidFill>
                <a:srgbClr val="0000FF"/>
              </a:solidFill>
              <a:effectLst/>
              <a:latin typeface="Cambria Math" panose="02040503050406030204" pitchFamily="18" charset="0"/>
              <a:ea typeface="Cambria Math" panose="02040503050406030204" pitchFamily="18" charset="0"/>
              <a:cs typeface="Arial" panose="020B0604020202020204" pitchFamily="34" charset="0"/>
            </a:endParaRPr>
          </a:p>
        </p:txBody>
      </p:sp>
      <p:cxnSp>
        <p:nvCxnSpPr>
          <p:cNvPr id="10" name="Straight Arrow Connector 9"/>
          <p:cNvCxnSpPr/>
          <p:nvPr/>
        </p:nvCxnSpPr>
        <p:spPr>
          <a:xfrm>
            <a:off x="4311556" y="2667000"/>
            <a:ext cx="673287"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44995" y="3512862"/>
            <a:ext cx="8775700" cy="615553"/>
          </a:xfrm>
          <a:prstGeom prst="rect">
            <a:avLst/>
          </a:prstGeom>
        </p:spPr>
        <p:txBody>
          <a:bodyPr wrap="square">
            <a:spAutoFit/>
          </a:bodyPr>
          <a:lstStyle/>
          <a:p>
            <a:pPr algn="just" rtl="1">
              <a:buClr>
                <a:srgbClr val="FF0000"/>
              </a:buClr>
            </a:pPr>
            <a:r>
              <a:rPr lang="fa-IR"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ج- منبع جریان </a:t>
            </a:r>
            <a:r>
              <a:rPr lang="en-US"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i</a:t>
            </a:r>
            <a:r>
              <a:rPr lang="en-US" sz="1700" b="1" baseline="-25000"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s</a:t>
            </a:r>
            <a:r>
              <a:rPr lang="en-US"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(t)</a:t>
            </a:r>
            <a:r>
              <a:rPr lang="fa-IR"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موازی با سلف </a:t>
            </a:r>
            <a:r>
              <a:rPr lang="en-US"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L</a:t>
            </a:r>
            <a:r>
              <a:rPr lang="fa-IR"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با جریان اولیه صفر را می توان به صورت اتصال سری منبع جریان </a:t>
            </a:r>
            <a:r>
              <a:rPr lang="en-US" sz="1700" b="1" dirty="0" err="1"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Ldi</a:t>
            </a:r>
            <a:r>
              <a:rPr lang="en-US" sz="1700" b="1" baseline="-25000" dirty="0" err="1"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s</a:t>
            </a:r>
            <a:r>
              <a:rPr lang="en-US"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a:t>
            </a:r>
            <a:r>
              <a:rPr lang="en-US" sz="1700" b="1" dirty="0" err="1"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dt</a:t>
            </a:r>
            <a:r>
              <a:rPr lang="fa-IR"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و سلف </a:t>
            </a:r>
            <a:r>
              <a:rPr lang="en-US"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L</a:t>
            </a:r>
            <a:r>
              <a:rPr lang="fa-IR"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در نظر گرفت. </a:t>
            </a:r>
            <a:r>
              <a:rPr lang="fa-IR" sz="1600" b="1" dirty="0">
                <a:solidFill>
                  <a:srgbClr val="0000FF"/>
                </a:solidFill>
                <a:latin typeface="Times New Roman" panose="02020603050405020304" pitchFamily="18" charset="0"/>
                <a:ea typeface="Calibri" panose="020F0502020204030204" pitchFamily="34" charset="0"/>
                <a:cs typeface="B Nazanin" panose="00000400000000000000" pitchFamily="2" charset="-78"/>
              </a:rPr>
              <a:t>در ضمن منبع جریان </a:t>
            </a:r>
            <a:r>
              <a:rPr lang="en-US" sz="1600" b="1" dirty="0">
                <a:solidFill>
                  <a:srgbClr val="0000FF"/>
                </a:solidFill>
                <a:latin typeface="Times New Roman" panose="02020603050405020304" pitchFamily="18" charset="0"/>
                <a:ea typeface="Calibri" panose="020F0502020204030204" pitchFamily="34" charset="0"/>
                <a:cs typeface="B Nazanin" panose="00000400000000000000" pitchFamily="2" charset="-78"/>
              </a:rPr>
              <a:t>i</a:t>
            </a:r>
            <a:r>
              <a:rPr lang="en-US" sz="1600" b="1" baseline="-250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s</a:t>
            </a:r>
            <a:r>
              <a:rPr lang="fa-IR" sz="1600" b="1" dirty="0">
                <a:solidFill>
                  <a:srgbClr val="0000FF"/>
                </a:solidFill>
                <a:latin typeface="Times New Roman" panose="02020603050405020304" pitchFamily="18" charset="0"/>
                <a:ea typeface="Calibri" panose="020F0502020204030204" pitchFamily="34" charset="0"/>
                <a:cs typeface="B Nazanin" panose="00000400000000000000" pitchFamily="2" charset="-78"/>
              </a:rPr>
              <a:t> بر حسب ولتاژ </a:t>
            </a:r>
            <a:r>
              <a:rPr lang="en-US" sz="1600" b="1" dirty="0">
                <a:solidFill>
                  <a:srgbClr val="0000FF"/>
                </a:solidFill>
                <a:latin typeface="Times New Roman" panose="02020603050405020304" pitchFamily="18" charset="0"/>
                <a:ea typeface="Calibri" panose="020F0502020204030204" pitchFamily="34" charset="0"/>
                <a:cs typeface="B Nazanin" panose="00000400000000000000" pitchFamily="2" charset="-78"/>
              </a:rPr>
              <a:t>v</a:t>
            </a:r>
            <a:r>
              <a:rPr lang="en-US" sz="1600" b="1" baseline="-250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s</a:t>
            </a:r>
            <a:r>
              <a:rPr lang="fa-IR" sz="1600" b="1" dirty="0">
                <a:solidFill>
                  <a:srgbClr val="0000FF"/>
                </a:solidFill>
                <a:latin typeface="Times New Roman" panose="02020603050405020304" pitchFamily="18" charset="0"/>
                <a:ea typeface="Calibri" panose="020F0502020204030204" pitchFamily="34" charset="0"/>
                <a:cs typeface="B Nazanin" panose="00000400000000000000" pitchFamily="2" charset="-78"/>
              </a:rPr>
              <a:t> چنین است</a:t>
            </a:r>
            <a:r>
              <a:rPr lang="fa-IR"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a:t>
            </a:r>
            <a:endParaRPr lang="en-US" sz="1600" b="1" dirty="0">
              <a:solidFill>
                <a:srgbClr val="0000FF"/>
              </a:solidFill>
              <a:latin typeface="Calibri" panose="020F0502020204030204" pitchFamily="34" charset="0"/>
              <a:ea typeface="Calibri" panose="020F0502020204030204" pitchFamily="34" charset="0"/>
              <a:cs typeface="Arial" panose="020B0604020202020204" pitchFamily="34" charset="0"/>
            </a:endParaRPr>
          </a:p>
        </p:txBody>
      </p:sp>
      <p:cxnSp>
        <p:nvCxnSpPr>
          <p:cNvPr id="14" name="Straight Arrow Connector 13"/>
          <p:cNvCxnSpPr/>
          <p:nvPr/>
        </p:nvCxnSpPr>
        <p:spPr>
          <a:xfrm>
            <a:off x="3898713" y="5797889"/>
            <a:ext cx="673287"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270839" y="177805"/>
            <a:ext cx="2749856" cy="369332"/>
          </a:xfrm>
          <a:prstGeom prst="rect">
            <a:avLst/>
          </a:prstGeom>
        </p:spPr>
        <p:txBody>
          <a:bodyPr wrap="none">
            <a:spAutoFit/>
          </a:bodyPr>
          <a:lstStyle/>
          <a:p>
            <a:pPr marL="285750" indent="-285750" algn="r" rtl="1">
              <a:buFont typeface="Wingdings" panose="05000000000000000000" pitchFamily="2" charset="2"/>
              <a:buChar char="q"/>
            </a:pPr>
            <a:r>
              <a:rPr lang="fa-IR"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نکات مهم در مورد سلف </a:t>
            </a:r>
            <a:r>
              <a:rPr lang="en-US"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LTI</a:t>
            </a:r>
            <a:r>
              <a:rPr lang="fa-IR"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a:t>
            </a:r>
            <a:endParaRPr lang="en-US" b="1" dirty="0">
              <a:solidFill>
                <a:srgbClr val="FF0000"/>
              </a:solidFill>
            </a:endParaRPr>
          </a:p>
        </p:txBody>
      </p:sp>
      <p:pic>
        <p:nvPicPr>
          <p:cNvPr id="21" name="Picture 20"/>
          <p:cNvPicPr>
            <a:picLocks noChangeAspect="1"/>
          </p:cNvPicPr>
          <p:nvPr/>
        </p:nvPicPr>
        <p:blipFill>
          <a:blip r:embed="rId2"/>
          <a:stretch>
            <a:fillRect/>
          </a:stretch>
        </p:blipFill>
        <p:spPr>
          <a:xfrm>
            <a:off x="2910932" y="1789472"/>
            <a:ext cx="1339612" cy="1634687"/>
          </a:xfrm>
          <a:prstGeom prst="rect">
            <a:avLst/>
          </a:prstGeom>
        </p:spPr>
      </p:pic>
      <p:pic>
        <p:nvPicPr>
          <p:cNvPr id="22" name="Picture 21"/>
          <p:cNvPicPr>
            <a:picLocks noChangeAspect="1"/>
          </p:cNvPicPr>
          <p:nvPr/>
        </p:nvPicPr>
        <p:blipFill>
          <a:blip r:embed="rId3"/>
          <a:stretch>
            <a:fillRect/>
          </a:stretch>
        </p:blipFill>
        <p:spPr>
          <a:xfrm>
            <a:off x="5177713" y="1767784"/>
            <a:ext cx="2186252" cy="1640636"/>
          </a:xfrm>
          <a:prstGeom prst="rect">
            <a:avLst/>
          </a:prstGeom>
        </p:spPr>
      </p:pic>
      <p:pic>
        <p:nvPicPr>
          <p:cNvPr id="23" name="Picture 22"/>
          <p:cNvPicPr>
            <a:picLocks noChangeAspect="1"/>
          </p:cNvPicPr>
          <p:nvPr/>
        </p:nvPicPr>
        <p:blipFill>
          <a:blip r:embed="rId4"/>
          <a:stretch>
            <a:fillRect/>
          </a:stretch>
        </p:blipFill>
        <p:spPr>
          <a:xfrm>
            <a:off x="1828852" y="4888753"/>
            <a:ext cx="2069861" cy="1553292"/>
          </a:xfrm>
          <a:prstGeom prst="rect">
            <a:avLst/>
          </a:prstGeom>
        </p:spPr>
      </p:pic>
      <p:pic>
        <p:nvPicPr>
          <p:cNvPr id="24" name="Picture 23"/>
          <p:cNvPicPr>
            <a:picLocks noChangeAspect="1"/>
          </p:cNvPicPr>
          <p:nvPr/>
        </p:nvPicPr>
        <p:blipFill>
          <a:blip r:embed="rId5"/>
          <a:stretch>
            <a:fillRect/>
          </a:stretch>
        </p:blipFill>
        <p:spPr>
          <a:xfrm>
            <a:off x="4572000" y="4806344"/>
            <a:ext cx="2079891" cy="1613369"/>
          </a:xfrm>
          <a:prstGeom prst="rect">
            <a:avLst/>
          </a:prstGeom>
        </p:spPr>
      </p:pic>
      <mc:AlternateContent xmlns:mc="http://schemas.openxmlformats.org/markup-compatibility/2006" xmlns:a14="http://schemas.microsoft.com/office/drawing/2010/main">
        <mc:Choice Requires="a14">
          <p:sp>
            <p:nvSpPr>
              <p:cNvPr id="25" name="Rectangle 24"/>
              <p:cNvSpPr/>
              <p:nvPr/>
            </p:nvSpPr>
            <p:spPr>
              <a:xfrm>
                <a:off x="2742691" y="4076269"/>
                <a:ext cx="2312043" cy="9237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𝐿</m:t>
                          </m:r>
                        </m:den>
                      </m:f>
                      <m:nary>
                        <m:naryPr>
                          <m:limLoc m:val="undOvr"/>
                          <m:grow m:val="on"/>
                          <m:ctrlPr>
                            <a:rPr lang="en-US" i="1">
                              <a:latin typeface="Cambria Math" panose="02040503050406030204" pitchFamily="18" charset="0"/>
                            </a:rPr>
                          </m:ctrlPr>
                        </m:naryPr>
                        <m:sub>
                          <m:r>
                            <a:rPr lang="en-US" i="0">
                              <a:latin typeface="Cambria Math" panose="02040503050406030204" pitchFamily="18" charset="0"/>
                            </a:rPr>
                            <m:t>0</m:t>
                          </m:r>
                        </m:sub>
                        <m:sup>
                          <m:r>
                            <a:rPr lang="en-US" i="1">
                              <a:latin typeface="Cambria Math" panose="02040503050406030204" pitchFamily="18" charset="0"/>
                            </a:rPr>
                            <m:t>𝑡</m:t>
                          </m:r>
                        </m:sup>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m:t>
                              </m:r>
                            </m:sub>
                          </m:sSub>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0">
                                  <a:latin typeface="Cambria Math" panose="02040503050406030204" pitchFamily="18" charset="0"/>
                                </a:rPr>
                                <m:t>′</m:t>
                              </m:r>
                            </m:sup>
                          </m:sSup>
                          <m:r>
                            <a:rPr lang="en-US" i="0">
                              <a:latin typeface="Cambria Math" panose="02040503050406030204" pitchFamily="18" charset="0"/>
                            </a:rPr>
                            <m:t>)</m:t>
                          </m:r>
                          <m:r>
                            <a:rPr lang="en-US" i="1">
                              <a:latin typeface="Cambria Math" panose="02040503050406030204" pitchFamily="18" charset="0"/>
                            </a:rPr>
                            <m:t>𝑑</m:t>
                          </m:r>
                        </m:e>
                      </m:nary>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0">
                              <a:latin typeface="Cambria Math" panose="02040503050406030204" pitchFamily="18" charset="0"/>
                            </a:rPr>
                            <m:t>′</m:t>
                          </m:r>
                        </m:sup>
                      </m:sSup>
                    </m:oMath>
                  </m:oMathPara>
                </a14:m>
                <a:endParaRPr lang="en-US" dirty="0"/>
              </a:p>
            </p:txBody>
          </p:sp>
        </mc:Choice>
        <mc:Fallback xmlns="">
          <p:sp>
            <p:nvSpPr>
              <p:cNvPr id="25" name="Rectangle 24"/>
              <p:cNvSpPr>
                <a:spLocks noRot="1" noChangeAspect="1" noMove="1" noResize="1" noEditPoints="1" noAdjustHandles="1" noChangeArrowheads="1" noChangeShapeType="1" noTextEdit="1"/>
              </p:cNvSpPr>
              <p:nvPr/>
            </p:nvSpPr>
            <p:spPr>
              <a:xfrm>
                <a:off x="2742691" y="4076269"/>
                <a:ext cx="2312043" cy="923714"/>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989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ppt_x"/>
                                          </p:val>
                                        </p:tav>
                                        <p:tav tm="100000">
                                          <p:val>
                                            <p:strVal val="#ppt_x"/>
                                          </p:val>
                                        </p:tav>
                                      </p:tavLst>
                                    </p:anim>
                                    <p:anim calcmode="lin" valueType="num">
                                      <p:cBhvr additive="base">
                                        <p:cTn id="4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5" name="Rectangle 4"/>
          <p:cNvSpPr/>
          <p:nvPr/>
        </p:nvSpPr>
        <p:spPr>
          <a:xfrm>
            <a:off x="167840" y="161461"/>
            <a:ext cx="8802896" cy="584775"/>
          </a:xfrm>
          <a:prstGeom prst="rect">
            <a:avLst/>
          </a:prstGeom>
        </p:spPr>
        <p:txBody>
          <a:bodyPr wrap="square">
            <a:spAutoFit/>
          </a:bodyPr>
          <a:lstStyle/>
          <a:p>
            <a:pPr marL="285750" indent="-285750" algn="just" rtl="1">
              <a:spcAft>
                <a:spcPts val="1000"/>
              </a:spcAft>
              <a:buClr>
                <a:srgbClr val="FF0000"/>
              </a:buClr>
              <a:buFont typeface="Wingdings" panose="05000000000000000000" pitchFamily="2" charset="2"/>
              <a:buChar char="q"/>
            </a:pPr>
            <a:r>
              <a:rPr lang="fa-IR" sz="16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قانون جریان کیرشهف (</a:t>
            </a:r>
            <a:r>
              <a:rPr lang="en-US" sz="16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KCL</a:t>
            </a:r>
            <a:r>
              <a:rPr lang="fa-IR" sz="16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 </a:t>
            </a:r>
            <a:r>
              <a:rPr lang="fa-IR" sz="1600" dirty="0">
                <a:latin typeface="Cambria Math" panose="02040503050406030204" pitchFamily="18" charset="0"/>
                <a:ea typeface="Cambria Math" panose="02040503050406030204" pitchFamily="18" charset="0"/>
                <a:cs typeface="B Nazanin" panose="00000400000000000000" pitchFamily="2" charset="-78"/>
              </a:rPr>
              <a:t>در هر گره از هر مدار فشرده و </a:t>
            </a:r>
            <a:r>
              <a:rPr lang="fa-IR" sz="1600" b="1" dirty="0">
                <a:latin typeface="Cambria Math" panose="02040503050406030204" pitchFamily="18" charset="0"/>
                <a:ea typeface="Cambria Math" panose="02040503050406030204" pitchFamily="18" charset="0"/>
                <a:cs typeface="B Nazanin" panose="00000400000000000000" pitchFamily="2" charset="-78"/>
              </a:rPr>
              <a:t>در هر لحظه از زمان </a:t>
            </a:r>
            <a:r>
              <a:rPr lang="fa-IR" sz="1600" dirty="0">
                <a:latin typeface="Cambria Math" panose="02040503050406030204" pitchFamily="18" charset="0"/>
                <a:ea typeface="Cambria Math" panose="02040503050406030204" pitchFamily="18" charset="0"/>
                <a:cs typeface="B Nazanin" panose="00000400000000000000" pitchFamily="2" charset="-78"/>
              </a:rPr>
              <a:t>مجموع جبری جریان‌های همه شاخه‌هایی که از آن گره خارج می‌شوند برابر صفر است</a:t>
            </a:r>
            <a:r>
              <a:rPr lang="fa-IR" sz="1600" dirty="0" smtClean="0">
                <a:latin typeface="Cambria Math" panose="02040503050406030204" pitchFamily="18" charset="0"/>
                <a:ea typeface="Cambria Math" panose="02040503050406030204" pitchFamily="18" charset="0"/>
                <a:cs typeface="B Nazanin" panose="00000400000000000000" pitchFamily="2" charset="-78"/>
              </a:rPr>
              <a:t>. </a:t>
            </a:r>
            <a:r>
              <a:rPr lang="fa-IR" sz="1600" b="1" dirty="0" smtClean="0">
                <a:latin typeface="Cambria Math" panose="02040503050406030204" pitchFamily="18" charset="0"/>
                <a:ea typeface="Cambria Math" panose="02040503050406030204" pitchFamily="18" charset="0"/>
                <a:cs typeface="B Nazanin" panose="00000400000000000000" pitchFamily="2" charset="-78"/>
              </a:rPr>
              <a:t>(گره محل تقاطع دو یاچند شاخه می باشد). </a:t>
            </a:r>
            <a:endParaRPr lang="en-US" sz="1600" b="1" dirty="0">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6" name="Rectangle 5"/>
          <p:cNvSpPr/>
          <p:nvPr/>
        </p:nvSpPr>
        <p:spPr>
          <a:xfrm>
            <a:off x="3581400" y="780202"/>
            <a:ext cx="5389336" cy="1077218"/>
          </a:xfrm>
          <a:prstGeom prst="rect">
            <a:avLst/>
          </a:prstGeom>
        </p:spPr>
        <p:txBody>
          <a:bodyPr wrap="square">
            <a:spAutoFit/>
          </a:bodyPr>
          <a:lstStyle/>
          <a:p>
            <a:pPr marL="285750" indent="-285750" algn="just" rtl="1">
              <a:spcAft>
                <a:spcPts val="1000"/>
              </a:spcAft>
              <a:buFont typeface="Wingdings" panose="05000000000000000000" pitchFamily="2" charset="2"/>
              <a:buChar char="ü"/>
            </a:pPr>
            <a:r>
              <a:rPr lang="fa-IR" sz="1600" dirty="0" smtClean="0">
                <a:latin typeface="Cambria Math" panose="02040503050406030204" pitchFamily="18" charset="0"/>
                <a:ea typeface="Cambria Math" panose="02040503050406030204" pitchFamily="18" charset="0"/>
                <a:cs typeface="B Nazanin" panose="00000400000000000000" pitchFamily="2" charset="-78"/>
              </a:rPr>
              <a:t>در هنگام بکارگیری </a:t>
            </a:r>
            <a:r>
              <a:rPr lang="en-US" sz="1600" dirty="0" smtClean="0">
                <a:latin typeface="Cambria Math" panose="02040503050406030204" pitchFamily="18" charset="0"/>
                <a:ea typeface="Cambria Math" panose="02040503050406030204" pitchFamily="18" charset="0"/>
                <a:cs typeface="B Nazanin" panose="00000400000000000000" pitchFamily="2" charset="-78"/>
              </a:rPr>
              <a:t>KCL</a:t>
            </a:r>
            <a:r>
              <a:rPr lang="fa-IR" sz="1600" dirty="0" smtClean="0">
                <a:latin typeface="Cambria Math" panose="02040503050406030204" pitchFamily="18" charset="0"/>
                <a:ea typeface="Cambria Math" panose="02040503050406030204" pitchFamily="18" charset="0"/>
                <a:cs typeface="B Nazanin" panose="00000400000000000000" pitchFamily="2" charset="-78"/>
              </a:rPr>
              <a:t> در یک گره معین، ابتدا جهت جریان شاخه ها را تعیین می کنیم. سپس در جمع جبری، </a:t>
            </a:r>
            <a:r>
              <a:rPr lang="fa-IR" sz="160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جریان شاخه های خارج شونده از گره را با علامت مثبت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و جریان شاخه های وارد شونده به گره را با علامت منفی مشخص می کنیم. </a:t>
            </a:r>
            <a:r>
              <a:rPr lang="fa-IR" sz="1600" b="1" dirty="0" smtClean="0">
                <a:latin typeface="Cambria Math" panose="02040503050406030204" pitchFamily="18" charset="0"/>
                <a:ea typeface="Cambria Math" panose="02040503050406030204" pitchFamily="18" charset="0"/>
                <a:cs typeface="B Nazanin" panose="00000400000000000000" pitchFamily="2" charset="-78"/>
              </a:rPr>
              <a:t>روابط حاصله (مانند روابط زیر) را معادلات گره نامند.</a:t>
            </a:r>
            <a:endParaRPr lang="en-US" sz="1600" b="1" dirty="0">
              <a:effectLst/>
              <a:latin typeface="Cambria Math" panose="02040503050406030204" pitchFamily="18" charset="0"/>
              <a:ea typeface="Cambria Math" panose="020405030504060302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5250445" y="2183739"/>
                <a:ext cx="1737720"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𝑖</m:t>
                          </m:r>
                        </m:e>
                        <m:sub>
                          <m:r>
                            <a:rPr lang="en-US" sz="1600" i="0">
                              <a:latin typeface="Cambria Math" panose="02040503050406030204" pitchFamily="18" charset="0"/>
                              <a:ea typeface="Cambria Math" panose="02040503050406030204" pitchFamily="18" charset="0"/>
                            </a:rPr>
                            <m:t>2</m:t>
                          </m:r>
                        </m:sub>
                      </m:sSub>
                      <m:r>
                        <a:rPr lang="en-US" sz="1600" i="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𝑖</m:t>
                          </m:r>
                        </m:e>
                        <m:sub>
                          <m:r>
                            <a:rPr lang="en-US" sz="1600" i="0">
                              <a:latin typeface="Cambria Math" panose="02040503050406030204" pitchFamily="18" charset="0"/>
                              <a:ea typeface="Cambria Math" panose="02040503050406030204" pitchFamily="18" charset="0"/>
                            </a:rPr>
                            <m:t>5</m:t>
                          </m:r>
                        </m:sub>
                      </m:sSub>
                      <m:r>
                        <a:rPr lang="en-US" sz="1600" i="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𝑖</m:t>
                          </m:r>
                        </m:e>
                        <m:sub>
                          <m:r>
                            <a:rPr lang="en-US" sz="1600" i="0">
                              <a:latin typeface="Cambria Math" panose="02040503050406030204" pitchFamily="18" charset="0"/>
                              <a:ea typeface="Cambria Math" panose="02040503050406030204" pitchFamily="18" charset="0"/>
                            </a:rPr>
                            <m:t>3</m:t>
                          </m:r>
                        </m:sub>
                      </m:sSub>
                      <m:r>
                        <a:rPr lang="en-US" sz="1600" i="0">
                          <a:latin typeface="Cambria Math" panose="02040503050406030204" pitchFamily="18" charset="0"/>
                          <a:ea typeface="Cambria Math" panose="02040503050406030204" pitchFamily="18" charset="0"/>
                        </a:rPr>
                        <m:t>=</m:t>
                      </m:r>
                      <m:r>
                        <a:rPr lang="en-US" sz="1600" i="0">
                          <a:latin typeface="Cambria Math" panose="02040503050406030204" pitchFamily="18" charset="0"/>
                          <a:ea typeface="Cambria Math" panose="02040503050406030204" pitchFamily="18" charset="0"/>
                        </a:rPr>
                        <m:t>0</m:t>
                      </m:r>
                    </m:oMath>
                  </m:oMathPara>
                </a14:m>
                <a:endParaRPr lang="en-US" sz="1600" dirty="0">
                  <a:latin typeface="Cambria Math" panose="02040503050406030204" pitchFamily="18" charset="0"/>
                  <a:ea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250445" y="2183739"/>
                <a:ext cx="1737720" cy="33855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352692" y="1824328"/>
                <a:ext cx="157908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𝑖</m:t>
                          </m:r>
                        </m:e>
                        <m:sub>
                          <m:r>
                            <a:rPr lang="en-US" sz="1600" i="0">
                              <a:latin typeface="Cambria Math" panose="02040503050406030204" pitchFamily="18" charset="0"/>
                              <a:ea typeface="Cambria Math" panose="02040503050406030204" pitchFamily="18" charset="0"/>
                            </a:rPr>
                            <m:t>1</m:t>
                          </m:r>
                        </m:sub>
                      </m:sSub>
                      <m:r>
                        <a:rPr lang="en-US" sz="1600" i="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𝑖</m:t>
                          </m:r>
                        </m:e>
                        <m:sub>
                          <m:r>
                            <a:rPr lang="en-US" sz="1600" i="0">
                              <a:latin typeface="Cambria Math" panose="02040503050406030204" pitchFamily="18" charset="0"/>
                              <a:ea typeface="Cambria Math" panose="02040503050406030204" pitchFamily="18" charset="0"/>
                            </a:rPr>
                            <m:t>2</m:t>
                          </m:r>
                        </m:sub>
                      </m:sSub>
                      <m:r>
                        <a:rPr lang="en-US" sz="1600" i="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𝑖</m:t>
                          </m:r>
                        </m:e>
                        <m:sub>
                          <m:r>
                            <a:rPr lang="en-US" sz="1600" i="0">
                              <a:latin typeface="Cambria Math" panose="02040503050406030204" pitchFamily="18" charset="0"/>
                              <a:ea typeface="Cambria Math" panose="02040503050406030204" pitchFamily="18" charset="0"/>
                            </a:rPr>
                            <m:t>4</m:t>
                          </m:r>
                        </m:sub>
                      </m:sSub>
                      <m:r>
                        <a:rPr lang="en-US" sz="1600" i="0">
                          <a:latin typeface="Cambria Math" panose="02040503050406030204" pitchFamily="18" charset="0"/>
                          <a:ea typeface="Cambria Math" panose="02040503050406030204" pitchFamily="18" charset="0"/>
                        </a:rPr>
                        <m:t>=</m:t>
                      </m:r>
                      <m:r>
                        <a:rPr lang="en-US" sz="1600" i="0">
                          <a:latin typeface="Cambria Math" panose="02040503050406030204" pitchFamily="18" charset="0"/>
                          <a:ea typeface="Cambria Math" panose="02040503050406030204" pitchFamily="18" charset="0"/>
                        </a:rPr>
                        <m:t>0</m:t>
                      </m:r>
                    </m:oMath>
                  </m:oMathPara>
                </a14:m>
                <a:endParaRPr lang="en-US" sz="1600" dirty="0">
                  <a:latin typeface="Cambria Math" panose="02040503050406030204" pitchFamily="18" charset="0"/>
                  <a:ea typeface="Cambria Math" panose="020405030504060302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352692" y="1824328"/>
                <a:ext cx="1579087" cy="338554"/>
              </a:xfrm>
              <a:prstGeom prst="rect">
                <a:avLst/>
              </a:prstGeom>
              <a:blipFill>
                <a:blip r:embed="rId3"/>
                <a:stretch>
                  <a:fillRect/>
                </a:stretch>
              </a:blipFill>
            </p:spPr>
            <p:txBody>
              <a:bodyPr/>
              <a:lstStyle/>
              <a:p>
                <a:r>
                  <a:rPr lang="en-US">
                    <a:noFill/>
                  </a:rPr>
                  <a:t> </a:t>
                </a:r>
              </a:p>
            </p:txBody>
          </p:sp>
        </mc:Fallback>
      </mc:AlternateContent>
      <p:sp>
        <p:nvSpPr>
          <p:cNvPr id="9" name="TextBox 8"/>
          <p:cNvSpPr txBox="1"/>
          <p:nvPr/>
        </p:nvSpPr>
        <p:spPr>
          <a:xfrm>
            <a:off x="4343400" y="1857420"/>
            <a:ext cx="1095300" cy="307777"/>
          </a:xfrm>
          <a:prstGeom prst="rect">
            <a:avLst/>
          </a:prstGeom>
          <a:noFill/>
        </p:spPr>
        <p:txBody>
          <a:bodyPr wrap="none" rtlCol="0">
            <a:spAutoFit/>
          </a:bodyPr>
          <a:lstStyle/>
          <a:p>
            <a:pPr algn="r" rtl="1"/>
            <a:r>
              <a:rPr lang="fa-IR" sz="14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a:t>
            </a:r>
            <a:r>
              <a:rPr lang="en-US" sz="14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KCL</a:t>
            </a:r>
            <a:r>
              <a:rPr lang="fa-IR" sz="14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در گره 1</a:t>
            </a:r>
            <a:endParaRPr lang="en-US" sz="1400" b="1" dirty="0">
              <a:solidFill>
                <a:srgbClr val="0000FF"/>
              </a:solidFill>
              <a:latin typeface="Cambria Math" panose="02040503050406030204" pitchFamily="18" charset="0"/>
              <a:ea typeface="Cambria Math" panose="02040503050406030204" pitchFamily="18" charset="0"/>
              <a:cs typeface="B Nazanin" panose="00000400000000000000" pitchFamily="2" charset="-78"/>
            </a:endParaRPr>
          </a:p>
        </p:txBody>
      </p:sp>
      <p:sp>
        <p:nvSpPr>
          <p:cNvPr id="10" name="TextBox 9"/>
          <p:cNvSpPr txBox="1"/>
          <p:nvPr/>
        </p:nvSpPr>
        <p:spPr>
          <a:xfrm>
            <a:off x="4233348" y="2181127"/>
            <a:ext cx="1119344" cy="307777"/>
          </a:xfrm>
          <a:prstGeom prst="rect">
            <a:avLst/>
          </a:prstGeom>
          <a:noFill/>
        </p:spPr>
        <p:txBody>
          <a:bodyPr wrap="none" rtlCol="0">
            <a:spAutoFit/>
          </a:bodyPr>
          <a:lstStyle/>
          <a:p>
            <a:pPr algn="r" rtl="1"/>
            <a:r>
              <a:rPr lang="fa-IR" sz="14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a:t>
            </a:r>
            <a:r>
              <a:rPr lang="en-US" sz="14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KCL</a:t>
            </a:r>
            <a:r>
              <a:rPr lang="fa-IR" sz="14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در گره 2</a:t>
            </a:r>
            <a:endParaRPr lang="en-US" sz="1400" b="1" dirty="0">
              <a:solidFill>
                <a:srgbClr val="0000FF"/>
              </a:solidFill>
              <a:latin typeface="Cambria Math" panose="02040503050406030204" pitchFamily="18" charset="0"/>
              <a:ea typeface="Cambria Math" panose="02040503050406030204" pitchFamily="18" charset="0"/>
              <a:cs typeface="B Nazanin" panose="00000400000000000000" pitchFamily="2" charset="-78"/>
            </a:endParaRPr>
          </a:p>
        </p:txBody>
      </p:sp>
      <p:sp>
        <p:nvSpPr>
          <p:cNvPr id="11" name="TextBox 10"/>
          <p:cNvSpPr txBox="1"/>
          <p:nvPr/>
        </p:nvSpPr>
        <p:spPr>
          <a:xfrm>
            <a:off x="4234950" y="2541909"/>
            <a:ext cx="1122551" cy="307777"/>
          </a:xfrm>
          <a:prstGeom prst="rect">
            <a:avLst/>
          </a:prstGeom>
          <a:noFill/>
        </p:spPr>
        <p:txBody>
          <a:bodyPr wrap="none" rtlCol="0">
            <a:spAutoFit/>
          </a:bodyPr>
          <a:lstStyle/>
          <a:p>
            <a:pPr algn="r" rtl="1"/>
            <a:r>
              <a:rPr lang="fa-IR" sz="14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a:t>
            </a:r>
            <a:r>
              <a:rPr lang="en-US" sz="14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KCL</a:t>
            </a:r>
            <a:r>
              <a:rPr lang="fa-IR" sz="14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در گره 4</a:t>
            </a:r>
            <a:endParaRPr lang="en-US" sz="1400" b="1" dirty="0">
              <a:solidFill>
                <a:srgbClr val="0000FF"/>
              </a:solidFill>
              <a:latin typeface="Cambria Math" panose="02040503050406030204" pitchFamily="18" charset="0"/>
              <a:ea typeface="Cambria Math" panose="020405030504060302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2" name="Rectangle 11"/>
              <p:cNvSpPr/>
              <p:nvPr/>
            </p:nvSpPr>
            <p:spPr>
              <a:xfrm>
                <a:off x="5256253" y="2552255"/>
                <a:ext cx="1737720"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𝑖</m:t>
                          </m:r>
                        </m:e>
                        <m:sub>
                          <m:r>
                            <a:rPr lang="en-US" sz="1600" i="0">
                              <a:latin typeface="Cambria Math" panose="02040503050406030204" pitchFamily="18" charset="0"/>
                              <a:ea typeface="Cambria Math" panose="02040503050406030204" pitchFamily="18" charset="0"/>
                            </a:rPr>
                            <m:t>4</m:t>
                          </m:r>
                        </m:sub>
                      </m:sSub>
                      <m:r>
                        <a:rPr lang="en-US" sz="1600" i="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𝑖</m:t>
                          </m:r>
                        </m:e>
                        <m:sub>
                          <m:r>
                            <a:rPr lang="en-US" sz="1600" i="0">
                              <a:latin typeface="Cambria Math" panose="02040503050406030204" pitchFamily="18" charset="0"/>
                              <a:ea typeface="Cambria Math" panose="02040503050406030204" pitchFamily="18" charset="0"/>
                            </a:rPr>
                            <m:t>5</m:t>
                          </m:r>
                        </m:sub>
                      </m:sSub>
                      <m:r>
                        <a:rPr lang="en-US" sz="1600" i="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𝑖</m:t>
                          </m:r>
                        </m:e>
                        <m:sub>
                          <m:r>
                            <a:rPr lang="en-US" sz="1600" i="0">
                              <a:latin typeface="Cambria Math" panose="02040503050406030204" pitchFamily="18" charset="0"/>
                              <a:ea typeface="Cambria Math" panose="02040503050406030204" pitchFamily="18" charset="0"/>
                            </a:rPr>
                            <m:t>6</m:t>
                          </m:r>
                        </m:sub>
                      </m:sSub>
                      <m:r>
                        <a:rPr lang="en-US" sz="1600" i="0">
                          <a:latin typeface="Cambria Math" panose="02040503050406030204" pitchFamily="18" charset="0"/>
                          <a:ea typeface="Cambria Math" panose="02040503050406030204" pitchFamily="18" charset="0"/>
                        </a:rPr>
                        <m:t>=</m:t>
                      </m:r>
                      <m:r>
                        <a:rPr lang="en-US" sz="1600" i="0">
                          <a:latin typeface="Cambria Math" panose="02040503050406030204" pitchFamily="18" charset="0"/>
                          <a:ea typeface="Cambria Math" panose="02040503050406030204" pitchFamily="18" charset="0"/>
                        </a:rPr>
                        <m:t>0</m:t>
                      </m:r>
                    </m:oMath>
                  </m:oMathPara>
                </a14:m>
                <a:endParaRPr lang="en-US" sz="1600" dirty="0">
                  <a:latin typeface="Cambria Math" panose="02040503050406030204" pitchFamily="18" charset="0"/>
                  <a:ea typeface="Cambria Math" panose="020405030504060302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256253" y="2552255"/>
                <a:ext cx="1737720" cy="338554"/>
              </a:xfrm>
              <a:prstGeom prst="rect">
                <a:avLst/>
              </a:prstGeom>
              <a:blipFill>
                <a:blip r:embed="rId4"/>
                <a:stretch>
                  <a:fillRect/>
                </a:stretch>
              </a:blipFill>
            </p:spPr>
            <p:txBody>
              <a:bodyPr/>
              <a:lstStyle/>
              <a:p>
                <a:r>
                  <a:rPr lang="en-US">
                    <a:noFill/>
                  </a:rPr>
                  <a:t> </a:t>
                </a:r>
              </a:p>
            </p:txBody>
          </p:sp>
        </mc:Fallback>
      </mc:AlternateContent>
      <p:pic>
        <p:nvPicPr>
          <p:cNvPr id="13" name="Picture 12"/>
          <p:cNvPicPr>
            <a:picLocks noChangeAspect="1"/>
          </p:cNvPicPr>
          <p:nvPr/>
        </p:nvPicPr>
        <p:blipFill>
          <a:blip r:embed="rId5"/>
          <a:stretch>
            <a:fillRect/>
          </a:stretch>
        </p:blipFill>
        <p:spPr>
          <a:xfrm>
            <a:off x="192900" y="436092"/>
            <a:ext cx="3235188" cy="2601960"/>
          </a:xfrm>
          <a:prstGeom prst="rect">
            <a:avLst/>
          </a:prstGeom>
        </p:spPr>
      </p:pic>
      <p:sp>
        <p:nvSpPr>
          <p:cNvPr id="16" name="Rectangle 15"/>
          <p:cNvSpPr/>
          <p:nvPr/>
        </p:nvSpPr>
        <p:spPr>
          <a:xfrm>
            <a:off x="3255057" y="2879648"/>
            <a:ext cx="5715610" cy="4031873"/>
          </a:xfrm>
          <a:prstGeom prst="rect">
            <a:avLst/>
          </a:prstGeom>
        </p:spPr>
        <p:txBody>
          <a:bodyPr wrap="square">
            <a:spAutoFit/>
          </a:bodyPr>
          <a:lstStyle/>
          <a:p>
            <a:pPr marL="285750" indent="-285750" algn="just" rtl="1">
              <a:buClr>
                <a:srgbClr val="FF0000"/>
              </a:buClr>
              <a:buFont typeface="Wingdings" panose="05000000000000000000" pitchFamily="2" charset="2"/>
              <a:buChar char="v"/>
            </a:pPr>
            <a:r>
              <a:rPr lang="fa-IR" sz="1600" b="1" kern="100" dirty="0">
                <a:solidFill>
                  <a:srgbClr val="00B050"/>
                </a:solidFill>
                <a:latin typeface="Cambria Math" panose="02040503050406030204" pitchFamily="18" charset="0"/>
                <a:ea typeface="Cambria Math" panose="02040503050406030204" pitchFamily="18" charset="0"/>
                <a:cs typeface="B Nazanin" panose="00000400000000000000" pitchFamily="2" charset="-78"/>
              </a:rPr>
              <a:t>نتایجی که از قانون جریان </a:t>
            </a:r>
            <a:r>
              <a:rPr lang="fa-IR" sz="1600" b="1" kern="100"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کیرشف</a:t>
            </a:r>
            <a:r>
              <a:rPr lang="en-US" sz="1600" b="1" kern="100"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KCL</a:t>
            </a:r>
            <a:r>
              <a:rPr lang="en-US" sz="1600" b="1" i="1" kern="100" dirty="0" smtClean="0">
                <a:solidFill>
                  <a:srgbClr val="00B050"/>
                </a:solidFill>
                <a:latin typeface="Cambria Math" panose="02040503050406030204" pitchFamily="18" charset="0"/>
                <a:ea typeface="Cambria Math" panose="02040503050406030204" pitchFamily="18" charset="0"/>
                <a:cs typeface="Arial" panose="020B0604020202020204" pitchFamily="34" charset="0"/>
              </a:rPr>
              <a:t> </a:t>
            </a:r>
            <a:r>
              <a:rPr lang="fa-IR" sz="1600" b="1" i="1" kern="100" dirty="0" smtClean="0">
                <a:solidFill>
                  <a:srgbClr val="00B050"/>
                </a:solidFill>
                <a:latin typeface="Cambria Math" panose="02040503050406030204" pitchFamily="18" charset="0"/>
                <a:ea typeface="Cambria Math" panose="02040503050406030204" pitchFamily="18" charset="0"/>
                <a:cs typeface="Arial" panose="020B0604020202020204" pitchFamily="34" charset="0"/>
              </a:rPr>
              <a:t> </a:t>
            </a:r>
            <a:r>
              <a:rPr lang="fa-IR" sz="1600" b="1" kern="100"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حاصل می‌شود:</a:t>
            </a:r>
            <a:endParaRPr lang="en-US" sz="1600" kern="100" dirty="0">
              <a:solidFill>
                <a:srgbClr val="00B050"/>
              </a:solidFill>
              <a:effectLst/>
              <a:latin typeface="Cambria Math" panose="02040503050406030204" pitchFamily="18" charset="0"/>
              <a:ea typeface="Cambria Math" panose="02040503050406030204" pitchFamily="18" charset="0"/>
              <a:cs typeface="Arial" panose="020B0604020202020204" pitchFamily="34" charset="0"/>
            </a:endParaRPr>
          </a:p>
          <a:p>
            <a:pPr marL="342900" marR="0" lvl="0" indent="-342900" algn="just" rtl="1">
              <a:buFont typeface="Wingdings" panose="05000000000000000000" pitchFamily="2" charset="2"/>
              <a:buChar char="ü"/>
            </a:pPr>
            <a:r>
              <a:rPr lang="en-US" sz="1600" kern="100" dirty="0">
                <a:latin typeface="Cambria Math" panose="02040503050406030204" pitchFamily="18" charset="0"/>
                <a:ea typeface="Cambria Math" panose="02040503050406030204" pitchFamily="18" charset="0"/>
                <a:cs typeface="B Nazanin" panose="00000400000000000000" pitchFamily="2" charset="-78"/>
              </a:rPr>
              <a:t>KCL</a:t>
            </a:r>
            <a:r>
              <a:rPr lang="fa-IR" sz="1600" kern="100" dirty="0">
                <a:latin typeface="Cambria Math" panose="02040503050406030204" pitchFamily="18" charset="0"/>
                <a:ea typeface="Cambria Math" panose="02040503050406030204" pitchFamily="18" charset="0"/>
                <a:cs typeface="B Nazanin" panose="00000400000000000000" pitchFamily="2" charset="-78"/>
              </a:rPr>
              <a:t> یک محدودیت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جبری، </a:t>
            </a:r>
            <a:r>
              <a:rPr lang="fa-IR" sz="1600" kern="100" dirty="0">
                <a:latin typeface="Cambria Math" panose="02040503050406030204" pitchFamily="18" charset="0"/>
                <a:ea typeface="Cambria Math" panose="02040503050406030204" pitchFamily="18" charset="0"/>
                <a:cs typeface="B Nazanin" panose="00000400000000000000" pitchFamily="2" charset="-78"/>
              </a:rPr>
              <a:t>خطی و همگن روی جریان‌های شاخه‌ها برقرار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می‌کند (معادلات حاصله جبری، خطی و همگن هستند).</a:t>
            </a:r>
            <a:endParaRPr lang="en-US" sz="1600" kern="100" dirty="0">
              <a:effectLst/>
              <a:latin typeface="Cambria Math" panose="02040503050406030204" pitchFamily="18" charset="0"/>
              <a:ea typeface="Cambria Math" panose="02040503050406030204" pitchFamily="18" charset="0"/>
              <a:cs typeface="Arial" panose="020B0604020202020204" pitchFamily="34" charset="0"/>
            </a:endParaRPr>
          </a:p>
          <a:p>
            <a:pPr marL="342900" marR="0" lvl="0" indent="-342900" algn="just" rtl="1">
              <a:buFont typeface="Wingdings" panose="05000000000000000000" pitchFamily="2" charset="2"/>
              <a:buChar char="ü"/>
            </a:pPr>
            <a:r>
              <a:rPr lang="en-US" sz="1600" kern="100" dirty="0" smtClean="0">
                <a:latin typeface="Cambria Math" panose="02040503050406030204" pitchFamily="18" charset="0"/>
                <a:ea typeface="Cambria Math" panose="02040503050406030204" pitchFamily="18" charset="0"/>
                <a:cs typeface="B Nazanin" panose="00000400000000000000" pitchFamily="2" charset="-78"/>
              </a:rPr>
              <a:t>KCL</a:t>
            </a:r>
            <a:r>
              <a:rPr lang="fa-IR" sz="1600" i="1" kern="100" dirty="0" smtClean="0">
                <a:latin typeface="Cambria Math" panose="02040503050406030204" pitchFamily="18" charset="0"/>
                <a:ea typeface="Cambria Math" panose="02040503050406030204" pitchFamily="18" charset="0"/>
                <a:cs typeface="Arial" panose="020B0604020202020204" pitchFamily="34" charset="0"/>
              </a:rPr>
              <a:t>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به </a:t>
            </a:r>
            <a:r>
              <a:rPr lang="fa-IR" sz="1600" kern="100" dirty="0">
                <a:latin typeface="Cambria Math" panose="02040503050406030204" pitchFamily="18" charset="0"/>
                <a:ea typeface="Cambria Math" panose="02040503050406030204" pitchFamily="18" charset="0"/>
                <a:cs typeface="B Nazanin" panose="00000400000000000000" pitchFamily="2" charset="-78"/>
              </a:rPr>
              <a:t>ماهیت اجزاء بستگی ندارد. یعنی در مدارهای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خطی، </a:t>
            </a:r>
            <a:r>
              <a:rPr lang="fa-IR" sz="1600" kern="100" dirty="0">
                <a:latin typeface="Cambria Math" panose="02040503050406030204" pitchFamily="18" charset="0"/>
                <a:ea typeface="Cambria Math" panose="02040503050406030204" pitchFamily="18" charset="0"/>
                <a:cs typeface="B Nazanin" panose="00000400000000000000" pitchFamily="2" charset="-78"/>
              </a:rPr>
              <a:t>غیر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خطی، </a:t>
            </a:r>
            <a:r>
              <a:rPr lang="fa-IR" sz="1600" kern="100" dirty="0">
                <a:latin typeface="Cambria Math" panose="02040503050406030204" pitchFamily="18" charset="0"/>
                <a:ea typeface="Cambria Math" panose="02040503050406030204" pitchFamily="18" charset="0"/>
                <a:cs typeface="B Nazanin" panose="00000400000000000000" pitchFamily="2" charset="-78"/>
              </a:rPr>
              <a:t>تغییرپذیر با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زمان، </a:t>
            </a:r>
            <a:r>
              <a:rPr lang="fa-IR" sz="1600" kern="100" dirty="0">
                <a:latin typeface="Cambria Math" panose="02040503050406030204" pitchFamily="18" charset="0"/>
                <a:ea typeface="Cambria Math" panose="02040503050406030204" pitchFamily="18" charset="0"/>
                <a:cs typeface="B Nazanin" panose="00000400000000000000" pitchFamily="2" charset="-78"/>
              </a:rPr>
              <a:t>تغییر ناپذیر با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زمان، </a:t>
            </a:r>
            <a:r>
              <a:rPr lang="fa-IR" sz="1600" kern="100" dirty="0">
                <a:latin typeface="Cambria Math" panose="02040503050406030204" pitchFamily="18" charset="0"/>
                <a:ea typeface="Cambria Math" panose="02040503050406030204" pitchFamily="18" charset="0"/>
                <a:cs typeface="B Nazanin" panose="00000400000000000000" pitchFamily="2" charset="-78"/>
              </a:rPr>
              <a:t>پسیو و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اکتیو </a:t>
            </a:r>
            <a:r>
              <a:rPr lang="fa-IR" sz="1600" kern="100" dirty="0">
                <a:latin typeface="Cambria Math" panose="02040503050406030204" pitchFamily="18" charset="0"/>
                <a:ea typeface="Cambria Math" panose="02040503050406030204" pitchFamily="18" charset="0"/>
                <a:cs typeface="B Nazanin" panose="00000400000000000000" pitchFamily="2" charset="-78"/>
              </a:rPr>
              <a:t>قابل اعمال است</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 فقط باید در فرکانس کاری، فشرده باشند.</a:t>
            </a:r>
            <a:endParaRPr lang="en-US" sz="1600" kern="100" dirty="0">
              <a:effectLst/>
              <a:latin typeface="Cambria Math" panose="02040503050406030204" pitchFamily="18" charset="0"/>
              <a:ea typeface="Cambria Math" panose="02040503050406030204" pitchFamily="18" charset="0"/>
              <a:cs typeface="Arial" panose="020B0604020202020204" pitchFamily="34" charset="0"/>
            </a:endParaRPr>
          </a:p>
          <a:p>
            <a:pPr marL="342900" marR="0" lvl="0" indent="-342900" algn="just" rtl="1">
              <a:buFont typeface="Wingdings" panose="05000000000000000000" pitchFamily="2" charset="2"/>
              <a:buChar char="ü"/>
            </a:pPr>
            <a:r>
              <a:rPr lang="en-US" sz="1600" kern="100" dirty="0" smtClean="0">
                <a:latin typeface="Cambria Math" panose="02040503050406030204" pitchFamily="18" charset="0"/>
                <a:ea typeface="Cambria Math" panose="02040503050406030204" pitchFamily="18" charset="0"/>
                <a:cs typeface="B Nazanin" panose="00000400000000000000" pitchFamily="2" charset="-78"/>
              </a:rPr>
              <a:t>KCL</a:t>
            </a:r>
            <a:r>
              <a:rPr lang="en-US" sz="1600" i="1" kern="100" dirty="0" smtClean="0">
                <a:latin typeface="Cambria Math" panose="02040503050406030204" pitchFamily="18" charset="0"/>
                <a:ea typeface="Cambria Math" panose="02040503050406030204" pitchFamily="18" charset="0"/>
                <a:cs typeface="Arial" panose="020B0604020202020204" pitchFamily="34" charset="0"/>
              </a:rPr>
              <a:t> </a:t>
            </a:r>
            <a:r>
              <a:rPr lang="fa-IR" sz="1600" i="1" kern="100" dirty="0" smtClean="0">
                <a:latin typeface="Cambria Math" panose="02040503050406030204" pitchFamily="18" charset="0"/>
                <a:ea typeface="Cambria Math" panose="02040503050406030204" pitchFamily="18" charset="0"/>
                <a:cs typeface="Arial" panose="020B0604020202020204" pitchFamily="34" charset="0"/>
              </a:rPr>
              <a:t>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اصل </a:t>
            </a:r>
            <a:r>
              <a:rPr lang="fa-IR" sz="1600" kern="100" dirty="0">
                <a:latin typeface="Cambria Math" panose="02040503050406030204" pitchFamily="18" charset="0"/>
                <a:ea typeface="Cambria Math" panose="02040503050406030204" pitchFamily="18" charset="0"/>
                <a:cs typeface="B Nazanin" panose="00000400000000000000" pitchFamily="2" charset="-78"/>
              </a:rPr>
              <a:t>بقای بار الکتریکی را در هر گره بیان می‌کند</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 به این معنی که بار الکتریکی در هیچ گره ای جمع نمی شود (</a:t>
            </a:r>
            <a:r>
              <a:rPr lang="fa-IR" sz="1600" kern="100" dirty="0">
                <a:latin typeface="Cambria Math" panose="02040503050406030204" pitchFamily="18" charset="0"/>
                <a:ea typeface="Cambria Math" panose="02040503050406030204" pitchFamily="18" charset="0"/>
                <a:cs typeface="B Nazanin" panose="00000400000000000000" pitchFamily="2" charset="-78"/>
              </a:rPr>
              <a:t>جریان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شاخه، همان بار </a:t>
            </a:r>
            <a:r>
              <a:rPr lang="fa-IR" sz="1600" kern="100" dirty="0">
                <a:latin typeface="Cambria Math" panose="02040503050406030204" pitchFamily="18" charset="0"/>
                <a:ea typeface="Cambria Math" panose="02040503050406030204" pitchFamily="18" charset="0"/>
                <a:cs typeface="B Nazanin" panose="00000400000000000000" pitchFamily="2" charset="-78"/>
              </a:rPr>
              <a:t>الکتریکی جاری شده در واحد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زمان است).</a:t>
            </a:r>
            <a:endParaRPr lang="en-US" sz="1600" kern="100" dirty="0">
              <a:effectLst/>
              <a:latin typeface="Cambria Math" panose="02040503050406030204" pitchFamily="18" charset="0"/>
              <a:ea typeface="Cambria Math" panose="02040503050406030204" pitchFamily="18" charset="0"/>
              <a:cs typeface="Arial" panose="020B0604020202020204" pitchFamily="34" charset="0"/>
            </a:endParaRPr>
          </a:p>
          <a:p>
            <a:pPr marL="285750" indent="-285750" algn="just" rtl="1">
              <a:buFont typeface="Wingdings" panose="05000000000000000000" pitchFamily="2" charset="2"/>
              <a:buChar char="ü"/>
            </a:pPr>
            <a:r>
              <a:rPr lang="en-US" sz="1600" dirty="0" smtClean="0">
                <a:latin typeface="Cambria Math" panose="02040503050406030204" pitchFamily="18" charset="0"/>
                <a:ea typeface="Cambria Math" panose="02040503050406030204" pitchFamily="18" charset="0"/>
                <a:cs typeface="B Nazanin" panose="00000400000000000000" pitchFamily="2" charset="-78"/>
              </a:rPr>
              <a:t>KCL</a:t>
            </a:r>
            <a:r>
              <a:rPr lang="en-US" sz="1600" i="1" dirty="0" smtClean="0">
                <a:latin typeface="Cambria Math" panose="02040503050406030204" pitchFamily="18" charset="0"/>
                <a:ea typeface="Cambria Math" panose="02040503050406030204" pitchFamily="18" charset="0"/>
              </a:rPr>
              <a:t> </a:t>
            </a:r>
            <a:r>
              <a:rPr lang="fa-IR" sz="1600" i="1" dirty="0" smtClean="0">
                <a:latin typeface="Cambria Math" panose="02040503050406030204" pitchFamily="18" charset="0"/>
                <a:ea typeface="Cambria Math" panose="02040503050406030204" pitchFamily="18" charset="0"/>
              </a:rPr>
              <a:t>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نه </a:t>
            </a:r>
            <a:r>
              <a:rPr lang="fa-IR" sz="1600" dirty="0">
                <a:latin typeface="Cambria Math" panose="02040503050406030204" pitchFamily="18" charset="0"/>
                <a:ea typeface="Cambria Math" panose="02040503050406030204" pitchFamily="18" charset="0"/>
                <a:cs typeface="B Nazanin" panose="00000400000000000000" pitchFamily="2" charset="-78"/>
              </a:rPr>
              <a:t>تنها در هر گره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ساده، </a:t>
            </a:r>
            <a:r>
              <a:rPr lang="fa-IR" sz="1600" dirty="0">
                <a:latin typeface="Cambria Math" panose="02040503050406030204" pitchFamily="18" charset="0"/>
                <a:ea typeface="Cambria Math" panose="02040503050406030204" pitchFamily="18" charset="0"/>
                <a:cs typeface="B Nazanin" panose="00000400000000000000" pitchFamily="2" charset="-78"/>
              </a:rPr>
              <a:t>بلکه در هر گره مرکب نیز برقرار است</a:t>
            </a:r>
            <a:r>
              <a:rPr lang="fa-IR" sz="1600" dirty="0" smtClean="0">
                <a:latin typeface="Cambria Math" panose="02040503050406030204" pitchFamily="18" charset="0"/>
                <a:ea typeface="Cambria Math" panose="02040503050406030204" pitchFamily="18" charset="0"/>
                <a:cs typeface="B Nazanin" panose="00000400000000000000" pitchFamily="2" charset="-78"/>
              </a:rPr>
              <a:t>. </a:t>
            </a:r>
            <a:r>
              <a:rPr lang="fa-IR" sz="1600" dirty="0">
                <a:latin typeface="Times New Roman" panose="02020603050405020304" pitchFamily="18" charset="0"/>
                <a:ea typeface="Calibri" panose="020F0502020204030204" pitchFamily="34" charset="0"/>
                <a:cs typeface="B Nazanin" panose="00000400000000000000" pitchFamily="2" charset="-78"/>
              </a:rPr>
              <a:t>گره </a:t>
            </a:r>
            <a:r>
              <a:rPr lang="fa-IR" sz="1600" dirty="0" smtClean="0">
                <a:latin typeface="Times New Roman" panose="02020603050405020304" pitchFamily="18" charset="0"/>
                <a:ea typeface="Calibri" panose="020F0502020204030204" pitchFamily="34" charset="0"/>
                <a:cs typeface="B Nazanin" panose="00000400000000000000" pitchFamily="2" charset="-78"/>
              </a:rPr>
              <a:t>مرکب، </a:t>
            </a:r>
            <a:r>
              <a:rPr lang="fa-IR" sz="1600" dirty="0">
                <a:latin typeface="Times New Roman" panose="02020603050405020304" pitchFamily="18" charset="0"/>
                <a:ea typeface="Calibri" panose="020F0502020204030204" pitchFamily="34" charset="0"/>
                <a:cs typeface="B Nazanin" panose="00000400000000000000" pitchFamily="2" charset="-78"/>
              </a:rPr>
              <a:t>ترکیبی از چند گره ساده </a:t>
            </a:r>
            <a:r>
              <a:rPr lang="fa-IR" sz="1600" dirty="0" smtClean="0">
                <a:latin typeface="Times New Roman" panose="02020603050405020304" pitchFamily="18" charset="0"/>
                <a:ea typeface="Calibri" panose="020F0502020204030204" pitchFamily="34" charset="0"/>
                <a:cs typeface="B Nazanin" panose="00000400000000000000" pitchFamily="2" charset="-78"/>
              </a:rPr>
              <a:t>است و معادله حاصل در مدار روبرو، جمع روابط </a:t>
            </a:r>
            <a:r>
              <a:rPr lang="en-US" sz="1600" dirty="0" smtClean="0">
                <a:latin typeface="Times New Roman" panose="02020603050405020304" pitchFamily="18" charset="0"/>
                <a:ea typeface="Calibri" panose="020F0502020204030204" pitchFamily="34" charset="0"/>
                <a:cs typeface="B Nazanin" panose="00000400000000000000" pitchFamily="2" charset="-78"/>
              </a:rPr>
              <a:t>KCL</a:t>
            </a:r>
            <a:r>
              <a:rPr lang="fa-IR" sz="1600" dirty="0" smtClean="0">
                <a:latin typeface="Times New Roman" panose="02020603050405020304" pitchFamily="18" charset="0"/>
                <a:ea typeface="Calibri" panose="020F0502020204030204" pitchFamily="34" charset="0"/>
                <a:cs typeface="B Nazanin" panose="00000400000000000000" pitchFamily="2" charset="-78"/>
              </a:rPr>
              <a:t> دو گره ساده است.</a:t>
            </a:r>
            <a:endParaRPr lang="fa-IR" sz="1600" dirty="0" smtClean="0">
              <a:latin typeface="Cambria Math" panose="02040503050406030204" pitchFamily="18" charset="0"/>
              <a:ea typeface="Cambria Math" panose="02040503050406030204" pitchFamily="18" charset="0"/>
            </a:endParaRPr>
          </a:p>
          <a:p>
            <a:pPr marL="285750" indent="-285750" algn="just" rtl="1">
              <a:buFont typeface="Wingdings" panose="05000000000000000000" pitchFamily="2" charset="2"/>
              <a:buChar char="ü"/>
            </a:pPr>
            <a:r>
              <a:rPr lang="fa-IR" sz="1600" dirty="0">
                <a:latin typeface="Calibri" panose="020F0502020204030204" pitchFamily="34" charset="0"/>
                <a:ea typeface="Calibri" panose="020F0502020204030204" pitchFamily="34" charset="0"/>
                <a:cs typeface="B Nazanin" panose="00000400000000000000" pitchFamily="2" charset="-78"/>
              </a:rPr>
              <a:t>جریان شاخه‌های وصل شده به یک گره ساده یا مرکب مستقل از هم </a:t>
            </a:r>
            <a:r>
              <a:rPr lang="fa-IR" sz="1600" dirty="0" smtClean="0">
                <a:latin typeface="Calibri" panose="020F0502020204030204" pitchFamily="34" charset="0"/>
                <a:ea typeface="Calibri" panose="020F0502020204030204" pitchFamily="34" charset="0"/>
                <a:cs typeface="B Nazanin" panose="00000400000000000000" pitchFamily="2" charset="-78"/>
              </a:rPr>
              <a:t>نیستند.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اگر </a:t>
            </a:r>
            <a:r>
              <a:rPr lang="fa-IR" sz="1600" dirty="0">
                <a:latin typeface="Cambria Math" panose="02040503050406030204" pitchFamily="18" charset="0"/>
                <a:ea typeface="Cambria Math" panose="02040503050406030204" pitchFamily="18" charset="0"/>
                <a:cs typeface="B Nazanin" panose="00000400000000000000" pitchFamily="2" charset="-78"/>
              </a:rPr>
              <a:t>تعداد کل گره های مدار </a:t>
            </a:r>
            <a:r>
              <a:rPr lang="en-US" sz="1600" dirty="0" err="1">
                <a:latin typeface="Cambria Math" panose="02040503050406030204" pitchFamily="18" charset="0"/>
                <a:ea typeface="Cambria Math" panose="02040503050406030204" pitchFamily="18" charset="0"/>
                <a:cs typeface="B Nazanin" panose="00000400000000000000" pitchFamily="2" charset="-78"/>
              </a:rPr>
              <a:t>n</a:t>
            </a:r>
            <a:r>
              <a:rPr lang="en-US" sz="1600" baseline="-25000" dirty="0" err="1">
                <a:latin typeface="Cambria Math" panose="02040503050406030204" pitchFamily="18" charset="0"/>
                <a:ea typeface="Cambria Math" panose="02040503050406030204" pitchFamily="18" charset="0"/>
                <a:cs typeface="B Nazanin" panose="00000400000000000000" pitchFamily="2" charset="-78"/>
              </a:rPr>
              <a:t>t</a:t>
            </a:r>
            <a:r>
              <a:rPr lang="fa-IR" sz="1600" dirty="0">
                <a:latin typeface="Cambria Math" panose="02040503050406030204" pitchFamily="18" charset="0"/>
                <a:ea typeface="Cambria Math" panose="02040503050406030204" pitchFamily="18" charset="0"/>
                <a:cs typeface="B Nazanin" panose="00000400000000000000" pitchFamily="2" charset="-78"/>
              </a:rPr>
              <a:t> و تعداد شاخه هاي مدار </a:t>
            </a:r>
            <a:r>
              <a:rPr lang="en-US" sz="1600" dirty="0">
                <a:latin typeface="Cambria Math" panose="02040503050406030204" pitchFamily="18" charset="0"/>
                <a:ea typeface="Cambria Math" panose="02040503050406030204" pitchFamily="18" charset="0"/>
                <a:cs typeface="B Nazanin" panose="00000400000000000000" pitchFamily="2" charset="-78"/>
              </a:rPr>
              <a:t>b</a:t>
            </a:r>
            <a:r>
              <a:rPr lang="fa-IR" sz="1600" dirty="0">
                <a:latin typeface="Cambria Math" panose="02040503050406030204" pitchFamily="18" charset="0"/>
                <a:ea typeface="Cambria Math" panose="02040503050406030204" pitchFamily="18" charset="0"/>
                <a:cs typeface="B Nazanin" panose="00000400000000000000" pitchFamily="2" charset="-78"/>
              </a:rPr>
              <a:t> باشد، تعداد متغيرهاي مستقل جريان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شاخه، </a:t>
            </a:r>
            <a:r>
              <a:rPr lang="fa-IR" sz="1600" dirty="0">
                <a:latin typeface="Cambria Math" panose="02040503050406030204" pitchFamily="18" charset="0"/>
                <a:ea typeface="Cambria Math" panose="02040503050406030204" pitchFamily="18" charset="0"/>
                <a:cs typeface="B Nazanin" panose="00000400000000000000" pitchFamily="2" charset="-78"/>
              </a:rPr>
              <a:t>برابر با </a:t>
            </a:r>
            <a:r>
              <a:rPr lang="en-US" sz="16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b-n</a:t>
            </a:r>
            <a:r>
              <a:rPr lang="en-US" sz="1600" b="1" baseline="-2500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t</a:t>
            </a:r>
            <a:r>
              <a:rPr lang="en-US" sz="16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+1</a:t>
            </a:r>
            <a:r>
              <a:rPr lang="fa-IR" sz="1600" dirty="0" smtClean="0">
                <a:latin typeface="Cambria Math" panose="02040503050406030204" pitchFamily="18" charset="0"/>
                <a:ea typeface="Cambria Math" panose="02040503050406030204" pitchFamily="18" charset="0"/>
                <a:cs typeface="B Nazanin" panose="00000400000000000000" pitchFamily="2" charset="-78"/>
              </a:rPr>
              <a:t> </a:t>
            </a:r>
            <a:r>
              <a:rPr lang="fa-IR" sz="1600" dirty="0">
                <a:latin typeface="Cambria Math" panose="02040503050406030204" pitchFamily="18" charset="0"/>
                <a:ea typeface="Cambria Math" panose="02040503050406030204" pitchFamily="18" charset="0"/>
                <a:cs typeface="B Nazanin" panose="00000400000000000000" pitchFamily="2" charset="-78"/>
              </a:rPr>
              <a:t>است</a:t>
            </a:r>
            <a:r>
              <a:rPr lang="fa-IR" sz="1600" dirty="0" smtClean="0">
                <a:latin typeface="Cambria Math" panose="02040503050406030204" pitchFamily="18" charset="0"/>
                <a:ea typeface="Cambria Math" panose="02040503050406030204" pitchFamily="18" charset="0"/>
                <a:cs typeface="B Nazanin" panose="00000400000000000000" pitchFamily="2" charset="-78"/>
              </a:rPr>
              <a:t>. </a:t>
            </a:r>
            <a:r>
              <a:rPr lang="fa-IR" sz="1600" dirty="0">
                <a:latin typeface="Cambria Math" panose="02040503050406030204" pitchFamily="18" charset="0"/>
                <a:ea typeface="Cambria Math" panose="02040503050406030204" pitchFamily="18" charset="0"/>
                <a:cs typeface="B Nazanin" panose="00000400000000000000" pitchFamily="2" charset="-78"/>
              </a:rPr>
              <a:t>مدار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روبرو </a:t>
            </a:r>
            <a:r>
              <a:rPr lang="fa-IR" sz="1600" dirty="0">
                <a:latin typeface="Cambria Math" panose="02040503050406030204" pitchFamily="18" charset="0"/>
                <a:ea typeface="Cambria Math" panose="02040503050406030204" pitchFamily="18" charset="0"/>
                <a:cs typeface="B Nazanin" panose="00000400000000000000" pitchFamily="2" charset="-78"/>
              </a:rPr>
              <a:t>شامل 4 گره و 6 شاخه است، لذا تعداد متغيرهاي مستقل جريان شاخه، 3=1+4-6 است. </a:t>
            </a:r>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p:sp>
        <p:nvSpPr>
          <p:cNvPr id="20" name="TextBox 19"/>
          <p:cNvSpPr txBox="1"/>
          <p:nvPr/>
        </p:nvSpPr>
        <p:spPr>
          <a:xfrm>
            <a:off x="817997" y="5974323"/>
            <a:ext cx="1715662" cy="307777"/>
          </a:xfrm>
          <a:prstGeom prst="rect">
            <a:avLst/>
          </a:prstGeom>
          <a:noFill/>
        </p:spPr>
        <p:txBody>
          <a:bodyPr wrap="none" rtlCol="0">
            <a:spAutoFit/>
          </a:bodyPr>
          <a:lstStyle/>
          <a:p>
            <a:pPr algn="r" rtl="1"/>
            <a:r>
              <a:rPr lang="fa-IR" sz="14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a:t>
            </a:r>
            <a:r>
              <a:rPr lang="en-US" sz="14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KCL</a:t>
            </a:r>
            <a:r>
              <a:rPr lang="fa-IR" sz="14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در گره مرکب 2 و4</a:t>
            </a:r>
            <a:endParaRPr lang="en-US" sz="1400" b="1" dirty="0">
              <a:solidFill>
                <a:srgbClr val="0000FF"/>
              </a:solidFill>
              <a:latin typeface="Cambria Math" panose="02040503050406030204" pitchFamily="18" charset="0"/>
              <a:ea typeface="Cambria Math" panose="020405030504060302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21" name="Rectangle 20"/>
              <p:cNvSpPr/>
              <p:nvPr/>
            </p:nvSpPr>
            <p:spPr>
              <a:xfrm>
                <a:off x="573647" y="6282100"/>
                <a:ext cx="214520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0">
                              <a:latin typeface="Cambria Math" panose="02040503050406030204" pitchFamily="18" charset="0"/>
                            </a:rPr>
                            <m:t>2</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0">
                              <a:latin typeface="Cambria Math" panose="02040503050406030204" pitchFamily="18" charset="0"/>
                            </a:rPr>
                            <m:t>3</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0">
                              <a:latin typeface="Cambria Math" panose="02040503050406030204" pitchFamily="18" charset="0"/>
                            </a:rPr>
                            <m:t>4</m:t>
                          </m:r>
                        </m:sub>
                      </m:sSub>
                      <m:r>
                        <a:rPr lang="fa-IR" sz="1600" b="0" i="0"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0">
                              <a:latin typeface="Cambria Math" panose="02040503050406030204" pitchFamily="18" charset="0"/>
                            </a:rPr>
                            <m:t>6</m:t>
                          </m:r>
                        </m:sub>
                      </m:sSub>
                      <m:r>
                        <a:rPr lang="en-US" sz="1600" i="0">
                          <a:latin typeface="Cambria Math" panose="02040503050406030204" pitchFamily="18" charset="0"/>
                        </a:rPr>
                        <m:t>=</m:t>
                      </m:r>
                      <m:r>
                        <a:rPr lang="en-US" sz="1600" i="0">
                          <a:latin typeface="Cambria Math" panose="02040503050406030204" pitchFamily="18" charset="0"/>
                        </a:rPr>
                        <m:t>0</m:t>
                      </m:r>
                    </m:oMath>
                  </m:oMathPara>
                </a14:m>
                <a:endParaRPr lang="en-US" sz="1600" dirty="0"/>
              </a:p>
            </p:txBody>
          </p:sp>
        </mc:Choice>
        <mc:Fallback xmlns="">
          <p:sp>
            <p:nvSpPr>
              <p:cNvPr id="21" name="Rectangle 20"/>
              <p:cNvSpPr>
                <a:spLocks noRot="1" noChangeAspect="1" noMove="1" noResize="1" noEditPoints="1" noAdjustHandles="1" noChangeArrowheads="1" noChangeShapeType="1" noTextEdit="1"/>
              </p:cNvSpPr>
              <p:nvPr/>
            </p:nvSpPr>
            <p:spPr>
              <a:xfrm>
                <a:off x="573647" y="6282100"/>
                <a:ext cx="2145203" cy="338554"/>
              </a:xfrm>
              <a:prstGeom prst="rect">
                <a:avLst/>
              </a:prstGeom>
              <a:blipFill>
                <a:blip r:embed="rId6"/>
                <a:stretch>
                  <a:fillRect/>
                </a:stretch>
              </a:blipFill>
            </p:spPr>
            <p:txBody>
              <a:bodyPr/>
              <a:lstStyle/>
              <a:p>
                <a:r>
                  <a:rPr lang="en-US">
                    <a:noFill/>
                  </a:rPr>
                  <a:t> </a:t>
                </a:r>
              </a:p>
            </p:txBody>
          </p:sp>
        </mc:Fallback>
      </mc:AlternateContent>
      <p:pic>
        <p:nvPicPr>
          <p:cNvPr id="22" name="Picture 21"/>
          <p:cNvPicPr>
            <a:picLocks noChangeAspect="1"/>
          </p:cNvPicPr>
          <p:nvPr/>
        </p:nvPicPr>
        <p:blipFill>
          <a:blip r:embed="rId5"/>
          <a:stretch>
            <a:fillRect/>
          </a:stretch>
        </p:blipFill>
        <p:spPr>
          <a:xfrm>
            <a:off x="93064" y="3203835"/>
            <a:ext cx="3136933" cy="2522936"/>
          </a:xfrm>
          <a:prstGeom prst="rect">
            <a:avLst/>
          </a:prstGeom>
        </p:spPr>
      </p:pic>
      <p:grpSp>
        <p:nvGrpSpPr>
          <p:cNvPr id="23" name="Group 22"/>
          <p:cNvGrpSpPr/>
          <p:nvPr/>
        </p:nvGrpSpPr>
        <p:grpSpPr>
          <a:xfrm>
            <a:off x="95835" y="3733800"/>
            <a:ext cx="1837681" cy="2133600"/>
            <a:chOff x="819823" y="2613212"/>
            <a:chExt cx="1837681" cy="2480454"/>
          </a:xfrm>
        </p:grpSpPr>
        <p:pic>
          <p:nvPicPr>
            <p:cNvPr id="24" name="Picture 23"/>
            <p:cNvPicPr>
              <a:picLocks noChangeAspect="1"/>
            </p:cNvPicPr>
            <p:nvPr/>
          </p:nvPicPr>
          <p:blipFill>
            <a:blip r:embed="rId7"/>
            <a:stretch>
              <a:fillRect/>
            </a:stretch>
          </p:blipFill>
          <p:spPr>
            <a:xfrm flipH="1">
              <a:off x="2164080" y="2613212"/>
              <a:ext cx="493424" cy="2412024"/>
            </a:xfrm>
            <a:prstGeom prst="rect">
              <a:avLst/>
            </a:prstGeom>
          </p:spPr>
        </p:pic>
        <p:sp>
          <p:nvSpPr>
            <p:cNvPr id="25" name="TextBox 24"/>
            <p:cNvSpPr txBox="1"/>
            <p:nvPr/>
          </p:nvSpPr>
          <p:spPr>
            <a:xfrm>
              <a:off x="819823" y="4755112"/>
              <a:ext cx="1306768" cy="338554"/>
            </a:xfrm>
            <a:prstGeom prst="rect">
              <a:avLst/>
            </a:prstGeom>
            <a:noFill/>
          </p:spPr>
          <p:txBody>
            <a:bodyPr wrap="none" rtlCol="0">
              <a:spAutoFit/>
            </a:bodyPr>
            <a:lstStyle/>
            <a:p>
              <a:pPr algn="r" rtl="1"/>
              <a:r>
                <a:rPr lang="fa-IR" sz="1600" b="1" dirty="0" smtClean="0">
                  <a:solidFill>
                    <a:srgbClr val="FF0000"/>
                  </a:solidFill>
                  <a:cs typeface="B Nazanin" panose="00000400000000000000" pitchFamily="2" charset="-78"/>
                </a:rPr>
                <a:t>گره مرکب 2 و 4</a:t>
              </a:r>
              <a:endParaRPr lang="en-US" sz="1600" b="1" dirty="0">
                <a:solidFill>
                  <a:srgbClr val="FF0000"/>
                </a:solidFill>
                <a:cs typeface="B Nazanin" panose="00000400000000000000" pitchFamily="2" charset="-78"/>
              </a:endParaRPr>
            </a:p>
          </p:txBody>
        </p:sp>
      </p:grpSp>
    </p:spTree>
    <p:extLst>
      <p:ext uri="{BB962C8B-B14F-4D97-AF65-F5344CB8AC3E}">
        <p14:creationId xmlns:p14="http://schemas.microsoft.com/office/powerpoint/2010/main" val="245876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20" grpId="0"/>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
        <p:nvSpPr>
          <p:cNvPr id="3" name="Rectangle 2"/>
          <p:cNvSpPr/>
          <p:nvPr/>
        </p:nvSpPr>
        <p:spPr>
          <a:xfrm>
            <a:off x="304800" y="228600"/>
            <a:ext cx="8758177" cy="1007968"/>
          </a:xfrm>
          <a:prstGeom prst="rect">
            <a:avLst/>
          </a:prstGeom>
        </p:spPr>
        <p:txBody>
          <a:bodyPr wrap="square">
            <a:spAutoFit/>
          </a:bodyPr>
          <a:lstStyle/>
          <a:p>
            <a:pPr algn="just" rtl="1">
              <a:buClr>
                <a:srgbClr val="FF0000"/>
              </a:buClr>
            </a:pPr>
            <a:r>
              <a:rPr lang="fa-IR" sz="17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د- پیوستگی جریان گذرنده از سلف</a:t>
            </a:r>
          </a:p>
          <a:p>
            <a:pPr marL="457200" indent="-457200" algn="just" rtl="1">
              <a:buClr>
                <a:srgbClr val="FF0000"/>
              </a:buClr>
              <a:buFont typeface="Wingdings" panose="05000000000000000000" pitchFamily="2" charset="2"/>
              <a:buChar char="ü"/>
            </a:pPr>
            <a:r>
              <a:rPr lang="fa-IR" sz="1700" dirty="0">
                <a:latin typeface="Times New Roman" panose="02020603050405020304" pitchFamily="18" charset="0"/>
                <a:ea typeface="Calibri" panose="020F0502020204030204" pitchFamily="34" charset="0"/>
                <a:cs typeface="B Nazanin" panose="00000400000000000000" pitchFamily="2" charset="-78"/>
              </a:rPr>
              <a:t>اگر </a:t>
            </a:r>
            <a:r>
              <a:rPr lang="fa-IR" sz="1700" dirty="0" smtClean="0">
                <a:latin typeface="Times New Roman" panose="02020603050405020304" pitchFamily="18" charset="0"/>
                <a:ea typeface="Calibri" panose="020F0502020204030204" pitchFamily="34" charset="0"/>
                <a:cs typeface="B Nazanin" panose="00000400000000000000" pitchFamily="2" charset="-78"/>
              </a:rPr>
              <a:t>ولتاژ دو سر سلف تابع </a:t>
            </a:r>
            <a:r>
              <a:rPr lang="fa-IR" sz="1700" dirty="0">
                <a:latin typeface="Times New Roman" panose="02020603050405020304" pitchFamily="18" charset="0"/>
                <a:ea typeface="Calibri" panose="020F0502020204030204" pitchFamily="34" charset="0"/>
                <a:cs typeface="B Nazanin" panose="00000400000000000000" pitchFamily="2" charset="-78"/>
              </a:rPr>
              <a:t>ضربه باشد، </a:t>
            </a:r>
            <a:r>
              <a:rPr lang="fa-IR" sz="1700" dirty="0" smtClean="0">
                <a:latin typeface="Times New Roman" panose="02020603050405020304" pitchFamily="18" charset="0"/>
                <a:ea typeface="Calibri" panose="020F0502020204030204" pitchFamily="34" charset="0"/>
                <a:cs typeface="B Nazanin" panose="00000400000000000000" pitchFamily="2" charset="-78"/>
              </a:rPr>
              <a:t>جریان عبوری از سلف </a:t>
            </a:r>
            <a:r>
              <a:rPr lang="fa-IR" sz="1700" dirty="0">
                <a:latin typeface="Times New Roman" panose="02020603050405020304" pitchFamily="18" charset="0"/>
                <a:ea typeface="Calibri" panose="020F0502020204030204" pitchFamily="34" charset="0"/>
                <a:cs typeface="B Nazanin" panose="00000400000000000000" pitchFamily="2" charset="-78"/>
              </a:rPr>
              <a:t>دچار تغییر پله ای می شود. </a:t>
            </a:r>
            <a:endParaRPr lang="en-US" sz="1700" dirty="0">
              <a:latin typeface="Calibri" panose="020F0502020204030204" pitchFamily="34" charset="0"/>
              <a:ea typeface="Calibri" panose="020F0502020204030204" pitchFamily="34" charset="0"/>
              <a:cs typeface="Arial" panose="020B0604020202020204" pitchFamily="34" charset="0"/>
            </a:endParaRPr>
          </a:p>
          <a:p>
            <a:pPr marL="457200" indent="-457200" algn="just" rtl="1">
              <a:lnSpc>
                <a:spcPct val="150000"/>
              </a:lnSpc>
              <a:buClr>
                <a:srgbClr val="FF0000"/>
              </a:buClr>
              <a:buFont typeface="Wingdings" panose="05000000000000000000" pitchFamily="2" charset="2"/>
              <a:buChar char="ü"/>
            </a:pPr>
            <a:r>
              <a:rPr lang="fa-IR" sz="1700" dirty="0" smtClean="0">
                <a:latin typeface="Times New Roman" panose="02020603050405020304" pitchFamily="18" charset="0"/>
                <a:ea typeface="Calibri" panose="020F0502020204030204" pitchFamily="34" charset="0"/>
                <a:cs typeface="B Nazanin" panose="00000400000000000000" pitchFamily="2" charset="-78"/>
              </a:rPr>
              <a:t>مادامی </a:t>
            </a:r>
            <a:r>
              <a:rPr lang="fa-IR" sz="1700" dirty="0">
                <a:latin typeface="Times New Roman" panose="02020603050405020304" pitchFamily="18" charset="0"/>
                <a:ea typeface="Calibri" panose="020F0502020204030204" pitchFamily="34" charset="0"/>
                <a:cs typeface="B Nazanin" panose="00000400000000000000" pitchFamily="2" charset="-78"/>
              </a:rPr>
              <a:t>که ولتاژ دو سر سلف کراندار باشد، جریان عبوری از آن پیوسته می ماند. </a:t>
            </a:r>
            <a:endParaRPr lang="fa-IR" sz="1700" dirty="0" smtClean="0">
              <a:latin typeface="Times New Roman" panose="02020603050405020304" pitchFamily="18" charset="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7" name="Rectangle 6"/>
              <p:cNvSpPr/>
              <p:nvPr/>
            </p:nvSpPr>
            <p:spPr>
              <a:xfrm>
                <a:off x="-4156" y="1114757"/>
                <a:ext cx="3346301" cy="8859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b="0" i="1" smtClean="0">
                          <a:latin typeface="Cambria Math" panose="02040503050406030204" pitchFamily="18" charset="0"/>
                        </a:rPr>
                        <m:t>𝑖</m:t>
                      </m:r>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r>
                        <a:rPr lang="en-US" sz="1700" i="1">
                          <a:latin typeface="Cambria Math" panose="02040503050406030204" pitchFamily="18" charset="0"/>
                        </a:rPr>
                        <m:t>𝑑𝑡</m:t>
                      </m:r>
                      <m:r>
                        <a:rPr lang="en-US" sz="1700" i="0">
                          <a:latin typeface="Cambria Math" panose="02040503050406030204" pitchFamily="18" charset="0"/>
                        </a:rPr>
                        <m:t>)=</m:t>
                      </m:r>
                      <m:r>
                        <a:rPr lang="en-US" sz="1700" b="0" i="1" smtClean="0">
                          <a:latin typeface="Cambria Math" panose="02040503050406030204" pitchFamily="18" charset="0"/>
                        </a:rPr>
                        <m:t>𝑖</m:t>
                      </m:r>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m:t>
                          </m:r>
                        </m:num>
                        <m:den>
                          <m:r>
                            <a:rPr lang="en-US" sz="1700" b="0" i="1" smtClean="0">
                              <a:latin typeface="Cambria Math" panose="02040503050406030204" pitchFamily="18" charset="0"/>
                            </a:rPr>
                            <m:t>𝐿</m:t>
                          </m:r>
                        </m:den>
                      </m:f>
                      <m:nary>
                        <m:naryPr>
                          <m:limLoc m:val="undOvr"/>
                          <m:grow m:val="on"/>
                          <m:ctrlPr>
                            <a:rPr lang="en-US" sz="1700" i="1">
                              <a:latin typeface="Cambria Math" panose="02040503050406030204" pitchFamily="18" charset="0"/>
                            </a:rPr>
                          </m:ctrlPr>
                        </m:naryPr>
                        <m:sub>
                          <m:r>
                            <a:rPr lang="en-US" sz="1700" i="1">
                              <a:latin typeface="Cambria Math" panose="02040503050406030204" pitchFamily="18" charset="0"/>
                            </a:rPr>
                            <m:t>𝑡</m:t>
                          </m:r>
                        </m:sub>
                        <m:sup>
                          <m:r>
                            <a:rPr lang="en-US" sz="1700" i="1">
                              <a:latin typeface="Cambria Math" panose="02040503050406030204" pitchFamily="18" charset="0"/>
                            </a:rPr>
                            <m:t>𝑡</m:t>
                          </m:r>
                          <m:r>
                            <a:rPr lang="en-US" sz="1700" i="0">
                              <a:latin typeface="Cambria Math" panose="02040503050406030204" pitchFamily="18" charset="0"/>
                            </a:rPr>
                            <m:t>+</m:t>
                          </m:r>
                          <m:r>
                            <a:rPr lang="en-US" sz="1700" i="1">
                              <a:latin typeface="Cambria Math" panose="02040503050406030204" pitchFamily="18" charset="0"/>
                            </a:rPr>
                            <m:t>𝑑𝑡</m:t>
                          </m:r>
                        </m:sup>
                        <m:e>
                          <m:r>
                            <a:rPr lang="en-US" sz="1700" b="0" i="1" smtClean="0">
                              <a:latin typeface="Cambria Math" panose="02040503050406030204" pitchFamily="18" charset="0"/>
                            </a:rPr>
                            <m:t>𝑣</m:t>
                          </m:r>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m:t>
                              </m:r>
                            </m:sup>
                          </m:sSup>
                        </m:e>
                      </m:nary>
                      <m:r>
                        <a:rPr lang="en-US" sz="1700" i="0">
                          <a:latin typeface="Cambria Math" panose="02040503050406030204" pitchFamily="18" charset="0"/>
                        </a:rPr>
                        <m:t>)</m:t>
                      </m:r>
                      <m:r>
                        <a:rPr lang="en-US" sz="1700" i="1">
                          <a:latin typeface="Cambria Math" panose="02040503050406030204" pitchFamily="18" charset="0"/>
                        </a:rPr>
                        <m:t>𝑑</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m:t>
                          </m:r>
                        </m:sup>
                      </m:sSup>
                    </m:oMath>
                  </m:oMathPara>
                </a14:m>
                <a:endParaRPr lang="en-US" sz="1700" dirty="0"/>
              </a:p>
            </p:txBody>
          </p:sp>
        </mc:Choice>
        <mc:Fallback xmlns="">
          <p:sp>
            <p:nvSpPr>
              <p:cNvPr id="7" name="Rectangle 6"/>
              <p:cNvSpPr>
                <a:spLocks noRot="1" noChangeAspect="1" noMove="1" noResize="1" noEditPoints="1" noAdjustHandles="1" noChangeArrowheads="1" noChangeShapeType="1" noTextEdit="1"/>
              </p:cNvSpPr>
              <p:nvPr/>
            </p:nvSpPr>
            <p:spPr>
              <a:xfrm>
                <a:off x="-4156" y="1114757"/>
                <a:ext cx="3346301" cy="885948"/>
              </a:xfrm>
              <a:prstGeom prst="rect">
                <a:avLst/>
              </a:prstGeom>
              <a:blipFill>
                <a:blip r:embed="rId2"/>
                <a:stretch>
                  <a:fillRect/>
                </a:stretch>
              </a:blipFill>
            </p:spPr>
            <p:txBody>
              <a:bodyPr/>
              <a:lstStyle/>
              <a:p>
                <a:r>
                  <a:rPr lang="en-US">
                    <a:noFill/>
                  </a:rPr>
                  <a:t> </a:t>
                </a:r>
              </a:p>
            </p:txBody>
          </p:sp>
        </mc:Fallback>
      </mc:AlternateContent>
      <p:cxnSp>
        <p:nvCxnSpPr>
          <p:cNvPr id="8" name="Straight Arrow Connector 7"/>
          <p:cNvCxnSpPr/>
          <p:nvPr/>
        </p:nvCxnSpPr>
        <p:spPr>
          <a:xfrm>
            <a:off x="3314857" y="1571957"/>
            <a:ext cx="438150"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8"/>
              <p:cNvSpPr/>
              <p:nvPr/>
            </p:nvSpPr>
            <p:spPr>
              <a:xfrm>
                <a:off x="3674951" y="1105763"/>
                <a:ext cx="5464893" cy="8859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b="0" i="1" smtClean="0">
                          <a:latin typeface="Cambria Math" panose="02040503050406030204" pitchFamily="18" charset="0"/>
                        </a:rPr>
                        <m:t>𝑖</m:t>
                      </m:r>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r>
                        <a:rPr lang="en-US" sz="1700" i="1">
                          <a:latin typeface="Cambria Math" panose="02040503050406030204" pitchFamily="18" charset="0"/>
                        </a:rPr>
                        <m:t>𝑑𝑡</m:t>
                      </m:r>
                      <m:r>
                        <a:rPr lang="en-US" sz="1700" i="0">
                          <a:latin typeface="Cambria Math" panose="02040503050406030204" pitchFamily="18" charset="0"/>
                        </a:rPr>
                        <m:t>)−</m:t>
                      </m:r>
                      <m:r>
                        <a:rPr lang="en-US" sz="1700" b="0" i="1" smtClean="0">
                          <a:latin typeface="Cambria Math" panose="02040503050406030204" pitchFamily="18" charset="0"/>
                        </a:rPr>
                        <m:t>𝑖</m:t>
                      </m:r>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m:t>
                          </m:r>
                        </m:num>
                        <m:den>
                          <m:r>
                            <a:rPr lang="en-US" sz="1700" b="0" i="1" smtClean="0">
                              <a:latin typeface="Cambria Math" panose="02040503050406030204" pitchFamily="18" charset="0"/>
                            </a:rPr>
                            <m:t>𝐿</m:t>
                          </m:r>
                        </m:den>
                      </m:f>
                      <m:nary>
                        <m:naryPr>
                          <m:limLoc m:val="undOvr"/>
                          <m:grow m:val="on"/>
                          <m:ctrlPr>
                            <a:rPr lang="en-US" sz="1700" i="1">
                              <a:latin typeface="Cambria Math" panose="02040503050406030204" pitchFamily="18" charset="0"/>
                            </a:rPr>
                          </m:ctrlPr>
                        </m:naryPr>
                        <m:sub>
                          <m:r>
                            <a:rPr lang="en-US" sz="1700" i="1">
                              <a:latin typeface="Cambria Math" panose="02040503050406030204" pitchFamily="18" charset="0"/>
                            </a:rPr>
                            <m:t>𝑡</m:t>
                          </m:r>
                        </m:sub>
                        <m:sup>
                          <m:r>
                            <a:rPr lang="en-US" sz="1700" i="1">
                              <a:latin typeface="Cambria Math" panose="02040503050406030204" pitchFamily="18" charset="0"/>
                            </a:rPr>
                            <m:t>𝑡</m:t>
                          </m:r>
                          <m:r>
                            <a:rPr lang="en-US" sz="1700" i="0">
                              <a:latin typeface="Cambria Math" panose="02040503050406030204" pitchFamily="18" charset="0"/>
                            </a:rPr>
                            <m:t>+</m:t>
                          </m:r>
                          <m:r>
                            <a:rPr lang="en-US" sz="1700" i="1">
                              <a:latin typeface="Cambria Math" panose="02040503050406030204" pitchFamily="18" charset="0"/>
                            </a:rPr>
                            <m:t>𝑑𝑡</m:t>
                          </m:r>
                        </m:sup>
                        <m:e>
                          <m:r>
                            <a:rPr lang="en-US" sz="1700" b="0" i="1" smtClean="0">
                              <a:latin typeface="Cambria Math" panose="02040503050406030204" pitchFamily="18" charset="0"/>
                            </a:rPr>
                            <m:t>𝑣</m:t>
                          </m:r>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m:t>
                              </m:r>
                            </m:sup>
                          </m:sSup>
                        </m:e>
                      </m:nary>
                      <m:r>
                        <a:rPr lang="en-US" sz="1700" i="0">
                          <a:latin typeface="Cambria Math" panose="02040503050406030204" pitchFamily="18" charset="0"/>
                        </a:rPr>
                        <m:t>)</m:t>
                      </m:r>
                      <m:r>
                        <a:rPr lang="en-US" sz="1700" i="1">
                          <a:latin typeface="Cambria Math" panose="02040503050406030204" pitchFamily="18" charset="0"/>
                        </a:rPr>
                        <m:t>𝑑</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m:t>
                          </m:r>
                        </m:sup>
                      </m:sSup>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m:t>
                          </m:r>
                        </m:num>
                        <m:den>
                          <m:r>
                            <a:rPr lang="en-US" sz="1700" b="0" i="1" smtClean="0">
                              <a:latin typeface="Cambria Math" panose="02040503050406030204" pitchFamily="18" charset="0"/>
                            </a:rPr>
                            <m:t>𝐿</m:t>
                          </m:r>
                        </m:den>
                      </m:f>
                      <m:nary>
                        <m:naryPr>
                          <m:limLoc m:val="undOvr"/>
                          <m:grow m:val="on"/>
                          <m:ctrlPr>
                            <a:rPr lang="en-US" sz="1700" i="1">
                              <a:latin typeface="Cambria Math" panose="02040503050406030204" pitchFamily="18" charset="0"/>
                            </a:rPr>
                          </m:ctrlPr>
                        </m:naryPr>
                        <m:sub>
                          <m:r>
                            <a:rPr lang="en-US" sz="1700" i="1">
                              <a:latin typeface="Cambria Math" panose="02040503050406030204" pitchFamily="18" charset="0"/>
                            </a:rPr>
                            <m:t>𝑡</m:t>
                          </m:r>
                        </m:sub>
                        <m:sup>
                          <m:r>
                            <a:rPr lang="en-US" sz="1700" i="1">
                              <a:latin typeface="Cambria Math" panose="02040503050406030204" pitchFamily="18" charset="0"/>
                            </a:rPr>
                            <m:t>𝑡</m:t>
                          </m:r>
                          <m:r>
                            <a:rPr lang="en-US" sz="1700" i="0">
                              <a:latin typeface="Cambria Math" panose="02040503050406030204" pitchFamily="18" charset="0"/>
                            </a:rPr>
                            <m:t>+</m:t>
                          </m:r>
                          <m:r>
                            <a:rPr lang="en-US" sz="1700" i="1">
                              <a:latin typeface="Cambria Math" panose="02040503050406030204" pitchFamily="18" charset="0"/>
                            </a:rPr>
                            <m:t>𝑑𝑡</m:t>
                          </m:r>
                        </m:sup>
                        <m:e>
                          <m:r>
                            <a:rPr lang="en-US" sz="1700" i="1">
                              <a:latin typeface="Cambria Math" panose="02040503050406030204" pitchFamily="18" charset="0"/>
                            </a:rPr>
                            <m:t>𝑀</m:t>
                          </m:r>
                        </m:e>
                      </m:nary>
                      <m:r>
                        <a:rPr lang="en-US" sz="1700" i="1">
                          <a:latin typeface="Cambria Math" panose="02040503050406030204" pitchFamily="18" charset="0"/>
                        </a:rPr>
                        <m:t>𝑑</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m:t>
                          </m:r>
                        </m:sup>
                      </m:sSup>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1">
                              <a:latin typeface="Cambria Math" panose="02040503050406030204" pitchFamily="18" charset="0"/>
                            </a:rPr>
                            <m:t>𝑀</m:t>
                          </m:r>
                        </m:num>
                        <m:den>
                          <m:r>
                            <a:rPr lang="en-US" sz="1700" b="0" i="1" smtClean="0">
                              <a:latin typeface="Cambria Math" panose="02040503050406030204" pitchFamily="18" charset="0"/>
                            </a:rPr>
                            <m:t>𝐿</m:t>
                          </m:r>
                        </m:den>
                      </m:f>
                      <m:r>
                        <a:rPr lang="en-US" sz="1700" i="1">
                          <a:latin typeface="Cambria Math" panose="02040503050406030204" pitchFamily="18" charset="0"/>
                        </a:rPr>
                        <m:t>𝑑𝑡</m:t>
                      </m:r>
                    </m:oMath>
                  </m:oMathPara>
                </a14:m>
                <a:endParaRPr lang="en-US" sz="1700" dirty="0"/>
              </a:p>
            </p:txBody>
          </p:sp>
        </mc:Choice>
        <mc:Fallback xmlns="">
          <p:sp>
            <p:nvSpPr>
              <p:cNvPr id="9" name="Rectangle 8"/>
              <p:cNvSpPr>
                <a:spLocks noRot="1" noChangeAspect="1" noMove="1" noResize="1" noEditPoints="1" noAdjustHandles="1" noChangeArrowheads="1" noChangeShapeType="1" noTextEdit="1"/>
              </p:cNvSpPr>
              <p:nvPr/>
            </p:nvSpPr>
            <p:spPr>
              <a:xfrm>
                <a:off x="3674951" y="1105763"/>
                <a:ext cx="5464893" cy="885948"/>
              </a:xfrm>
              <a:prstGeom prst="rect">
                <a:avLst/>
              </a:prstGeom>
              <a:blipFill>
                <a:blip r:embed="rId3"/>
                <a:stretch>
                  <a:fillRect/>
                </a:stretch>
              </a:blipFill>
            </p:spPr>
            <p:txBody>
              <a:bodyPr/>
              <a:lstStyle/>
              <a:p>
                <a:r>
                  <a:rPr lang="en-US">
                    <a:noFill/>
                  </a:rPr>
                  <a:t> </a:t>
                </a:r>
              </a:p>
            </p:txBody>
          </p:sp>
        </mc:Fallback>
      </mc:AlternateContent>
      <p:sp>
        <p:nvSpPr>
          <p:cNvPr id="10" name="Rectangle 9"/>
          <p:cNvSpPr/>
          <p:nvPr/>
        </p:nvSpPr>
        <p:spPr>
          <a:xfrm>
            <a:off x="1905000" y="2073714"/>
            <a:ext cx="7010605" cy="393185"/>
          </a:xfrm>
          <a:prstGeom prst="rect">
            <a:avLst/>
          </a:prstGeom>
        </p:spPr>
        <p:txBody>
          <a:bodyPr wrap="square">
            <a:spAutoFit/>
          </a:bodyPr>
          <a:lstStyle/>
          <a:p>
            <a:pPr algn="r" rtl="1">
              <a:lnSpc>
                <a:spcPct val="115000"/>
              </a:lnSpc>
              <a:spcAft>
                <a:spcPts val="1000"/>
              </a:spcAft>
              <a:buClr>
                <a:srgbClr val="FF0000"/>
              </a:buClr>
            </a:pPr>
            <a:r>
              <a:rPr lang="fa-IR" sz="1700" dirty="0" smtClean="0">
                <a:latin typeface="Cambria Math" panose="02040503050406030204" pitchFamily="18" charset="0"/>
                <a:ea typeface="Cambria Math" panose="02040503050406030204" pitchFamily="18" charset="0"/>
                <a:cs typeface="B Nazanin" panose="00000400000000000000" pitchFamily="2" charset="-78"/>
              </a:rPr>
              <a:t>حد تابع فوق وقتی </a:t>
            </a:r>
            <a:r>
              <a:rPr lang="en-US" sz="1700" dirty="0" smtClean="0">
                <a:latin typeface="Cambria Math" panose="02040503050406030204" pitchFamily="18" charset="0"/>
                <a:ea typeface="Cambria Math" panose="02040503050406030204" pitchFamily="18" charset="0"/>
                <a:cs typeface="B Nazanin" panose="00000400000000000000" pitchFamily="2" charset="-78"/>
              </a:rPr>
              <a:t>dt</a:t>
            </a:r>
            <a:r>
              <a:rPr lang="en-US" sz="1700" dirty="0" smtClean="0">
                <a:latin typeface="Cambria Math" panose="02040503050406030204" pitchFamily="18" charset="0"/>
                <a:ea typeface="Cambria Math" panose="02040503050406030204" pitchFamily="18" charset="0"/>
                <a:cs typeface="B Nazanin" panose="00000400000000000000" pitchFamily="2" charset="-78"/>
                <a:sym typeface="Wingdings" panose="05000000000000000000" pitchFamily="2" charset="2"/>
              </a:rPr>
              <a:t>0</a:t>
            </a:r>
            <a:r>
              <a:rPr lang="fa-IR" sz="1700" dirty="0" smtClean="0">
                <a:latin typeface="Cambria Math" panose="02040503050406030204" pitchFamily="18" charset="0"/>
                <a:ea typeface="Cambria Math" panose="02040503050406030204" pitchFamily="18" charset="0"/>
                <a:cs typeface="B Nazanin" panose="00000400000000000000" pitchFamily="2" charset="-78"/>
                <a:sym typeface="Wingdings" panose="05000000000000000000" pitchFamily="2" charset="2"/>
              </a:rPr>
              <a:t> میل می</a:t>
            </a:r>
            <a:r>
              <a:rPr lang="en-US" sz="1700" dirty="0" smtClean="0">
                <a:latin typeface="Cambria Math" panose="02040503050406030204" pitchFamily="18" charset="0"/>
                <a:ea typeface="Cambria Math" panose="02040503050406030204" pitchFamily="18" charset="0"/>
                <a:cs typeface="B Nazanin" panose="00000400000000000000" pitchFamily="2" charset="-78"/>
                <a:sym typeface="Wingdings" panose="05000000000000000000" pitchFamily="2" charset="2"/>
              </a:rPr>
              <a:t> </a:t>
            </a:r>
            <a:r>
              <a:rPr lang="fa-IR" sz="1700" dirty="0" smtClean="0">
                <a:latin typeface="Cambria Math" panose="02040503050406030204" pitchFamily="18" charset="0"/>
                <a:ea typeface="Cambria Math" panose="02040503050406030204" pitchFamily="18" charset="0"/>
                <a:cs typeface="B Nazanin" panose="00000400000000000000" pitchFamily="2" charset="-78"/>
                <a:sym typeface="Wingdings" panose="05000000000000000000" pitchFamily="2" charset="2"/>
              </a:rPr>
              <a:t>کند، برابر صفر است که بیانگر پیوستگی جریان سلف </a:t>
            </a:r>
            <a:r>
              <a:rPr lang="en-US" sz="1700" dirty="0" err="1" smtClean="0">
                <a:latin typeface="Cambria Math" panose="02040503050406030204" pitchFamily="18" charset="0"/>
                <a:ea typeface="Cambria Math" panose="02040503050406030204" pitchFamily="18" charset="0"/>
                <a:cs typeface="B Nazanin" panose="00000400000000000000" pitchFamily="2" charset="-78"/>
                <a:sym typeface="Wingdings" panose="05000000000000000000" pitchFamily="2" charset="2"/>
              </a:rPr>
              <a:t>i</a:t>
            </a:r>
            <a:r>
              <a:rPr lang="en-US" sz="1700" dirty="0" smtClean="0">
                <a:latin typeface="Cambria Math" panose="02040503050406030204" pitchFamily="18" charset="0"/>
                <a:ea typeface="Cambria Math" panose="02040503050406030204" pitchFamily="18" charset="0"/>
                <a:cs typeface="B Nazanin" panose="00000400000000000000" pitchFamily="2" charset="-78"/>
                <a:sym typeface="Wingdings" panose="05000000000000000000" pitchFamily="2" charset="2"/>
              </a:rPr>
              <a:t>(t)</a:t>
            </a:r>
            <a:r>
              <a:rPr lang="fa-IR" sz="1700" dirty="0" smtClean="0">
                <a:latin typeface="Cambria Math" panose="02040503050406030204" pitchFamily="18" charset="0"/>
                <a:ea typeface="Cambria Math" panose="02040503050406030204" pitchFamily="18" charset="0"/>
                <a:cs typeface="B Nazanin" panose="00000400000000000000" pitchFamily="2" charset="-78"/>
                <a:sym typeface="Wingdings" panose="05000000000000000000" pitchFamily="2" charset="2"/>
              </a:rPr>
              <a:t> می</a:t>
            </a:r>
            <a:r>
              <a:rPr lang="en-US" sz="1700" dirty="0" smtClean="0">
                <a:latin typeface="Cambria Math" panose="02040503050406030204" pitchFamily="18" charset="0"/>
                <a:ea typeface="Cambria Math" panose="02040503050406030204" pitchFamily="18" charset="0"/>
                <a:cs typeface="B Nazanin" panose="00000400000000000000" pitchFamily="2" charset="-78"/>
                <a:sym typeface="Wingdings" panose="05000000000000000000" pitchFamily="2" charset="2"/>
              </a:rPr>
              <a:t> </a:t>
            </a:r>
            <a:r>
              <a:rPr lang="fa-IR" sz="1700" dirty="0" smtClean="0">
                <a:latin typeface="Cambria Math" panose="02040503050406030204" pitchFamily="18" charset="0"/>
                <a:ea typeface="Cambria Math" panose="02040503050406030204" pitchFamily="18" charset="0"/>
                <a:cs typeface="B Nazanin" panose="00000400000000000000" pitchFamily="2" charset="-78"/>
                <a:sym typeface="Wingdings" panose="05000000000000000000" pitchFamily="2" charset="2"/>
              </a:rPr>
              <a:t>باشد. </a:t>
            </a:r>
            <a:endParaRPr lang="en-US" sz="1700" dirty="0">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17" name="Rectangle 16"/>
          <p:cNvSpPr/>
          <p:nvPr/>
        </p:nvSpPr>
        <p:spPr>
          <a:xfrm>
            <a:off x="3124200" y="2923877"/>
            <a:ext cx="5791405" cy="1596591"/>
          </a:xfrm>
          <a:prstGeom prst="rect">
            <a:avLst/>
          </a:prstGeom>
        </p:spPr>
        <p:txBody>
          <a:bodyPr wrap="square">
            <a:spAutoFit/>
          </a:bodyPr>
          <a:lstStyle/>
          <a:p>
            <a:pPr marL="342900" indent="-342900" algn="just" rtl="1">
              <a:lnSpc>
                <a:spcPct val="115000"/>
              </a:lnSpc>
              <a:spcAft>
                <a:spcPts val="1000"/>
              </a:spcAft>
              <a:buClr>
                <a:srgbClr val="FF0000"/>
              </a:buClr>
              <a:buFont typeface="Wingdings" panose="05000000000000000000" pitchFamily="2" charset="2"/>
              <a:buChar char="v"/>
            </a:pPr>
            <a:r>
              <a:rPr lang="fa-IR"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نکته: </a:t>
            </a:r>
            <a:r>
              <a:rPr lang="fa-IR" sz="17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روابط دوگانی سلف و خازن </a:t>
            </a:r>
            <a:r>
              <a:rPr lang="en-US" sz="17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LTI</a:t>
            </a:r>
            <a:r>
              <a:rPr lang="fa-IR" sz="17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a:t>
            </a:r>
            <a:r>
              <a:rPr lang="fa-IR" sz="1700" dirty="0" smtClean="0">
                <a:latin typeface="Times New Roman" panose="02020603050405020304" pitchFamily="18" charset="0"/>
                <a:ea typeface="Calibri" panose="020F0502020204030204" pitchFamily="34" charset="0"/>
                <a:cs typeface="B Nazanin" panose="00000400000000000000" pitchFamily="2" charset="-78"/>
              </a:rPr>
              <a:t>از روابط سلف و خازن </a:t>
            </a:r>
            <a:r>
              <a:rPr lang="en-US" sz="1700" dirty="0" smtClean="0">
                <a:latin typeface="Times New Roman" panose="02020603050405020304" pitchFamily="18" charset="0"/>
                <a:ea typeface="Calibri" panose="020F0502020204030204" pitchFamily="34" charset="0"/>
                <a:cs typeface="B Nazanin" panose="00000400000000000000" pitchFamily="2" charset="-78"/>
              </a:rPr>
              <a:t>LTI</a:t>
            </a:r>
            <a:r>
              <a:rPr lang="fa-IR" sz="1700" dirty="0" smtClean="0">
                <a:latin typeface="Times New Roman" panose="02020603050405020304" pitchFamily="18" charset="0"/>
                <a:ea typeface="Calibri" panose="020F0502020204030204" pitchFamily="34" charset="0"/>
                <a:cs typeface="B Nazanin" panose="00000400000000000000" pitchFamily="2" charset="-78"/>
              </a:rPr>
              <a:t> می توان متوجه یک رابطه دوطرفه دوگانی (</a:t>
            </a:r>
            <a:r>
              <a:rPr lang="en-US" sz="1700" dirty="0" smtClean="0">
                <a:latin typeface="Times New Roman" panose="02020603050405020304" pitchFamily="18" charset="0"/>
                <a:ea typeface="Calibri" panose="020F0502020204030204" pitchFamily="34" charset="0"/>
                <a:cs typeface="B Nazanin" panose="00000400000000000000" pitchFamily="2" charset="-78"/>
              </a:rPr>
              <a:t>Duality</a:t>
            </a:r>
            <a:r>
              <a:rPr lang="fa-IR" sz="1700" dirty="0" smtClean="0">
                <a:latin typeface="Times New Roman" panose="02020603050405020304" pitchFamily="18" charset="0"/>
                <a:ea typeface="Calibri" panose="020F0502020204030204" pitchFamily="34" charset="0"/>
                <a:cs typeface="B Nazanin" panose="00000400000000000000" pitchFamily="2" charset="-78"/>
              </a:rPr>
              <a:t>) شد که در فصل های آتی بیشتر در خصوص آن صحبت خواهد شد. این رابطه دوگانی دلالت بر این شاخصه دارد که با جایگزینی مشخصه های سلف و خازن مطابق با جدول روبرو، روابط یکسانی به دست خواهد آمد.  </a:t>
            </a:r>
            <a:endParaRPr lang="en-US" sz="17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422216721"/>
              </p:ext>
            </p:extLst>
          </p:nvPr>
        </p:nvGraphicFramePr>
        <p:xfrm>
          <a:off x="685800" y="3301250"/>
          <a:ext cx="2247900" cy="2966720"/>
        </p:xfrm>
        <a:graphic>
          <a:graphicData uri="http://schemas.openxmlformats.org/drawingml/2006/table">
            <a:tbl>
              <a:tblPr firstRow="1" bandRow="1">
                <a:tableStyleId>{5C22544A-7EE6-4342-B048-85BDC9FD1C3A}</a:tableStyleId>
              </a:tblPr>
              <a:tblGrid>
                <a:gridCol w="1123950">
                  <a:extLst>
                    <a:ext uri="{9D8B030D-6E8A-4147-A177-3AD203B41FA5}">
                      <a16:colId xmlns:a16="http://schemas.microsoft.com/office/drawing/2014/main" val="20000"/>
                    </a:ext>
                  </a:extLst>
                </a:gridCol>
                <a:gridCol w="1123950">
                  <a:extLst>
                    <a:ext uri="{9D8B030D-6E8A-4147-A177-3AD203B41FA5}">
                      <a16:colId xmlns:a16="http://schemas.microsoft.com/office/drawing/2014/main" val="20001"/>
                    </a:ext>
                  </a:extLst>
                </a:gridCol>
              </a:tblGrid>
              <a:tr h="370840">
                <a:tc>
                  <a:txBody>
                    <a:bodyPr/>
                    <a:lstStyle/>
                    <a:p>
                      <a:pPr algn="ctr" rtl="1"/>
                      <a:r>
                        <a:rPr lang="fa-IR" sz="1700" dirty="0" smtClean="0">
                          <a:latin typeface="Cambria Math" panose="02040503050406030204" pitchFamily="18" charset="0"/>
                          <a:ea typeface="Cambria Math" panose="02040503050406030204" pitchFamily="18" charset="0"/>
                          <a:cs typeface="B Nazanin" panose="00000400000000000000" pitchFamily="2" charset="-78"/>
                        </a:rPr>
                        <a:t>خازن</a:t>
                      </a:r>
                      <a:endParaRPr lang="en-US" sz="1700" dirty="0">
                        <a:latin typeface="Cambria Math" panose="02040503050406030204" pitchFamily="18" charset="0"/>
                        <a:ea typeface="Cambria Math" panose="02040503050406030204" pitchFamily="18" charset="0"/>
                        <a:cs typeface="B Nazanin" panose="00000400000000000000" pitchFamily="2" charset="-78"/>
                      </a:endParaRPr>
                    </a:p>
                  </a:txBody>
                  <a:tcPr/>
                </a:tc>
                <a:tc>
                  <a:txBody>
                    <a:bodyPr/>
                    <a:lstStyle/>
                    <a:p>
                      <a:pPr algn="ctr" rtl="1"/>
                      <a:r>
                        <a:rPr lang="fa-IR" sz="1700" dirty="0" smtClean="0">
                          <a:latin typeface="Cambria Math" panose="02040503050406030204" pitchFamily="18" charset="0"/>
                          <a:ea typeface="Cambria Math" panose="02040503050406030204" pitchFamily="18" charset="0"/>
                          <a:cs typeface="B Nazanin" panose="00000400000000000000" pitchFamily="2" charset="-78"/>
                        </a:rPr>
                        <a:t>سلف</a:t>
                      </a:r>
                      <a:endParaRPr lang="en-US" sz="1700" dirty="0">
                        <a:latin typeface="Cambria Math" panose="02040503050406030204" pitchFamily="18" charset="0"/>
                        <a:ea typeface="Cambria Math" panose="02040503050406030204" pitchFamily="18" charset="0"/>
                        <a:cs typeface="B Nazanin" panose="00000400000000000000" pitchFamily="2" charset="-78"/>
                      </a:endParaRPr>
                    </a:p>
                  </a:txBody>
                  <a:tcPr/>
                </a:tc>
                <a:extLst>
                  <a:ext uri="{0D108BD9-81ED-4DB2-BD59-A6C34878D82A}">
                    <a16:rowId xmlns:a16="http://schemas.microsoft.com/office/drawing/2014/main" val="10000"/>
                  </a:ext>
                </a:extLst>
              </a:tr>
              <a:tr h="370840">
                <a:tc>
                  <a:txBody>
                    <a:bodyPr/>
                    <a:lstStyle/>
                    <a:p>
                      <a:pPr algn="ctr" rtl="0"/>
                      <a:r>
                        <a:rPr lang="en-US" sz="1700" dirty="0" smtClean="0">
                          <a:latin typeface="Cambria Math" panose="02040503050406030204" pitchFamily="18" charset="0"/>
                          <a:ea typeface="Cambria Math" panose="02040503050406030204" pitchFamily="18" charset="0"/>
                          <a:cs typeface="B Nazanin" panose="00000400000000000000" pitchFamily="2" charset="-78"/>
                        </a:rPr>
                        <a:t>q</a:t>
                      </a:r>
                      <a:endParaRPr lang="en-US" sz="1700" dirty="0">
                        <a:latin typeface="Cambria Math" panose="02040503050406030204" pitchFamily="18" charset="0"/>
                        <a:ea typeface="Cambria Math" panose="02040503050406030204" pitchFamily="18" charset="0"/>
                        <a:cs typeface="B Nazanin" panose="00000400000000000000" pitchFamily="2" charset="-78"/>
                      </a:endParaRPr>
                    </a:p>
                  </a:txBody>
                  <a:tcPr/>
                </a:tc>
                <a:tc>
                  <a:txBody>
                    <a:bodyPr/>
                    <a:lstStyle/>
                    <a:p>
                      <a:pPr algn="ctr" rtl="0"/>
                      <a:r>
                        <a:rPr lang="el-GR" sz="1700" dirty="0" smtClean="0">
                          <a:latin typeface="Cambria Math" panose="02040503050406030204" pitchFamily="18" charset="0"/>
                          <a:ea typeface="Cambria Math" panose="02040503050406030204" pitchFamily="18" charset="0"/>
                          <a:cs typeface="B Nazanin" panose="00000400000000000000" pitchFamily="2" charset="-78"/>
                        </a:rPr>
                        <a:t>ϕ</a:t>
                      </a:r>
                      <a:endParaRPr lang="en-US" sz="1700" dirty="0">
                        <a:latin typeface="Cambria Math" panose="02040503050406030204" pitchFamily="18" charset="0"/>
                        <a:ea typeface="Cambria Math" panose="02040503050406030204" pitchFamily="18" charset="0"/>
                        <a:cs typeface="B Nazanin" panose="00000400000000000000" pitchFamily="2" charset="-78"/>
                      </a:endParaRPr>
                    </a:p>
                  </a:txBody>
                  <a:tcPr/>
                </a:tc>
                <a:extLst>
                  <a:ext uri="{0D108BD9-81ED-4DB2-BD59-A6C34878D82A}">
                    <a16:rowId xmlns:a16="http://schemas.microsoft.com/office/drawing/2014/main" val="10001"/>
                  </a:ext>
                </a:extLst>
              </a:tr>
              <a:tr h="370840">
                <a:tc>
                  <a:txBody>
                    <a:bodyPr/>
                    <a:lstStyle/>
                    <a:p>
                      <a:pPr algn="ctr" rtl="0"/>
                      <a:r>
                        <a:rPr lang="en-US" sz="1700" dirty="0" smtClean="0">
                          <a:latin typeface="Cambria Math" panose="02040503050406030204" pitchFamily="18" charset="0"/>
                          <a:ea typeface="Cambria Math" panose="02040503050406030204" pitchFamily="18" charset="0"/>
                          <a:cs typeface="B Nazanin" panose="00000400000000000000" pitchFamily="2" charset="-78"/>
                        </a:rPr>
                        <a:t>v</a:t>
                      </a:r>
                      <a:endParaRPr lang="en-US" sz="1700" dirty="0">
                        <a:latin typeface="Cambria Math" panose="02040503050406030204" pitchFamily="18" charset="0"/>
                        <a:ea typeface="Cambria Math" panose="02040503050406030204" pitchFamily="18" charset="0"/>
                        <a:cs typeface="B Nazanin" panose="00000400000000000000" pitchFamily="2" charset="-78"/>
                      </a:endParaRPr>
                    </a:p>
                  </a:txBody>
                  <a:tcPr/>
                </a:tc>
                <a:tc>
                  <a:txBody>
                    <a:bodyPr/>
                    <a:lstStyle/>
                    <a:p>
                      <a:pPr algn="ctr" rtl="0"/>
                      <a:r>
                        <a:rPr lang="en-US" sz="1700" dirty="0" err="1" smtClean="0">
                          <a:latin typeface="Cambria Math" panose="02040503050406030204" pitchFamily="18" charset="0"/>
                          <a:ea typeface="Cambria Math" panose="02040503050406030204" pitchFamily="18" charset="0"/>
                          <a:cs typeface="B Nazanin" panose="00000400000000000000" pitchFamily="2" charset="-78"/>
                        </a:rPr>
                        <a:t>i</a:t>
                      </a:r>
                      <a:endParaRPr lang="en-US" sz="1700" dirty="0">
                        <a:latin typeface="Cambria Math" panose="02040503050406030204" pitchFamily="18" charset="0"/>
                        <a:ea typeface="Cambria Math" panose="02040503050406030204" pitchFamily="18" charset="0"/>
                        <a:cs typeface="B Nazanin" panose="00000400000000000000" pitchFamily="2" charset="-78"/>
                      </a:endParaRPr>
                    </a:p>
                  </a:txBody>
                  <a:tcPr/>
                </a:tc>
                <a:extLst>
                  <a:ext uri="{0D108BD9-81ED-4DB2-BD59-A6C34878D82A}">
                    <a16:rowId xmlns:a16="http://schemas.microsoft.com/office/drawing/2014/main" val="10002"/>
                  </a:ext>
                </a:extLst>
              </a:tr>
              <a:tr h="370840">
                <a:tc>
                  <a:txBody>
                    <a:bodyPr/>
                    <a:lstStyle/>
                    <a:p>
                      <a:pPr algn="ctr" rtl="0"/>
                      <a:r>
                        <a:rPr lang="en-US" sz="1700" dirty="0" err="1" smtClean="0">
                          <a:latin typeface="Cambria Math" panose="02040503050406030204" pitchFamily="18" charset="0"/>
                          <a:ea typeface="Cambria Math" panose="02040503050406030204" pitchFamily="18" charset="0"/>
                          <a:cs typeface="B Nazanin" panose="00000400000000000000" pitchFamily="2" charset="-78"/>
                        </a:rPr>
                        <a:t>i</a:t>
                      </a:r>
                      <a:endParaRPr lang="en-US" sz="1700" dirty="0">
                        <a:latin typeface="Cambria Math" panose="02040503050406030204" pitchFamily="18" charset="0"/>
                        <a:ea typeface="Cambria Math" panose="02040503050406030204" pitchFamily="18" charset="0"/>
                        <a:cs typeface="B Nazanin" panose="00000400000000000000" pitchFamily="2" charset="-78"/>
                      </a:endParaRPr>
                    </a:p>
                  </a:txBody>
                  <a:tcPr/>
                </a:tc>
                <a:tc>
                  <a:txBody>
                    <a:bodyPr/>
                    <a:lstStyle/>
                    <a:p>
                      <a:pPr algn="ctr" rtl="0"/>
                      <a:r>
                        <a:rPr lang="en-US" sz="1700" dirty="0" smtClean="0">
                          <a:latin typeface="Cambria Math" panose="02040503050406030204" pitchFamily="18" charset="0"/>
                          <a:ea typeface="Cambria Math" panose="02040503050406030204" pitchFamily="18" charset="0"/>
                          <a:cs typeface="B Nazanin" panose="00000400000000000000" pitchFamily="2" charset="-78"/>
                        </a:rPr>
                        <a:t>v</a:t>
                      </a:r>
                      <a:endParaRPr lang="en-US" sz="1700" dirty="0">
                        <a:latin typeface="Cambria Math" panose="02040503050406030204" pitchFamily="18" charset="0"/>
                        <a:ea typeface="Cambria Math" panose="02040503050406030204" pitchFamily="18" charset="0"/>
                        <a:cs typeface="B Nazanin" panose="00000400000000000000" pitchFamily="2" charset="-78"/>
                      </a:endParaRPr>
                    </a:p>
                  </a:txBody>
                  <a:tcPr/>
                </a:tc>
                <a:extLst>
                  <a:ext uri="{0D108BD9-81ED-4DB2-BD59-A6C34878D82A}">
                    <a16:rowId xmlns:a16="http://schemas.microsoft.com/office/drawing/2014/main" val="10003"/>
                  </a:ext>
                </a:extLst>
              </a:tr>
              <a:tr h="370840">
                <a:tc>
                  <a:txBody>
                    <a:bodyPr/>
                    <a:lstStyle/>
                    <a:p>
                      <a:pPr algn="ctr" rtl="0"/>
                      <a:r>
                        <a:rPr lang="en-US" sz="1700" dirty="0" smtClean="0">
                          <a:latin typeface="Cambria Math" panose="02040503050406030204" pitchFamily="18" charset="0"/>
                          <a:ea typeface="Cambria Math" panose="02040503050406030204" pitchFamily="18" charset="0"/>
                          <a:cs typeface="B Nazanin" panose="00000400000000000000" pitchFamily="2" charset="-78"/>
                        </a:rPr>
                        <a:t>C</a:t>
                      </a:r>
                      <a:endParaRPr lang="en-US" sz="1700" dirty="0">
                        <a:latin typeface="Cambria Math" panose="02040503050406030204" pitchFamily="18" charset="0"/>
                        <a:ea typeface="Cambria Math" panose="02040503050406030204" pitchFamily="18" charset="0"/>
                        <a:cs typeface="B Nazanin" panose="00000400000000000000" pitchFamily="2" charset="-78"/>
                      </a:endParaRPr>
                    </a:p>
                  </a:txBody>
                  <a:tcPr/>
                </a:tc>
                <a:tc>
                  <a:txBody>
                    <a:bodyPr/>
                    <a:lstStyle/>
                    <a:p>
                      <a:pPr algn="ctr" rtl="0"/>
                      <a:r>
                        <a:rPr lang="en-US" sz="1700" dirty="0" smtClean="0">
                          <a:latin typeface="Cambria Math" panose="02040503050406030204" pitchFamily="18" charset="0"/>
                          <a:ea typeface="Cambria Math" panose="02040503050406030204" pitchFamily="18" charset="0"/>
                          <a:cs typeface="B Nazanin" panose="00000400000000000000" pitchFamily="2" charset="-78"/>
                        </a:rPr>
                        <a:t>L</a:t>
                      </a:r>
                      <a:endParaRPr lang="en-US" sz="1700" dirty="0">
                        <a:latin typeface="Cambria Math" panose="02040503050406030204" pitchFamily="18" charset="0"/>
                        <a:ea typeface="Cambria Math" panose="02040503050406030204" pitchFamily="18" charset="0"/>
                        <a:cs typeface="B Nazanin" panose="00000400000000000000" pitchFamily="2" charset="-78"/>
                      </a:endParaRPr>
                    </a:p>
                  </a:txBody>
                  <a:tcPr/>
                </a:tc>
                <a:extLst>
                  <a:ext uri="{0D108BD9-81ED-4DB2-BD59-A6C34878D82A}">
                    <a16:rowId xmlns:a16="http://schemas.microsoft.com/office/drawing/2014/main" val="10004"/>
                  </a:ext>
                </a:extLst>
              </a:tr>
              <a:tr h="370840">
                <a:tc>
                  <a:txBody>
                    <a:bodyPr/>
                    <a:lstStyle/>
                    <a:p>
                      <a:pPr algn="ctr" rtl="0"/>
                      <a:r>
                        <a:rPr lang="en-US" sz="1700" dirty="0" smtClean="0">
                          <a:latin typeface="Cambria Math" panose="02040503050406030204" pitchFamily="18" charset="0"/>
                          <a:ea typeface="Cambria Math" panose="02040503050406030204" pitchFamily="18" charset="0"/>
                          <a:cs typeface="B Nazanin" panose="00000400000000000000" pitchFamily="2" charset="-78"/>
                        </a:rPr>
                        <a:t>V(0)</a:t>
                      </a:r>
                      <a:endParaRPr lang="en-US" sz="1700" dirty="0">
                        <a:latin typeface="Cambria Math" panose="02040503050406030204" pitchFamily="18" charset="0"/>
                        <a:ea typeface="Cambria Math" panose="02040503050406030204" pitchFamily="18" charset="0"/>
                        <a:cs typeface="B Nazanin" panose="00000400000000000000" pitchFamily="2" charset="-78"/>
                      </a:endParaRPr>
                    </a:p>
                  </a:txBody>
                  <a:tcPr/>
                </a:tc>
                <a:tc>
                  <a:txBody>
                    <a:bodyPr/>
                    <a:lstStyle/>
                    <a:p>
                      <a:pPr algn="ctr" rtl="0"/>
                      <a:r>
                        <a:rPr lang="en-US" sz="1700" dirty="0" smtClean="0">
                          <a:latin typeface="Cambria Math" panose="02040503050406030204" pitchFamily="18" charset="0"/>
                          <a:ea typeface="Cambria Math" panose="02040503050406030204" pitchFamily="18" charset="0"/>
                          <a:cs typeface="B Nazanin" panose="00000400000000000000" pitchFamily="2" charset="-78"/>
                        </a:rPr>
                        <a:t>I(0)</a:t>
                      </a:r>
                      <a:endParaRPr lang="en-US" sz="1700" dirty="0">
                        <a:latin typeface="Cambria Math" panose="02040503050406030204" pitchFamily="18" charset="0"/>
                        <a:ea typeface="Cambria Math" panose="02040503050406030204" pitchFamily="18" charset="0"/>
                        <a:cs typeface="B Nazanin" panose="00000400000000000000" pitchFamily="2" charset="-78"/>
                      </a:endParaRPr>
                    </a:p>
                  </a:txBody>
                  <a:tcPr/>
                </a:tc>
                <a:extLst>
                  <a:ext uri="{0D108BD9-81ED-4DB2-BD59-A6C34878D82A}">
                    <a16:rowId xmlns:a16="http://schemas.microsoft.com/office/drawing/2014/main" val="10005"/>
                  </a:ext>
                </a:extLst>
              </a:tr>
              <a:tr h="370840">
                <a:tc>
                  <a:txBody>
                    <a:bodyPr/>
                    <a:lstStyle/>
                    <a:p>
                      <a:pPr algn="ctr" rtl="1"/>
                      <a:r>
                        <a:rPr lang="fa-IR" sz="1700" dirty="0" smtClean="0">
                          <a:latin typeface="Cambria Math" panose="02040503050406030204" pitchFamily="18" charset="0"/>
                          <a:ea typeface="Cambria Math" panose="02040503050406030204" pitchFamily="18" charset="0"/>
                          <a:cs typeface="B Nazanin" panose="00000400000000000000" pitchFamily="2" charset="-78"/>
                        </a:rPr>
                        <a:t>اتصال</a:t>
                      </a:r>
                      <a:r>
                        <a:rPr lang="fa-IR" sz="1700" baseline="0" dirty="0" smtClean="0">
                          <a:latin typeface="Cambria Math" panose="02040503050406030204" pitchFamily="18" charset="0"/>
                          <a:ea typeface="Cambria Math" panose="02040503050406030204" pitchFamily="18" charset="0"/>
                          <a:cs typeface="B Nazanin" panose="00000400000000000000" pitchFamily="2" charset="-78"/>
                        </a:rPr>
                        <a:t> سری</a:t>
                      </a:r>
                      <a:endParaRPr lang="en-US" sz="1700" dirty="0">
                        <a:latin typeface="Cambria Math" panose="02040503050406030204" pitchFamily="18" charset="0"/>
                        <a:ea typeface="Cambria Math" panose="02040503050406030204" pitchFamily="18" charset="0"/>
                        <a:cs typeface="B Nazanin" panose="00000400000000000000" pitchFamily="2" charset="-78"/>
                      </a:endParaRPr>
                    </a:p>
                  </a:txBody>
                  <a:tcPr/>
                </a:tc>
                <a:tc>
                  <a:txBody>
                    <a:bodyPr/>
                    <a:lstStyle/>
                    <a:p>
                      <a:pPr algn="ctr" rtl="0"/>
                      <a:r>
                        <a:rPr lang="fa-IR" sz="1700" dirty="0" smtClean="0">
                          <a:latin typeface="Cambria Math" panose="02040503050406030204" pitchFamily="18" charset="0"/>
                          <a:ea typeface="Cambria Math" panose="02040503050406030204" pitchFamily="18" charset="0"/>
                          <a:cs typeface="B Nazanin" panose="00000400000000000000" pitchFamily="2" charset="-78"/>
                        </a:rPr>
                        <a:t>اتصال موازی</a:t>
                      </a:r>
                      <a:endParaRPr lang="en-US" sz="1700" dirty="0">
                        <a:latin typeface="Cambria Math" panose="02040503050406030204" pitchFamily="18" charset="0"/>
                        <a:ea typeface="Cambria Math" panose="02040503050406030204" pitchFamily="18" charset="0"/>
                        <a:cs typeface="B Nazanin" panose="00000400000000000000" pitchFamily="2" charset="-78"/>
                      </a:endParaRPr>
                    </a:p>
                  </a:txBody>
                  <a:tcPr/>
                </a:tc>
                <a:extLst>
                  <a:ext uri="{0D108BD9-81ED-4DB2-BD59-A6C34878D82A}">
                    <a16:rowId xmlns:a16="http://schemas.microsoft.com/office/drawing/2014/main" val="10006"/>
                  </a:ext>
                </a:extLst>
              </a:tr>
              <a:tr h="370840">
                <a:tc>
                  <a:txBody>
                    <a:bodyPr/>
                    <a:lstStyle/>
                    <a:p>
                      <a:pPr algn="ctr" rtl="1"/>
                      <a:r>
                        <a:rPr lang="fa-IR" sz="1700" dirty="0" smtClean="0">
                          <a:latin typeface="Cambria Math" panose="02040503050406030204" pitchFamily="18" charset="0"/>
                          <a:ea typeface="Cambria Math" panose="02040503050406030204" pitchFamily="18" charset="0"/>
                          <a:cs typeface="B Nazanin" panose="00000400000000000000" pitchFamily="2" charset="-78"/>
                        </a:rPr>
                        <a:t>اتصال موازی</a:t>
                      </a:r>
                      <a:endParaRPr lang="en-US" sz="1700" dirty="0">
                        <a:latin typeface="Cambria Math" panose="02040503050406030204" pitchFamily="18" charset="0"/>
                        <a:ea typeface="Cambria Math" panose="02040503050406030204" pitchFamily="18" charset="0"/>
                        <a:cs typeface="B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700" dirty="0" smtClean="0">
                          <a:latin typeface="Cambria Math" panose="02040503050406030204" pitchFamily="18" charset="0"/>
                          <a:ea typeface="Cambria Math" panose="02040503050406030204" pitchFamily="18" charset="0"/>
                          <a:cs typeface="B Nazanin" panose="00000400000000000000" pitchFamily="2" charset="-78"/>
                        </a:rPr>
                        <a:t>اتصال</a:t>
                      </a:r>
                      <a:r>
                        <a:rPr lang="fa-IR" sz="1700" baseline="0" dirty="0" smtClean="0">
                          <a:latin typeface="Cambria Math" panose="02040503050406030204" pitchFamily="18" charset="0"/>
                          <a:ea typeface="Cambria Math" panose="02040503050406030204" pitchFamily="18" charset="0"/>
                          <a:cs typeface="B Nazanin" panose="00000400000000000000" pitchFamily="2" charset="-78"/>
                        </a:rPr>
                        <a:t> سری</a:t>
                      </a:r>
                      <a:endParaRPr lang="en-US" sz="1700" dirty="0" smtClean="0">
                        <a:latin typeface="Cambria Math" panose="02040503050406030204" pitchFamily="18" charset="0"/>
                        <a:ea typeface="Cambria Math" panose="02040503050406030204" pitchFamily="18" charset="0"/>
                        <a:cs typeface="B Nazanin" panose="00000400000000000000" pitchFamily="2" charset="-78"/>
                      </a:endParaRPr>
                    </a:p>
                  </a:txBody>
                  <a:tcPr/>
                </a:tc>
                <a:extLst>
                  <a:ext uri="{0D108BD9-81ED-4DB2-BD59-A6C34878D82A}">
                    <a16:rowId xmlns:a16="http://schemas.microsoft.com/office/drawing/2014/main" val="10007"/>
                  </a:ext>
                </a:extLst>
              </a:tr>
            </a:tbl>
          </a:graphicData>
        </a:graphic>
      </p:graphicFrame>
      <p:sp>
        <p:nvSpPr>
          <p:cNvPr id="22" name="Rectangle 21"/>
          <p:cNvSpPr/>
          <p:nvPr/>
        </p:nvSpPr>
        <p:spPr>
          <a:xfrm>
            <a:off x="762000" y="2886862"/>
            <a:ext cx="2095500" cy="340093"/>
          </a:xfrm>
          <a:prstGeom prst="rect">
            <a:avLst/>
          </a:prstGeom>
        </p:spPr>
        <p:txBody>
          <a:bodyPr wrap="square">
            <a:spAutoFit/>
          </a:bodyPr>
          <a:lstStyle/>
          <a:p>
            <a:pPr algn="ctr" rtl="1">
              <a:lnSpc>
                <a:spcPct val="115000"/>
              </a:lnSpc>
              <a:spcAft>
                <a:spcPts val="1000"/>
              </a:spcAft>
              <a:buClr>
                <a:srgbClr val="FF0000"/>
              </a:buClr>
            </a:pPr>
            <a:r>
              <a:rPr lang="fa-IR" sz="14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جدول </a:t>
            </a:r>
            <a:r>
              <a:rPr lang="fa-IR" sz="1400" b="1" dirty="0" err="1"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دوگانی</a:t>
            </a:r>
            <a:r>
              <a:rPr lang="fa-IR" sz="14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سلف و خازن</a:t>
            </a:r>
            <a:endParaRPr lang="en-US" sz="1400" b="1" dirty="0">
              <a:solidFill>
                <a:srgbClr val="0000FF"/>
              </a:solidFill>
              <a:effectLst/>
              <a:latin typeface="Cambria Math" panose="02040503050406030204" pitchFamily="18" charset="0"/>
              <a:ea typeface="Cambria Math" panose="02040503050406030204" pitchFamily="18" charset="0"/>
              <a:cs typeface="Arial" panose="020B0604020202020204" pitchFamily="34" charset="0"/>
            </a:endParaRPr>
          </a:p>
        </p:txBody>
      </p:sp>
    </p:spTree>
    <p:extLst>
      <p:ext uri="{BB962C8B-B14F-4D97-AF65-F5344CB8AC3E}">
        <p14:creationId xmlns:p14="http://schemas.microsoft.com/office/powerpoint/2010/main" val="135424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7"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
        <p:nvSpPr>
          <p:cNvPr id="3" name="Rectangle 2"/>
          <p:cNvSpPr/>
          <p:nvPr/>
        </p:nvSpPr>
        <p:spPr>
          <a:xfrm>
            <a:off x="533400" y="230498"/>
            <a:ext cx="8412245" cy="353943"/>
          </a:xfrm>
          <a:prstGeom prst="rect">
            <a:avLst/>
          </a:prstGeom>
        </p:spPr>
        <p:txBody>
          <a:bodyPr wrap="square">
            <a:spAutoFit/>
          </a:bodyPr>
          <a:lstStyle/>
          <a:p>
            <a:pPr algn="just" rtl="1">
              <a:buClr>
                <a:srgbClr val="FF0000"/>
              </a:buClr>
            </a:pPr>
            <a:r>
              <a:rPr lang="fa-IR" sz="17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2- سلف خطی تغییرپذیر با زمان: </a:t>
            </a:r>
            <a:r>
              <a:rPr lang="fa-IR" sz="1700" dirty="0" smtClean="0">
                <a:latin typeface="Times New Roman" panose="02020603050405020304" pitchFamily="18" charset="0"/>
                <a:ea typeface="Calibri" panose="020F0502020204030204" pitchFamily="34" charset="0"/>
                <a:cs typeface="B Nazanin" panose="00000400000000000000" pitchFamily="2" charset="-78"/>
              </a:rPr>
              <a:t>اندوکتانس (مشخصه</a:t>
            </a:r>
            <a:r>
              <a:rPr lang="el-GR" sz="1700" dirty="0" smtClean="0">
                <a:latin typeface="Cambria Math" panose="02040503050406030204" pitchFamily="18" charset="0"/>
                <a:ea typeface="Cambria Math" panose="02040503050406030204" pitchFamily="18" charset="0"/>
                <a:cs typeface="B Nazanin" panose="00000400000000000000" pitchFamily="2" charset="-78"/>
              </a:rPr>
              <a:t>φ</a:t>
            </a:r>
            <a:r>
              <a:rPr lang="en-US" sz="1700" dirty="0" err="1">
                <a:latin typeface="Cambria Math" panose="02040503050406030204" pitchFamily="18" charset="0"/>
                <a:ea typeface="Cambria Math" panose="02040503050406030204" pitchFamily="18" charset="0"/>
                <a:cs typeface="B Nazanin" panose="00000400000000000000" pitchFamily="2" charset="-78"/>
              </a:rPr>
              <a:t>i</a:t>
            </a:r>
            <a:r>
              <a:rPr lang="en-US" sz="1700" dirty="0">
                <a:latin typeface="Cambria Math" panose="02040503050406030204" pitchFamily="18" charset="0"/>
                <a:ea typeface="Cambria Math" panose="02040503050406030204" pitchFamily="18" charset="0"/>
                <a:cs typeface="B Nazanin" panose="00000400000000000000" pitchFamily="2" charset="-78"/>
              </a:rPr>
              <a:t>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a:t>
            </a:r>
            <a:r>
              <a:rPr lang="fa-IR" sz="1700" dirty="0" smtClean="0">
                <a:latin typeface="Times New Roman" panose="02020603050405020304" pitchFamily="18" charset="0"/>
                <a:ea typeface="Calibri" panose="020F0502020204030204" pitchFamily="34" charset="0"/>
                <a:cs typeface="B Nazanin" panose="00000400000000000000" pitchFamily="2" charset="-78"/>
              </a:rPr>
              <a:t>خطی ثابت نبوده و در طول زمان تغییر می کند</a:t>
            </a:r>
            <a:r>
              <a:rPr lang="fa-IR" sz="1700" dirty="0">
                <a:latin typeface="Times New Roman" panose="02020603050405020304" pitchFamily="18" charset="0"/>
                <a:ea typeface="Calibri" panose="020F0502020204030204" pitchFamily="34" charset="0"/>
                <a:cs typeface="B Nazanin" panose="00000400000000000000" pitchFamily="2" charset="-78"/>
              </a:rPr>
              <a:t>.</a:t>
            </a:r>
            <a:r>
              <a:rPr lang="fa-IR" sz="1700" b="1" dirty="0">
                <a:solidFill>
                  <a:srgbClr val="0070C0"/>
                </a:solidFill>
                <a:latin typeface="Times New Roman" panose="02020603050405020304" pitchFamily="18" charset="0"/>
                <a:ea typeface="Calibri" panose="020F0502020204030204" pitchFamily="34" charset="0"/>
                <a:cs typeface="B Nazanin" panose="00000400000000000000" pitchFamily="2" charset="-78"/>
              </a:rPr>
              <a:t> </a:t>
            </a:r>
            <a:endParaRPr lang="en-US" sz="17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2133600" y="838200"/>
                <a:ext cx="1681806"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1700" i="1">
                              <a:latin typeface="Cambria Math" panose="02040503050406030204" pitchFamily="18" charset="0"/>
                            </a:rPr>
                          </m:ctrlPr>
                        </m:dPr>
                        <m:e>
                          <m:r>
                            <a:rPr lang="en-US" sz="1700" i="1">
                              <a:latin typeface="Cambria Math" panose="02040503050406030204" pitchFamily="18" charset="0"/>
                            </a:rPr>
                            <m:t>𝜑</m:t>
                          </m:r>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r>
                            <a:rPr lang="en-US" sz="1700" i="1">
                              <a:latin typeface="Cambria Math" panose="02040503050406030204" pitchFamily="18" charset="0"/>
                            </a:rPr>
                            <m:t>𝐿</m:t>
                          </m:r>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r>
                            <a:rPr lang="en-US" sz="1700" i="1">
                              <a:latin typeface="Cambria Math" panose="02040503050406030204" pitchFamily="18" charset="0"/>
                            </a:rPr>
                            <m:t>𝑖</m:t>
                          </m:r>
                          <m:r>
                            <a:rPr lang="en-US" sz="1700" i="0">
                              <a:latin typeface="Cambria Math" panose="02040503050406030204" pitchFamily="18" charset="0"/>
                            </a:rPr>
                            <m:t>(</m:t>
                          </m:r>
                          <m:r>
                            <a:rPr lang="en-US" sz="1700" i="1">
                              <a:latin typeface="Cambria Math" panose="02040503050406030204" pitchFamily="18" charset="0"/>
                            </a:rPr>
                            <m:t>𝑡</m:t>
                          </m:r>
                        </m:e>
                      </m:d>
                    </m:oMath>
                  </m:oMathPara>
                </a14:m>
                <a:endParaRPr lang="en-US" sz="1700" dirty="0"/>
              </a:p>
            </p:txBody>
          </p:sp>
        </mc:Choice>
        <mc:Fallback xmlns="">
          <p:sp>
            <p:nvSpPr>
              <p:cNvPr id="5" name="Rectangle 4"/>
              <p:cNvSpPr>
                <a:spLocks noRot="1" noChangeAspect="1" noMove="1" noResize="1" noEditPoints="1" noAdjustHandles="1" noChangeArrowheads="1" noChangeShapeType="1" noTextEdit="1"/>
              </p:cNvSpPr>
              <p:nvPr/>
            </p:nvSpPr>
            <p:spPr>
              <a:xfrm>
                <a:off x="2133600" y="838200"/>
                <a:ext cx="1681806" cy="353943"/>
              </a:xfrm>
              <a:prstGeom prst="rect">
                <a:avLst/>
              </a:prstGeom>
              <a:blipFill>
                <a:blip r:embed="rId2"/>
                <a:stretch>
                  <a:fillRect t="-117241" r="-27174" b="-181034"/>
                </a:stretch>
              </a:blipFill>
            </p:spPr>
            <p:txBody>
              <a:bodyPr/>
              <a:lstStyle/>
              <a:p>
                <a:r>
                  <a:rPr lang="en-US">
                    <a:noFill/>
                  </a:rPr>
                  <a:t> </a:t>
                </a:r>
              </a:p>
            </p:txBody>
          </p:sp>
        </mc:Fallback>
      </mc:AlternateContent>
      <p:cxnSp>
        <p:nvCxnSpPr>
          <p:cNvPr id="6" name="Straight Arrow Connector 5"/>
          <p:cNvCxnSpPr/>
          <p:nvPr/>
        </p:nvCxnSpPr>
        <p:spPr>
          <a:xfrm>
            <a:off x="3962362" y="1034128"/>
            <a:ext cx="461853"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6"/>
              <p:cNvSpPr/>
              <p:nvPr/>
            </p:nvSpPr>
            <p:spPr>
              <a:xfrm>
                <a:off x="4457322" y="695275"/>
                <a:ext cx="3015569" cy="5890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rPr>
                        <m:t>𝑣</m:t>
                      </m:r>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1">
                              <a:latin typeface="Cambria Math" panose="02040503050406030204" pitchFamily="18" charset="0"/>
                            </a:rPr>
                            <m:t>𝑑</m:t>
                          </m:r>
                          <m:r>
                            <a:rPr lang="en-US" sz="1700" i="1">
                              <a:latin typeface="Cambria Math" panose="02040503050406030204" pitchFamily="18" charset="0"/>
                            </a:rPr>
                            <m:t>𝜑</m:t>
                          </m:r>
                        </m:num>
                        <m:den>
                          <m:r>
                            <a:rPr lang="en-US" sz="1700" i="1">
                              <a:latin typeface="Cambria Math" panose="02040503050406030204" pitchFamily="18" charset="0"/>
                            </a:rPr>
                            <m:t>𝑑𝑡</m:t>
                          </m:r>
                        </m:den>
                      </m:f>
                      <m:r>
                        <a:rPr lang="en-US" sz="1700" i="0">
                          <a:latin typeface="Cambria Math" panose="02040503050406030204" pitchFamily="18" charset="0"/>
                        </a:rPr>
                        <m:t>=</m:t>
                      </m:r>
                      <m:r>
                        <a:rPr lang="en-US" sz="1700" i="1">
                          <a:latin typeface="Cambria Math" panose="02040503050406030204" pitchFamily="18" charset="0"/>
                        </a:rPr>
                        <m:t>𝐿</m:t>
                      </m:r>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1">
                              <a:latin typeface="Cambria Math" panose="02040503050406030204" pitchFamily="18" charset="0"/>
                            </a:rPr>
                            <m:t>𝑑𝑖</m:t>
                          </m:r>
                        </m:num>
                        <m:den>
                          <m:r>
                            <a:rPr lang="en-US" sz="1700" i="1">
                              <a:latin typeface="Cambria Math" panose="02040503050406030204" pitchFamily="18" charset="0"/>
                            </a:rPr>
                            <m:t>𝑑𝑡</m:t>
                          </m:r>
                        </m:den>
                      </m:f>
                      <m:r>
                        <a:rPr lang="en-US" sz="1700" i="0">
                          <a:latin typeface="Cambria Math" panose="02040503050406030204" pitchFamily="18" charset="0"/>
                        </a:rPr>
                        <m:t>+</m:t>
                      </m:r>
                      <m:r>
                        <a:rPr lang="en-US" sz="1700" i="1">
                          <a:latin typeface="Cambria Math" panose="02040503050406030204" pitchFamily="18" charset="0"/>
                        </a:rPr>
                        <m:t>𝑖</m:t>
                      </m:r>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1">
                              <a:latin typeface="Cambria Math" panose="02040503050406030204" pitchFamily="18" charset="0"/>
                            </a:rPr>
                            <m:t>𝑑𝐿</m:t>
                          </m:r>
                        </m:num>
                        <m:den>
                          <m:r>
                            <a:rPr lang="en-US" sz="1700" i="1">
                              <a:latin typeface="Cambria Math" panose="02040503050406030204" pitchFamily="18" charset="0"/>
                            </a:rPr>
                            <m:t>𝑑𝑡</m:t>
                          </m:r>
                        </m:den>
                      </m:f>
                    </m:oMath>
                  </m:oMathPara>
                </a14:m>
                <a:endParaRPr lang="en-US" sz="1700" dirty="0"/>
              </a:p>
            </p:txBody>
          </p:sp>
        </mc:Choice>
        <mc:Fallback xmlns="">
          <p:sp>
            <p:nvSpPr>
              <p:cNvPr id="7" name="Rectangle 6"/>
              <p:cNvSpPr>
                <a:spLocks noRot="1" noChangeAspect="1" noMove="1" noResize="1" noEditPoints="1" noAdjustHandles="1" noChangeArrowheads="1" noChangeShapeType="1" noTextEdit="1"/>
              </p:cNvSpPr>
              <p:nvPr/>
            </p:nvSpPr>
            <p:spPr>
              <a:xfrm>
                <a:off x="4457322" y="695275"/>
                <a:ext cx="3015569" cy="589007"/>
              </a:xfrm>
              <a:prstGeom prst="rect">
                <a:avLst/>
              </a:prstGeom>
              <a:blipFill>
                <a:blip r:embed="rId3"/>
                <a:stretch>
                  <a:fillRect/>
                </a:stretch>
              </a:blipFill>
            </p:spPr>
            <p:txBody>
              <a:bodyPr/>
              <a:lstStyle/>
              <a:p>
                <a:r>
                  <a:rPr lang="en-US">
                    <a:noFill/>
                  </a:rPr>
                  <a:t> </a:t>
                </a:r>
              </a:p>
            </p:txBody>
          </p:sp>
        </mc:Fallback>
      </mc:AlternateContent>
      <p:sp>
        <p:nvSpPr>
          <p:cNvPr id="12" name="Rectangle 11"/>
          <p:cNvSpPr/>
          <p:nvPr/>
        </p:nvSpPr>
        <p:spPr>
          <a:xfrm>
            <a:off x="2819401" y="2265037"/>
            <a:ext cx="6088946" cy="2185214"/>
          </a:xfrm>
          <a:prstGeom prst="rect">
            <a:avLst/>
          </a:prstGeom>
        </p:spPr>
        <p:txBody>
          <a:bodyPr wrap="square">
            <a:spAutoFit/>
          </a:bodyPr>
          <a:lstStyle/>
          <a:p>
            <a:pPr algn="just" rtl="1">
              <a:buClr>
                <a:srgbClr val="FF0000"/>
              </a:buClr>
            </a:pPr>
            <a:r>
              <a:rPr lang="fa-IR" sz="17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3- سلف غیرخطی: </a:t>
            </a:r>
            <a:r>
              <a:rPr lang="fa-IR" sz="1700" dirty="0" smtClean="0">
                <a:latin typeface="Times New Roman" panose="02020603050405020304" pitchFamily="18" charset="0"/>
                <a:ea typeface="Calibri" panose="020F0502020204030204" pitchFamily="34" charset="0"/>
                <a:cs typeface="B Nazanin" panose="00000400000000000000" pitchFamily="2" charset="-78"/>
              </a:rPr>
              <a:t>در این نوع سلف، رابطه خطی میان </a:t>
            </a:r>
            <a:r>
              <a:rPr lang="el-GR" sz="1700" dirty="0">
                <a:latin typeface="Cambria Math" panose="02040503050406030204" pitchFamily="18" charset="0"/>
                <a:ea typeface="Cambria Math" panose="02040503050406030204" pitchFamily="18" charset="0"/>
                <a:cs typeface="B Nazanin" panose="00000400000000000000" pitchFamily="2" charset="-78"/>
              </a:rPr>
              <a:t>φ</a:t>
            </a:r>
            <a:r>
              <a:rPr lang="fa-IR" sz="1700" dirty="0" smtClean="0">
                <a:latin typeface="Times New Roman" panose="02020603050405020304" pitchFamily="18" charset="0"/>
                <a:ea typeface="Calibri" panose="020F0502020204030204" pitchFamily="34" charset="0"/>
                <a:cs typeface="B Nazanin" panose="00000400000000000000" pitchFamily="2" charset="-78"/>
              </a:rPr>
              <a:t> و </a:t>
            </a:r>
            <a:r>
              <a:rPr lang="en-US" sz="1700" dirty="0" err="1">
                <a:latin typeface="Cambria Math" panose="02040503050406030204" pitchFamily="18" charset="0"/>
                <a:ea typeface="Cambria Math" panose="02040503050406030204" pitchFamily="18" charset="0"/>
                <a:cs typeface="B Nazanin" panose="00000400000000000000" pitchFamily="2" charset="-78"/>
              </a:rPr>
              <a:t>i</a:t>
            </a:r>
            <a:r>
              <a:rPr lang="fa-IR" sz="1700" dirty="0" smtClean="0">
                <a:latin typeface="Times New Roman" panose="02020603050405020304" pitchFamily="18" charset="0"/>
                <a:ea typeface="Calibri" panose="020F0502020204030204" pitchFamily="34" charset="0"/>
                <a:cs typeface="B Nazanin" panose="00000400000000000000" pitchFamily="2" charset="-78"/>
              </a:rPr>
              <a:t> وجود ندارد و یا به عبارتی، مشخصه </a:t>
            </a:r>
            <a:r>
              <a:rPr lang="el-GR" sz="1700" dirty="0">
                <a:latin typeface="Cambria Math" panose="02040503050406030204" pitchFamily="18" charset="0"/>
                <a:ea typeface="Cambria Math" panose="02040503050406030204" pitchFamily="18" charset="0"/>
                <a:cs typeface="B Nazanin" panose="00000400000000000000" pitchFamily="2" charset="-78"/>
              </a:rPr>
              <a:t>φ</a:t>
            </a:r>
            <a:r>
              <a:rPr lang="en-US" sz="1700" dirty="0" err="1">
                <a:latin typeface="Cambria Math" panose="02040503050406030204" pitchFamily="18" charset="0"/>
                <a:ea typeface="Cambria Math" panose="02040503050406030204" pitchFamily="18" charset="0"/>
                <a:cs typeface="B Nazanin" panose="00000400000000000000" pitchFamily="2" charset="-78"/>
              </a:rPr>
              <a:t>i</a:t>
            </a:r>
            <a:r>
              <a:rPr lang="fa-IR" sz="1700" dirty="0" smtClean="0">
                <a:latin typeface="Times New Roman" panose="02020603050405020304" pitchFamily="18" charset="0"/>
                <a:ea typeface="Calibri" panose="020F0502020204030204" pitchFamily="34" charset="0"/>
                <a:cs typeface="B Nazanin" panose="00000400000000000000" pitchFamily="2" charset="-78"/>
              </a:rPr>
              <a:t> غیرخطی است. این سلف ها می توانند تغییرپذیر یا تغییرناپذیر با زمان باشند. </a:t>
            </a:r>
            <a:endParaRPr lang="en-US" sz="1700" dirty="0" smtClean="0">
              <a:latin typeface="Times New Roman" panose="02020603050405020304" pitchFamily="18" charset="0"/>
              <a:ea typeface="Calibri" panose="020F0502020204030204" pitchFamily="34" charset="0"/>
              <a:cs typeface="B Nazanin" panose="00000400000000000000" pitchFamily="2" charset="-78"/>
            </a:endParaRPr>
          </a:p>
          <a:p>
            <a:pPr algn="just" rtl="1">
              <a:buClr>
                <a:srgbClr val="FF0000"/>
              </a:buClr>
            </a:pPr>
            <a:r>
              <a:rPr lang="fa-IR" sz="1700" dirty="0" smtClean="0">
                <a:latin typeface="Times New Roman" panose="02020603050405020304" pitchFamily="18" charset="0"/>
                <a:ea typeface="Calibri" panose="020F0502020204030204" pitchFamily="34" charset="0"/>
                <a:cs typeface="B Nazanin" panose="00000400000000000000" pitchFamily="2" charset="-78"/>
              </a:rPr>
              <a:t>غالب </a:t>
            </a:r>
            <a:r>
              <a:rPr lang="fa-IR" sz="1700" dirty="0">
                <a:latin typeface="Times New Roman" panose="02020603050405020304" pitchFamily="18" charset="0"/>
                <a:ea typeface="Calibri" panose="020F0502020204030204" pitchFamily="34" charset="0"/>
                <a:cs typeface="B Nazanin" panose="00000400000000000000" pitchFamily="2" charset="-78"/>
              </a:rPr>
              <a:t>سلف های فیزیکی </a:t>
            </a:r>
            <a:r>
              <a:rPr lang="fa-IR" sz="1700" dirty="0" smtClean="0">
                <a:latin typeface="Times New Roman" panose="02020603050405020304" pitchFamily="18" charset="0"/>
                <a:ea typeface="Calibri" panose="020F0502020204030204" pitchFamily="34" charset="0"/>
                <a:cs typeface="B Nazanin" panose="00000400000000000000" pitchFamily="2" charset="-78"/>
              </a:rPr>
              <a:t>غیرخطی می</a:t>
            </a:r>
            <a:r>
              <a:rPr lang="en-US" sz="1700" dirty="0" smtClean="0">
                <a:latin typeface="Times New Roman" panose="02020603050405020304" pitchFamily="18" charset="0"/>
                <a:ea typeface="Calibri" panose="020F0502020204030204" pitchFamily="34" charset="0"/>
                <a:cs typeface="B Nazanin" panose="00000400000000000000" pitchFamily="2" charset="-78"/>
              </a:rPr>
              <a:t> </a:t>
            </a:r>
            <a:r>
              <a:rPr lang="fa-IR" sz="1700" dirty="0" smtClean="0">
                <a:latin typeface="Times New Roman" panose="02020603050405020304" pitchFamily="18" charset="0"/>
                <a:ea typeface="Calibri" panose="020F0502020204030204" pitchFamily="34" charset="0"/>
                <a:cs typeface="B Nazanin" panose="00000400000000000000" pitchFamily="2" charset="-78"/>
              </a:rPr>
              <a:t>باشند </a:t>
            </a:r>
            <a:r>
              <a:rPr lang="fa-IR" sz="1700" dirty="0">
                <a:latin typeface="Times New Roman" panose="02020603050405020304" pitchFamily="18" charset="0"/>
                <a:ea typeface="Calibri" panose="020F0502020204030204" pitchFamily="34" charset="0"/>
                <a:cs typeface="B Nazanin" panose="00000400000000000000" pitchFamily="2" charset="-78"/>
              </a:rPr>
              <a:t>و تنها برای دامنه تغییرات خاصی از جریان میتوان آنها را خطی فرض نمود</a:t>
            </a:r>
            <a:r>
              <a:rPr lang="fa-IR" sz="1700" dirty="0" smtClean="0">
                <a:latin typeface="Times New Roman" panose="02020603050405020304" pitchFamily="18" charset="0"/>
                <a:ea typeface="Calibri" panose="020F0502020204030204" pitchFamily="34" charset="0"/>
                <a:cs typeface="B Nazanin" panose="00000400000000000000" pitchFamily="2" charset="-78"/>
              </a:rPr>
              <a:t>. </a:t>
            </a:r>
            <a:r>
              <a:rPr lang="fa-IR" sz="1700" dirty="0">
                <a:latin typeface="Times New Roman" panose="02020603050405020304" pitchFamily="18" charset="0"/>
                <a:ea typeface="Calibri" panose="020F0502020204030204" pitchFamily="34" charset="0"/>
                <a:cs typeface="B Nazanin" panose="00000400000000000000" pitchFamily="2" charset="-78"/>
              </a:rPr>
              <a:t>شکل مقابل منحنی مشخصه غالب سلف های فیزیکی را نشان </a:t>
            </a:r>
            <a:r>
              <a:rPr lang="fa-IR" sz="1700" dirty="0" smtClean="0">
                <a:latin typeface="Times New Roman" panose="02020603050405020304" pitchFamily="18" charset="0"/>
                <a:ea typeface="Calibri" panose="020F0502020204030204" pitchFamily="34" charset="0"/>
                <a:cs typeface="B Nazanin" panose="00000400000000000000" pitchFamily="2" charset="-78"/>
              </a:rPr>
              <a:t>می دهد</a:t>
            </a:r>
            <a:r>
              <a:rPr lang="fa-IR" sz="1700" dirty="0">
                <a:latin typeface="Times New Roman" panose="02020603050405020304" pitchFamily="18" charset="0"/>
                <a:ea typeface="Calibri" panose="020F0502020204030204" pitchFamily="34" charset="0"/>
                <a:cs typeface="B Nazanin" panose="00000400000000000000" pitchFamily="2" charset="-78"/>
              </a:rPr>
              <a:t>. همانطور که دیده </a:t>
            </a:r>
            <a:r>
              <a:rPr lang="fa-IR" sz="1700" dirty="0" smtClean="0">
                <a:latin typeface="Times New Roman" panose="02020603050405020304" pitchFamily="18" charset="0"/>
                <a:ea typeface="Calibri" panose="020F0502020204030204" pitchFamily="34" charset="0"/>
                <a:cs typeface="B Nazanin" panose="00000400000000000000" pitchFamily="2" charset="-78"/>
              </a:rPr>
              <a:t>می</a:t>
            </a:r>
            <a:r>
              <a:rPr lang="en-US" sz="1700" dirty="0" smtClean="0">
                <a:latin typeface="Times New Roman" panose="02020603050405020304" pitchFamily="18" charset="0"/>
                <a:ea typeface="Calibri" panose="020F0502020204030204" pitchFamily="34" charset="0"/>
                <a:cs typeface="B Nazanin" panose="00000400000000000000" pitchFamily="2" charset="-78"/>
              </a:rPr>
              <a:t> </a:t>
            </a:r>
            <a:r>
              <a:rPr lang="fa-IR" sz="1700" dirty="0" smtClean="0">
                <a:latin typeface="Times New Roman" panose="02020603050405020304" pitchFamily="18" charset="0"/>
                <a:ea typeface="Calibri" panose="020F0502020204030204" pitchFamily="34" charset="0"/>
                <a:cs typeface="B Nazanin" panose="00000400000000000000" pitchFamily="2" charset="-78"/>
              </a:rPr>
              <a:t>شود </a:t>
            </a:r>
            <a:r>
              <a:rPr lang="fa-IR" sz="1700"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در جریان های زیاد، شار سلف به حالت اشباع در می آید (متناظر با کاهش </a:t>
            </a:r>
            <a:r>
              <a:rPr lang="fa-IR" sz="1700"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قابل </a:t>
            </a:r>
            <a:r>
              <a:rPr lang="fa-IR" sz="1700"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توجه اندوکتانس است). </a:t>
            </a:r>
            <a:r>
              <a:rPr lang="fa-IR" sz="1700" dirty="0" smtClean="0">
                <a:latin typeface="Times New Roman" panose="02020603050405020304" pitchFamily="18" charset="0"/>
                <a:ea typeface="Calibri" panose="020F0502020204030204" pitchFamily="34" charset="0"/>
                <a:cs typeface="B Nazanin" panose="00000400000000000000" pitchFamily="2" charset="-78"/>
              </a:rPr>
              <a:t>البته این حالت نیز، دقیقاً نمایش یک سلف واقعی را نداشته و در ادامه، رفتار یک سلف واقعی ارائه خواهد شد (اسلاید بعد). این مفهوم، تحت عنوان </a:t>
            </a:r>
            <a:r>
              <a:rPr lang="fa-IR" sz="17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پسماند (هیسترزیس) </a:t>
            </a:r>
            <a:r>
              <a:rPr lang="fa-IR" sz="1700" dirty="0" smtClean="0">
                <a:latin typeface="Times New Roman" panose="02020603050405020304" pitchFamily="18" charset="0"/>
                <a:ea typeface="Calibri" panose="020F0502020204030204" pitchFamily="34" charset="0"/>
                <a:cs typeface="B Nazanin" panose="00000400000000000000" pitchFamily="2" charset="-78"/>
              </a:rPr>
              <a:t>خود را نشان می دهد.</a:t>
            </a:r>
            <a:endParaRPr lang="en-US" sz="17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4"/>
          <a:stretch>
            <a:fillRect/>
          </a:stretch>
        </p:blipFill>
        <p:spPr>
          <a:xfrm>
            <a:off x="152400" y="2384557"/>
            <a:ext cx="2667000" cy="1879142"/>
          </a:xfrm>
          <a:prstGeom prst="rect">
            <a:avLst/>
          </a:prstGeom>
        </p:spPr>
      </p:pic>
      <p:sp>
        <p:nvSpPr>
          <p:cNvPr id="14" name="Rectangle 13"/>
          <p:cNvSpPr/>
          <p:nvPr/>
        </p:nvSpPr>
        <p:spPr>
          <a:xfrm>
            <a:off x="304908" y="4235990"/>
            <a:ext cx="2012089" cy="340093"/>
          </a:xfrm>
          <a:prstGeom prst="rect">
            <a:avLst/>
          </a:prstGeom>
        </p:spPr>
        <p:txBody>
          <a:bodyPr wrap="none">
            <a:spAutoFit/>
          </a:bodyPr>
          <a:lstStyle/>
          <a:p>
            <a:pPr algn="just" rtl="1">
              <a:lnSpc>
                <a:spcPct val="115000"/>
              </a:lnSpc>
              <a:spcAft>
                <a:spcPts val="1000"/>
              </a:spcAft>
              <a:buClr>
                <a:srgbClr val="FF0000"/>
              </a:buClr>
            </a:pPr>
            <a:r>
              <a:rPr lang="fa-IR"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مشخصه نمونه سلف غیرخطی</a:t>
            </a:r>
            <a:endParaRPr lang="en-US" sz="14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 name="Rectangle 1"/>
          <p:cNvSpPr/>
          <p:nvPr/>
        </p:nvSpPr>
        <p:spPr>
          <a:xfrm>
            <a:off x="374956" y="1466883"/>
            <a:ext cx="8587622" cy="615553"/>
          </a:xfrm>
          <a:prstGeom prst="rect">
            <a:avLst/>
          </a:prstGeom>
        </p:spPr>
        <p:txBody>
          <a:bodyPr wrap="square">
            <a:spAutoFit/>
          </a:bodyPr>
          <a:lstStyle/>
          <a:p>
            <a:pPr marL="342900" indent="-342900" algn="just" rtl="1">
              <a:buClr>
                <a:srgbClr val="FF0000"/>
              </a:buClr>
              <a:buFont typeface="Wingdings" panose="05000000000000000000" pitchFamily="2" charset="2"/>
              <a:buChar char="ü"/>
            </a:pPr>
            <a:r>
              <a:rPr lang="fa-IR" sz="1700" dirty="0" smtClean="0">
                <a:latin typeface="Times New Roman" panose="02020603050405020304" pitchFamily="18" charset="0"/>
                <a:ea typeface="Calibri" panose="020F0502020204030204" pitchFamily="34" charset="0"/>
                <a:cs typeface="B Nazanin" panose="00000400000000000000" pitchFamily="2" charset="-78"/>
              </a:rPr>
              <a:t>با استدلالی مشابه با مقاومت و خازن های خطی تغییرپذیر با زمان، این خانواده از سلف ها نیز با اعمال ورودی با یک فرکانس مشخص، امکان ارائه خروجی با فرکانس های متفاوت را دارند.</a:t>
            </a:r>
            <a:endParaRPr lang="en-US" sz="1700" dirty="0"/>
          </a:p>
        </p:txBody>
      </p:sp>
      <p:sp>
        <p:nvSpPr>
          <p:cNvPr id="8" name="Rectangle 7"/>
          <p:cNvSpPr/>
          <p:nvPr/>
        </p:nvSpPr>
        <p:spPr>
          <a:xfrm>
            <a:off x="445711" y="4714749"/>
            <a:ext cx="8587622" cy="1138773"/>
          </a:xfrm>
          <a:prstGeom prst="rect">
            <a:avLst/>
          </a:prstGeom>
        </p:spPr>
        <p:txBody>
          <a:bodyPr wrap="square">
            <a:spAutoFit/>
          </a:bodyPr>
          <a:lstStyle/>
          <a:p>
            <a:pPr marL="285750" indent="-285750" algn="just" rtl="1">
              <a:buFont typeface="Wingdings" panose="05000000000000000000" pitchFamily="2" charset="2"/>
              <a:buChar char="q"/>
            </a:pP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هیسترزیس مغناطیسی </a:t>
            </a:r>
            <a:r>
              <a:rPr lang="ar-BH"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a:t>
            </a:r>
            <a:r>
              <a:rPr lang="en-US"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Magnetic </a:t>
            </a:r>
            <a:r>
              <a:rPr lang="en-US"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Hysteresis</a:t>
            </a:r>
            <a:r>
              <a:rPr lang="fa-IR"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به ت</a:t>
            </a:r>
            <a:r>
              <a:rPr lang="fa-IR"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أ</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خیر </a:t>
            </a:r>
            <a:r>
              <a:rPr lang="ar-BH"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ایجاد شده در یک ماده مغناطیسی گفته می‌شود که به خواص مغناطیس‌کنندگی ماده مربوط است. در این پدیده ابتدا ماده، مغناطیس شده و سپس مغناطیس‌ زدایی </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می‌شود.</a:t>
            </a:r>
            <a:r>
              <a:rPr lang="fa-IR"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شار </a:t>
            </a:r>
            <a:r>
              <a:rPr lang="ar-BH"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مغناطیسی در یک سیم‌پیچ الکترومغناطیسی، مقدار میدان مغناطیسی یا خطوطی از نیرو است که در یک ناحیه مشخص تولید و اغلب به نام «چگالی شار» شناخته می‌شود. چگالی شار با نماد </a:t>
            </a:r>
            <a:r>
              <a:rPr lang="en-US"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B </a:t>
            </a:r>
            <a:r>
              <a:rPr lang="fa-IR"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نشان </a:t>
            </a:r>
            <a:r>
              <a:rPr lang="ar-BH"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داده می‌شود و واحد آن تسلا </a:t>
            </a:r>
            <a:r>
              <a:rPr lang="fa-IR"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a:t>
            </a:r>
            <a:r>
              <a:rPr lang="en-US"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T</a:t>
            </a:r>
            <a:r>
              <a:rPr lang="fa-IR"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 است</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a:t>
            </a:r>
            <a:endParaRPr lang="ar-BH" sz="1700" b="0" i="0" dirty="0">
              <a:solidFill>
                <a:srgbClr val="1C1917"/>
              </a:solidFill>
              <a:effectLst/>
              <a:latin typeface="Cambria Math" panose="02040503050406030204" pitchFamily="18" charset="0"/>
              <a:ea typeface="Cambria Math" panose="02040503050406030204" pitchFamily="18" charset="0"/>
              <a:cs typeface="B Nazanin" panose="00000400000000000000" pitchFamily="2" charset="-78"/>
            </a:endParaRPr>
          </a:p>
        </p:txBody>
      </p:sp>
    </p:spTree>
    <p:extLst>
      <p:ext uri="{BB962C8B-B14F-4D97-AF65-F5344CB8AC3E}">
        <p14:creationId xmlns:p14="http://schemas.microsoft.com/office/powerpoint/2010/main" val="62386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pic>
        <p:nvPicPr>
          <p:cNvPr id="3" name="Picture 2"/>
          <p:cNvPicPr>
            <a:picLocks noChangeAspect="1"/>
          </p:cNvPicPr>
          <p:nvPr/>
        </p:nvPicPr>
        <p:blipFill rotWithShape="1">
          <a:blip r:embed="rId2"/>
          <a:srcRect l="41740" r="45285" b="91422"/>
          <a:stretch/>
        </p:blipFill>
        <p:spPr>
          <a:xfrm>
            <a:off x="6233360" y="1071784"/>
            <a:ext cx="597663" cy="332035"/>
          </a:xfrm>
          <a:prstGeom prst="rect">
            <a:avLst/>
          </a:prstGeom>
        </p:spPr>
      </p:pic>
      <p:sp>
        <p:nvSpPr>
          <p:cNvPr id="5" name="Rectangle 4"/>
          <p:cNvSpPr/>
          <p:nvPr/>
        </p:nvSpPr>
        <p:spPr>
          <a:xfrm>
            <a:off x="2938596" y="154301"/>
            <a:ext cx="6108106" cy="877163"/>
          </a:xfrm>
          <a:prstGeom prst="rect">
            <a:avLst/>
          </a:prstGeom>
        </p:spPr>
        <p:txBody>
          <a:bodyPr wrap="square">
            <a:spAutoFit/>
          </a:bodyPr>
          <a:lstStyle/>
          <a:p>
            <a:pPr marL="285750" indent="-285750" algn="just" rtl="1">
              <a:buClr>
                <a:srgbClr val="FF0000"/>
              </a:buClr>
              <a:buFont typeface="Wingdings" panose="05000000000000000000" pitchFamily="2" charset="2"/>
              <a:buChar char="q"/>
            </a:pPr>
            <a:r>
              <a:rPr lang="fa-IR" sz="1700" b="1" dirty="0">
                <a:solidFill>
                  <a:srgbClr val="FF0000"/>
                </a:solidFill>
                <a:cs typeface="B Nazanin" panose="00000400000000000000" pitchFamily="2" charset="-78"/>
              </a:rPr>
              <a:t>خاصیت پسماند (یا هیسترزیس) در سلف </a:t>
            </a:r>
            <a:r>
              <a:rPr lang="fa-IR" sz="1700" b="1" dirty="0" smtClean="0">
                <a:solidFill>
                  <a:srgbClr val="FF0000"/>
                </a:solidFill>
                <a:cs typeface="B Nazanin" panose="00000400000000000000" pitchFamily="2" charset="-78"/>
              </a:rPr>
              <a:t>واقعی: </a:t>
            </a:r>
            <a:r>
              <a:rPr lang="fa-IR" sz="1700" dirty="0">
                <a:cs typeface="B Nazanin" panose="00000400000000000000" pitchFamily="2" charset="-78"/>
              </a:rPr>
              <a:t>مدار مقابل را در نظر بگیرید که جریان در ابتدا صفر بوده و بعد به شکل تابع سینوسی تغییر </a:t>
            </a:r>
            <a:r>
              <a:rPr lang="fa-IR" sz="1700" dirty="0" smtClean="0">
                <a:cs typeface="B Nazanin" panose="00000400000000000000" pitchFamily="2" charset="-78"/>
              </a:rPr>
              <a:t>می کند</a:t>
            </a:r>
            <a:r>
              <a:rPr lang="fa-IR" sz="1700" dirty="0">
                <a:cs typeface="B Nazanin" panose="00000400000000000000" pitchFamily="2" charset="-78"/>
              </a:rPr>
              <a:t>. ابتدا نیم سیکل مثبت و بعد نیم سیکل منفی را طی </a:t>
            </a:r>
            <a:r>
              <a:rPr lang="fa-IR" sz="1700" dirty="0" smtClean="0">
                <a:cs typeface="B Nazanin" panose="00000400000000000000" pitchFamily="2" charset="-78"/>
              </a:rPr>
              <a:t>می کند</a:t>
            </a:r>
            <a:r>
              <a:rPr lang="fa-IR" sz="1700" dirty="0">
                <a:cs typeface="B Nazanin" panose="00000400000000000000" pitchFamily="2" charset="-78"/>
              </a:rPr>
              <a:t>. </a:t>
            </a:r>
            <a:endParaRPr lang="en-US" sz="1700" b="1" dirty="0">
              <a:solidFill>
                <a:srgbClr val="FF0000"/>
              </a:solidFill>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21988" y="23553"/>
            <a:ext cx="1793976" cy="1436767"/>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754489" y="338097"/>
                <a:ext cx="1184106" cy="6272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rPr>
                        <m:t>𝜑</m:t>
                      </m:r>
                      <m:r>
                        <a:rPr lang="en-US" sz="1700" i="0">
                          <a:latin typeface="Cambria Math" panose="02040503050406030204" pitchFamily="18" charset="0"/>
                        </a:rPr>
                        <m:t>=</m:t>
                      </m:r>
                      <m:nary>
                        <m:naryPr>
                          <m:grow m:val="on"/>
                          <m:subHide m:val="on"/>
                          <m:supHide m:val="on"/>
                          <m:ctrlPr>
                            <a:rPr lang="en-US" sz="1700" i="1">
                              <a:latin typeface="Cambria Math" panose="02040503050406030204" pitchFamily="18" charset="0"/>
                            </a:rPr>
                          </m:ctrlPr>
                        </m:naryPr>
                        <m:sub/>
                        <m:sup/>
                        <m:e>
                          <m:r>
                            <a:rPr lang="en-US" sz="1700" i="1">
                              <a:latin typeface="Cambria Math" panose="02040503050406030204" pitchFamily="18" charset="0"/>
                            </a:rPr>
                            <m:t>𝑣𝑑𝑡</m:t>
                          </m:r>
                        </m:e>
                      </m:nary>
                    </m:oMath>
                  </m:oMathPara>
                </a14:m>
                <a:endParaRPr lang="en-US" sz="1700" dirty="0"/>
              </a:p>
            </p:txBody>
          </p:sp>
        </mc:Choice>
        <mc:Fallback xmlns="">
          <p:sp>
            <p:nvSpPr>
              <p:cNvPr id="7" name="Rectangle 6"/>
              <p:cNvSpPr>
                <a:spLocks noRot="1" noChangeAspect="1" noMove="1" noResize="1" noEditPoints="1" noAdjustHandles="1" noChangeArrowheads="1" noChangeShapeType="1" noTextEdit="1"/>
              </p:cNvSpPr>
              <p:nvPr/>
            </p:nvSpPr>
            <p:spPr>
              <a:xfrm>
                <a:off x="1754489" y="338097"/>
                <a:ext cx="1184106" cy="627288"/>
              </a:xfrm>
              <a:prstGeom prst="rect">
                <a:avLst/>
              </a:prstGeom>
              <a:blipFill>
                <a:blip r:embed="rId4"/>
                <a:stretch>
                  <a:fillRect/>
                </a:stretch>
              </a:blipFill>
            </p:spPr>
            <p:txBody>
              <a:bodyPr/>
              <a:lstStyle/>
              <a:p>
                <a:r>
                  <a:rPr lang="en-US">
                    <a:noFill/>
                  </a:rPr>
                  <a:t> </a:t>
                </a:r>
              </a:p>
            </p:txBody>
          </p:sp>
        </mc:Fallback>
      </mc:AlternateContent>
      <p:pic>
        <p:nvPicPr>
          <p:cNvPr id="8" name="Picture 7"/>
          <p:cNvPicPr>
            <a:picLocks noChangeAspect="1"/>
          </p:cNvPicPr>
          <p:nvPr/>
        </p:nvPicPr>
        <p:blipFill>
          <a:blip r:embed="rId5"/>
          <a:stretch>
            <a:fillRect/>
          </a:stretch>
        </p:blipFill>
        <p:spPr>
          <a:xfrm>
            <a:off x="4497171" y="1295400"/>
            <a:ext cx="4310963" cy="3515488"/>
          </a:xfrm>
          <a:prstGeom prst="rect">
            <a:avLst/>
          </a:prstGeom>
        </p:spPr>
      </p:pic>
      <p:pic>
        <p:nvPicPr>
          <p:cNvPr id="9" name="Picture 8"/>
          <p:cNvPicPr>
            <a:picLocks noChangeAspect="1"/>
          </p:cNvPicPr>
          <p:nvPr/>
        </p:nvPicPr>
        <p:blipFill rotWithShape="1">
          <a:blip r:embed="rId2"/>
          <a:srcRect l="84142" t="56963" b="36174"/>
          <a:stretch/>
        </p:blipFill>
        <p:spPr>
          <a:xfrm>
            <a:off x="8135253" y="2631245"/>
            <a:ext cx="672881" cy="244684"/>
          </a:xfrm>
          <a:prstGeom prst="rect">
            <a:avLst/>
          </a:prstGeom>
        </p:spPr>
      </p:pic>
      <p:pic>
        <p:nvPicPr>
          <p:cNvPr id="10" name="Picture 9"/>
          <p:cNvPicPr>
            <a:picLocks noChangeAspect="1"/>
          </p:cNvPicPr>
          <p:nvPr/>
        </p:nvPicPr>
        <p:blipFill>
          <a:blip r:embed="rId6"/>
          <a:stretch>
            <a:fillRect/>
          </a:stretch>
        </p:blipFill>
        <p:spPr>
          <a:xfrm>
            <a:off x="400375" y="1523409"/>
            <a:ext cx="3984284" cy="2872036"/>
          </a:xfrm>
          <a:prstGeom prst="rect">
            <a:avLst/>
          </a:prstGeom>
        </p:spPr>
      </p:pic>
      <p:pic>
        <p:nvPicPr>
          <p:cNvPr id="11" name="Picture 10"/>
          <p:cNvPicPr>
            <a:picLocks noChangeAspect="1"/>
          </p:cNvPicPr>
          <p:nvPr/>
        </p:nvPicPr>
        <p:blipFill>
          <a:blip r:embed="rId7"/>
          <a:stretch>
            <a:fillRect/>
          </a:stretch>
        </p:blipFill>
        <p:spPr>
          <a:xfrm>
            <a:off x="738816" y="4377594"/>
            <a:ext cx="3702099" cy="2480406"/>
          </a:xfrm>
          <a:prstGeom prst="rect">
            <a:avLst/>
          </a:prstGeom>
        </p:spPr>
      </p:pic>
    </p:spTree>
    <p:extLst>
      <p:ext uri="{BB962C8B-B14F-4D97-AF65-F5344CB8AC3E}">
        <p14:creationId xmlns:p14="http://schemas.microsoft.com/office/powerpoint/2010/main" val="189071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
        <p:nvSpPr>
          <p:cNvPr id="2" name="Rectangle 1"/>
          <p:cNvSpPr/>
          <p:nvPr/>
        </p:nvSpPr>
        <p:spPr>
          <a:xfrm>
            <a:off x="3352800" y="228600"/>
            <a:ext cx="5638800" cy="877163"/>
          </a:xfrm>
          <a:prstGeom prst="rect">
            <a:avLst/>
          </a:prstGeom>
        </p:spPr>
        <p:txBody>
          <a:bodyPr wrap="square">
            <a:spAutoFit/>
          </a:bodyPr>
          <a:lstStyle/>
          <a:p>
            <a:pPr marL="285750" indent="-285750" algn="just" rtl="1">
              <a:buFont typeface="Wingdings" panose="05000000000000000000" pitchFamily="2" charset="2"/>
              <a:buChar char="q"/>
            </a:pPr>
            <a:r>
              <a:rPr lang="fa-IR" sz="17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مثال)  </a:t>
            </a:r>
            <a:r>
              <a:rPr lang="fa-IR" sz="1700" dirty="0">
                <a:latin typeface="Cambria Math" panose="02040503050406030204" pitchFamily="18" charset="0"/>
                <a:ea typeface="Cambria Math" panose="02040503050406030204" pitchFamily="18" charset="0"/>
                <a:cs typeface="B Nazanin" panose="00000400000000000000" pitchFamily="2" charset="-78"/>
              </a:rPr>
              <a:t>با توجه به منحنی مشخصه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شار ـ جریان </a:t>
            </a:r>
            <a:r>
              <a:rPr lang="fa-IR" sz="1700" dirty="0">
                <a:latin typeface="Cambria Math" panose="02040503050406030204" pitchFamily="18" charset="0"/>
                <a:ea typeface="Cambria Math" panose="02040503050406030204" pitchFamily="18" charset="0"/>
                <a:cs typeface="B Nazanin" panose="00000400000000000000" pitchFamily="2" charset="-78"/>
              </a:rPr>
              <a:t>و شکل موج جریان بر حسب زمان نشان داده شده برای سلف با خاصیت پس ماند، نمودار زمانی ولتاژ سلف را بدست آورید. نقطه کار سلف در لحظه صفر، نقطه </a:t>
            </a:r>
            <a:r>
              <a:rPr lang="en-US" sz="1700" dirty="0">
                <a:latin typeface="Cambria Math" panose="02040503050406030204" pitchFamily="18" charset="0"/>
                <a:ea typeface="Cambria Math" panose="02040503050406030204" pitchFamily="18" charset="0"/>
                <a:cs typeface="B Nazanin" panose="00000400000000000000" pitchFamily="2" charset="-78"/>
              </a:rPr>
              <a:t>A</a:t>
            </a:r>
            <a:r>
              <a:rPr lang="fa-IR" sz="1700" dirty="0">
                <a:latin typeface="Cambria Math" panose="02040503050406030204" pitchFamily="18" charset="0"/>
                <a:ea typeface="Cambria Math" panose="02040503050406030204" pitchFamily="18" charset="0"/>
                <a:cs typeface="B Nazanin" panose="00000400000000000000" pitchFamily="2" charset="-78"/>
              </a:rPr>
              <a:t>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می باشد</a:t>
            </a:r>
            <a:r>
              <a:rPr lang="fa-IR" sz="1700" dirty="0">
                <a:latin typeface="Cambria Math" panose="02040503050406030204" pitchFamily="18" charset="0"/>
                <a:ea typeface="Cambria Math" panose="02040503050406030204" pitchFamily="18" charset="0"/>
                <a:cs typeface="B Nazanin" panose="00000400000000000000" pitchFamily="2" charset="-78"/>
              </a:rPr>
              <a:t>. </a:t>
            </a:r>
            <a:endParaRPr lang="en-US" sz="1700" dirty="0">
              <a:latin typeface="Cambria Math" panose="02040503050406030204" pitchFamily="18" charset="0"/>
              <a:ea typeface="Cambria Math" panose="02040503050406030204" pitchFamily="18" charset="0"/>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228600" y="-80427"/>
            <a:ext cx="3229189" cy="3352800"/>
          </a:xfrm>
          <a:prstGeom prst="rect">
            <a:avLst/>
          </a:prstGeom>
        </p:spPr>
      </p:pic>
      <p:sp>
        <p:nvSpPr>
          <p:cNvPr id="6" name="Rectangle 5"/>
          <p:cNvSpPr/>
          <p:nvPr/>
        </p:nvSpPr>
        <p:spPr>
          <a:xfrm>
            <a:off x="8158806" y="1411307"/>
            <a:ext cx="825867" cy="369332"/>
          </a:xfrm>
          <a:prstGeom prst="rect">
            <a:avLst/>
          </a:prstGeom>
        </p:spPr>
        <p:txBody>
          <a:bodyPr wrap="none">
            <a:spAutoFit/>
          </a:bodyPr>
          <a:lstStyle/>
          <a:p>
            <a:pPr marL="285750" indent="-285750" algn="r" rtl="1">
              <a:buFont typeface="Times New Roman" panose="02020603050405020304" pitchFamily="18" charset="0"/>
              <a:buChar char="■"/>
            </a:pPr>
            <a:r>
              <a:rPr lang="ar-SA"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b="1" dirty="0">
              <a:solidFill>
                <a:srgbClr val="FF0000"/>
              </a:solidFill>
            </a:endParaRPr>
          </a:p>
        </p:txBody>
      </p:sp>
      <p:sp>
        <p:nvSpPr>
          <p:cNvPr id="7" name="Rectangle 6"/>
          <p:cNvSpPr/>
          <p:nvPr/>
        </p:nvSpPr>
        <p:spPr>
          <a:xfrm>
            <a:off x="1087442" y="6488668"/>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
        <p:nvSpPr>
          <p:cNvPr id="3" name="Rectangle 2"/>
          <p:cNvSpPr/>
          <p:nvPr/>
        </p:nvSpPr>
        <p:spPr>
          <a:xfrm>
            <a:off x="4374181" y="1870094"/>
            <a:ext cx="4572000" cy="1200329"/>
          </a:xfrm>
          <a:prstGeom prst="rect">
            <a:avLst/>
          </a:prstGeom>
        </p:spPr>
        <p:txBody>
          <a:bodyPr>
            <a:spAutoFit/>
          </a:bodyPr>
          <a:lstStyle/>
          <a:p>
            <a:pPr algn="r" rtl="1"/>
            <a:r>
              <a:rPr lang="fa-IR" dirty="0">
                <a:latin typeface="Cambria Math" panose="02040503050406030204" pitchFamily="18" charset="0"/>
                <a:ea typeface="Cambria Math" panose="02040503050406030204" pitchFamily="18" charset="0"/>
                <a:cs typeface="B Nazanin" panose="00000400000000000000" pitchFamily="2" charset="-78"/>
              </a:rPr>
              <a:t>با توجه به منحنی </a:t>
            </a:r>
            <a:r>
              <a:rPr lang="fa-IR" dirty="0" smtClean="0">
                <a:latin typeface="Cambria Math" panose="02040503050406030204" pitchFamily="18" charset="0"/>
                <a:ea typeface="Cambria Math" panose="02040503050406030204" pitchFamily="18" charset="0"/>
                <a:cs typeface="B Nazanin" panose="00000400000000000000" pitchFamily="2" charset="-78"/>
              </a:rPr>
              <a:t>شار ـ سلف </a:t>
            </a:r>
            <a:r>
              <a:rPr lang="fa-IR" dirty="0">
                <a:latin typeface="Cambria Math" panose="02040503050406030204" pitchFamily="18" charset="0"/>
                <a:ea typeface="Cambria Math" panose="02040503050406030204" pitchFamily="18" charset="0"/>
                <a:cs typeface="B Nazanin" panose="00000400000000000000" pitchFamily="2" charset="-78"/>
              </a:rPr>
              <a:t>و نمودار زمانی جریان، ابتدا شکل موج زمانی شار سلف محاسبه می شود. برای محاسبه منحنی زمانی شار سلف، نقاط مهم مشخصه مانند</a:t>
            </a:r>
            <a:r>
              <a:rPr lang="en-US" dirty="0">
                <a:latin typeface="Cambria Math" panose="02040503050406030204" pitchFamily="18" charset="0"/>
                <a:ea typeface="Cambria Math" panose="02040503050406030204" pitchFamily="18" charset="0"/>
                <a:cs typeface="B Nazanin" panose="00000400000000000000" pitchFamily="2" charset="-78"/>
              </a:rPr>
              <a:t> B</a:t>
            </a:r>
            <a:r>
              <a:rPr lang="fa-IR" dirty="0">
                <a:latin typeface="Cambria Math" panose="02040503050406030204" pitchFamily="18" charset="0"/>
                <a:ea typeface="Cambria Math" panose="02040503050406030204" pitchFamily="18" charset="0"/>
                <a:cs typeface="B Nazanin" panose="00000400000000000000" pitchFamily="2" charset="-78"/>
              </a:rPr>
              <a:t>، </a:t>
            </a:r>
            <a:r>
              <a:rPr lang="en-US" dirty="0">
                <a:latin typeface="Cambria Math" panose="02040503050406030204" pitchFamily="18" charset="0"/>
                <a:ea typeface="Cambria Math" panose="02040503050406030204" pitchFamily="18" charset="0"/>
                <a:cs typeface="B Nazanin" panose="00000400000000000000" pitchFamily="2" charset="-78"/>
              </a:rPr>
              <a:t>C</a:t>
            </a:r>
            <a:r>
              <a:rPr lang="fa-IR" dirty="0">
                <a:latin typeface="Cambria Math" panose="02040503050406030204" pitchFamily="18" charset="0"/>
                <a:ea typeface="Cambria Math" panose="02040503050406030204" pitchFamily="18" charset="0"/>
                <a:cs typeface="B Nazanin" panose="00000400000000000000" pitchFamily="2" charset="-78"/>
              </a:rPr>
              <a:t> و </a:t>
            </a:r>
            <a:r>
              <a:rPr lang="en-US" dirty="0">
                <a:latin typeface="Cambria Math" panose="02040503050406030204" pitchFamily="18" charset="0"/>
                <a:ea typeface="Cambria Math" panose="02040503050406030204" pitchFamily="18" charset="0"/>
                <a:cs typeface="B Nazanin" panose="00000400000000000000" pitchFamily="2" charset="-78"/>
              </a:rPr>
              <a:t>D</a:t>
            </a:r>
            <a:r>
              <a:rPr lang="fa-IR" dirty="0">
                <a:latin typeface="Cambria Math" panose="02040503050406030204" pitchFamily="18" charset="0"/>
                <a:ea typeface="Cambria Math" panose="02040503050406030204" pitchFamily="18" charset="0"/>
                <a:cs typeface="B Nazanin" panose="00000400000000000000" pitchFamily="2" charset="-78"/>
              </a:rPr>
              <a:t> مشخص </a:t>
            </a:r>
            <a:r>
              <a:rPr lang="fa-IR" dirty="0" smtClean="0">
                <a:latin typeface="Cambria Math" panose="02040503050406030204" pitchFamily="18" charset="0"/>
                <a:ea typeface="Cambria Math" panose="02040503050406030204" pitchFamily="18" charset="0"/>
                <a:cs typeface="B Nazanin" panose="00000400000000000000" pitchFamily="2" charset="-78"/>
              </a:rPr>
              <a:t>می شوند</a:t>
            </a:r>
            <a:r>
              <a:rPr lang="fa-IR" dirty="0">
                <a:latin typeface="Cambria Math" panose="02040503050406030204" pitchFamily="18" charset="0"/>
                <a:ea typeface="Cambria Math" panose="02040503050406030204" pitchFamily="18" charset="0"/>
                <a:cs typeface="B Nazanin" panose="00000400000000000000" pitchFamily="2" charset="-78"/>
              </a:rPr>
              <a:t>. </a:t>
            </a:r>
            <a:r>
              <a:rPr lang="fa-IR" dirty="0" smtClean="0">
                <a:latin typeface="Cambria Math" panose="02040503050406030204" pitchFamily="18" charset="0"/>
                <a:ea typeface="Cambria Math" panose="02040503050406030204" pitchFamily="18" charset="0"/>
                <a:cs typeface="B Nazanin" panose="00000400000000000000" pitchFamily="2" charset="-78"/>
              </a:rPr>
              <a:t>در نهایت قانون فاراده اعمال می شود:</a:t>
            </a:r>
            <a:endParaRPr lang="fa-IR" dirty="0">
              <a:latin typeface="Cambria Math" panose="02040503050406030204" pitchFamily="18" charset="0"/>
              <a:ea typeface="Cambria Math" panose="02040503050406030204" pitchFamily="18" charset="0"/>
              <a:cs typeface="B Nazanin" panose="00000400000000000000" pitchFamily="2" charset="-78"/>
            </a:endParaRPr>
          </a:p>
        </p:txBody>
      </p:sp>
      <p:pic>
        <p:nvPicPr>
          <p:cNvPr id="8" name="Picture 7"/>
          <p:cNvPicPr>
            <a:picLocks noChangeAspect="1"/>
          </p:cNvPicPr>
          <p:nvPr/>
        </p:nvPicPr>
        <p:blipFill>
          <a:blip r:embed="rId3"/>
          <a:stretch>
            <a:fillRect/>
          </a:stretch>
        </p:blipFill>
        <p:spPr>
          <a:xfrm>
            <a:off x="397274" y="2995833"/>
            <a:ext cx="3518711" cy="3515973"/>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5180722" y="3052412"/>
                <a:ext cx="1255151"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𝑣</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rPr>
                            <m:t>𝜑</m:t>
                          </m:r>
                        </m:num>
                        <m:den>
                          <m:r>
                            <a:rPr lang="en-US" i="1">
                              <a:latin typeface="Cambria Math" panose="02040503050406030204" pitchFamily="18" charset="0"/>
                            </a:rPr>
                            <m:t>𝑑𝑡</m:t>
                          </m:r>
                        </m:den>
                      </m:f>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5180722" y="3052412"/>
                <a:ext cx="1255151" cy="618246"/>
              </a:xfrm>
              <a:prstGeom prst="rect">
                <a:avLst/>
              </a:prstGeom>
              <a:blipFill>
                <a:blip r:embed="rId4"/>
                <a:stretch>
                  <a:fillRect/>
                </a:stretch>
              </a:blipFill>
            </p:spPr>
            <p:txBody>
              <a:bodyPr/>
              <a:lstStyle/>
              <a:p>
                <a:r>
                  <a:rPr lang="en-US">
                    <a:noFill/>
                  </a:rPr>
                  <a:t> </a:t>
                </a:r>
              </a:p>
            </p:txBody>
          </p:sp>
        </mc:Fallback>
      </mc:AlternateContent>
      <p:pic>
        <p:nvPicPr>
          <p:cNvPr id="10" name="Picture 9"/>
          <p:cNvPicPr>
            <a:picLocks noChangeAspect="1"/>
          </p:cNvPicPr>
          <p:nvPr/>
        </p:nvPicPr>
        <p:blipFill>
          <a:blip r:embed="rId5"/>
          <a:stretch>
            <a:fillRect/>
          </a:stretch>
        </p:blipFill>
        <p:spPr>
          <a:xfrm>
            <a:off x="4374181" y="3689486"/>
            <a:ext cx="4225771" cy="1322880"/>
          </a:xfrm>
          <a:prstGeom prst="rect">
            <a:avLst/>
          </a:prstGeom>
        </p:spPr>
      </p:pic>
      <p:pic>
        <p:nvPicPr>
          <p:cNvPr id="11" name="Picture 10"/>
          <p:cNvPicPr>
            <a:picLocks noChangeAspect="1"/>
          </p:cNvPicPr>
          <p:nvPr/>
        </p:nvPicPr>
        <p:blipFill>
          <a:blip r:embed="rId6"/>
          <a:stretch>
            <a:fillRect/>
          </a:stretch>
        </p:blipFill>
        <p:spPr>
          <a:xfrm>
            <a:off x="4374181" y="4949712"/>
            <a:ext cx="4225771" cy="1221120"/>
          </a:xfrm>
          <a:prstGeom prst="rect">
            <a:avLst/>
          </a:prstGeom>
        </p:spPr>
      </p:pic>
    </p:spTree>
    <p:extLst>
      <p:ext uri="{BB962C8B-B14F-4D97-AF65-F5344CB8AC3E}">
        <p14:creationId xmlns:p14="http://schemas.microsoft.com/office/powerpoint/2010/main" val="124791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pic>
        <p:nvPicPr>
          <p:cNvPr id="3" name="Picture 2"/>
          <p:cNvPicPr>
            <a:picLocks noChangeAspect="1"/>
          </p:cNvPicPr>
          <p:nvPr/>
        </p:nvPicPr>
        <p:blipFill rotWithShape="1">
          <a:blip r:embed="rId2"/>
          <a:srcRect t="5111"/>
          <a:stretch/>
        </p:blipFill>
        <p:spPr>
          <a:xfrm>
            <a:off x="76199" y="381000"/>
            <a:ext cx="8956023" cy="4114800"/>
          </a:xfrm>
          <a:prstGeom prst="rect">
            <a:avLst/>
          </a:prstGeom>
        </p:spPr>
      </p:pic>
      <p:sp>
        <p:nvSpPr>
          <p:cNvPr id="2" name="Rectangle 1"/>
          <p:cNvSpPr/>
          <p:nvPr/>
        </p:nvSpPr>
        <p:spPr>
          <a:xfrm>
            <a:off x="1819275" y="4648200"/>
            <a:ext cx="5791200" cy="646331"/>
          </a:xfrm>
          <a:prstGeom prst="rect">
            <a:avLst/>
          </a:prstGeom>
        </p:spPr>
        <p:txBody>
          <a:bodyPr wrap="square">
            <a:spAutoFit/>
          </a:bodyPr>
          <a:lstStyle/>
          <a:p>
            <a:pPr algn="ctr"/>
            <a:r>
              <a:rPr lang="fa-IR"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خلاصه روابط المان های دوسر (مقاومت، خازن، و سلف) در حالت های مختلف خطی/غیرخطی و تغییرپذیر/تغییرناپذیر با زمان</a:t>
            </a:r>
            <a:endParaRPr lang="en-US" b="1" dirty="0">
              <a:solidFill>
                <a:srgbClr val="0000FF"/>
              </a:solidFill>
            </a:endParaRPr>
          </a:p>
        </p:txBody>
      </p:sp>
    </p:spTree>
    <p:extLst>
      <p:ext uri="{BB962C8B-B14F-4D97-AF65-F5344CB8AC3E}">
        <p14:creationId xmlns:p14="http://schemas.microsoft.com/office/powerpoint/2010/main" val="28747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
        <p:nvSpPr>
          <p:cNvPr id="2" name="Rectangle 1"/>
          <p:cNvSpPr/>
          <p:nvPr/>
        </p:nvSpPr>
        <p:spPr>
          <a:xfrm>
            <a:off x="4307848" y="152400"/>
            <a:ext cx="4628191" cy="400110"/>
          </a:xfrm>
          <a:prstGeom prst="rect">
            <a:avLst/>
          </a:prstGeom>
        </p:spPr>
        <p:txBody>
          <a:bodyPr wrap="none">
            <a:spAutoFit/>
          </a:bodyPr>
          <a:lstStyle/>
          <a:p>
            <a:pPr algn="r" rtl="1">
              <a:spcBef>
                <a:spcPts val="600"/>
              </a:spcBef>
            </a:pPr>
            <a:r>
              <a:rPr lang="fa-IR" sz="2000"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rPr>
              <a:t>1-5- مفهوم توان و انرژی در المان های </a:t>
            </a:r>
            <a:r>
              <a:rPr lang="fa-IR" sz="2000"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فشرده</a:t>
            </a:r>
            <a:endParaRPr lang="en-US" sz="2000"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endParaRPr>
          </a:p>
        </p:txBody>
      </p:sp>
      <p:pic>
        <p:nvPicPr>
          <p:cNvPr id="6" name="Picture 5"/>
          <p:cNvPicPr>
            <a:picLocks noChangeAspect="1"/>
          </p:cNvPicPr>
          <p:nvPr/>
        </p:nvPicPr>
        <p:blipFill>
          <a:blip r:embed="rId2"/>
          <a:stretch>
            <a:fillRect/>
          </a:stretch>
        </p:blipFill>
        <p:spPr>
          <a:xfrm>
            <a:off x="304800" y="352455"/>
            <a:ext cx="2743200" cy="1871314"/>
          </a:xfrm>
          <a:prstGeom prst="rect">
            <a:avLst/>
          </a:prstGeom>
        </p:spPr>
      </p:pic>
      <p:sp>
        <p:nvSpPr>
          <p:cNvPr id="7" name="Rectangle 6"/>
          <p:cNvSpPr/>
          <p:nvPr/>
        </p:nvSpPr>
        <p:spPr>
          <a:xfrm>
            <a:off x="3352800" y="609600"/>
            <a:ext cx="5583239" cy="1818959"/>
          </a:xfrm>
          <a:prstGeom prst="rect">
            <a:avLst/>
          </a:prstGeom>
        </p:spPr>
        <p:txBody>
          <a:bodyPr wrap="square">
            <a:spAutoFit/>
          </a:bodyPr>
          <a:lstStyle/>
          <a:p>
            <a:pPr algn="just" rtl="1">
              <a:lnSpc>
                <a:spcPct val="110000"/>
              </a:lnSpc>
              <a:buFont typeface="Wingdings" panose="05000000000000000000" pitchFamily="2" charset="2"/>
              <a:buChar char="q"/>
            </a:pPr>
            <a:r>
              <a:rPr lang="fa-IR" sz="1700" b="1" dirty="0" smtClean="0">
                <a:solidFill>
                  <a:srgbClr val="FF0000"/>
                </a:solidFill>
                <a:cs typeface="B Nazanin" panose="00000400000000000000" pitchFamily="2" charset="-78"/>
              </a:rPr>
              <a:t> </a:t>
            </a:r>
            <a:r>
              <a:rPr lang="fa-IR" sz="1700" b="1" dirty="0" smtClean="0">
                <a:solidFill>
                  <a:srgbClr val="0000FF"/>
                </a:solidFill>
                <a:cs typeface="B Nazanin" panose="00000400000000000000" pitchFamily="2" charset="-78"/>
              </a:rPr>
              <a:t>تک </a:t>
            </a:r>
            <a:r>
              <a:rPr lang="fa-IR" sz="1700" b="1" dirty="0">
                <a:solidFill>
                  <a:srgbClr val="0000FF"/>
                </a:solidFill>
                <a:cs typeface="B Nazanin" panose="00000400000000000000" pitchFamily="2" charset="-78"/>
              </a:rPr>
              <a:t>قطبی: </a:t>
            </a:r>
            <a:r>
              <a:rPr lang="fa-IR" sz="1700" dirty="0">
                <a:cs typeface="B Nazanin" panose="00000400000000000000" pitchFamily="2" charset="-78"/>
              </a:rPr>
              <a:t>مدار یا المان دو سری است که فقط بر حسب ولتاژ و جریان دو سر قطب توصیف می شود. شرط یک قطبی آن است که در هر لحظه از زمان، جریان وارد شده به سر اول با جریان خارج شده از سر دوم مساوی باشد. تک قطبی می تواند یک مدار پیچیده و یا یک المان دو سر ساده مانند مقاومت باشد و شاخص اصلی آن، بیان روابط ولتاژ و جریان از دو سر مذکور، فارغ از محتوی داخل آن می باشد. </a:t>
            </a:r>
          </a:p>
        </p:txBody>
      </p:sp>
      <p:sp>
        <p:nvSpPr>
          <p:cNvPr id="8" name="Rectangle 7"/>
          <p:cNvSpPr/>
          <p:nvPr/>
        </p:nvSpPr>
        <p:spPr>
          <a:xfrm>
            <a:off x="381000" y="2475951"/>
            <a:ext cx="8555039" cy="646331"/>
          </a:xfrm>
          <a:prstGeom prst="rect">
            <a:avLst/>
          </a:prstGeom>
        </p:spPr>
        <p:txBody>
          <a:bodyPr wrap="square">
            <a:spAutoFit/>
          </a:bodyPr>
          <a:lstStyle/>
          <a:p>
            <a:pPr marL="285750" indent="-285750" algn="just" rtl="1">
              <a:buFont typeface="Wingdings" panose="05000000000000000000" pitchFamily="2" charset="2"/>
              <a:buChar char="ü"/>
            </a:pPr>
            <a:r>
              <a:rPr lang="fa-IR" b="1" dirty="0">
                <a:solidFill>
                  <a:srgbClr val="FF0000"/>
                </a:solidFill>
                <a:cs typeface="B Nazanin" panose="00000400000000000000" pitchFamily="2" charset="-78"/>
              </a:rPr>
              <a:t>توان لحظه ای </a:t>
            </a:r>
            <a:r>
              <a:rPr lang="fa-IR" dirty="0">
                <a:cs typeface="B Nazanin" panose="00000400000000000000" pitchFamily="2" charset="-78"/>
              </a:rPr>
              <a:t>داده شده به یک </a:t>
            </a:r>
            <a:r>
              <a:rPr lang="fa-IR" dirty="0" smtClean="0">
                <a:cs typeface="B Nazanin" panose="00000400000000000000" pitchFamily="2" charset="-78"/>
              </a:rPr>
              <a:t>قطبی (مستقل از </a:t>
            </a:r>
            <a:r>
              <a:rPr lang="fa-IR" dirty="0">
                <a:cs typeface="B Nazanin" panose="00000400000000000000" pitchFamily="2" charset="-78"/>
              </a:rPr>
              <a:t>نوع المان/مدار </a:t>
            </a:r>
            <a:r>
              <a:rPr lang="fa-IR" dirty="0" smtClean="0">
                <a:cs typeface="B Nazanin" panose="00000400000000000000" pitchFamily="2" charset="-78"/>
              </a:rPr>
              <a:t>فشرده و نیز نوع ولتاژ و جریان آن) </a:t>
            </a:r>
            <a:r>
              <a:rPr lang="fa-IR" dirty="0">
                <a:cs typeface="B Nazanin" panose="00000400000000000000" pitchFamily="2" charset="-78"/>
              </a:rPr>
              <a:t>از رابطه مقابل </a:t>
            </a:r>
            <a:r>
              <a:rPr lang="fa-IR" dirty="0" smtClean="0">
                <a:cs typeface="B Nazanin" panose="00000400000000000000" pitchFamily="2" charset="-78"/>
              </a:rPr>
              <a:t>به دست </a:t>
            </a:r>
            <a:r>
              <a:rPr lang="fa-IR" dirty="0">
                <a:cs typeface="B Nazanin" panose="00000400000000000000" pitchFamily="2" charset="-78"/>
              </a:rPr>
              <a:t>می آید:</a:t>
            </a:r>
            <a:endParaRPr lang="en-US" dirty="0"/>
          </a:p>
        </p:txBody>
      </p:sp>
      <p:sp>
        <p:nvSpPr>
          <p:cNvPr id="10" name="Rectangle 9"/>
          <p:cNvSpPr/>
          <p:nvPr/>
        </p:nvSpPr>
        <p:spPr>
          <a:xfrm>
            <a:off x="2319251" y="3505200"/>
            <a:ext cx="6650039" cy="369332"/>
          </a:xfrm>
          <a:prstGeom prst="rect">
            <a:avLst/>
          </a:prstGeom>
        </p:spPr>
        <p:txBody>
          <a:bodyPr wrap="square">
            <a:spAutoFit/>
          </a:bodyPr>
          <a:lstStyle/>
          <a:p>
            <a:pPr marL="285750" indent="-285750" algn="r" rtl="1">
              <a:buFont typeface="Wingdings" panose="05000000000000000000" pitchFamily="2" charset="2"/>
              <a:buChar char="ü"/>
            </a:pPr>
            <a:r>
              <a:rPr lang="fa-IR" b="1"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انرژی</a:t>
            </a:r>
            <a:r>
              <a:rPr lang="fa-IR" dirty="0">
                <a:latin typeface="Cambria Math" panose="02040503050406030204" pitchFamily="18" charset="0"/>
                <a:ea typeface="Cambria Math" panose="02040503050406030204" pitchFamily="18" charset="0"/>
                <a:cs typeface="B Nazanin" panose="00000400000000000000" pitchFamily="2" charset="-78"/>
              </a:rPr>
              <a:t> تحویل داده شده به یک قطبی در بازه زمانی </a:t>
            </a:r>
            <a:r>
              <a:rPr lang="en-US" dirty="0">
                <a:latin typeface="Cambria Math" panose="02040503050406030204" pitchFamily="18" charset="0"/>
                <a:ea typeface="Cambria Math" panose="02040503050406030204" pitchFamily="18" charset="0"/>
                <a:cs typeface="B Nazanin" panose="00000400000000000000" pitchFamily="2" charset="-78"/>
              </a:rPr>
              <a:t>t</a:t>
            </a:r>
            <a:r>
              <a:rPr lang="en-US" baseline="-25000" dirty="0">
                <a:latin typeface="Cambria Math" panose="02040503050406030204" pitchFamily="18" charset="0"/>
                <a:ea typeface="Cambria Math" panose="02040503050406030204" pitchFamily="18" charset="0"/>
                <a:cs typeface="B Nazanin" panose="00000400000000000000" pitchFamily="2" charset="-78"/>
              </a:rPr>
              <a:t>o</a:t>
            </a:r>
            <a:r>
              <a:rPr lang="fa-IR" dirty="0">
                <a:latin typeface="Cambria Math" panose="02040503050406030204" pitchFamily="18" charset="0"/>
                <a:ea typeface="Cambria Math" panose="02040503050406030204" pitchFamily="18" charset="0"/>
                <a:cs typeface="B Nazanin" panose="00000400000000000000" pitchFamily="2" charset="-78"/>
              </a:rPr>
              <a:t> تا </a:t>
            </a:r>
            <a:r>
              <a:rPr lang="en-US" dirty="0">
                <a:latin typeface="Cambria Math" panose="02040503050406030204" pitchFamily="18" charset="0"/>
                <a:ea typeface="Cambria Math" panose="02040503050406030204" pitchFamily="18" charset="0"/>
                <a:cs typeface="B Nazanin" panose="00000400000000000000" pitchFamily="2" charset="-78"/>
              </a:rPr>
              <a:t>t</a:t>
            </a:r>
            <a:r>
              <a:rPr lang="fa-IR" dirty="0">
                <a:latin typeface="Cambria Math" panose="02040503050406030204" pitchFamily="18" charset="0"/>
                <a:ea typeface="Cambria Math" panose="02040503050406030204" pitchFamily="18" charset="0"/>
                <a:cs typeface="B Nazanin" panose="00000400000000000000" pitchFamily="2" charset="-78"/>
              </a:rPr>
              <a:t> از رابطه زیر بدست می آید:</a:t>
            </a:r>
          </a:p>
        </p:txBody>
      </p:sp>
      <mc:AlternateContent xmlns:mc="http://schemas.openxmlformats.org/markup-compatibility/2006" xmlns:a14="http://schemas.microsoft.com/office/drawing/2010/main">
        <mc:Choice Requires="a14">
          <p:sp>
            <p:nvSpPr>
              <p:cNvPr id="11" name="Rectangle 10"/>
              <p:cNvSpPr/>
              <p:nvPr/>
            </p:nvSpPr>
            <p:spPr>
              <a:xfrm>
                <a:off x="2534695" y="3992554"/>
                <a:ext cx="4556632" cy="745717"/>
              </a:xfrm>
              <a:prstGeom prst="rect">
                <a:avLst/>
              </a:prstGeom>
              <a:solidFill>
                <a:srgbClr val="F0F5FA"/>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0000FF"/>
                          </a:solidFill>
                          <a:latin typeface="Cambria Math" panose="02040503050406030204" pitchFamily="18" charset="0"/>
                        </a:rPr>
                        <m:t>𝑤</m:t>
                      </m:r>
                      <m:r>
                        <a:rPr lang="en-US" i="0">
                          <a:solidFill>
                            <a:srgbClr val="0000FF"/>
                          </a:solidFill>
                          <a:latin typeface="Cambria Math" panose="02040503050406030204" pitchFamily="18" charset="0"/>
                        </a:rPr>
                        <m:t>(</m:t>
                      </m:r>
                      <m:sSub>
                        <m:sSubPr>
                          <m:ctrlPr>
                            <a:rPr lang="en-US" i="1">
                              <a:solidFill>
                                <a:srgbClr val="0000FF"/>
                              </a:solidFill>
                              <a:latin typeface="Cambria Math" panose="02040503050406030204" pitchFamily="18" charset="0"/>
                            </a:rPr>
                          </m:ctrlPr>
                        </m:sSubPr>
                        <m:e>
                          <m:r>
                            <a:rPr lang="en-US" i="1">
                              <a:solidFill>
                                <a:srgbClr val="0000FF"/>
                              </a:solidFill>
                              <a:latin typeface="Cambria Math" panose="02040503050406030204" pitchFamily="18" charset="0"/>
                            </a:rPr>
                            <m:t>𝑡</m:t>
                          </m:r>
                        </m:e>
                        <m:sub>
                          <m:r>
                            <a:rPr lang="en-US" i="1">
                              <a:solidFill>
                                <a:srgbClr val="0000FF"/>
                              </a:solidFill>
                              <a:latin typeface="Cambria Math" panose="02040503050406030204" pitchFamily="18" charset="0"/>
                            </a:rPr>
                            <m:t>𝑜</m:t>
                          </m:r>
                        </m:sub>
                      </m:sSub>
                      <m:r>
                        <a:rPr lang="en-US" i="0">
                          <a:solidFill>
                            <a:srgbClr val="0000FF"/>
                          </a:solidFill>
                          <a:latin typeface="Cambria Math" panose="02040503050406030204" pitchFamily="18" charset="0"/>
                        </a:rPr>
                        <m:t>,</m:t>
                      </m:r>
                      <m:r>
                        <a:rPr lang="en-US" i="1">
                          <a:solidFill>
                            <a:srgbClr val="0000FF"/>
                          </a:solidFill>
                          <a:latin typeface="Cambria Math" panose="02040503050406030204" pitchFamily="18" charset="0"/>
                        </a:rPr>
                        <m:t>𝑡</m:t>
                      </m:r>
                      <m:r>
                        <a:rPr lang="en-US" i="0">
                          <a:solidFill>
                            <a:srgbClr val="0000FF"/>
                          </a:solidFill>
                          <a:latin typeface="Cambria Math" panose="02040503050406030204" pitchFamily="18" charset="0"/>
                        </a:rPr>
                        <m:t>)=</m:t>
                      </m:r>
                      <m:nary>
                        <m:naryPr>
                          <m:limLoc m:val="subSup"/>
                          <m:grow m:val="on"/>
                          <m:ctrlPr>
                            <a:rPr lang="en-US" i="1">
                              <a:solidFill>
                                <a:srgbClr val="0000FF"/>
                              </a:solidFill>
                              <a:latin typeface="Cambria Math" panose="02040503050406030204" pitchFamily="18" charset="0"/>
                            </a:rPr>
                          </m:ctrlPr>
                        </m:naryPr>
                        <m:sub>
                          <m:sSub>
                            <m:sSubPr>
                              <m:ctrlPr>
                                <a:rPr lang="en-US" i="1">
                                  <a:solidFill>
                                    <a:srgbClr val="0000FF"/>
                                  </a:solidFill>
                                  <a:latin typeface="Cambria Math" panose="02040503050406030204" pitchFamily="18" charset="0"/>
                                </a:rPr>
                              </m:ctrlPr>
                            </m:sSubPr>
                            <m:e>
                              <m:r>
                                <a:rPr lang="en-US" i="1">
                                  <a:solidFill>
                                    <a:srgbClr val="0000FF"/>
                                  </a:solidFill>
                                  <a:latin typeface="Cambria Math" panose="02040503050406030204" pitchFamily="18" charset="0"/>
                                </a:rPr>
                                <m:t>𝑡</m:t>
                              </m:r>
                            </m:e>
                            <m:sub>
                              <m:r>
                                <a:rPr lang="en-US" i="1">
                                  <a:solidFill>
                                    <a:srgbClr val="0000FF"/>
                                  </a:solidFill>
                                  <a:latin typeface="Cambria Math" panose="02040503050406030204" pitchFamily="18" charset="0"/>
                                </a:rPr>
                                <m:t>𝑜</m:t>
                              </m:r>
                            </m:sub>
                          </m:sSub>
                        </m:sub>
                        <m:sup>
                          <m:r>
                            <a:rPr lang="en-US" i="1">
                              <a:solidFill>
                                <a:srgbClr val="0000FF"/>
                              </a:solidFill>
                              <a:latin typeface="Cambria Math" panose="02040503050406030204" pitchFamily="18" charset="0"/>
                            </a:rPr>
                            <m:t>𝑡</m:t>
                          </m:r>
                        </m:sup>
                        <m:e>
                          <m:r>
                            <a:rPr lang="en-US" i="1">
                              <a:solidFill>
                                <a:srgbClr val="0000FF"/>
                              </a:solidFill>
                              <a:latin typeface="Cambria Math" panose="02040503050406030204" pitchFamily="18" charset="0"/>
                            </a:rPr>
                            <m:t>𝑝</m:t>
                          </m:r>
                          <m:r>
                            <a:rPr lang="en-US" i="0">
                              <a:solidFill>
                                <a:srgbClr val="0000FF"/>
                              </a:solidFill>
                              <a:latin typeface="Cambria Math" panose="02040503050406030204" pitchFamily="18" charset="0"/>
                            </a:rPr>
                            <m:t>(</m:t>
                          </m:r>
                          <m:sSup>
                            <m:sSupPr>
                              <m:ctrlPr>
                                <a:rPr lang="en-US" i="1">
                                  <a:solidFill>
                                    <a:srgbClr val="0000FF"/>
                                  </a:solidFill>
                                  <a:latin typeface="Cambria Math" panose="02040503050406030204" pitchFamily="18" charset="0"/>
                                </a:rPr>
                              </m:ctrlPr>
                            </m:sSupPr>
                            <m:e>
                              <m:r>
                                <a:rPr lang="en-US" i="1">
                                  <a:solidFill>
                                    <a:srgbClr val="0000FF"/>
                                  </a:solidFill>
                                  <a:latin typeface="Cambria Math" panose="02040503050406030204" pitchFamily="18" charset="0"/>
                                </a:rPr>
                                <m:t>𝑡</m:t>
                              </m:r>
                            </m:e>
                            <m:sup>
                              <m:r>
                                <a:rPr lang="en-US" i="0">
                                  <a:solidFill>
                                    <a:srgbClr val="0000FF"/>
                                  </a:solidFill>
                                  <a:latin typeface="Cambria Math" panose="02040503050406030204" pitchFamily="18" charset="0"/>
                                </a:rPr>
                                <m:t>′</m:t>
                              </m:r>
                            </m:sup>
                          </m:sSup>
                          <m:r>
                            <a:rPr lang="en-US" i="0">
                              <a:solidFill>
                                <a:srgbClr val="0000FF"/>
                              </a:solidFill>
                              <a:latin typeface="Cambria Math" panose="02040503050406030204" pitchFamily="18" charset="0"/>
                            </a:rPr>
                            <m:t>)</m:t>
                          </m:r>
                          <m:r>
                            <a:rPr lang="en-US" i="1">
                              <a:solidFill>
                                <a:srgbClr val="0000FF"/>
                              </a:solidFill>
                              <a:latin typeface="Cambria Math" panose="02040503050406030204" pitchFamily="18" charset="0"/>
                            </a:rPr>
                            <m:t>𝑑</m:t>
                          </m:r>
                          <m:r>
                            <a:rPr lang="en-US" i="0">
                              <a:solidFill>
                                <a:srgbClr val="0000FF"/>
                              </a:solidFill>
                              <a:latin typeface="Cambria Math" panose="02040503050406030204" pitchFamily="18" charset="0"/>
                            </a:rPr>
                            <m:t>(</m:t>
                          </m:r>
                          <m:sSup>
                            <m:sSupPr>
                              <m:ctrlPr>
                                <a:rPr lang="en-US" i="1">
                                  <a:solidFill>
                                    <a:srgbClr val="0000FF"/>
                                  </a:solidFill>
                                  <a:latin typeface="Cambria Math" panose="02040503050406030204" pitchFamily="18" charset="0"/>
                                </a:rPr>
                              </m:ctrlPr>
                            </m:sSupPr>
                            <m:e>
                              <m:r>
                                <a:rPr lang="en-US" i="1">
                                  <a:solidFill>
                                    <a:srgbClr val="0000FF"/>
                                  </a:solidFill>
                                  <a:latin typeface="Cambria Math" panose="02040503050406030204" pitchFamily="18" charset="0"/>
                                </a:rPr>
                                <m:t>𝑡</m:t>
                              </m:r>
                            </m:e>
                            <m:sup>
                              <m:r>
                                <a:rPr lang="en-US" i="0">
                                  <a:solidFill>
                                    <a:srgbClr val="0000FF"/>
                                  </a:solidFill>
                                  <a:latin typeface="Cambria Math" panose="02040503050406030204" pitchFamily="18" charset="0"/>
                                </a:rPr>
                                <m:t>′</m:t>
                              </m:r>
                            </m:sup>
                          </m:sSup>
                          <m:r>
                            <a:rPr lang="en-US" i="0">
                              <a:solidFill>
                                <a:srgbClr val="0000FF"/>
                              </a:solidFill>
                              <a:latin typeface="Cambria Math" panose="02040503050406030204" pitchFamily="18" charset="0"/>
                            </a:rPr>
                            <m:t>)=</m:t>
                          </m:r>
                        </m:e>
                      </m:nary>
                      <m:nary>
                        <m:naryPr>
                          <m:limLoc m:val="subSup"/>
                          <m:grow m:val="on"/>
                          <m:ctrlPr>
                            <a:rPr lang="en-US" i="1">
                              <a:solidFill>
                                <a:srgbClr val="0000FF"/>
                              </a:solidFill>
                              <a:latin typeface="Cambria Math" panose="02040503050406030204" pitchFamily="18" charset="0"/>
                            </a:rPr>
                          </m:ctrlPr>
                        </m:naryPr>
                        <m:sub>
                          <m:sSub>
                            <m:sSubPr>
                              <m:ctrlPr>
                                <a:rPr lang="en-US" i="1">
                                  <a:solidFill>
                                    <a:srgbClr val="0000FF"/>
                                  </a:solidFill>
                                  <a:latin typeface="Cambria Math" panose="02040503050406030204" pitchFamily="18" charset="0"/>
                                </a:rPr>
                              </m:ctrlPr>
                            </m:sSubPr>
                            <m:e>
                              <m:r>
                                <a:rPr lang="en-US" i="1">
                                  <a:solidFill>
                                    <a:srgbClr val="0000FF"/>
                                  </a:solidFill>
                                  <a:latin typeface="Cambria Math" panose="02040503050406030204" pitchFamily="18" charset="0"/>
                                </a:rPr>
                                <m:t>𝑡</m:t>
                              </m:r>
                            </m:e>
                            <m:sub>
                              <m:r>
                                <a:rPr lang="en-US" i="1">
                                  <a:solidFill>
                                    <a:srgbClr val="0000FF"/>
                                  </a:solidFill>
                                  <a:latin typeface="Cambria Math" panose="02040503050406030204" pitchFamily="18" charset="0"/>
                                </a:rPr>
                                <m:t>𝑜</m:t>
                              </m:r>
                            </m:sub>
                          </m:sSub>
                        </m:sub>
                        <m:sup>
                          <m:r>
                            <a:rPr lang="en-US" i="1">
                              <a:solidFill>
                                <a:srgbClr val="0000FF"/>
                              </a:solidFill>
                              <a:latin typeface="Cambria Math" panose="02040503050406030204" pitchFamily="18" charset="0"/>
                            </a:rPr>
                            <m:t>𝑡</m:t>
                          </m:r>
                        </m:sup>
                        <m:e>
                          <m:d>
                            <m:dPr>
                              <m:begChr m:val=""/>
                              <m:ctrlPr>
                                <a:rPr lang="en-US" i="1">
                                  <a:solidFill>
                                    <a:srgbClr val="0000FF"/>
                                  </a:solidFill>
                                  <a:latin typeface="Cambria Math" panose="02040503050406030204" pitchFamily="18" charset="0"/>
                                </a:rPr>
                              </m:ctrlPr>
                            </m:dPr>
                            <m:e>
                              <m:r>
                                <a:rPr lang="en-US" i="1">
                                  <a:solidFill>
                                    <a:srgbClr val="0000FF"/>
                                  </a:solidFill>
                                  <a:latin typeface="Cambria Math" panose="02040503050406030204" pitchFamily="18" charset="0"/>
                                </a:rPr>
                                <m:t>𝑣</m:t>
                              </m:r>
                              <m:r>
                                <a:rPr lang="en-US" i="0">
                                  <a:solidFill>
                                    <a:srgbClr val="0000FF"/>
                                  </a:solidFill>
                                  <a:latin typeface="Cambria Math" panose="02040503050406030204" pitchFamily="18" charset="0"/>
                                </a:rPr>
                                <m:t>(</m:t>
                              </m:r>
                              <m:sSup>
                                <m:sSupPr>
                                  <m:ctrlPr>
                                    <a:rPr lang="en-US" i="1">
                                      <a:solidFill>
                                        <a:srgbClr val="0000FF"/>
                                      </a:solidFill>
                                      <a:latin typeface="Cambria Math" panose="02040503050406030204" pitchFamily="18" charset="0"/>
                                    </a:rPr>
                                  </m:ctrlPr>
                                </m:sSupPr>
                                <m:e>
                                  <m:r>
                                    <a:rPr lang="en-US" i="1">
                                      <a:solidFill>
                                        <a:srgbClr val="0000FF"/>
                                      </a:solidFill>
                                      <a:latin typeface="Cambria Math" panose="02040503050406030204" pitchFamily="18" charset="0"/>
                                    </a:rPr>
                                    <m:t>𝑡</m:t>
                                  </m:r>
                                </m:e>
                                <m:sup>
                                  <m:r>
                                    <a:rPr lang="en-US" i="0">
                                      <a:solidFill>
                                        <a:srgbClr val="0000FF"/>
                                      </a:solidFill>
                                      <a:latin typeface="Cambria Math" panose="02040503050406030204" pitchFamily="18" charset="0"/>
                                    </a:rPr>
                                    <m:t>′</m:t>
                                  </m:r>
                                </m:sup>
                              </m:sSup>
                              <m:r>
                                <a:rPr lang="en-US" i="0">
                                  <a:solidFill>
                                    <a:srgbClr val="0000FF"/>
                                  </a:solidFill>
                                  <a:latin typeface="Cambria Math" panose="02040503050406030204" pitchFamily="18" charset="0"/>
                                </a:rPr>
                                <m:t>)</m:t>
                              </m:r>
                              <m:r>
                                <a:rPr lang="en-US" i="1">
                                  <a:solidFill>
                                    <a:srgbClr val="0000FF"/>
                                  </a:solidFill>
                                  <a:latin typeface="Cambria Math" panose="02040503050406030204" pitchFamily="18" charset="0"/>
                                </a:rPr>
                                <m:t>𝑖</m:t>
                              </m:r>
                              <m:r>
                                <a:rPr lang="en-US" i="0">
                                  <a:solidFill>
                                    <a:srgbClr val="0000FF"/>
                                  </a:solidFill>
                                  <a:latin typeface="Cambria Math" panose="02040503050406030204" pitchFamily="18" charset="0"/>
                                </a:rPr>
                                <m:t>(</m:t>
                              </m:r>
                              <m:sSup>
                                <m:sSupPr>
                                  <m:ctrlPr>
                                    <a:rPr lang="en-US" i="1">
                                      <a:solidFill>
                                        <a:srgbClr val="0000FF"/>
                                      </a:solidFill>
                                      <a:latin typeface="Cambria Math" panose="02040503050406030204" pitchFamily="18" charset="0"/>
                                    </a:rPr>
                                  </m:ctrlPr>
                                </m:sSupPr>
                                <m:e>
                                  <m:r>
                                    <a:rPr lang="en-US" i="1">
                                      <a:solidFill>
                                        <a:srgbClr val="0000FF"/>
                                      </a:solidFill>
                                      <a:latin typeface="Cambria Math" panose="02040503050406030204" pitchFamily="18" charset="0"/>
                                    </a:rPr>
                                    <m:t>𝑡</m:t>
                                  </m:r>
                                </m:e>
                                <m:sup>
                                  <m:r>
                                    <a:rPr lang="en-US" i="0">
                                      <a:solidFill>
                                        <a:srgbClr val="0000FF"/>
                                      </a:solidFill>
                                      <a:latin typeface="Cambria Math" panose="02040503050406030204" pitchFamily="18" charset="0"/>
                                    </a:rPr>
                                    <m:t>′</m:t>
                                  </m:r>
                                </m:sup>
                              </m:sSup>
                              <m:r>
                                <a:rPr lang="en-US" i="0">
                                  <a:solidFill>
                                    <a:srgbClr val="0000FF"/>
                                  </a:solidFill>
                                  <a:latin typeface="Cambria Math" panose="02040503050406030204" pitchFamily="18" charset="0"/>
                                </a:rPr>
                                <m:t>)</m:t>
                              </m:r>
                              <m:r>
                                <a:rPr lang="en-US" i="1">
                                  <a:solidFill>
                                    <a:srgbClr val="0000FF"/>
                                  </a:solidFill>
                                  <a:latin typeface="Cambria Math" panose="02040503050406030204" pitchFamily="18" charset="0"/>
                                </a:rPr>
                                <m:t>𝑑</m:t>
                              </m:r>
                              <m:r>
                                <a:rPr lang="en-US" i="0">
                                  <a:solidFill>
                                    <a:srgbClr val="0000FF"/>
                                  </a:solidFill>
                                  <a:latin typeface="Cambria Math" panose="02040503050406030204" pitchFamily="18" charset="0"/>
                                </a:rPr>
                                <m:t>(</m:t>
                              </m:r>
                              <m:sSup>
                                <m:sSupPr>
                                  <m:ctrlPr>
                                    <a:rPr lang="en-US" i="1">
                                      <a:solidFill>
                                        <a:srgbClr val="0000FF"/>
                                      </a:solidFill>
                                      <a:latin typeface="Cambria Math" panose="02040503050406030204" pitchFamily="18" charset="0"/>
                                    </a:rPr>
                                  </m:ctrlPr>
                                </m:sSupPr>
                                <m:e>
                                  <m:r>
                                    <a:rPr lang="en-US" i="1">
                                      <a:solidFill>
                                        <a:srgbClr val="0000FF"/>
                                      </a:solidFill>
                                      <a:latin typeface="Cambria Math" panose="02040503050406030204" pitchFamily="18" charset="0"/>
                                    </a:rPr>
                                    <m:t>𝑡</m:t>
                                  </m:r>
                                </m:e>
                                <m:sup>
                                  <m:r>
                                    <a:rPr lang="en-US" i="0">
                                      <a:solidFill>
                                        <a:srgbClr val="0000FF"/>
                                      </a:solidFill>
                                      <a:latin typeface="Cambria Math" panose="02040503050406030204" pitchFamily="18" charset="0"/>
                                    </a:rPr>
                                    <m:t>′</m:t>
                                  </m:r>
                                </m:sup>
                              </m:sSup>
                            </m:e>
                          </m:d>
                        </m:e>
                      </m:nary>
                    </m:oMath>
                  </m:oMathPara>
                </a14:m>
                <a:endParaRPr lang="en-US" dirty="0">
                  <a:solidFill>
                    <a:srgbClr val="0000FF"/>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2534695" y="3992554"/>
                <a:ext cx="4556632" cy="745717"/>
              </a:xfrm>
              <a:prstGeom prst="rect">
                <a:avLst/>
              </a:prstGeom>
              <a:blipFill>
                <a:blip r:embed="rId3"/>
                <a:stretch>
                  <a:fillRect/>
                </a:stretch>
              </a:blipFill>
            </p:spPr>
            <p:txBody>
              <a:bodyPr/>
              <a:lstStyle/>
              <a:p>
                <a:r>
                  <a:rPr lang="en-US">
                    <a:noFill/>
                  </a:rPr>
                  <a:t> </a:t>
                </a:r>
              </a:p>
            </p:txBody>
          </p:sp>
        </mc:Fallback>
      </mc:AlternateContent>
      <p:sp>
        <p:nvSpPr>
          <p:cNvPr id="12" name="Rectangle 11"/>
          <p:cNvSpPr/>
          <p:nvPr/>
        </p:nvSpPr>
        <p:spPr>
          <a:xfrm>
            <a:off x="2743200" y="4830752"/>
            <a:ext cx="6192152" cy="1969770"/>
          </a:xfrm>
          <a:prstGeom prst="rect">
            <a:avLst/>
          </a:prstGeom>
        </p:spPr>
        <p:txBody>
          <a:bodyPr wrap="square">
            <a:spAutoFit/>
          </a:bodyPr>
          <a:lstStyle/>
          <a:p>
            <a:pPr marL="285750" indent="-285750" algn="just" rtl="1">
              <a:buFont typeface="Wingdings" panose="05000000000000000000" pitchFamily="2" charset="2"/>
              <a:buChar char="q"/>
            </a:pPr>
            <a:r>
              <a:rPr lang="fa-IR" sz="1700" b="1"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مقاومت پسیو: </a:t>
            </a:r>
            <a:r>
              <a:rPr lang="fa-IR" sz="1700" dirty="0">
                <a:latin typeface="Cambria Math" panose="02040503050406030204" pitchFamily="18" charset="0"/>
                <a:ea typeface="Cambria Math" panose="02040503050406030204" pitchFamily="18" charset="0"/>
                <a:cs typeface="B Nazanin" panose="00000400000000000000" pitchFamily="2" charset="-78"/>
              </a:rPr>
              <a:t>اگر برای هر لحظه از زمان، توان </a:t>
            </a:r>
            <a:r>
              <a:rPr lang="en-US" sz="1700" dirty="0">
                <a:latin typeface="Cambria Math" panose="02040503050406030204" pitchFamily="18" charset="0"/>
                <a:ea typeface="Cambria Math" panose="02040503050406030204" pitchFamily="18" charset="0"/>
                <a:cs typeface="B Nazanin" panose="00000400000000000000" pitchFamily="2" charset="-78"/>
              </a:rPr>
              <a:t>p(t)</a:t>
            </a:r>
            <a:r>
              <a:rPr lang="fa-IR" sz="1700" dirty="0">
                <a:latin typeface="Cambria Math" panose="02040503050406030204" pitchFamily="18" charset="0"/>
                <a:ea typeface="Cambria Math" panose="02040503050406030204" pitchFamily="18" charset="0"/>
                <a:cs typeface="B Nazanin" panose="00000400000000000000" pitchFamily="2" charset="-78"/>
              </a:rPr>
              <a:t> بزرگتر یا مساوی صفر باشد، مقاومت پسیو است.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مقاومتی </a:t>
            </a:r>
            <a:r>
              <a:rPr lang="fa-IR" sz="1700" dirty="0">
                <a:latin typeface="Cambria Math" panose="02040503050406030204" pitchFamily="18" charset="0"/>
                <a:ea typeface="Cambria Math" panose="02040503050406030204" pitchFamily="18" charset="0"/>
                <a:cs typeface="B Nazanin" panose="00000400000000000000" pitchFamily="2" charset="-78"/>
              </a:rPr>
              <a:t>که منحنی مشخصه آن همواره در ربع اول و سوم است، یک مقاومت پسیو است. بنابراین، مقاومت خطی با </a:t>
            </a:r>
            <a:r>
              <a:rPr lang="en-US" sz="1700" dirty="0">
                <a:latin typeface="Cambria Math" panose="02040503050406030204" pitchFamily="18" charset="0"/>
                <a:ea typeface="Cambria Math" panose="02040503050406030204" pitchFamily="18" charset="0"/>
                <a:cs typeface="B Nazanin" panose="00000400000000000000" pitchFamily="2" charset="-78"/>
              </a:rPr>
              <a:t>R≥0</a:t>
            </a:r>
            <a:r>
              <a:rPr lang="fa-IR" sz="1700" dirty="0">
                <a:latin typeface="Cambria Math" panose="02040503050406030204" pitchFamily="18" charset="0"/>
                <a:ea typeface="Cambria Math" panose="02040503050406030204" pitchFamily="18" charset="0"/>
                <a:cs typeface="B Nazanin" panose="00000400000000000000" pitchFamily="2" charset="-78"/>
              </a:rPr>
              <a:t>، دیود، مدار باز یا اتصال کوتاه پسیو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می باشند.</a:t>
            </a:r>
          </a:p>
          <a:p>
            <a:pPr marL="457200" indent="-457200" algn="just" rtl="1">
              <a:buClr>
                <a:srgbClr val="FF0000"/>
              </a:buClr>
              <a:buFont typeface="Wingdings" panose="05000000000000000000" pitchFamily="2" charset="2"/>
              <a:buChar char="ü"/>
            </a:pPr>
            <a:r>
              <a:rPr lang="fa-IR" dirty="0">
                <a:latin typeface="Cambria Math" panose="02040503050406030204" pitchFamily="18" charset="0"/>
                <a:ea typeface="Cambria Math" panose="02040503050406030204" pitchFamily="18" charset="0"/>
                <a:cs typeface="B Nazanin" panose="00000400000000000000" pitchFamily="2" charset="-78"/>
              </a:rPr>
              <a:t>اگر مقاومت پسیو نباشد، اکتیو یا فعال نامیده </a:t>
            </a:r>
            <a:r>
              <a:rPr lang="fa-IR" dirty="0" smtClean="0">
                <a:latin typeface="Cambria Math" panose="02040503050406030204" pitchFamily="18" charset="0"/>
                <a:ea typeface="Cambria Math" panose="02040503050406030204" pitchFamily="18" charset="0"/>
                <a:cs typeface="B Nazanin" panose="00000400000000000000" pitchFamily="2" charset="-78"/>
              </a:rPr>
              <a:t>می شود (مانند </a:t>
            </a:r>
            <a:r>
              <a:rPr lang="fa-IR" dirty="0">
                <a:latin typeface="Cambria Math" panose="02040503050406030204" pitchFamily="18" charset="0"/>
                <a:ea typeface="Cambria Math" panose="02040503050406030204" pitchFamily="18" charset="0"/>
                <a:cs typeface="B Nazanin" panose="00000400000000000000" pitchFamily="2" charset="-78"/>
              </a:rPr>
              <a:t>منابع مستقل ولتاژ و </a:t>
            </a:r>
            <a:r>
              <a:rPr lang="fa-IR" dirty="0" smtClean="0">
                <a:latin typeface="Cambria Math" panose="02040503050406030204" pitchFamily="18" charset="0"/>
                <a:ea typeface="Cambria Math" panose="02040503050406030204" pitchFamily="18" charset="0"/>
                <a:cs typeface="B Nazanin" panose="00000400000000000000" pitchFamily="2" charset="-78"/>
              </a:rPr>
              <a:t>جریان). اگر </a:t>
            </a:r>
            <a:r>
              <a:rPr lang="fa-IR" dirty="0">
                <a:latin typeface="Cambria Math" panose="02040503050406030204" pitchFamily="18" charset="0"/>
                <a:ea typeface="Cambria Math" panose="02040503050406030204" pitchFamily="18" charset="0"/>
                <a:cs typeface="B Nazanin" panose="00000400000000000000" pitchFamily="2" charset="-78"/>
              </a:rPr>
              <a:t>برای یک مقاومت خطی فقط برای بعضی از لحظات رابطه </a:t>
            </a:r>
            <a:r>
              <a:rPr lang="en-US" dirty="0">
                <a:latin typeface="Cambria Math" panose="02040503050406030204" pitchFamily="18" charset="0"/>
                <a:ea typeface="Cambria Math" panose="02040503050406030204" pitchFamily="18" charset="0"/>
                <a:cs typeface="B Nazanin" panose="00000400000000000000" pitchFamily="2" charset="-78"/>
              </a:rPr>
              <a:t>R&lt;0</a:t>
            </a:r>
            <a:r>
              <a:rPr lang="fa-IR" dirty="0">
                <a:latin typeface="Cambria Math" panose="02040503050406030204" pitchFamily="18" charset="0"/>
                <a:ea typeface="Cambria Math" panose="02040503050406030204" pitchFamily="18" charset="0"/>
                <a:cs typeface="B Nazanin" panose="00000400000000000000" pitchFamily="2" charset="-78"/>
              </a:rPr>
              <a:t> برقرار باشد، مقاومت فعال است. </a:t>
            </a:r>
            <a:endParaRPr lang="en-US" sz="1700" dirty="0">
              <a:latin typeface="Cambria Math" panose="02040503050406030204" pitchFamily="18" charset="0"/>
              <a:ea typeface="Cambria Math" panose="02040503050406030204" pitchFamily="18" charset="0"/>
              <a:cs typeface="B Nazanin" panose="00000400000000000000" pitchFamily="2" charset="-78"/>
            </a:endParaRPr>
          </a:p>
        </p:txBody>
      </p:sp>
      <p:pic>
        <p:nvPicPr>
          <p:cNvPr id="13" name="Picture 4" descr="Learn.Digilentinc | Resistors"/>
          <p:cNvPicPr>
            <a:picLocks noChangeAspect="1" noChangeArrowheads="1"/>
          </p:cNvPicPr>
          <p:nvPr/>
        </p:nvPicPr>
        <p:blipFill rotWithShape="1">
          <a:blip r:embed="rId4">
            <a:extLst>
              <a:ext uri="{28A0092B-C50C-407E-A947-70E740481C1C}">
                <a14:useLocalDpi xmlns:a14="http://schemas.microsoft.com/office/drawing/2010/main" val="0"/>
              </a:ext>
            </a:extLst>
          </a:blip>
          <a:srcRect l="11748" t="15867" r="6756" b="21019"/>
          <a:stretch/>
        </p:blipFill>
        <p:spPr bwMode="auto">
          <a:xfrm>
            <a:off x="50960" y="4830752"/>
            <a:ext cx="2514215" cy="187510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Rectangle 14"/>
              <p:cNvSpPr/>
              <p:nvPr/>
            </p:nvSpPr>
            <p:spPr>
              <a:xfrm>
                <a:off x="3803888" y="3007103"/>
                <a:ext cx="2018245" cy="369332"/>
              </a:xfrm>
              <a:prstGeom prst="rect">
                <a:avLst/>
              </a:prstGeom>
              <a:solidFill>
                <a:srgbClr val="F0F5FA"/>
              </a:solidFill>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smtClean="0">
                              <a:solidFill>
                                <a:srgbClr val="0000FF"/>
                              </a:solidFill>
                              <a:latin typeface="Cambria Math" panose="02040503050406030204" pitchFamily="18" charset="0"/>
                            </a:rPr>
                          </m:ctrlPr>
                        </m:dPr>
                        <m:e>
                          <m:r>
                            <a:rPr lang="en-US" i="1">
                              <a:solidFill>
                                <a:srgbClr val="0000FF"/>
                              </a:solidFill>
                              <a:latin typeface="Cambria Math" panose="02040503050406030204" pitchFamily="18" charset="0"/>
                            </a:rPr>
                            <m:t>𝑝</m:t>
                          </m:r>
                          <m:r>
                            <a:rPr lang="en-US" i="0">
                              <a:solidFill>
                                <a:srgbClr val="0000FF"/>
                              </a:solidFill>
                              <a:latin typeface="Cambria Math" panose="02040503050406030204" pitchFamily="18" charset="0"/>
                            </a:rPr>
                            <m:t>(</m:t>
                          </m:r>
                          <m:r>
                            <a:rPr lang="en-US" i="1">
                              <a:solidFill>
                                <a:srgbClr val="0000FF"/>
                              </a:solidFill>
                              <a:latin typeface="Cambria Math" panose="02040503050406030204" pitchFamily="18" charset="0"/>
                            </a:rPr>
                            <m:t>𝑡</m:t>
                          </m:r>
                          <m:r>
                            <a:rPr lang="en-US" i="0">
                              <a:solidFill>
                                <a:srgbClr val="0000FF"/>
                              </a:solidFill>
                              <a:latin typeface="Cambria Math" panose="02040503050406030204" pitchFamily="18" charset="0"/>
                            </a:rPr>
                            <m:t>)=</m:t>
                          </m:r>
                          <m:r>
                            <a:rPr lang="en-US" i="1">
                              <a:solidFill>
                                <a:srgbClr val="0000FF"/>
                              </a:solidFill>
                              <a:latin typeface="Cambria Math" panose="02040503050406030204" pitchFamily="18" charset="0"/>
                            </a:rPr>
                            <m:t>𝑣</m:t>
                          </m:r>
                          <m:r>
                            <a:rPr lang="en-US" i="0">
                              <a:solidFill>
                                <a:srgbClr val="0000FF"/>
                              </a:solidFill>
                              <a:latin typeface="Cambria Math" panose="02040503050406030204" pitchFamily="18" charset="0"/>
                            </a:rPr>
                            <m:t>(</m:t>
                          </m:r>
                          <m:r>
                            <a:rPr lang="en-US" i="1">
                              <a:solidFill>
                                <a:srgbClr val="0000FF"/>
                              </a:solidFill>
                              <a:latin typeface="Cambria Math" panose="02040503050406030204" pitchFamily="18" charset="0"/>
                            </a:rPr>
                            <m:t>𝑡</m:t>
                          </m:r>
                          <m:r>
                            <a:rPr lang="en-US" i="0">
                              <a:solidFill>
                                <a:srgbClr val="0000FF"/>
                              </a:solidFill>
                              <a:latin typeface="Cambria Math" panose="02040503050406030204" pitchFamily="18" charset="0"/>
                            </a:rPr>
                            <m:t>)×</m:t>
                          </m:r>
                          <m:r>
                            <a:rPr lang="en-US" i="1">
                              <a:solidFill>
                                <a:srgbClr val="0000FF"/>
                              </a:solidFill>
                              <a:latin typeface="Cambria Math" panose="02040503050406030204" pitchFamily="18" charset="0"/>
                            </a:rPr>
                            <m:t>𝑖</m:t>
                          </m:r>
                          <m:r>
                            <a:rPr lang="en-US" i="0">
                              <a:solidFill>
                                <a:srgbClr val="0000FF"/>
                              </a:solidFill>
                              <a:latin typeface="Cambria Math" panose="02040503050406030204" pitchFamily="18" charset="0"/>
                            </a:rPr>
                            <m:t>(</m:t>
                          </m:r>
                          <m:r>
                            <a:rPr lang="en-US" i="1">
                              <a:solidFill>
                                <a:srgbClr val="0000FF"/>
                              </a:solidFill>
                              <a:latin typeface="Cambria Math" panose="02040503050406030204" pitchFamily="18" charset="0"/>
                            </a:rPr>
                            <m:t>𝑡</m:t>
                          </m:r>
                        </m:e>
                      </m:d>
                    </m:oMath>
                  </m:oMathPara>
                </a14:m>
                <a:endParaRPr lang="en-US" dirty="0">
                  <a:solidFill>
                    <a:srgbClr val="0000FF"/>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3803888" y="3007103"/>
                <a:ext cx="2018245" cy="369332"/>
              </a:xfrm>
              <a:prstGeom prst="rect">
                <a:avLst/>
              </a:prstGeom>
              <a:blipFill>
                <a:blip r:embed="rId5"/>
                <a:stretch>
                  <a:fillRect t="-119672" r="-24773" b="-183607"/>
                </a:stretch>
              </a:blipFill>
            </p:spPr>
            <p:txBody>
              <a:bodyPr/>
              <a:lstStyle/>
              <a:p>
                <a:r>
                  <a:rPr lang="en-US">
                    <a:noFill/>
                  </a:rPr>
                  <a:t> </a:t>
                </a:r>
              </a:p>
            </p:txBody>
          </p:sp>
        </mc:Fallback>
      </mc:AlternateContent>
    </p:spTree>
    <p:extLst>
      <p:ext uri="{BB962C8B-B14F-4D97-AF65-F5344CB8AC3E}">
        <p14:creationId xmlns:p14="http://schemas.microsoft.com/office/powerpoint/2010/main" val="41605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
        <p:nvSpPr>
          <p:cNvPr id="2" name="Rectangle 1"/>
          <p:cNvSpPr/>
          <p:nvPr/>
        </p:nvSpPr>
        <p:spPr>
          <a:xfrm>
            <a:off x="3124200" y="228600"/>
            <a:ext cx="5715000" cy="353943"/>
          </a:xfrm>
          <a:prstGeom prst="rect">
            <a:avLst/>
          </a:prstGeom>
        </p:spPr>
        <p:txBody>
          <a:bodyPr wrap="square">
            <a:spAutoFit/>
          </a:bodyPr>
          <a:lstStyle/>
          <a:p>
            <a:pPr marL="285750" indent="-285750" algn="r" rtl="1">
              <a:buFont typeface="Wingdings" panose="05000000000000000000" pitchFamily="2" charset="2"/>
              <a:buChar char="q"/>
            </a:pPr>
            <a:r>
              <a:rPr lang="fa-IR" sz="1700" b="1"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انرژی داده شده به یک خازن </a:t>
            </a:r>
            <a:r>
              <a:rPr lang="fa-IR" sz="1700" dirty="0">
                <a:latin typeface="Cambria Math" panose="02040503050406030204" pitchFamily="18" charset="0"/>
                <a:ea typeface="Cambria Math" panose="02040503050406030204" pitchFamily="18" charset="0"/>
                <a:cs typeface="B Nazanin" panose="00000400000000000000" pitchFamily="2" charset="-78"/>
              </a:rPr>
              <a:t>از لحظه </a:t>
            </a:r>
            <a:r>
              <a:rPr lang="en-US" sz="1700" dirty="0">
                <a:latin typeface="Cambria Math" panose="02040503050406030204" pitchFamily="18" charset="0"/>
                <a:ea typeface="Cambria Math" panose="02040503050406030204" pitchFamily="18" charset="0"/>
                <a:cs typeface="B Nazanin" panose="00000400000000000000" pitchFamily="2" charset="-78"/>
              </a:rPr>
              <a:t>t</a:t>
            </a:r>
            <a:r>
              <a:rPr lang="en-US" sz="1700" baseline="-25000" dirty="0">
                <a:latin typeface="Cambria Math" panose="02040503050406030204" pitchFamily="18" charset="0"/>
                <a:ea typeface="Cambria Math" panose="02040503050406030204" pitchFamily="18" charset="0"/>
                <a:cs typeface="B Nazanin" panose="00000400000000000000" pitchFamily="2" charset="-78"/>
              </a:rPr>
              <a:t>o</a:t>
            </a:r>
            <a:r>
              <a:rPr lang="fa-IR" sz="1700" dirty="0">
                <a:latin typeface="Cambria Math" panose="02040503050406030204" pitchFamily="18" charset="0"/>
                <a:ea typeface="Cambria Math" panose="02040503050406030204" pitchFamily="18" charset="0"/>
                <a:cs typeface="B Nazanin" panose="00000400000000000000" pitchFamily="2" charset="-78"/>
              </a:rPr>
              <a:t>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تا </a:t>
            </a:r>
            <a:r>
              <a:rPr lang="en-US" sz="1700" dirty="0" smtClean="0">
                <a:latin typeface="Cambria Math" panose="02040503050406030204" pitchFamily="18" charset="0"/>
                <a:ea typeface="Cambria Math" panose="02040503050406030204" pitchFamily="18" charset="0"/>
                <a:cs typeface="B Nazanin" panose="00000400000000000000" pitchFamily="2" charset="-78"/>
              </a:rPr>
              <a:t> </a:t>
            </a:r>
            <a:r>
              <a:rPr lang="en-US" sz="1700" dirty="0">
                <a:latin typeface="Cambria Math" panose="02040503050406030204" pitchFamily="18" charset="0"/>
                <a:ea typeface="Cambria Math" panose="02040503050406030204" pitchFamily="18" charset="0"/>
                <a:cs typeface="B Nazanin" panose="00000400000000000000" pitchFamily="2" charset="-78"/>
              </a:rPr>
              <a:t>t</a:t>
            </a:r>
            <a:r>
              <a:rPr lang="fa-IR" sz="1700" dirty="0">
                <a:latin typeface="Cambria Math" panose="02040503050406030204" pitchFamily="18" charset="0"/>
                <a:ea typeface="Cambria Math" panose="02040503050406030204" pitchFamily="18" charset="0"/>
                <a:cs typeface="B Nazanin" panose="00000400000000000000" pitchFamily="2" charset="-78"/>
              </a:rPr>
              <a:t> عبارت است از:</a:t>
            </a:r>
          </a:p>
        </p:txBody>
      </p:sp>
      <p:pic>
        <p:nvPicPr>
          <p:cNvPr id="5" name="Picture 4"/>
          <p:cNvPicPr>
            <a:picLocks noChangeAspect="1"/>
          </p:cNvPicPr>
          <p:nvPr/>
        </p:nvPicPr>
        <p:blipFill>
          <a:blip r:embed="rId2"/>
          <a:stretch>
            <a:fillRect/>
          </a:stretch>
        </p:blipFill>
        <p:spPr>
          <a:xfrm>
            <a:off x="228600" y="0"/>
            <a:ext cx="3438991" cy="2162400"/>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3895898" y="625351"/>
                <a:ext cx="4217821" cy="941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700" i="1" smtClean="0">
                          <a:latin typeface="Cambria Math" panose="02040503050406030204" pitchFamily="18" charset="0"/>
                        </a:rPr>
                        <m:t>ω</m:t>
                      </m:r>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i="1">
                              <a:latin typeface="Cambria Math" panose="02040503050406030204" pitchFamily="18" charset="0"/>
                            </a:rPr>
                            <m:t>𝑜</m:t>
                          </m:r>
                        </m:sub>
                      </m:sSub>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nary>
                        <m:naryPr>
                          <m:limLoc m:val="subSup"/>
                          <m:grow m:val="on"/>
                          <m:ctrlPr>
                            <a:rPr lang="en-US" sz="1700" i="1">
                              <a:latin typeface="Cambria Math" panose="02040503050406030204" pitchFamily="18" charset="0"/>
                            </a:rPr>
                          </m:ctrlPr>
                        </m:naryPr>
                        <m:sub>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i="1">
                                  <a:latin typeface="Cambria Math" panose="02040503050406030204" pitchFamily="18" charset="0"/>
                                </a:rPr>
                                <m:t>𝑜</m:t>
                              </m:r>
                            </m:sub>
                          </m:sSub>
                        </m:sub>
                        <m:sup>
                          <m:r>
                            <a:rPr lang="en-US" sz="1700" i="1">
                              <a:latin typeface="Cambria Math" panose="02040503050406030204" pitchFamily="18" charset="0"/>
                            </a:rPr>
                            <m:t>𝑡</m:t>
                          </m:r>
                        </m:sup>
                        <m:e>
                          <m:r>
                            <a:rPr lang="en-US" sz="1700" i="1">
                              <a:latin typeface="Cambria Math" panose="02040503050406030204" pitchFamily="18" charset="0"/>
                            </a:rPr>
                            <m:t>𝑣</m:t>
                          </m:r>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m:t>
                              </m:r>
                            </m:sup>
                          </m:sSup>
                          <m:r>
                            <a:rPr lang="en-US" sz="1700" i="0">
                              <a:latin typeface="Cambria Math" panose="02040503050406030204" pitchFamily="18" charset="0"/>
                            </a:rPr>
                            <m:t>)</m:t>
                          </m:r>
                          <m:r>
                            <a:rPr lang="en-US" sz="1700" i="1">
                              <a:latin typeface="Cambria Math" panose="02040503050406030204" pitchFamily="18" charset="0"/>
                            </a:rPr>
                            <m:t>𝑖</m:t>
                          </m:r>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m:t>
                              </m:r>
                            </m:sup>
                          </m:sSup>
                          <m:r>
                            <a:rPr lang="en-US" sz="1700" i="0">
                              <a:latin typeface="Cambria Math" panose="02040503050406030204" pitchFamily="18" charset="0"/>
                            </a:rPr>
                            <m:t>)</m:t>
                          </m:r>
                          <m:r>
                            <a:rPr lang="en-US" sz="1700" i="1">
                              <a:latin typeface="Cambria Math" panose="02040503050406030204" pitchFamily="18" charset="0"/>
                            </a:rPr>
                            <m:t>𝑑</m:t>
                          </m:r>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m:t>
                              </m:r>
                            </m:sup>
                          </m:sSup>
                          <m:r>
                            <a:rPr lang="en-US" sz="1700" i="0">
                              <a:latin typeface="Cambria Math" panose="02040503050406030204" pitchFamily="18" charset="0"/>
                            </a:rPr>
                            <m:t>)</m:t>
                          </m:r>
                          <m:r>
                            <m:rPr>
                              <m:nor/>
                            </m:rPr>
                            <a:rPr lang="en-US" sz="1700" i="1">
                              <a:latin typeface="Cambria Math" panose="02040503050406030204" pitchFamily="18" charset="0"/>
                            </a:rPr>
                            <m:t>   </m:t>
                          </m:r>
                          <m:r>
                            <a:rPr lang="en-US" sz="1700" i="0">
                              <a:latin typeface="Cambria Math" panose="02040503050406030204" pitchFamily="18" charset="0"/>
                            </a:rPr>
                            <m:t>,</m:t>
                          </m:r>
                          <m:r>
                            <m:rPr>
                              <m:nor/>
                            </m:rPr>
                            <a:rPr lang="en-US" sz="1700" i="1">
                              <a:latin typeface="Cambria Math" panose="02040503050406030204" pitchFamily="18" charset="0"/>
                            </a:rPr>
                            <m:t>   </m:t>
                          </m:r>
                          <m:r>
                            <a:rPr lang="en-US" sz="1700" i="1">
                              <a:latin typeface="Cambria Math" panose="02040503050406030204" pitchFamily="18" charset="0"/>
                            </a:rPr>
                            <m:t>𝑖</m:t>
                          </m:r>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m:t>
                              </m:r>
                            </m:sup>
                          </m:sSup>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1">
                                  <a:latin typeface="Cambria Math" panose="02040503050406030204" pitchFamily="18" charset="0"/>
                                </a:rPr>
                                <m:t>𝑑</m:t>
                              </m:r>
                              <m:sSup>
                                <m:sSupPr>
                                  <m:ctrlPr>
                                    <a:rPr lang="en-US" sz="1700" i="1">
                                      <a:latin typeface="Cambria Math" panose="02040503050406030204" pitchFamily="18" charset="0"/>
                                    </a:rPr>
                                  </m:ctrlPr>
                                </m:sSupPr>
                                <m:e>
                                  <m:r>
                                    <a:rPr lang="en-US" sz="1700" i="1">
                                      <a:latin typeface="Cambria Math" panose="02040503050406030204" pitchFamily="18" charset="0"/>
                                    </a:rPr>
                                    <m:t>𝑞</m:t>
                                  </m:r>
                                </m:e>
                                <m:sup>
                                  <m:r>
                                    <a:rPr lang="en-US" sz="1700" i="0">
                                      <a:latin typeface="Cambria Math" panose="02040503050406030204" pitchFamily="18" charset="0"/>
                                    </a:rPr>
                                    <m:t>′</m:t>
                                  </m:r>
                                </m:sup>
                              </m:sSup>
                            </m:num>
                            <m:den>
                              <m:r>
                                <a:rPr lang="en-US" sz="1700" i="1">
                                  <a:latin typeface="Cambria Math" panose="02040503050406030204" pitchFamily="18" charset="0"/>
                                </a:rPr>
                                <m:t>𝑑</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m:t>
                                  </m:r>
                                </m:sup>
                              </m:sSup>
                            </m:den>
                          </m:f>
                        </m:e>
                      </m:nary>
                    </m:oMath>
                  </m:oMathPara>
                </a14:m>
                <a:endParaRPr lang="en-US" sz="1700" dirty="0"/>
              </a:p>
            </p:txBody>
          </p:sp>
        </mc:Choice>
        <mc:Fallback xmlns="">
          <p:sp>
            <p:nvSpPr>
              <p:cNvPr id="6" name="Rectangle 5"/>
              <p:cNvSpPr>
                <a:spLocks noRot="1" noChangeAspect="1" noMove="1" noResize="1" noEditPoints="1" noAdjustHandles="1" noChangeArrowheads="1" noChangeShapeType="1" noTextEdit="1"/>
              </p:cNvSpPr>
              <p:nvPr/>
            </p:nvSpPr>
            <p:spPr>
              <a:xfrm>
                <a:off x="3895898" y="625351"/>
                <a:ext cx="4217821" cy="941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892189" y="1687907"/>
                <a:ext cx="2768771" cy="759503"/>
              </a:xfrm>
              <a:prstGeom prst="rect">
                <a:avLst/>
              </a:prstGeom>
              <a:solidFill>
                <a:srgbClr val="F0F5FA"/>
              </a:solidFill>
            </p:spPr>
            <p:txBody>
              <a:bodyPr wrap="none">
                <a:spAutoFit/>
              </a:bodyPr>
              <a:lstStyle/>
              <a:p>
                <a:pPr/>
                <a14:m>
                  <m:oMathPara xmlns:m="http://schemas.openxmlformats.org/officeDocument/2006/math">
                    <m:oMathParaPr>
                      <m:jc m:val="centerGroup"/>
                    </m:oMathParaPr>
                    <m:oMath xmlns:m="http://schemas.openxmlformats.org/officeDocument/2006/math">
                      <m:r>
                        <a:rPr lang="el-GR" sz="1700" b="1" i="1" smtClean="0">
                          <a:solidFill>
                            <a:srgbClr val="0000FF"/>
                          </a:solidFill>
                          <a:latin typeface="Cambria Math" panose="02040503050406030204" pitchFamily="18" charset="0"/>
                        </a:rPr>
                        <m:t>𝝎</m:t>
                      </m:r>
                      <m:r>
                        <a:rPr lang="en-US" sz="1700" b="1" i="0">
                          <a:solidFill>
                            <a:srgbClr val="0000FF"/>
                          </a:solidFill>
                          <a:latin typeface="Cambria Math" panose="02040503050406030204" pitchFamily="18" charset="0"/>
                        </a:rPr>
                        <m:t>(</m:t>
                      </m:r>
                      <m:sSub>
                        <m:sSubPr>
                          <m:ctrlPr>
                            <a:rPr lang="en-US" sz="1700" b="1" i="1">
                              <a:solidFill>
                                <a:srgbClr val="0000FF"/>
                              </a:solidFill>
                              <a:latin typeface="Cambria Math" panose="02040503050406030204" pitchFamily="18" charset="0"/>
                            </a:rPr>
                          </m:ctrlPr>
                        </m:sSubPr>
                        <m:e>
                          <m:r>
                            <a:rPr lang="en-US" sz="1700" b="1" i="1">
                              <a:solidFill>
                                <a:srgbClr val="0000FF"/>
                              </a:solidFill>
                              <a:latin typeface="Cambria Math" panose="02040503050406030204" pitchFamily="18" charset="0"/>
                            </a:rPr>
                            <m:t>𝒕</m:t>
                          </m:r>
                        </m:e>
                        <m:sub>
                          <m:r>
                            <a:rPr lang="en-US" sz="1700" b="1" i="1">
                              <a:solidFill>
                                <a:srgbClr val="0000FF"/>
                              </a:solidFill>
                              <a:latin typeface="Cambria Math" panose="02040503050406030204" pitchFamily="18" charset="0"/>
                            </a:rPr>
                            <m:t>𝒐</m:t>
                          </m:r>
                        </m:sub>
                      </m:sSub>
                      <m:r>
                        <a:rPr lang="en-US" sz="1700" b="1" i="0">
                          <a:solidFill>
                            <a:srgbClr val="0000FF"/>
                          </a:solidFill>
                          <a:latin typeface="Cambria Math" panose="02040503050406030204" pitchFamily="18" charset="0"/>
                        </a:rPr>
                        <m:t>,</m:t>
                      </m:r>
                      <m:r>
                        <a:rPr lang="en-US" sz="1700" b="1" i="1">
                          <a:solidFill>
                            <a:srgbClr val="0000FF"/>
                          </a:solidFill>
                          <a:latin typeface="Cambria Math" panose="02040503050406030204" pitchFamily="18" charset="0"/>
                        </a:rPr>
                        <m:t>𝒕</m:t>
                      </m:r>
                      <m:r>
                        <a:rPr lang="en-US" sz="1700" b="1" i="0">
                          <a:solidFill>
                            <a:srgbClr val="0000FF"/>
                          </a:solidFill>
                          <a:latin typeface="Cambria Math" panose="02040503050406030204" pitchFamily="18" charset="0"/>
                        </a:rPr>
                        <m:t>)=</m:t>
                      </m:r>
                      <m:nary>
                        <m:naryPr>
                          <m:limLoc m:val="subSup"/>
                          <m:grow m:val="on"/>
                          <m:ctrlPr>
                            <a:rPr lang="en-US" sz="1700" b="1" i="1">
                              <a:solidFill>
                                <a:srgbClr val="0000FF"/>
                              </a:solidFill>
                              <a:latin typeface="Cambria Math" panose="02040503050406030204" pitchFamily="18" charset="0"/>
                            </a:rPr>
                          </m:ctrlPr>
                        </m:naryPr>
                        <m:sub>
                          <m:r>
                            <a:rPr lang="en-US" sz="1700" b="1" i="1">
                              <a:solidFill>
                                <a:srgbClr val="0000FF"/>
                              </a:solidFill>
                              <a:latin typeface="Cambria Math" panose="02040503050406030204" pitchFamily="18" charset="0"/>
                            </a:rPr>
                            <m:t>𝒒</m:t>
                          </m:r>
                          <m:r>
                            <a:rPr lang="en-US" sz="1700" b="1" i="0">
                              <a:solidFill>
                                <a:srgbClr val="0000FF"/>
                              </a:solidFill>
                              <a:latin typeface="Cambria Math" panose="02040503050406030204" pitchFamily="18" charset="0"/>
                            </a:rPr>
                            <m:t>(</m:t>
                          </m:r>
                          <m:sSub>
                            <m:sSubPr>
                              <m:ctrlPr>
                                <a:rPr lang="en-US" sz="1700" b="1" i="1">
                                  <a:solidFill>
                                    <a:srgbClr val="0000FF"/>
                                  </a:solidFill>
                                  <a:latin typeface="Cambria Math" panose="02040503050406030204" pitchFamily="18" charset="0"/>
                                </a:rPr>
                              </m:ctrlPr>
                            </m:sSubPr>
                            <m:e>
                              <m:r>
                                <a:rPr lang="en-US" sz="1700" b="1" i="1">
                                  <a:solidFill>
                                    <a:srgbClr val="0000FF"/>
                                  </a:solidFill>
                                  <a:latin typeface="Cambria Math" panose="02040503050406030204" pitchFamily="18" charset="0"/>
                                </a:rPr>
                                <m:t>𝒕</m:t>
                              </m:r>
                            </m:e>
                            <m:sub>
                              <m:d>
                                <m:dPr>
                                  <m:begChr m:val=""/>
                                  <m:ctrlPr>
                                    <a:rPr lang="en-US" sz="1700" b="1" i="1">
                                      <a:solidFill>
                                        <a:srgbClr val="0000FF"/>
                                      </a:solidFill>
                                      <a:latin typeface="Cambria Math" panose="02040503050406030204" pitchFamily="18" charset="0"/>
                                    </a:rPr>
                                  </m:ctrlPr>
                                </m:dPr>
                                <m:e>
                                  <m:r>
                                    <a:rPr lang="en-US" sz="1700" b="1" i="1">
                                      <a:solidFill>
                                        <a:srgbClr val="0000FF"/>
                                      </a:solidFill>
                                      <a:latin typeface="Cambria Math" panose="02040503050406030204" pitchFamily="18" charset="0"/>
                                    </a:rPr>
                                    <m:t>𝒐</m:t>
                                  </m:r>
                                </m:e>
                              </m:d>
                            </m:sub>
                          </m:sSub>
                        </m:sub>
                        <m:sup>
                          <m:d>
                            <m:dPr>
                              <m:begChr m:val=""/>
                              <m:ctrlPr>
                                <a:rPr lang="en-US" sz="1700" b="1" i="1">
                                  <a:solidFill>
                                    <a:srgbClr val="0000FF"/>
                                  </a:solidFill>
                                  <a:latin typeface="Cambria Math" panose="02040503050406030204" pitchFamily="18" charset="0"/>
                                </a:rPr>
                              </m:ctrlPr>
                            </m:dPr>
                            <m:e>
                              <m:r>
                                <a:rPr lang="en-US" sz="1700" b="1" i="1">
                                  <a:solidFill>
                                    <a:srgbClr val="0000FF"/>
                                  </a:solidFill>
                                  <a:latin typeface="Cambria Math" panose="02040503050406030204" pitchFamily="18" charset="0"/>
                                </a:rPr>
                                <m:t>𝒒</m:t>
                              </m:r>
                              <m:r>
                                <a:rPr lang="en-US" sz="1700" b="1" i="0">
                                  <a:solidFill>
                                    <a:srgbClr val="0000FF"/>
                                  </a:solidFill>
                                  <a:latin typeface="Cambria Math" panose="02040503050406030204" pitchFamily="18" charset="0"/>
                                </a:rPr>
                                <m:t>(</m:t>
                              </m:r>
                              <m:r>
                                <a:rPr lang="en-US" sz="1700" b="1" i="1">
                                  <a:solidFill>
                                    <a:srgbClr val="0000FF"/>
                                  </a:solidFill>
                                  <a:latin typeface="Cambria Math" panose="02040503050406030204" pitchFamily="18" charset="0"/>
                                </a:rPr>
                                <m:t>𝒕</m:t>
                              </m:r>
                            </m:e>
                          </m:d>
                        </m:sup>
                        <m:e>
                          <m:r>
                            <a:rPr lang="en-US" sz="1700" b="1" i="1">
                              <a:solidFill>
                                <a:srgbClr val="0000FF"/>
                              </a:solidFill>
                              <a:latin typeface="Cambria Math" panose="02040503050406030204" pitchFamily="18" charset="0"/>
                            </a:rPr>
                            <m:t>𝒗</m:t>
                          </m:r>
                          <m:sSup>
                            <m:sSupPr>
                              <m:ctrlPr>
                                <a:rPr lang="en-US" sz="1700" b="1" i="1">
                                  <a:solidFill>
                                    <a:srgbClr val="0000FF"/>
                                  </a:solidFill>
                                  <a:latin typeface="Cambria Math" panose="02040503050406030204" pitchFamily="18" charset="0"/>
                                </a:rPr>
                              </m:ctrlPr>
                            </m:sSupPr>
                            <m:e>
                              <m:r>
                                <a:rPr lang="en-US" sz="1700" b="1" i="0" smtClean="0">
                                  <a:solidFill>
                                    <a:srgbClr val="0000FF"/>
                                  </a:solidFill>
                                  <a:latin typeface="Cambria Math" panose="02040503050406030204" pitchFamily="18" charset="0"/>
                                </a:rPr>
                                <m:t>(</m:t>
                              </m:r>
                              <m:r>
                                <a:rPr lang="en-US" sz="1700" b="1" i="1" smtClean="0">
                                  <a:solidFill>
                                    <a:srgbClr val="0000FF"/>
                                  </a:solidFill>
                                  <a:latin typeface="Cambria Math" panose="02040503050406030204" pitchFamily="18" charset="0"/>
                                </a:rPr>
                                <m:t>𝒒</m:t>
                              </m:r>
                            </m:e>
                            <m:sup>
                              <m:r>
                                <a:rPr lang="en-US" sz="1700" b="1" i="0">
                                  <a:solidFill>
                                    <a:srgbClr val="0000FF"/>
                                  </a:solidFill>
                                  <a:latin typeface="Cambria Math" panose="02040503050406030204" pitchFamily="18" charset="0"/>
                                </a:rPr>
                                <m:t>′</m:t>
                              </m:r>
                            </m:sup>
                          </m:sSup>
                          <m:r>
                            <a:rPr lang="en-US" sz="1700" b="1" i="0">
                              <a:solidFill>
                                <a:srgbClr val="0000FF"/>
                              </a:solidFill>
                              <a:latin typeface="Cambria Math" panose="02040503050406030204" pitchFamily="18" charset="0"/>
                            </a:rPr>
                            <m:t>)</m:t>
                          </m:r>
                          <m:r>
                            <a:rPr lang="en-US" sz="1700" b="1" i="1">
                              <a:solidFill>
                                <a:srgbClr val="0000FF"/>
                              </a:solidFill>
                              <a:latin typeface="Cambria Math" panose="02040503050406030204" pitchFamily="18" charset="0"/>
                            </a:rPr>
                            <m:t>𝒅</m:t>
                          </m:r>
                          <m:r>
                            <a:rPr lang="en-US" sz="1700" b="1" i="0">
                              <a:solidFill>
                                <a:srgbClr val="0000FF"/>
                              </a:solidFill>
                              <a:latin typeface="Cambria Math" panose="02040503050406030204" pitchFamily="18" charset="0"/>
                            </a:rPr>
                            <m:t>(</m:t>
                          </m:r>
                          <m:sSup>
                            <m:sSupPr>
                              <m:ctrlPr>
                                <a:rPr lang="en-US" sz="1700" b="1" i="1">
                                  <a:solidFill>
                                    <a:srgbClr val="0000FF"/>
                                  </a:solidFill>
                                  <a:latin typeface="Cambria Math" panose="02040503050406030204" pitchFamily="18" charset="0"/>
                                </a:rPr>
                              </m:ctrlPr>
                            </m:sSupPr>
                            <m:e>
                              <m:r>
                                <a:rPr lang="en-US" sz="1700" b="1" i="1">
                                  <a:solidFill>
                                    <a:srgbClr val="0000FF"/>
                                  </a:solidFill>
                                  <a:latin typeface="Cambria Math" panose="02040503050406030204" pitchFamily="18" charset="0"/>
                                </a:rPr>
                                <m:t>𝒒</m:t>
                              </m:r>
                            </m:e>
                            <m:sup>
                              <m:r>
                                <a:rPr lang="en-US" sz="1700" b="1" i="0">
                                  <a:solidFill>
                                    <a:srgbClr val="0000FF"/>
                                  </a:solidFill>
                                  <a:latin typeface="Cambria Math" panose="02040503050406030204" pitchFamily="18" charset="0"/>
                                </a:rPr>
                                <m:t>′</m:t>
                              </m:r>
                            </m:sup>
                          </m:sSup>
                          <m:r>
                            <a:rPr lang="en-US" sz="1700" b="1" i="0">
                              <a:solidFill>
                                <a:srgbClr val="0000FF"/>
                              </a:solidFill>
                              <a:latin typeface="Cambria Math" panose="02040503050406030204" pitchFamily="18" charset="0"/>
                            </a:rPr>
                            <m:t>)</m:t>
                          </m:r>
                          <m:r>
                            <m:rPr>
                              <m:nor/>
                            </m:rPr>
                            <a:rPr lang="en-US" sz="1700" b="1" i="1">
                              <a:solidFill>
                                <a:srgbClr val="0000FF"/>
                              </a:solidFill>
                              <a:latin typeface="Cambria Math" panose="02040503050406030204" pitchFamily="18" charset="0"/>
                            </a:rPr>
                            <m:t> </m:t>
                          </m:r>
                        </m:e>
                      </m:nary>
                    </m:oMath>
                  </m:oMathPara>
                </a14:m>
                <a:endParaRPr lang="en-US" sz="1700" b="1" dirty="0">
                  <a:solidFill>
                    <a:srgbClr val="0000FF"/>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4892189" y="1687907"/>
                <a:ext cx="2768771" cy="759503"/>
              </a:xfrm>
              <a:prstGeom prst="rect">
                <a:avLst/>
              </a:prstGeom>
              <a:blipFill>
                <a:blip r:embed="rId4"/>
                <a:stretch>
                  <a:fillRect/>
                </a:stretch>
              </a:blipFill>
            </p:spPr>
            <p:txBody>
              <a:bodyPr/>
              <a:lstStyle/>
              <a:p>
                <a:r>
                  <a:rPr lang="en-US">
                    <a:noFill/>
                  </a:rPr>
                  <a:t> </a:t>
                </a:r>
              </a:p>
            </p:txBody>
          </p:sp>
        </mc:Fallback>
      </mc:AlternateContent>
      <p:cxnSp>
        <p:nvCxnSpPr>
          <p:cNvPr id="9" name="Straight Arrow Connector 8"/>
          <p:cNvCxnSpPr/>
          <p:nvPr/>
        </p:nvCxnSpPr>
        <p:spPr>
          <a:xfrm>
            <a:off x="4098763" y="2087311"/>
            <a:ext cx="673287"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27943" y="2524176"/>
            <a:ext cx="8458200" cy="353943"/>
          </a:xfrm>
          <a:prstGeom prst="rect">
            <a:avLst/>
          </a:prstGeom>
        </p:spPr>
        <p:txBody>
          <a:bodyPr wrap="square">
            <a:spAutoFit/>
          </a:bodyPr>
          <a:lstStyle/>
          <a:p>
            <a:pPr algn="r" rtl="1"/>
            <a:r>
              <a:rPr lang="fa-IR" sz="1700" dirty="0">
                <a:latin typeface="Cambria Math" panose="02040503050406030204" pitchFamily="18" charset="0"/>
                <a:ea typeface="Cambria Math" panose="02040503050406030204" pitchFamily="18" charset="0"/>
                <a:cs typeface="B Nazanin" panose="00000400000000000000" pitchFamily="2" charset="-78"/>
              </a:rPr>
              <a:t>با فرض اینکه بار اولیه خازن صفر باشد، انرژی خازن در بازه زماني </a:t>
            </a:r>
            <a:r>
              <a:rPr lang="en-US" sz="1700" dirty="0">
                <a:latin typeface="Cambria Math" panose="02040503050406030204" pitchFamily="18" charset="0"/>
                <a:ea typeface="Cambria Math" panose="02040503050406030204" pitchFamily="18" charset="0"/>
                <a:cs typeface="B Nazanin" panose="00000400000000000000" pitchFamily="2" charset="-78"/>
              </a:rPr>
              <a:t>t</a:t>
            </a:r>
            <a:r>
              <a:rPr lang="en-US" sz="1700" baseline="-25000" dirty="0">
                <a:latin typeface="Cambria Math" panose="02040503050406030204" pitchFamily="18" charset="0"/>
                <a:ea typeface="Cambria Math" panose="02040503050406030204" pitchFamily="18" charset="0"/>
                <a:cs typeface="B Nazanin" panose="00000400000000000000" pitchFamily="2" charset="-78"/>
              </a:rPr>
              <a:t>o</a:t>
            </a:r>
            <a:r>
              <a:rPr lang="fa-IR" sz="1700" dirty="0">
                <a:latin typeface="Cambria Math" panose="02040503050406030204" pitchFamily="18" charset="0"/>
                <a:ea typeface="Cambria Math" panose="02040503050406030204" pitchFamily="18" charset="0"/>
                <a:cs typeface="B Nazanin" panose="00000400000000000000" pitchFamily="2" charset="-78"/>
              </a:rPr>
              <a:t> تا </a:t>
            </a:r>
            <a:r>
              <a:rPr lang="en-US" sz="1700" dirty="0">
                <a:latin typeface="Cambria Math" panose="02040503050406030204" pitchFamily="18" charset="0"/>
                <a:ea typeface="Cambria Math" panose="02040503050406030204" pitchFamily="18" charset="0"/>
                <a:cs typeface="B Nazanin" panose="00000400000000000000" pitchFamily="2" charset="-78"/>
              </a:rPr>
              <a:t>t</a:t>
            </a:r>
            <a:r>
              <a:rPr lang="fa-IR" sz="1700" dirty="0">
                <a:latin typeface="Cambria Math" panose="02040503050406030204" pitchFamily="18" charset="0"/>
                <a:ea typeface="Cambria Math" panose="02040503050406030204" pitchFamily="18" charset="0"/>
                <a:cs typeface="B Nazanin" panose="00000400000000000000" pitchFamily="2" charset="-78"/>
              </a:rPr>
              <a:t> به شکل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زیر </a:t>
            </a:r>
            <a:r>
              <a:rPr lang="fa-IR" sz="1700" dirty="0">
                <a:latin typeface="Cambria Math" panose="02040503050406030204" pitchFamily="18" charset="0"/>
                <a:ea typeface="Cambria Math" panose="02040503050406030204" pitchFamily="18" charset="0"/>
                <a:cs typeface="B Nazanin" panose="00000400000000000000" pitchFamily="2" charset="-78"/>
              </a:rPr>
              <a:t>خواهد بود:</a:t>
            </a:r>
          </a:p>
        </p:txBody>
      </p:sp>
      <p:pic>
        <p:nvPicPr>
          <p:cNvPr id="10" name="Picture 9"/>
          <p:cNvPicPr>
            <a:picLocks noChangeAspect="1"/>
          </p:cNvPicPr>
          <p:nvPr/>
        </p:nvPicPr>
        <p:blipFill>
          <a:blip r:embed="rId5"/>
          <a:stretch>
            <a:fillRect/>
          </a:stretch>
        </p:blipFill>
        <p:spPr>
          <a:xfrm>
            <a:off x="56180" y="2819400"/>
            <a:ext cx="2576754" cy="1620235"/>
          </a:xfrm>
          <a:prstGeom prst="rect">
            <a:avLst/>
          </a:prstGeom>
        </p:spPr>
      </p:pic>
      <p:pic>
        <p:nvPicPr>
          <p:cNvPr id="11" name="Picture 10"/>
          <p:cNvPicPr>
            <a:picLocks noChangeAspect="1"/>
          </p:cNvPicPr>
          <p:nvPr/>
        </p:nvPicPr>
        <p:blipFill>
          <a:blip r:embed="rId6"/>
          <a:stretch>
            <a:fillRect/>
          </a:stretch>
        </p:blipFill>
        <p:spPr>
          <a:xfrm>
            <a:off x="2756944" y="2743200"/>
            <a:ext cx="2734998" cy="1719737"/>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12742" y="4419974"/>
                <a:ext cx="2516073" cy="6989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smtClean="0">
                              <a:latin typeface="Cambria Math" panose="02040503050406030204" pitchFamily="18" charset="0"/>
                            </a:rPr>
                          </m:ctrlPr>
                        </m:sSubPr>
                        <m:e>
                          <m:r>
                            <a:rPr lang="en-US" sz="1700" i="1">
                              <a:latin typeface="Cambria Math" panose="02040503050406030204" pitchFamily="18" charset="0"/>
                            </a:rPr>
                            <m:t>𝜀</m:t>
                          </m:r>
                        </m:e>
                        <m:sub>
                          <m:r>
                            <a:rPr lang="en-US" sz="1700" i="1">
                              <a:latin typeface="Cambria Math" panose="02040503050406030204" pitchFamily="18" charset="0"/>
                            </a:rPr>
                            <m:t>𝐸</m:t>
                          </m:r>
                        </m:sub>
                      </m:sSub>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nary>
                        <m:naryPr>
                          <m:limLoc m:val="subSup"/>
                          <m:grow m:val="on"/>
                          <m:ctrlPr>
                            <a:rPr lang="en-US" sz="1700" i="1">
                              <a:latin typeface="Cambria Math" panose="02040503050406030204" pitchFamily="18" charset="0"/>
                            </a:rPr>
                          </m:ctrlPr>
                        </m:naryPr>
                        <m:sub>
                          <m:r>
                            <a:rPr lang="en-US" sz="1700" i="0">
                              <a:latin typeface="Cambria Math" panose="02040503050406030204" pitchFamily="18" charset="0"/>
                            </a:rPr>
                            <m:t>0</m:t>
                          </m:r>
                        </m:sub>
                        <m:sup>
                          <m:d>
                            <m:dPr>
                              <m:begChr m:val=""/>
                              <m:ctrlPr>
                                <a:rPr lang="en-US" sz="1700" i="1">
                                  <a:latin typeface="Cambria Math" panose="02040503050406030204" pitchFamily="18" charset="0"/>
                                </a:rPr>
                              </m:ctrlPr>
                            </m:dPr>
                            <m:e>
                              <m:r>
                                <a:rPr lang="en-US" sz="1700" i="1">
                                  <a:latin typeface="Cambria Math" panose="02040503050406030204" pitchFamily="18" charset="0"/>
                                </a:rPr>
                                <m:t>𝑞</m:t>
                              </m:r>
                              <m:r>
                                <a:rPr lang="en-US" sz="1700" i="0">
                                  <a:latin typeface="Cambria Math" panose="02040503050406030204" pitchFamily="18" charset="0"/>
                                </a:rPr>
                                <m:t>(</m:t>
                              </m:r>
                              <m:r>
                                <a:rPr lang="en-US" sz="1700" i="1">
                                  <a:latin typeface="Cambria Math" panose="02040503050406030204" pitchFamily="18" charset="0"/>
                                </a:rPr>
                                <m:t>𝑡</m:t>
                              </m:r>
                            </m:e>
                          </m:d>
                        </m:sup>
                        <m:e>
                          <m:r>
                            <a:rPr lang="en-US" sz="1700" i="1">
                              <a:latin typeface="Cambria Math" panose="02040503050406030204" pitchFamily="18" charset="0"/>
                            </a:rPr>
                            <m:t>𝑣</m:t>
                          </m:r>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b="0" i="1" smtClean="0">
                                  <a:latin typeface="Cambria Math" panose="02040503050406030204" pitchFamily="18" charset="0"/>
                                </a:rPr>
                                <m:t>𝑞</m:t>
                              </m:r>
                            </m:e>
                            <m:sup>
                              <m:r>
                                <a:rPr lang="en-US" sz="1700" i="0">
                                  <a:latin typeface="Cambria Math" panose="02040503050406030204" pitchFamily="18" charset="0"/>
                                </a:rPr>
                                <m:t>′</m:t>
                              </m:r>
                            </m:sup>
                          </m:sSup>
                          <m:r>
                            <a:rPr lang="en-US" sz="1700" i="0">
                              <a:latin typeface="Cambria Math" panose="02040503050406030204" pitchFamily="18" charset="0"/>
                            </a:rPr>
                            <m:t>)</m:t>
                          </m:r>
                          <m:r>
                            <a:rPr lang="en-US" sz="1700" i="1">
                              <a:latin typeface="Cambria Math" panose="02040503050406030204" pitchFamily="18" charset="0"/>
                            </a:rPr>
                            <m:t>𝑑</m:t>
                          </m:r>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𝑞</m:t>
                              </m:r>
                            </m:e>
                            <m:sup>
                              <m:r>
                                <a:rPr lang="en-US" sz="1700" i="0">
                                  <a:latin typeface="Cambria Math" panose="02040503050406030204" pitchFamily="18" charset="0"/>
                                </a:rPr>
                                <m:t>′</m:t>
                              </m:r>
                            </m:sup>
                          </m:sSup>
                          <m:r>
                            <a:rPr lang="en-US" sz="1700" i="0">
                              <a:latin typeface="Cambria Math" panose="02040503050406030204" pitchFamily="18" charset="0"/>
                            </a:rPr>
                            <m:t>)</m:t>
                          </m:r>
                          <m:r>
                            <m:rPr>
                              <m:nor/>
                            </m:rPr>
                            <a:rPr lang="en-US" sz="1700" i="1">
                              <a:latin typeface="Cambria Math" panose="02040503050406030204" pitchFamily="18" charset="0"/>
                            </a:rPr>
                            <m:t> </m:t>
                          </m:r>
                        </m:e>
                      </m:nary>
                    </m:oMath>
                  </m:oMathPara>
                </a14:m>
                <a:endParaRPr lang="en-US" sz="1700" dirty="0"/>
              </a:p>
            </p:txBody>
          </p:sp>
        </mc:Choice>
        <mc:Fallback xmlns="">
          <p:sp>
            <p:nvSpPr>
              <p:cNvPr id="12" name="Rectangle 11"/>
              <p:cNvSpPr>
                <a:spLocks noRot="1" noChangeAspect="1" noMove="1" noResize="1" noEditPoints="1" noAdjustHandles="1" noChangeArrowheads="1" noChangeShapeType="1" noTextEdit="1"/>
              </p:cNvSpPr>
              <p:nvPr/>
            </p:nvSpPr>
            <p:spPr>
              <a:xfrm>
                <a:off x="-12742" y="4419974"/>
                <a:ext cx="2516073" cy="69897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725084" y="4419974"/>
                <a:ext cx="2684646" cy="6989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smtClean="0">
                              <a:latin typeface="Cambria Math" panose="02040503050406030204" pitchFamily="18" charset="0"/>
                            </a:rPr>
                          </m:ctrlPr>
                        </m:sSubPr>
                        <m:e>
                          <m:r>
                            <a:rPr lang="en-US" sz="1700" i="1">
                              <a:latin typeface="Cambria Math" panose="02040503050406030204" pitchFamily="18" charset="0"/>
                            </a:rPr>
                            <m:t>𝜀</m:t>
                          </m:r>
                        </m:e>
                        <m:sub>
                          <m:r>
                            <a:rPr lang="en-US" sz="1700" i="1">
                              <a:latin typeface="Cambria Math" panose="02040503050406030204" pitchFamily="18" charset="0"/>
                            </a:rPr>
                            <m:t>𝐸</m:t>
                          </m:r>
                        </m:sub>
                      </m:sSub>
                      <m:r>
                        <a:rPr lang="en-US" sz="1700" i="0">
                          <a:latin typeface="Cambria Math" panose="02040503050406030204" pitchFamily="18" charset="0"/>
                        </a:rPr>
                        <m:t>(</m:t>
                      </m:r>
                      <m:r>
                        <a:rPr lang="en-US" sz="1700" i="1">
                          <a:latin typeface="Cambria Math" panose="02040503050406030204" pitchFamily="18" charset="0"/>
                        </a:rPr>
                        <m:t>𝑡</m:t>
                      </m:r>
                      <m:r>
                        <a:rPr lang="en-US" sz="1700" b="0" i="1" baseline="-25000" smtClean="0">
                          <a:latin typeface="Cambria Math" panose="02040503050406030204" pitchFamily="18" charset="0"/>
                        </a:rPr>
                        <m:t>𝑜</m:t>
                      </m:r>
                      <m:r>
                        <a:rPr lang="en-US" sz="1700" i="0">
                          <a:latin typeface="Cambria Math" panose="02040503050406030204" pitchFamily="18" charset="0"/>
                        </a:rPr>
                        <m:t>)=</m:t>
                      </m:r>
                      <m:nary>
                        <m:naryPr>
                          <m:limLoc m:val="subSup"/>
                          <m:grow m:val="on"/>
                          <m:ctrlPr>
                            <a:rPr lang="en-US" sz="1700" i="1">
                              <a:latin typeface="Cambria Math" panose="02040503050406030204" pitchFamily="18" charset="0"/>
                            </a:rPr>
                          </m:ctrlPr>
                        </m:naryPr>
                        <m:sub>
                          <m:r>
                            <a:rPr lang="en-US" sz="1700" i="0">
                              <a:latin typeface="Cambria Math" panose="02040503050406030204" pitchFamily="18" charset="0"/>
                            </a:rPr>
                            <m:t>0</m:t>
                          </m:r>
                        </m:sub>
                        <m:sup>
                          <m:d>
                            <m:dPr>
                              <m:begChr m:val=""/>
                              <m:ctrlPr>
                                <a:rPr lang="en-US" sz="1700" i="1">
                                  <a:latin typeface="Cambria Math" panose="02040503050406030204" pitchFamily="18" charset="0"/>
                                </a:rPr>
                              </m:ctrlPr>
                            </m:dPr>
                            <m:e>
                              <m:r>
                                <a:rPr lang="en-US" sz="1700" i="1">
                                  <a:latin typeface="Cambria Math" panose="02040503050406030204" pitchFamily="18" charset="0"/>
                                </a:rPr>
                                <m:t>𝑞</m:t>
                              </m:r>
                              <m:r>
                                <a:rPr lang="en-US" sz="1700" i="0">
                                  <a:latin typeface="Cambria Math" panose="02040503050406030204" pitchFamily="18" charset="0"/>
                                </a:rPr>
                                <m:t>(</m:t>
                              </m:r>
                              <m:r>
                                <a:rPr lang="en-US" sz="1700" i="1">
                                  <a:latin typeface="Cambria Math" panose="02040503050406030204" pitchFamily="18" charset="0"/>
                                </a:rPr>
                                <m:t>𝑡</m:t>
                              </m:r>
                              <m:r>
                                <a:rPr lang="en-US" sz="1700" b="0" i="1" smtClean="0">
                                  <a:latin typeface="Cambria Math" panose="02040503050406030204" pitchFamily="18" charset="0"/>
                                </a:rPr>
                                <m:t>𝑜</m:t>
                              </m:r>
                            </m:e>
                          </m:d>
                        </m:sup>
                        <m:e>
                          <m:r>
                            <a:rPr lang="en-US" sz="1700" i="1">
                              <a:latin typeface="Cambria Math" panose="02040503050406030204" pitchFamily="18" charset="0"/>
                            </a:rPr>
                            <m:t>𝑣</m:t>
                          </m:r>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b="0" i="1" smtClean="0">
                                  <a:latin typeface="Cambria Math" panose="02040503050406030204" pitchFamily="18" charset="0"/>
                                </a:rPr>
                                <m:t>𝑞</m:t>
                              </m:r>
                            </m:e>
                            <m:sup>
                              <m:r>
                                <a:rPr lang="en-US" sz="1700" i="0">
                                  <a:latin typeface="Cambria Math" panose="02040503050406030204" pitchFamily="18" charset="0"/>
                                </a:rPr>
                                <m:t>′</m:t>
                              </m:r>
                            </m:sup>
                          </m:sSup>
                          <m:r>
                            <a:rPr lang="en-US" sz="1700" i="0">
                              <a:latin typeface="Cambria Math" panose="02040503050406030204" pitchFamily="18" charset="0"/>
                            </a:rPr>
                            <m:t>)</m:t>
                          </m:r>
                          <m:r>
                            <a:rPr lang="en-US" sz="1700" i="1">
                              <a:latin typeface="Cambria Math" panose="02040503050406030204" pitchFamily="18" charset="0"/>
                            </a:rPr>
                            <m:t>𝑑</m:t>
                          </m:r>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𝑞</m:t>
                              </m:r>
                            </m:e>
                            <m:sup>
                              <m:r>
                                <a:rPr lang="en-US" sz="1700" i="0">
                                  <a:latin typeface="Cambria Math" panose="02040503050406030204" pitchFamily="18" charset="0"/>
                                </a:rPr>
                                <m:t>′</m:t>
                              </m:r>
                            </m:sup>
                          </m:sSup>
                          <m:r>
                            <a:rPr lang="en-US" sz="1700" i="0">
                              <a:latin typeface="Cambria Math" panose="02040503050406030204" pitchFamily="18" charset="0"/>
                            </a:rPr>
                            <m:t>)</m:t>
                          </m:r>
                          <m:r>
                            <m:rPr>
                              <m:nor/>
                            </m:rPr>
                            <a:rPr lang="en-US" sz="1700" i="1">
                              <a:latin typeface="Cambria Math" panose="02040503050406030204" pitchFamily="18" charset="0"/>
                            </a:rPr>
                            <m:t> </m:t>
                          </m:r>
                        </m:e>
                      </m:nary>
                    </m:oMath>
                  </m:oMathPara>
                </a14:m>
                <a:endParaRPr lang="en-US" sz="1700" dirty="0"/>
              </a:p>
            </p:txBody>
          </p:sp>
        </mc:Choice>
        <mc:Fallback xmlns="">
          <p:sp>
            <p:nvSpPr>
              <p:cNvPr id="13" name="Rectangle 12"/>
              <p:cNvSpPr>
                <a:spLocks noRot="1" noChangeAspect="1" noMove="1" noResize="1" noEditPoints="1" noAdjustHandles="1" noChangeArrowheads="1" noChangeShapeType="1" noTextEdit="1"/>
              </p:cNvSpPr>
              <p:nvPr/>
            </p:nvSpPr>
            <p:spPr>
              <a:xfrm>
                <a:off x="2725084" y="4419974"/>
                <a:ext cx="2684646" cy="69897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706434" y="4610856"/>
                <a:ext cx="3179268" cy="353943"/>
              </a:xfrm>
              <a:prstGeom prst="rect">
                <a:avLst/>
              </a:prstGeom>
              <a:solidFill>
                <a:schemeClr val="accent1">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1700" i="1" smtClean="0">
                          <a:solidFill>
                            <a:srgbClr val="FF0000"/>
                          </a:solidFill>
                          <a:latin typeface="Cambria Math" panose="02040503050406030204" pitchFamily="18" charset="0"/>
                        </a:rPr>
                        <m:t>𝜔</m:t>
                      </m:r>
                      <m:r>
                        <a:rPr lang="en-US" sz="1700" i="0">
                          <a:solidFill>
                            <a:srgbClr val="FF0000"/>
                          </a:solidFill>
                          <a:latin typeface="Cambria Math" panose="02040503050406030204" pitchFamily="18" charset="0"/>
                        </a:rPr>
                        <m:t>(</m:t>
                      </m:r>
                      <m:sSub>
                        <m:sSubPr>
                          <m:ctrlPr>
                            <a:rPr lang="en-US" sz="1700" i="1">
                              <a:solidFill>
                                <a:srgbClr val="FF0000"/>
                              </a:solidFill>
                              <a:latin typeface="Cambria Math" panose="02040503050406030204" pitchFamily="18" charset="0"/>
                            </a:rPr>
                          </m:ctrlPr>
                        </m:sSubPr>
                        <m:e>
                          <m:r>
                            <a:rPr lang="en-US" sz="1700" i="1">
                              <a:solidFill>
                                <a:srgbClr val="FF0000"/>
                              </a:solidFill>
                              <a:latin typeface="Cambria Math" panose="02040503050406030204" pitchFamily="18" charset="0"/>
                            </a:rPr>
                            <m:t>𝑡</m:t>
                          </m:r>
                        </m:e>
                        <m:sub>
                          <m:r>
                            <a:rPr lang="en-US" sz="1700" i="1">
                              <a:solidFill>
                                <a:srgbClr val="FF0000"/>
                              </a:solidFill>
                              <a:latin typeface="Cambria Math" panose="02040503050406030204" pitchFamily="18" charset="0"/>
                            </a:rPr>
                            <m:t>𝑜</m:t>
                          </m:r>
                        </m:sub>
                      </m:sSub>
                      <m:r>
                        <a:rPr lang="en-US" sz="1700" i="0">
                          <a:solidFill>
                            <a:srgbClr val="FF0000"/>
                          </a:solidFill>
                          <a:latin typeface="Cambria Math" panose="02040503050406030204" pitchFamily="18" charset="0"/>
                        </a:rPr>
                        <m:t>,</m:t>
                      </m:r>
                      <m:r>
                        <a:rPr lang="en-US" sz="1700" i="1">
                          <a:solidFill>
                            <a:srgbClr val="FF0000"/>
                          </a:solidFill>
                          <a:latin typeface="Cambria Math" panose="02040503050406030204" pitchFamily="18" charset="0"/>
                        </a:rPr>
                        <m:t>𝑡</m:t>
                      </m:r>
                      <m:r>
                        <a:rPr lang="en-US" sz="1700" i="0">
                          <a:solidFill>
                            <a:srgbClr val="FF0000"/>
                          </a:solidFill>
                          <a:latin typeface="Cambria Math" panose="02040503050406030204" pitchFamily="18" charset="0"/>
                        </a:rPr>
                        <m:t>)=</m:t>
                      </m:r>
                      <m:sSub>
                        <m:sSubPr>
                          <m:ctrlPr>
                            <a:rPr lang="en-US" sz="1700" i="1">
                              <a:solidFill>
                                <a:srgbClr val="FF0000"/>
                              </a:solidFill>
                              <a:latin typeface="Cambria Math" panose="02040503050406030204" pitchFamily="18" charset="0"/>
                            </a:rPr>
                          </m:ctrlPr>
                        </m:sSubPr>
                        <m:e>
                          <m:r>
                            <a:rPr lang="en-US" sz="1700" i="1">
                              <a:solidFill>
                                <a:srgbClr val="FF0000"/>
                              </a:solidFill>
                              <a:latin typeface="Cambria Math" panose="02040503050406030204" pitchFamily="18" charset="0"/>
                            </a:rPr>
                            <m:t>𝜀</m:t>
                          </m:r>
                        </m:e>
                        <m:sub>
                          <m:r>
                            <a:rPr lang="en-US" sz="1700" i="1">
                              <a:solidFill>
                                <a:srgbClr val="FF0000"/>
                              </a:solidFill>
                              <a:latin typeface="Cambria Math" panose="02040503050406030204" pitchFamily="18" charset="0"/>
                            </a:rPr>
                            <m:t>𝐸</m:t>
                          </m:r>
                        </m:sub>
                      </m:sSub>
                      <m:r>
                        <a:rPr lang="en-US" sz="1700" i="0">
                          <a:solidFill>
                            <a:srgbClr val="FF0000"/>
                          </a:solidFill>
                          <a:latin typeface="Cambria Math" panose="02040503050406030204" pitchFamily="18" charset="0"/>
                        </a:rPr>
                        <m:t>(</m:t>
                      </m:r>
                      <m:r>
                        <a:rPr lang="en-US" sz="1700" i="1">
                          <a:solidFill>
                            <a:srgbClr val="FF0000"/>
                          </a:solidFill>
                          <a:latin typeface="Cambria Math" panose="02040503050406030204" pitchFamily="18" charset="0"/>
                        </a:rPr>
                        <m:t>𝑡</m:t>
                      </m:r>
                      <m:r>
                        <a:rPr lang="en-US" sz="1700" i="0">
                          <a:solidFill>
                            <a:srgbClr val="FF0000"/>
                          </a:solidFill>
                          <a:latin typeface="Cambria Math" panose="02040503050406030204" pitchFamily="18" charset="0"/>
                        </a:rPr>
                        <m:t>)−</m:t>
                      </m:r>
                      <m:sSub>
                        <m:sSubPr>
                          <m:ctrlPr>
                            <a:rPr lang="en-US" sz="1700" i="1">
                              <a:solidFill>
                                <a:srgbClr val="FF0000"/>
                              </a:solidFill>
                              <a:latin typeface="Cambria Math" panose="02040503050406030204" pitchFamily="18" charset="0"/>
                            </a:rPr>
                          </m:ctrlPr>
                        </m:sSubPr>
                        <m:e>
                          <m:r>
                            <a:rPr lang="en-US" sz="1700" i="1">
                              <a:solidFill>
                                <a:srgbClr val="FF0000"/>
                              </a:solidFill>
                              <a:latin typeface="Cambria Math" panose="02040503050406030204" pitchFamily="18" charset="0"/>
                            </a:rPr>
                            <m:t>𝜀</m:t>
                          </m:r>
                        </m:e>
                        <m:sub>
                          <m:r>
                            <a:rPr lang="en-US" sz="1700" i="1">
                              <a:solidFill>
                                <a:srgbClr val="FF0000"/>
                              </a:solidFill>
                              <a:latin typeface="Cambria Math" panose="02040503050406030204" pitchFamily="18" charset="0"/>
                            </a:rPr>
                            <m:t>𝐸</m:t>
                          </m:r>
                        </m:sub>
                      </m:sSub>
                      <m:r>
                        <a:rPr lang="en-US" sz="1700" i="0">
                          <a:solidFill>
                            <a:srgbClr val="FF0000"/>
                          </a:solidFill>
                          <a:latin typeface="Cambria Math" panose="02040503050406030204" pitchFamily="18" charset="0"/>
                        </a:rPr>
                        <m:t>(</m:t>
                      </m:r>
                      <m:sSub>
                        <m:sSubPr>
                          <m:ctrlPr>
                            <a:rPr lang="en-US" sz="1700" i="1">
                              <a:solidFill>
                                <a:srgbClr val="FF0000"/>
                              </a:solidFill>
                              <a:latin typeface="Cambria Math" panose="02040503050406030204" pitchFamily="18" charset="0"/>
                            </a:rPr>
                          </m:ctrlPr>
                        </m:sSubPr>
                        <m:e>
                          <m:r>
                            <a:rPr lang="en-US" sz="1700" i="1">
                              <a:solidFill>
                                <a:srgbClr val="FF0000"/>
                              </a:solidFill>
                              <a:latin typeface="Cambria Math" panose="02040503050406030204" pitchFamily="18" charset="0"/>
                            </a:rPr>
                            <m:t>𝑡</m:t>
                          </m:r>
                        </m:e>
                        <m:sub>
                          <m:r>
                            <a:rPr lang="en-US" sz="1700" i="1">
                              <a:solidFill>
                                <a:srgbClr val="FF0000"/>
                              </a:solidFill>
                              <a:latin typeface="Cambria Math" panose="02040503050406030204" pitchFamily="18" charset="0"/>
                            </a:rPr>
                            <m:t>𝑜</m:t>
                          </m:r>
                        </m:sub>
                      </m:sSub>
                      <m:r>
                        <a:rPr lang="en-US" sz="1700" i="0">
                          <a:solidFill>
                            <a:srgbClr val="FF0000"/>
                          </a:solidFill>
                          <a:latin typeface="Cambria Math" panose="02040503050406030204" pitchFamily="18" charset="0"/>
                        </a:rPr>
                        <m:t>)=</m:t>
                      </m:r>
                      <m:r>
                        <a:rPr lang="en-US" sz="1700" i="1">
                          <a:solidFill>
                            <a:srgbClr val="FF0000"/>
                          </a:solidFill>
                          <a:latin typeface="Cambria Math" panose="02040503050406030204" pitchFamily="18" charset="0"/>
                        </a:rPr>
                        <m:t>𝛥</m:t>
                      </m:r>
                      <m:sSub>
                        <m:sSubPr>
                          <m:ctrlPr>
                            <a:rPr lang="en-US" sz="1700" i="1">
                              <a:solidFill>
                                <a:srgbClr val="FF0000"/>
                              </a:solidFill>
                              <a:latin typeface="Cambria Math" panose="02040503050406030204" pitchFamily="18" charset="0"/>
                            </a:rPr>
                          </m:ctrlPr>
                        </m:sSubPr>
                        <m:e>
                          <m:r>
                            <a:rPr lang="en-US" sz="1700" i="1">
                              <a:solidFill>
                                <a:srgbClr val="FF0000"/>
                              </a:solidFill>
                              <a:latin typeface="Cambria Math" panose="02040503050406030204" pitchFamily="18" charset="0"/>
                            </a:rPr>
                            <m:t>𝜀</m:t>
                          </m:r>
                        </m:e>
                        <m:sub>
                          <m:r>
                            <a:rPr lang="en-US" sz="1700" i="1">
                              <a:solidFill>
                                <a:srgbClr val="FF0000"/>
                              </a:solidFill>
                              <a:latin typeface="Cambria Math" panose="02040503050406030204" pitchFamily="18" charset="0"/>
                            </a:rPr>
                            <m:t>𝐸</m:t>
                          </m:r>
                        </m:sub>
                      </m:sSub>
                    </m:oMath>
                  </m:oMathPara>
                </a14:m>
                <a:endParaRPr lang="en-US" sz="1700" dirty="0">
                  <a:solidFill>
                    <a:srgbClr val="FF0000"/>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5706434" y="4610856"/>
                <a:ext cx="3179268" cy="353943"/>
              </a:xfrm>
              <a:prstGeom prst="rect">
                <a:avLst/>
              </a:prstGeom>
              <a:blipFill>
                <a:blip r:embed="rId9"/>
                <a:stretch>
                  <a:fillRect b="-13793"/>
                </a:stretch>
              </a:blipFill>
            </p:spPr>
            <p:txBody>
              <a:bodyPr/>
              <a:lstStyle/>
              <a:p>
                <a:r>
                  <a:rPr lang="en-US">
                    <a:noFill/>
                  </a:rPr>
                  <a:t> </a:t>
                </a:r>
              </a:p>
            </p:txBody>
          </p:sp>
        </mc:Fallback>
      </mc:AlternateContent>
      <p:sp>
        <p:nvSpPr>
          <p:cNvPr id="17" name="Rectangle 16"/>
          <p:cNvSpPr/>
          <p:nvPr/>
        </p:nvSpPr>
        <p:spPr>
          <a:xfrm>
            <a:off x="477222" y="5181349"/>
            <a:ext cx="8589656" cy="353943"/>
          </a:xfrm>
          <a:prstGeom prst="rect">
            <a:avLst/>
          </a:prstGeom>
        </p:spPr>
        <p:txBody>
          <a:bodyPr wrap="square">
            <a:spAutoFit/>
          </a:bodyPr>
          <a:lstStyle/>
          <a:p>
            <a:pPr algn="just" rtl="1"/>
            <a:r>
              <a:rPr lang="fa-IR" sz="1700" dirty="0">
                <a:latin typeface="Cambria Math" panose="02040503050406030204" pitchFamily="18" charset="0"/>
                <a:ea typeface="Cambria Math" panose="02040503050406030204" pitchFamily="18" charset="0"/>
                <a:cs typeface="B Nazanin" panose="00000400000000000000" pitchFamily="2" charset="-78"/>
              </a:rPr>
              <a:t>اگر خازن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از نوع </a:t>
            </a:r>
            <a:r>
              <a:rPr lang="en-US" sz="1700" dirty="0" smtClean="0">
                <a:latin typeface="Cambria Math" panose="02040503050406030204" pitchFamily="18" charset="0"/>
                <a:ea typeface="Cambria Math" panose="02040503050406030204" pitchFamily="18" charset="0"/>
                <a:cs typeface="B Nazanin" panose="00000400000000000000" pitchFamily="2" charset="-78"/>
              </a:rPr>
              <a:t>LTI</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بوده و انرژی اولیه آن صفر باشد، </a:t>
            </a:r>
            <a:r>
              <a:rPr lang="fa-IR" sz="1700" dirty="0">
                <a:latin typeface="Cambria Math" panose="02040503050406030204" pitchFamily="18" charset="0"/>
                <a:ea typeface="Cambria Math" panose="02040503050406030204" pitchFamily="18" charset="0"/>
                <a:cs typeface="B Nazanin" panose="00000400000000000000" pitchFamily="2" charset="-78"/>
              </a:rPr>
              <a:t>مقدار انرژی آن در لحظه </a:t>
            </a:r>
            <a:r>
              <a:rPr lang="en-US" sz="1700" dirty="0">
                <a:latin typeface="Cambria Math" panose="02040503050406030204" pitchFamily="18" charset="0"/>
                <a:ea typeface="Cambria Math" panose="02040503050406030204" pitchFamily="18" charset="0"/>
                <a:cs typeface="B Nazanin" panose="00000400000000000000" pitchFamily="2" charset="-78"/>
              </a:rPr>
              <a:t>t</a:t>
            </a:r>
            <a:r>
              <a:rPr lang="fa-IR" sz="1700" dirty="0">
                <a:latin typeface="Cambria Math" panose="02040503050406030204" pitchFamily="18" charset="0"/>
                <a:ea typeface="Cambria Math" panose="02040503050406030204" pitchFamily="18" charset="0"/>
                <a:cs typeface="B Nazanin" panose="00000400000000000000" pitchFamily="2" charset="-78"/>
              </a:rPr>
              <a:t> از رابطه مقابل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به دست </a:t>
            </a:r>
            <a:r>
              <a:rPr lang="fa-IR" sz="1700" dirty="0">
                <a:latin typeface="Cambria Math" panose="02040503050406030204" pitchFamily="18" charset="0"/>
                <a:ea typeface="Cambria Math" panose="02040503050406030204" pitchFamily="18" charset="0"/>
                <a:cs typeface="B Nazanin" panose="00000400000000000000" pitchFamily="2" charset="-78"/>
              </a:rPr>
              <a:t>می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آید:</a:t>
            </a:r>
            <a:endParaRPr lang="en-US" sz="1700"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18" name="Rectangle 17"/>
              <p:cNvSpPr/>
              <p:nvPr/>
            </p:nvSpPr>
            <p:spPr>
              <a:xfrm>
                <a:off x="3067448" y="5535292"/>
                <a:ext cx="2966004" cy="582082"/>
              </a:xfrm>
              <a:prstGeom prst="rect">
                <a:avLst/>
              </a:prstGeom>
              <a:solidFill>
                <a:srgbClr val="F0F5FA"/>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1700" i="1" smtClean="0">
                          <a:solidFill>
                            <a:srgbClr val="FF0000"/>
                          </a:solidFill>
                          <a:latin typeface="Cambria Math" panose="02040503050406030204" pitchFamily="18" charset="0"/>
                        </a:rPr>
                        <m:t>𝑞</m:t>
                      </m:r>
                      <m:r>
                        <a:rPr lang="en-US" sz="1700" i="0">
                          <a:solidFill>
                            <a:srgbClr val="FF0000"/>
                          </a:solidFill>
                          <a:latin typeface="Cambria Math" panose="02040503050406030204" pitchFamily="18" charset="0"/>
                        </a:rPr>
                        <m:t>=</m:t>
                      </m:r>
                      <m:r>
                        <a:rPr lang="en-US" sz="1700" i="1">
                          <a:solidFill>
                            <a:srgbClr val="FF0000"/>
                          </a:solidFill>
                          <a:latin typeface="Cambria Math" panose="02040503050406030204" pitchFamily="18" charset="0"/>
                        </a:rPr>
                        <m:t>𝑐𝑣</m:t>
                      </m:r>
                      <m:r>
                        <m:rPr>
                          <m:nor/>
                        </m:rPr>
                        <a:rPr lang="en-US" sz="1700" i="1">
                          <a:solidFill>
                            <a:srgbClr val="FF0000"/>
                          </a:solidFill>
                          <a:latin typeface="Cambria Math" panose="02040503050406030204" pitchFamily="18" charset="0"/>
                        </a:rPr>
                        <m:t>    </m:t>
                      </m:r>
                      <m:r>
                        <a:rPr lang="en-US" sz="1700" i="0">
                          <a:solidFill>
                            <a:srgbClr val="FF0000"/>
                          </a:solidFill>
                          <a:latin typeface="Cambria Math" panose="02040503050406030204" pitchFamily="18" charset="0"/>
                        </a:rPr>
                        <m:t>⇒</m:t>
                      </m:r>
                      <m:r>
                        <m:rPr>
                          <m:nor/>
                        </m:rPr>
                        <a:rPr lang="en-US" sz="1700" i="1">
                          <a:solidFill>
                            <a:srgbClr val="FF0000"/>
                          </a:solidFill>
                          <a:latin typeface="Cambria Math" panose="02040503050406030204" pitchFamily="18" charset="0"/>
                        </a:rPr>
                        <m:t>   </m:t>
                      </m:r>
                      <m:sSub>
                        <m:sSubPr>
                          <m:ctrlPr>
                            <a:rPr lang="en-US" sz="1700" i="1">
                              <a:solidFill>
                                <a:srgbClr val="FF0000"/>
                              </a:solidFill>
                              <a:latin typeface="Cambria Math" panose="02040503050406030204" pitchFamily="18" charset="0"/>
                            </a:rPr>
                          </m:ctrlPr>
                        </m:sSubPr>
                        <m:e>
                          <m:r>
                            <a:rPr lang="en-US" sz="1700" i="1">
                              <a:solidFill>
                                <a:srgbClr val="FF0000"/>
                              </a:solidFill>
                              <a:latin typeface="Cambria Math" panose="02040503050406030204" pitchFamily="18" charset="0"/>
                            </a:rPr>
                            <m:t>𝜀</m:t>
                          </m:r>
                        </m:e>
                        <m:sub>
                          <m:r>
                            <a:rPr lang="en-US" sz="1700" i="1">
                              <a:solidFill>
                                <a:srgbClr val="FF0000"/>
                              </a:solidFill>
                              <a:latin typeface="Cambria Math" panose="02040503050406030204" pitchFamily="18" charset="0"/>
                            </a:rPr>
                            <m:t>𝐸</m:t>
                          </m:r>
                        </m:sub>
                      </m:sSub>
                      <m:r>
                        <a:rPr lang="en-US" sz="1700" i="0">
                          <a:solidFill>
                            <a:srgbClr val="FF0000"/>
                          </a:solidFill>
                          <a:latin typeface="Cambria Math" panose="02040503050406030204" pitchFamily="18" charset="0"/>
                        </a:rPr>
                        <m:t>(</m:t>
                      </m:r>
                      <m:r>
                        <a:rPr lang="en-US" sz="1700" i="1">
                          <a:solidFill>
                            <a:srgbClr val="FF0000"/>
                          </a:solidFill>
                          <a:latin typeface="Cambria Math" panose="02040503050406030204" pitchFamily="18" charset="0"/>
                        </a:rPr>
                        <m:t>𝑡</m:t>
                      </m:r>
                      <m:r>
                        <a:rPr lang="en-US" sz="1700" i="0">
                          <a:solidFill>
                            <a:srgbClr val="FF0000"/>
                          </a:solidFill>
                          <a:latin typeface="Cambria Math" panose="02040503050406030204" pitchFamily="18" charset="0"/>
                        </a:rPr>
                        <m:t>)=</m:t>
                      </m:r>
                      <m:f>
                        <m:fPr>
                          <m:ctrlPr>
                            <a:rPr lang="en-US" sz="1700" i="1">
                              <a:solidFill>
                                <a:srgbClr val="FF0000"/>
                              </a:solidFill>
                              <a:latin typeface="Cambria Math" panose="02040503050406030204" pitchFamily="18" charset="0"/>
                            </a:rPr>
                          </m:ctrlPr>
                        </m:fPr>
                        <m:num>
                          <m:r>
                            <a:rPr lang="en-US" sz="1700" i="0">
                              <a:solidFill>
                                <a:srgbClr val="FF0000"/>
                              </a:solidFill>
                              <a:latin typeface="Cambria Math" panose="02040503050406030204" pitchFamily="18" charset="0"/>
                            </a:rPr>
                            <m:t>1</m:t>
                          </m:r>
                        </m:num>
                        <m:den>
                          <m:r>
                            <a:rPr lang="en-US" sz="1700" i="0">
                              <a:solidFill>
                                <a:srgbClr val="FF0000"/>
                              </a:solidFill>
                              <a:latin typeface="Cambria Math" panose="02040503050406030204" pitchFamily="18" charset="0"/>
                            </a:rPr>
                            <m:t>2</m:t>
                          </m:r>
                        </m:den>
                      </m:f>
                      <m:r>
                        <a:rPr lang="en-US" sz="1700" i="1">
                          <a:solidFill>
                            <a:srgbClr val="FF0000"/>
                          </a:solidFill>
                          <a:latin typeface="Cambria Math" panose="02040503050406030204" pitchFamily="18" charset="0"/>
                        </a:rPr>
                        <m:t>𝑐</m:t>
                      </m:r>
                      <m:sSup>
                        <m:sSupPr>
                          <m:ctrlPr>
                            <a:rPr lang="en-US" sz="1700" i="1">
                              <a:solidFill>
                                <a:srgbClr val="FF0000"/>
                              </a:solidFill>
                              <a:latin typeface="Cambria Math" panose="02040503050406030204" pitchFamily="18" charset="0"/>
                            </a:rPr>
                          </m:ctrlPr>
                        </m:sSupPr>
                        <m:e>
                          <m:r>
                            <a:rPr lang="en-US" sz="1700" i="1">
                              <a:solidFill>
                                <a:srgbClr val="FF0000"/>
                              </a:solidFill>
                              <a:latin typeface="Cambria Math" panose="02040503050406030204" pitchFamily="18" charset="0"/>
                            </a:rPr>
                            <m:t>𝑣</m:t>
                          </m:r>
                        </m:e>
                        <m:sup>
                          <m:r>
                            <a:rPr lang="en-US" sz="1700" i="0">
                              <a:solidFill>
                                <a:srgbClr val="FF0000"/>
                              </a:solidFill>
                              <a:latin typeface="Cambria Math" panose="02040503050406030204" pitchFamily="18" charset="0"/>
                            </a:rPr>
                            <m:t>2</m:t>
                          </m:r>
                        </m:sup>
                      </m:sSup>
                      <m:r>
                        <a:rPr lang="en-US" sz="1700" i="0">
                          <a:solidFill>
                            <a:srgbClr val="FF0000"/>
                          </a:solidFill>
                          <a:latin typeface="Cambria Math" panose="02040503050406030204" pitchFamily="18" charset="0"/>
                        </a:rPr>
                        <m:t>(</m:t>
                      </m:r>
                      <m:r>
                        <a:rPr lang="en-US" sz="1700" i="1">
                          <a:solidFill>
                            <a:srgbClr val="FF0000"/>
                          </a:solidFill>
                          <a:latin typeface="Cambria Math" panose="02040503050406030204" pitchFamily="18" charset="0"/>
                        </a:rPr>
                        <m:t>𝑡</m:t>
                      </m:r>
                      <m:r>
                        <a:rPr lang="en-US" sz="1700" b="0" i="1" smtClean="0">
                          <a:solidFill>
                            <a:srgbClr val="FF0000"/>
                          </a:solidFill>
                          <a:latin typeface="Cambria Math" panose="02040503050406030204" pitchFamily="18" charset="0"/>
                        </a:rPr>
                        <m:t>)</m:t>
                      </m:r>
                    </m:oMath>
                  </m:oMathPara>
                </a14:m>
                <a:endParaRPr lang="en-US" sz="1700" dirty="0">
                  <a:solidFill>
                    <a:srgbClr val="FF0000"/>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3067448" y="5535292"/>
                <a:ext cx="2966004" cy="582082"/>
              </a:xfrm>
              <a:prstGeom prst="rect">
                <a:avLst/>
              </a:prstGeom>
              <a:blipFill>
                <a:blip r:embed="rId10"/>
                <a:stretch>
                  <a:fillRect/>
                </a:stretch>
              </a:blipFill>
            </p:spPr>
            <p:txBody>
              <a:bodyPr/>
              <a:lstStyle/>
              <a:p>
                <a:r>
                  <a:rPr lang="en-US">
                    <a:noFill/>
                  </a:rPr>
                  <a:t> </a:t>
                </a:r>
              </a:p>
            </p:txBody>
          </p:sp>
        </mc:Fallback>
      </mc:AlternateContent>
      <p:sp>
        <p:nvSpPr>
          <p:cNvPr id="19" name="Rectangle 18"/>
          <p:cNvSpPr/>
          <p:nvPr/>
        </p:nvSpPr>
        <p:spPr>
          <a:xfrm>
            <a:off x="395189" y="6212874"/>
            <a:ext cx="8610600" cy="615553"/>
          </a:xfrm>
          <a:prstGeom prst="rect">
            <a:avLst/>
          </a:prstGeom>
        </p:spPr>
        <p:txBody>
          <a:bodyPr wrap="square">
            <a:spAutoFit/>
          </a:bodyPr>
          <a:lstStyle/>
          <a:p>
            <a:pPr marL="285750" indent="-285750" algn="just" rtl="1">
              <a:buFont typeface="Wingdings" panose="05000000000000000000" pitchFamily="2" charset="2"/>
              <a:buChar char="ü"/>
            </a:pPr>
            <a:r>
              <a:rPr lang="fa-IR" sz="1700" b="1"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خازن پسیو: </a:t>
            </a:r>
            <a:r>
              <a:rPr lang="fa-IR" sz="1700" dirty="0">
                <a:latin typeface="Cambria Math" panose="02040503050406030204" pitchFamily="18" charset="0"/>
                <a:ea typeface="Cambria Math" panose="02040503050406030204" pitchFamily="18" charset="0"/>
                <a:cs typeface="B Nazanin" panose="00000400000000000000" pitchFamily="2" charset="-78"/>
              </a:rPr>
              <a:t>خازني پسیو است كه انرژی ذخیره شده در خازن همواره نامنفی باشد. خازنی که منحنی مشخصه آن همواره در ربع اول و سوم است، یک خازن پسیو است. مانند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خازن</a:t>
            </a:r>
            <a:r>
              <a:rPr lang="en-US" sz="1700" dirty="0" smtClean="0">
                <a:latin typeface="Cambria Math" panose="02040503050406030204" pitchFamily="18" charset="0"/>
                <a:ea typeface="Cambria Math" panose="02040503050406030204" pitchFamily="18" charset="0"/>
                <a:cs typeface="B Nazanin" panose="00000400000000000000" pitchFamily="2" charset="-78"/>
              </a:rPr>
              <a:t>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های </a:t>
            </a:r>
            <a:r>
              <a:rPr lang="fa-IR" sz="1700" dirty="0">
                <a:latin typeface="Cambria Math" panose="02040503050406030204" pitchFamily="18" charset="0"/>
                <a:ea typeface="Cambria Math" panose="02040503050406030204" pitchFamily="18" charset="0"/>
                <a:cs typeface="B Nazanin" panose="00000400000000000000" pitchFamily="2" charset="-78"/>
              </a:rPr>
              <a:t>خطی با </a:t>
            </a:r>
            <a:r>
              <a:rPr lang="en-US" sz="1700" dirty="0">
                <a:latin typeface="Cambria Math" panose="02040503050406030204" pitchFamily="18" charset="0"/>
                <a:ea typeface="Cambria Math" panose="02040503050406030204" pitchFamily="18" charset="0"/>
                <a:cs typeface="B Nazanin" panose="00000400000000000000" pitchFamily="2" charset="-78"/>
              </a:rPr>
              <a:t>C≥0</a:t>
            </a:r>
            <a:r>
              <a:rPr lang="fa-IR" sz="1700" dirty="0">
                <a:latin typeface="Cambria Math" panose="02040503050406030204" pitchFamily="18" charset="0"/>
                <a:ea typeface="Cambria Math" panose="02040503050406030204" pitchFamily="18" charset="0"/>
                <a:cs typeface="B Nazanin" panose="00000400000000000000" pitchFamily="2" charset="-78"/>
              </a:rPr>
              <a:t>. </a:t>
            </a:r>
          </a:p>
        </p:txBody>
      </p:sp>
      <p:sp>
        <p:nvSpPr>
          <p:cNvPr id="25" name="Right Arrow 24"/>
          <p:cNvSpPr/>
          <p:nvPr/>
        </p:nvSpPr>
        <p:spPr>
          <a:xfrm>
            <a:off x="5325561" y="4709768"/>
            <a:ext cx="250551" cy="156117"/>
          </a:xfrm>
          <a:prstGeom prst="rightArrow">
            <a:avLst/>
          </a:prstGeom>
          <a:solidFill>
            <a:srgbClr val="F0F5FA"/>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618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4" grpId="0" animBg="1"/>
      <p:bldP spid="18" grpId="0" animBg="1"/>
      <p:bldP spid="2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
        <p:nvSpPr>
          <p:cNvPr id="3" name="Rectangle 2"/>
          <p:cNvSpPr/>
          <p:nvPr/>
        </p:nvSpPr>
        <p:spPr>
          <a:xfrm>
            <a:off x="3124200" y="228600"/>
            <a:ext cx="5715000" cy="353943"/>
          </a:xfrm>
          <a:prstGeom prst="rect">
            <a:avLst/>
          </a:prstGeom>
        </p:spPr>
        <p:txBody>
          <a:bodyPr wrap="square">
            <a:spAutoFit/>
          </a:bodyPr>
          <a:lstStyle/>
          <a:p>
            <a:pPr marL="285750" indent="-285750" algn="r" rtl="1">
              <a:buFont typeface="Wingdings" panose="05000000000000000000" pitchFamily="2" charset="2"/>
              <a:buChar char="q"/>
            </a:pPr>
            <a:r>
              <a:rPr lang="fa-IR" sz="1700" b="1"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انرژی داده شده به یک </a:t>
            </a:r>
            <a:r>
              <a:rPr lang="fa-IR" sz="17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سلف </a:t>
            </a:r>
            <a:r>
              <a:rPr lang="fa-IR" sz="1700" dirty="0">
                <a:latin typeface="Cambria Math" panose="02040503050406030204" pitchFamily="18" charset="0"/>
                <a:ea typeface="Cambria Math" panose="02040503050406030204" pitchFamily="18" charset="0"/>
                <a:cs typeface="B Nazanin" panose="00000400000000000000" pitchFamily="2" charset="-78"/>
              </a:rPr>
              <a:t>از لحظه </a:t>
            </a:r>
            <a:r>
              <a:rPr lang="en-US" sz="1700" dirty="0">
                <a:latin typeface="Cambria Math" panose="02040503050406030204" pitchFamily="18" charset="0"/>
                <a:ea typeface="Cambria Math" panose="02040503050406030204" pitchFamily="18" charset="0"/>
                <a:cs typeface="B Nazanin" panose="00000400000000000000" pitchFamily="2" charset="-78"/>
              </a:rPr>
              <a:t>t</a:t>
            </a:r>
            <a:r>
              <a:rPr lang="en-US" sz="1700" baseline="-25000" dirty="0">
                <a:latin typeface="Cambria Math" panose="02040503050406030204" pitchFamily="18" charset="0"/>
                <a:ea typeface="Cambria Math" panose="02040503050406030204" pitchFamily="18" charset="0"/>
                <a:cs typeface="B Nazanin" panose="00000400000000000000" pitchFamily="2" charset="-78"/>
              </a:rPr>
              <a:t>o</a:t>
            </a:r>
            <a:r>
              <a:rPr lang="fa-IR" sz="1700" dirty="0">
                <a:latin typeface="Cambria Math" panose="02040503050406030204" pitchFamily="18" charset="0"/>
                <a:ea typeface="Cambria Math" panose="02040503050406030204" pitchFamily="18" charset="0"/>
                <a:cs typeface="B Nazanin" panose="00000400000000000000" pitchFamily="2" charset="-78"/>
              </a:rPr>
              <a:t>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تا </a:t>
            </a:r>
            <a:r>
              <a:rPr lang="en-US" sz="1700" dirty="0" smtClean="0">
                <a:latin typeface="Cambria Math" panose="02040503050406030204" pitchFamily="18" charset="0"/>
                <a:ea typeface="Cambria Math" panose="02040503050406030204" pitchFamily="18" charset="0"/>
                <a:cs typeface="B Nazanin" panose="00000400000000000000" pitchFamily="2" charset="-78"/>
              </a:rPr>
              <a:t> </a:t>
            </a:r>
            <a:r>
              <a:rPr lang="en-US" sz="1700" dirty="0">
                <a:latin typeface="Cambria Math" panose="02040503050406030204" pitchFamily="18" charset="0"/>
                <a:ea typeface="Cambria Math" panose="02040503050406030204" pitchFamily="18" charset="0"/>
                <a:cs typeface="B Nazanin" panose="00000400000000000000" pitchFamily="2" charset="-78"/>
              </a:rPr>
              <a:t>t</a:t>
            </a:r>
            <a:r>
              <a:rPr lang="fa-IR" sz="1700" dirty="0">
                <a:latin typeface="Cambria Math" panose="02040503050406030204" pitchFamily="18" charset="0"/>
                <a:ea typeface="Cambria Math" panose="02040503050406030204" pitchFamily="18" charset="0"/>
                <a:cs typeface="B Nazanin" panose="00000400000000000000" pitchFamily="2" charset="-78"/>
              </a:rPr>
              <a:t> عبارت است از:</a:t>
            </a:r>
          </a:p>
        </p:txBody>
      </p:sp>
      <mc:AlternateContent xmlns:mc="http://schemas.openxmlformats.org/markup-compatibility/2006" xmlns:a14="http://schemas.microsoft.com/office/drawing/2010/main">
        <mc:Choice Requires="a14">
          <p:sp>
            <p:nvSpPr>
              <p:cNvPr id="5" name="Rectangle 4"/>
              <p:cNvSpPr/>
              <p:nvPr/>
            </p:nvSpPr>
            <p:spPr>
              <a:xfrm>
                <a:off x="4168549" y="703452"/>
                <a:ext cx="4298869" cy="941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700" i="1" smtClean="0">
                          <a:latin typeface="Cambria Math" panose="02040503050406030204" pitchFamily="18" charset="0"/>
                        </a:rPr>
                        <m:t>ω</m:t>
                      </m:r>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i="1">
                              <a:latin typeface="Cambria Math" panose="02040503050406030204" pitchFamily="18" charset="0"/>
                            </a:rPr>
                            <m:t>𝑜</m:t>
                          </m:r>
                        </m:sub>
                      </m:sSub>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nary>
                        <m:naryPr>
                          <m:limLoc m:val="subSup"/>
                          <m:grow m:val="on"/>
                          <m:ctrlPr>
                            <a:rPr lang="en-US" sz="1700" i="1">
                              <a:latin typeface="Cambria Math" panose="02040503050406030204" pitchFamily="18" charset="0"/>
                            </a:rPr>
                          </m:ctrlPr>
                        </m:naryPr>
                        <m:sub>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i="1">
                                  <a:latin typeface="Cambria Math" panose="02040503050406030204" pitchFamily="18" charset="0"/>
                                </a:rPr>
                                <m:t>𝑜</m:t>
                              </m:r>
                            </m:sub>
                          </m:sSub>
                        </m:sub>
                        <m:sup>
                          <m:r>
                            <a:rPr lang="en-US" sz="1700" i="1">
                              <a:latin typeface="Cambria Math" panose="02040503050406030204" pitchFamily="18" charset="0"/>
                            </a:rPr>
                            <m:t>𝑡</m:t>
                          </m:r>
                        </m:sup>
                        <m:e>
                          <m:r>
                            <a:rPr lang="en-US" sz="1700" i="1">
                              <a:latin typeface="Cambria Math" panose="02040503050406030204" pitchFamily="18" charset="0"/>
                            </a:rPr>
                            <m:t>𝑣</m:t>
                          </m:r>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m:t>
                              </m:r>
                            </m:sup>
                          </m:sSup>
                          <m:r>
                            <a:rPr lang="en-US" sz="1700" i="0">
                              <a:latin typeface="Cambria Math" panose="02040503050406030204" pitchFamily="18" charset="0"/>
                            </a:rPr>
                            <m:t>)</m:t>
                          </m:r>
                          <m:r>
                            <a:rPr lang="en-US" sz="1700" i="1">
                              <a:latin typeface="Cambria Math" panose="02040503050406030204" pitchFamily="18" charset="0"/>
                            </a:rPr>
                            <m:t>𝑖</m:t>
                          </m:r>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m:t>
                              </m:r>
                            </m:sup>
                          </m:sSup>
                          <m:r>
                            <a:rPr lang="en-US" sz="1700" i="0">
                              <a:latin typeface="Cambria Math" panose="02040503050406030204" pitchFamily="18" charset="0"/>
                            </a:rPr>
                            <m:t>)</m:t>
                          </m:r>
                          <m:r>
                            <a:rPr lang="en-US" sz="1700" i="1">
                              <a:latin typeface="Cambria Math" panose="02040503050406030204" pitchFamily="18" charset="0"/>
                            </a:rPr>
                            <m:t>𝑑</m:t>
                          </m:r>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m:t>
                              </m:r>
                            </m:sup>
                          </m:sSup>
                          <m:r>
                            <a:rPr lang="en-US" sz="1700" i="0">
                              <a:latin typeface="Cambria Math" panose="02040503050406030204" pitchFamily="18" charset="0"/>
                            </a:rPr>
                            <m:t>)</m:t>
                          </m:r>
                          <m:r>
                            <m:rPr>
                              <m:nor/>
                            </m:rPr>
                            <a:rPr lang="en-US" sz="1700" i="1">
                              <a:latin typeface="Cambria Math" panose="02040503050406030204" pitchFamily="18" charset="0"/>
                            </a:rPr>
                            <m:t>   </m:t>
                          </m:r>
                          <m:r>
                            <a:rPr lang="en-US" sz="1700" i="0">
                              <a:latin typeface="Cambria Math" panose="02040503050406030204" pitchFamily="18" charset="0"/>
                            </a:rPr>
                            <m:t>,</m:t>
                          </m:r>
                          <m:r>
                            <m:rPr>
                              <m:nor/>
                            </m:rPr>
                            <a:rPr lang="en-US" sz="1700" i="1">
                              <a:latin typeface="Cambria Math" panose="02040503050406030204" pitchFamily="18" charset="0"/>
                            </a:rPr>
                            <m:t>   </m:t>
                          </m:r>
                          <m:r>
                            <a:rPr lang="en-US" sz="1700" b="0" i="1" smtClean="0">
                              <a:latin typeface="Cambria Math" panose="02040503050406030204" pitchFamily="18" charset="0"/>
                            </a:rPr>
                            <m:t>𝑣</m:t>
                          </m:r>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m:t>
                              </m:r>
                            </m:sup>
                          </m:sSup>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1">
                                  <a:latin typeface="Cambria Math" panose="02040503050406030204" pitchFamily="18" charset="0"/>
                                </a:rPr>
                                <m:t>𝑑</m:t>
                              </m:r>
                              <m:sSup>
                                <m:sSupPr>
                                  <m:ctrlPr>
                                    <a:rPr lang="en-US" sz="1700" i="1">
                                      <a:latin typeface="Cambria Math" panose="02040503050406030204" pitchFamily="18" charset="0"/>
                                    </a:rPr>
                                  </m:ctrlPr>
                                </m:sSupPr>
                                <m:e>
                                  <m:r>
                                    <m:rPr>
                                      <m:sty m:val="p"/>
                                    </m:rPr>
                                    <a:rPr lang="el-GR" sz="1700" i="1" smtClean="0">
                                      <a:latin typeface="Cambria Math" panose="02040503050406030204" pitchFamily="18" charset="0"/>
                                    </a:rPr>
                                    <m:t>φ</m:t>
                                  </m:r>
                                </m:e>
                                <m:sup>
                                  <m:r>
                                    <a:rPr lang="en-US" sz="1700" i="0">
                                      <a:latin typeface="Cambria Math" panose="02040503050406030204" pitchFamily="18" charset="0"/>
                                    </a:rPr>
                                    <m:t>′</m:t>
                                  </m:r>
                                </m:sup>
                              </m:sSup>
                            </m:num>
                            <m:den>
                              <m:r>
                                <a:rPr lang="en-US" sz="1700" i="1">
                                  <a:latin typeface="Cambria Math" panose="02040503050406030204" pitchFamily="18" charset="0"/>
                                </a:rPr>
                                <m:t>𝑑</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m:t>
                                  </m:r>
                                </m:sup>
                              </m:sSup>
                            </m:den>
                          </m:f>
                        </m:e>
                      </m:nary>
                    </m:oMath>
                  </m:oMathPara>
                </a14:m>
                <a:endParaRPr lang="en-US" sz="1700" dirty="0"/>
              </a:p>
            </p:txBody>
          </p:sp>
        </mc:Choice>
        <mc:Fallback xmlns="">
          <p:sp>
            <p:nvSpPr>
              <p:cNvPr id="5" name="Rectangle 4"/>
              <p:cNvSpPr>
                <a:spLocks noRot="1" noChangeAspect="1" noMove="1" noResize="1" noEditPoints="1" noAdjustHandles="1" noChangeArrowheads="1" noChangeShapeType="1" noTextEdit="1"/>
              </p:cNvSpPr>
              <p:nvPr/>
            </p:nvSpPr>
            <p:spPr>
              <a:xfrm>
                <a:off x="4168549" y="703452"/>
                <a:ext cx="4298869" cy="9412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572000" y="1715227"/>
                <a:ext cx="2808846" cy="759503"/>
              </a:xfrm>
              <a:prstGeom prst="rect">
                <a:avLst/>
              </a:prstGeom>
              <a:solidFill>
                <a:srgbClr val="F0F5FA"/>
              </a:solidFill>
            </p:spPr>
            <p:txBody>
              <a:bodyPr wrap="none">
                <a:spAutoFit/>
              </a:bodyPr>
              <a:lstStyle/>
              <a:p>
                <a:pPr/>
                <a14:m>
                  <m:oMathPara xmlns:m="http://schemas.openxmlformats.org/officeDocument/2006/math">
                    <m:oMathParaPr>
                      <m:jc m:val="centerGroup"/>
                    </m:oMathParaPr>
                    <m:oMath xmlns:m="http://schemas.openxmlformats.org/officeDocument/2006/math">
                      <m:r>
                        <a:rPr lang="el-GR" sz="1700" b="1" i="1" smtClean="0">
                          <a:solidFill>
                            <a:srgbClr val="0000FF"/>
                          </a:solidFill>
                          <a:latin typeface="Cambria Math" panose="02040503050406030204" pitchFamily="18" charset="0"/>
                        </a:rPr>
                        <m:t>𝝎</m:t>
                      </m:r>
                      <m:r>
                        <a:rPr lang="en-US" sz="1700" b="1" i="0">
                          <a:solidFill>
                            <a:srgbClr val="0000FF"/>
                          </a:solidFill>
                          <a:latin typeface="Cambria Math" panose="02040503050406030204" pitchFamily="18" charset="0"/>
                        </a:rPr>
                        <m:t>(</m:t>
                      </m:r>
                      <m:sSub>
                        <m:sSubPr>
                          <m:ctrlPr>
                            <a:rPr lang="en-US" sz="1700" b="1" i="1">
                              <a:solidFill>
                                <a:srgbClr val="0000FF"/>
                              </a:solidFill>
                              <a:latin typeface="Cambria Math" panose="02040503050406030204" pitchFamily="18" charset="0"/>
                            </a:rPr>
                          </m:ctrlPr>
                        </m:sSubPr>
                        <m:e>
                          <m:r>
                            <a:rPr lang="en-US" sz="1700" b="1" i="1">
                              <a:solidFill>
                                <a:srgbClr val="0000FF"/>
                              </a:solidFill>
                              <a:latin typeface="Cambria Math" panose="02040503050406030204" pitchFamily="18" charset="0"/>
                            </a:rPr>
                            <m:t>𝒕</m:t>
                          </m:r>
                        </m:e>
                        <m:sub>
                          <m:r>
                            <a:rPr lang="en-US" sz="1700" b="1" i="1">
                              <a:solidFill>
                                <a:srgbClr val="0000FF"/>
                              </a:solidFill>
                              <a:latin typeface="Cambria Math" panose="02040503050406030204" pitchFamily="18" charset="0"/>
                            </a:rPr>
                            <m:t>𝒐</m:t>
                          </m:r>
                        </m:sub>
                      </m:sSub>
                      <m:r>
                        <a:rPr lang="en-US" sz="1700" b="1" i="0">
                          <a:solidFill>
                            <a:srgbClr val="0000FF"/>
                          </a:solidFill>
                          <a:latin typeface="Cambria Math" panose="02040503050406030204" pitchFamily="18" charset="0"/>
                        </a:rPr>
                        <m:t>,</m:t>
                      </m:r>
                      <m:r>
                        <a:rPr lang="en-US" sz="1700" b="1" i="1">
                          <a:solidFill>
                            <a:srgbClr val="0000FF"/>
                          </a:solidFill>
                          <a:latin typeface="Cambria Math" panose="02040503050406030204" pitchFamily="18" charset="0"/>
                        </a:rPr>
                        <m:t>𝒕</m:t>
                      </m:r>
                      <m:r>
                        <a:rPr lang="en-US" sz="1700" b="1" i="0">
                          <a:solidFill>
                            <a:srgbClr val="0000FF"/>
                          </a:solidFill>
                          <a:latin typeface="Cambria Math" panose="02040503050406030204" pitchFamily="18" charset="0"/>
                        </a:rPr>
                        <m:t>)=</m:t>
                      </m:r>
                      <m:nary>
                        <m:naryPr>
                          <m:limLoc m:val="subSup"/>
                          <m:grow m:val="on"/>
                          <m:ctrlPr>
                            <a:rPr lang="en-US" sz="1700" b="1" i="1">
                              <a:solidFill>
                                <a:srgbClr val="0000FF"/>
                              </a:solidFill>
                              <a:latin typeface="Cambria Math" panose="02040503050406030204" pitchFamily="18" charset="0"/>
                            </a:rPr>
                          </m:ctrlPr>
                        </m:naryPr>
                        <m:sub>
                          <m:r>
                            <a:rPr lang="el-GR" sz="1700" b="1" i="1" smtClean="0">
                              <a:solidFill>
                                <a:srgbClr val="0000FF"/>
                              </a:solidFill>
                              <a:latin typeface="Cambria Math" panose="02040503050406030204" pitchFamily="18" charset="0"/>
                            </a:rPr>
                            <m:t>𝝋</m:t>
                          </m:r>
                          <m:r>
                            <a:rPr lang="en-US" sz="1700" b="1" i="0">
                              <a:solidFill>
                                <a:srgbClr val="0000FF"/>
                              </a:solidFill>
                              <a:latin typeface="Cambria Math" panose="02040503050406030204" pitchFamily="18" charset="0"/>
                            </a:rPr>
                            <m:t>(</m:t>
                          </m:r>
                          <m:sSub>
                            <m:sSubPr>
                              <m:ctrlPr>
                                <a:rPr lang="en-US" sz="1700" b="1" i="1">
                                  <a:solidFill>
                                    <a:srgbClr val="0000FF"/>
                                  </a:solidFill>
                                  <a:latin typeface="Cambria Math" panose="02040503050406030204" pitchFamily="18" charset="0"/>
                                </a:rPr>
                              </m:ctrlPr>
                            </m:sSubPr>
                            <m:e>
                              <m:r>
                                <a:rPr lang="en-US" sz="1700" b="1" i="1">
                                  <a:solidFill>
                                    <a:srgbClr val="0000FF"/>
                                  </a:solidFill>
                                  <a:latin typeface="Cambria Math" panose="02040503050406030204" pitchFamily="18" charset="0"/>
                                </a:rPr>
                                <m:t>𝒕</m:t>
                              </m:r>
                            </m:e>
                            <m:sub>
                              <m:d>
                                <m:dPr>
                                  <m:begChr m:val=""/>
                                  <m:ctrlPr>
                                    <a:rPr lang="en-US" sz="1700" b="1" i="1">
                                      <a:solidFill>
                                        <a:srgbClr val="0000FF"/>
                                      </a:solidFill>
                                      <a:latin typeface="Cambria Math" panose="02040503050406030204" pitchFamily="18" charset="0"/>
                                    </a:rPr>
                                  </m:ctrlPr>
                                </m:dPr>
                                <m:e>
                                  <m:r>
                                    <a:rPr lang="en-US" sz="1700" b="1" i="1">
                                      <a:solidFill>
                                        <a:srgbClr val="0000FF"/>
                                      </a:solidFill>
                                      <a:latin typeface="Cambria Math" panose="02040503050406030204" pitchFamily="18" charset="0"/>
                                    </a:rPr>
                                    <m:t>𝒐</m:t>
                                  </m:r>
                                </m:e>
                              </m:d>
                            </m:sub>
                          </m:sSub>
                        </m:sub>
                        <m:sup>
                          <m:d>
                            <m:dPr>
                              <m:begChr m:val=""/>
                              <m:ctrlPr>
                                <a:rPr lang="en-US" sz="1700" b="1" i="1">
                                  <a:solidFill>
                                    <a:srgbClr val="0000FF"/>
                                  </a:solidFill>
                                  <a:latin typeface="Cambria Math" panose="02040503050406030204" pitchFamily="18" charset="0"/>
                                </a:rPr>
                              </m:ctrlPr>
                            </m:dPr>
                            <m:e>
                              <m:r>
                                <a:rPr lang="el-GR" sz="1700" b="1" i="1" smtClean="0">
                                  <a:solidFill>
                                    <a:srgbClr val="0000FF"/>
                                  </a:solidFill>
                                  <a:latin typeface="Cambria Math" panose="02040503050406030204" pitchFamily="18" charset="0"/>
                                </a:rPr>
                                <m:t>𝝋</m:t>
                              </m:r>
                              <m:r>
                                <a:rPr lang="en-US" sz="1700" b="1" i="0">
                                  <a:solidFill>
                                    <a:srgbClr val="0000FF"/>
                                  </a:solidFill>
                                  <a:latin typeface="Cambria Math" panose="02040503050406030204" pitchFamily="18" charset="0"/>
                                </a:rPr>
                                <m:t>(</m:t>
                              </m:r>
                              <m:r>
                                <a:rPr lang="en-US" sz="1700" b="1" i="1">
                                  <a:solidFill>
                                    <a:srgbClr val="0000FF"/>
                                  </a:solidFill>
                                  <a:latin typeface="Cambria Math" panose="02040503050406030204" pitchFamily="18" charset="0"/>
                                </a:rPr>
                                <m:t>𝒕</m:t>
                              </m:r>
                            </m:e>
                          </m:d>
                        </m:sup>
                        <m:e>
                          <m:r>
                            <a:rPr lang="en-US" sz="1700" b="1" i="1" smtClean="0">
                              <a:solidFill>
                                <a:srgbClr val="0000FF"/>
                              </a:solidFill>
                              <a:latin typeface="Cambria Math" panose="02040503050406030204" pitchFamily="18" charset="0"/>
                            </a:rPr>
                            <m:t>𝒊</m:t>
                          </m:r>
                          <m:sSup>
                            <m:sSupPr>
                              <m:ctrlPr>
                                <a:rPr lang="en-US" sz="1700" b="1" i="1">
                                  <a:solidFill>
                                    <a:srgbClr val="0000FF"/>
                                  </a:solidFill>
                                  <a:latin typeface="Cambria Math" panose="02040503050406030204" pitchFamily="18" charset="0"/>
                                </a:rPr>
                              </m:ctrlPr>
                            </m:sSupPr>
                            <m:e>
                              <m:r>
                                <a:rPr lang="en-US" sz="1700" b="1" i="0" smtClean="0">
                                  <a:solidFill>
                                    <a:srgbClr val="0000FF"/>
                                  </a:solidFill>
                                  <a:latin typeface="Cambria Math" panose="02040503050406030204" pitchFamily="18" charset="0"/>
                                </a:rPr>
                                <m:t>(</m:t>
                              </m:r>
                              <m:r>
                                <a:rPr lang="el-GR" sz="1700" b="1" i="1" smtClean="0">
                                  <a:solidFill>
                                    <a:srgbClr val="0000FF"/>
                                  </a:solidFill>
                                  <a:latin typeface="Cambria Math" panose="02040503050406030204" pitchFamily="18" charset="0"/>
                                </a:rPr>
                                <m:t>𝝋</m:t>
                              </m:r>
                            </m:e>
                            <m:sup>
                              <m:r>
                                <a:rPr lang="en-US" sz="1700" b="1" i="0">
                                  <a:solidFill>
                                    <a:srgbClr val="0000FF"/>
                                  </a:solidFill>
                                  <a:latin typeface="Cambria Math" panose="02040503050406030204" pitchFamily="18" charset="0"/>
                                </a:rPr>
                                <m:t>′</m:t>
                              </m:r>
                            </m:sup>
                          </m:sSup>
                          <m:r>
                            <a:rPr lang="en-US" sz="1700" b="1" i="0">
                              <a:solidFill>
                                <a:srgbClr val="0000FF"/>
                              </a:solidFill>
                              <a:latin typeface="Cambria Math" panose="02040503050406030204" pitchFamily="18" charset="0"/>
                            </a:rPr>
                            <m:t>)</m:t>
                          </m:r>
                          <m:r>
                            <a:rPr lang="en-US" sz="1700" b="1" i="1">
                              <a:solidFill>
                                <a:srgbClr val="0000FF"/>
                              </a:solidFill>
                              <a:latin typeface="Cambria Math" panose="02040503050406030204" pitchFamily="18" charset="0"/>
                            </a:rPr>
                            <m:t>𝒅</m:t>
                          </m:r>
                          <m:r>
                            <a:rPr lang="en-US" sz="1700" b="1" i="0">
                              <a:solidFill>
                                <a:srgbClr val="0000FF"/>
                              </a:solidFill>
                              <a:latin typeface="Cambria Math" panose="02040503050406030204" pitchFamily="18" charset="0"/>
                            </a:rPr>
                            <m:t>(</m:t>
                          </m:r>
                          <m:sSup>
                            <m:sSupPr>
                              <m:ctrlPr>
                                <a:rPr lang="en-US" sz="1700" b="1" i="1">
                                  <a:solidFill>
                                    <a:srgbClr val="0000FF"/>
                                  </a:solidFill>
                                  <a:latin typeface="Cambria Math" panose="02040503050406030204" pitchFamily="18" charset="0"/>
                                </a:rPr>
                              </m:ctrlPr>
                            </m:sSupPr>
                            <m:e>
                              <m:r>
                                <a:rPr lang="el-GR" sz="1700" b="1" i="1" smtClean="0">
                                  <a:solidFill>
                                    <a:srgbClr val="0000FF"/>
                                  </a:solidFill>
                                  <a:latin typeface="Cambria Math" panose="02040503050406030204" pitchFamily="18" charset="0"/>
                                </a:rPr>
                                <m:t>𝝋</m:t>
                              </m:r>
                            </m:e>
                            <m:sup>
                              <m:r>
                                <a:rPr lang="en-US" sz="1700" b="1" i="0">
                                  <a:solidFill>
                                    <a:srgbClr val="0000FF"/>
                                  </a:solidFill>
                                  <a:latin typeface="Cambria Math" panose="02040503050406030204" pitchFamily="18" charset="0"/>
                                </a:rPr>
                                <m:t>′</m:t>
                              </m:r>
                            </m:sup>
                          </m:sSup>
                          <m:r>
                            <a:rPr lang="en-US" sz="1700" b="1" i="0">
                              <a:solidFill>
                                <a:srgbClr val="0000FF"/>
                              </a:solidFill>
                              <a:latin typeface="Cambria Math" panose="02040503050406030204" pitchFamily="18" charset="0"/>
                            </a:rPr>
                            <m:t>)</m:t>
                          </m:r>
                          <m:r>
                            <m:rPr>
                              <m:nor/>
                            </m:rPr>
                            <a:rPr lang="en-US" sz="1700" b="1" i="1">
                              <a:solidFill>
                                <a:srgbClr val="0000FF"/>
                              </a:solidFill>
                              <a:latin typeface="Cambria Math" panose="02040503050406030204" pitchFamily="18" charset="0"/>
                            </a:rPr>
                            <m:t> </m:t>
                          </m:r>
                        </m:e>
                      </m:nary>
                    </m:oMath>
                  </m:oMathPara>
                </a14:m>
                <a:endParaRPr lang="en-US" sz="1700" b="1" dirty="0">
                  <a:solidFill>
                    <a:srgbClr val="0000FF"/>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4572000" y="1715227"/>
                <a:ext cx="2808846" cy="759503"/>
              </a:xfrm>
              <a:prstGeom prst="rect">
                <a:avLst/>
              </a:prstGeom>
              <a:blipFill>
                <a:blip r:embed="rId3"/>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228600" y="-12469"/>
            <a:ext cx="3413611" cy="2162400"/>
          </a:xfrm>
          <a:prstGeom prst="rect">
            <a:avLst/>
          </a:prstGeom>
        </p:spPr>
      </p:pic>
      <p:cxnSp>
        <p:nvCxnSpPr>
          <p:cNvPr id="8" name="Straight Arrow Connector 7"/>
          <p:cNvCxnSpPr/>
          <p:nvPr/>
        </p:nvCxnSpPr>
        <p:spPr>
          <a:xfrm>
            <a:off x="3831905" y="2142435"/>
            <a:ext cx="673287"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27943" y="2524176"/>
            <a:ext cx="8458200" cy="353943"/>
          </a:xfrm>
          <a:prstGeom prst="rect">
            <a:avLst/>
          </a:prstGeom>
        </p:spPr>
        <p:txBody>
          <a:bodyPr wrap="square">
            <a:spAutoFit/>
          </a:bodyPr>
          <a:lstStyle/>
          <a:p>
            <a:pPr algn="r" rtl="1"/>
            <a:r>
              <a:rPr lang="fa-IR" sz="1700" dirty="0">
                <a:latin typeface="Cambria Math" panose="02040503050406030204" pitchFamily="18" charset="0"/>
                <a:ea typeface="Cambria Math" panose="02040503050406030204" pitchFamily="18" charset="0"/>
                <a:cs typeface="B Nazanin" panose="00000400000000000000" pitchFamily="2" charset="-78"/>
              </a:rPr>
              <a:t>با فرض اینکه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شار </a:t>
            </a:r>
            <a:r>
              <a:rPr lang="fa-IR" sz="1700" dirty="0">
                <a:latin typeface="Cambria Math" panose="02040503050406030204" pitchFamily="18" charset="0"/>
                <a:ea typeface="Cambria Math" panose="02040503050406030204" pitchFamily="18" charset="0"/>
                <a:cs typeface="B Nazanin" panose="00000400000000000000" pitchFamily="2" charset="-78"/>
              </a:rPr>
              <a:t>اولیه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سلف </a:t>
            </a:r>
            <a:r>
              <a:rPr lang="fa-IR" sz="1700" dirty="0">
                <a:latin typeface="Cambria Math" panose="02040503050406030204" pitchFamily="18" charset="0"/>
                <a:ea typeface="Cambria Math" panose="02040503050406030204" pitchFamily="18" charset="0"/>
                <a:cs typeface="B Nazanin" panose="00000400000000000000" pitchFamily="2" charset="-78"/>
              </a:rPr>
              <a:t>صفر باشد، انرژی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سلف </a:t>
            </a:r>
            <a:r>
              <a:rPr lang="fa-IR" sz="1700" dirty="0">
                <a:latin typeface="Cambria Math" panose="02040503050406030204" pitchFamily="18" charset="0"/>
                <a:ea typeface="Cambria Math" panose="02040503050406030204" pitchFamily="18" charset="0"/>
                <a:cs typeface="B Nazanin" panose="00000400000000000000" pitchFamily="2" charset="-78"/>
              </a:rPr>
              <a:t>در بازه زماني </a:t>
            </a:r>
            <a:r>
              <a:rPr lang="en-US" sz="1700" dirty="0">
                <a:latin typeface="Cambria Math" panose="02040503050406030204" pitchFamily="18" charset="0"/>
                <a:ea typeface="Cambria Math" panose="02040503050406030204" pitchFamily="18" charset="0"/>
                <a:cs typeface="B Nazanin" panose="00000400000000000000" pitchFamily="2" charset="-78"/>
              </a:rPr>
              <a:t>t</a:t>
            </a:r>
            <a:r>
              <a:rPr lang="en-US" sz="1700" baseline="-25000" dirty="0">
                <a:latin typeface="Cambria Math" panose="02040503050406030204" pitchFamily="18" charset="0"/>
                <a:ea typeface="Cambria Math" panose="02040503050406030204" pitchFamily="18" charset="0"/>
                <a:cs typeface="B Nazanin" panose="00000400000000000000" pitchFamily="2" charset="-78"/>
              </a:rPr>
              <a:t>o</a:t>
            </a:r>
            <a:r>
              <a:rPr lang="fa-IR" sz="1700" dirty="0">
                <a:latin typeface="Cambria Math" panose="02040503050406030204" pitchFamily="18" charset="0"/>
                <a:ea typeface="Cambria Math" panose="02040503050406030204" pitchFamily="18" charset="0"/>
                <a:cs typeface="B Nazanin" panose="00000400000000000000" pitchFamily="2" charset="-78"/>
              </a:rPr>
              <a:t> تا </a:t>
            </a:r>
            <a:r>
              <a:rPr lang="en-US" sz="1700" dirty="0">
                <a:latin typeface="Cambria Math" panose="02040503050406030204" pitchFamily="18" charset="0"/>
                <a:ea typeface="Cambria Math" panose="02040503050406030204" pitchFamily="18" charset="0"/>
                <a:cs typeface="B Nazanin" panose="00000400000000000000" pitchFamily="2" charset="-78"/>
              </a:rPr>
              <a:t>t</a:t>
            </a:r>
            <a:r>
              <a:rPr lang="fa-IR" sz="1700" dirty="0">
                <a:latin typeface="Cambria Math" panose="02040503050406030204" pitchFamily="18" charset="0"/>
                <a:ea typeface="Cambria Math" panose="02040503050406030204" pitchFamily="18" charset="0"/>
                <a:cs typeface="B Nazanin" panose="00000400000000000000" pitchFamily="2" charset="-78"/>
              </a:rPr>
              <a:t> به شکل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زیر </a:t>
            </a:r>
            <a:r>
              <a:rPr lang="fa-IR" sz="1700" dirty="0">
                <a:latin typeface="Cambria Math" panose="02040503050406030204" pitchFamily="18" charset="0"/>
                <a:ea typeface="Cambria Math" panose="02040503050406030204" pitchFamily="18" charset="0"/>
                <a:cs typeface="B Nazanin" panose="00000400000000000000" pitchFamily="2" charset="-78"/>
              </a:rPr>
              <a:t>خواهد بود:</a:t>
            </a:r>
          </a:p>
        </p:txBody>
      </p:sp>
      <mc:AlternateContent xmlns:mc="http://schemas.openxmlformats.org/markup-compatibility/2006" xmlns:a14="http://schemas.microsoft.com/office/drawing/2010/main">
        <mc:Choice Requires="a14">
          <p:sp>
            <p:nvSpPr>
              <p:cNvPr id="10" name="Rectangle 9"/>
              <p:cNvSpPr/>
              <p:nvPr/>
            </p:nvSpPr>
            <p:spPr>
              <a:xfrm>
                <a:off x="28323" y="4530985"/>
                <a:ext cx="2592440" cy="6989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smtClean="0">
                              <a:latin typeface="Cambria Math" panose="02040503050406030204" pitchFamily="18" charset="0"/>
                            </a:rPr>
                          </m:ctrlPr>
                        </m:sSubPr>
                        <m:e>
                          <m:r>
                            <a:rPr lang="en-US" sz="1700" i="1">
                              <a:latin typeface="Cambria Math" panose="02040503050406030204" pitchFamily="18" charset="0"/>
                            </a:rPr>
                            <m:t>𝜀</m:t>
                          </m:r>
                        </m:e>
                        <m:sub>
                          <m:r>
                            <a:rPr lang="en-US" sz="1700" b="0" i="1" smtClean="0">
                              <a:latin typeface="Cambria Math" panose="02040503050406030204" pitchFamily="18" charset="0"/>
                            </a:rPr>
                            <m:t>𝑀</m:t>
                          </m:r>
                        </m:sub>
                      </m:sSub>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nary>
                        <m:naryPr>
                          <m:limLoc m:val="subSup"/>
                          <m:grow m:val="on"/>
                          <m:ctrlPr>
                            <a:rPr lang="en-US" sz="1700" i="1">
                              <a:latin typeface="Cambria Math" panose="02040503050406030204" pitchFamily="18" charset="0"/>
                            </a:rPr>
                          </m:ctrlPr>
                        </m:naryPr>
                        <m:sub>
                          <m:r>
                            <a:rPr lang="en-US" sz="1700" i="0">
                              <a:latin typeface="Cambria Math" panose="02040503050406030204" pitchFamily="18" charset="0"/>
                            </a:rPr>
                            <m:t>0</m:t>
                          </m:r>
                        </m:sub>
                        <m:sup>
                          <m:d>
                            <m:dPr>
                              <m:begChr m:val=""/>
                              <m:ctrlPr>
                                <a:rPr lang="en-US" sz="1700" i="1">
                                  <a:latin typeface="Cambria Math" panose="02040503050406030204" pitchFamily="18" charset="0"/>
                                </a:rPr>
                              </m:ctrlPr>
                            </m:dPr>
                            <m:e>
                              <m:r>
                                <m:rPr>
                                  <m:sty m:val="p"/>
                                </m:rPr>
                                <a:rPr lang="el-GR" sz="1700" i="1" smtClean="0">
                                  <a:latin typeface="Cambria Math" panose="02040503050406030204" pitchFamily="18" charset="0"/>
                                </a:rPr>
                                <m:t>φ</m:t>
                              </m:r>
                              <m:r>
                                <a:rPr lang="en-US" sz="1700" i="0">
                                  <a:latin typeface="Cambria Math" panose="02040503050406030204" pitchFamily="18" charset="0"/>
                                </a:rPr>
                                <m:t>(</m:t>
                              </m:r>
                              <m:r>
                                <a:rPr lang="en-US" sz="1700" i="1">
                                  <a:latin typeface="Cambria Math" panose="02040503050406030204" pitchFamily="18" charset="0"/>
                                </a:rPr>
                                <m:t>𝑡</m:t>
                              </m:r>
                            </m:e>
                          </m:d>
                        </m:sup>
                        <m:e>
                          <m:r>
                            <a:rPr lang="en-US" sz="1700" b="0" i="1" smtClean="0">
                              <a:latin typeface="Cambria Math" panose="02040503050406030204" pitchFamily="18" charset="0"/>
                            </a:rPr>
                            <m:t>𝑖</m:t>
                          </m:r>
                          <m:r>
                            <a:rPr lang="en-US" sz="1700" i="0">
                              <a:latin typeface="Cambria Math" panose="02040503050406030204" pitchFamily="18" charset="0"/>
                            </a:rPr>
                            <m:t>(</m:t>
                          </m:r>
                          <m:sSup>
                            <m:sSupPr>
                              <m:ctrlPr>
                                <a:rPr lang="en-US" sz="1700" i="1">
                                  <a:latin typeface="Cambria Math" panose="02040503050406030204" pitchFamily="18" charset="0"/>
                                </a:rPr>
                              </m:ctrlPr>
                            </m:sSupPr>
                            <m:e>
                              <m:r>
                                <m:rPr>
                                  <m:sty m:val="p"/>
                                </m:rPr>
                                <a:rPr lang="el-GR" sz="1700" b="0" i="1" smtClean="0">
                                  <a:latin typeface="Cambria Math" panose="02040503050406030204" pitchFamily="18" charset="0"/>
                                </a:rPr>
                                <m:t>φ</m:t>
                              </m:r>
                            </m:e>
                            <m:sup>
                              <m:r>
                                <a:rPr lang="en-US" sz="1700" i="0">
                                  <a:latin typeface="Cambria Math" panose="02040503050406030204" pitchFamily="18" charset="0"/>
                                </a:rPr>
                                <m:t>′</m:t>
                              </m:r>
                            </m:sup>
                          </m:sSup>
                          <m:r>
                            <a:rPr lang="en-US" sz="1700" i="0">
                              <a:latin typeface="Cambria Math" panose="02040503050406030204" pitchFamily="18" charset="0"/>
                            </a:rPr>
                            <m:t>)</m:t>
                          </m:r>
                          <m:r>
                            <a:rPr lang="en-US" sz="1700" i="1">
                              <a:latin typeface="Cambria Math" panose="02040503050406030204" pitchFamily="18" charset="0"/>
                            </a:rPr>
                            <m:t>𝑑</m:t>
                          </m:r>
                          <m:r>
                            <a:rPr lang="en-US" sz="1700" i="0">
                              <a:latin typeface="Cambria Math" panose="02040503050406030204" pitchFamily="18" charset="0"/>
                            </a:rPr>
                            <m:t>(</m:t>
                          </m:r>
                          <m:sSup>
                            <m:sSupPr>
                              <m:ctrlPr>
                                <a:rPr lang="en-US" sz="1700" i="1">
                                  <a:latin typeface="Cambria Math" panose="02040503050406030204" pitchFamily="18" charset="0"/>
                                </a:rPr>
                              </m:ctrlPr>
                            </m:sSupPr>
                            <m:e>
                              <m:r>
                                <m:rPr>
                                  <m:sty m:val="p"/>
                                </m:rPr>
                                <a:rPr lang="el-GR" sz="1700" b="0" i="1" smtClean="0">
                                  <a:latin typeface="Cambria Math" panose="02040503050406030204" pitchFamily="18" charset="0"/>
                                </a:rPr>
                                <m:t>φ</m:t>
                              </m:r>
                            </m:e>
                            <m:sup>
                              <m:r>
                                <a:rPr lang="en-US" sz="1700" i="0">
                                  <a:latin typeface="Cambria Math" panose="02040503050406030204" pitchFamily="18" charset="0"/>
                                </a:rPr>
                                <m:t>′</m:t>
                              </m:r>
                            </m:sup>
                          </m:sSup>
                          <m:r>
                            <a:rPr lang="en-US" sz="1700" i="0">
                              <a:latin typeface="Cambria Math" panose="02040503050406030204" pitchFamily="18" charset="0"/>
                            </a:rPr>
                            <m:t>)</m:t>
                          </m:r>
                          <m:r>
                            <m:rPr>
                              <m:nor/>
                            </m:rPr>
                            <a:rPr lang="en-US" sz="1700" i="1">
                              <a:latin typeface="Cambria Math" panose="02040503050406030204" pitchFamily="18" charset="0"/>
                            </a:rPr>
                            <m:t> </m:t>
                          </m:r>
                        </m:e>
                      </m:nary>
                    </m:oMath>
                  </m:oMathPara>
                </a14:m>
                <a:endParaRPr lang="en-US" sz="1700" dirty="0"/>
              </a:p>
            </p:txBody>
          </p:sp>
        </mc:Choice>
        <mc:Fallback xmlns="">
          <p:sp>
            <p:nvSpPr>
              <p:cNvPr id="10" name="Rectangle 9"/>
              <p:cNvSpPr>
                <a:spLocks noRot="1" noChangeAspect="1" noMove="1" noResize="1" noEditPoints="1" noAdjustHandles="1" noChangeArrowheads="1" noChangeShapeType="1" noTextEdit="1"/>
              </p:cNvSpPr>
              <p:nvPr/>
            </p:nvSpPr>
            <p:spPr>
              <a:xfrm>
                <a:off x="28323" y="4530985"/>
                <a:ext cx="2592440" cy="69897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751138" y="4577373"/>
                <a:ext cx="2761012" cy="6989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smtClean="0">
                              <a:latin typeface="Cambria Math" panose="02040503050406030204" pitchFamily="18" charset="0"/>
                            </a:rPr>
                          </m:ctrlPr>
                        </m:sSubPr>
                        <m:e>
                          <m:r>
                            <a:rPr lang="en-US" sz="1700" i="1">
                              <a:latin typeface="Cambria Math" panose="02040503050406030204" pitchFamily="18" charset="0"/>
                            </a:rPr>
                            <m:t>𝜀</m:t>
                          </m:r>
                        </m:e>
                        <m:sub>
                          <m:r>
                            <a:rPr lang="en-US" sz="1700" b="0" i="1" smtClean="0">
                              <a:latin typeface="Cambria Math" panose="02040503050406030204" pitchFamily="18" charset="0"/>
                            </a:rPr>
                            <m:t>𝑀</m:t>
                          </m:r>
                        </m:sub>
                      </m:sSub>
                      <m:r>
                        <a:rPr lang="en-US" sz="1700" i="0">
                          <a:latin typeface="Cambria Math" panose="02040503050406030204" pitchFamily="18" charset="0"/>
                        </a:rPr>
                        <m:t>(</m:t>
                      </m:r>
                      <m:r>
                        <a:rPr lang="en-US" sz="1700" i="1">
                          <a:latin typeface="Cambria Math" panose="02040503050406030204" pitchFamily="18" charset="0"/>
                        </a:rPr>
                        <m:t>𝑡</m:t>
                      </m:r>
                      <m:r>
                        <a:rPr lang="en-US" sz="1700" b="0" i="1" baseline="-25000" smtClean="0">
                          <a:latin typeface="Cambria Math" panose="02040503050406030204" pitchFamily="18" charset="0"/>
                        </a:rPr>
                        <m:t>𝑜</m:t>
                      </m:r>
                      <m:r>
                        <a:rPr lang="en-US" sz="1700" i="0">
                          <a:latin typeface="Cambria Math" panose="02040503050406030204" pitchFamily="18" charset="0"/>
                        </a:rPr>
                        <m:t>)=</m:t>
                      </m:r>
                      <m:nary>
                        <m:naryPr>
                          <m:limLoc m:val="subSup"/>
                          <m:grow m:val="on"/>
                          <m:ctrlPr>
                            <a:rPr lang="en-US" sz="1700" i="1">
                              <a:latin typeface="Cambria Math" panose="02040503050406030204" pitchFamily="18" charset="0"/>
                            </a:rPr>
                          </m:ctrlPr>
                        </m:naryPr>
                        <m:sub>
                          <m:r>
                            <a:rPr lang="en-US" sz="1700" i="0">
                              <a:latin typeface="Cambria Math" panose="02040503050406030204" pitchFamily="18" charset="0"/>
                            </a:rPr>
                            <m:t>0</m:t>
                          </m:r>
                        </m:sub>
                        <m:sup>
                          <m:d>
                            <m:dPr>
                              <m:begChr m:val=""/>
                              <m:ctrlPr>
                                <a:rPr lang="en-US" sz="1700" i="1">
                                  <a:latin typeface="Cambria Math" panose="02040503050406030204" pitchFamily="18" charset="0"/>
                                </a:rPr>
                              </m:ctrlPr>
                            </m:dPr>
                            <m:e>
                              <m:r>
                                <m:rPr>
                                  <m:sty m:val="p"/>
                                </m:rPr>
                                <a:rPr lang="el-GR" sz="1700" b="0" i="1" smtClean="0">
                                  <a:latin typeface="Cambria Math" panose="02040503050406030204" pitchFamily="18" charset="0"/>
                                </a:rPr>
                                <m:t>φ</m:t>
                              </m:r>
                              <m:r>
                                <a:rPr lang="en-US" sz="1700" i="0">
                                  <a:latin typeface="Cambria Math" panose="02040503050406030204" pitchFamily="18" charset="0"/>
                                </a:rPr>
                                <m:t>(</m:t>
                              </m:r>
                              <m:r>
                                <a:rPr lang="en-US" sz="1700" i="1">
                                  <a:latin typeface="Cambria Math" panose="02040503050406030204" pitchFamily="18" charset="0"/>
                                </a:rPr>
                                <m:t>𝑡</m:t>
                              </m:r>
                              <m:r>
                                <a:rPr lang="en-US" sz="1700" b="0" i="1" smtClean="0">
                                  <a:latin typeface="Cambria Math" panose="02040503050406030204" pitchFamily="18" charset="0"/>
                                </a:rPr>
                                <m:t>𝑜</m:t>
                              </m:r>
                            </m:e>
                          </m:d>
                        </m:sup>
                        <m:e>
                          <m:r>
                            <a:rPr lang="en-US" sz="1700" b="0" i="1" smtClean="0">
                              <a:latin typeface="Cambria Math" panose="02040503050406030204" pitchFamily="18" charset="0"/>
                            </a:rPr>
                            <m:t>𝑖</m:t>
                          </m:r>
                          <m:r>
                            <a:rPr lang="en-US" sz="1700" i="0">
                              <a:latin typeface="Cambria Math" panose="02040503050406030204" pitchFamily="18" charset="0"/>
                            </a:rPr>
                            <m:t>(</m:t>
                          </m:r>
                          <m:sSup>
                            <m:sSupPr>
                              <m:ctrlPr>
                                <a:rPr lang="en-US" sz="1700" i="1">
                                  <a:latin typeface="Cambria Math" panose="02040503050406030204" pitchFamily="18" charset="0"/>
                                </a:rPr>
                              </m:ctrlPr>
                            </m:sSupPr>
                            <m:e>
                              <m:r>
                                <m:rPr>
                                  <m:sty m:val="p"/>
                                </m:rPr>
                                <a:rPr lang="el-GR" sz="1700" b="0" i="1" smtClean="0">
                                  <a:latin typeface="Cambria Math" panose="02040503050406030204" pitchFamily="18" charset="0"/>
                                </a:rPr>
                                <m:t>φ</m:t>
                              </m:r>
                            </m:e>
                            <m:sup>
                              <m:r>
                                <a:rPr lang="en-US" sz="1700" i="0">
                                  <a:latin typeface="Cambria Math" panose="02040503050406030204" pitchFamily="18" charset="0"/>
                                </a:rPr>
                                <m:t>′</m:t>
                              </m:r>
                            </m:sup>
                          </m:sSup>
                          <m:r>
                            <a:rPr lang="en-US" sz="1700" i="0">
                              <a:latin typeface="Cambria Math" panose="02040503050406030204" pitchFamily="18" charset="0"/>
                            </a:rPr>
                            <m:t>)</m:t>
                          </m:r>
                          <m:r>
                            <a:rPr lang="en-US" sz="1700" i="1">
                              <a:latin typeface="Cambria Math" panose="02040503050406030204" pitchFamily="18" charset="0"/>
                            </a:rPr>
                            <m:t>𝑑</m:t>
                          </m:r>
                          <m:r>
                            <a:rPr lang="en-US" sz="1700" i="0">
                              <a:latin typeface="Cambria Math" panose="02040503050406030204" pitchFamily="18" charset="0"/>
                            </a:rPr>
                            <m:t>(</m:t>
                          </m:r>
                          <m:sSup>
                            <m:sSupPr>
                              <m:ctrlPr>
                                <a:rPr lang="en-US" sz="1700" i="1">
                                  <a:latin typeface="Cambria Math" panose="02040503050406030204" pitchFamily="18" charset="0"/>
                                </a:rPr>
                              </m:ctrlPr>
                            </m:sSupPr>
                            <m:e>
                              <m:r>
                                <m:rPr>
                                  <m:sty m:val="p"/>
                                </m:rPr>
                                <a:rPr lang="el-GR" sz="1700" b="0" i="1" smtClean="0">
                                  <a:latin typeface="Cambria Math" panose="02040503050406030204" pitchFamily="18" charset="0"/>
                                </a:rPr>
                                <m:t>φ</m:t>
                              </m:r>
                            </m:e>
                            <m:sup>
                              <m:r>
                                <a:rPr lang="en-US" sz="1700" i="0">
                                  <a:latin typeface="Cambria Math" panose="02040503050406030204" pitchFamily="18" charset="0"/>
                                </a:rPr>
                                <m:t>′</m:t>
                              </m:r>
                            </m:sup>
                          </m:sSup>
                          <m:r>
                            <a:rPr lang="en-US" sz="1700" i="0">
                              <a:latin typeface="Cambria Math" panose="02040503050406030204" pitchFamily="18" charset="0"/>
                            </a:rPr>
                            <m:t>)</m:t>
                          </m:r>
                          <m:r>
                            <m:rPr>
                              <m:nor/>
                            </m:rPr>
                            <a:rPr lang="en-US" sz="1700" i="1">
                              <a:latin typeface="Cambria Math" panose="02040503050406030204" pitchFamily="18" charset="0"/>
                            </a:rPr>
                            <m:t> </m:t>
                          </m:r>
                        </m:e>
                      </m:nary>
                    </m:oMath>
                  </m:oMathPara>
                </a14:m>
                <a:endParaRPr lang="en-US" sz="1700" dirty="0"/>
              </a:p>
            </p:txBody>
          </p:sp>
        </mc:Choice>
        <mc:Fallback xmlns="">
          <p:sp>
            <p:nvSpPr>
              <p:cNvPr id="11" name="Rectangle 10"/>
              <p:cNvSpPr>
                <a:spLocks noRot="1" noChangeAspect="1" noMove="1" noResize="1" noEditPoints="1" noAdjustHandles="1" noChangeArrowheads="1" noChangeShapeType="1" noTextEdit="1"/>
              </p:cNvSpPr>
              <p:nvPr/>
            </p:nvSpPr>
            <p:spPr>
              <a:xfrm>
                <a:off x="2751138" y="4577373"/>
                <a:ext cx="2761012" cy="69897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736966" y="4795534"/>
                <a:ext cx="3287760" cy="353943"/>
              </a:xfrm>
              <a:prstGeom prst="rect">
                <a:avLst/>
              </a:prstGeom>
              <a:solidFill>
                <a:schemeClr val="accent1">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1700" i="1" smtClean="0">
                          <a:solidFill>
                            <a:srgbClr val="FF0000"/>
                          </a:solidFill>
                          <a:latin typeface="Cambria Math" panose="02040503050406030204" pitchFamily="18" charset="0"/>
                        </a:rPr>
                        <m:t>𝜔</m:t>
                      </m:r>
                      <m:r>
                        <a:rPr lang="en-US" sz="1700" i="0">
                          <a:solidFill>
                            <a:srgbClr val="FF0000"/>
                          </a:solidFill>
                          <a:latin typeface="Cambria Math" panose="02040503050406030204" pitchFamily="18" charset="0"/>
                        </a:rPr>
                        <m:t>(</m:t>
                      </m:r>
                      <m:sSub>
                        <m:sSubPr>
                          <m:ctrlPr>
                            <a:rPr lang="en-US" sz="1700" i="1">
                              <a:solidFill>
                                <a:srgbClr val="FF0000"/>
                              </a:solidFill>
                              <a:latin typeface="Cambria Math" panose="02040503050406030204" pitchFamily="18" charset="0"/>
                            </a:rPr>
                          </m:ctrlPr>
                        </m:sSubPr>
                        <m:e>
                          <m:r>
                            <a:rPr lang="en-US" sz="1700" i="1">
                              <a:solidFill>
                                <a:srgbClr val="FF0000"/>
                              </a:solidFill>
                              <a:latin typeface="Cambria Math" panose="02040503050406030204" pitchFamily="18" charset="0"/>
                            </a:rPr>
                            <m:t>𝑡</m:t>
                          </m:r>
                        </m:e>
                        <m:sub>
                          <m:r>
                            <a:rPr lang="en-US" sz="1700" i="1">
                              <a:solidFill>
                                <a:srgbClr val="FF0000"/>
                              </a:solidFill>
                              <a:latin typeface="Cambria Math" panose="02040503050406030204" pitchFamily="18" charset="0"/>
                            </a:rPr>
                            <m:t>𝑜</m:t>
                          </m:r>
                        </m:sub>
                      </m:sSub>
                      <m:r>
                        <a:rPr lang="en-US" sz="1700" i="0">
                          <a:solidFill>
                            <a:srgbClr val="FF0000"/>
                          </a:solidFill>
                          <a:latin typeface="Cambria Math" panose="02040503050406030204" pitchFamily="18" charset="0"/>
                        </a:rPr>
                        <m:t>,</m:t>
                      </m:r>
                      <m:r>
                        <a:rPr lang="en-US" sz="1700" i="1">
                          <a:solidFill>
                            <a:srgbClr val="FF0000"/>
                          </a:solidFill>
                          <a:latin typeface="Cambria Math" panose="02040503050406030204" pitchFamily="18" charset="0"/>
                        </a:rPr>
                        <m:t>𝑡</m:t>
                      </m:r>
                      <m:r>
                        <a:rPr lang="en-US" sz="1700" i="0">
                          <a:solidFill>
                            <a:srgbClr val="FF0000"/>
                          </a:solidFill>
                          <a:latin typeface="Cambria Math" panose="02040503050406030204" pitchFamily="18" charset="0"/>
                        </a:rPr>
                        <m:t>)=</m:t>
                      </m:r>
                      <m:sSub>
                        <m:sSubPr>
                          <m:ctrlPr>
                            <a:rPr lang="en-US" sz="1700" i="1">
                              <a:solidFill>
                                <a:srgbClr val="FF0000"/>
                              </a:solidFill>
                              <a:latin typeface="Cambria Math" panose="02040503050406030204" pitchFamily="18" charset="0"/>
                            </a:rPr>
                          </m:ctrlPr>
                        </m:sSubPr>
                        <m:e>
                          <m:r>
                            <a:rPr lang="en-US" sz="1700" i="1">
                              <a:solidFill>
                                <a:srgbClr val="FF0000"/>
                              </a:solidFill>
                              <a:latin typeface="Cambria Math" panose="02040503050406030204" pitchFamily="18" charset="0"/>
                            </a:rPr>
                            <m:t>𝜀</m:t>
                          </m:r>
                        </m:e>
                        <m:sub>
                          <m:r>
                            <a:rPr lang="en-US" sz="1700" b="0" i="1" smtClean="0">
                              <a:solidFill>
                                <a:srgbClr val="FF0000"/>
                              </a:solidFill>
                              <a:latin typeface="Cambria Math" panose="02040503050406030204" pitchFamily="18" charset="0"/>
                            </a:rPr>
                            <m:t>𝑀</m:t>
                          </m:r>
                        </m:sub>
                      </m:sSub>
                      <m:r>
                        <a:rPr lang="en-US" sz="1700" i="0">
                          <a:solidFill>
                            <a:srgbClr val="FF0000"/>
                          </a:solidFill>
                          <a:latin typeface="Cambria Math" panose="02040503050406030204" pitchFamily="18" charset="0"/>
                        </a:rPr>
                        <m:t>(</m:t>
                      </m:r>
                      <m:r>
                        <a:rPr lang="en-US" sz="1700" i="1">
                          <a:solidFill>
                            <a:srgbClr val="FF0000"/>
                          </a:solidFill>
                          <a:latin typeface="Cambria Math" panose="02040503050406030204" pitchFamily="18" charset="0"/>
                        </a:rPr>
                        <m:t>𝑡</m:t>
                      </m:r>
                      <m:r>
                        <a:rPr lang="en-US" sz="1700" i="0">
                          <a:solidFill>
                            <a:srgbClr val="FF0000"/>
                          </a:solidFill>
                          <a:latin typeface="Cambria Math" panose="02040503050406030204" pitchFamily="18" charset="0"/>
                        </a:rPr>
                        <m:t>)−</m:t>
                      </m:r>
                      <m:sSub>
                        <m:sSubPr>
                          <m:ctrlPr>
                            <a:rPr lang="en-US" sz="1700" i="1">
                              <a:solidFill>
                                <a:srgbClr val="FF0000"/>
                              </a:solidFill>
                              <a:latin typeface="Cambria Math" panose="02040503050406030204" pitchFamily="18" charset="0"/>
                            </a:rPr>
                          </m:ctrlPr>
                        </m:sSubPr>
                        <m:e>
                          <m:r>
                            <a:rPr lang="en-US" sz="1700" i="1">
                              <a:solidFill>
                                <a:srgbClr val="FF0000"/>
                              </a:solidFill>
                              <a:latin typeface="Cambria Math" panose="02040503050406030204" pitchFamily="18" charset="0"/>
                            </a:rPr>
                            <m:t>𝜀</m:t>
                          </m:r>
                        </m:e>
                        <m:sub>
                          <m:r>
                            <a:rPr lang="en-US" sz="1700" b="0" i="1" smtClean="0">
                              <a:solidFill>
                                <a:srgbClr val="FF0000"/>
                              </a:solidFill>
                              <a:latin typeface="Cambria Math" panose="02040503050406030204" pitchFamily="18" charset="0"/>
                            </a:rPr>
                            <m:t>𝑀</m:t>
                          </m:r>
                        </m:sub>
                      </m:sSub>
                      <m:r>
                        <a:rPr lang="en-US" sz="1700" i="0">
                          <a:solidFill>
                            <a:srgbClr val="FF0000"/>
                          </a:solidFill>
                          <a:latin typeface="Cambria Math" panose="02040503050406030204" pitchFamily="18" charset="0"/>
                        </a:rPr>
                        <m:t>(</m:t>
                      </m:r>
                      <m:sSub>
                        <m:sSubPr>
                          <m:ctrlPr>
                            <a:rPr lang="en-US" sz="1700" i="1">
                              <a:solidFill>
                                <a:srgbClr val="FF0000"/>
                              </a:solidFill>
                              <a:latin typeface="Cambria Math" panose="02040503050406030204" pitchFamily="18" charset="0"/>
                            </a:rPr>
                          </m:ctrlPr>
                        </m:sSubPr>
                        <m:e>
                          <m:r>
                            <a:rPr lang="en-US" sz="1700" i="1">
                              <a:solidFill>
                                <a:srgbClr val="FF0000"/>
                              </a:solidFill>
                              <a:latin typeface="Cambria Math" panose="02040503050406030204" pitchFamily="18" charset="0"/>
                            </a:rPr>
                            <m:t>𝑡</m:t>
                          </m:r>
                        </m:e>
                        <m:sub>
                          <m:r>
                            <a:rPr lang="en-US" sz="1700" i="1">
                              <a:solidFill>
                                <a:srgbClr val="FF0000"/>
                              </a:solidFill>
                              <a:latin typeface="Cambria Math" panose="02040503050406030204" pitchFamily="18" charset="0"/>
                            </a:rPr>
                            <m:t>𝑜</m:t>
                          </m:r>
                        </m:sub>
                      </m:sSub>
                      <m:r>
                        <a:rPr lang="en-US" sz="1700" i="0">
                          <a:solidFill>
                            <a:srgbClr val="FF0000"/>
                          </a:solidFill>
                          <a:latin typeface="Cambria Math" panose="02040503050406030204" pitchFamily="18" charset="0"/>
                        </a:rPr>
                        <m:t>)=</m:t>
                      </m:r>
                      <m:r>
                        <a:rPr lang="en-US" sz="1700" i="1">
                          <a:solidFill>
                            <a:srgbClr val="FF0000"/>
                          </a:solidFill>
                          <a:latin typeface="Cambria Math" panose="02040503050406030204" pitchFamily="18" charset="0"/>
                        </a:rPr>
                        <m:t>𝛥</m:t>
                      </m:r>
                      <m:sSub>
                        <m:sSubPr>
                          <m:ctrlPr>
                            <a:rPr lang="en-US" sz="1700" i="1">
                              <a:solidFill>
                                <a:srgbClr val="FF0000"/>
                              </a:solidFill>
                              <a:latin typeface="Cambria Math" panose="02040503050406030204" pitchFamily="18" charset="0"/>
                            </a:rPr>
                          </m:ctrlPr>
                        </m:sSubPr>
                        <m:e>
                          <m:r>
                            <a:rPr lang="en-US" sz="1700" i="1">
                              <a:solidFill>
                                <a:srgbClr val="FF0000"/>
                              </a:solidFill>
                              <a:latin typeface="Cambria Math" panose="02040503050406030204" pitchFamily="18" charset="0"/>
                            </a:rPr>
                            <m:t>𝜀</m:t>
                          </m:r>
                        </m:e>
                        <m:sub>
                          <m:r>
                            <a:rPr lang="en-US" sz="1700" b="0" i="1" smtClean="0">
                              <a:solidFill>
                                <a:srgbClr val="FF0000"/>
                              </a:solidFill>
                              <a:latin typeface="Cambria Math" panose="02040503050406030204" pitchFamily="18" charset="0"/>
                            </a:rPr>
                            <m:t>𝑀</m:t>
                          </m:r>
                        </m:sub>
                      </m:sSub>
                    </m:oMath>
                  </m:oMathPara>
                </a14:m>
                <a:endParaRPr lang="en-US" sz="1700" dirty="0">
                  <a:solidFill>
                    <a:srgbClr val="FF0000"/>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5736966" y="4795534"/>
                <a:ext cx="3287760" cy="353943"/>
              </a:xfrm>
              <a:prstGeom prst="rect">
                <a:avLst/>
              </a:prstGeom>
              <a:blipFill>
                <a:blip r:embed="rId7"/>
                <a:stretch>
                  <a:fillRect b="-12069"/>
                </a:stretch>
              </a:blipFill>
            </p:spPr>
            <p:txBody>
              <a:bodyPr/>
              <a:lstStyle/>
              <a:p>
                <a:r>
                  <a:rPr lang="en-US">
                    <a:noFill/>
                  </a:rPr>
                  <a:t> </a:t>
                </a:r>
              </a:p>
            </p:txBody>
          </p:sp>
        </mc:Fallback>
      </mc:AlternateContent>
      <p:pic>
        <p:nvPicPr>
          <p:cNvPr id="13" name="Picture 12"/>
          <p:cNvPicPr>
            <a:picLocks noChangeAspect="1"/>
          </p:cNvPicPr>
          <p:nvPr/>
        </p:nvPicPr>
        <p:blipFill>
          <a:blip r:embed="rId8"/>
          <a:stretch>
            <a:fillRect/>
          </a:stretch>
        </p:blipFill>
        <p:spPr>
          <a:xfrm>
            <a:off x="36022" y="2743200"/>
            <a:ext cx="2804011" cy="1807586"/>
          </a:xfrm>
          <a:prstGeom prst="rect">
            <a:avLst/>
          </a:prstGeom>
        </p:spPr>
      </p:pic>
      <p:pic>
        <p:nvPicPr>
          <p:cNvPr id="14" name="Picture 13"/>
          <p:cNvPicPr>
            <a:picLocks noChangeAspect="1"/>
          </p:cNvPicPr>
          <p:nvPr/>
        </p:nvPicPr>
        <p:blipFill>
          <a:blip r:embed="rId9"/>
          <a:stretch>
            <a:fillRect/>
          </a:stretch>
        </p:blipFill>
        <p:spPr>
          <a:xfrm>
            <a:off x="2978448" y="2743200"/>
            <a:ext cx="2884639" cy="1859562"/>
          </a:xfrm>
          <a:prstGeom prst="rect">
            <a:avLst/>
          </a:prstGeom>
        </p:spPr>
      </p:pic>
      <p:sp>
        <p:nvSpPr>
          <p:cNvPr id="15" name="Right Arrow 14"/>
          <p:cNvSpPr/>
          <p:nvPr/>
        </p:nvSpPr>
        <p:spPr>
          <a:xfrm>
            <a:off x="5410200" y="4873083"/>
            <a:ext cx="250551" cy="156117"/>
          </a:xfrm>
          <a:prstGeom prst="rightArrow">
            <a:avLst/>
          </a:prstGeom>
          <a:solidFill>
            <a:srgbClr val="F0F5FA"/>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77222" y="5181349"/>
            <a:ext cx="8589656" cy="353943"/>
          </a:xfrm>
          <a:prstGeom prst="rect">
            <a:avLst/>
          </a:prstGeom>
        </p:spPr>
        <p:txBody>
          <a:bodyPr wrap="square">
            <a:spAutoFit/>
          </a:bodyPr>
          <a:lstStyle/>
          <a:p>
            <a:pPr algn="just" rtl="1"/>
            <a:r>
              <a:rPr lang="fa-IR" sz="1700" dirty="0">
                <a:latin typeface="Cambria Math" panose="02040503050406030204" pitchFamily="18" charset="0"/>
                <a:ea typeface="Cambria Math" panose="02040503050406030204" pitchFamily="18" charset="0"/>
                <a:cs typeface="B Nazanin" panose="00000400000000000000" pitchFamily="2" charset="-78"/>
              </a:rPr>
              <a:t>اگر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سلف از نوع </a:t>
            </a:r>
            <a:r>
              <a:rPr lang="en-US" sz="1700" dirty="0" smtClean="0">
                <a:latin typeface="Cambria Math" panose="02040503050406030204" pitchFamily="18" charset="0"/>
                <a:ea typeface="Cambria Math" panose="02040503050406030204" pitchFamily="18" charset="0"/>
                <a:cs typeface="B Nazanin" panose="00000400000000000000" pitchFamily="2" charset="-78"/>
              </a:rPr>
              <a:t>LTI</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بوده و انرژی اولیه آن صفر باشد، </a:t>
            </a:r>
            <a:r>
              <a:rPr lang="fa-IR" sz="1700" dirty="0">
                <a:latin typeface="Cambria Math" panose="02040503050406030204" pitchFamily="18" charset="0"/>
                <a:ea typeface="Cambria Math" panose="02040503050406030204" pitchFamily="18" charset="0"/>
                <a:cs typeface="B Nazanin" panose="00000400000000000000" pitchFamily="2" charset="-78"/>
              </a:rPr>
              <a:t>مقدار انرژی آن در لحظه </a:t>
            </a:r>
            <a:r>
              <a:rPr lang="en-US" sz="1700" dirty="0">
                <a:latin typeface="Cambria Math" panose="02040503050406030204" pitchFamily="18" charset="0"/>
                <a:ea typeface="Cambria Math" panose="02040503050406030204" pitchFamily="18" charset="0"/>
                <a:cs typeface="B Nazanin" panose="00000400000000000000" pitchFamily="2" charset="-78"/>
              </a:rPr>
              <a:t>t</a:t>
            </a:r>
            <a:r>
              <a:rPr lang="fa-IR" sz="1700" dirty="0">
                <a:latin typeface="Cambria Math" panose="02040503050406030204" pitchFamily="18" charset="0"/>
                <a:ea typeface="Cambria Math" panose="02040503050406030204" pitchFamily="18" charset="0"/>
                <a:cs typeface="B Nazanin" panose="00000400000000000000" pitchFamily="2" charset="-78"/>
              </a:rPr>
              <a:t> از رابطه مقابل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به دست </a:t>
            </a:r>
            <a:r>
              <a:rPr lang="fa-IR" sz="1700" dirty="0">
                <a:latin typeface="Cambria Math" panose="02040503050406030204" pitchFamily="18" charset="0"/>
                <a:ea typeface="Cambria Math" panose="02040503050406030204" pitchFamily="18" charset="0"/>
                <a:cs typeface="B Nazanin" panose="00000400000000000000" pitchFamily="2" charset="-78"/>
              </a:rPr>
              <a:t>می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آید:</a:t>
            </a:r>
            <a:endParaRPr lang="en-US" sz="1700" dirty="0">
              <a:latin typeface="Cambria Math" panose="02040503050406030204" pitchFamily="18" charset="0"/>
              <a:ea typeface="Cambria Math" panose="02040503050406030204" pitchFamily="18" charset="0"/>
            </a:endParaRPr>
          </a:p>
        </p:txBody>
      </p:sp>
      <p:sp>
        <p:nvSpPr>
          <p:cNvPr id="17" name="Rectangle 16"/>
          <p:cNvSpPr/>
          <p:nvPr/>
        </p:nvSpPr>
        <p:spPr>
          <a:xfrm>
            <a:off x="395189" y="6212874"/>
            <a:ext cx="8610600" cy="615553"/>
          </a:xfrm>
          <a:prstGeom prst="rect">
            <a:avLst/>
          </a:prstGeom>
        </p:spPr>
        <p:txBody>
          <a:bodyPr wrap="square">
            <a:spAutoFit/>
          </a:bodyPr>
          <a:lstStyle/>
          <a:p>
            <a:pPr marL="285750" indent="-285750" algn="just" rtl="1">
              <a:buClr>
                <a:srgbClr val="FF0000"/>
              </a:buClr>
              <a:buFont typeface="Wingdings" panose="05000000000000000000" pitchFamily="2" charset="2"/>
              <a:buChar char="ü"/>
            </a:pPr>
            <a:r>
              <a:rPr lang="fa-IR"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سلف </a:t>
            </a:r>
            <a:r>
              <a:rPr lang="fa-IR" sz="1700" b="1"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پسیو: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سلفی </a:t>
            </a:r>
            <a:r>
              <a:rPr lang="fa-IR" sz="1700" dirty="0">
                <a:latin typeface="Cambria Math" panose="02040503050406030204" pitchFamily="18" charset="0"/>
                <a:ea typeface="Cambria Math" panose="02040503050406030204" pitchFamily="18" charset="0"/>
                <a:cs typeface="B Nazanin" panose="00000400000000000000" pitchFamily="2" charset="-78"/>
              </a:rPr>
              <a:t>پسیو است كه انرژی ذخیره شده در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سلف </a:t>
            </a:r>
            <a:r>
              <a:rPr lang="fa-IR" sz="1700" dirty="0">
                <a:latin typeface="Cambria Math" panose="02040503050406030204" pitchFamily="18" charset="0"/>
                <a:ea typeface="Cambria Math" panose="02040503050406030204" pitchFamily="18" charset="0"/>
                <a:cs typeface="B Nazanin" panose="00000400000000000000" pitchFamily="2" charset="-78"/>
              </a:rPr>
              <a:t>همواره نامنفی باشد.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سلفی </a:t>
            </a:r>
            <a:r>
              <a:rPr lang="fa-IR" sz="1700" dirty="0">
                <a:latin typeface="Cambria Math" panose="02040503050406030204" pitchFamily="18" charset="0"/>
                <a:ea typeface="Cambria Math" panose="02040503050406030204" pitchFamily="18" charset="0"/>
                <a:cs typeface="B Nazanin" panose="00000400000000000000" pitchFamily="2" charset="-78"/>
              </a:rPr>
              <a:t>که منحنی مشخصه آن همواره در ربع اول و سوم است، یک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سلف </a:t>
            </a:r>
            <a:r>
              <a:rPr lang="fa-IR" sz="1700" dirty="0">
                <a:latin typeface="Cambria Math" panose="02040503050406030204" pitchFamily="18" charset="0"/>
                <a:ea typeface="Cambria Math" panose="02040503050406030204" pitchFamily="18" charset="0"/>
                <a:cs typeface="B Nazanin" panose="00000400000000000000" pitchFamily="2" charset="-78"/>
              </a:rPr>
              <a:t>پسیو است. مانند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سلف های </a:t>
            </a:r>
            <a:r>
              <a:rPr lang="fa-IR" sz="1700" dirty="0">
                <a:latin typeface="Cambria Math" panose="02040503050406030204" pitchFamily="18" charset="0"/>
                <a:ea typeface="Cambria Math" panose="02040503050406030204" pitchFamily="18" charset="0"/>
                <a:cs typeface="B Nazanin" panose="00000400000000000000" pitchFamily="2" charset="-78"/>
              </a:rPr>
              <a:t>خطی با </a:t>
            </a:r>
            <a:r>
              <a:rPr lang="en-US" sz="1700" dirty="0" smtClean="0">
                <a:latin typeface="Cambria Math" panose="02040503050406030204" pitchFamily="18" charset="0"/>
                <a:ea typeface="Cambria Math" panose="02040503050406030204" pitchFamily="18" charset="0"/>
                <a:cs typeface="B Nazanin" panose="00000400000000000000" pitchFamily="2" charset="-78"/>
              </a:rPr>
              <a:t>L≥</a:t>
            </a:r>
            <a:r>
              <a:rPr lang="en-US" sz="1700" dirty="0">
                <a:latin typeface="Cambria Math" panose="02040503050406030204" pitchFamily="18" charset="0"/>
                <a:ea typeface="Cambria Math" panose="02040503050406030204" pitchFamily="18" charset="0"/>
                <a:cs typeface="B Nazanin" panose="00000400000000000000" pitchFamily="2" charset="-78"/>
              </a:rPr>
              <a:t>0</a:t>
            </a:r>
            <a:r>
              <a:rPr lang="fa-IR" sz="1700" dirty="0">
                <a:latin typeface="Cambria Math" panose="02040503050406030204" pitchFamily="18" charset="0"/>
                <a:ea typeface="Cambria Math" panose="02040503050406030204" pitchFamily="18" charset="0"/>
                <a:cs typeface="B Nazanin" panose="00000400000000000000" pitchFamily="2" charset="-78"/>
              </a:rPr>
              <a:t>. </a:t>
            </a:r>
          </a:p>
        </p:txBody>
      </p:sp>
      <mc:AlternateContent xmlns:mc="http://schemas.openxmlformats.org/markup-compatibility/2006" xmlns:a14="http://schemas.microsoft.com/office/drawing/2010/main">
        <mc:Choice Requires="a14">
          <p:sp>
            <p:nvSpPr>
              <p:cNvPr id="18" name="Rectangle 17"/>
              <p:cNvSpPr/>
              <p:nvPr/>
            </p:nvSpPr>
            <p:spPr>
              <a:xfrm>
                <a:off x="2923284" y="5530226"/>
                <a:ext cx="3163815" cy="610936"/>
              </a:xfrm>
              <a:prstGeom prst="rect">
                <a:avLst/>
              </a:prstGeom>
              <a:solidFill>
                <a:srgbClr val="F0F5FA"/>
              </a:solidFill>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b="0" i="1" smtClean="0">
                          <a:solidFill>
                            <a:srgbClr val="FF0000"/>
                          </a:solidFill>
                          <a:latin typeface="Cambria Math" panose="02040503050406030204" pitchFamily="18" charset="0"/>
                        </a:rPr>
                        <m:t>φ</m:t>
                      </m:r>
                      <m:r>
                        <a:rPr lang="en-US" i="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𝐿𝑖</m:t>
                      </m:r>
                      <m:r>
                        <m:rPr>
                          <m:nor/>
                        </m:rPr>
                        <a:rPr lang="en-US" i="1">
                          <a:solidFill>
                            <a:srgbClr val="FF0000"/>
                          </a:solidFill>
                          <a:latin typeface="Cambria Math" panose="02040503050406030204" pitchFamily="18" charset="0"/>
                        </a:rPr>
                        <m:t>    </m:t>
                      </m:r>
                      <m:r>
                        <a:rPr lang="en-US" i="0">
                          <a:solidFill>
                            <a:srgbClr val="FF0000"/>
                          </a:solidFill>
                          <a:latin typeface="Cambria Math" panose="02040503050406030204" pitchFamily="18" charset="0"/>
                        </a:rPr>
                        <m:t>⇒</m:t>
                      </m:r>
                      <m:r>
                        <m:rPr>
                          <m:nor/>
                        </m:rPr>
                        <a:rPr lang="en-US" i="1">
                          <a:solidFill>
                            <a:srgbClr val="FF0000"/>
                          </a:solidFill>
                          <a:latin typeface="Cambria Math" panose="02040503050406030204" pitchFamily="18" charset="0"/>
                        </a:rPr>
                        <m:t>   </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𝜀</m:t>
                          </m:r>
                        </m:e>
                        <m:sub>
                          <m:r>
                            <a:rPr lang="en-US" b="0" i="1" smtClean="0">
                              <a:solidFill>
                                <a:srgbClr val="FF0000"/>
                              </a:solidFill>
                              <a:latin typeface="Cambria Math" panose="02040503050406030204" pitchFamily="18" charset="0"/>
                            </a:rPr>
                            <m:t>𝑀</m:t>
                          </m:r>
                        </m:sub>
                      </m:sSub>
                      <m:r>
                        <a:rPr lang="en-US" i="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𝑡</m:t>
                      </m:r>
                      <m:r>
                        <a:rPr lang="en-US" i="0">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0">
                              <a:solidFill>
                                <a:srgbClr val="FF0000"/>
                              </a:solidFill>
                              <a:latin typeface="Cambria Math" panose="02040503050406030204" pitchFamily="18" charset="0"/>
                            </a:rPr>
                            <m:t>1</m:t>
                          </m:r>
                        </m:num>
                        <m:den>
                          <m:r>
                            <a:rPr lang="en-US" i="0">
                              <a:solidFill>
                                <a:srgbClr val="FF0000"/>
                              </a:solidFill>
                              <a:latin typeface="Cambria Math" panose="02040503050406030204" pitchFamily="18" charset="0"/>
                            </a:rPr>
                            <m:t>2</m:t>
                          </m:r>
                        </m:den>
                      </m:f>
                      <m:r>
                        <a:rPr lang="en-US" b="0" i="1" smtClean="0">
                          <a:solidFill>
                            <a:srgbClr val="FF0000"/>
                          </a:solidFill>
                          <a:latin typeface="Cambria Math" panose="02040503050406030204" pitchFamily="18" charset="0"/>
                        </a:rPr>
                        <m:t>𝐿</m:t>
                      </m:r>
                      <m:sSup>
                        <m:sSupPr>
                          <m:ctrlPr>
                            <a:rPr lang="en-US" i="1">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𝑖</m:t>
                          </m:r>
                        </m:e>
                        <m:sup>
                          <m:r>
                            <a:rPr lang="en-US" i="0">
                              <a:solidFill>
                                <a:srgbClr val="FF0000"/>
                              </a:solidFill>
                              <a:latin typeface="Cambria Math" panose="02040503050406030204" pitchFamily="18" charset="0"/>
                            </a:rPr>
                            <m:t>2</m:t>
                          </m:r>
                        </m:sup>
                      </m:sSup>
                      <m:r>
                        <a:rPr lang="en-US" i="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𝑡</m:t>
                      </m:r>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2923284" y="5530226"/>
                <a:ext cx="3163815" cy="610936"/>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7972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animBg="1"/>
      <p:bldP spid="15" grpId="0" animBg="1"/>
      <p:bldP spid="1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dirty="0"/>
          </a:p>
        </p:txBody>
      </p:sp>
      <p:sp>
        <p:nvSpPr>
          <p:cNvPr id="3" name="Rectangle 2"/>
          <p:cNvSpPr/>
          <p:nvPr/>
        </p:nvSpPr>
        <p:spPr>
          <a:xfrm>
            <a:off x="2438400" y="607674"/>
            <a:ext cx="6463971" cy="1923604"/>
          </a:xfrm>
          <a:prstGeom prst="rect">
            <a:avLst/>
          </a:prstGeom>
        </p:spPr>
        <p:txBody>
          <a:bodyPr wrap="square">
            <a:spAutoFit/>
          </a:bodyPr>
          <a:lstStyle/>
          <a:p>
            <a:pPr marL="342900" indent="-342900" algn="just" rtl="1">
              <a:buClr>
                <a:srgbClr val="FF0000"/>
              </a:buClr>
              <a:buFont typeface="Wingdings" panose="05000000000000000000" pitchFamily="2" charset="2"/>
              <a:buChar char="q"/>
            </a:pPr>
            <a:r>
              <a:rPr lang="fa-IR" sz="1700" dirty="0" smtClean="0">
                <a:latin typeface="Times New Roman" panose="02020603050405020304" pitchFamily="18" charset="0"/>
                <a:ea typeface="Calibri" panose="020F0502020204030204" pitchFamily="34" charset="0"/>
                <a:cs typeface="B Nazanin" panose="00000400000000000000" pitchFamily="2" charset="-78"/>
              </a:rPr>
              <a:t>از آنجا که تحلیل مدارات غیرخطی دشوار است، از روش های تقریبی استفاده می شود. در مدل سازی </a:t>
            </a:r>
            <a:r>
              <a:rPr lang="fa-IR" sz="1700" dirty="0">
                <a:latin typeface="Times New Roman" panose="02020603050405020304" pitchFamily="18" charset="0"/>
                <a:ea typeface="Calibri" panose="020F0502020204030204" pitchFamily="34" charset="0"/>
                <a:cs typeface="B Nazanin" panose="00000400000000000000" pitchFamily="2" charset="-78"/>
              </a:rPr>
              <a:t>مشخصه دیود، از روش تقریب خطی تکه ای استفاده شد. </a:t>
            </a:r>
            <a:r>
              <a:rPr lang="fa-IR" sz="1700" dirty="0" smtClean="0">
                <a:latin typeface="Times New Roman" panose="02020603050405020304" pitchFamily="18" charset="0"/>
                <a:ea typeface="Calibri" panose="020F0502020204030204" pitchFamily="34" charset="0"/>
                <a:cs typeface="B Nazanin" panose="00000400000000000000" pitchFamily="2" charset="-78"/>
              </a:rPr>
              <a:t>روش </a:t>
            </a:r>
            <a:r>
              <a:rPr lang="fa-IR" sz="1700" dirty="0">
                <a:latin typeface="Times New Roman" panose="02020603050405020304" pitchFamily="18" charset="0"/>
                <a:ea typeface="Calibri" panose="020F0502020204030204" pitchFamily="34" charset="0"/>
                <a:cs typeface="B Nazanin" panose="00000400000000000000" pitchFamily="2" charset="-78"/>
              </a:rPr>
              <a:t>دوم استفاده از تقریب سیگنال کوچک می </a:t>
            </a:r>
            <a:r>
              <a:rPr lang="fa-IR" sz="1700" dirty="0" smtClean="0">
                <a:latin typeface="Times New Roman" panose="02020603050405020304" pitchFamily="18" charset="0"/>
                <a:ea typeface="Calibri" panose="020F0502020204030204" pitchFamily="34" charset="0"/>
                <a:cs typeface="B Nazanin" panose="00000400000000000000" pitchFamily="2" charset="-78"/>
              </a:rPr>
              <a:t>باشد که برای تمام المان های غیرخطی (مانند خازن و سلفها و ...) قابل استفاده است.</a:t>
            </a:r>
          </a:p>
          <a:p>
            <a:pPr marL="457200" indent="-457200" algn="just" rtl="1">
              <a:buClr>
                <a:srgbClr val="FF0000"/>
              </a:buClr>
              <a:buFont typeface="Wingdings" panose="05000000000000000000" pitchFamily="2" charset="2"/>
              <a:buChar char="ü"/>
            </a:pPr>
            <a:r>
              <a:rPr lang="fa-IR" sz="1700" dirty="0">
                <a:latin typeface="Times New Roman" panose="02020603050405020304" pitchFamily="18" charset="0"/>
                <a:ea typeface="Calibri" panose="020F0502020204030204" pitchFamily="34" charset="0"/>
                <a:cs typeface="B Nazanin" panose="00000400000000000000" pitchFamily="2" charset="-78"/>
              </a:rPr>
              <a:t>در تقریب سیگنال کوچک رفتار مدار حول نقطه کار (یا نقطه بایاس) بررسی می شود.</a:t>
            </a:r>
          </a:p>
          <a:p>
            <a:pPr marL="457200" indent="-457200" algn="just" rtl="1">
              <a:buClr>
                <a:srgbClr val="FF0000"/>
              </a:buClr>
              <a:buFont typeface="Wingdings" panose="05000000000000000000" pitchFamily="2" charset="2"/>
              <a:buChar char="ü"/>
            </a:pPr>
            <a:r>
              <a:rPr lang="fa-IR" sz="1700" dirty="0">
                <a:latin typeface="Times New Roman" panose="02020603050405020304" pitchFamily="18" charset="0"/>
                <a:ea typeface="Calibri" panose="020F0502020204030204" pitchFamily="34" charset="0"/>
                <a:cs typeface="B Nazanin" panose="00000400000000000000" pitchFamily="2" charset="-78"/>
              </a:rPr>
              <a:t>نقطه کار یک نقطه ثابت بر روی مشخصه تابع غیرخطی است.</a:t>
            </a:r>
          </a:p>
          <a:p>
            <a:pPr marL="457200" indent="-457200" algn="just" rtl="1">
              <a:buClr>
                <a:srgbClr val="FF0000"/>
              </a:buClr>
              <a:buFont typeface="Wingdings" panose="05000000000000000000" pitchFamily="2" charset="2"/>
              <a:buChar char="ü"/>
            </a:pPr>
            <a:r>
              <a:rPr lang="fa-IR" sz="1700" dirty="0">
                <a:latin typeface="Times New Roman" panose="02020603050405020304" pitchFamily="18" charset="0"/>
                <a:ea typeface="Calibri" panose="020F0502020204030204" pitchFamily="34" charset="0"/>
                <a:cs typeface="B Nazanin" panose="00000400000000000000" pitchFamily="2" charset="-78"/>
              </a:rPr>
              <a:t>هدف از تقریب سیگنال کوچک بررسی رفتار مدار در نقطه ای نزدیک به تقطه کار است. </a:t>
            </a:r>
            <a:r>
              <a:rPr lang="fa-IR" sz="1700" dirty="0" smtClean="0">
                <a:latin typeface="Times New Roman" panose="02020603050405020304" pitchFamily="18" charset="0"/>
                <a:ea typeface="Calibri" panose="020F0502020204030204" pitchFamily="34" charset="0"/>
                <a:cs typeface="B Nazanin" panose="00000400000000000000" pitchFamily="2" charset="-78"/>
              </a:rPr>
              <a:t> </a:t>
            </a:r>
            <a:endParaRPr lang="en-US" sz="17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2"/>
          <p:cNvSpPr>
            <a:spLocks noChangeArrowheads="1"/>
          </p:cNvSpPr>
          <p:nvPr/>
        </p:nvSpPr>
        <p:spPr bwMode="auto">
          <a:xfrm>
            <a:off x="0" y="-176971"/>
            <a:ext cx="18473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1700"/>
          </a:p>
        </p:txBody>
      </p:sp>
      <p:pic>
        <p:nvPicPr>
          <p:cNvPr id="11" name="Picture 10"/>
          <p:cNvPicPr>
            <a:picLocks noChangeAspect="1"/>
          </p:cNvPicPr>
          <p:nvPr/>
        </p:nvPicPr>
        <p:blipFill>
          <a:blip r:embed="rId2"/>
          <a:stretch>
            <a:fillRect/>
          </a:stretch>
        </p:blipFill>
        <p:spPr>
          <a:xfrm>
            <a:off x="195297" y="2539745"/>
            <a:ext cx="2968016" cy="2052541"/>
          </a:xfrm>
          <a:prstGeom prst="rect">
            <a:avLst/>
          </a:prstGeom>
        </p:spPr>
      </p:pic>
      <p:sp>
        <p:nvSpPr>
          <p:cNvPr id="12" name="Rectangle 11"/>
          <p:cNvSpPr/>
          <p:nvPr/>
        </p:nvSpPr>
        <p:spPr>
          <a:xfrm>
            <a:off x="3409674" y="2612573"/>
            <a:ext cx="5581926" cy="615553"/>
          </a:xfrm>
          <a:prstGeom prst="rect">
            <a:avLst/>
          </a:prstGeom>
        </p:spPr>
        <p:txBody>
          <a:bodyPr wrap="square">
            <a:spAutoFit/>
          </a:bodyPr>
          <a:lstStyle/>
          <a:p>
            <a:pPr marL="457200" indent="-457200" algn="just" rtl="1">
              <a:buClr>
                <a:srgbClr val="FF0000"/>
              </a:buClr>
              <a:buFont typeface="Wingdings" panose="05000000000000000000" pitchFamily="2" charset="2"/>
              <a:buChar char="v"/>
            </a:pPr>
            <a:r>
              <a:rPr lang="fa-IR" sz="1700" dirty="0" smtClean="0">
                <a:latin typeface="Times New Roman" panose="02020603050405020304" pitchFamily="18" charset="0"/>
                <a:ea typeface="Calibri" panose="020F0502020204030204" pitchFamily="34" charset="0"/>
                <a:cs typeface="B Nazanin" panose="00000400000000000000" pitchFamily="2" charset="-78"/>
              </a:rPr>
              <a:t>در مثال روبرو برای اینکه بتوان تقریب سیگنال کوچک را استفاده نمود باید داشته باشیم:</a:t>
            </a:r>
            <a:endParaRPr lang="en-US" sz="17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5135153" y="3076827"/>
                <a:ext cx="1139736"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𝑣</m:t>
                          </m:r>
                        </m:e>
                        <m:sub>
                          <m:r>
                            <a:rPr lang="en-US" sz="1700" i="1">
                              <a:latin typeface="Cambria Math" panose="02040503050406030204" pitchFamily="18" charset="0"/>
                            </a:rPr>
                            <m:t>𝑚</m:t>
                          </m:r>
                        </m:sub>
                      </m:sSub>
                      <m:r>
                        <a:rPr lang="en-US" sz="1700" i="0">
                          <a:latin typeface="Cambria Math" panose="02040503050406030204" pitchFamily="18" charset="0"/>
                        </a:rPr>
                        <m:t>&lt;&lt;</m:t>
                      </m:r>
                      <m:sSub>
                        <m:sSubPr>
                          <m:ctrlPr>
                            <a:rPr lang="en-US" sz="1700" i="1">
                              <a:latin typeface="Cambria Math" panose="02040503050406030204" pitchFamily="18" charset="0"/>
                            </a:rPr>
                          </m:ctrlPr>
                        </m:sSubPr>
                        <m:e>
                          <m:r>
                            <a:rPr lang="en-US" sz="1700" i="1">
                              <a:latin typeface="Cambria Math" panose="02040503050406030204" pitchFamily="18" charset="0"/>
                            </a:rPr>
                            <m:t>𝑉</m:t>
                          </m:r>
                        </m:e>
                        <m:sub>
                          <m:r>
                            <a:rPr lang="en-US" sz="1700" i="1">
                              <a:latin typeface="Cambria Math" panose="02040503050406030204" pitchFamily="18" charset="0"/>
                            </a:rPr>
                            <m:t>𝑜</m:t>
                          </m:r>
                        </m:sub>
                      </m:sSub>
                    </m:oMath>
                  </m:oMathPara>
                </a14:m>
                <a:endParaRPr lang="en-US" sz="1700" dirty="0"/>
              </a:p>
            </p:txBody>
          </p:sp>
        </mc:Choice>
        <mc:Fallback xmlns="">
          <p:sp>
            <p:nvSpPr>
              <p:cNvPr id="13" name="Rectangle 12"/>
              <p:cNvSpPr>
                <a:spLocks noRot="1" noChangeAspect="1" noMove="1" noResize="1" noEditPoints="1" noAdjustHandles="1" noChangeArrowheads="1" noChangeShapeType="1" noTextEdit="1"/>
              </p:cNvSpPr>
              <p:nvPr/>
            </p:nvSpPr>
            <p:spPr>
              <a:xfrm>
                <a:off x="5135153" y="3076827"/>
                <a:ext cx="1139736" cy="353943"/>
              </a:xfrm>
              <a:prstGeom prst="rect">
                <a:avLst/>
              </a:prstGeom>
              <a:blipFill>
                <a:blip r:embed="rId3"/>
                <a:stretch>
                  <a:fillRect/>
                </a:stretch>
              </a:blipFill>
            </p:spPr>
            <p:txBody>
              <a:bodyPr/>
              <a:lstStyle/>
              <a:p>
                <a:r>
                  <a:rPr lang="en-US">
                    <a:noFill/>
                  </a:rPr>
                  <a:t> </a:t>
                </a:r>
              </a:p>
            </p:txBody>
          </p:sp>
        </mc:Fallback>
      </mc:AlternateContent>
      <p:pic>
        <p:nvPicPr>
          <p:cNvPr id="14" name="Picture 13"/>
          <p:cNvPicPr>
            <a:picLocks noChangeAspect="1"/>
          </p:cNvPicPr>
          <p:nvPr/>
        </p:nvPicPr>
        <p:blipFill>
          <a:blip r:embed="rId4"/>
          <a:stretch>
            <a:fillRect/>
          </a:stretch>
        </p:blipFill>
        <p:spPr>
          <a:xfrm>
            <a:off x="184731" y="447593"/>
            <a:ext cx="2082379" cy="1479886"/>
          </a:xfrm>
          <a:prstGeom prst="rect">
            <a:avLst/>
          </a:prstGeom>
        </p:spPr>
      </p:pic>
      <p:sp>
        <p:nvSpPr>
          <p:cNvPr id="15" name="Rectangle 14"/>
          <p:cNvSpPr/>
          <p:nvPr/>
        </p:nvSpPr>
        <p:spPr>
          <a:xfrm>
            <a:off x="3200400" y="3493255"/>
            <a:ext cx="5701971" cy="877163"/>
          </a:xfrm>
          <a:prstGeom prst="rect">
            <a:avLst/>
          </a:prstGeom>
        </p:spPr>
        <p:txBody>
          <a:bodyPr wrap="square">
            <a:spAutoFit/>
          </a:bodyPr>
          <a:lstStyle/>
          <a:p>
            <a:pPr algn="just" rtl="1">
              <a:buClr>
                <a:srgbClr val="FF0000"/>
              </a:buClr>
            </a:pPr>
            <a:r>
              <a:rPr lang="fa-IR" sz="1700" dirty="0" smtClean="0">
                <a:latin typeface="Times New Roman" panose="02020603050405020304" pitchFamily="18" charset="0"/>
                <a:ea typeface="Calibri" panose="020F0502020204030204" pitchFamily="34" charset="0"/>
                <a:cs typeface="B Nazanin" panose="00000400000000000000" pitchFamily="2" charset="-78"/>
              </a:rPr>
              <a:t>سپس در حول نقطه کار (یا بایاس یا همان تغذیه) می توان منحنی مشخصه خازن غیر خطی را با یک </a:t>
            </a:r>
            <a:r>
              <a:rPr lang="fa-IR" sz="1700" dirty="0" smtClean="0">
                <a:effectLst/>
                <a:latin typeface="Times New Roman" panose="02020603050405020304" pitchFamily="18" charset="0"/>
                <a:ea typeface="Calibri" panose="020F0502020204030204" pitchFamily="34" charset="0"/>
                <a:cs typeface="B Nazanin" panose="00000400000000000000" pitchFamily="2" charset="-78"/>
              </a:rPr>
              <a:t>خاز</a:t>
            </a:r>
            <a:r>
              <a:rPr lang="fa-IR" sz="1700" dirty="0" smtClean="0">
                <a:latin typeface="Times New Roman" panose="02020603050405020304" pitchFamily="18" charset="0"/>
                <a:ea typeface="Calibri" panose="020F0502020204030204" pitchFamily="34" charset="0"/>
                <a:cs typeface="B Nazanin" panose="00000400000000000000" pitchFamily="2" charset="-78"/>
              </a:rPr>
              <a:t>ن خطی که ظرفیت آن برابر با مشتق منحنی مشخصه در نقطه کار است، مشخص نمود: </a:t>
            </a:r>
            <a:endParaRPr lang="en-US" sz="17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Rectangle 15"/>
              <p:cNvSpPr/>
              <p:nvPr/>
            </p:nvSpPr>
            <p:spPr>
              <a:xfrm>
                <a:off x="216597" y="5006585"/>
                <a:ext cx="1987274" cy="615425"/>
              </a:xfrm>
              <a:prstGeom prst="rect">
                <a:avLst/>
              </a:prstGeom>
              <a:solidFill>
                <a:schemeClr val="accent1">
                  <a:lumMod val="20000"/>
                  <a:lumOff val="80000"/>
                  <a:alpha val="60000"/>
                </a:schemeClr>
              </a:solidFill>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1700" i="1" smtClean="0">
                          <a:latin typeface="Cambria Math" panose="02040503050406030204" pitchFamily="18" charset="0"/>
                        </a:rPr>
                        <m:t>𝐶</m:t>
                      </m:r>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𝑉</m:t>
                          </m:r>
                        </m:e>
                        <m:sub>
                          <m:r>
                            <a:rPr lang="en-US" sz="1700" i="1">
                              <a:latin typeface="Cambria Math" panose="02040503050406030204" pitchFamily="18" charset="0"/>
                            </a:rPr>
                            <m:t>𝑜</m:t>
                          </m:r>
                        </m:sub>
                      </m:sSub>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1">
                              <a:latin typeface="Cambria Math" panose="02040503050406030204" pitchFamily="18" charset="0"/>
                            </a:rPr>
                            <m:t>𝑑</m:t>
                          </m:r>
                          <m:r>
                            <a:rPr lang="en-US" sz="1700" i="1" smtClean="0">
                              <a:latin typeface="Cambria Math" panose="02040503050406030204" pitchFamily="18" charset="0"/>
                            </a:rPr>
                            <m:t>𝑓</m:t>
                          </m:r>
                        </m:num>
                        <m:den>
                          <m:r>
                            <a:rPr lang="en-US" sz="1700" i="1">
                              <a:latin typeface="Cambria Math" panose="02040503050406030204" pitchFamily="18" charset="0"/>
                            </a:rPr>
                            <m:t>𝑑𝑣</m:t>
                          </m:r>
                        </m:den>
                      </m:f>
                      <m:r>
                        <a:rPr lang="en-US" sz="1700" i="0">
                          <a:latin typeface="Cambria Math" panose="02040503050406030204" pitchFamily="18" charset="0"/>
                        </a:rPr>
                        <m:t>|</m:t>
                      </m:r>
                      <m:m>
                        <m:mPr>
                          <m:mcs>
                            <m:mc>
                              <m:mcPr>
                                <m:count m:val="1"/>
                                <m:mcJc m:val="center"/>
                              </m:mcPr>
                            </m:mc>
                          </m:mcs>
                          <m:ctrlPr>
                            <a:rPr lang="en-US" sz="1700" i="1">
                              <a:latin typeface="Cambria Math" panose="02040503050406030204" pitchFamily="18" charset="0"/>
                            </a:rPr>
                          </m:ctrlPr>
                        </m:mPr>
                        <m:mr>
                          <m:e/>
                        </m:mr>
                        <m:mr>
                          <m:e>
                            <m:r>
                              <a:rPr lang="en-US" sz="1700" i="1">
                                <a:latin typeface="Cambria Math" panose="02040503050406030204" pitchFamily="18" charset="0"/>
                              </a:rPr>
                              <m:t>𝑣</m:t>
                            </m:r>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𝑉</m:t>
                                </m:r>
                              </m:e>
                              <m:sub>
                                <m:r>
                                  <a:rPr lang="en-US" sz="1700" i="1">
                                    <a:latin typeface="Cambria Math" panose="02040503050406030204" pitchFamily="18" charset="0"/>
                                  </a:rPr>
                                  <m:t>𝑜</m:t>
                                </m:r>
                              </m:sub>
                            </m:sSub>
                          </m:e>
                        </m:mr>
                      </m:m>
                    </m:oMath>
                  </m:oMathPara>
                </a14:m>
                <a:endParaRPr lang="en-US" sz="1700" dirty="0"/>
              </a:p>
            </p:txBody>
          </p:sp>
        </mc:Choice>
        <mc:Fallback xmlns="">
          <p:sp>
            <p:nvSpPr>
              <p:cNvPr id="16" name="Rectangle 15"/>
              <p:cNvSpPr>
                <a:spLocks noRot="1" noChangeAspect="1" noMove="1" noResize="1" noEditPoints="1" noAdjustHandles="1" noChangeArrowheads="1" noChangeShapeType="1" noTextEdit="1"/>
              </p:cNvSpPr>
              <p:nvPr/>
            </p:nvSpPr>
            <p:spPr>
              <a:xfrm>
                <a:off x="216597" y="5006585"/>
                <a:ext cx="1987274" cy="615425"/>
              </a:xfrm>
              <a:prstGeom prst="rect">
                <a:avLst/>
              </a:prstGeom>
              <a:blipFill>
                <a:blip r:embed="rId5"/>
                <a:stretch>
                  <a:fillRect/>
                </a:stretch>
              </a:blipFill>
              <a:ln>
                <a:noFill/>
              </a:ln>
            </p:spPr>
            <p:txBody>
              <a:bodyPr/>
              <a:lstStyle/>
              <a:p>
                <a:r>
                  <a:rPr lang="en-US">
                    <a:noFill/>
                  </a:rPr>
                  <a:t> </a:t>
                </a:r>
              </a:p>
            </p:txBody>
          </p:sp>
        </mc:Fallback>
      </mc:AlternateContent>
      <p:pic>
        <p:nvPicPr>
          <p:cNvPr id="17" name="Picture 16"/>
          <p:cNvPicPr>
            <a:picLocks noChangeAspect="1"/>
          </p:cNvPicPr>
          <p:nvPr/>
        </p:nvPicPr>
        <p:blipFill>
          <a:blip r:embed="rId6"/>
          <a:stretch>
            <a:fillRect/>
          </a:stretch>
        </p:blipFill>
        <p:spPr>
          <a:xfrm>
            <a:off x="2278045" y="4330264"/>
            <a:ext cx="3368858" cy="1614006"/>
          </a:xfrm>
          <a:prstGeom prst="rect">
            <a:avLst/>
          </a:prstGeom>
        </p:spPr>
      </p:pic>
      <p:sp>
        <p:nvSpPr>
          <p:cNvPr id="18" name="Rectangle 17"/>
          <p:cNvSpPr/>
          <p:nvPr/>
        </p:nvSpPr>
        <p:spPr>
          <a:xfrm>
            <a:off x="2590800" y="5944270"/>
            <a:ext cx="1955984" cy="357790"/>
          </a:xfrm>
          <a:prstGeom prst="rect">
            <a:avLst/>
          </a:prstGeom>
        </p:spPr>
        <p:txBody>
          <a:bodyPr wrap="none">
            <a:spAutoFit/>
          </a:bodyPr>
          <a:lstStyle/>
          <a:p>
            <a:pPr algn="just" rtl="1">
              <a:lnSpc>
                <a:spcPct val="115000"/>
              </a:lnSpc>
              <a:spcAft>
                <a:spcPts val="1000"/>
              </a:spcAft>
              <a:buClr>
                <a:srgbClr val="FF0000"/>
              </a:buClr>
            </a:pPr>
            <a:r>
              <a:rPr lang="fa-IR" sz="15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مدار معادل سیگنال کوچک</a:t>
            </a:r>
            <a:endParaRPr lang="en-US" sz="15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18"/>
              <p:cNvSpPr/>
              <p:nvPr/>
            </p:nvSpPr>
            <p:spPr>
              <a:xfrm>
                <a:off x="5616423" y="4914597"/>
                <a:ext cx="3486467" cy="9275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700" i="1" smtClean="0">
                              <a:latin typeface="Cambria Math" panose="02040503050406030204" pitchFamily="18" charset="0"/>
                            </a:rPr>
                          </m:ctrlPr>
                        </m:dPr>
                        <m:e>
                          <m:m>
                            <m:mPr>
                              <m:mcs>
                                <m:mc>
                                  <m:mcPr>
                                    <m:count m:val="1"/>
                                    <m:mcJc m:val="center"/>
                                  </m:mcPr>
                                </m:mc>
                              </m:mcs>
                              <m:ctrlPr>
                                <a:rPr lang="en-US" sz="1700" i="1">
                                  <a:latin typeface="Cambria Math" panose="02040503050406030204" pitchFamily="18" charset="0"/>
                                </a:rPr>
                              </m:ctrlPr>
                            </m:mPr>
                            <m:mr>
                              <m:e>
                                <m:eqArr>
                                  <m:eqArrPr>
                                    <m:ctrlPr>
                                      <a:rPr lang="en-US" sz="1700" i="1">
                                        <a:latin typeface="Cambria Math" panose="02040503050406030204" pitchFamily="18" charset="0"/>
                                      </a:rPr>
                                    </m:ctrlPr>
                                  </m:eqArrPr>
                                  <m:e>
                                    <m:d>
                                      <m:dPr>
                                        <m:begChr m:val=""/>
                                        <m:ctrlPr>
                                          <a:rPr lang="en-US" sz="1700" i="1">
                                            <a:latin typeface="Cambria Math" panose="02040503050406030204" pitchFamily="18" charset="0"/>
                                          </a:rPr>
                                        </m:ctrlPr>
                                      </m:dPr>
                                      <m:e>
                                        <m:r>
                                          <a:rPr lang="en-US" sz="1700" i="1">
                                            <a:latin typeface="Cambria Math" panose="02040503050406030204" pitchFamily="18" charset="0"/>
                                          </a:rPr>
                                          <m:t>𝑣</m:t>
                                        </m:r>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𝑉</m:t>
                                            </m:r>
                                          </m:e>
                                          <m:sub>
                                            <m:r>
                                              <a:rPr lang="en-US" sz="1700" i="1">
                                                <a:latin typeface="Cambria Math" panose="02040503050406030204" pitchFamily="18" charset="0"/>
                                              </a:rPr>
                                              <m:t>𝑜</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𝑣</m:t>
                                            </m:r>
                                          </m:e>
                                          <m:sub>
                                            <m:r>
                                              <a:rPr lang="en-US" sz="1700" i="1">
                                                <a:latin typeface="Cambria Math" panose="02040503050406030204" pitchFamily="18" charset="0"/>
                                              </a:rPr>
                                              <m:t>𝑠</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𝑉</m:t>
                                            </m:r>
                                          </m:e>
                                          <m:sub>
                                            <m:r>
                                              <a:rPr lang="en-US" sz="1700" i="1">
                                                <a:latin typeface="Cambria Math" panose="02040503050406030204" pitchFamily="18" charset="0"/>
                                              </a:rPr>
                                              <m:t>𝑜</m:t>
                                            </m:r>
                                          </m:sub>
                                        </m:sSub>
                                        <m:sSub>
                                          <m:sSubPr>
                                            <m:ctrlPr>
                                              <a:rPr lang="en-US" sz="1700" i="1">
                                                <a:latin typeface="Cambria Math" panose="02040503050406030204" pitchFamily="18" charset="0"/>
                                              </a:rPr>
                                            </m:ctrlPr>
                                          </m:sSubPr>
                                          <m:e>
                                            <m:r>
                                              <a:rPr lang="en-US" sz="1700" b="0" i="1" smtClean="0">
                                                <a:latin typeface="Cambria Math" panose="02040503050406030204" pitchFamily="18" charset="0"/>
                                              </a:rPr>
                                              <m:t>+</m:t>
                                            </m:r>
                                            <m:r>
                                              <a:rPr lang="en-US" sz="1700" i="1">
                                                <a:latin typeface="Cambria Math" panose="02040503050406030204" pitchFamily="18" charset="0"/>
                                              </a:rPr>
                                              <m:t>𝑣</m:t>
                                            </m:r>
                                          </m:e>
                                          <m:sub>
                                            <m:r>
                                              <a:rPr lang="en-US" sz="1700" i="1">
                                                <a:latin typeface="Cambria Math" panose="02040503050406030204" pitchFamily="18" charset="0"/>
                                              </a:rPr>
                                              <m:t>𝑚</m:t>
                                            </m:r>
                                          </m:sub>
                                        </m:sSub>
                                        <m:r>
                                          <m:rPr>
                                            <m:sty m:val="p"/>
                                          </m:rPr>
                                          <a:rPr lang="en-US" sz="1700" i="0">
                                            <a:latin typeface="Cambria Math" panose="02040503050406030204" pitchFamily="18" charset="0"/>
                                          </a:rPr>
                                          <m:t>sin</m:t>
                                        </m:r>
                                        <m:r>
                                          <a:rPr lang="en-US" sz="1700" i="0">
                                            <a:latin typeface="Cambria Math" panose="02040503050406030204" pitchFamily="18" charset="0"/>
                                          </a:rPr>
                                          <m:t>(</m:t>
                                        </m:r>
                                        <m:r>
                                          <a:rPr lang="en-US" sz="1700" i="1">
                                            <a:latin typeface="Cambria Math" panose="02040503050406030204" pitchFamily="18" charset="0"/>
                                          </a:rPr>
                                          <m:t>𝜔</m:t>
                                        </m:r>
                                        <m:r>
                                          <a:rPr lang="en-US" sz="1700" i="1">
                                            <a:latin typeface="Cambria Math" panose="02040503050406030204" pitchFamily="18" charset="0"/>
                                          </a:rPr>
                                          <m:t>𝑡</m:t>
                                        </m:r>
                                      </m:e>
                                    </m:d>
                                  </m:e>
                                  <m:e/>
                                </m:eqArr>
                              </m:e>
                            </m:mr>
                            <m:mr>
                              <m:e>
                                <m:r>
                                  <a:rPr lang="en-US" sz="1700" b="0" i="1" smtClean="0">
                                    <a:latin typeface="Cambria Math" panose="02040503050406030204" pitchFamily="18" charset="0"/>
                                  </a:rPr>
                                  <m:t>𝑞</m:t>
                                </m:r>
                                <m:r>
                                  <a:rPr lang="en-US" sz="1700">
                                    <a:latin typeface="Cambria Math" panose="02040503050406030204" pitchFamily="18" charset="0"/>
                                  </a:rPr>
                                  <m:t>=</m:t>
                                </m:r>
                                <m:r>
                                  <a:rPr lang="en-US" sz="1700" b="0" i="1" smtClean="0">
                                    <a:latin typeface="Cambria Math" panose="02040503050406030204" pitchFamily="18" charset="0"/>
                                  </a:rPr>
                                  <m:t>𝑄</m:t>
                                </m:r>
                                <m:r>
                                  <a:rPr lang="en-US" sz="1700" b="0" i="1" baseline="-25000" smtClean="0">
                                    <a:latin typeface="Cambria Math" panose="02040503050406030204" pitchFamily="18" charset="0"/>
                                  </a:rPr>
                                  <m:t>𝑜</m:t>
                                </m:r>
                                <m:r>
                                  <a:rPr lang="en-US" sz="1700" b="0" i="0" smtClean="0">
                                    <a:latin typeface="Cambria Math" panose="02040503050406030204" pitchFamily="18" charset="0"/>
                                  </a:rPr>
                                  <m:t>+</m:t>
                                </m:r>
                                <m:r>
                                  <a:rPr lang="en-US" sz="1700" i="1">
                                    <a:latin typeface="Cambria Math" panose="02040503050406030204" pitchFamily="18" charset="0"/>
                                  </a:rPr>
                                  <m:t>𝐶</m:t>
                                </m:r>
                                <m:r>
                                  <a:rPr lang="en-US" sz="1700" b="0" i="1" smtClean="0">
                                    <a:latin typeface="Cambria Math" panose="02040503050406030204" pitchFamily="18" charset="0"/>
                                  </a:rPr>
                                  <m:t>𝑣</m:t>
                                </m:r>
                                <m:r>
                                  <a:rPr lang="en-US" sz="1700" b="0" i="1" baseline="-25000" smtClean="0">
                                    <a:latin typeface="Cambria Math" panose="02040503050406030204" pitchFamily="18" charset="0"/>
                                  </a:rPr>
                                  <m:t>𝑠</m:t>
                                </m:r>
                                <m:r>
                                  <a:rPr lang="en-US" sz="1700">
                                    <a:latin typeface="Cambria Math" panose="02040503050406030204" pitchFamily="18" charset="0"/>
                                  </a:rPr>
                                  <m:t>=</m:t>
                                </m:r>
                                <m:r>
                                  <m:rPr>
                                    <m:sty m:val="p"/>
                                  </m:rPr>
                                  <a:rPr lang="en-US" sz="1700" b="0" i="0" smtClean="0">
                                    <a:latin typeface="Cambria Math" panose="02040503050406030204" pitchFamily="18" charset="0"/>
                                  </a:rPr>
                                  <m:t>Q</m:t>
                                </m:r>
                                <m:r>
                                  <a:rPr lang="en-US" sz="1700" b="0" i="1" baseline="-25000" smtClean="0">
                                    <a:latin typeface="Cambria Math" panose="02040503050406030204" pitchFamily="18" charset="0"/>
                                  </a:rPr>
                                  <m:t>𝑜</m:t>
                                </m:r>
                                <m:r>
                                  <a:rPr lang="en-US" sz="1700" b="0" i="1" smtClean="0">
                                    <a:latin typeface="Cambria Math" panose="02040503050406030204" pitchFamily="18" charset="0"/>
                                  </a:rPr>
                                  <m:t>+</m:t>
                                </m:r>
                                <m:r>
                                  <a:rPr lang="en-US" sz="1700" i="1">
                                    <a:latin typeface="Cambria Math" panose="02040503050406030204" pitchFamily="18" charset="0"/>
                                  </a:rPr>
                                  <m:t>𝐶</m:t>
                                </m:r>
                                <m:sSub>
                                  <m:sSubPr>
                                    <m:ctrlPr>
                                      <a:rPr lang="en-US" sz="1700" i="1">
                                        <a:latin typeface="Cambria Math" panose="02040503050406030204" pitchFamily="18" charset="0"/>
                                      </a:rPr>
                                    </m:ctrlPr>
                                  </m:sSubPr>
                                  <m:e>
                                    <m:r>
                                      <a:rPr lang="en-US" sz="1700" i="1">
                                        <a:latin typeface="Cambria Math" panose="02040503050406030204" pitchFamily="18" charset="0"/>
                                      </a:rPr>
                                      <m:t>𝑣</m:t>
                                    </m:r>
                                  </m:e>
                                  <m:sub>
                                    <m:r>
                                      <a:rPr lang="en-US" sz="1700" i="1">
                                        <a:latin typeface="Cambria Math" panose="02040503050406030204" pitchFamily="18" charset="0"/>
                                      </a:rPr>
                                      <m:t>𝑚</m:t>
                                    </m:r>
                                  </m:sub>
                                </m:sSub>
                                <m:r>
                                  <a:rPr lang="en-US" sz="1700" b="0" i="1" smtClean="0">
                                    <a:latin typeface="Cambria Math" panose="02040503050406030204" pitchFamily="18" charset="0"/>
                                  </a:rPr>
                                  <m:t>𝑠𝑖𝑛</m:t>
                                </m:r>
                                <m:r>
                                  <a:rPr lang="en-US" sz="1700">
                                    <a:latin typeface="Cambria Math" panose="02040503050406030204" pitchFamily="18" charset="0"/>
                                  </a:rPr>
                                  <m:t>(</m:t>
                                </m:r>
                                <m:r>
                                  <a:rPr lang="en-US" sz="1700" i="1">
                                    <a:latin typeface="Cambria Math" panose="02040503050406030204" pitchFamily="18" charset="0"/>
                                  </a:rPr>
                                  <m:t>𝜔</m:t>
                                </m:r>
                                <m:r>
                                  <a:rPr lang="en-US" sz="1700" i="1">
                                    <a:latin typeface="Cambria Math" panose="02040503050406030204" pitchFamily="18" charset="0"/>
                                  </a:rPr>
                                  <m:t>𝑡</m:t>
                                </m:r>
                                <m:r>
                                  <a:rPr lang="en-US" sz="1700" b="0" i="1" smtClean="0">
                                    <a:latin typeface="Cambria Math" panose="02040503050406030204" pitchFamily="18" charset="0"/>
                                  </a:rPr>
                                  <m:t>)</m:t>
                                </m:r>
                              </m:e>
                            </m:mr>
                          </m:m>
                        </m:e>
                      </m:d>
                    </m:oMath>
                  </m:oMathPara>
                </a14:m>
                <a:endParaRPr lang="en-US" sz="1700" dirty="0"/>
              </a:p>
            </p:txBody>
          </p:sp>
        </mc:Choice>
        <mc:Fallback xmlns="">
          <p:sp>
            <p:nvSpPr>
              <p:cNvPr id="19" name="Rectangle 18"/>
              <p:cNvSpPr>
                <a:spLocks noRot="1" noChangeAspect="1" noMove="1" noResize="1" noEditPoints="1" noAdjustHandles="1" noChangeArrowheads="1" noChangeShapeType="1" noTextEdit="1"/>
              </p:cNvSpPr>
              <p:nvPr/>
            </p:nvSpPr>
            <p:spPr>
              <a:xfrm>
                <a:off x="5616423" y="4914597"/>
                <a:ext cx="3486467" cy="927562"/>
              </a:xfrm>
              <a:prstGeom prst="rect">
                <a:avLst/>
              </a:prstGeom>
              <a:blipFill>
                <a:blip r:embed="rId7"/>
                <a:stretch>
                  <a:fillRect/>
                </a:stretch>
              </a:blipFill>
            </p:spPr>
            <p:txBody>
              <a:bodyPr/>
              <a:lstStyle/>
              <a:p>
                <a:r>
                  <a:rPr lang="en-US">
                    <a:noFill/>
                  </a:rPr>
                  <a:t> </a:t>
                </a:r>
              </a:p>
            </p:txBody>
          </p:sp>
        </mc:Fallback>
      </mc:AlternateContent>
      <p:sp>
        <p:nvSpPr>
          <p:cNvPr id="2" name="Rectangle 1"/>
          <p:cNvSpPr/>
          <p:nvPr/>
        </p:nvSpPr>
        <p:spPr>
          <a:xfrm>
            <a:off x="3462292" y="165913"/>
            <a:ext cx="5453352" cy="369332"/>
          </a:xfrm>
          <a:prstGeom prst="rect">
            <a:avLst/>
          </a:prstGeom>
        </p:spPr>
        <p:txBody>
          <a:bodyPr wrap="none">
            <a:spAutoFit/>
          </a:bodyPr>
          <a:lstStyle/>
          <a:p>
            <a:pPr algn="r" rtl="1"/>
            <a:r>
              <a:rPr lang="fa-IR" b="1" dirty="0" smtClean="0">
                <a:solidFill>
                  <a:srgbClr val="00B050"/>
                </a:solidFill>
                <a:latin typeface="Cambria Math" panose="02040503050406030204" pitchFamily="18" charset="0"/>
                <a:ea typeface="Cambria Math" panose="02040503050406030204" pitchFamily="18" charset="0"/>
                <a:cs typeface="B Titr" panose="00000700000000000000" pitchFamily="2" charset="-78"/>
              </a:rPr>
              <a:t>1-6- تقریب </a:t>
            </a:r>
            <a:r>
              <a:rPr lang="fa-IR" b="1" dirty="0">
                <a:solidFill>
                  <a:srgbClr val="00B050"/>
                </a:solidFill>
                <a:latin typeface="Cambria Math" panose="02040503050406030204" pitchFamily="18" charset="0"/>
                <a:ea typeface="Cambria Math" panose="02040503050406030204" pitchFamily="18" charset="0"/>
                <a:cs typeface="B Titr" panose="00000700000000000000" pitchFamily="2" charset="-78"/>
              </a:rPr>
              <a:t>سیگنال </a:t>
            </a:r>
            <a:r>
              <a:rPr lang="fa-IR" b="1" dirty="0" smtClean="0">
                <a:solidFill>
                  <a:srgbClr val="00B050"/>
                </a:solidFill>
                <a:latin typeface="Cambria Math" panose="02040503050406030204" pitchFamily="18" charset="0"/>
                <a:ea typeface="Cambria Math" panose="02040503050406030204" pitchFamily="18" charset="0"/>
                <a:cs typeface="B Titr" panose="00000700000000000000" pitchFamily="2" charset="-78"/>
              </a:rPr>
              <a:t>کوچک (</a:t>
            </a:r>
            <a:r>
              <a:rPr lang="en-US" b="1" dirty="0" smtClean="0">
                <a:solidFill>
                  <a:srgbClr val="00B050"/>
                </a:solidFill>
                <a:latin typeface="Cambria Math" panose="02040503050406030204" pitchFamily="18" charset="0"/>
                <a:ea typeface="Cambria Math" panose="02040503050406030204" pitchFamily="18" charset="0"/>
                <a:cs typeface="B Titr" panose="00000700000000000000" pitchFamily="2" charset="-78"/>
              </a:rPr>
              <a:t>Small Signal Approximation</a:t>
            </a:r>
            <a:r>
              <a:rPr lang="fa-IR" b="1" dirty="0" smtClean="0">
                <a:solidFill>
                  <a:srgbClr val="00B050"/>
                </a:solidFill>
                <a:latin typeface="Cambria Math" panose="02040503050406030204" pitchFamily="18" charset="0"/>
                <a:ea typeface="Cambria Math" panose="02040503050406030204" pitchFamily="18" charset="0"/>
                <a:cs typeface="B Titr" panose="00000700000000000000" pitchFamily="2" charset="-78"/>
              </a:rPr>
              <a:t>)</a:t>
            </a:r>
            <a:endParaRPr lang="en-US" b="1" dirty="0">
              <a:solidFill>
                <a:srgbClr val="00B050"/>
              </a:solidFill>
              <a:latin typeface="Cambria Math" panose="02040503050406030204" pitchFamily="18" charset="0"/>
              <a:ea typeface="Cambria Math" panose="02040503050406030204" pitchFamily="18" charset="0"/>
              <a:cs typeface="B Titr" panose="00000700000000000000" pitchFamily="2" charset="-78"/>
            </a:endParaRPr>
          </a:p>
        </p:txBody>
      </p:sp>
      <p:sp>
        <p:nvSpPr>
          <p:cNvPr id="5" name="Rectangle 4"/>
          <p:cNvSpPr/>
          <p:nvPr/>
        </p:nvSpPr>
        <p:spPr>
          <a:xfrm>
            <a:off x="1905000" y="6318026"/>
            <a:ext cx="6400800" cy="338554"/>
          </a:xfrm>
          <a:prstGeom prst="rect">
            <a:avLst/>
          </a:prstGeom>
        </p:spPr>
        <p:txBody>
          <a:bodyPr wrap="square">
            <a:spAutoFit/>
          </a:bodyPr>
          <a:lstStyle/>
          <a:p>
            <a:pPr marL="285750" indent="-285750" algn="r" rtl="1">
              <a:buFont typeface="Wingdings" panose="05000000000000000000" pitchFamily="2" charset="2"/>
              <a:buChar char="§"/>
            </a:pPr>
            <a:r>
              <a:rPr lang="fa-IR" sz="1600" b="1" dirty="0" smtClean="0">
                <a:solidFill>
                  <a:srgbClr val="00B050"/>
                </a:solidFill>
                <a:latin typeface="Times New Roman" panose="02020603050405020304" pitchFamily="18" charset="0"/>
                <a:ea typeface="Calibri" panose="020F0502020204030204" pitchFamily="34" charset="0"/>
                <a:cs typeface="B Nazanin" panose="00000400000000000000" pitchFamily="2" charset="-78"/>
              </a:rPr>
              <a:t>در فصل 2 با کارکرد تقریب سیگنال کوچک در تحلیل مدارها بیشتر آشنا خواهیم شد.</a:t>
            </a:r>
            <a:endParaRPr lang="en-US" sz="1600" b="1" dirty="0">
              <a:solidFill>
                <a:srgbClr val="00B050"/>
              </a:solidFill>
            </a:endParaRPr>
          </a:p>
        </p:txBody>
      </p:sp>
    </p:spTree>
    <p:extLst>
      <p:ext uri="{BB962C8B-B14F-4D97-AF65-F5344CB8AC3E}">
        <p14:creationId xmlns:p14="http://schemas.microsoft.com/office/powerpoint/2010/main" val="164466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5" grpId="0"/>
      <p:bldP spid="16" grpId="0" animBg="1"/>
      <p:bldP spid="18" grpId="0"/>
      <p:bldP spid="1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pic>
        <p:nvPicPr>
          <p:cNvPr id="3" name="Picture 2"/>
          <p:cNvPicPr>
            <a:picLocks noChangeAspect="1"/>
          </p:cNvPicPr>
          <p:nvPr/>
        </p:nvPicPr>
        <p:blipFill>
          <a:blip r:embed="rId2"/>
          <a:stretch>
            <a:fillRect/>
          </a:stretch>
        </p:blipFill>
        <p:spPr>
          <a:xfrm>
            <a:off x="76200" y="3048000"/>
            <a:ext cx="3429000" cy="3429000"/>
          </a:xfrm>
          <a:prstGeom prst="rect">
            <a:avLst/>
          </a:prstGeom>
        </p:spPr>
      </p:pic>
      <p:sp>
        <p:nvSpPr>
          <p:cNvPr id="5" name="Rectangle 4"/>
          <p:cNvSpPr/>
          <p:nvPr/>
        </p:nvSpPr>
        <p:spPr>
          <a:xfrm>
            <a:off x="304800" y="557986"/>
            <a:ext cx="8738498" cy="2185214"/>
          </a:xfrm>
          <a:prstGeom prst="rect">
            <a:avLst/>
          </a:prstGeom>
        </p:spPr>
        <p:txBody>
          <a:bodyPr wrap="square">
            <a:spAutoFit/>
          </a:bodyPr>
          <a:lstStyle/>
          <a:p>
            <a:pPr marL="285750" indent="-285750" algn="just" rtl="1">
              <a:buFont typeface="Wingdings" panose="05000000000000000000" pitchFamily="2" charset="2"/>
              <a:buChar char="q"/>
            </a:pPr>
            <a:r>
              <a:rPr lang="fa-IR" sz="17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تعریف </a:t>
            </a:r>
            <a:r>
              <a:rPr lang="ar-BH" sz="17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ممریستور</a:t>
            </a:r>
            <a:r>
              <a:rPr lang="fa-IR" sz="17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 (</a:t>
            </a:r>
            <a:r>
              <a:rPr lang="en-US" sz="1700" b="1" dirty="0" err="1"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Memristor</a:t>
            </a:r>
            <a:r>
              <a:rPr lang="fa-IR" sz="17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a:t>
            </a:r>
            <a:r>
              <a:rPr lang="ar-BH" sz="17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 </a:t>
            </a:r>
            <a:r>
              <a:rPr lang="ar-BH" sz="1700" dirty="0">
                <a:solidFill>
                  <a:srgbClr val="4B4B4B"/>
                </a:solidFill>
                <a:latin typeface="Cambria Math" panose="02040503050406030204" pitchFamily="18" charset="0"/>
                <a:ea typeface="Cambria Math" panose="02040503050406030204" pitchFamily="18" charset="0"/>
                <a:cs typeface="B Nazanin" panose="00000400000000000000" pitchFamily="2" charset="-78"/>
              </a:rPr>
              <a:t>یک </a:t>
            </a:r>
            <a:r>
              <a:rPr lang="fa-IR" sz="1700" dirty="0" smtClean="0">
                <a:solidFill>
                  <a:srgbClr val="4B4B4B"/>
                </a:solidFill>
                <a:latin typeface="Cambria Math" panose="02040503050406030204" pitchFamily="18" charset="0"/>
                <a:ea typeface="Cambria Math" panose="02040503050406030204" pitchFamily="18" charset="0"/>
                <a:cs typeface="B Nazanin" panose="00000400000000000000" pitchFamily="2" charset="-78"/>
              </a:rPr>
              <a:t>المان غیرخطی</a:t>
            </a:r>
            <a:r>
              <a:rPr lang="ar-BH" sz="1700" dirty="0" smtClean="0">
                <a:solidFill>
                  <a:srgbClr val="4B4B4B"/>
                </a:solidFill>
                <a:latin typeface="Cambria Math" panose="02040503050406030204" pitchFamily="18" charset="0"/>
                <a:ea typeface="Cambria Math" panose="02040503050406030204" pitchFamily="18" charset="0"/>
                <a:cs typeface="B Nazanin" panose="00000400000000000000" pitchFamily="2" charset="-78"/>
              </a:rPr>
              <a:t> </a:t>
            </a:r>
            <a:r>
              <a:rPr lang="ar-BH" sz="1700" dirty="0">
                <a:solidFill>
                  <a:srgbClr val="4B4B4B"/>
                </a:solidFill>
                <a:latin typeface="Cambria Math" panose="02040503050406030204" pitchFamily="18" charset="0"/>
                <a:ea typeface="Cambria Math" panose="02040503050406030204" pitchFamily="18" charset="0"/>
                <a:cs typeface="B Nazanin" panose="00000400000000000000" pitchFamily="2" charset="-78"/>
              </a:rPr>
              <a:t>الکتریکی است که جریان الکتریکی را در یک مدار، محدود یا تنظیم می کند و مقدار باری را که قبلاً از آن عبور کرده است را </a:t>
            </a:r>
            <a:r>
              <a:rPr lang="fa-IR" sz="1700" dirty="0" smtClean="0">
                <a:solidFill>
                  <a:srgbClr val="4B4B4B"/>
                </a:solidFill>
                <a:latin typeface="Cambria Math" panose="02040503050406030204" pitchFamily="18" charset="0"/>
                <a:ea typeface="Cambria Math" panose="02040503050406030204" pitchFamily="18" charset="0"/>
                <a:cs typeface="B Nazanin" panose="00000400000000000000" pitchFamily="2" charset="-78"/>
              </a:rPr>
              <a:t>در حافظه دارد</a:t>
            </a:r>
            <a:r>
              <a:rPr lang="ar-BH" sz="1700" dirty="0" smtClean="0">
                <a:solidFill>
                  <a:srgbClr val="4B4B4B"/>
                </a:solidFill>
                <a:latin typeface="Cambria Math" panose="02040503050406030204" pitchFamily="18" charset="0"/>
                <a:ea typeface="Cambria Math" panose="02040503050406030204" pitchFamily="18" charset="0"/>
                <a:cs typeface="B Nazanin" panose="00000400000000000000" pitchFamily="2" charset="-78"/>
              </a:rPr>
              <a:t>. </a:t>
            </a:r>
            <a:r>
              <a:rPr lang="ar-BH" sz="1700" dirty="0">
                <a:solidFill>
                  <a:srgbClr val="4B4B4B"/>
                </a:solidFill>
                <a:latin typeface="Cambria Math" panose="02040503050406030204" pitchFamily="18" charset="0"/>
                <a:ea typeface="Cambria Math" panose="02040503050406030204" pitchFamily="18" charset="0"/>
                <a:cs typeface="B Nazanin" panose="00000400000000000000" pitchFamily="2" charset="-78"/>
              </a:rPr>
              <a:t>ممریستورها مهم هستند زیرا غیرفرار هستند، به این معنی که حافظه را بدون برق حفظ می کنند و واحد ممریستور اهم است</a:t>
            </a:r>
            <a:r>
              <a:rPr lang="ar-BH" sz="1700" dirty="0" smtClean="0">
                <a:solidFill>
                  <a:srgbClr val="4B4B4B"/>
                </a:solidFill>
                <a:latin typeface="Cambria Math" panose="02040503050406030204" pitchFamily="18" charset="0"/>
                <a:ea typeface="Cambria Math" panose="02040503050406030204" pitchFamily="18" charset="0"/>
                <a:cs typeface="B Nazanin" panose="00000400000000000000" pitchFamily="2" charset="-78"/>
              </a:rPr>
              <a:t>.</a:t>
            </a:r>
            <a:r>
              <a:rPr lang="ar-BH" sz="1700" dirty="0">
                <a:latin typeface="Cambria Math" panose="02040503050406030204" pitchFamily="18" charset="0"/>
                <a:ea typeface="Cambria Math" panose="02040503050406030204" pitchFamily="18" charset="0"/>
                <a:cs typeface="B Nazanin" panose="00000400000000000000" pitchFamily="2" charset="-78"/>
              </a:rPr>
              <a:t> ویژگی خاص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ممریستور</a:t>
            </a:r>
            <a:r>
              <a:rPr lang="ar-BH" sz="1700" dirty="0" smtClean="0">
                <a:latin typeface="Cambria Math" panose="02040503050406030204" pitchFamily="18" charset="0"/>
                <a:ea typeface="Cambria Math" panose="02040503050406030204" pitchFamily="18" charset="0"/>
                <a:cs typeface="B Nazanin" panose="00000400000000000000" pitchFamily="2" charset="-78"/>
              </a:rPr>
              <a:t> </a:t>
            </a:r>
            <a:r>
              <a:rPr lang="ar-BH" sz="1700" dirty="0">
                <a:latin typeface="Cambria Math" panose="02040503050406030204" pitchFamily="18" charset="0"/>
                <a:ea typeface="Cambria Math" panose="02040503050406030204" pitchFamily="18" charset="0"/>
                <a:cs typeface="B Nazanin" panose="00000400000000000000" pitchFamily="2" charset="-78"/>
              </a:rPr>
              <a:t>این است که مقاومت آن قابل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برنامه ریزی</a:t>
            </a:r>
            <a:r>
              <a:rPr lang="ar-BH" sz="1700" dirty="0" smtClean="0">
                <a:latin typeface="Cambria Math" panose="02040503050406030204" pitchFamily="18" charset="0"/>
                <a:ea typeface="Cambria Math" panose="02040503050406030204" pitchFamily="18" charset="0"/>
                <a:cs typeface="B Nazanin" panose="00000400000000000000" pitchFamily="2" charset="-78"/>
              </a:rPr>
              <a:t> </a:t>
            </a:r>
            <a:r>
              <a:rPr lang="ar-BH" sz="1700" dirty="0">
                <a:latin typeface="Cambria Math" panose="02040503050406030204" pitchFamily="18" charset="0"/>
                <a:ea typeface="Cambria Math" panose="02040503050406030204" pitchFamily="18" charset="0"/>
                <a:cs typeface="B Nazanin" panose="00000400000000000000" pitchFamily="2" charset="-78"/>
              </a:rPr>
              <a:t>است (عملکرد مقاومت) و متعاقباً ذخیره می شود (عملکرد حافظه). برخلاف دیگر حافظه هایی که امروزه در الکترونیک مدرن وجود دارد، ممریستورها پایدار هستند و حتی در صورت قطع برق دستگاه، وضعیت خود را به خاطر می آورند</a:t>
            </a:r>
            <a:r>
              <a:rPr lang="ar-BH" sz="1700" dirty="0" smtClean="0">
                <a:latin typeface="Cambria Math" panose="02040503050406030204" pitchFamily="18" charset="0"/>
                <a:ea typeface="Cambria Math" panose="02040503050406030204" pitchFamily="18" charset="0"/>
                <a:cs typeface="B Nazanin" panose="00000400000000000000" pitchFamily="2" charset="-78"/>
              </a:rPr>
              <a:t>.</a:t>
            </a:r>
            <a:r>
              <a:rPr lang="ar-BH" sz="1700" dirty="0">
                <a:latin typeface="Cambria Math" panose="02040503050406030204" pitchFamily="18" charset="0"/>
                <a:ea typeface="Cambria Math" panose="02040503050406030204" pitchFamily="18" charset="0"/>
                <a:cs typeface="B Nazanin" panose="00000400000000000000" pitchFamily="2" charset="-78"/>
              </a:rPr>
              <a:t> ممریستورها قطعاتی نیمه هادی هستند که به خازن، مقاومت و سلف می پیوندند تا چهارمین نوع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المان</a:t>
            </a:r>
            <a:r>
              <a:rPr lang="ar-BH" sz="1700" dirty="0" smtClean="0">
                <a:latin typeface="Cambria Math" panose="02040503050406030204" pitchFamily="18" charset="0"/>
                <a:ea typeface="Cambria Math" panose="02040503050406030204" pitchFamily="18" charset="0"/>
                <a:cs typeface="B Nazanin" panose="00000400000000000000" pitchFamily="2" charset="-78"/>
              </a:rPr>
              <a:t> </a:t>
            </a:r>
            <a:r>
              <a:rPr lang="ar-BH" sz="1700" dirty="0">
                <a:latin typeface="Cambria Math" panose="02040503050406030204" pitchFamily="18" charset="0"/>
                <a:ea typeface="Cambria Math" panose="02040503050406030204" pitchFamily="18" charset="0"/>
                <a:cs typeface="B Nazanin" panose="00000400000000000000" pitchFamily="2" charset="-78"/>
              </a:rPr>
              <a:t>جدیدی را بسازند که مقاومت آن به عنوان </a:t>
            </a:r>
            <a:r>
              <a:rPr lang="ar-BH" sz="1700" dirty="0" smtClean="0">
                <a:latin typeface="Cambria Math" panose="02040503050406030204" pitchFamily="18" charset="0"/>
                <a:ea typeface="Cambria Math" panose="02040503050406030204" pitchFamily="18" charset="0"/>
                <a:cs typeface="B Nazanin" panose="00000400000000000000" pitchFamily="2" charset="-78"/>
              </a:rPr>
              <a:t>ممریستانس</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a:t>
            </a:r>
            <a:r>
              <a:rPr lang="en-US" sz="1700" dirty="0" err="1" smtClean="0">
                <a:latin typeface="Cambria Math" panose="02040503050406030204" pitchFamily="18" charset="0"/>
                <a:ea typeface="Cambria Math" panose="02040503050406030204" pitchFamily="18" charset="0"/>
                <a:cs typeface="B Nazanin" panose="00000400000000000000" pitchFamily="2" charset="-78"/>
              </a:rPr>
              <a:t>Memristance</a:t>
            </a:r>
            <a:r>
              <a:rPr lang="fa-IR" sz="1700" dirty="0" smtClean="0">
                <a:latin typeface="Cambria Math" panose="02040503050406030204" pitchFamily="18" charset="0"/>
                <a:ea typeface="Cambria Math" panose="02040503050406030204" pitchFamily="18" charset="0"/>
                <a:cs typeface="B Nazanin" panose="00000400000000000000" pitchFamily="2" charset="-78"/>
              </a:rPr>
              <a:t>)</a:t>
            </a:r>
            <a:r>
              <a:rPr lang="ar-BH" sz="1700" dirty="0" smtClean="0">
                <a:latin typeface="Cambria Math" panose="02040503050406030204" pitchFamily="18" charset="0"/>
                <a:ea typeface="Cambria Math" panose="02040503050406030204" pitchFamily="18" charset="0"/>
                <a:cs typeface="B Nazanin" panose="00000400000000000000" pitchFamily="2" charset="-78"/>
              </a:rPr>
              <a:t> </a:t>
            </a:r>
            <a:r>
              <a:rPr lang="ar-BH" sz="1700" dirty="0">
                <a:latin typeface="Cambria Math" panose="02040503050406030204" pitchFamily="18" charset="0"/>
                <a:ea typeface="Cambria Math" panose="02040503050406030204" pitchFamily="18" charset="0"/>
                <a:cs typeface="B Nazanin" panose="00000400000000000000" pitchFamily="2" charset="-78"/>
              </a:rPr>
              <a:t>نامیده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شده و </a:t>
            </a:r>
            <a:r>
              <a:rPr lang="ar-BH" sz="1700" dirty="0" smtClean="0">
                <a:latin typeface="Cambria Math" panose="02040503050406030204" pitchFamily="18" charset="0"/>
                <a:ea typeface="Cambria Math" panose="02040503050406030204" pitchFamily="18" charset="0"/>
                <a:cs typeface="B Nazanin" panose="00000400000000000000" pitchFamily="2" charset="-78"/>
              </a:rPr>
              <a:t>تابعی </a:t>
            </a:r>
            <a:r>
              <a:rPr lang="ar-BH" sz="1700" dirty="0">
                <a:latin typeface="Cambria Math" panose="02040503050406030204" pitchFamily="18" charset="0"/>
                <a:ea typeface="Cambria Math" panose="02040503050406030204" pitchFamily="18" charset="0"/>
                <a:cs typeface="B Nazanin" panose="00000400000000000000" pitchFamily="2" charset="-78"/>
              </a:rPr>
              <a:t>از جریان و شار </a:t>
            </a:r>
            <a:r>
              <a:rPr lang="ar-BH" sz="1700" dirty="0" smtClean="0">
                <a:latin typeface="Cambria Math" panose="02040503050406030204" pitchFamily="18" charset="0"/>
                <a:ea typeface="Cambria Math" panose="02040503050406030204" pitchFamily="18" charset="0"/>
                <a:cs typeface="B Nazanin" panose="00000400000000000000" pitchFamily="2" charset="-78"/>
              </a:rPr>
              <a:t>است.</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برای درک بهتر، به شکل های زیر با دقت توجه کنید تا مفهوم ارتباطی بین مفاهیم جریان، ولتاژ، بار الکتریکی، و شار مغناطیسی را بهتر درک نمایید.</a:t>
            </a:r>
            <a:endParaRPr lang="en-US" sz="1700" dirty="0">
              <a:latin typeface="Cambria Math" panose="02040503050406030204" pitchFamily="18" charset="0"/>
              <a:ea typeface="Cambria Math" panose="02040503050406030204" pitchFamily="18" charset="0"/>
              <a:cs typeface="B Nazanin" panose="00000400000000000000" pitchFamily="2" charset="-78"/>
            </a:endParaRPr>
          </a:p>
        </p:txBody>
      </p:sp>
      <p:pic>
        <p:nvPicPr>
          <p:cNvPr id="6" name="Picture 4" descr="ممریستور، مقاومت حافظه دا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356" y="2780180"/>
            <a:ext cx="5470016" cy="36968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230837" y="164068"/>
            <a:ext cx="2778325" cy="369332"/>
          </a:xfrm>
          <a:prstGeom prst="rect">
            <a:avLst/>
          </a:prstGeom>
        </p:spPr>
        <p:txBody>
          <a:bodyPr wrap="none">
            <a:spAutoFit/>
          </a:bodyPr>
          <a:lstStyle/>
          <a:p>
            <a:r>
              <a:rPr lang="fa-IR" b="1" dirty="0">
                <a:solidFill>
                  <a:srgbClr val="00B050"/>
                </a:solidFill>
                <a:latin typeface="Times New Roman" panose="02020603050405020304" pitchFamily="18" charset="0"/>
                <a:cs typeface="B Titr" panose="00000700000000000000" pitchFamily="2" charset="-78"/>
              </a:rPr>
              <a:t>1-7- </a:t>
            </a:r>
            <a:r>
              <a:rPr lang="fa-IR"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rPr>
              <a:t>نکات تکمیلی و پیوست ها</a:t>
            </a:r>
            <a:endParaRPr lang="en-US" dirty="0">
              <a:solidFill>
                <a:srgbClr val="00B050"/>
              </a:solidFill>
              <a:cs typeface="B Titr" panose="00000700000000000000" pitchFamily="2" charset="-78"/>
            </a:endParaRPr>
          </a:p>
        </p:txBody>
      </p:sp>
    </p:spTree>
    <p:extLst>
      <p:ext uri="{BB962C8B-B14F-4D97-AF65-F5344CB8AC3E}">
        <p14:creationId xmlns:p14="http://schemas.microsoft.com/office/powerpoint/2010/main" val="1981714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6" name="Rectangle 5"/>
          <p:cNvSpPr/>
          <p:nvPr/>
        </p:nvSpPr>
        <p:spPr>
          <a:xfrm>
            <a:off x="343593" y="228600"/>
            <a:ext cx="8718805" cy="584775"/>
          </a:xfrm>
          <a:prstGeom prst="rect">
            <a:avLst/>
          </a:prstGeom>
        </p:spPr>
        <p:txBody>
          <a:bodyPr wrap="square">
            <a:spAutoFit/>
          </a:bodyPr>
          <a:lstStyle/>
          <a:p>
            <a:pPr marL="285750" indent="-285750" algn="just" rtl="1">
              <a:spcAft>
                <a:spcPts val="1000"/>
              </a:spcAft>
              <a:buClr>
                <a:srgbClr val="FF0000"/>
              </a:buClr>
              <a:buFont typeface="Wingdings" panose="05000000000000000000" pitchFamily="2" charset="2"/>
              <a:buChar char="q"/>
            </a:pPr>
            <a:r>
              <a:rPr lang="fa-IR" sz="16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قانون ولتاژ کیرشهف (</a:t>
            </a:r>
            <a:r>
              <a:rPr lang="en-US" sz="16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KVL</a:t>
            </a:r>
            <a:r>
              <a:rPr lang="fa-IR" sz="16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در هر مدار فشرده و </a:t>
            </a:r>
            <a:r>
              <a:rPr lang="fa-IR" sz="1600" b="1" dirty="0" smtClean="0">
                <a:latin typeface="Cambria Math" panose="02040503050406030204" pitchFamily="18" charset="0"/>
                <a:ea typeface="Cambria Math" panose="02040503050406030204" pitchFamily="18" charset="0"/>
                <a:cs typeface="B Nazanin" panose="00000400000000000000" pitchFamily="2" charset="-78"/>
              </a:rPr>
              <a:t>در هر لحظه از زمان</a:t>
            </a:r>
            <a:r>
              <a:rPr lang="fa-IR" sz="1600" dirty="0" smtClean="0">
                <a:latin typeface="Cambria Math" panose="02040503050406030204" pitchFamily="18" charset="0"/>
                <a:ea typeface="Cambria Math" panose="02040503050406030204" pitchFamily="18" charset="0"/>
                <a:cs typeface="B Nazanin" panose="00000400000000000000" pitchFamily="2" charset="-78"/>
              </a:rPr>
              <a:t> و در هر حلقه آن، جمع جبری ولتاژ شاخه های واقع در حلقه صفر است (</a:t>
            </a:r>
            <a:r>
              <a:rPr lang="fa-IR" sz="1600" b="1" dirty="0" smtClean="0">
                <a:latin typeface="Cambria Math" panose="02040503050406030204" pitchFamily="18" charset="0"/>
                <a:ea typeface="Cambria Math" panose="02040503050406030204" pitchFamily="18" charset="0"/>
                <a:cs typeface="B Nazanin" panose="00000400000000000000" pitchFamily="2" charset="-78"/>
              </a:rPr>
              <a:t>حلقه، هر مسیر بسته در مدار است که از یک گره شروع شده و به همان گره ختم می شود</a:t>
            </a:r>
            <a:r>
              <a:rPr lang="fa-IR" sz="1600" dirty="0" smtClean="0">
                <a:latin typeface="Cambria Math" panose="02040503050406030204" pitchFamily="18" charset="0"/>
                <a:ea typeface="Cambria Math" panose="02040503050406030204" pitchFamily="18" charset="0"/>
                <a:cs typeface="B Nazanin" panose="00000400000000000000" pitchFamily="2" charset="-78"/>
              </a:rPr>
              <a:t>).  </a:t>
            </a:r>
            <a:endParaRPr lang="en-US" sz="1600" dirty="0">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7" name="Rectangle 6"/>
          <p:cNvSpPr/>
          <p:nvPr/>
        </p:nvSpPr>
        <p:spPr>
          <a:xfrm>
            <a:off x="3793210" y="914400"/>
            <a:ext cx="5284428" cy="1569660"/>
          </a:xfrm>
          <a:prstGeom prst="rect">
            <a:avLst/>
          </a:prstGeom>
        </p:spPr>
        <p:txBody>
          <a:bodyPr wrap="square">
            <a:spAutoFit/>
          </a:bodyPr>
          <a:lstStyle/>
          <a:p>
            <a:pPr marL="285750" indent="-285750" algn="just" rtl="1">
              <a:spcAft>
                <a:spcPts val="1000"/>
              </a:spcAft>
              <a:buClr>
                <a:srgbClr val="FF0000"/>
              </a:buClr>
              <a:buFont typeface="Wingdings" panose="05000000000000000000" pitchFamily="2" charset="2"/>
              <a:buChar char="ü"/>
            </a:pPr>
            <a:r>
              <a:rPr lang="fa-IR" sz="1600" dirty="0" smtClean="0">
                <a:latin typeface="Cambria Math" panose="02040503050406030204" pitchFamily="18" charset="0"/>
                <a:ea typeface="Cambria Math" panose="02040503050406030204" pitchFamily="18" charset="0"/>
                <a:cs typeface="B Nazanin" panose="00000400000000000000" pitchFamily="2" charset="-78"/>
              </a:rPr>
              <a:t>در هنگام بکارگیری </a:t>
            </a:r>
            <a:r>
              <a:rPr lang="en-US" sz="1600" dirty="0" smtClean="0">
                <a:latin typeface="Cambria Math" panose="02040503050406030204" pitchFamily="18" charset="0"/>
                <a:ea typeface="Cambria Math" panose="02040503050406030204" pitchFamily="18" charset="0"/>
                <a:cs typeface="B Nazanin" panose="00000400000000000000" pitchFamily="2" charset="-78"/>
              </a:rPr>
              <a:t>KVL</a:t>
            </a:r>
            <a:r>
              <a:rPr lang="fa-IR" sz="1600" dirty="0" smtClean="0">
                <a:latin typeface="Cambria Math" panose="02040503050406030204" pitchFamily="18" charset="0"/>
                <a:ea typeface="Cambria Math" panose="02040503050406030204" pitchFamily="18" charset="0"/>
                <a:cs typeface="B Nazanin" panose="00000400000000000000" pitchFamily="2" charset="-78"/>
              </a:rPr>
              <a:t> در یک حلقه مشخص، ابتدا یک جهت قراردادی برای حلقه تعیین می</a:t>
            </a:r>
            <a:r>
              <a:rPr lang="en-US" sz="1600" dirty="0" smtClean="0">
                <a:latin typeface="Cambria Math" panose="02040503050406030204" pitchFamily="18" charset="0"/>
                <a:ea typeface="Cambria Math" panose="02040503050406030204" pitchFamily="18" charset="0"/>
                <a:cs typeface="B Nazanin" panose="00000400000000000000" pitchFamily="2" charset="-78"/>
              </a:rPr>
              <a:t>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کنیم (</a:t>
            </a:r>
            <a:r>
              <a:rPr lang="fa-IR" sz="1600" b="1" dirty="0">
                <a:latin typeface="Calibri" panose="020F0502020204030204" pitchFamily="34" charset="0"/>
                <a:ea typeface="Calibri" panose="020F0502020204030204" pitchFamily="34" charset="0"/>
                <a:cs typeface="B Nazanin" panose="00000400000000000000" pitchFamily="2" charset="-78"/>
              </a:rPr>
              <a:t>جهت قراردادی </a:t>
            </a:r>
            <a:r>
              <a:rPr lang="fa-IR" sz="1600" b="1" dirty="0" smtClean="0">
                <a:latin typeface="Calibri" panose="020F0502020204030204" pitchFamily="34" charset="0"/>
                <a:ea typeface="Calibri" panose="020F0502020204030204" pitchFamily="34" charset="0"/>
                <a:cs typeface="B Nazanin" panose="00000400000000000000" pitchFamily="2" charset="-78"/>
              </a:rPr>
              <a:t>حلقه، </a:t>
            </a:r>
            <a:r>
              <a:rPr lang="fa-IR" sz="1600" b="1" dirty="0">
                <a:latin typeface="Calibri" panose="020F0502020204030204" pitchFamily="34" charset="0"/>
                <a:ea typeface="Calibri" panose="020F0502020204030204" pitchFamily="34" charset="0"/>
                <a:cs typeface="B Nazanin" panose="00000400000000000000" pitchFamily="2" charset="-78"/>
              </a:rPr>
              <a:t>یک جهت دلخواه انتخابی </a:t>
            </a:r>
            <a:r>
              <a:rPr lang="fa-IR" sz="1600" b="1" dirty="0" smtClean="0">
                <a:latin typeface="Calibri" panose="020F0502020204030204" pitchFamily="34" charset="0"/>
                <a:ea typeface="Calibri" panose="020F0502020204030204" pitchFamily="34" charset="0"/>
                <a:cs typeface="B Nazanin" panose="00000400000000000000" pitchFamily="2" charset="-78"/>
              </a:rPr>
              <a:t>است</a:t>
            </a:r>
            <a:r>
              <a:rPr lang="fa-IR" sz="1600" dirty="0" smtClean="0">
                <a:latin typeface="Cambria Math" panose="02040503050406030204" pitchFamily="18" charset="0"/>
                <a:ea typeface="Cambria Math" panose="02040503050406030204" pitchFamily="18" charset="0"/>
                <a:cs typeface="B Nazanin" panose="00000400000000000000" pitchFamily="2" charset="-78"/>
              </a:rPr>
              <a:t>). سپس در جمع جبری، ولتاژ شاخه هایی که جهت قراردادی متناظر آن</a:t>
            </a:r>
            <a:r>
              <a:rPr lang="en-US" sz="1600" dirty="0" smtClean="0">
                <a:latin typeface="Cambria Math" panose="02040503050406030204" pitchFamily="18" charset="0"/>
                <a:ea typeface="Cambria Math" panose="02040503050406030204" pitchFamily="18" charset="0"/>
                <a:cs typeface="B Nazanin" panose="00000400000000000000" pitchFamily="2" charset="-78"/>
              </a:rPr>
              <a:t>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ها با جهت حلقه موافق است، با علامت مثبت و ولتاژ شاخه هایی که جهت قراردادی آنها مخالف جهت حلقه است، با علامت منفی مشخص می شوند. </a:t>
            </a:r>
            <a:endParaRPr lang="en-US" sz="1600" dirty="0">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9" name="TextBox 8"/>
          <p:cNvSpPr txBox="1"/>
          <p:nvPr/>
        </p:nvSpPr>
        <p:spPr>
          <a:xfrm>
            <a:off x="3959308" y="2338928"/>
            <a:ext cx="1390124" cy="338554"/>
          </a:xfrm>
          <a:prstGeom prst="rect">
            <a:avLst/>
          </a:prstGeom>
          <a:noFill/>
        </p:spPr>
        <p:txBody>
          <a:bodyPr wrap="none" rtlCol="0">
            <a:spAutoFit/>
          </a:bodyPr>
          <a:lstStyle/>
          <a:p>
            <a:pPr algn="r" rtl="1"/>
            <a:r>
              <a:rPr lang="fa-IR" sz="16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a:t>
            </a:r>
            <a:r>
              <a:rPr lang="en-US" sz="16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KVL</a:t>
            </a:r>
            <a:r>
              <a:rPr lang="fa-IR" sz="16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در حلقه  </a:t>
            </a:r>
            <a:r>
              <a:rPr lang="en-US" sz="16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I</a:t>
            </a:r>
            <a:endParaRPr lang="en-US" sz="1600" b="1" dirty="0">
              <a:solidFill>
                <a:srgbClr val="0000FF"/>
              </a:solidFill>
              <a:latin typeface="Cambria Math" panose="02040503050406030204" pitchFamily="18" charset="0"/>
              <a:ea typeface="Cambria Math" panose="02040503050406030204" pitchFamily="18" charset="0"/>
              <a:cs typeface="B Nazanin" panose="00000400000000000000" pitchFamily="2" charset="-78"/>
            </a:endParaRPr>
          </a:p>
        </p:txBody>
      </p:sp>
      <p:sp>
        <p:nvSpPr>
          <p:cNvPr id="10" name="TextBox 9"/>
          <p:cNvSpPr txBox="1"/>
          <p:nvPr/>
        </p:nvSpPr>
        <p:spPr>
          <a:xfrm>
            <a:off x="3943900" y="2781075"/>
            <a:ext cx="1410964" cy="338554"/>
          </a:xfrm>
          <a:prstGeom prst="rect">
            <a:avLst/>
          </a:prstGeom>
          <a:noFill/>
        </p:spPr>
        <p:txBody>
          <a:bodyPr wrap="none" rtlCol="0">
            <a:spAutoFit/>
          </a:bodyPr>
          <a:lstStyle/>
          <a:p>
            <a:pPr algn="r" rtl="1"/>
            <a:r>
              <a:rPr lang="fa-IR" sz="16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a:t>
            </a:r>
            <a:r>
              <a:rPr lang="en-US" sz="16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KVL</a:t>
            </a:r>
            <a:r>
              <a:rPr lang="fa-IR" sz="16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در حلقه </a:t>
            </a:r>
            <a:r>
              <a:rPr lang="en-US" sz="16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II</a:t>
            </a:r>
            <a:endParaRPr lang="en-US" sz="1600" b="1" dirty="0">
              <a:solidFill>
                <a:srgbClr val="0000FF"/>
              </a:solidFill>
              <a:latin typeface="Cambria Math" panose="02040503050406030204" pitchFamily="18" charset="0"/>
              <a:ea typeface="Cambria Math" panose="02040503050406030204" pitchFamily="18" charset="0"/>
              <a:cs typeface="B Nazanin" panose="00000400000000000000" pitchFamily="2" charset="-78"/>
            </a:endParaRPr>
          </a:p>
        </p:txBody>
      </p:sp>
      <p:pic>
        <p:nvPicPr>
          <p:cNvPr id="11" name="Picture 10"/>
          <p:cNvPicPr>
            <a:picLocks noChangeAspect="1"/>
          </p:cNvPicPr>
          <p:nvPr/>
        </p:nvPicPr>
        <p:blipFill>
          <a:blip r:embed="rId2"/>
          <a:stretch>
            <a:fillRect/>
          </a:stretch>
        </p:blipFill>
        <p:spPr>
          <a:xfrm>
            <a:off x="152400" y="762000"/>
            <a:ext cx="3583429" cy="2882039"/>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5181600" y="2324046"/>
                <a:ext cx="1864036"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0">
                              <a:latin typeface="Cambria Math" panose="02040503050406030204" pitchFamily="18" charset="0"/>
                            </a:rPr>
                            <m:t>2</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0">
                              <a:latin typeface="Cambria Math" panose="02040503050406030204" pitchFamily="18" charset="0"/>
                            </a:rPr>
                            <m:t>5</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0">
                              <a:latin typeface="Cambria Math" panose="02040503050406030204" pitchFamily="18" charset="0"/>
                            </a:rPr>
                            <m:t>4</m:t>
                          </m:r>
                        </m:sub>
                      </m:sSub>
                      <m:r>
                        <a:rPr lang="en-US" sz="1600" i="0">
                          <a:latin typeface="Cambria Math" panose="02040503050406030204" pitchFamily="18" charset="0"/>
                        </a:rPr>
                        <m:t>=</m:t>
                      </m:r>
                      <m:r>
                        <a:rPr lang="en-US" sz="1600" i="0">
                          <a:latin typeface="Cambria Math" panose="02040503050406030204" pitchFamily="18" charset="0"/>
                        </a:rPr>
                        <m:t>0</m:t>
                      </m:r>
                    </m:oMath>
                  </m:oMathPara>
                </a14:m>
                <a:endParaRPr lang="en-US" sz="1600" dirty="0"/>
              </a:p>
            </p:txBody>
          </p:sp>
        </mc:Choice>
        <mc:Fallback xmlns="">
          <p:sp>
            <p:nvSpPr>
              <p:cNvPr id="12" name="Rectangle 11"/>
              <p:cNvSpPr>
                <a:spLocks noRot="1" noChangeAspect="1" noMove="1" noResize="1" noEditPoints="1" noAdjustHandles="1" noChangeArrowheads="1" noChangeShapeType="1" noTextEdit="1"/>
              </p:cNvSpPr>
              <p:nvPr/>
            </p:nvSpPr>
            <p:spPr>
              <a:xfrm>
                <a:off x="5181600" y="2324046"/>
                <a:ext cx="1864036" cy="33855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181600" y="2778653"/>
                <a:ext cx="1872820"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0">
                              <a:latin typeface="Cambria Math" panose="02040503050406030204" pitchFamily="18" charset="0"/>
                            </a:rPr>
                            <m:t>3</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0">
                              <a:latin typeface="Cambria Math" panose="02040503050406030204" pitchFamily="18" charset="0"/>
                            </a:rPr>
                            <m:t>6</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0">
                              <a:latin typeface="Cambria Math" panose="02040503050406030204" pitchFamily="18" charset="0"/>
                            </a:rPr>
                            <m:t>5</m:t>
                          </m:r>
                        </m:sub>
                      </m:sSub>
                      <m:r>
                        <a:rPr lang="en-US" sz="1600" i="0">
                          <a:latin typeface="Cambria Math" panose="02040503050406030204" pitchFamily="18" charset="0"/>
                        </a:rPr>
                        <m:t>=</m:t>
                      </m:r>
                      <m:r>
                        <a:rPr lang="en-US" sz="1600" i="0">
                          <a:latin typeface="Cambria Math" panose="02040503050406030204" pitchFamily="18" charset="0"/>
                        </a:rPr>
                        <m:t>0</m:t>
                      </m:r>
                    </m:oMath>
                  </m:oMathPara>
                </a14:m>
                <a:endParaRPr lang="en-US" sz="1600" dirty="0"/>
              </a:p>
            </p:txBody>
          </p:sp>
        </mc:Choice>
        <mc:Fallback xmlns="">
          <p:sp>
            <p:nvSpPr>
              <p:cNvPr id="13" name="Rectangle 12"/>
              <p:cNvSpPr>
                <a:spLocks noRot="1" noChangeAspect="1" noMove="1" noResize="1" noEditPoints="1" noAdjustHandles="1" noChangeArrowheads="1" noChangeShapeType="1" noTextEdit="1"/>
              </p:cNvSpPr>
              <p:nvPr/>
            </p:nvSpPr>
            <p:spPr>
              <a:xfrm>
                <a:off x="5181600" y="2778653"/>
                <a:ext cx="1872820" cy="338554"/>
              </a:xfrm>
              <a:prstGeom prst="rect">
                <a:avLst/>
              </a:prstGeom>
              <a:blipFill>
                <a:blip r:embed="rId4"/>
                <a:stretch>
                  <a:fillRect/>
                </a:stretch>
              </a:blipFill>
            </p:spPr>
            <p:txBody>
              <a:bodyPr/>
              <a:lstStyle/>
              <a:p>
                <a:r>
                  <a:rPr lang="en-US">
                    <a:noFill/>
                  </a:rPr>
                  <a:t> </a:t>
                </a:r>
              </a:p>
            </p:txBody>
          </p:sp>
        </mc:Fallback>
      </mc:AlternateContent>
      <p:sp>
        <p:nvSpPr>
          <p:cNvPr id="14" name="Rectangle 13"/>
          <p:cNvSpPr/>
          <p:nvPr/>
        </p:nvSpPr>
        <p:spPr>
          <a:xfrm>
            <a:off x="3600218" y="3305657"/>
            <a:ext cx="5394375" cy="3046988"/>
          </a:xfrm>
          <a:prstGeom prst="rect">
            <a:avLst/>
          </a:prstGeom>
        </p:spPr>
        <p:txBody>
          <a:bodyPr wrap="square">
            <a:spAutoFit/>
          </a:bodyPr>
          <a:lstStyle/>
          <a:p>
            <a:pPr marL="285750" indent="-285750" algn="just" rtl="1">
              <a:buClr>
                <a:srgbClr val="FF0000"/>
              </a:buClr>
              <a:buFont typeface="Wingdings" panose="05000000000000000000" pitchFamily="2" charset="2"/>
              <a:buChar char="v"/>
            </a:pPr>
            <a:r>
              <a:rPr lang="fa-IR" sz="1600" b="1" kern="100" dirty="0">
                <a:solidFill>
                  <a:srgbClr val="00B050"/>
                </a:solidFill>
                <a:latin typeface="Cambria Math" panose="02040503050406030204" pitchFamily="18" charset="0"/>
                <a:ea typeface="Cambria Math" panose="02040503050406030204" pitchFamily="18" charset="0"/>
                <a:cs typeface="B Nazanin" panose="00000400000000000000" pitchFamily="2" charset="-78"/>
              </a:rPr>
              <a:t>نتایجی که از قانون جریان </a:t>
            </a:r>
            <a:r>
              <a:rPr lang="fa-IR" sz="1600" b="1" kern="100"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کیرشف</a:t>
            </a:r>
            <a:r>
              <a:rPr lang="en-US" sz="1600" b="1" kern="100"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KCL</a:t>
            </a:r>
            <a:r>
              <a:rPr lang="en-US" sz="1600" b="1" i="1" kern="100" dirty="0" smtClean="0">
                <a:solidFill>
                  <a:srgbClr val="00B050"/>
                </a:solidFill>
                <a:latin typeface="Cambria Math" panose="02040503050406030204" pitchFamily="18" charset="0"/>
                <a:ea typeface="Cambria Math" panose="02040503050406030204" pitchFamily="18" charset="0"/>
                <a:cs typeface="Arial" panose="020B0604020202020204" pitchFamily="34" charset="0"/>
              </a:rPr>
              <a:t> </a:t>
            </a:r>
            <a:r>
              <a:rPr lang="fa-IR" sz="1600" b="1" i="1" kern="100" dirty="0" smtClean="0">
                <a:solidFill>
                  <a:srgbClr val="00B050"/>
                </a:solidFill>
                <a:latin typeface="Cambria Math" panose="02040503050406030204" pitchFamily="18" charset="0"/>
                <a:ea typeface="Cambria Math" panose="02040503050406030204" pitchFamily="18" charset="0"/>
                <a:cs typeface="Arial" panose="020B0604020202020204" pitchFamily="34" charset="0"/>
              </a:rPr>
              <a:t> </a:t>
            </a:r>
            <a:r>
              <a:rPr lang="fa-IR" sz="1600" b="1" kern="100"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حاصل می‌شود:</a:t>
            </a:r>
            <a:endParaRPr lang="en-US" sz="1600" kern="100" dirty="0">
              <a:solidFill>
                <a:srgbClr val="00B050"/>
              </a:solidFill>
              <a:effectLst/>
              <a:latin typeface="Cambria Math" panose="02040503050406030204" pitchFamily="18" charset="0"/>
              <a:ea typeface="Cambria Math" panose="02040503050406030204" pitchFamily="18" charset="0"/>
              <a:cs typeface="Arial" panose="020B0604020202020204" pitchFamily="34" charset="0"/>
            </a:endParaRPr>
          </a:p>
          <a:p>
            <a:pPr marL="342900" marR="0" lvl="0" indent="-342900" algn="just" rtl="1">
              <a:buFont typeface="Wingdings" panose="05000000000000000000" pitchFamily="2" charset="2"/>
              <a:buChar char="ü"/>
            </a:pPr>
            <a:r>
              <a:rPr lang="en-US" sz="1600" kern="100" dirty="0" smtClean="0">
                <a:latin typeface="Cambria Math" panose="02040503050406030204" pitchFamily="18" charset="0"/>
                <a:ea typeface="Cambria Math" panose="02040503050406030204" pitchFamily="18" charset="0"/>
                <a:cs typeface="B Nazanin" panose="00000400000000000000" pitchFamily="2" charset="-78"/>
              </a:rPr>
              <a:t>KVL</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 </a:t>
            </a:r>
            <a:r>
              <a:rPr lang="fa-IR" sz="1600" kern="100" dirty="0">
                <a:latin typeface="Cambria Math" panose="02040503050406030204" pitchFamily="18" charset="0"/>
                <a:ea typeface="Cambria Math" panose="02040503050406030204" pitchFamily="18" charset="0"/>
                <a:cs typeface="B Nazanin" panose="00000400000000000000" pitchFamily="2" charset="-78"/>
              </a:rPr>
              <a:t>یک محدودیت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جبری، </a:t>
            </a:r>
            <a:r>
              <a:rPr lang="fa-IR" sz="1600" kern="100" dirty="0">
                <a:latin typeface="Cambria Math" panose="02040503050406030204" pitchFamily="18" charset="0"/>
                <a:ea typeface="Cambria Math" panose="02040503050406030204" pitchFamily="18" charset="0"/>
                <a:cs typeface="B Nazanin" panose="00000400000000000000" pitchFamily="2" charset="-78"/>
              </a:rPr>
              <a:t>خطی و همگن روی جریان‌های شاخه‌ها برقرار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می‌کند (معادلات حاصله جبری، خطی و همگن هستند).</a:t>
            </a:r>
            <a:endParaRPr lang="en-US" sz="1600" kern="100" dirty="0">
              <a:effectLst/>
              <a:latin typeface="Cambria Math" panose="02040503050406030204" pitchFamily="18" charset="0"/>
              <a:ea typeface="Cambria Math" panose="02040503050406030204" pitchFamily="18" charset="0"/>
              <a:cs typeface="Arial" panose="020B0604020202020204" pitchFamily="34" charset="0"/>
            </a:endParaRPr>
          </a:p>
          <a:p>
            <a:pPr marL="342900" marR="0" lvl="0" indent="-342900" algn="just" rtl="1">
              <a:buFont typeface="Wingdings" panose="05000000000000000000" pitchFamily="2" charset="2"/>
              <a:buChar char="ü"/>
            </a:pPr>
            <a:r>
              <a:rPr lang="en-US" sz="1600" kern="100" dirty="0" smtClean="0">
                <a:latin typeface="Cambria Math" panose="02040503050406030204" pitchFamily="18" charset="0"/>
                <a:ea typeface="Cambria Math" panose="02040503050406030204" pitchFamily="18" charset="0"/>
                <a:cs typeface="B Nazanin" panose="00000400000000000000" pitchFamily="2" charset="-78"/>
              </a:rPr>
              <a:t>KVL</a:t>
            </a:r>
            <a:r>
              <a:rPr lang="fa-IR" sz="1600" i="1" kern="100" dirty="0" smtClean="0">
                <a:latin typeface="Cambria Math" panose="02040503050406030204" pitchFamily="18" charset="0"/>
                <a:ea typeface="Cambria Math" panose="02040503050406030204" pitchFamily="18" charset="0"/>
                <a:cs typeface="Arial" panose="020B0604020202020204" pitchFamily="34" charset="0"/>
              </a:rPr>
              <a:t>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به </a:t>
            </a:r>
            <a:r>
              <a:rPr lang="fa-IR" sz="1600" kern="100" dirty="0">
                <a:latin typeface="Cambria Math" panose="02040503050406030204" pitchFamily="18" charset="0"/>
                <a:ea typeface="Cambria Math" panose="02040503050406030204" pitchFamily="18" charset="0"/>
                <a:cs typeface="B Nazanin" panose="00000400000000000000" pitchFamily="2" charset="-78"/>
              </a:rPr>
              <a:t>ماهیت اجزاء بستگی ندارد. یعنی در مدارهای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خطی، </a:t>
            </a:r>
            <a:r>
              <a:rPr lang="fa-IR" sz="1600" kern="100" dirty="0">
                <a:latin typeface="Cambria Math" panose="02040503050406030204" pitchFamily="18" charset="0"/>
                <a:ea typeface="Cambria Math" panose="02040503050406030204" pitchFamily="18" charset="0"/>
                <a:cs typeface="B Nazanin" panose="00000400000000000000" pitchFamily="2" charset="-78"/>
              </a:rPr>
              <a:t>غیر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خطی، </a:t>
            </a:r>
            <a:r>
              <a:rPr lang="fa-IR" sz="1600" kern="100" dirty="0">
                <a:latin typeface="Cambria Math" panose="02040503050406030204" pitchFamily="18" charset="0"/>
                <a:ea typeface="Cambria Math" panose="02040503050406030204" pitchFamily="18" charset="0"/>
                <a:cs typeface="B Nazanin" panose="00000400000000000000" pitchFamily="2" charset="-78"/>
              </a:rPr>
              <a:t>تغییرپذیر با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زمان، </a:t>
            </a:r>
            <a:r>
              <a:rPr lang="fa-IR" sz="1600" kern="100" dirty="0">
                <a:latin typeface="Cambria Math" panose="02040503050406030204" pitchFamily="18" charset="0"/>
                <a:ea typeface="Cambria Math" panose="02040503050406030204" pitchFamily="18" charset="0"/>
                <a:cs typeface="B Nazanin" panose="00000400000000000000" pitchFamily="2" charset="-78"/>
              </a:rPr>
              <a:t>تغییر ناپذیر با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زمان، </a:t>
            </a:r>
            <a:r>
              <a:rPr lang="fa-IR" sz="1600" kern="100" dirty="0">
                <a:latin typeface="Cambria Math" panose="02040503050406030204" pitchFamily="18" charset="0"/>
                <a:ea typeface="Cambria Math" panose="02040503050406030204" pitchFamily="18" charset="0"/>
                <a:cs typeface="B Nazanin" panose="00000400000000000000" pitchFamily="2" charset="-78"/>
              </a:rPr>
              <a:t>پسیو و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اکتیو </a:t>
            </a:r>
            <a:r>
              <a:rPr lang="fa-IR" sz="1600" kern="100" dirty="0">
                <a:latin typeface="Cambria Math" panose="02040503050406030204" pitchFamily="18" charset="0"/>
                <a:ea typeface="Cambria Math" panose="02040503050406030204" pitchFamily="18" charset="0"/>
                <a:cs typeface="B Nazanin" panose="00000400000000000000" pitchFamily="2" charset="-78"/>
              </a:rPr>
              <a:t>قابل اعمال است</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 فقط باید در فرکانس کاری، فشرده باشند.</a:t>
            </a:r>
            <a:endParaRPr lang="en-US" sz="1600" kern="100" dirty="0">
              <a:effectLst/>
              <a:latin typeface="Cambria Math" panose="02040503050406030204" pitchFamily="18" charset="0"/>
              <a:ea typeface="Cambria Math" panose="02040503050406030204" pitchFamily="18" charset="0"/>
              <a:cs typeface="Arial" panose="020B0604020202020204" pitchFamily="34" charset="0"/>
            </a:endParaRPr>
          </a:p>
          <a:p>
            <a:pPr marL="285750" indent="-285750" algn="just" rtl="1">
              <a:buFont typeface="Wingdings" panose="05000000000000000000" pitchFamily="2" charset="2"/>
              <a:buChar char="ü"/>
            </a:pPr>
            <a:r>
              <a:rPr lang="en-US" sz="1600" dirty="0" smtClean="0">
                <a:latin typeface="Cambria Math" panose="02040503050406030204" pitchFamily="18" charset="0"/>
                <a:ea typeface="Cambria Math" panose="02040503050406030204" pitchFamily="18" charset="0"/>
                <a:cs typeface="B Nazanin" panose="00000400000000000000" pitchFamily="2" charset="-78"/>
              </a:rPr>
              <a:t>KVL</a:t>
            </a:r>
            <a:r>
              <a:rPr lang="en-US" sz="1600" i="1" dirty="0" smtClean="0">
                <a:latin typeface="Cambria Math" panose="02040503050406030204" pitchFamily="18" charset="0"/>
                <a:ea typeface="Cambria Math" panose="02040503050406030204" pitchFamily="18" charset="0"/>
              </a:rPr>
              <a:t> </a:t>
            </a:r>
            <a:r>
              <a:rPr lang="fa-IR" sz="1600" i="1" dirty="0" smtClean="0">
                <a:latin typeface="Cambria Math" panose="02040503050406030204" pitchFamily="18" charset="0"/>
                <a:ea typeface="Cambria Math" panose="02040503050406030204" pitchFamily="18" charset="0"/>
              </a:rPr>
              <a:t>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نه </a:t>
            </a:r>
            <a:r>
              <a:rPr lang="fa-IR" sz="1600" dirty="0">
                <a:latin typeface="Cambria Math" panose="02040503050406030204" pitchFamily="18" charset="0"/>
                <a:ea typeface="Cambria Math" panose="02040503050406030204" pitchFamily="18" charset="0"/>
                <a:cs typeface="B Nazanin" panose="00000400000000000000" pitchFamily="2" charset="-78"/>
              </a:rPr>
              <a:t>تنها در هر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حلقه ساده، </a:t>
            </a:r>
            <a:r>
              <a:rPr lang="fa-IR" sz="1600" dirty="0">
                <a:latin typeface="Cambria Math" panose="02040503050406030204" pitchFamily="18" charset="0"/>
                <a:ea typeface="Cambria Math" panose="02040503050406030204" pitchFamily="18" charset="0"/>
                <a:cs typeface="B Nazanin" panose="00000400000000000000" pitchFamily="2" charset="-78"/>
              </a:rPr>
              <a:t>بلکه در هر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حلقه </a:t>
            </a:r>
            <a:r>
              <a:rPr lang="fa-IR" sz="1600" dirty="0">
                <a:latin typeface="Cambria Math" panose="02040503050406030204" pitchFamily="18" charset="0"/>
                <a:ea typeface="Cambria Math" panose="02040503050406030204" pitchFamily="18" charset="0"/>
                <a:cs typeface="B Nazanin" panose="00000400000000000000" pitchFamily="2" charset="-78"/>
              </a:rPr>
              <a:t>مرکب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نیز </a:t>
            </a:r>
            <a:r>
              <a:rPr lang="fa-IR" sz="1600" dirty="0">
                <a:latin typeface="Cambria Math" panose="02040503050406030204" pitchFamily="18" charset="0"/>
                <a:ea typeface="Cambria Math" panose="02040503050406030204" pitchFamily="18" charset="0"/>
                <a:cs typeface="B Nazanin" panose="00000400000000000000" pitchFamily="2" charset="-78"/>
              </a:rPr>
              <a:t>برقرار است</a:t>
            </a:r>
            <a:r>
              <a:rPr lang="fa-IR" sz="1600" dirty="0" smtClean="0">
                <a:latin typeface="Cambria Math" panose="02040503050406030204" pitchFamily="18" charset="0"/>
                <a:ea typeface="Cambria Math" panose="02040503050406030204" pitchFamily="18" charset="0"/>
                <a:cs typeface="B Nazanin" panose="00000400000000000000" pitchFamily="2" charset="-78"/>
              </a:rPr>
              <a:t>. </a:t>
            </a:r>
            <a:r>
              <a:rPr lang="fa-IR" sz="1600" dirty="0" smtClean="0">
                <a:latin typeface="Times New Roman" panose="02020603050405020304" pitchFamily="18" charset="0"/>
                <a:ea typeface="Calibri" panose="020F0502020204030204" pitchFamily="34" charset="0"/>
                <a:cs typeface="B Nazanin" panose="00000400000000000000" pitchFamily="2" charset="-78"/>
              </a:rPr>
              <a:t>حلقه مرکب، </a:t>
            </a:r>
            <a:r>
              <a:rPr lang="fa-IR" sz="1600" dirty="0">
                <a:latin typeface="Times New Roman" panose="02020603050405020304" pitchFamily="18" charset="0"/>
                <a:ea typeface="Calibri" panose="020F0502020204030204" pitchFamily="34" charset="0"/>
                <a:cs typeface="B Nazanin" panose="00000400000000000000" pitchFamily="2" charset="-78"/>
              </a:rPr>
              <a:t>ترکیبی از چند </a:t>
            </a:r>
            <a:r>
              <a:rPr lang="fa-IR" sz="1600" dirty="0" smtClean="0">
                <a:latin typeface="Times New Roman" panose="02020603050405020304" pitchFamily="18" charset="0"/>
                <a:ea typeface="Calibri" panose="020F0502020204030204" pitchFamily="34" charset="0"/>
                <a:cs typeface="B Nazanin" panose="00000400000000000000" pitchFamily="2" charset="-78"/>
              </a:rPr>
              <a:t>حلقه </a:t>
            </a:r>
            <a:r>
              <a:rPr lang="fa-IR" sz="1600" dirty="0">
                <a:latin typeface="Times New Roman" panose="02020603050405020304" pitchFamily="18" charset="0"/>
                <a:ea typeface="Calibri" panose="020F0502020204030204" pitchFamily="34" charset="0"/>
                <a:cs typeface="B Nazanin" panose="00000400000000000000" pitchFamily="2" charset="-78"/>
              </a:rPr>
              <a:t>ساده </a:t>
            </a:r>
            <a:r>
              <a:rPr lang="fa-IR" sz="1600" dirty="0" smtClean="0">
                <a:latin typeface="Times New Roman" panose="02020603050405020304" pitchFamily="18" charset="0"/>
                <a:ea typeface="Calibri" panose="020F0502020204030204" pitchFamily="34" charset="0"/>
                <a:cs typeface="B Nazanin" panose="00000400000000000000" pitchFamily="2" charset="-78"/>
              </a:rPr>
              <a:t>است و معادله حاصل در مدار روبرو، جمع روابط </a:t>
            </a:r>
            <a:r>
              <a:rPr lang="en-US" sz="1600" dirty="0" smtClean="0">
                <a:latin typeface="Times New Roman" panose="02020603050405020304" pitchFamily="18" charset="0"/>
                <a:ea typeface="Calibri" panose="020F0502020204030204" pitchFamily="34" charset="0"/>
                <a:cs typeface="B Nazanin" panose="00000400000000000000" pitchFamily="2" charset="-78"/>
              </a:rPr>
              <a:t>KVL</a:t>
            </a:r>
            <a:r>
              <a:rPr lang="fa-IR" sz="1600" dirty="0" smtClean="0">
                <a:latin typeface="Times New Roman" panose="02020603050405020304" pitchFamily="18" charset="0"/>
                <a:ea typeface="Calibri" panose="020F0502020204030204" pitchFamily="34" charset="0"/>
                <a:cs typeface="B Nazanin" panose="00000400000000000000" pitchFamily="2" charset="-78"/>
              </a:rPr>
              <a:t> دو حلقه ساده است.</a:t>
            </a:r>
            <a:endParaRPr lang="fa-IR" sz="1600" dirty="0" smtClean="0">
              <a:latin typeface="Cambria Math" panose="02040503050406030204" pitchFamily="18" charset="0"/>
              <a:ea typeface="Cambria Math" panose="02040503050406030204" pitchFamily="18" charset="0"/>
            </a:endParaRPr>
          </a:p>
          <a:p>
            <a:pPr marL="285750" indent="-285750" algn="just" rtl="1">
              <a:buFont typeface="Wingdings" panose="05000000000000000000" pitchFamily="2" charset="2"/>
              <a:buChar char="ü"/>
            </a:pPr>
            <a:r>
              <a:rPr lang="fa-IR" sz="1600" dirty="0">
                <a:latin typeface="Cambria Math" panose="02040503050406030204" pitchFamily="18" charset="0"/>
                <a:ea typeface="Cambria Math" panose="02040503050406030204" pitchFamily="18" charset="0"/>
                <a:cs typeface="B Nazanin" panose="00000400000000000000" pitchFamily="2" charset="-78"/>
              </a:rPr>
              <a:t>اگر تعداد کل گره های مدار </a:t>
            </a:r>
            <a:r>
              <a:rPr lang="en-US" sz="1600" dirty="0" err="1">
                <a:latin typeface="Cambria Math" panose="02040503050406030204" pitchFamily="18" charset="0"/>
                <a:ea typeface="Cambria Math" panose="02040503050406030204" pitchFamily="18" charset="0"/>
                <a:cs typeface="B Nazanin" panose="00000400000000000000" pitchFamily="2" charset="-78"/>
              </a:rPr>
              <a:t>n</a:t>
            </a:r>
            <a:r>
              <a:rPr lang="en-US" sz="1600" baseline="-25000" dirty="0" err="1">
                <a:latin typeface="Cambria Math" panose="02040503050406030204" pitchFamily="18" charset="0"/>
                <a:ea typeface="Cambria Math" panose="02040503050406030204" pitchFamily="18" charset="0"/>
                <a:cs typeface="B Nazanin" panose="00000400000000000000" pitchFamily="2" charset="-78"/>
              </a:rPr>
              <a:t>t</a:t>
            </a:r>
            <a:r>
              <a:rPr lang="fa-IR" sz="1600" dirty="0">
                <a:latin typeface="Cambria Math" panose="02040503050406030204" pitchFamily="18" charset="0"/>
                <a:ea typeface="Cambria Math" panose="02040503050406030204" pitchFamily="18" charset="0"/>
                <a:cs typeface="B Nazanin" panose="00000400000000000000" pitchFamily="2" charset="-78"/>
              </a:rPr>
              <a:t>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باشد</a:t>
            </a:r>
            <a:r>
              <a:rPr lang="fa-IR" sz="1600" dirty="0">
                <a:latin typeface="Cambria Math" panose="02040503050406030204" pitchFamily="18" charset="0"/>
                <a:ea typeface="Cambria Math" panose="02040503050406030204" pitchFamily="18" charset="0"/>
                <a:cs typeface="B Nazanin" panose="00000400000000000000" pitchFamily="2" charset="-78"/>
              </a:rPr>
              <a:t>، تعداد متغيرهاي مستقل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ولتاژ شاخه، </a:t>
            </a:r>
            <a:r>
              <a:rPr lang="fa-IR" sz="1600" dirty="0">
                <a:latin typeface="Cambria Math" panose="02040503050406030204" pitchFamily="18" charset="0"/>
                <a:ea typeface="Cambria Math" panose="02040503050406030204" pitchFamily="18" charset="0"/>
                <a:cs typeface="B Nazanin" panose="00000400000000000000" pitchFamily="2" charset="-78"/>
              </a:rPr>
              <a:t>برابر با </a:t>
            </a:r>
            <a:r>
              <a:rPr lang="en-US" sz="16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n</a:t>
            </a:r>
            <a:r>
              <a:rPr lang="en-US" sz="1600" b="1" baseline="-2500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t</a:t>
            </a:r>
            <a:r>
              <a:rPr lang="en-US" sz="16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-1</a:t>
            </a:r>
            <a:r>
              <a:rPr lang="fa-IR" sz="1600" dirty="0" smtClean="0">
                <a:latin typeface="Cambria Math" panose="02040503050406030204" pitchFamily="18" charset="0"/>
                <a:ea typeface="Cambria Math" panose="02040503050406030204" pitchFamily="18" charset="0"/>
                <a:cs typeface="B Nazanin" panose="00000400000000000000" pitchFamily="2" charset="-78"/>
              </a:rPr>
              <a:t> </a:t>
            </a:r>
            <a:r>
              <a:rPr lang="fa-IR" sz="1600" dirty="0">
                <a:latin typeface="Cambria Math" panose="02040503050406030204" pitchFamily="18" charset="0"/>
                <a:ea typeface="Cambria Math" panose="02040503050406030204" pitchFamily="18" charset="0"/>
                <a:cs typeface="B Nazanin" panose="00000400000000000000" pitchFamily="2" charset="-78"/>
              </a:rPr>
              <a:t>است</a:t>
            </a:r>
            <a:r>
              <a:rPr lang="fa-IR" sz="1600" dirty="0" smtClean="0">
                <a:latin typeface="Cambria Math" panose="02040503050406030204" pitchFamily="18" charset="0"/>
                <a:ea typeface="Cambria Math" panose="02040503050406030204" pitchFamily="18" charset="0"/>
                <a:cs typeface="B Nazanin" panose="00000400000000000000" pitchFamily="2" charset="-78"/>
              </a:rPr>
              <a:t>. </a:t>
            </a:r>
            <a:r>
              <a:rPr lang="fa-IR" sz="1600" dirty="0">
                <a:latin typeface="Cambria Math" panose="02040503050406030204" pitchFamily="18" charset="0"/>
                <a:ea typeface="Cambria Math" panose="02040503050406030204" pitchFamily="18" charset="0"/>
                <a:cs typeface="B Nazanin" panose="00000400000000000000" pitchFamily="2" charset="-78"/>
              </a:rPr>
              <a:t>مدار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روبرو </a:t>
            </a:r>
            <a:r>
              <a:rPr lang="fa-IR" sz="1600" dirty="0">
                <a:latin typeface="Cambria Math" panose="02040503050406030204" pitchFamily="18" charset="0"/>
                <a:ea typeface="Cambria Math" panose="02040503050406030204" pitchFamily="18" charset="0"/>
                <a:cs typeface="B Nazanin" panose="00000400000000000000" pitchFamily="2" charset="-78"/>
              </a:rPr>
              <a:t>شامل 4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حلقه است، </a:t>
            </a:r>
            <a:r>
              <a:rPr lang="fa-IR" sz="1600" dirty="0">
                <a:latin typeface="Cambria Math" panose="02040503050406030204" pitchFamily="18" charset="0"/>
                <a:ea typeface="Cambria Math" panose="02040503050406030204" pitchFamily="18" charset="0"/>
                <a:cs typeface="B Nazanin" panose="00000400000000000000" pitchFamily="2" charset="-78"/>
              </a:rPr>
              <a:t>لذا تعداد متغيرهاي مستقل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ولتاژ </a:t>
            </a:r>
            <a:r>
              <a:rPr lang="fa-IR" sz="1600" dirty="0">
                <a:latin typeface="Cambria Math" panose="02040503050406030204" pitchFamily="18" charset="0"/>
                <a:ea typeface="Cambria Math" panose="02040503050406030204" pitchFamily="18" charset="0"/>
                <a:cs typeface="B Nazanin" panose="00000400000000000000" pitchFamily="2" charset="-78"/>
              </a:rPr>
              <a:t>شاخه،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3=1-4 </a:t>
            </a:r>
            <a:r>
              <a:rPr lang="fa-IR" sz="1600" dirty="0">
                <a:latin typeface="Cambria Math" panose="02040503050406030204" pitchFamily="18" charset="0"/>
                <a:ea typeface="Cambria Math" panose="02040503050406030204" pitchFamily="18" charset="0"/>
                <a:cs typeface="B Nazanin" panose="00000400000000000000" pitchFamily="2" charset="-78"/>
              </a:rPr>
              <a:t>است. </a:t>
            </a:r>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p:pic>
        <p:nvPicPr>
          <p:cNvPr id="15" name="Picture 14"/>
          <p:cNvPicPr>
            <a:picLocks noChangeAspect="1"/>
          </p:cNvPicPr>
          <p:nvPr/>
        </p:nvPicPr>
        <p:blipFill>
          <a:blip r:embed="rId2"/>
          <a:stretch>
            <a:fillRect/>
          </a:stretch>
        </p:blipFill>
        <p:spPr>
          <a:xfrm>
            <a:off x="104891" y="3644039"/>
            <a:ext cx="3447819" cy="2772972"/>
          </a:xfrm>
          <a:prstGeom prst="rect">
            <a:avLst/>
          </a:prstGeom>
        </p:spPr>
      </p:pic>
      <p:pic>
        <p:nvPicPr>
          <p:cNvPr id="16" name="Picture 15"/>
          <p:cNvPicPr>
            <a:picLocks noChangeAspect="1"/>
          </p:cNvPicPr>
          <p:nvPr/>
        </p:nvPicPr>
        <p:blipFill>
          <a:blip r:embed="rId5"/>
          <a:stretch>
            <a:fillRect/>
          </a:stretch>
        </p:blipFill>
        <p:spPr>
          <a:xfrm>
            <a:off x="1230965" y="4648200"/>
            <a:ext cx="1148161" cy="1121175"/>
          </a:xfrm>
          <a:prstGeom prst="rect">
            <a:avLst/>
          </a:prstGeom>
        </p:spPr>
      </p:pic>
      <p:sp>
        <p:nvSpPr>
          <p:cNvPr id="17" name="TextBox 16"/>
          <p:cNvSpPr txBox="1"/>
          <p:nvPr/>
        </p:nvSpPr>
        <p:spPr>
          <a:xfrm>
            <a:off x="250102" y="6416839"/>
            <a:ext cx="1476686" cy="338554"/>
          </a:xfrm>
          <a:prstGeom prst="rect">
            <a:avLst/>
          </a:prstGeom>
          <a:noFill/>
        </p:spPr>
        <p:txBody>
          <a:bodyPr wrap="none" rtlCol="0">
            <a:spAutoFit/>
          </a:bodyPr>
          <a:lstStyle/>
          <a:p>
            <a:pPr algn="r" rtl="1"/>
            <a:r>
              <a:rPr lang="fa-IR" sz="16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a:t>
            </a:r>
            <a:r>
              <a:rPr lang="en-US" sz="16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KVL</a:t>
            </a:r>
            <a:r>
              <a:rPr lang="fa-IR" sz="16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در حلقه </a:t>
            </a:r>
            <a:r>
              <a:rPr lang="en-US" sz="16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III</a:t>
            </a:r>
            <a:endParaRPr lang="en-US" sz="1600" b="1" dirty="0">
              <a:solidFill>
                <a:srgbClr val="0000FF"/>
              </a:solidFill>
              <a:latin typeface="Cambria Math" panose="02040503050406030204" pitchFamily="18" charset="0"/>
              <a:ea typeface="Cambria Math" panose="020405030504060302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8" name="Rectangle 17"/>
              <p:cNvSpPr/>
              <p:nvPr/>
            </p:nvSpPr>
            <p:spPr>
              <a:xfrm>
                <a:off x="1571634" y="6416839"/>
                <a:ext cx="231441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0">
                              <a:latin typeface="Cambria Math" panose="02040503050406030204" pitchFamily="18" charset="0"/>
                            </a:rPr>
                            <m:t>2</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0">
                              <a:latin typeface="Cambria Math" panose="02040503050406030204" pitchFamily="18" charset="0"/>
                            </a:rPr>
                            <m:t>3</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0">
                              <a:latin typeface="Cambria Math" panose="02040503050406030204" pitchFamily="18" charset="0"/>
                            </a:rPr>
                            <m:t>6</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0">
                              <a:latin typeface="Cambria Math" panose="02040503050406030204" pitchFamily="18" charset="0"/>
                            </a:rPr>
                            <m:t>4</m:t>
                          </m:r>
                        </m:sub>
                      </m:sSub>
                      <m:r>
                        <a:rPr lang="en-US" sz="1600" i="0">
                          <a:latin typeface="Cambria Math" panose="02040503050406030204" pitchFamily="18" charset="0"/>
                        </a:rPr>
                        <m:t>=</m:t>
                      </m:r>
                      <m:r>
                        <a:rPr lang="en-US" sz="1600" i="0">
                          <a:latin typeface="Cambria Math" panose="02040503050406030204" pitchFamily="18" charset="0"/>
                        </a:rPr>
                        <m:t>0</m:t>
                      </m:r>
                    </m:oMath>
                  </m:oMathPara>
                </a14:m>
                <a:endParaRPr lang="en-US" sz="1600" dirty="0"/>
              </a:p>
            </p:txBody>
          </p:sp>
        </mc:Choice>
        <mc:Fallback xmlns="">
          <p:sp>
            <p:nvSpPr>
              <p:cNvPr id="18" name="Rectangle 17"/>
              <p:cNvSpPr>
                <a:spLocks noRot="1" noChangeAspect="1" noMove="1" noResize="1" noEditPoints="1" noAdjustHandles="1" noChangeArrowheads="1" noChangeShapeType="1" noTextEdit="1"/>
              </p:cNvSpPr>
              <p:nvPr/>
            </p:nvSpPr>
            <p:spPr>
              <a:xfrm>
                <a:off x="1571634" y="6416839"/>
                <a:ext cx="2314415" cy="338554"/>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7590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P spid="17" grpId="0"/>
      <p:bldP spid="1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sp>
        <p:nvSpPr>
          <p:cNvPr id="5" name="Rectangle 4"/>
          <p:cNvSpPr/>
          <p:nvPr/>
        </p:nvSpPr>
        <p:spPr>
          <a:xfrm>
            <a:off x="304800" y="152400"/>
            <a:ext cx="8610600" cy="1661993"/>
          </a:xfrm>
          <a:prstGeom prst="rect">
            <a:avLst/>
          </a:prstGeom>
        </p:spPr>
        <p:txBody>
          <a:bodyPr wrap="square">
            <a:spAutoFit/>
          </a:bodyPr>
          <a:lstStyle/>
          <a:p>
            <a:pPr marL="285750" indent="-285750" algn="just" rtl="1">
              <a:buFont typeface="Wingdings" panose="05000000000000000000" pitchFamily="2" charset="2"/>
              <a:buChar char="q"/>
            </a:pPr>
            <a:r>
              <a:rPr lang="fa-IR" sz="17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تعریف مفهوم هیترزیس و پسماند مغناطیسی: </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در یک</a:t>
            </a:r>
            <a:r>
              <a:rPr lang="fa-IR"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fa-IR"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آهنربای الکتریکی؛ </a:t>
            </a:r>
            <a:r>
              <a:rPr lang="fa-IR" sz="1700" b="1"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ش</a:t>
            </a:r>
            <a:r>
              <a:rPr lang="ar-BH" sz="1700" b="1" dirty="0" smtClean="0">
                <a:latin typeface="Cambria Math" panose="02040503050406030204" pitchFamily="18" charset="0"/>
                <a:ea typeface="Cambria Math" panose="02040503050406030204" pitchFamily="18" charset="0"/>
                <a:cs typeface="B Nazanin" panose="00000400000000000000" pitchFamily="2" charset="-78"/>
              </a:rPr>
              <a:t>دت </a:t>
            </a:r>
            <a:r>
              <a:rPr lang="ar-BH" sz="1700" b="1"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میدان مغناطیسی به تعداد دورهای سیم‌پیچ و جریان موجود در سیم‌پیچ و نوع ماده مورد استفاده برای هسته، وابسته است. </a:t>
            </a:r>
            <a:r>
              <a:rPr lang="ar-BH"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اگر مقدار جریان یا تعداد دورها افزایش یابد، شدت میدان مغناطیسی (</a:t>
            </a:r>
            <a:r>
              <a:rPr lang="en-US"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H</a:t>
            </a:r>
            <a:r>
              <a:rPr lang="fa-IR"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زیاد </a:t>
            </a:r>
            <a:r>
              <a:rPr lang="ar-BH"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می‌شود. نفوذپذیری مغناطیسی که با </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نماد</a:t>
            </a:r>
            <a:r>
              <a:rPr lang="el-GR" sz="1700" i="1"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μ</a:t>
            </a:r>
            <a:r>
              <a:rPr lang="en-US" sz="1700" i="1" baseline="-250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r</a:t>
            </a:r>
            <a:r>
              <a:rPr lang="en-US"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fa-IR"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نشان </a:t>
            </a:r>
            <a:r>
              <a:rPr lang="ar-BH"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داده می‌شود به صورت نسبت مقدار مطلق نفوذپذیری مغناطیسی </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a:t>
            </a:r>
            <a:r>
              <a:rPr lang="el-GR" sz="1700" i="1"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μ</a:t>
            </a:r>
            <a:r>
              <a:rPr lang="fa-IR"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a:t>
            </a:r>
            <a:r>
              <a:rPr lang="fa-IR" sz="1700" i="1"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به </a:t>
            </a:r>
            <a:r>
              <a:rPr lang="ar-BH"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ثابت نفوذپذیری مغناطیسی </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خل</a:t>
            </a:r>
            <a:r>
              <a:rPr lang="fa-IR"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أ</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el-GR" sz="1700" i="1"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μ</a:t>
            </a:r>
            <a:r>
              <a:rPr lang="el-GR" sz="1700" baseline="-250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0</a:t>
            </a:r>
            <a:r>
              <a:rPr lang="el-GR"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a:t>
            </a:r>
            <a:r>
              <a:rPr lang="fa-IR"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تعریف </a:t>
            </a:r>
            <a:r>
              <a:rPr lang="ar-BH"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می‌شود</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a:t>
            </a:r>
            <a:r>
              <a:rPr lang="fa-IR"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 ا</a:t>
            </a:r>
            <a:r>
              <a:rPr lang="ar-BH" sz="1700" dirty="0" smtClean="0">
                <a:latin typeface="Cambria Math" panose="02040503050406030204" pitchFamily="18" charset="0"/>
                <a:ea typeface="Cambria Math" panose="02040503050406030204" pitchFamily="18" charset="0"/>
                <a:cs typeface="B Nazanin" panose="00000400000000000000" pitchFamily="2" charset="-78"/>
              </a:rPr>
              <a:t>ز </a:t>
            </a:r>
            <a:r>
              <a:rPr lang="ar-BH" sz="1700" dirty="0">
                <a:latin typeface="Cambria Math" panose="02040503050406030204" pitchFamily="18" charset="0"/>
                <a:ea typeface="Cambria Math" panose="02040503050406030204" pitchFamily="18" charset="0"/>
                <a:cs typeface="B Nazanin" panose="00000400000000000000" pitchFamily="2" charset="-78"/>
              </a:rPr>
              <a:t>آنجایی که نفوذپذیری نسبی </a:t>
            </a:r>
            <a:r>
              <a:rPr lang="ar-BH" sz="1700" dirty="0" smtClean="0">
                <a:latin typeface="Cambria Math" panose="02040503050406030204" pitchFamily="18" charset="0"/>
                <a:ea typeface="Cambria Math" panose="02040503050406030204" pitchFamily="18" charset="0"/>
                <a:cs typeface="B Nazanin" panose="00000400000000000000" pitchFamily="2" charset="-78"/>
              </a:rPr>
              <a:t>یک </a:t>
            </a:r>
            <a:r>
              <a:rPr lang="ar-BH" sz="1700" dirty="0">
                <a:latin typeface="Cambria Math" panose="02040503050406030204" pitchFamily="18" charset="0"/>
                <a:ea typeface="Cambria Math" panose="02040503050406030204" pitchFamily="18" charset="0"/>
                <a:cs typeface="B Nazanin" panose="00000400000000000000" pitchFamily="2" charset="-78"/>
              </a:rPr>
              <a:t>عدد ثابت نیست و تابعی از شدت میدان مغناطیسی است، رابطه بین چگالی شار </a:t>
            </a:r>
            <a:r>
              <a:rPr lang="ar-BH" sz="1700" dirty="0" smtClean="0">
                <a:latin typeface="Cambria Math" panose="02040503050406030204" pitchFamily="18" charset="0"/>
                <a:ea typeface="Cambria Math" panose="02040503050406030204" pitchFamily="18" charset="0"/>
                <a:cs typeface="B Nazanin" panose="00000400000000000000" pitchFamily="2" charset="-78"/>
              </a:rPr>
              <a:t>مغناطیسی</a:t>
            </a:r>
            <a:r>
              <a:rPr lang="en-US" sz="1700" dirty="0" smtClean="0">
                <a:latin typeface="Cambria Math" panose="02040503050406030204" pitchFamily="18" charset="0"/>
                <a:ea typeface="Cambria Math" panose="02040503050406030204" pitchFamily="18" charset="0"/>
                <a:cs typeface="B Nazanin" panose="00000400000000000000" pitchFamily="2" charset="-78"/>
              </a:rPr>
              <a:t>B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a:t>
            </a:r>
            <a:r>
              <a:rPr lang="ar-BH" sz="1700" dirty="0" smtClean="0">
                <a:latin typeface="Cambria Math" panose="02040503050406030204" pitchFamily="18" charset="0"/>
                <a:ea typeface="Cambria Math" panose="02040503050406030204" pitchFamily="18" charset="0"/>
                <a:cs typeface="B Nazanin" panose="00000400000000000000" pitchFamily="2" charset="-78"/>
              </a:rPr>
              <a:t>و </a:t>
            </a:r>
            <a:r>
              <a:rPr lang="ar-BH" sz="1700" dirty="0">
                <a:latin typeface="Cambria Math" panose="02040503050406030204" pitchFamily="18" charset="0"/>
                <a:ea typeface="Cambria Math" panose="02040503050406030204" pitchFamily="18" charset="0"/>
                <a:cs typeface="B Nazanin" panose="00000400000000000000" pitchFamily="2" charset="-78"/>
              </a:rPr>
              <a:t>شدت میدان </a:t>
            </a:r>
            <a:r>
              <a:rPr lang="ar-BH" sz="1700" dirty="0" smtClean="0">
                <a:latin typeface="Cambria Math" panose="02040503050406030204" pitchFamily="18" charset="0"/>
                <a:ea typeface="Cambria Math" panose="02040503050406030204" pitchFamily="18" charset="0"/>
                <a:cs typeface="B Nazanin" panose="00000400000000000000" pitchFamily="2" charset="-78"/>
              </a:rPr>
              <a:t>مغناطیسی</a:t>
            </a:r>
            <a:r>
              <a:rPr lang="en-US" sz="1700" dirty="0" smtClean="0">
                <a:latin typeface="Cambria Math" panose="02040503050406030204" pitchFamily="18" charset="0"/>
                <a:ea typeface="Cambria Math" panose="02040503050406030204" pitchFamily="18" charset="0"/>
                <a:cs typeface="B Nazanin" panose="00000400000000000000" pitchFamily="2" charset="-78"/>
              </a:rPr>
              <a:t>H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a:t>
            </a:r>
            <a:r>
              <a:rPr lang="ar-BH" sz="1700" dirty="0" smtClean="0">
                <a:latin typeface="Cambria Math" panose="02040503050406030204" pitchFamily="18" charset="0"/>
                <a:ea typeface="Cambria Math" panose="02040503050406030204" pitchFamily="18" charset="0"/>
                <a:cs typeface="B Nazanin" panose="00000400000000000000" pitchFamily="2" charset="-78"/>
              </a:rPr>
              <a:t>به </a:t>
            </a:r>
            <a:r>
              <a:rPr lang="ar-BH" sz="1700" dirty="0">
                <a:latin typeface="Cambria Math" panose="02040503050406030204" pitchFamily="18" charset="0"/>
                <a:ea typeface="Cambria Math" panose="02040503050406030204" pitchFamily="18" charset="0"/>
                <a:cs typeface="B Nazanin" panose="00000400000000000000" pitchFamily="2" charset="-78"/>
              </a:rPr>
              <a:t>صورت زیر است:‌</a:t>
            </a:r>
            <a:endParaRPr lang="en-US" sz="1700" dirty="0">
              <a:latin typeface="Cambria Math" panose="02040503050406030204" pitchFamily="18" charset="0"/>
              <a:ea typeface="Cambria Math" panose="02040503050406030204" pitchFamily="18" charset="0"/>
              <a:cs typeface="B Nazanin" panose="00000400000000000000" pitchFamily="2" charset="-78"/>
            </a:endParaRPr>
          </a:p>
        </p:txBody>
      </p:sp>
      <p:sp>
        <p:nvSpPr>
          <p:cNvPr id="6" name="Rectangle 5"/>
          <p:cNvSpPr/>
          <p:nvPr/>
        </p:nvSpPr>
        <p:spPr>
          <a:xfrm>
            <a:off x="4159438" y="1784169"/>
            <a:ext cx="748923" cy="353943"/>
          </a:xfrm>
          <a:prstGeom prst="rect">
            <a:avLst/>
          </a:prstGeom>
        </p:spPr>
        <p:txBody>
          <a:bodyPr wrap="none">
            <a:spAutoFit/>
          </a:bodyPr>
          <a:lstStyle/>
          <a:p>
            <a:r>
              <a:rPr lang="en-US" sz="1700" i="1"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B</a:t>
            </a:r>
            <a:r>
              <a:rPr lang="en-US"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a:t>
            </a:r>
            <a:r>
              <a:rPr lang="el-GR" sz="1700" i="1"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μ</a:t>
            </a:r>
            <a:r>
              <a:rPr lang="en-US" sz="1700" i="1"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H</a:t>
            </a:r>
            <a:endParaRPr lang="en-US" sz="1700" dirty="0">
              <a:latin typeface="Cambria Math" panose="02040503050406030204" pitchFamily="18" charset="0"/>
              <a:ea typeface="Cambria Math" panose="02040503050406030204" pitchFamily="18" charset="0"/>
              <a:cs typeface="B Nazanin" panose="00000400000000000000" pitchFamily="2" charset="-78"/>
            </a:endParaRPr>
          </a:p>
        </p:txBody>
      </p:sp>
      <p:sp>
        <p:nvSpPr>
          <p:cNvPr id="7" name="Rectangle 6"/>
          <p:cNvSpPr/>
          <p:nvPr/>
        </p:nvSpPr>
        <p:spPr>
          <a:xfrm>
            <a:off x="381000" y="2339043"/>
            <a:ext cx="8458200" cy="615553"/>
          </a:xfrm>
          <a:prstGeom prst="rect">
            <a:avLst/>
          </a:prstGeom>
        </p:spPr>
        <p:txBody>
          <a:bodyPr wrap="square">
            <a:spAutoFit/>
          </a:bodyPr>
          <a:lstStyle/>
          <a:p>
            <a:pPr algn="just" rtl="1"/>
            <a:r>
              <a:rPr lang="ar-BH"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بنابراین، چگالی شار مغناطیسی داخل ماده نسبت به </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خل</a:t>
            </a:r>
            <a:r>
              <a:rPr lang="fa-IR"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أ </a:t>
            </a:r>
            <a:r>
              <a:rPr lang="ar-BH"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a:t>
            </a:r>
            <a:r>
              <a:rPr lang="el-GR" sz="1700" i="1"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μ</a:t>
            </a:r>
            <a:r>
              <a:rPr lang="el-GR" sz="1700" baseline="-250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0</a:t>
            </a:r>
            <a:r>
              <a:rPr lang="el-GR"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a:t>
            </a:r>
            <a:r>
              <a:rPr lang="fa-IR"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fa-IR"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ب</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یشتر </a:t>
            </a:r>
            <a:r>
              <a:rPr lang="ar-BH"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است (به دلیل بزرگتر بودن ضریب نفوذپذیری مغناطیسی نسبی آن). برای یک سیم پیچ با هسته </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هوایی</a:t>
            </a:r>
            <a:r>
              <a:rPr lang="fa-IR"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ar-BH"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این رابطه به صورت زیر داده می‌شود:</a:t>
            </a:r>
            <a:endParaRPr lang="en-US" sz="1700" dirty="0">
              <a:latin typeface="Cambria Math" panose="02040503050406030204" pitchFamily="18" charset="0"/>
              <a:ea typeface="Cambria Math" panose="02040503050406030204" pitchFamily="18" charset="0"/>
              <a:cs typeface="B Nazanin" panose="00000400000000000000" pitchFamily="2" charset="-78"/>
            </a:endParaRPr>
          </a:p>
        </p:txBody>
      </p:sp>
      <p:sp>
        <p:nvSpPr>
          <p:cNvPr id="8" name="Rectangle 7"/>
          <p:cNvSpPr/>
          <p:nvPr/>
        </p:nvSpPr>
        <p:spPr>
          <a:xfrm>
            <a:off x="2588081" y="2923353"/>
            <a:ext cx="3142713" cy="353943"/>
          </a:xfrm>
          <a:prstGeom prst="rect">
            <a:avLst/>
          </a:prstGeom>
        </p:spPr>
        <p:txBody>
          <a:bodyPr wrap="square">
            <a:spAutoFit/>
          </a:bodyPr>
          <a:lstStyle/>
          <a:p>
            <a:pPr algn="ctr"/>
            <a:r>
              <a:rPr lang="en-US"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B/H=</a:t>
            </a:r>
            <a:r>
              <a:rPr lang="el-GR"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μ</a:t>
            </a:r>
            <a:r>
              <a:rPr lang="el-GR" sz="1700" baseline="-250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0</a:t>
            </a:r>
            <a:r>
              <a:rPr lang="el-GR"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en-US"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el-GR"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a:t>
            </a:r>
            <a:r>
              <a:rPr lang="el-GR"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en-US"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      B=</a:t>
            </a:r>
            <a:r>
              <a:rPr lang="el-GR"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Φ</a:t>
            </a:r>
            <a:r>
              <a:rPr lang="en-US"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/A</a:t>
            </a:r>
            <a:r>
              <a:rPr lang="el-GR"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a:t>
            </a:r>
            <a:endParaRPr lang="el-GR"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endParaRPr>
          </a:p>
        </p:txBody>
      </p:sp>
      <p:sp>
        <p:nvSpPr>
          <p:cNvPr id="9" name="Rectangle 8"/>
          <p:cNvSpPr/>
          <p:nvPr/>
        </p:nvSpPr>
        <p:spPr>
          <a:xfrm>
            <a:off x="169718" y="3364874"/>
            <a:ext cx="8686800" cy="877163"/>
          </a:xfrm>
          <a:prstGeom prst="rect">
            <a:avLst/>
          </a:prstGeom>
        </p:spPr>
        <p:txBody>
          <a:bodyPr wrap="square">
            <a:spAutoFit/>
          </a:bodyPr>
          <a:lstStyle/>
          <a:p>
            <a:pPr algn="just" rtl="1"/>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که</a:t>
            </a:r>
            <a:r>
              <a:rPr lang="el-GR"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Φ</a:t>
            </a:r>
            <a:r>
              <a:rPr lang="fa-IR"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شار </a:t>
            </a:r>
            <a:r>
              <a:rPr lang="ar-BH"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مغناطیسی است و واحد آن وبر </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a:t>
            </a:r>
            <a:r>
              <a:rPr lang="en-US" sz="1700" dirty="0" err="1"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Wb</a:t>
            </a:r>
            <a:r>
              <a:rPr lang="fa-IR"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و</a:t>
            </a:r>
            <a:r>
              <a:rPr lang="en-US"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A</a:t>
            </a:r>
            <a:r>
              <a:rPr lang="en-US"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fa-IR"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مساحت </a:t>
            </a:r>
            <a:r>
              <a:rPr lang="ar-BH"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سطح مقطع بر مبنای متر مربع </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a:t>
            </a:r>
            <a:r>
              <a:rPr lang="en-US"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m</a:t>
            </a:r>
            <a:r>
              <a:rPr lang="fa-IR"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a:t>
            </a:r>
            <a:r>
              <a:rPr lang="en-US"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است</a:t>
            </a:r>
            <a:r>
              <a:rPr lang="ar-BH"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 پس ضریب نفوذپذیری مواد </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فرومغناطیس</a:t>
            </a:r>
            <a:r>
              <a:rPr lang="fa-IR"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en-US"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B/H</a:t>
            </a:r>
            <a:r>
              <a:rPr lang="fa-IR"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 ثابت </a:t>
            </a:r>
            <a:r>
              <a:rPr lang="ar-BH"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نیست و با چگالی شار تغییر می‌کند. هرچند، برای سیم‌پیچ با هسته هوایی یا هسته با ماده غیر مغناطیسی مانند چوب یا پلاستیک، این نسبت را می‌توان ثابت در نظر گرفت و این ثابت </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همان</a:t>
            </a:r>
            <a:r>
              <a:rPr lang="el-GR"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 μ</a:t>
            </a:r>
            <a:r>
              <a:rPr lang="el-GR" sz="1700" baseline="-250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0 </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یا </a:t>
            </a:r>
            <a:r>
              <a:rPr lang="ar-BH"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نفوذپذیری فضای آزاد است. </a:t>
            </a:r>
            <a:endParaRPr lang="en-US" sz="1700" dirty="0">
              <a:latin typeface="Cambria Math" panose="02040503050406030204" pitchFamily="18" charset="0"/>
              <a:ea typeface="Cambria Math" panose="02040503050406030204" pitchFamily="18" charset="0"/>
              <a:cs typeface="B Nazanin" panose="00000400000000000000" pitchFamily="2" charset="-78"/>
            </a:endParaRPr>
          </a:p>
        </p:txBody>
      </p:sp>
      <p:sp>
        <p:nvSpPr>
          <p:cNvPr id="10" name="Rectangle 9"/>
          <p:cNvSpPr/>
          <p:nvPr/>
        </p:nvSpPr>
        <p:spPr>
          <a:xfrm>
            <a:off x="4038600" y="5038429"/>
            <a:ext cx="4833158" cy="1400383"/>
          </a:xfrm>
          <a:prstGeom prst="rect">
            <a:avLst/>
          </a:prstGeom>
        </p:spPr>
        <p:txBody>
          <a:bodyPr wrap="square">
            <a:spAutoFit/>
          </a:bodyPr>
          <a:lstStyle/>
          <a:p>
            <a:pPr algn="just" rtl="1"/>
            <a:r>
              <a:rPr lang="ar-BH"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با رسم مقادیر چگالی </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شار</a:t>
            </a:r>
            <a:r>
              <a:rPr lang="en-US"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B‌ </a:t>
            </a:r>
            <a:r>
              <a:rPr lang="fa-IR"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بر </a:t>
            </a:r>
            <a:r>
              <a:rPr lang="ar-BH"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حسب شدت </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میدان</a:t>
            </a:r>
            <a:r>
              <a:rPr lang="en-US"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H</a:t>
            </a:r>
            <a:r>
              <a:rPr lang="fa-IR"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en-US"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ar-BH"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می‌توان یک مجموعه منحنی تولید کرد که به عنوان «</a:t>
            </a:r>
            <a:r>
              <a:rPr lang="ar-BH" sz="1700" b="1"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منحنی‌ مغناطیس شوندگی</a:t>
            </a:r>
            <a:r>
              <a:rPr lang="ar-BH"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a:t>
            </a:r>
            <a:r>
              <a:rPr lang="en-US"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Magnetization Curves</a:t>
            </a:r>
            <a:r>
              <a:rPr lang="fa-IR"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یا </a:t>
            </a:r>
            <a:r>
              <a:rPr lang="ar-BH"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پسماند مغناطیسی یا به طور عمومی برای هر نوع جنس هسته، </a:t>
            </a:r>
            <a:r>
              <a:rPr lang="ar-BH" sz="1700" b="1"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منحنی‌های</a:t>
            </a:r>
            <a:r>
              <a:rPr lang="en-US" sz="1700" b="1"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B-H</a:t>
            </a:r>
            <a:r>
              <a:rPr lang="en-US" sz="1700" b="1"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fa-IR" sz="1700" b="1"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ar-BH" sz="17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شناخته </a:t>
            </a:r>
            <a:r>
              <a:rPr lang="ar-BH" sz="17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می‌شوند که در شکل زیر نشان داده شده است.</a:t>
            </a:r>
            <a:endParaRPr lang="en-US" sz="1700" dirty="0">
              <a:latin typeface="Cambria Math" panose="02040503050406030204" pitchFamily="18" charset="0"/>
              <a:ea typeface="Cambria Math" panose="02040503050406030204" pitchFamily="18" charset="0"/>
              <a:cs typeface="B Nazanin" panose="00000400000000000000" pitchFamily="2" charset="-78"/>
            </a:endParaRPr>
          </a:p>
        </p:txBody>
      </p:sp>
      <p:pic>
        <p:nvPicPr>
          <p:cNvPr id="12" name="Picture 11"/>
          <p:cNvPicPr>
            <a:picLocks noChangeAspect="1"/>
          </p:cNvPicPr>
          <p:nvPr/>
        </p:nvPicPr>
        <p:blipFill>
          <a:blip r:embed="rId2"/>
          <a:stretch>
            <a:fillRect/>
          </a:stretch>
        </p:blipFill>
        <p:spPr>
          <a:xfrm>
            <a:off x="177338" y="4219988"/>
            <a:ext cx="3659629" cy="2638012"/>
          </a:xfrm>
          <a:prstGeom prst="rect">
            <a:avLst/>
          </a:prstGeom>
        </p:spPr>
      </p:pic>
      <p:sp>
        <p:nvSpPr>
          <p:cNvPr id="2" name="Rectangle 1"/>
          <p:cNvSpPr/>
          <p:nvPr/>
        </p:nvSpPr>
        <p:spPr>
          <a:xfrm>
            <a:off x="3661657" y="4378285"/>
            <a:ext cx="1258678" cy="369332"/>
          </a:xfrm>
          <a:prstGeom prst="rect">
            <a:avLst/>
          </a:prstGeom>
        </p:spPr>
        <p:txBody>
          <a:bodyPr wrap="none">
            <a:spAutoFit/>
          </a:bodyPr>
          <a:lstStyle/>
          <a:p>
            <a:pPr algn="just" rtl="1"/>
            <a:r>
              <a:rPr lang="el-GR"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μ</a:t>
            </a:r>
            <a:r>
              <a:rPr lang="el-GR" baseline="-2500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0</a:t>
            </a:r>
            <a:r>
              <a:rPr lang="el-GR"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=4π×10</a:t>
            </a:r>
            <a:endParaRPr lang="en-US" dirty="0">
              <a:latin typeface="Cambria Math" panose="02040503050406030204" pitchFamily="18" charset="0"/>
              <a:ea typeface="Cambria Math" panose="02040503050406030204" pitchFamily="18" charset="0"/>
              <a:cs typeface="B Nazanin" panose="00000400000000000000" pitchFamily="2" charset="-78"/>
            </a:endParaRPr>
          </a:p>
        </p:txBody>
      </p:sp>
      <p:sp>
        <p:nvSpPr>
          <p:cNvPr id="3" name="Rectangle 2"/>
          <p:cNvSpPr/>
          <p:nvPr/>
        </p:nvSpPr>
        <p:spPr>
          <a:xfrm>
            <a:off x="4724400" y="4254389"/>
            <a:ext cx="486030" cy="369332"/>
          </a:xfrm>
          <a:prstGeom prst="rect">
            <a:avLst/>
          </a:prstGeom>
        </p:spPr>
        <p:txBody>
          <a:bodyPr wrap="none">
            <a:spAutoFit/>
          </a:bodyPr>
          <a:lstStyle/>
          <a:p>
            <a:r>
              <a:rPr lang="el-GR"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−7</a:t>
            </a:r>
            <a:endParaRPr lang="en-US" dirty="0"/>
          </a:p>
        </p:txBody>
      </p:sp>
      <p:sp>
        <p:nvSpPr>
          <p:cNvPr id="11" name="Rectangle 10"/>
          <p:cNvSpPr/>
          <p:nvPr/>
        </p:nvSpPr>
        <p:spPr>
          <a:xfrm>
            <a:off x="2304029" y="3246241"/>
            <a:ext cx="284052" cy="307777"/>
          </a:xfrm>
          <a:prstGeom prst="rect">
            <a:avLst/>
          </a:prstGeom>
        </p:spPr>
        <p:txBody>
          <a:bodyPr wrap="none">
            <a:spAutoFit/>
          </a:bodyPr>
          <a:lstStyle/>
          <a:p>
            <a:r>
              <a:rPr lang="en-US" sz="140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2</a:t>
            </a:r>
            <a:endParaRPr lang="en-US" sz="1400" dirty="0"/>
          </a:p>
        </p:txBody>
      </p:sp>
    </p:spTree>
    <p:extLst>
      <p:ext uri="{BB962C8B-B14F-4D97-AF65-F5344CB8AC3E}">
        <p14:creationId xmlns:p14="http://schemas.microsoft.com/office/powerpoint/2010/main" val="33419095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sp>
        <p:nvSpPr>
          <p:cNvPr id="5" name="Rectangle 4"/>
          <p:cNvSpPr/>
          <p:nvPr/>
        </p:nvSpPr>
        <p:spPr>
          <a:xfrm>
            <a:off x="152400" y="265753"/>
            <a:ext cx="8763000" cy="6297108"/>
          </a:xfrm>
          <a:prstGeom prst="rect">
            <a:avLst/>
          </a:prstGeom>
        </p:spPr>
        <p:txBody>
          <a:bodyPr wrap="square">
            <a:spAutoFit/>
          </a:bodyPr>
          <a:lstStyle/>
          <a:p>
            <a:pPr algn="just" rtl="1"/>
            <a:r>
              <a:rPr lang="ar-BH" sz="168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مجموعه منحنی‌های مغناطیس شوندگی </a:t>
            </a:r>
            <a:r>
              <a:rPr lang="ar-BH" sz="168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که </a:t>
            </a:r>
            <a:r>
              <a:rPr lang="ar-BH" sz="168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در شکل نشان داده شده </a:t>
            </a:r>
            <a:r>
              <a:rPr lang="ar-BH" sz="168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است</a:t>
            </a:r>
            <a:r>
              <a:rPr lang="fa-IR" sz="168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a:t>
            </a:r>
            <a:r>
              <a:rPr lang="ar-BH" sz="168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ar-BH" sz="168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یک مثال از رابطه </a:t>
            </a:r>
            <a:r>
              <a:rPr lang="en-US" sz="168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B </a:t>
            </a:r>
            <a:r>
              <a:rPr lang="fa-IR" sz="168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ar-BH" sz="168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و </a:t>
            </a:r>
            <a:r>
              <a:rPr lang="en-US" sz="168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H </a:t>
            </a:r>
            <a:r>
              <a:rPr lang="fa-IR" sz="168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ar-BH" sz="168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را </a:t>
            </a:r>
            <a:r>
              <a:rPr lang="ar-BH" sz="168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برای هسته از جنس آهن نرم و فولاد نشان می‌دهد. هر نوع ماده تشکیل دهنده هسته، مجموعه منحنی‌های مغناطیسی شوندگی خاص خود را دارد. ذکر این نکته ضروری است که با افزایش شدت میدان مغناطیسی، چگالی شار نسبت به شدت میدان تا رسیدن به یک نقطه خاص زیاد می‌شود و بعد از آن به مقدار </a:t>
            </a:r>
            <a:r>
              <a:rPr lang="ar-BH" sz="168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تقریبا</a:t>
            </a:r>
            <a:r>
              <a:rPr lang="fa-IR" sz="168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a:t>
            </a:r>
            <a:r>
              <a:rPr lang="ar-BH" sz="168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ar-BH" sz="168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ثابتی می‌رسد.</a:t>
            </a:r>
          </a:p>
          <a:p>
            <a:pPr algn="just" rtl="1"/>
            <a:r>
              <a:rPr lang="ar-BH" sz="168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این </a:t>
            </a:r>
            <a:r>
              <a:rPr lang="ar-BH" sz="168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پدیده</a:t>
            </a:r>
            <a:r>
              <a:rPr lang="fa-IR" sz="168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a:t>
            </a:r>
            <a:r>
              <a:rPr lang="ar-BH" sz="168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ar-BH" sz="168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به این دلیل اتفاق می‌افتد که محدودیتی برای مقدار چگالی شار تولید شده به وسیله هسته وجود دارد، چرا که همه حوزه‌های مغناطیسی در آهن همسو شده‌اند. روی منحنی مغناطیس شوندگی نقطه‌ای وجود دارد که از آن نقطه به </a:t>
            </a:r>
            <a:r>
              <a:rPr lang="ar-BH" sz="168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بعد</a:t>
            </a:r>
            <a:r>
              <a:rPr lang="fa-IR" sz="168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a:t>
            </a:r>
            <a:r>
              <a:rPr lang="ar-BH" sz="168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ar-BH" sz="168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با افزایش شدت میدان مغناطیسی، چگالی شار مغناطیسی تغییری نمی‌کند. </a:t>
            </a:r>
            <a:r>
              <a:rPr lang="ar-BH" sz="1680"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این پدیده که در آن چگالی شار به حد بالای خود می‌رسد، «</a:t>
            </a:r>
            <a:r>
              <a:rPr lang="ar-BH" sz="1680" b="1"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اشباع مغناطیسی</a:t>
            </a:r>
            <a:r>
              <a:rPr lang="ar-BH" sz="1680"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 (</a:t>
            </a:r>
            <a:r>
              <a:rPr lang="en-US" sz="1680"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Magnetic </a:t>
            </a:r>
            <a:r>
              <a:rPr lang="en-US" sz="168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Saturation</a:t>
            </a:r>
            <a:r>
              <a:rPr lang="fa-IR" sz="168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 </a:t>
            </a:r>
            <a:r>
              <a:rPr lang="ar-BH" sz="168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نام </a:t>
            </a:r>
            <a:r>
              <a:rPr lang="ar-BH" sz="1680"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دارد و به نام </a:t>
            </a:r>
            <a:r>
              <a:rPr lang="ar-BH" sz="1680" b="1"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«اشباع هسته» </a:t>
            </a:r>
            <a:r>
              <a:rPr lang="ar-BH" sz="1680"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a:t>
            </a:r>
            <a:r>
              <a:rPr lang="en-US" sz="1680"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Saturation of the </a:t>
            </a:r>
            <a:r>
              <a:rPr lang="en-US" sz="168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Core</a:t>
            </a:r>
            <a:r>
              <a:rPr lang="fa-IR" sz="168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 </a:t>
            </a:r>
            <a:r>
              <a:rPr lang="ar-BH" sz="168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شناخته </a:t>
            </a:r>
            <a:r>
              <a:rPr lang="ar-BH" sz="1680"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می‌شود.</a:t>
            </a:r>
            <a:r>
              <a:rPr lang="ar-BH" sz="168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 در مثال ساده بیان شده در </a:t>
            </a:r>
            <a:r>
              <a:rPr lang="fa-IR" sz="168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شکل قبل، </a:t>
            </a:r>
            <a:r>
              <a:rPr lang="ar-BH" sz="168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نقطه </a:t>
            </a:r>
            <a:r>
              <a:rPr lang="ar-BH" sz="168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اشباع منحنی مربوط به هسته فولادی در شدت میدان مغناطیسی ۳۰۰۰ آمپر </a:t>
            </a:r>
            <a:r>
              <a:rPr lang="fa-IR" sz="168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ـ</a:t>
            </a:r>
            <a:r>
              <a:rPr lang="ar-BH" sz="168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ar-BH" sz="168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دور بر متر روی می‌دهد.</a:t>
            </a:r>
          </a:p>
          <a:p>
            <a:pPr algn="just" rtl="1"/>
            <a:r>
              <a:rPr lang="ar-BH" sz="168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اشباع به این دلیل رخ می‌دهد که به دلیل اعمال میدان مغناطیسی، آرایش ساختار مولکولی در ماده هسته که تا پیش از این تصادفی بوده، اکنون در جهت میدان مغناطیسی، همسو شده است</a:t>
            </a:r>
            <a:r>
              <a:rPr lang="ar-BH" sz="168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a:t>
            </a:r>
            <a:r>
              <a:rPr lang="fa-IR" sz="168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ar-BH" sz="168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هرچه </a:t>
            </a:r>
            <a:r>
              <a:rPr lang="ar-BH" sz="168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شدت میدان </a:t>
            </a:r>
            <a:r>
              <a:rPr lang="ar-BH" sz="168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مغناطیسی</a:t>
            </a:r>
            <a:r>
              <a:rPr lang="en-US" sz="168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H</a:t>
            </a:r>
            <a:r>
              <a:rPr lang="fa-IR" sz="168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ar-BH" sz="168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زیاد </a:t>
            </a:r>
            <a:r>
              <a:rPr lang="ar-BH" sz="168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شود، این آهنرباهای مولکولی بیشتر و بیشتر همسو می‌شوند تا جایی که به اشباع می‌رسند و حداکثر چگالی شار را ایجاد می‌کنند و هر افزایشی در شدت میدان مغناطیسی به دلیل افزایش در جریان الکتریکی سیم‌پیچ، </a:t>
            </a:r>
            <a:r>
              <a:rPr lang="ar-BH" sz="168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ت</a:t>
            </a:r>
            <a:r>
              <a:rPr lang="fa-IR" sz="168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أ</a:t>
            </a:r>
            <a:r>
              <a:rPr lang="ar-BH" sz="168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ثیر </a:t>
            </a:r>
            <a:r>
              <a:rPr lang="ar-BH" sz="168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ناچیزی در چگالی شار مغناطیسی خواهد داشت</a:t>
            </a:r>
            <a:r>
              <a:rPr lang="ar-BH" sz="1680" dirty="0" smtClean="0">
                <a:solidFill>
                  <a:srgbClr val="1C1917"/>
                </a:solidFill>
                <a:latin typeface="Cambria Math" panose="02040503050406030204" pitchFamily="18" charset="0"/>
                <a:ea typeface="Cambria Math" panose="02040503050406030204" pitchFamily="18" charset="0"/>
                <a:cs typeface="B Nazanin" panose="00000400000000000000" pitchFamily="2" charset="-78"/>
              </a:rPr>
              <a:t>.</a:t>
            </a:r>
            <a:r>
              <a:rPr lang="ar-BH" sz="1680" dirty="0">
                <a:latin typeface="Cambria Math" panose="02040503050406030204" pitchFamily="18" charset="0"/>
                <a:ea typeface="Cambria Math" panose="02040503050406030204" pitchFamily="18" charset="0"/>
                <a:cs typeface="B Nazanin" panose="00000400000000000000" pitchFamily="2" charset="-78"/>
              </a:rPr>
              <a:t> </a:t>
            </a:r>
            <a:endParaRPr lang="fa-IR" sz="1680" dirty="0" smtClean="0">
              <a:latin typeface="Cambria Math" panose="02040503050406030204" pitchFamily="18" charset="0"/>
              <a:ea typeface="Cambria Math" panose="02040503050406030204" pitchFamily="18" charset="0"/>
              <a:cs typeface="B Nazanin" panose="00000400000000000000" pitchFamily="2" charset="-78"/>
            </a:endParaRPr>
          </a:p>
          <a:p>
            <a:pPr algn="just" rtl="1"/>
            <a:r>
              <a:rPr lang="ar-BH" sz="1680" dirty="0" smtClean="0">
                <a:latin typeface="Cambria Math" panose="02040503050406030204" pitchFamily="18" charset="0"/>
                <a:ea typeface="Cambria Math" panose="02040503050406030204" pitchFamily="18" charset="0"/>
                <a:cs typeface="B Nazanin" panose="00000400000000000000" pitchFamily="2" charset="-78"/>
              </a:rPr>
              <a:t>حال </a:t>
            </a:r>
            <a:r>
              <a:rPr lang="ar-BH" sz="1680" dirty="0">
                <a:latin typeface="Cambria Math" panose="02040503050406030204" pitchFamily="18" charset="0"/>
                <a:ea typeface="Cambria Math" panose="02040503050406030204" pitchFamily="18" charset="0"/>
                <a:cs typeface="B Nazanin" panose="00000400000000000000" pitchFamily="2" charset="-78"/>
              </a:rPr>
              <a:t>فرض می‌کنیم یک سیم‌پیچ الکترومغناطیسی داریم و به دلیل وجود جریان زیاد در آن، شدت میدان مغناطیسی زیادی خواهیم داشت و ماده هسته فرومغناطیس به حداکثر چگالی شار خود یا نقطه اشباع می‌رسد. حال اگر جریان گذرنده از سیم‌پیچ را حذف کنیم، از آنجایی که شار مغناطیسی مربوط به سیم‌پیچ صفر می‌شود، میدان مغناطیسی اطراف سیم‌پیچ ناپدید خواهد شد</a:t>
            </a:r>
            <a:r>
              <a:rPr lang="ar-BH" sz="1680" dirty="0" smtClean="0">
                <a:latin typeface="Cambria Math" panose="02040503050406030204" pitchFamily="18" charset="0"/>
                <a:ea typeface="Cambria Math" panose="02040503050406030204" pitchFamily="18" charset="0"/>
                <a:cs typeface="B Nazanin" panose="00000400000000000000" pitchFamily="2" charset="-78"/>
              </a:rPr>
              <a:t>.</a:t>
            </a:r>
            <a:r>
              <a:rPr lang="fa-IR" sz="1680" dirty="0" smtClean="0">
                <a:latin typeface="Cambria Math" panose="02040503050406030204" pitchFamily="18" charset="0"/>
                <a:ea typeface="Cambria Math" panose="02040503050406030204" pitchFamily="18" charset="0"/>
                <a:cs typeface="B Nazanin" panose="00000400000000000000" pitchFamily="2" charset="-78"/>
              </a:rPr>
              <a:t> </a:t>
            </a:r>
            <a:r>
              <a:rPr lang="ar-BH" sz="1680" dirty="0" smtClean="0">
                <a:latin typeface="Cambria Math" panose="02040503050406030204" pitchFamily="18" charset="0"/>
                <a:ea typeface="Cambria Math" panose="02040503050406030204" pitchFamily="18" charset="0"/>
                <a:cs typeface="B Nazanin" panose="00000400000000000000" pitchFamily="2" charset="-78"/>
              </a:rPr>
              <a:t>اما </a:t>
            </a:r>
            <a:r>
              <a:rPr lang="ar-BH" sz="1680" dirty="0">
                <a:latin typeface="Cambria Math" panose="02040503050406030204" pitchFamily="18" charset="0"/>
                <a:ea typeface="Cambria Math" panose="02040503050406030204" pitchFamily="18" charset="0"/>
                <a:cs typeface="B Nazanin" panose="00000400000000000000" pitchFamily="2" charset="-78"/>
              </a:rPr>
              <a:t>شار مغناطیسی </a:t>
            </a:r>
            <a:r>
              <a:rPr lang="ar-BH" sz="1680" dirty="0" smtClean="0">
                <a:latin typeface="Cambria Math" panose="02040503050406030204" pitchFamily="18" charset="0"/>
                <a:ea typeface="Cambria Math" panose="02040503050406030204" pitchFamily="18" charset="0"/>
                <a:cs typeface="B Nazanin" panose="00000400000000000000" pitchFamily="2" charset="-78"/>
              </a:rPr>
              <a:t>کاملا</a:t>
            </a:r>
            <a:r>
              <a:rPr lang="fa-IR" sz="1680" dirty="0" smtClean="0">
                <a:latin typeface="Cambria Math" panose="02040503050406030204" pitchFamily="18" charset="0"/>
                <a:ea typeface="Cambria Math" panose="02040503050406030204" pitchFamily="18" charset="0"/>
                <a:cs typeface="B Nazanin" panose="00000400000000000000" pitchFamily="2" charset="-78"/>
              </a:rPr>
              <a:t>ً</a:t>
            </a:r>
            <a:r>
              <a:rPr lang="ar-BH" sz="1680" dirty="0" smtClean="0">
                <a:latin typeface="Cambria Math" panose="02040503050406030204" pitchFamily="18" charset="0"/>
                <a:ea typeface="Cambria Math" panose="02040503050406030204" pitchFamily="18" charset="0"/>
                <a:cs typeface="B Nazanin" panose="00000400000000000000" pitchFamily="2" charset="-78"/>
              </a:rPr>
              <a:t> </a:t>
            </a:r>
            <a:r>
              <a:rPr lang="ar-BH" sz="1680" dirty="0">
                <a:latin typeface="Cambria Math" panose="02040503050406030204" pitchFamily="18" charset="0"/>
                <a:ea typeface="Cambria Math" panose="02040503050406030204" pitchFamily="18" charset="0"/>
                <a:cs typeface="B Nazanin" panose="00000400000000000000" pitchFamily="2" charset="-78"/>
              </a:rPr>
              <a:t>ناپدید نمی‌شود و هسته با وجود صفر شدن جریان در سیم‌پیچ، همچنان خاصیت مغناطیسی خود را حفظ می‌کند. </a:t>
            </a:r>
            <a:r>
              <a:rPr lang="ar-BH" sz="1680"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این پدیده که بعد از قطع فرآیند مغناطیس کنندگی هسته و با وجود صفر شدن جریان سیم‌پیچ، هسته همچنان خاصیت مغناطیسی خود را حفظ می‌کند، «</a:t>
            </a:r>
            <a:r>
              <a:rPr lang="ar-BH" sz="1680" b="1"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پایداری مغناطیسی</a:t>
            </a:r>
            <a:r>
              <a:rPr lang="ar-BH" sz="1680"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 (</a:t>
            </a:r>
            <a:r>
              <a:rPr lang="en-US" sz="1680" dirty="0" err="1"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Retentivity</a:t>
            </a:r>
            <a:r>
              <a:rPr lang="fa-IR" sz="168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 </a:t>
            </a:r>
            <a:r>
              <a:rPr lang="ar-BH" sz="168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نامیده </a:t>
            </a:r>
            <a:r>
              <a:rPr lang="ar-BH" sz="1680"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می‌شود. مقدار چگالی شار باقیمانده در هسته </a:t>
            </a:r>
            <a:r>
              <a:rPr lang="ar-BH" sz="168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را</a:t>
            </a:r>
            <a:r>
              <a:rPr lang="fa-IR" sz="168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 </a:t>
            </a:r>
            <a:r>
              <a:rPr lang="ar-BH" sz="168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a:t>
            </a:r>
            <a:r>
              <a:rPr lang="ar-BH" sz="168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پسماند مغناطیسی</a:t>
            </a:r>
            <a:r>
              <a:rPr lang="ar-BH" sz="168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a:t>
            </a:r>
            <a:r>
              <a:rPr lang="en-US" sz="168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Residual </a:t>
            </a:r>
            <a:r>
              <a:rPr lang="en-US" sz="1680"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Magnetism) </a:t>
            </a:r>
            <a:r>
              <a:rPr lang="fa-IR" sz="168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 یا همان </a:t>
            </a:r>
            <a:r>
              <a:rPr lang="en-US" sz="168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B</a:t>
            </a:r>
            <a:r>
              <a:rPr lang="en-US" sz="1680" baseline="-2500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R</a:t>
            </a:r>
            <a:r>
              <a:rPr lang="fa-IR" sz="168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 </a:t>
            </a:r>
            <a:r>
              <a:rPr lang="ar-BH" sz="168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می‌گویند.</a:t>
            </a:r>
            <a:endParaRPr lang="fa-IR" sz="168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endParaRPr>
          </a:p>
          <a:p>
            <a:pPr algn="just" rtl="1"/>
            <a:r>
              <a:rPr lang="ar-BH" sz="1680" dirty="0">
                <a:latin typeface="Cambria Math" panose="02040503050406030204" pitchFamily="18" charset="0"/>
                <a:ea typeface="Cambria Math" panose="02040503050406030204" pitchFamily="18" charset="0"/>
                <a:cs typeface="B Nazanin" panose="00000400000000000000" pitchFamily="2" charset="-78"/>
              </a:rPr>
              <a:t>دلیل این موضوع که بعضی از آهنرباهای مولکولی به رفتار تصادفی خود برنمی‌گردند و در جهت میدان مغناطیس‌کنندگی اصلی باقی می‌مانند و به نوعی، «حافظه» پیدا می‌کنند، آن است که برخی مواد فرومغناطیس، پایداری مغناطیسی بالایی دارند و به اصطلاح از نظر مغناطیسی «سخت» هستند. به همین دلیل است که این مواد به عنوان گزینه مناسبی برای مغناطیس دائم در نظر گرفته می‌شوند</a:t>
            </a:r>
            <a:r>
              <a:rPr lang="ar-BH" sz="1680" dirty="0" smtClean="0">
                <a:latin typeface="Cambria Math" panose="02040503050406030204" pitchFamily="18" charset="0"/>
                <a:ea typeface="Cambria Math" panose="02040503050406030204" pitchFamily="18" charset="0"/>
                <a:cs typeface="B Nazanin" panose="00000400000000000000" pitchFamily="2" charset="-78"/>
              </a:rPr>
              <a:t>.</a:t>
            </a:r>
            <a:endParaRPr lang="fa-IR" sz="1680" dirty="0">
              <a:latin typeface="Cambria Math" panose="02040503050406030204" pitchFamily="18" charset="0"/>
              <a:ea typeface="Cambria Math" panose="02040503050406030204" pitchFamily="18" charset="0"/>
              <a:cs typeface="B Nazanin" panose="00000400000000000000" pitchFamily="2" charset="-78"/>
            </a:endParaRPr>
          </a:p>
        </p:txBody>
      </p:sp>
    </p:spTree>
    <p:extLst>
      <p:ext uri="{BB962C8B-B14F-4D97-AF65-F5344CB8AC3E}">
        <p14:creationId xmlns:p14="http://schemas.microsoft.com/office/powerpoint/2010/main" val="38286070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sp>
        <p:nvSpPr>
          <p:cNvPr id="3" name="Rectangle 2"/>
          <p:cNvSpPr/>
          <p:nvPr/>
        </p:nvSpPr>
        <p:spPr>
          <a:xfrm>
            <a:off x="228600" y="186464"/>
            <a:ext cx="8686800" cy="3647152"/>
          </a:xfrm>
          <a:prstGeom prst="rect">
            <a:avLst/>
          </a:prstGeom>
        </p:spPr>
        <p:txBody>
          <a:bodyPr wrap="square">
            <a:spAutoFit/>
          </a:bodyPr>
          <a:lstStyle/>
          <a:p>
            <a:pPr algn="just" rtl="1"/>
            <a:r>
              <a:rPr lang="ar-BH" sz="1650" dirty="0" smtClean="0">
                <a:latin typeface="Cambria Math" panose="02040503050406030204" pitchFamily="18" charset="0"/>
                <a:ea typeface="Cambria Math" panose="02040503050406030204" pitchFamily="18" charset="0"/>
                <a:cs typeface="B Nazanin" panose="00000400000000000000" pitchFamily="2" charset="-78"/>
              </a:rPr>
              <a:t>از </a:t>
            </a:r>
            <a:r>
              <a:rPr lang="ar-BH" sz="1650" dirty="0">
                <a:latin typeface="Cambria Math" panose="02040503050406030204" pitchFamily="18" charset="0"/>
                <a:ea typeface="Cambria Math" panose="02040503050406030204" pitchFamily="18" charset="0"/>
                <a:cs typeface="B Nazanin" panose="00000400000000000000" pitchFamily="2" charset="-78"/>
              </a:rPr>
              <a:t>سوی دیگر، سایر مواد فرومغناطیسی، پایداری مغناطیسی پایینی دارند و به اصطلاح از نظر مغناطیسی نرم هستند که این مواد را به گزینه مناسبی برای آهنربای الکتریکی، سلونوئید و یا رله تبدیل می‌کند. </a:t>
            </a:r>
            <a:r>
              <a:rPr lang="ar-BH" sz="1650"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یک راه برای کاهش چگالی شار مغناطیسی باقیمانده به صفر این است که جریان عبوری از سیم‌پیچ را معکوس کنیم و به این صورت، جهت شدت میدان مغناطیسی </a:t>
            </a:r>
            <a:r>
              <a:rPr lang="en-US" sz="165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H</a:t>
            </a:r>
            <a:r>
              <a:rPr lang="fa-IR" sz="165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 </a:t>
            </a:r>
            <a:r>
              <a:rPr lang="ar-BH" sz="165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را </a:t>
            </a:r>
            <a:r>
              <a:rPr lang="ar-BH" sz="1650"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معکوس کنیم. این اثر، </a:t>
            </a:r>
            <a:r>
              <a:rPr lang="ar-BH" sz="1650" b="1"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«نیروی مغناطیس زدا» </a:t>
            </a:r>
            <a:r>
              <a:rPr lang="ar-BH" sz="1650"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یا وادارندگی </a:t>
            </a:r>
            <a:r>
              <a:rPr lang="ar-BH" sz="165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مغناطیسی</a:t>
            </a:r>
            <a:r>
              <a:rPr lang="en-US" sz="165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Coercive </a:t>
            </a:r>
            <a:r>
              <a:rPr lang="en-US" sz="1650"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Force) </a:t>
            </a:r>
            <a:r>
              <a:rPr lang="fa-IR" sz="165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 یا همان </a:t>
            </a:r>
            <a:r>
              <a:rPr lang="en-US" sz="165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H</a:t>
            </a:r>
            <a:r>
              <a:rPr lang="en-US" sz="1650" baseline="-2500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C</a:t>
            </a:r>
            <a:r>
              <a:rPr lang="fa-IR" sz="165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 </a:t>
            </a:r>
            <a:r>
              <a:rPr lang="ar-BH" sz="165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نامیده </a:t>
            </a:r>
            <a:r>
              <a:rPr lang="ar-BH" sz="1650"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می‌شود</a:t>
            </a:r>
            <a:r>
              <a:rPr lang="ar-BH" sz="165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a:t>
            </a:r>
            <a:r>
              <a:rPr lang="fa-IR" sz="165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 </a:t>
            </a:r>
            <a:r>
              <a:rPr lang="ar-BH" sz="1650" dirty="0" smtClean="0">
                <a:latin typeface="Cambria Math" panose="02040503050406030204" pitchFamily="18" charset="0"/>
                <a:ea typeface="Cambria Math" panose="02040503050406030204" pitchFamily="18" charset="0"/>
                <a:cs typeface="B Nazanin" panose="00000400000000000000" pitchFamily="2" charset="-78"/>
              </a:rPr>
              <a:t>اگر </a:t>
            </a:r>
            <a:r>
              <a:rPr lang="ar-BH" sz="1650" dirty="0">
                <a:latin typeface="Cambria Math" panose="02040503050406030204" pitchFamily="18" charset="0"/>
                <a:ea typeface="Cambria Math" panose="02040503050406030204" pitchFamily="18" charset="0"/>
                <a:cs typeface="B Nazanin" panose="00000400000000000000" pitchFamily="2" charset="-78"/>
              </a:rPr>
              <a:t>این جریان معکوس همچنان زیاد شود، چگالی شار نیز در جهت معکوس زیاد می‌شود تا جایی که هسته فرومغناطیسی دوباره به نقطه اشباع </a:t>
            </a:r>
            <a:r>
              <a:rPr lang="ar-BH" sz="1650" dirty="0" smtClean="0">
                <a:latin typeface="Cambria Math" panose="02040503050406030204" pitchFamily="18" charset="0"/>
                <a:ea typeface="Cambria Math" panose="02040503050406030204" pitchFamily="18" charset="0"/>
                <a:cs typeface="B Nazanin" panose="00000400000000000000" pitchFamily="2" charset="-78"/>
              </a:rPr>
              <a:t>خود</a:t>
            </a:r>
            <a:r>
              <a:rPr lang="fa-IR" sz="1650" dirty="0" smtClean="0">
                <a:latin typeface="Cambria Math" panose="02040503050406030204" pitchFamily="18" charset="0"/>
                <a:ea typeface="Cambria Math" panose="02040503050406030204" pitchFamily="18" charset="0"/>
                <a:cs typeface="B Nazanin" panose="00000400000000000000" pitchFamily="2" charset="-78"/>
              </a:rPr>
              <a:t>،</a:t>
            </a:r>
            <a:r>
              <a:rPr lang="ar-BH" sz="1650" dirty="0" smtClean="0">
                <a:latin typeface="Cambria Math" panose="02040503050406030204" pitchFamily="18" charset="0"/>
                <a:ea typeface="Cambria Math" panose="02040503050406030204" pitchFamily="18" charset="0"/>
                <a:cs typeface="B Nazanin" panose="00000400000000000000" pitchFamily="2" charset="-78"/>
              </a:rPr>
              <a:t> </a:t>
            </a:r>
            <a:r>
              <a:rPr lang="ar-BH" sz="1650" dirty="0">
                <a:latin typeface="Cambria Math" panose="02040503050406030204" pitchFamily="18" charset="0"/>
                <a:ea typeface="Cambria Math" panose="02040503050406030204" pitchFamily="18" charset="0"/>
                <a:cs typeface="B Nazanin" panose="00000400000000000000" pitchFamily="2" charset="-78"/>
              </a:rPr>
              <a:t>اما عکس جهت </a:t>
            </a:r>
            <a:r>
              <a:rPr lang="ar-BH" sz="1650" dirty="0" smtClean="0">
                <a:latin typeface="Cambria Math" panose="02040503050406030204" pitchFamily="18" charset="0"/>
                <a:ea typeface="Cambria Math" panose="02040503050406030204" pitchFamily="18" charset="0"/>
                <a:cs typeface="B Nazanin" panose="00000400000000000000" pitchFamily="2" charset="-78"/>
              </a:rPr>
              <a:t>قبلی</a:t>
            </a:r>
            <a:r>
              <a:rPr lang="fa-IR" sz="1650" dirty="0" smtClean="0">
                <a:latin typeface="Cambria Math" panose="02040503050406030204" pitchFamily="18" charset="0"/>
                <a:ea typeface="Cambria Math" panose="02040503050406030204" pitchFamily="18" charset="0"/>
                <a:cs typeface="B Nazanin" panose="00000400000000000000" pitchFamily="2" charset="-78"/>
              </a:rPr>
              <a:t>،</a:t>
            </a:r>
            <a:r>
              <a:rPr lang="ar-BH" sz="1650" dirty="0" smtClean="0">
                <a:latin typeface="Cambria Math" panose="02040503050406030204" pitchFamily="18" charset="0"/>
                <a:ea typeface="Cambria Math" panose="02040503050406030204" pitchFamily="18" charset="0"/>
                <a:cs typeface="B Nazanin" panose="00000400000000000000" pitchFamily="2" charset="-78"/>
              </a:rPr>
              <a:t> </a:t>
            </a:r>
            <a:r>
              <a:rPr lang="ar-BH" sz="1650" dirty="0">
                <a:latin typeface="Cambria Math" panose="02040503050406030204" pitchFamily="18" charset="0"/>
                <a:ea typeface="Cambria Math" panose="02040503050406030204" pitchFamily="18" charset="0"/>
                <a:cs typeface="B Nazanin" panose="00000400000000000000" pitchFamily="2" charset="-78"/>
              </a:rPr>
              <a:t>می‌رسد. با کم کردن جریان مغناطیس‌کنندگی </a:t>
            </a:r>
            <a:r>
              <a:rPr lang="en-US" sz="1650" dirty="0" err="1" smtClean="0">
                <a:latin typeface="Cambria Math" panose="02040503050406030204" pitchFamily="18" charset="0"/>
                <a:ea typeface="Cambria Math" panose="02040503050406030204" pitchFamily="18" charset="0"/>
                <a:cs typeface="B Nazanin" panose="00000400000000000000" pitchFamily="2" charset="-78"/>
              </a:rPr>
              <a:t>i</a:t>
            </a:r>
            <a:r>
              <a:rPr lang="fa-IR" sz="1650" dirty="0" smtClean="0">
                <a:latin typeface="Cambria Math" panose="02040503050406030204" pitchFamily="18" charset="0"/>
                <a:ea typeface="Cambria Math" panose="02040503050406030204" pitchFamily="18" charset="0"/>
                <a:cs typeface="B Nazanin" panose="00000400000000000000" pitchFamily="2" charset="-78"/>
              </a:rPr>
              <a:t> </a:t>
            </a:r>
            <a:r>
              <a:rPr lang="ar-BH" sz="1650" dirty="0" smtClean="0">
                <a:latin typeface="Cambria Math" panose="02040503050406030204" pitchFamily="18" charset="0"/>
                <a:ea typeface="Cambria Math" panose="02040503050406030204" pitchFamily="18" charset="0"/>
                <a:cs typeface="B Nazanin" panose="00000400000000000000" pitchFamily="2" charset="-78"/>
              </a:rPr>
              <a:t>و </a:t>
            </a:r>
            <a:r>
              <a:rPr lang="ar-BH" sz="1650" dirty="0">
                <a:latin typeface="Cambria Math" panose="02040503050406030204" pitchFamily="18" charset="0"/>
                <a:ea typeface="Cambria Math" panose="02040503050406030204" pitchFamily="18" charset="0"/>
                <a:cs typeface="B Nazanin" panose="00000400000000000000" pitchFamily="2" charset="-78"/>
              </a:rPr>
              <a:t>رسیدن این جریان به صفر، دوباره به همان مقدار پسماند </a:t>
            </a:r>
            <a:r>
              <a:rPr lang="ar-BH" sz="1650" dirty="0" smtClean="0">
                <a:latin typeface="Cambria Math" panose="02040503050406030204" pitchFamily="18" charset="0"/>
                <a:ea typeface="Cambria Math" panose="02040503050406030204" pitchFamily="18" charset="0"/>
                <a:cs typeface="B Nazanin" panose="00000400000000000000" pitchFamily="2" charset="-78"/>
              </a:rPr>
              <a:t>مغناطیسی</a:t>
            </a:r>
            <a:r>
              <a:rPr lang="fa-IR" sz="1650" dirty="0" smtClean="0">
                <a:latin typeface="Cambria Math" panose="02040503050406030204" pitchFamily="18" charset="0"/>
                <a:ea typeface="Cambria Math" panose="02040503050406030204" pitchFamily="18" charset="0"/>
                <a:cs typeface="B Nazanin" panose="00000400000000000000" pitchFamily="2" charset="-78"/>
              </a:rPr>
              <a:t>،</a:t>
            </a:r>
            <a:r>
              <a:rPr lang="ar-BH" sz="1650" dirty="0" smtClean="0">
                <a:latin typeface="Cambria Math" panose="02040503050406030204" pitchFamily="18" charset="0"/>
                <a:ea typeface="Cambria Math" panose="02040503050406030204" pitchFamily="18" charset="0"/>
                <a:cs typeface="B Nazanin" panose="00000400000000000000" pitchFamily="2" charset="-78"/>
              </a:rPr>
              <a:t> </a:t>
            </a:r>
            <a:r>
              <a:rPr lang="ar-BH" sz="1650" dirty="0">
                <a:latin typeface="Cambria Math" panose="02040503050406030204" pitchFamily="18" charset="0"/>
                <a:ea typeface="Cambria Math" panose="02040503050406030204" pitchFamily="18" charset="0"/>
                <a:cs typeface="B Nazanin" panose="00000400000000000000" pitchFamily="2" charset="-78"/>
              </a:rPr>
              <a:t>اما در جهت </a:t>
            </a:r>
            <a:r>
              <a:rPr lang="ar-BH" sz="1650" dirty="0" smtClean="0">
                <a:latin typeface="Cambria Math" panose="02040503050406030204" pitchFamily="18" charset="0"/>
                <a:ea typeface="Cambria Math" panose="02040503050406030204" pitchFamily="18" charset="0"/>
                <a:cs typeface="B Nazanin" panose="00000400000000000000" pitchFamily="2" charset="-78"/>
              </a:rPr>
              <a:t>معکوس</a:t>
            </a:r>
            <a:r>
              <a:rPr lang="fa-IR" sz="1650" dirty="0" smtClean="0">
                <a:latin typeface="Cambria Math" panose="02040503050406030204" pitchFamily="18" charset="0"/>
                <a:ea typeface="Cambria Math" panose="02040503050406030204" pitchFamily="18" charset="0"/>
                <a:cs typeface="B Nazanin" panose="00000400000000000000" pitchFamily="2" charset="-78"/>
              </a:rPr>
              <a:t>،</a:t>
            </a:r>
            <a:r>
              <a:rPr lang="ar-BH" sz="1650" dirty="0" smtClean="0">
                <a:latin typeface="Cambria Math" panose="02040503050406030204" pitchFamily="18" charset="0"/>
                <a:ea typeface="Cambria Math" panose="02040503050406030204" pitchFamily="18" charset="0"/>
                <a:cs typeface="B Nazanin" panose="00000400000000000000" pitchFamily="2" charset="-78"/>
              </a:rPr>
              <a:t> </a:t>
            </a:r>
            <a:r>
              <a:rPr lang="ar-BH" sz="1650" dirty="0">
                <a:latin typeface="Cambria Math" panose="02040503050406030204" pitchFamily="18" charset="0"/>
                <a:ea typeface="Cambria Math" panose="02040503050406030204" pitchFamily="18" charset="0"/>
                <a:cs typeface="B Nazanin" panose="00000400000000000000" pitchFamily="2" charset="-78"/>
              </a:rPr>
              <a:t>می‌رسیم</a:t>
            </a:r>
            <a:r>
              <a:rPr lang="ar-BH" sz="1650" dirty="0" smtClean="0">
                <a:latin typeface="Cambria Math" panose="02040503050406030204" pitchFamily="18" charset="0"/>
                <a:ea typeface="Cambria Math" panose="02040503050406030204" pitchFamily="18" charset="0"/>
                <a:cs typeface="B Nazanin" panose="00000400000000000000" pitchFamily="2" charset="-78"/>
              </a:rPr>
              <a:t>.</a:t>
            </a:r>
            <a:endParaRPr lang="fa-IR" sz="1650" dirty="0" smtClean="0">
              <a:latin typeface="Cambria Math" panose="02040503050406030204" pitchFamily="18" charset="0"/>
              <a:ea typeface="Cambria Math" panose="02040503050406030204" pitchFamily="18" charset="0"/>
              <a:cs typeface="B Nazanin" panose="00000400000000000000" pitchFamily="2" charset="-78"/>
            </a:endParaRPr>
          </a:p>
          <a:p>
            <a:pPr algn="just" rtl="1"/>
            <a:r>
              <a:rPr lang="ar-BH" sz="165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به همین ترتیب با تغییر دائم جهت جریان مغناطیس‌کنندگی سیم‌پیچ، از جهت مثبت به منفی (مانند آنچه در تغذیه </a:t>
            </a:r>
            <a:r>
              <a:rPr lang="en-US" sz="165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AC </a:t>
            </a:r>
            <a:r>
              <a:rPr lang="fa-IR" sz="165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 </a:t>
            </a:r>
            <a:r>
              <a:rPr lang="ar-BH" sz="165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اتفاق می‌افتد)، یک منحنی حلقه‌مانند برای </a:t>
            </a:r>
            <a:r>
              <a:rPr lang="ar-BH" sz="1650" b="1"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پسماند مغناطیسی</a:t>
            </a:r>
            <a:r>
              <a:rPr lang="ar-BH" sz="1650" dirty="0">
                <a:solidFill>
                  <a:srgbClr val="1C1917"/>
                </a:solidFill>
                <a:latin typeface="Cambria Math" panose="02040503050406030204" pitchFamily="18" charset="0"/>
                <a:ea typeface="Cambria Math" panose="02040503050406030204" pitchFamily="18" charset="0"/>
                <a:cs typeface="B Nazanin" panose="00000400000000000000" pitchFamily="2" charset="-78"/>
              </a:rPr>
              <a:t> در هسته فرومغناطیس ایجاد می‌شود.</a:t>
            </a:r>
            <a:r>
              <a:rPr lang="ar-BH" sz="1650" dirty="0">
                <a:latin typeface="Cambria Math" panose="02040503050406030204" pitchFamily="18" charset="0"/>
                <a:ea typeface="Cambria Math" panose="02040503050406030204" pitchFamily="18" charset="0"/>
                <a:cs typeface="B Nazanin" panose="00000400000000000000" pitchFamily="2" charset="-78"/>
              </a:rPr>
              <a:t> حلقه هیسترزیس مغناطیسی شکل بالا، رفتار یک هسته فرومغناطیسی را به صورت رابطه</a:t>
            </a:r>
            <a:r>
              <a:rPr lang="en-US" sz="1650" dirty="0">
                <a:latin typeface="Cambria Math" panose="02040503050406030204" pitchFamily="18" charset="0"/>
                <a:ea typeface="Cambria Math" panose="02040503050406030204" pitchFamily="18" charset="0"/>
                <a:cs typeface="B Nazanin" panose="00000400000000000000" pitchFamily="2" charset="-78"/>
              </a:rPr>
              <a:t>B </a:t>
            </a:r>
            <a:r>
              <a:rPr lang="fa-IR" sz="1650" dirty="0">
                <a:latin typeface="Cambria Math" panose="02040503050406030204" pitchFamily="18" charset="0"/>
                <a:ea typeface="Cambria Math" panose="02040503050406030204" pitchFamily="18" charset="0"/>
                <a:cs typeface="B Nazanin" panose="00000400000000000000" pitchFamily="2" charset="-78"/>
              </a:rPr>
              <a:t> </a:t>
            </a:r>
            <a:r>
              <a:rPr lang="ar-BH" sz="1650" dirty="0">
                <a:latin typeface="Cambria Math" panose="02040503050406030204" pitchFamily="18" charset="0"/>
                <a:ea typeface="Cambria Math" panose="02040503050406030204" pitchFamily="18" charset="0"/>
                <a:cs typeface="B Nazanin" panose="00000400000000000000" pitchFamily="2" charset="-78"/>
              </a:rPr>
              <a:t>و</a:t>
            </a:r>
            <a:r>
              <a:rPr lang="en-US" sz="1650" dirty="0">
                <a:latin typeface="Cambria Math" panose="02040503050406030204" pitchFamily="18" charset="0"/>
                <a:ea typeface="Cambria Math" panose="02040503050406030204" pitchFamily="18" charset="0"/>
                <a:cs typeface="B Nazanin" panose="00000400000000000000" pitchFamily="2" charset="-78"/>
              </a:rPr>
              <a:t>H </a:t>
            </a:r>
            <a:r>
              <a:rPr lang="fa-IR" sz="1650" dirty="0">
                <a:latin typeface="Cambria Math" panose="02040503050406030204" pitchFamily="18" charset="0"/>
                <a:ea typeface="Cambria Math" panose="02040503050406030204" pitchFamily="18" charset="0"/>
                <a:cs typeface="B Nazanin" panose="00000400000000000000" pitchFamily="2" charset="-78"/>
              </a:rPr>
              <a:t> </a:t>
            </a:r>
            <a:r>
              <a:rPr lang="ar-BH" sz="1650" dirty="0">
                <a:latin typeface="Cambria Math" panose="02040503050406030204" pitchFamily="18" charset="0"/>
                <a:ea typeface="Cambria Math" panose="02040503050406030204" pitchFamily="18" charset="0"/>
                <a:cs typeface="B Nazanin" panose="00000400000000000000" pitchFamily="2" charset="-78"/>
              </a:rPr>
              <a:t>نشان می‌دهد و همانطور که در تصویر مشخص است</a:t>
            </a:r>
            <a:r>
              <a:rPr lang="fa-IR" sz="1650" dirty="0">
                <a:latin typeface="Cambria Math" panose="02040503050406030204" pitchFamily="18" charset="0"/>
                <a:ea typeface="Cambria Math" panose="02040503050406030204" pitchFamily="18" charset="0"/>
                <a:cs typeface="B Nazanin" panose="00000400000000000000" pitchFamily="2" charset="-78"/>
              </a:rPr>
              <a:t>،</a:t>
            </a:r>
            <a:r>
              <a:rPr lang="ar-BH" sz="1650" dirty="0">
                <a:latin typeface="Cambria Math" panose="02040503050406030204" pitchFamily="18" charset="0"/>
                <a:ea typeface="Cambria Math" panose="02040503050406030204" pitchFamily="18" charset="0"/>
                <a:cs typeface="B Nazanin" panose="00000400000000000000" pitchFamily="2" charset="-78"/>
              </a:rPr>
              <a:t> این رفتار غیرخطی است. اگر یک هسته مغناطیس‌نشده را در نظر بگیریم،‌ مقادیر</a:t>
            </a:r>
            <a:r>
              <a:rPr lang="en-US" sz="1650" dirty="0">
                <a:latin typeface="Cambria Math" panose="02040503050406030204" pitchFamily="18" charset="0"/>
                <a:ea typeface="Cambria Math" panose="02040503050406030204" pitchFamily="18" charset="0"/>
                <a:cs typeface="B Nazanin" panose="00000400000000000000" pitchFamily="2" charset="-78"/>
              </a:rPr>
              <a:t>B </a:t>
            </a:r>
            <a:r>
              <a:rPr lang="fa-IR" sz="1650" dirty="0">
                <a:latin typeface="Cambria Math" panose="02040503050406030204" pitchFamily="18" charset="0"/>
                <a:ea typeface="Cambria Math" panose="02040503050406030204" pitchFamily="18" charset="0"/>
                <a:cs typeface="B Nazanin" panose="00000400000000000000" pitchFamily="2" charset="-78"/>
              </a:rPr>
              <a:t> </a:t>
            </a:r>
            <a:r>
              <a:rPr lang="ar-BH" sz="1650" dirty="0">
                <a:latin typeface="Cambria Math" panose="02040503050406030204" pitchFamily="18" charset="0"/>
                <a:ea typeface="Cambria Math" panose="02040503050406030204" pitchFamily="18" charset="0"/>
                <a:cs typeface="B Nazanin" panose="00000400000000000000" pitchFamily="2" charset="-78"/>
              </a:rPr>
              <a:t>و</a:t>
            </a:r>
            <a:r>
              <a:rPr lang="en-US" sz="1650" dirty="0">
                <a:latin typeface="Cambria Math" panose="02040503050406030204" pitchFamily="18" charset="0"/>
                <a:ea typeface="Cambria Math" panose="02040503050406030204" pitchFamily="18" charset="0"/>
                <a:cs typeface="B Nazanin" panose="00000400000000000000" pitchFamily="2" charset="-78"/>
              </a:rPr>
              <a:t>H </a:t>
            </a:r>
            <a:r>
              <a:rPr lang="fa-IR" sz="1650" dirty="0" smtClean="0">
                <a:latin typeface="Cambria Math" panose="02040503050406030204" pitchFamily="18" charset="0"/>
                <a:ea typeface="Cambria Math" panose="02040503050406030204" pitchFamily="18" charset="0"/>
                <a:cs typeface="B Nazanin" panose="00000400000000000000" pitchFamily="2" charset="-78"/>
              </a:rPr>
              <a:t> </a:t>
            </a:r>
            <a:r>
              <a:rPr lang="ar-BH" sz="1650" dirty="0" smtClean="0">
                <a:latin typeface="Cambria Math" panose="02040503050406030204" pitchFamily="18" charset="0"/>
                <a:ea typeface="Cambria Math" panose="02040503050406030204" pitchFamily="18" charset="0"/>
                <a:cs typeface="B Nazanin" panose="00000400000000000000" pitchFamily="2" charset="-78"/>
              </a:rPr>
              <a:t>مربوط </a:t>
            </a:r>
            <a:r>
              <a:rPr lang="ar-BH" sz="1650" dirty="0">
                <a:latin typeface="Cambria Math" panose="02040503050406030204" pitchFamily="18" charset="0"/>
                <a:ea typeface="Cambria Math" panose="02040503050406030204" pitchFamily="18" charset="0"/>
                <a:cs typeface="B Nazanin" panose="00000400000000000000" pitchFamily="2" charset="-78"/>
              </a:rPr>
              <a:t>به آن، صفر خواهند بود که متناظر با نقطه </a:t>
            </a:r>
            <a:r>
              <a:rPr lang="fa-IR" sz="1650" dirty="0">
                <a:latin typeface="Cambria Math" panose="02040503050406030204" pitchFamily="18" charset="0"/>
                <a:ea typeface="Cambria Math" panose="02040503050406030204" pitchFamily="18" charset="0"/>
                <a:cs typeface="B Nazanin" panose="00000400000000000000" pitchFamily="2" charset="-78"/>
              </a:rPr>
              <a:t>صفر</a:t>
            </a:r>
            <a:r>
              <a:rPr lang="ar-BH" sz="1650" dirty="0">
                <a:latin typeface="Cambria Math" panose="02040503050406030204" pitchFamily="18" charset="0"/>
                <a:ea typeface="Cambria Math" panose="02040503050406030204" pitchFamily="18" charset="0"/>
                <a:cs typeface="B Nazanin" panose="00000400000000000000" pitchFamily="2" charset="-78"/>
              </a:rPr>
              <a:t> روی منحنی شکل </a:t>
            </a:r>
            <a:r>
              <a:rPr lang="fa-IR" sz="1650" dirty="0">
                <a:latin typeface="Cambria Math" panose="02040503050406030204" pitchFamily="18" charset="0"/>
                <a:ea typeface="Cambria Math" panose="02040503050406030204" pitchFamily="18" charset="0"/>
                <a:cs typeface="B Nazanin" panose="00000400000000000000" pitchFamily="2" charset="-78"/>
              </a:rPr>
              <a:t>روبرو</a:t>
            </a:r>
            <a:r>
              <a:rPr lang="ar-BH" sz="1650" dirty="0">
                <a:latin typeface="Cambria Math" panose="02040503050406030204" pitchFamily="18" charset="0"/>
                <a:ea typeface="Cambria Math" panose="02040503050406030204" pitchFamily="18" charset="0"/>
                <a:cs typeface="B Nazanin" panose="00000400000000000000" pitchFamily="2" charset="-78"/>
              </a:rPr>
              <a:t> است</a:t>
            </a:r>
            <a:r>
              <a:rPr lang="fa-IR" sz="1650" dirty="0" smtClean="0">
                <a:latin typeface="Cambria Math" panose="02040503050406030204" pitchFamily="18" charset="0"/>
                <a:ea typeface="Cambria Math" panose="02040503050406030204" pitchFamily="18" charset="0"/>
                <a:cs typeface="B Nazanin" panose="00000400000000000000" pitchFamily="2" charset="-78"/>
              </a:rPr>
              <a:t>.</a:t>
            </a:r>
          </a:p>
          <a:p>
            <a:pPr algn="just" rtl="1"/>
            <a:r>
              <a:rPr lang="ar-BH" sz="1650" dirty="0">
                <a:latin typeface="Cambria Math" panose="02040503050406030204" pitchFamily="18" charset="0"/>
                <a:ea typeface="Cambria Math" panose="02040503050406030204" pitchFamily="18" charset="0"/>
                <a:cs typeface="B Nazanin" panose="00000400000000000000" pitchFamily="2" charset="-78"/>
              </a:rPr>
              <a:t>با افزایش جریان مغناطیس‌شوندگی</a:t>
            </a:r>
            <a:r>
              <a:rPr lang="fa-IR" sz="1650" dirty="0">
                <a:latin typeface="Cambria Math" panose="02040503050406030204" pitchFamily="18" charset="0"/>
                <a:ea typeface="Cambria Math" panose="02040503050406030204" pitchFamily="18" charset="0"/>
                <a:cs typeface="B Nazanin" panose="00000400000000000000" pitchFamily="2" charset="-78"/>
              </a:rPr>
              <a:t> </a:t>
            </a:r>
            <a:r>
              <a:rPr lang="en-US" sz="1650" dirty="0">
                <a:latin typeface="Cambria Math" panose="02040503050406030204" pitchFamily="18" charset="0"/>
                <a:ea typeface="Cambria Math" panose="02040503050406030204" pitchFamily="18" charset="0"/>
                <a:cs typeface="B Nazanin" panose="00000400000000000000" pitchFamily="2" charset="-78"/>
              </a:rPr>
              <a:t> </a:t>
            </a:r>
            <a:r>
              <a:rPr lang="en-US" sz="1650" dirty="0" err="1">
                <a:latin typeface="Cambria Math" panose="02040503050406030204" pitchFamily="18" charset="0"/>
                <a:ea typeface="Cambria Math" panose="02040503050406030204" pitchFamily="18" charset="0"/>
                <a:cs typeface="B Nazanin" panose="00000400000000000000" pitchFamily="2" charset="-78"/>
              </a:rPr>
              <a:t>i</a:t>
            </a:r>
            <a:r>
              <a:rPr lang="ar-BH" sz="1650" dirty="0">
                <a:latin typeface="Cambria Math" panose="02040503050406030204" pitchFamily="18" charset="0"/>
                <a:ea typeface="Cambria Math" panose="02040503050406030204" pitchFamily="18" charset="0"/>
                <a:cs typeface="B Nazanin" panose="00000400000000000000" pitchFamily="2" charset="-78"/>
              </a:rPr>
              <a:t>در جهت مثبت، شدت میدان مغناطیسی</a:t>
            </a:r>
            <a:r>
              <a:rPr lang="en-US" sz="1650" dirty="0">
                <a:latin typeface="Cambria Math" panose="02040503050406030204" pitchFamily="18" charset="0"/>
                <a:ea typeface="Cambria Math" panose="02040503050406030204" pitchFamily="18" charset="0"/>
                <a:cs typeface="B Nazanin" panose="00000400000000000000" pitchFamily="2" charset="-78"/>
              </a:rPr>
              <a:t>H </a:t>
            </a:r>
            <a:r>
              <a:rPr lang="fa-IR" sz="1650" dirty="0">
                <a:latin typeface="Cambria Math" panose="02040503050406030204" pitchFamily="18" charset="0"/>
                <a:ea typeface="Cambria Math" panose="02040503050406030204" pitchFamily="18" charset="0"/>
                <a:cs typeface="B Nazanin" panose="00000400000000000000" pitchFamily="2" charset="-78"/>
              </a:rPr>
              <a:t> </a:t>
            </a:r>
            <a:r>
              <a:rPr lang="ar-BH" sz="1650" dirty="0">
                <a:latin typeface="Cambria Math" panose="02040503050406030204" pitchFamily="18" charset="0"/>
                <a:ea typeface="Cambria Math" panose="02040503050406030204" pitchFamily="18" charset="0"/>
                <a:cs typeface="B Nazanin" panose="00000400000000000000" pitchFamily="2" charset="-78"/>
              </a:rPr>
              <a:t>تا مقدار مشخصی به صورت خطی با</a:t>
            </a:r>
            <a:r>
              <a:rPr lang="en-US" sz="1650" dirty="0" err="1">
                <a:latin typeface="Cambria Math" panose="02040503050406030204" pitchFamily="18" charset="0"/>
                <a:ea typeface="Cambria Math" panose="02040503050406030204" pitchFamily="18" charset="0"/>
                <a:cs typeface="B Nazanin" panose="00000400000000000000" pitchFamily="2" charset="-78"/>
              </a:rPr>
              <a:t>i</a:t>
            </a:r>
            <a:r>
              <a:rPr lang="en-US" sz="1650" dirty="0">
                <a:latin typeface="Cambria Math" panose="02040503050406030204" pitchFamily="18" charset="0"/>
                <a:ea typeface="Cambria Math" panose="02040503050406030204" pitchFamily="18" charset="0"/>
                <a:cs typeface="B Nazanin" panose="00000400000000000000" pitchFamily="2" charset="-78"/>
              </a:rPr>
              <a:t> </a:t>
            </a:r>
            <a:r>
              <a:rPr lang="fa-IR" sz="1650" dirty="0">
                <a:latin typeface="Cambria Math" panose="02040503050406030204" pitchFamily="18" charset="0"/>
                <a:ea typeface="Cambria Math" panose="02040503050406030204" pitchFamily="18" charset="0"/>
                <a:cs typeface="B Nazanin" panose="00000400000000000000" pitchFamily="2" charset="-78"/>
              </a:rPr>
              <a:t> </a:t>
            </a:r>
            <a:r>
              <a:rPr lang="ar-BH" sz="1650" dirty="0">
                <a:latin typeface="Cambria Math" panose="02040503050406030204" pitchFamily="18" charset="0"/>
                <a:ea typeface="Cambria Math" panose="02040503050406030204" pitchFamily="18" charset="0"/>
                <a:cs typeface="B Nazanin" panose="00000400000000000000" pitchFamily="2" charset="-78"/>
              </a:rPr>
              <a:t>زیاد می‌شود و چگالی شار مغناطیسی</a:t>
            </a:r>
            <a:r>
              <a:rPr lang="en-US" sz="1650" dirty="0">
                <a:latin typeface="Cambria Math" panose="02040503050406030204" pitchFamily="18" charset="0"/>
                <a:ea typeface="Cambria Math" panose="02040503050406030204" pitchFamily="18" charset="0"/>
                <a:cs typeface="B Nazanin" panose="00000400000000000000" pitchFamily="2" charset="-78"/>
              </a:rPr>
              <a:t>B </a:t>
            </a:r>
            <a:r>
              <a:rPr lang="fa-IR" sz="1650" dirty="0">
                <a:latin typeface="Cambria Math" panose="02040503050406030204" pitchFamily="18" charset="0"/>
                <a:ea typeface="Cambria Math" panose="02040503050406030204" pitchFamily="18" charset="0"/>
                <a:cs typeface="B Nazanin" panose="00000400000000000000" pitchFamily="2" charset="-78"/>
              </a:rPr>
              <a:t> </a:t>
            </a:r>
            <a:r>
              <a:rPr lang="ar-BH" sz="1650" dirty="0">
                <a:latin typeface="Cambria Math" panose="02040503050406030204" pitchFamily="18" charset="0"/>
                <a:ea typeface="Cambria Math" panose="02040503050406030204" pitchFamily="18" charset="0"/>
                <a:cs typeface="B Nazanin" panose="00000400000000000000" pitchFamily="2" charset="-78"/>
              </a:rPr>
              <a:t>نیز از نقطه </a:t>
            </a:r>
            <a:r>
              <a:rPr lang="fa-IR" sz="1650" dirty="0">
                <a:latin typeface="Cambria Math" panose="02040503050406030204" pitchFamily="18" charset="0"/>
                <a:ea typeface="Cambria Math" panose="02040503050406030204" pitchFamily="18" charset="0"/>
                <a:cs typeface="B Nazanin" panose="00000400000000000000" pitchFamily="2" charset="-78"/>
              </a:rPr>
              <a:t>صفر</a:t>
            </a:r>
            <a:r>
              <a:rPr lang="ar-BH" sz="1650" dirty="0">
                <a:latin typeface="Cambria Math" panose="02040503050406030204" pitchFamily="18" charset="0"/>
                <a:ea typeface="Cambria Math" panose="02040503050406030204" pitchFamily="18" charset="0"/>
                <a:cs typeface="B Nazanin" panose="00000400000000000000" pitchFamily="2" charset="-78"/>
              </a:rPr>
              <a:t> تا نقطه</a:t>
            </a:r>
            <a:r>
              <a:rPr lang="en-US" sz="1650" dirty="0">
                <a:latin typeface="Cambria Math" panose="02040503050406030204" pitchFamily="18" charset="0"/>
                <a:ea typeface="Cambria Math" panose="02040503050406030204" pitchFamily="18" charset="0"/>
                <a:cs typeface="B Nazanin" panose="00000400000000000000" pitchFamily="2" charset="-78"/>
              </a:rPr>
              <a:t>a </a:t>
            </a:r>
            <a:r>
              <a:rPr lang="fa-IR" sz="1650" dirty="0">
                <a:latin typeface="Cambria Math" panose="02040503050406030204" pitchFamily="18" charset="0"/>
                <a:ea typeface="Cambria Math" panose="02040503050406030204" pitchFamily="18" charset="0"/>
                <a:cs typeface="B Nazanin" panose="00000400000000000000" pitchFamily="2" charset="-78"/>
              </a:rPr>
              <a:t> </a:t>
            </a:r>
            <a:r>
              <a:rPr lang="ar-BH" sz="1650" dirty="0">
                <a:latin typeface="Cambria Math" panose="02040503050406030204" pitchFamily="18" charset="0"/>
                <a:ea typeface="Cambria Math" panose="02040503050406030204" pitchFamily="18" charset="0"/>
                <a:cs typeface="B Nazanin" panose="00000400000000000000" pitchFamily="2" charset="-78"/>
              </a:rPr>
              <a:t>افزایش یافته و به سمت اشباع می‌رود</a:t>
            </a:r>
            <a:r>
              <a:rPr lang="ar-BH" sz="1650" dirty="0" smtClean="0">
                <a:latin typeface="Cambria Math" panose="02040503050406030204" pitchFamily="18" charset="0"/>
                <a:ea typeface="Cambria Math" panose="02040503050406030204" pitchFamily="18" charset="0"/>
                <a:cs typeface="B Nazanin" panose="00000400000000000000" pitchFamily="2" charset="-78"/>
              </a:rPr>
              <a:t>.</a:t>
            </a:r>
            <a:endParaRPr lang="ar-BH" sz="1650" dirty="0">
              <a:latin typeface="Cambria Math" panose="02040503050406030204" pitchFamily="18" charset="0"/>
              <a:ea typeface="Cambria Math" panose="02040503050406030204" pitchFamily="18" charset="0"/>
              <a:cs typeface="B Nazanin" panose="00000400000000000000" pitchFamily="2" charset="-78"/>
            </a:endParaRPr>
          </a:p>
        </p:txBody>
      </p:sp>
      <p:sp>
        <p:nvSpPr>
          <p:cNvPr id="5" name="AutoShape 2" descr="magnetic hysteresis lo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2"/>
          <a:srcRect l="3968" b="5231"/>
          <a:stretch/>
        </p:blipFill>
        <p:spPr>
          <a:xfrm>
            <a:off x="54389" y="3840148"/>
            <a:ext cx="3485684" cy="2805112"/>
          </a:xfrm>
          <a:prstGeom prst="rect">
            <a:avLst/>
          </a:prstGeom>
        </p:spPr>
      </p:pic>
      <p:sp>
        <p:nvSpPr>
          <p:cNvPr id="7" name="Rectangle 6"/>
          <p:cNvSpPr/>
          <p:nvPr/>
        </p:nvSpPr>
        <p:spPr>
          <a:xfrm>
            <a:off x="3507416" y="3874433"/>
            <a:ext cx="5499423" cy="2631490"/>
          </a:xfrm>
          <a:prstGeom prst="rect">
            <a:avLst/>
          </a:prstGeom>
        </p:spPr>
        <p:txBody>
          <a:bodyPr wrap="square">
            <a:spAutoFit/>
          </a:bodyPr>
          <a:lstStyle/>
          <a:p>
            <a:pPr algn="just" rtl="1"/>
            <a:r>
              <a:rPr lang="ar-BH" sz="1650" dirty="0" smtClean="0">
                <a:latin typeface="Cambria Math" panose="02040503050406030204" pitchFamily="18" charset="0"/>
                <a:ea typeface="Cambria Math" panose="02040503050406030204" pitchFamily="18" charset="0"/>
                <a:cs typeface="B Nazanin" panose="00000400000000000000" pitchFamily="2" charset="-78"/>
              </a:rPr>
              <a:t>حال </a:t>
            </a:r>
            <a:r>
              <a:rPr lang="ar-BH" sz="1650" dirty="0">
                <a:latin typeface="Cambria Math" panose="02040503050406030204" pitchFamily="18" charset="0"/>
                <a:ea typeface="Cambria Math" panose="02040503050406030204" pitchFamily="18" charset="0"/>
                <a:cs typeface="B Nazanin" panose="00000400000000000000" pitchFamily="2" charset="-78"/>
              </a:rPr>
              <a:t>اگر جریان مغناطیس‌شوندگی در هسته تا صفر کاهش پیدا کند، میدان مغناطیسی اطراف هسته نیز به صفر می‌رسد. هرچند، شار مغناطیسی سیم‌پیچ، به دلیل وجود پسماند مغناطیسی موجود در هسته به صفر نمی‌رسد. این مورد، در منحنی از نقطه </a:t>
            </a:r>
            <a:r>
              <a:rPr lang="en-US" sz="1650" dirty="0">
                <a:latin typeface="Cambria Math" panose="02040503050406030204" pitchFamily="18" charset="0"/>
                <a:ea typeface="Cambria Math" panose="02040503050406030204" pitchFamily="18" charset="0"/>
                <a:cs typeface="B Nazanin" panose="00000400000000000000" pitchFamily="2" charset="-78"/>
              </a:rPr>
              <a:t>a </a:t>
            </a:r>
            <a:r>
              <a:rPr lang="fa-IR" sz="1650" dirty="0" smtClean="0">
                <a:latin typeface="Cambria Math" panose="02040503050406030204" pitchFamily="18" charset="0"/>
                <a:ea typeface="Cambria Math" panose="02040503050406030204" pitchFamily="18" charset="0"/>
                <a:cs typeface="B Nazanin" panose="00000400000000000000" pitchFamily="2" charset="-78"/>
              </a:rPr>
              <a:t> </a:t>
            </a:r>
            <a:r>
              <a:rPr lang="ar-BH" sz="1650" dirty="0" smtClean="0">
                <a:latin typeface="Cambria Math" panose="02040503050406030204" pitchFamily="18" charset="0"/>
                <a:ea typeface="Cambria Math" panose="02040503050406030204" pitchFamily="18" charset="0"/>
                <a:cs typeface="B Nazanin" panose="00000400000000000000" pitchFamily="2" charset="-78"/>
              </a:rPr>
              <a:t>به </a:t>
            </a:r>
            <a:r>
              <a:rPr lang="ar-BH" sz="1650" dirty="0">
                <a:latin typeface="Cambria Math" panose="02040503050406030204" pitchFamily="18" charset="0"/>
                <a:ea typeface="Cambria Math" panose="02040503050406030204" pitchFamily="18" charset="0"/>
                <a:cs typeface="B Nazanin" panose="00000400000000000000" pitchFamily="2" charset="-78"/>
              </a:rPr>
              <a:t>نقطه </a:t>
            </a:r>
            <a:r>
              <a:rPr lang="en-US" sz="1650" dirty="0">
                <a:latin typeface="Cambria Math" panose="02040503050406030204" pitchFamily="18" charset="0"/>
                <a:ea typeface="Cambria Math" panose="02040503050406030204" pitchFamily="18" charset="0"/>
                <a:cs typeface="B Nazanin" panose="00000400000000000000" pitchFamily="2" charset="-78"/>
              </a:rPr>
              <a:t>b </a:t>
            </a:r>
            <a:r>
              <a:rPr lang="fa-IR" sz="1650" dirty="0" smtClean="0">
                <a:latin typeface="Cambria Math" panose="02040503050406030204" pitchFamily="18" charset="0"/>
                <a:ea typeface="Cambria Math" panose="02040503050406030204" pitchFamily="18" charset="0"/>
                <a:cs typeface="B Nazanin" panose="00000400000000000000" pitchFamily="2" charset="-78"/>
              </a:rPr>
              <a:t> </a:t>
            </a:r>
            <a:r>
              <a:rPr lang="ar-BH" sz="1650" dirty="0" smtClean="0">
                <a:latin typeface="Cambria Math" panose="02040503050406030204" pitchFamily="18" charset="0"/>
                <a:ea typeface="Cambria Math" panose="02040503050406030204" pitchFamily="18" charset="0"/>
                <a:cs typeface="B Nazanin" panose="00000400000000000000" pitchFamily="2" charset="-78"/>
              </a:rPr>
              <a:t>نشان </a:t>
            </a:r>
            <a:r>
              <a:rPr lang="ar-BH" sz="1650" dirty="0">
                <a:latin typeface="Cambria Math" panose="02040503050406030204" pitchFamily="18" charset="0"/>
                <a:ea typeface="Cambria Math" panose="02040503050406030204" pitchFamily="18" charset="0"/>
                <a:cs typeface="B Nazanin" panose="00000400000000000000" pitchFamily="2" charset="-78"/>
              </a:rPr>
              <a:t>داده شده است</a:t>
            </a:r>
            <a:r>
              <a:rPr lang="ar-BH" sz="1650" dirty="0" smtClean="0">
                <a:latin typeface="Cambria Math" panose="02040503050406030204" pitchFamily="18" charset="0"/>
                <a:ea typeface="Cambria Math" panose="02040503050406030204" pitchFamily="18" charset="0"/>
                <a:cs typeface="B Nazanin" panose="00000400000000000000" pitchFamily="2" charset="-78"/>
              </a:rPr>
              <a:t>.</a:t>
            </a:r>
            <a:endParaRPr lang="fa-IR" sz="1650" dirty="0" smtClean="0">
              <a:latin typeface="Cambria Math" panose="02040503050406030204" pitchFamily="18" charset="0"/>
              <a:ea typeface="Cambria Math" panose="02040503050406030204" pitchFamily="18" charset="0"/>
              <a:cs typeface="B Nazanin" panose="00000400000000000000" pitchFamily="2" charset="-78"/>
            </a:endParaRPr>
          </a:p>
          <a:p>
            <a:pPr algn="just" rtl="1"/>
            <a:r>
              <a:rPr lang="ar-BH" sz="1650" dirty="0">
                <a:latin typeface="Cambria Math" panose="02040503050406030204" pitchFamily="18" charset="0"/>
                <a:ea typeface="Cambria Math" panose="02040503050406030204" pitchFamily="18" charset="0"/>
                <a:cs typeface="B Nazanin" panose="00000400000000000000" pitchFamily="2" charset="-78"/>
              </a:rPr>
              <a:t>برای کم کردن چگالی شار مغناطیسی در نقطه </a:t>
            </a:r>
            <a:r>
              <a:rPr lang="en-US" sz="1650" dirty="0">
                <a:latin typeface="Cambria Math" panose="02040503050406030204" pitchFamily="18" charset="0"/>
                <a:ea typeface="Cambria Math" panose="02040503050406030204" pitchFamily="18" charset="0"/>
                <a:cs typeface="B Nazanin" panose="00000400000000000000" pitchFamily="2" charset="-78"/>
              </a:rPr>
              <a:t>b </a:t>
            </a:r>
            <a:r>
              <a:rPr lang="fa-IR" sz="1650" dirty="0">
                <a:latin typeface="Cambria Math" panose="02040503050406030204" pitchFamily="18" charset="0"/>
                <a:ea typeface="Cambria Math" panose="02040503050406030204" pitchFamily="18" charset="0"/>
                <a:cs typeface="B Nazanin" panose="00000400000000000000" pitchFamily="2" charset="-78"/>
              </a:rPr>
              <a:t> </a:t>
            </a:r>
            <a:r>
              <a:rPr lang="ar-BH" sz="1650" dirty="0">
                <a:latin typeface="Cambria Math" panose="02040503050406030204" pitchFamily="18" charset="0"/>
                <a:ea typeface="Cambria Math" panose="02040503050406030204" pitchFamily="18" charset="0"/>
                <a:cs typeface="B Nazanin" panose="00000400000000000000" pitchFamily="2" charset="-78"/>
              </a:rPr>
              <a:t>و رساندن آن به صفر، باید جریان عبوری از سیم‌پیچ را معکوس کنیم. نیروی مغناطیس کننده که برای صفر کردن چگالی شار باقیمانده به کار می‌رود، «نیروی مغناطیس زدا» یا وادارندگی نامیده می‌شود. این نیروی مغناطیس زدا، میدان مغناطیسی را معکوس می‌کند. این موضوع باعث می‌شود جهت‌گیری آهنرباهای مولکولی در هسته، مجددا</a:t>
            </a:r>
            <a:r>
              <a:rPr lang="fa-IR" sz="1650" dirty="0">
                <a:latin typeface="Cambria Math" panose="02040503050406030204" pitchFamily="18" charset="0"/>
                <a:ea typeface="Cambria Math" panose="02040503050406030204" pitchFamily="18" charset="0"/>
                <a:cs typeface="B Nazanin" panose="00000400000000000000" pitchFamily="2" charset="-78"/>
              </a:rPr>
              <a:t>ً</a:t>
            </a:r>
            <a:r>
              <a:rPr lang="ar-BH" sz="1650" dirty="0">
                <a:latin typeface="Cambria Math" panose="02040503050406030204" pitchFamily="18" charset="0"/>
                <a:ea typeface="Cambria Math" panose="02040503050406030204" pitchFamily="18" charset="0"/>
                <a:cs typeface="B Nazanin" panose="00000400000000000000" pitchFamily="2" charset="-78"/>
              </a:rPr>
              <a:t> تصادفی شوند تا جایی که هسته غیرمغناطیسی شود. این مسئله در نقطه </a:t>
            </a:r>
            <a:r>
              <a:rPr lang="en-US" sz="1650" dirty="0">
                <a:latin typeface="Cambria Math" panose="02040503050406030204" pitchFamily="18" charset="0"/>
                <a:ea typeface="Cambria Math" panose="02040503050406030204" pitchFamily="18" charset="0"/>
                <a:cs typeface="B Nazanin" panose="00000400000000000000" pitchFamily="2" charset="-78"/>
              </a:rPr>
              <a:t>c </a:t>
            </a:r>
            <a:r>
              <a:rPr lang="fa-IR" sz="1650" dirty="0">
                <a:latin typeface="Cambria Math" panose="02040503050406030204" pitchFamily="18" charset="0"/>
                <a:ea typeface="Cambria Math" panose="02040503050406030204" pitchFamily="18" charset="0"/>
                <a:cs typeface="B Nazanin" panose="00000400000000000000" pitchFamily="2" charset="-78"/>
              </a:rPr>
              <a:t> </a:t>
            </a:r>
            <a:r>
              <a:rPr lang="ar-BH" sz="1650" dirty="0">
                <a:latin typeface="Cambria Math" panose="02040503050406030204" pitchFamily="18" charset="0"/>
                <a:ea typeface="Cambria Math" panose="02040503050406030204" pitchFamily="18" charset="0"/>
                <a:cs typeface="B Nazanin" panose="00000400000000000000" pitchFamily="2" charset="-78"/>
              </a:rPr>
              <a:t>نشان داده شده است</a:t>
            </a:r>
            <a:r>
              <a:rPr lang="ar-BH" sz="1650" dirty="0" smtClean="0">
                <a:latin typeface="Cambria Math" panose="02040503050406030204" pitchFamily="18" charset="0"/>
                <a:ea typeface="Cambria Math" panose="02040503050406030204" pitchFamily="18" charset="0"/>
                <a:cs typeface="B Nazanin" panose="00000400000000000000" pitchFamily="2" charset="-78"/>
              </a:rPr>
              <a:t>.</a:t>
            </a:r>
            <a:endParaRPr lang="ar-BH" sz="1650" dirty="0">
              <a:latin typeface="Cambria Math" panose="02040503050406030204" pitchFamily="18" charset="0"/>
              <a:ea typeface="Cambria Math" panose="02040503050406030204" pitchFamily="18" charset="0"/>
              <a:cs typeface="B Nazanin" panose="00000400000000000000" pitchFamily="2" charset="-78"/>
            </a:endParaRPr>
          </a:p>
        </p:txBody>
      </p:sp>
    </p:spTree>
    <p:extLst>
      <p:ext uri="{BB962C8B-B14F-4D97-AF65-F5344CB8AC3E}">
        <p14:creationId xmlns:p14="http://schemas.microsoft.com/office/powerpoint/2010/main" val="26137791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sp>
        <p:nvSpPr>
          <p:cNvPr id="5" name="Rectangle 4"/>
          <p:cNvSpPr/>
          <p:nvPr/>
        </p:nvSpPr>
        <p:spPr>
          <a:xfrm>
            <a:off x="359229" y="238992"/>
            <a:ext cx="8610600" cy="3647152"/>
          </a:xfrm>
          <a:prstGeom prst="rect">
            <a:avLst/>
          </a:prstGeom>
        </p:spPr>
        <p:txBody>
          <a:bodyPr wrap="square">
            <a:spAutoFit/>
          </a:bodyPr>
          <a:lstStyle/>
          <a:p>
            <a:pPr algn="just" rtl="1"/>
            <a:r>
              <a:rPr lang="ar-BH" sz="1650" dirty="0" smtClean="0">
                <a:latin typeface="Cambria Math" panose="02040503050406030204" pitchFamily="18" charset="0"/>
                <a:ea typeface="Cambria Math" panose="02040503050406030204" pitchFamily="18" charset="0"/>
                <a:cs typeface="B Nazanin" panose="00000400000000000000" pitchFamily="2" charset="-78"/>
              </a:rPr>
              <a:t>با </a:t>
            </a:r>
            <a:r>
              <a:rPr lang="ar-BH" sz="1650" dirty="0">
                <a:latin typeface="Cambria Math" panose="02040503050406030204" pitchFamily="18" charset="0"/>
                <a:ea typeface="Cambria Math" panose="02040503050406030204" pitchFamily="18" charset="0"/>
                <a:cs typeface="B Nazanin" panose="00000400000000000000" pitchFamily="2" charset="-78"/>
              </a:rPr>
              <a:t>افزایش جریان معکوس، هسته در خلاف جهت، مغناطیده می‌شود و افزایش بیشتر این جریان مغناطیس‌شوندگی باعث می‌شود هسته به نقطه اشباع خود در خلاف جهت برسد که این مسئله در نقطه </a:t>
            </a:r>
            <a:r>
              <a:rPr lang="en-US" sz="1650" dirty="0">
                <a:latin typeface="Cambria Math" panose="02040503050406030204" pitchFamily="18" charset="0"/>
                <a:ea typeface="Cambria Math" panose="02040503050406030204" pitchFamily="18" charset="0"/>
                <a:cs typeface="B Nazanin" panose="00000400000000000000" pitchFamily="2" charset="-78"/>
              </a:rPr>
              <a:t>d </a:t>
            </a:r>
            <a:r>
              <a:rPr lang="fa-IR" sz="1650" dirty="0" smtClean="0">
                <a:latin typeface="Cambria Math" panose="02040503050406030204" pitchFamily="18" charset="0"/>
                <a:ea typeface="Cambria Math" panose="02040503050406030204" pitchFamily="18" charset="0"/>
                <a:cs typeface="B Nazanin" panose="00000400000000000000" pitchFamily="2" charset="-78"/>
              </a:rPr>
              <a:t> </a:t>
            </a:r>
            <a:r>
              <a:rPr lang="ar-BH" sz="1650" dirty="0" smtClean="0">
                <a:latin typeface="Cambria Math" panose="02040503050406030204" pitchFamily="18" charset="0"/>
                <a:ea typeface="Cambria Math" panose="02040503050406030204" pitchFamily="18" charset="0"/>
                <a:cs typeface="B Nazanin" panose="00000400000000000000" pitchFamily="2" charset="-78"/>
              </a:rPr>
              <a:t>روی </a:t>
            </a:r>
            <a:r>
              <a:rPr lang="ar-BH" sz="1650" dirty="0">
                <a:latin typeface="Cambria Math" panose="02040503050406030204" pitchFamily="18" charset="0"/>
                <a:ea typeface="Cambria Math" panose="02040503050406030204" pitchFamily="18" charset="0"/>
                <a:cs typeface="B Nazanin" panose="00000400000000000000" pitchFamily="2" charset="-78"/>
              </a:rPr>
              <a:t>منحنی رخ می‌دهد.</a:t>
            </a:r>
          </a:p>
          <a:p>
            <a:pPr algn="just" rtl="1"/>
            <a:r>
              <a:rPr lang="ar-BH" sz="1650" dirty="0">
                <a:latin typeface="Cambria Math" panose="02040503050406030204" pitchFamily="18" charset="0"/>
                <a:ea typeface="Cambria Math" panose="02040503050406030204" pitchFamily="18" charset="0"/>
                <a:cs typeface="B Nazanin" panose="00000400000000000000" pitchFamily="2" charset="-78"/>
              </a:rPr>
              <a:t>این نقطه نسبت به نقطه </a:t>
            </a:r>
            <a:r>
              <a:rPr lang="en-US" sz="1650" dirty="0">
                <a:latin typeface="Cambria Math" panose="02040503050406030204" pitchFamily="18" charset="0"/>
                <a:ea typeface="Cambria Math" panose="02040503050406030204" pitchFamily="18" charset="0"/>
                <a:cs typeface="B Nazanin" panose="00000400000000000000" pitchFamily="2" charset="-78"/>
              </a:rPr>
              <a:t>a </a:t>
            </a:r>
            <a:r>
              <a:rPr lang="fa-IR" sz="1650" dirty="0" smtClean="0">
                <a:latin typeface="Cambria Math" panose="02040503050406030204" pitchFamily="18" charset="0"/>
                <a:ea typeface="Cambria Math" panose="02040503050406030204" pitchFamily="18" charset="0"/>
                <a:cs typeface="B Nazanin" panose="00000400000000000000" pitchFamily="2" charset="-78"/>
              </a:rPr>
              <a:t> </a:t>
            </a:r>
            <a:r>
              <a:rPr lang="ar-BH" sz="1650" dirty="0" smtClean="0">
                <a:latin typeface="Cambria Math" panose="02040503050406030204" pitchFamily="18" charset="0"/>
                <a:ea typeface="Cambria Math" panose="02040503050406030204" pitchFamily="18" charset="0"/>
                <a:cs typeface="B Nazanin" panose="00000400000000000000" pitchFamily="2" charset="-78"/>
              </a:rPr>
              <a:t>روی </a:t>
            </a:r>
            <a:r>
              <a:rPr lang="ar-BH" sz="1650" dirty="0">
                <a:latin typeface="Cambria Math" panose="02040503050406030204" pitchFamily="18" charset="0"/>
                <a:ea typeface="Cambria Math" panose="02040503050406030204" pitchFamily="18" charset="0"/>
                <a:cs typeface="B Nazanin" panose="00000400000000000000" pitchFamily="2" charset="-78"/>
              </a:rPr>
              <a:t>منحنی متقارن است. اگر جریان مغناطیس کننده دوباره به صفر کاهش یابد،‌ پسماند مغناطیسی موجود در هسته مقداری مانند قبل اما معکوس دارد که نقطه </a:t>
            </a:r>
            <a:r>
              <a:rPr lang="en-US" sz="1650" dirty="0">
                <a:latin typeface="Cambria Math" panose="02040503050406030204" pitchFamily="18" charset="0"/>
                <a:ea typeface="Cambria Math" panose="02040503050406030204" pitchFamily="18" charset="0"/>
                <a:cs typeface="B Nazanin" panose="00000400000000000000" pitchFamily="2" charset="-78"/>
              </a:rPr>
              <a:t>e </a:t>
            </a:r>
            <a:r>
              <a:rPr lang="fa-IR" sz="1650" dirty="0" smtClean="0">
                <a:latin typeface="Cambria Math" panose="02040503050406030204" pitchFamily="18" charset="0"/>
                <a:ea typeface="Cambria Math" panose="02040503050406030204" pitchFamily="18" charset="0"/>
                <a:cs typeface="B Nazanin" panose="00000400000000000000" pitchFamily="2" charset="-78"/>
              </a:rPr>
              <a:t> </a:t>
            </a:r>
            <a:r>
              <a:rPr lang="ar-BH" sz="1650" dirty="0" smtClean="0">
                <a:latin typeface="Cambria Math" panose="02040503050406030204" pitchFamily="18" charset="0"/>
                <a:ea typeface="Cambria Math" panose="02040503050406030204" pitchFamily="18" charset="0"/>
                <a:cs typeface="B Nazanin" panose="00000400000000000000" pitchFamily="2" charset="-78"/>
              </a:rPr>
              <a:t>در </a:t>
            </a:r>
            <a:r>
              <a:rPr lang="ar-BH" sz="1650" dirty="0">
                <a:latin typeface="Cambria Math" panose="02040503050406030204" pitchFamily="18" charset="0"/>
                <a:ea typeface="Cambria Math" panose="02040503050406030204" pitchFamily="18" charset="0"/>
                <a:cs typeface="B Nazanin" panose="00000400000000000000" pitchFamily="2" charset="-78"/>
              </a:rPr>
              <a:t>منحنی است.</a:t>
            </a:r>
          </a:p>
          <a:p>
            <a:pPr algn="just" rtl="1"/>
            <a:r>
              <a:rPr lang="ar-BH" sz="1650" dirty="0">
                <a:latin typeface="Cambria Math" panose="02040503050406030204" pitchFamily="18" charset="0"/>
                <a:ea typeface="Cambria Math" panose="02040503050406030204" pitchFamily="18" charset="0"/>
                <a:cs typeface="B Nazanin" panose="00000400000000000000" pitchFamily="2" charset="-78"/>
              </a:rPr>
              <a:t>دوباره با معکوس کردن جریان مغناطیس کننده در سیم‌پیچ این بار در جهت مثبت، شار مغناطیسی به صفر می‌رسد که نقطه </a:t>
            </a:r>
            <a:r>
              <a:rPr lang="en-US" sz="1650" dirty="0">
                <a:latin typeface="Cambria Math" panose="02040503050406030204" pitchFamily="18" charset="0"/>
                <a:ea typeface="Cambria Math" panose="02040503050406030204" pitchFamily="18" charset="0"/>
                <a:cs typeface="B Nazanin" panose="00000400000000000000" pitchFamily="2" charset="-78"/>
              </a:rPr>
              <a:t>f </a:t>
            </a:r>
            <a:r>
              <a:rPr lang="fa-IR" sz="1650" dirty="0" smtClean="0">
                <a:latin typeface="Cambria Math" panose="02040503050406030204" pitchFamily="18" charset="0"/>
                <a:ea typeface="Cambria Math" panose="02040503050406030204" pitchFamily="18" charset="0"/>
                <a:cs typeface="B Nazanin" panose="00000400000000000000" pitchFamily="2" charset="-78"/>
              </a:rPr>
              <a:t> </a:t>
            </a:r>
            <a:r>
              <a:rPr lang="ar-BH" sz="1650" dirty="0" smtClean="0">
                <a:latin typeface="Cambria Math" panose="02040503050406030204" pitchFamily="18" charset="0"/>
                <a:ea typeface="Cambria Math" panose="02040503050406030204" pitchFamily="18" charset="0"/>
                <a:cs typeface="B Nazanin" panose="00000400000000000000" pitchFamily="2" charset="-78"/>
              </a:rPr>
              <a:t>روی </a:t>
            </a:r>
            <a:r>
              <a:rPr lang="ar-BH" sz="1650" dirty="0">
                <a:latin typeface="Cambria Math" panose="02040503050406030204" pitchFamily="18" charset="0"/>
                <a:ea typeface="Cambria Math" panose="02040503050406030204" pitchFamily="18" charset="0"/>
                <a:cs typeface="B Nazanin" panose="00000400000000000000" pitchFamily="2" charset="-78"/>
              </a:rPr>
              <a:t>منحنی است و مانند قبل،‌ با افزایش بیشتر جریان مغناطیس کننده در جهت مثبت، هسته به نقطه اشباع خود می‌رسد که روی منحنی با </a:t>
            </a:r>
            <a:r>
              <a:rPr lang="en-US" sz="1650" dirty="0">
                <a:latin typeface="Cambria Math" panose="02040503050406030204" pitchFamily="18" charset="0"/>
                <a:ea typeface="Cambria Math" panose="02040503050406030204" pitchFamily="18" charset="0"/>
                <a:cs typeface="B Nazanin" panose="00000400000000000000" pitchFamily="2" charset="-78"/>
              </a:rPr>
              <a:t>a </a:t>
            </a:r>
            <a:r>
              <a:rPr lang="fa-IR" sz="1650" dirty="0" smtClean="0">
                <a:latin typeface="Cambria Math" panose="02040503050406030204" pitchFamily="18" charset="0"/>
                <a:ea typeface="Cambria Math" panose="02040503050406030204" pitchFamily="18" charset="0"/>
                <a:cs typeface="B Nazanin" panose="00000400000000000000" pitchFamily="2" charset="-78"/>
              </a:rPr>
              <a:t> </a:t>
            </a:r>
            <a:r>
              <a:rPr lang="ar-BH" sz="1650" dirty="0" smtClean="0">
                <a:latin typeface="Cambria Math" panose="02040503050406030204" pitchFamily="18" charset="0"/>
                <a:ea typeface="Cambria Math" panose="02040503050406030204" pitchFamily="18" charset="0"/>
                <a:cs typeface="B Nazanin" panose="00000400000000000000" pitchFamily="2" charset="-78"/>
              </a:rPr>
              <a:t>نمایش </a:t>
            </a:r>
            <a:r>
              <a:rPr lang="ar-BH" sz="1650" dirty="0">
                <a:latin typeface="Cambria Math" panose="02040503050406030204" pitchFamily="18" charset="0"/>
                <a:ea typeface="Cambria Math" panose="02040503050406030204" pitchFamily="18" charset="0"/>
                <a:cs typeface="B Nazanin" panose="00000400000000000000" pitchFamily="2" charset="-78"/>
              </a:rPr>
              <a:t>داده شده است.</a:t>
            </a:r>
          </a:p>
          <a:p>
            <a:pPr algn="just" rtl="1"/>
            <a:r>
              <a:rPr lang="ar-BH" sz="1650" dirty="0">
                <a:latin typeface="Cambria Math" panose="02040503050406030204" pitchFamily="18" charset="0"/>
                <a:ea typeface="Cambria Math" panose="02040503050406030204" pitchFamily="18" charset="0"/>
                <a:cs typeface="B Nazanin" panose="00000400000000000000" pitchFamily="2" charset="-78"/>
              </a:rPr>
              <a:t>بنابراین، همچنان که جریان در سیم‌پیچ بین مقادیر مثبت و منفی در تناوب است (مانند دوره تناوب ولتاژ </a:t>
            </a:r>
            <a:r>
              <a:rPr lang="en-US" sz="1650" dirty="0" smtClean="0">
                <a:latin typeface="Cambria Math" panose="02040503050406030204" pitchFamily="18" charset="0"/>
                <a:ea typeface="Cambria Math" panose="02040503050406030204" pitchFamily="18" charset="0"/>
                <a:cs typeface="B Nazanin" panose="00000400000000000000" pitchFamily="2" charset="-78"/>
              </a:rPr>
              <a:t>AC</a:t>
            </a:r>
            <a:r>
              <a:rPr lang="fa-IR" sz="1650" dirty="0" smtClean="0">
                <a:latin typeface="Cambria Math" panose="02040503050406030204" pitchFamily="18" charset="0"/>
                <a:ea typeface="Cambria Math" panose="02040503050406030204" pitchFamily="18" charset="0"/>
                <a:cs typeface="B Nazanin" panose="00000400000000000000" pitchFamily="2" charset="-78"/>
              </a:rPr>
              <a:t>)</a:t>
            </a:r>
            <a:r>
              <a:rPr lang="en-US" sz="1650" dirty="0" smtClean="0">
                <a:latin typeface="Cambria Math" panose="02040503050406030204" pitchFamily="18" charset="0"/>
                <a:ea typeface="Cambria Math" panose="02040503050406030204" pitchFamily="18" charset="0"/>
                <a:cs typeface="B Nazanin" panose="00000400000000000000" pitchFamily="2" charset="-78"/>
              </a:rPr>
              <a:t>، </a:t>
            </a:r>
            <a:r>
              <a:rPr lang="ar-BH" sz="1650" dirty="0">
                <a:latin typeface="Cambria Math" panose="02040503050406030204" pitchFamily="18" charset="0"/>
                <a:ea typeface="Cambria Math" panose="02040503050406030204" pitchFamily="18" charset="0"/>
                <a:cs typeface="B Nazanin" panose="00000400000000000000" pitchFamily="2" charset="-78"/>
              </a:rPr>
              <a:t>منحنی‌های </a:t>
            </a:r>
            <a:r>
              <a:rPr lang="en-US" sz="1650" dirty="0">
                <a:latin typeface="Cambria Math" panose="02040503050406030204" pitchFamily="18" charset="0"/>
                <a:ea typeface="Cambria Math" panose="02040503050406030204" pitchFamily="18" charset="0"/>
                <a:cs typeface="B Nazanin" panose="00000400000000000000" pitchFamily="2" charset="-78"/>
              </a:rPr>
              <a:t>B-H </a:t>
            </a:r>
            <a:r>
              <a:rPr lang="ar-BH" sz="1650" dirty="0" smtClean="0">
                <a:latin typeface="Cambria Math" panose="02040503050406030204" pitchFamily="18" charset="0"/>
                <a:ea typeface="Cambria Math" panose="02040503050406030204" pitchFamily="18" charset="0"/>
                <a:cs typeface="B Nazanin" panose="00000400000000000000" pitchFamily="2" charset="-78"/>
              </a:rPr>
              <a:t>مسیر</a:t>
            </a:r>
            <a:r>
              <a:rPr lang="en-US" sz="1650" dirty="0" smtClean="0">
                <a:latin typeface="Cambria Math" panose="02040503050406030204" pitchFamily="18" charset="0"/>
                <a:ea typeface="Cambria Math" panose="02040503050406030204" pitchFamily="18" charset="0"/>
                <a:cs typeface="B Nazanin" panose="00000400000000000000" pitchFamily="2" charset="-78"/>
              </a:rPr>
              <a:t>a-b-c-d-e-f-a </a:t>
            </a:r>
            <a:r>
              <a:rPr lang="fa-IR" sz="1650" dirty="0" smtClean="0">
                <a:latin typeface="Cambria Math" panose="02040503050406030204" pitchFamily="18" charset="0"/>
                <a:ea typeface="Cambria Math" panose="02040503050406030204" pitchFamily="18" charset="0"/>
                <a:cs typeface="B Nazanin" panose="00000400000000000000" pitchFamily="2" charset="-78"/>
              </a:rPr>
              <a:t> </a:t>
            </a:r>
            <a:r>
              <a:rPr lang="ar-BH" sz="1650" dirty="0" smtClean="0">
                <a:latin typeface="Cambria Math" panose="02040503050406030204" pitchFamily="18" charset="0"/>
                <a:ea typeface="Cambria Math" panose="02040503050406030204" pitchFamily="18" charset="0"/>
                <a:cs typeface="B Nazanin" panose="00000400000000000000" pitchFamily="2" charset="-78"/>
              </a:rPr>
              <a:t>را </a:t>
            </a:r>
            <a:r>
              <a:rPr lang="ar-BH" sz="1650" dirty="0">
                <a:latin typeface="Cambria Math" panose="02040503050406030204" pitchFamily="18" charset="0"/>
                <a:ea typeface="Cambria Math" panose="02040503050406030204" pitchFamily="18" charset="0"/>
                <a:cs typeface="B Nazanin" panose="00000400000000000000" pitchFamily="2" charset="-78"/>
              </a:rPr>
              <a:t>طی می‌کنند. </a:t>
            </a:r>
            <a:r>
              <a:rPr lang="ar-BH" sz="1650"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این مسیر به نام «حلقه هیسترزیس» (</a:t>
            </a:r>
            <a:r>
              <a:rPr lang="en-US" sz="1650"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Magnetic Hysteresis </a:t>
            </a:r>
            <a:r>
              <a:rPr lang="en-US" sz="165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Loop</a:t>
            </a:r>
            <a:r>
              <a:rPr lang="fa-IR" sz="165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 </a:t>
            </a:r>
            <a:r>
              <a:rPr lang="ar-BH" sz="165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شناخته </a:t>
            </a:r>
            <a:r>
              <a:rPr lang="ar-BH" sz="1650"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می‌شود.</a:t>
            </a:r>
          </a:p>
          <a:p>
            <a:pPr algn="just" rtl="1"/>
            <a:r>
              <a:rPr lang="ar-BH" sz="1650" dirty="0">
                <a:latin typeface="Cambria Math" panose="02040503050406030204" pitchFamily="18" charset="0"/>
                <a:ea typeface="Cambria Math" panose="02040503050406030204" pitchFamily="18" charset="0"/>
                <a:cs typeface="B Nazanin" panose="00000400000000000000" pitchFamily="2" charset="-78"/>
              </a:rPr>
              <a:t>اثر پسماند مغناطیسی نشان می‌دهد که فرآیند مغناطیسی کردن یک هسته فرومغناطیس و چگالی شار </a:t>
            </a:r>
            <a:r>
              <a:rPr lang="ar-BH" sz="1650" dirty="0" smtClean="0">
                <a:latin typeface="Cambria Math" panose="02040503050406030204" pitchFamily="18" charset="0"/>
                <a:ea typeface="Cambria Math" panose="02040503050406030204" pitchFamily="18" charset="0"/>
                <a:cs typeface="B Nazanin" panose="00000400000000000000" pitchFamily="2" charset="-78"/>
              </a:rPr>
              <a:t>مغناطیسی</a:t>
            </a:r>
            <a:r>
              <a:rPr lang="fa-IR" sz="1650" dirty="0" smtClean="0">
                <a:latin typeface="Cambria Math" panose="02040503050406030204" pitchFamily="18" charset="0"/>
                <a:ea typeface="Cambria Math" panose="02040503050406030204" pitchFamily="18" charset="0"/>
                <a:cs typeface="B Nazanin" panose="00000400000000000000" pitchFamily="2" charset="-78"/>
              </a:rPr>
              <a:t>،</a:t>
            </a:r>
            <a:r>
              <a:rPr lang="ar-BH" sz="1650" dirty="0" smtClean="0">
                <a:latin typeface="Cambria Math" panose="02040503050406030204" pitchFamily="18" charset="0"/>
                <a:ea typeface="Cambria Math" panose="02040503050406030204" pitchFamily="18" charset="0"/>
                <a:cs typeface="B Nazanin" panose="00000400000000000000" pitchFamily="2" charset="-78"/>
              </a:rPr>
              <a:t> </a:t>
            </a:r>
            <a:r>
              <a:rPr lang="ar-BH" sz="1650" dirty="0">
                <a:latin typeface="Cambria Math" panose="02040503050406030204" pitchFamily="18" charset="0"/>
                <a:ea typeface="Cambria Math" panose="02040503050406030204" pitchFamily="18" charset="0"/>
                <a:cs typeface="B Nazanin" panose="00000400000000000000" pitchFamily="2" charset="-78"/>
              </a:rPr>
              <a:t>بستگی به این دارد که هسته فرومغناطیسی در کدام نقطه منحنی مغناطیده شده است. بنابراین، مواد فرومغناطیس «حافظه‌دار» می‌شوند، زیرا حتی پس از حذف میدان مغناطیسی خارجی، هسته مغناطیده باقی می‌ماند</a:t>
            </a:r>
            <a:r>
              <a:rPr lang="ar-BH" sz="1650" dirty="0" smtClean="0">
                <a:latin typeface="Cambria Math" panose="02040503050406030204" pitchFamily="18" charset="0"/>
                <a:ea typeface="Cambria Math" panose="02040503050406030204" pitchFamily="18" charset="0"/>
                <a:cs typeface="B Nazanin" panose="00000400000000000000" pitchFamily="2" charset="-78"/>
              </a:rPr>
              <a:t>.</a:t>
            </a:r>
            <a:r>
              <a:rPr lang="fa-IR" sz="1650" dirty="0" smtClean="0">
                <a:latin typeface="Cambria Math" panose="02040503050406030204" pitchFamily="18" charset="0"/>
                <a:ea typeface="Cambria Math" panose="02040503050406030204" pitchFamily="18" charset="0"/>
                <a:cs typeface="B Nazanin" panose="00000400000000000000" pitchFamily="2" charset="-78"/>
              </a:rPr>
              <a:t> </a:t>
            </a:r>
            <a:r>
              <a:rPr lang="ar-BH" sz="165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نیروی </a:t>
            </a:r>
            <a:r>
              <a:rPr lang="ar-BH" sz="1650"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مغناطیس زدا برای غلبه بر این پسماند مغناطیسی (برای بستن حلقه هیسترزیس) به انرژی نیاز دارد. این انرژی، به صورت گرما در ماده مغناطیسی تلف می‌شود که «</a:t>
            </a:r>
            <a:r>
              <a:rPr lang="ar-BH" sz="1650" b="1"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تلفات هیسترزیس</a:t>
            </a:r>
            <a:r>
              <a:rPr lang="ar-BH" sz="1650"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 نام دارد و مقدار تلفات به مقدار نیروی مغناطیس زدای لازم برای ماده وابسته است</a:t>
            </a:r>
            <a:r>
              <a:rPr lang="ar-BH" sz="165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a:t>
            </a:r>
            <a:endParaRPr lang="ar-BH" sz="1650" dirty="0">
              <a:solidFill>
                <a:srgbClr val="FF0000"/>
              </a:solidFill>
              <a:latin typeface="Cambria Math" panose="02040503050406030204" pitchFamily="18" charset="0"/>
              <a:ea typeface="Cambria Math" panose="02040503050406030204" pitchFamily="18" charset="0"/>
              <a:cs typeface="B Nazanin" panose="00000400000000000000" pitchFamily="2" charset="-78"/>
            </a:endParaRPr>
          </a:p>
        </p:txBody>
      </p:sp>
      <p:pic>
        <p:nvPicPr>
          <p:cNvPr id="2" name="Picture 1"/>
          <p:cNvPicPr>
            <a:picLocks noChangeAspect="1"/>
          </p:cNvPicPr>
          <p:nvPr/>
        </p:nvPicPr>
        <p:blipFill>
          <a:blip r:embed="rId2"/>
          <a:stretch>
            <a:fillRect/>
          </a:stretch>
        </p:blipFill>
        <p:spPr>
          <a:xfrm>
            <a:off x="13063" y="3659604"/>
            <a:ext cx="3886200" cy="2696746"/>
          </a:xfrm>
          <a:prstGeom prst="rect">
            <a:avLst/>
          </a:prstGeom>
        </p:spPr>
      </p:pic>
      <p:sp>
        <p:nvSpPr>
          <p:cNvPr id="3" name="Rectangle 2"/>
          <p:cNvSpPr/>
          <p:nvPr/>
        </p:nvSpPr>
        <p:spPr>
          <a:xfrm>
            <a:off x="3899262" y="3868727"/>
            <a:ext cx="5092337" cy="2631490"/>
          </a:xfrm>
          <a:prstGeom prst="rect">
            <a:avLst/>
          </a:prstGeom>
        </p:spPr>
        <p:txBody>
          <a:bodyPr wrap="square">
            <a:spAutoFit/>
          </a:bodyPr>
          <a:lstStyle/>
          <a:p>
            <a:pPr algn="just" rtl="1"/>
            <a:r>
              <a:rPr lang="ar-BH" sz="1650" dirty="0">
                <a:latin typeface="Cambria Math" panose="02040503050406030204" pitchFamily="18" charset="0"/>
                <a:ea typeface="Cambria Math" panose="02040503050406030204" pitchFamily="18" charset="0"/>
                <a:cs typeface="B Nazanin" panose="00000400000000000000" pitchFamily="2" charset="-78"/>
              </a:rPr>
              <a:t>با افزودن ماده‌ای مانند سیلیکون به آهن،‌ فلزی با نیروی مغناطیس زدای کم ساخته می‌شود که حلقه هیسترزیس آن، باریک‌تر از آهن خالص است. </a:t>
            </a:r>
            <a:r>
              <a:rPr lang="ar-BH" sz="1650"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مواد دارای حلقه هیسترزیس باریک، به آسانی مغناطیسی و غیر مغناطیسی شده و با نام </a:t>
            </a:r>
            <a:r>
              <a:rPr lang="ar-BH" sz="1650" b="1"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«مواد مغناطیسی نرم» </a:t>
            </a:r>
            <a:r>
              <a:rPr lang="ar-BH" sz="1650"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شناخته می‌شوند. از این ترکیب در ساخت ترانسفورماتور، رله و سلونوئید استفاده می‌شود زیرا حلقه باریک به این مورد اشاره دارد که در هر تناوب جریان، تلفات کمی در فرآیند مغناطش رخ می‌دهد</a:t>
            </a:r>
            <a:r>
              <a:rPr lang="ar-BH" sz="165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a:t>
            </a:r>
            <a:r>
              <a:rPr lang="fa-IR" sz="165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 </a:t>
            </a:r>
            <a:r>
              <a:rPr lang="ar-BH" sz="1650" dirty="0" smtClean="0">
                <a:latin typeface="Cambria Math" panose="02040503050406030204" pitchFamily="18" charset="0"/>
                <a:ea typeface="Cambria Math" panose="02040503050406030204" pitchFamily="18" charset="0"/>
                <a:cs typeface="B Nazanin" panose="00000400000000000000" pitchFamily="2" charset="-78"/>
              </a:rPr>
              <a:t>طی </a:t>
            </a:r>
            <a:r>
              <a:rPr lang="ar-BH" sz="1650" dirty="0">
                <a:latin typeface="Cambria Math" panose="02040503050406030204" pitchFamily="18" charset="0"/>
                <a:ea typeface="Cambria Math" panose="02040503050406030204" pitchFamily="18" charset="0"/>
                <a:cs typeface="B Nazanin" panose="00000400000000000000" pitchFamily="2" charset="-78"/>
              </a:rPr>
              <a:t>ایجاد پسماند مغناطیسی، گرما تلف می‌شود که با مساحت حلقه هیسترزیس مغناطیسی متناسب است. از آنجایی که در ترانسفورماتورهای </a:t>
            </a:r>
            <a:r>
              <a:rPr lang="en-US" sz="1650" dirty="0">
                <a:latin typeface="Cambria Math" panose="02040503050406030204" pitchFamily="18" charset="0"/>
                <a:ea typeface="Cambria Math" panose="02040503050406030204" pitchFamily="18" charset="0"/>
                <a:cs typeface="B Nazanin" panose="00000400000000000000" pitchFamily="2" charset="-78"/>
              </a:rPr>
              <a:t>AC </a:t>
            </a:r>
            <a:r>
              <a:rPr lang="fa-IR" sz="1650" dirty="0">
                <a:latin typeface="Cambria Math" panose="02040503050406030204" pitchFamily="18" charset="0"/>
                <a:ea typeface="Cambria Math" panose="02040503050406030204" pitchFamily="18" charset="0"/>
                <a:cs typeface="B Nazanin" panose="00000400000000000000" pitchFamily="2" charset="-78"/>
              </a:rPr>
              <a:t> </a:t>
            </a:r>
            <a:r>
              <a:rPr lang="ar-BH" sz="1650" dirty="0">
                <a:latin typeface="Cambria Math" panose="02040503050406030204" pitchFamily="18" charset="0"/>
                <a:ea typeface="Cambria Math" panose="02040503050406030204" pitchFamily="18" charset="0"/>
                <a:cs typeface="B Nazanin" panose="00000400000000000000" pitchFamily="2" charset="-78"/>
              </a:rPr>
              <a:t>جهت جریان دائما</a:t>
            </a:r>
            <a:r>
              <a:rPr lang="fa-IR" sz="1650" dirty="0">
                <a:latin typeface="Cambria Math" panose="02040503050406030204" pitchFamily="18" charset="0"/>
                <a:ea typeface="Cambria Math" panose="02040503050406030204" pitchFamily="18" charset="0"/>
                <a:cs typeface="B Nazanin" panose="00000400000000000000" pitchFamily="2" charset="-78"/>
              </a:rPr>
              <a:t>ً</a:t>
            </a:r>
            <a:r>
              <a:rPr lang="ar-BH" sz="1650" dirty="0">
                <a:latin typeface="Cambria Math" panose="02040503050406030204" pitchFamily="18" charset="0"/>
                <a:ea typeface="Cambria Math" panose="02040503050406030204" pitchFamily="18" charset="0"/>
                <a:cs typeface="B Nazanin" panose="00000400000000000000" pitchFamily="2" charset="-78"/>
              </a:rPr>
              <a:t> تغییر می‌کند، تلفات هیسترزیس همواره وجود دارد. این موضوع یکی از چالش‌های این تجهیزات است.</a:t>
            </a:r>
            <a:endParaRPr lang="en-US" sz="1650" dirty="0">
              <a:latin typeface="Cambria Math" panose="02040503050406030204" pitchFamily="18" charset="0"/>
              <a:ea typeface="Cambria Math" panose="02040503050406030204" pitchFamily="18" charset="0"/>
              <a:cs typeface="B Nazanin" panose="00000400000000000000" pitchFamily="2" charset="-78"/>
            </a:endParaRPr>
          </a:p>
        </p:txBody>
      </p:sp>
    </p:spTree>
    <p:extLst>
      <p:ext uri="{BB962C8B-B14F-4D97-AF65-F5344CB8AC3E}">
        <p14:creationId xmlns:p14="http://schemas.microsoft.com/office/powerpoint/2010/main" val="2715653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2" name="Rectangle 1"/>
          <p:cNvSpPr/>
          <p:nvPr/>
        </p:nvSpPr>
        <p:spPr>
          <a:xfrm>
            <a:off x="5410200" y="228600"/>
            <a:ext cx="3499676" cy="400110"/>
          </a:xfrm>
          <a:prstGeom prst="rect">
            <a:avLst/>
          </a:prstGeom>
        </p:spPr>
        <p:txBody>
          <a:bodyPr wrap="none">
            <a:spAutoFit/>
          </a:bodyPr>
          <a:lstStyle/>
          <a:p>
            <a:pPr algn="r" rtl="1"/>
            <a:r>
              <a:rPr lang="fa-IR" sz="2000"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rPr>
              <a:t>1-4- اجزای اصلی مدارهای فشرده</a:t>
            </a:r>
            <a:endParaRPr lang="en-US" sz="2000" dirty="0">
              <a:solidFill>
                <a:srgbClr val="00B050"/>
              </a:solidFill>
              <a:cs typeface="B Titr" panose="00000700000000000000" pitchFamily="2" charset="-78"/>
            </a:endParaRPr>
          </a:p>
        </p:txBody>
      </p:sp>
      <p:sp>
        <p:nvSpPr>
          <p:cNvPr id="5" name="Rectangle 4"/>
          <p:cNvSpPr/>
          <p:nvPr/>
        </p:nvSpPr>
        <p:spPr>
          <a:xfrm>
            <a:off x="356786" y="676947"/>
            <a:ext cx="8627011" cy="2046714"/>
          </a:xfrm>
          <a:prstGeom prst="rect">
            <a:avLst/>
          </a:prstGeom>
        </p:spPr>
        <p:txBody>
          <a:bodyPr wrap="square">
            <a:spAutoFit/>
          </a:bodyPr>
          <a:lstStyle/>
          <a:p>
            <a:pPr marL="285750" indent="-285750" algn="r" rtl="1">
              <a:spcBef>
                <a:spcPts val="600"/>
              </a:spcBef>
              <a:buFont typeface="Wingdings" panose="05000000000000000000" pitchFamily="2" charset="2"/>
              <a:buChar char="q"/>
              <a:tabLst>
                <a:tab pos="4464050" algn="l"/>
              </a:tabLst>
            </a:pPr>
            <a:r>
              <a:rPr lang="fa-IR" sz="1700" dirty="0" smtClean="0">
                <a:latin typeface="Times New Roman" panose="02020603050405020304" pitchFamily="18" charset="0"/>
                <a:ea typeface="Calibri" panose="020F0502020204030204" pitchFamily="34" charset="0"/>
                <a:cs typeface="B Nazanin" panose="00000400000000000000" pitchFamily="2" charset="-78"/>
              </a:rPr>
              <a:t>در این فصل اجزاء دو سر بررسی می شوند. ضمناً المان ها </a:t>
            </a:r>
            <a:r>
              <a:rPr lang="fa-IR"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ایده آل</a:t>
            </a:r>
            <a:r>
              <a:rPr lang="fa-IR" sz="1700" b="1" dirty="0" smtClean="0">
                <a:latin typeface="Times New Roman" panose="02020603050405020304" pitchFamily="18" charset="0"/>
                <a:ea typeface="Calibri" panose="020F0502020204030204" pitchFamily="34" charset="0"/>
                <a:cs typeface="B Nazanin" panose="00000400000000000000" pitchFamily="2" charset="-78"/>
              </a:rPr>
              <a:t> </a:t>
            </a:r>
            <a:r>
              <a:rPr lang="fa-IR" sz="1700" dirty="0" smtClean="0">
                <a:latin typeface="Times New Roman" panose="02020603050405020304" pitchFamily="18" charset="0"/>
                <a:ea typeface="Calibri" panose="020F0502020204030204" pitchFamily="34" charset="0"/>
                <a:cs typeface="B Nazanin" panose="00000400000000000000" pitchFamily="2" charset="-78"/>
              </a:rPr>
              <a:t>فرض می شوند. این المان ها عبارتند از:</a:t>
            </a:r>
          </a:p>
          <a:p>
            <a:pPr marL="285750" indent="-285750" algn="r" rtl="1">
              <a:spcBef>
                <a:spcPts val="600"/>
              </a:spcBef>
              <a:buFont typeface="Wingdings" panose="05000000000000000000" pitchFamily="2" charset="2"/>
              <a:buChar char="ü"/>
              <a:tabLst>
                <a:tab pos="4464050" algn="l"/>
              </a:tabLst>
            </a:pPr>
            <a:r>
              <a:rPr lang="fa-IR" sz="1700" dirty="0" smtClean="0">
                <a:latin typeface="Times New Roman" panose="02020603050405020304" pitchFamily="18" charset="0"/>
                <a:ea typeface="Times New Roman" panose="02020603050405020304" pitchFamily="18" charset="0"/>
                <a:cs typeface="B Nazanin" panose="00000400000000000000" pitchFamily="2" charset="-78"/>
              </a:rPr>
              <a:t>مقاومت </a:t>
            </a:r>
            <a:r>
              <a:rPr lang="fa-IR" sz="1700" dirty="0">
                <a:latin typeface="Times New Roman" panose="02020603050405020304" pitchFamily="18" charset="0"/>
                <a:ea typeface="Times New Roman" panose="02020603050405020304" pitchFamily="18" charset="0"/>
                <a:cs typeface="B Nazanin" panose="00000400000000000000" pitchFamily="2" charset="-78"/>
              </a:rPr>
              <a:t>(خطی/غیرخطی، تغییرپذیر/تغییرناپذیر با زمان)؛</a:t>
            </a:r>
          </a:p>
          <a:p>
            <a:pPr marL="285750" indent="-285750" algn="r" rtl="1">
              <a:spcBef>
                <a:spcPts val="600"/>
              </a:spcBef>
              <a:buFont typeface="Wingdings" panose="05000000000000000000" pitchFamily="2" charset="2"/>
              <a:buChar char="ü"/>
              <a:tabLst>
                <a:tab pos="4464050" algn="l"/>
              </a:tabLst>
            </a:pPr>
            <a:r>
              <a:rPr lang="fa-IR" sz="1700" dirty="0">
                <a:latin typeface="Times New Roman" panose="02020603050405020304" pitchFamily="18" charset="0"/>
                <a:ea typeface="Times New Roman" panose="02020603050405020304" pitchFamily="18" charset="0"/>
                <a:cs typeface="B Nazanin" panose="00000400000000000000" pitchFamily="2" charset="-78"/>
              </a:rPr>
              <a:t>منابع نابسته (مستقل)؛</a:t>
            </a:r>
          </a:p>
          <a:p>
            <a:pPr marL="285750" indent="-285750" algn="r" rtl="1">
              <a:spcBef>
                <a:spcPts val="600"/>
              </a:spcBef>
              <a:buFont typeface="Wingdings" panose="05000000000000000000" pitchFamily="2" charset="2"/>
              <a:buChar char="ü"/>
              <a:tabLst>
                <a:tab pos="4464050" algn="l"/>
              </a:tabLst>
            </a:pPr>
            <a:r>
              <a:rPr lang="fa-IR" sz="1700" dirty="0">
                <a:latin typeface="Times New Roman" panose="02020603050405020304" pitchFamily="18" charset="0"/>
                <a:ea typeface="Times New Roman" panose="02020603050405020304" pitchFamily="18" charset="0"/>
                <a:cs typeface="B Nazanin" panose="00000400000000000000" pitchFamily="2" charset="-78"/>
              </a:rPr>
              <a:t>منابع وابسته؛</a:t>
            </a:r>
          </a:p>
          <a:p>
            <a:pPr marL="285750" indent="-285750" algn="r" rtl="1">
              <a:spcBef>
                <a:spcPts val="600"/>
              </a:spcBef>
              <a:buFont typeface="Wingdings" panose="05000000000000000000" pitchFamily="2" charset="2"/>
              <a:buChar char="ü"/>
              <a:tabLst>
                <a:tab pos="4464050" algn="l"/>
              </a:tabLst>
            </a:pPr>
            <a:r>
              <a:rPr lang="fa-IR" sz="1700" dirty="0">
                <a:latin typeface="Times New Roman" panose="02020603050405020304" pitchFamily="18" charset="0"/>
                <a:ea typeface="Times New Roman" panose="02020603050405020304" pitchFamily="18" charset="0"/>
                <a:cs typeface="B Nazanin" panose="00000400000000000000" pitchFamily="2" charset="-78"/>
              </a:rPr>
              <a:t>خازن (خطی/غیرخطی، تغییرپذیر/تغییرناپذیر با زمان)؛</a:t>
            </a:r>
          </a:p>
          <a:p>
            <a:pPr marL="285750" indent="-285750" algn="r" rtl="1">
              <a:spcBef>
                <a:spcPts val="600"/>
              </a:spcBef>
              <a:buFont typeface="Wingdings" panose="05000000000000000000" pitchFamily="2" charset="2"/>
              <a:buChar char="ü"/>
              <a:tabLst>
                <a:tab pos="4464050" algn="l"/>
              </a:tabLst>
            </a:pPr>
            <a:r>
              <a:rPr lang="fa-IR" sz="1700" dirty="0">
                <a:latin typeface="Times New Roman" panose="02020603050405020304" pitchFamily="18" charset="0"/>
                <a:ea typeface="Times New Roman" panose="02020603050405020304" pitchFamily="18" charset="0"/>
                <a:cs typeface="B Nazanin" panose="00000400000000000000" pitchFamily="2" charset="-78"/>
              </a:rPr>
              <a:t>القاگر/سلف (خطی/غیرخطی، تغییرپذیر/تغییرناپذیر با زمان)؛</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9223"/>
          <a:stretch/>
        </p:blipFill>
        <p:spPr>
          <a:xfrm>
            <a:off x="292107" y="1174704"/>
            <a:ext cx="1613315" cy="1281457"/>
          </a:xfrm>
          <a:prstGeom prst="rect">
            <a:avLst/>
          </a:prstGeom>
        </p:spPr>
      </p:pic>
      <p:sp>
        <p:nvSpPr>
          <p:cNvPr id="9" name="Rectangle 8"/>
          <p:cNvSpPr/>
          <p:nvPr/>
        </p:nvSpPr>
        <p:spPr>
          <a:xfrm>
            <a:off x="4562302" y="2983223"/>
            <a:ext cx="4393786" cy="3449149"/>
          </a:xfrm>
          <a:prstGeom prst="rect">
            <a:avLst/>
          </a:prstGeom>
        </p:spPr>
        <p:txBody>
          <a:bodyPr wrap="square">
            <a:spAutoFit/>
          </a:bodyPr>
          <a:lstStyle/>
          <a:p>
            <a:pPr marL="342900" marR="0" lvl="0" indent="-342900" algn="just" rtl="1">
              <a:spcBef>
                <a:spcPts val="0"/>
              </a:spcBef>
              <a:spcAft>
                <a:spcPts val="800"/>
              </a:spcAft>
              <a:buFont typeface="Wingdings" panose="05000000000000000000" pitchFamily="2" charset="2"/>
              <a:buChar char="q"/>
            </a:pPr>
            <a:r>
              <a:rPr lang="fa-IR" sz="168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چند تعریف پایه:</a:t>
            </a:r>
          </a:p>
          <a:p>
            <a:pPr marL="342900" marR="0" lvl="0" indent="-342900" algn="just" rtl="1">
              <a:spcBef>
                <a:spcPts val="0"/>
              </a:spcBef>
              <a:spcAft>
                <a:spcPts val="800"/>
              </a:spcAft>
              <a:buFont typeface="Wingdings" panose="05000000000000000000" pitchFamily="2" charset="2"/>
              <a:buChar char="ü"/>
            </a:pPr>
            <a:r>
              <a:rPr lang="fa-IR" sz="1680" dirty="0" smtClean="0">
                <a:latin typeface="Calibri" panose="020F0502020204030204" pitchFamily="34" charset="0"/>
                <a:ea typeface="Calibri" panose="020F0502020204030204" pitchFamily="34" charset="0"/>
                <a:cs typeface="B Nazanin" panose="00000400000000000000" pitchFamily="2" charset="-78"/>
              </a:rPr>
              <a:t>مدار، یک ساختار به هم پیوسته از </a:t>
            </a:r>
            <a:r>
              <a:rPr lang="fa-IR" sz="1680" dirty="0">
                <a:latin typeface="Calibri" panose="020F0502020204030204" pitchFamily="34" charset="0"/>
                <a:ea typeface="Calibri" panose="020F0502020204030204" pitchFamily="34" charset="0"/>
                <a:cs typeface="B Nazanin" panose="00000400000000000000" pitchFamily="2" charset="-78"/>
              </a:rPr>
              <a:t>اجزاء مدار </a:t>
            </a:r>
            <a:r>
              <a:rPr lang="fa-IR" sz="1680" dirty="0" smtClean="0">
                <a:latin typeface="Calibri" panose="020F0502020204030204" pitchFamily="34" charset="0"/>
                <a:ea typeface="Calibri" panose="020F0502020204030204" pitchFamily="34" charset="0"/>
                <a:cs typeface="B Nazanin" panose="00000400000000000000" pitchFamily="2" charset="-78"/>
              </a:rPr>
              <a:t>است که در ازای یک ورودی خاص، خروجی مشخصی را تحویل می دهد.</a:t>
            </a:r>
            <a:endParaRPr lang="en-US" sz="168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spcBef>
                <a:spcPts val="0"/>
              </a:spcBef>
              <a:spcAft>
                <a:spcPts val="800"/>
              </a:spcAft>
              <a:buFont typeface="Wingdings" panose="05000000000000000000" pitchFamily="2" charset="2"/>
              <a:buChar char="ü"/>
            </a:pPr>
            <a:r>
              <a:rPr lang="fa-IR" sz="1680" dirty="0">
                <a:latin typeface="Calibri" panose="020F0502020204030204" pitchFamily="34" charset="0"/>
                <a:ea typeface="Calibri" panose="020F0502020204030204" pitchFamily="34" charset="0"/>
                <a:cs typeface="B Nazanin" panose="00000400000000000000" pitchFamily="2" charset="-78"/>
              </a:rPr>
              <a:t>اجزاء </a:t>
            </a:r>
            <a:r>
              <a:rPr lang="fa-IR" sz="1680" dirty="0" smtClean="0">
                <a:latin typeface="Calibri" panose="020F0502020204030204" pitchFamily="34" charset="0"/>
                <a:ea typeface="Calibri" panose="020F0502020204030204" pitchFamily="34" charset="0"/>
                <a:cs typeface="B Nazanin" panose="00000400000000000000" pitchFamily="2" charset="-78"/>
              </a:rPr>
              <a:t>مدار، </a:t>
            </a:r>
            <a:r>
              <a:rPr lang="fa-IR" sz="1680" dirty="0">
                <a:latin typeface="Calibri" panose="020F0502020204030204" pitchFamily="34" charset="0"/>
                <a:ea typeface="Calibri" panose="020F0502020204030204" pitchFamily="34" charset="0"/>
                <a:cs typeface="B Nazanin" panose="00000400000000000000" pitchFamily="2" charset="-78"/>
              </a:rPr>
              <a:t>مدل‌های ایده‌آل شده </a:t>
            </a:r>
            <a:r>
              <a:rPr lang="fa-IR" sz="1680" dirty="0" smtClean="0">
                <a:latin typeface="Calibri" panose="020F0502020204030204" pitchFamily="34" charset="0"/>
                <a:ea typeface="Calibri" panose="020F0502020204030204" pitchFamily="34" charset="0"/>
                <a:cs typeface="B Nazanin" panose="00000400000000000000" pitchFamily="2" charset="-78"/>
              </a:rPr>
              <a:t>المان های </a:t>
            </a:r>
            <a:r>
              <a:rPr lang="fa-IR" sz="1680" dirty="0">
                <a:latin typeface="Calibri" panose="020F0502020204030204" pitchFamily="34" charset="0"/>
                <a:ea typeface="Calibri" panose="020F0502020204030204" pitchFamily="34" charset="0"/>
                <a:cs typeface="B Nazanin" panose="00000400000000000000" pitchFamily="2" charset="-78"/>
              </a:rPr>
              <a:t>فیزیکی هستند.</a:t>
            </a:r>
            <a:endParaRPr lang="en-US" sz="168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spcBef>
                <a:spcPts val="0"/>
              </a:spcBef>
              <a:spcAft>
                <a:spcPts val="800"/>
              </a:spcAft>
              <a:buFont typeface="Wingdings" panose="05000000000000000000" pitchFamily="2" charset="2"/>
              <a:buChar char="ü"/>
            </a:pPr>
            <a:r>
              <a:rPr lang="fa-IR" sz="1680" dirty="0">
                <a:latin typeface="Calibri" panose="020F0502020204030204" pitchFamily="34" charset="0"/>
                <a:ea typeface="Calibri" panose="020F0502020204030204" pitchFamily="34" charset="0"/>
                <a:cs typeface="B Nazanin" panose="00000400000000000000" pitchFamily="2" charset="-78"/>
              </a:rPr>
              <a:t>هر مدل برای نشان دادن مهمترین خاصیت </a:t>
            </a:r>
            <a:r>
              <a:rPr lang="fa-IR" sz="1680" dirty="0" smtClean="0">
                <a:latin typeface="Calibri" panose="020F0502020204030204" pitchFamily="34" charset="0"/>
                <a:ea typeface="Calibri" panose="020F0502020204030204" pitchFamily="34" charset="0"/>
                <a:cs typeface="B Nazanin" panose="00000400000000000000" pitchFamily="2" charset="-78"/>
              </a:rPr>
              <a:t>المان </a:t>
            </a:r>
            <a:r>
              <a:rPr lang="fa-IR" sz="1680" dirty="0">
                <a:latin typeface="Calibri" panose="020F0502020204030204" pitchFamily="34" charset="0"/>
                <a:ea typeface="Calibri" panose="020F0502020204030204" pitchFamily="34" charset="0"/>
                <a:cs typeface="B Nazanin" panose="00000400000000000000" pitchFamily="2" charset="-78"/>
              </a:rPr>
              <a:t>فیزیکی انتخاب می‌شود.</a:t>
            </a:r>
            <a:endParaRPr lang="en-US" sz="168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spcBef>
                <a:spcPts val="0"/>
              </a:spcBef>
              <a:spcAft>
                <a:spcPts val="800"/>
              </a:spcAft>
              <a:buFont typeface="Wingdings" panose="05000000000000000000" pitchFamily="2" charset="2"/>
              <a:buChar char="ü"/>
            </a:pPr>
            <a:r>
              <a:rPr lang="fa-IR" sz="1680" dirty="0">
                <a:latin typeface="Calibri" panose="020F0502020204030204" pitchFamily="34" charset="0"/>
                <a:ea typeface="Calibri" panose="020F0502020204030204" pitchFamily="34" charset="0"/>
                <a:cs typeface="B Nazanin" panose="00000400000000000000" pitchFamily="2" charset="-78"/>
              </a:rPr>
              <a:t>هر </a:t>
            </a:r>
            <a:r>
              <a:rPr lang="fa-IR" sz="1680" dirty="0" smtClean="0">
                <a:latin typeface="Calibri" panose="020F0502020204030204" pitchFamily="34" charset="0"/>
                <a:ea typeface="Calibri" panose="020F0502020204030204" pitchFamily="34" charset="0"/>
                <a:cs typeface="B Nazanin" panose="00000400000000000000" pitchFamily="2" charset="-78"/>
              </a:rPr>
              <a:t>المان فیزیکی، </a:t>
            </a:r>
            <a:r>
              <a:rPr lang="fa-IR" sz="1680" dirty="0">
                <a:latin typeface="Calibri" panose="020F0502020204030204" pitchFamily="34" charset="0"/>
                <a:ea typeface="Calibri" panose="020F0502020204030204" pitchFamily="34" charset="0"/>
                <a:cs typeface="B Nazanin" panose="00000400000000000000" pitchFamily="2" charset="-78"/>
              </a:rPr>
              <a:t>خواص دیگری هم ممکن است داشته باشد که در ساختن مدل نادیده گرفته می‌شود.</a:t>
            </a:r>
            <a:endParaRPr lang="en-US" sz="168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spcBef>
                <a:spcPts val="0"/>
              </a:spcBef>
              <a:spcAft>
                <a:spcPts val="800"/>
              </a:spcAft>
              <a:buFont typeface="Wingdings" panose="05000000000000000000" pitchFamily="2" charset="2"/>
              <a:buChar char="ü"/>
            </a:pPr>
            <a:r>
              <a:rPr lang="fa-IR" sz="1680" dirty="0">
                <a:latin typeface="Calibri" panose="020F0502020204030204" pitchFamily="34" charset="0"/>
                <a:ea typeface="Calibri" panose="020F0502020204030204" pitchFamily="34" charset="0"/>
                <a:cs typeface="B Nazanin" panose="00000400000000000000" pitchFamily="2" charset="-78"/>
              </a:rPr>
              <a:t>مدل‌های </a:t>
            </a:r>
            <a:r>
              <a:rPr lang="fa-IR" sz="1680" dirty="0" smtClean="0">
                <a:latin typeface="Calibri" panose="020F0502020204030204" pitchFamily="34" charset="0"/>
                <a:ea typeface="Calibri" panose="020F0502020204030204" pitchFamily="34" charset="0"/>
                <a:cs typeface="B Nazanin" panose="00000400000000000000" pitchFamily="2" charset="-78"/>
              </a:rPr>
              <a:t>ایده‌آل، المان های </a:t>
            </a:r>
            <a:r>
              <a:rPr lang="fa-IR" sz="1680" dirty="0">
                <a:latin typeface="Calibri" panose="020F0502020204030204" pitchFamily="34" charset="0"/>
                <a:ea typeface="Calibri" panose="020F0502020204030204" pitchFamily="34" charset="0"/>
                <a:cs typeface="B Nazanin" panose="00000400000000000000" pitchFamily="2" charset="-78"/>
              </a:rPr>
              <a:t>فیزیکی را به‌طور تقریبی مشخص می‌کنند.</a:t>
            </a:r>
            <a:endParaRPr lang="en-US" sz="1680" dirty="0">
              <a:effectLst/>
              <a:latin typeface="Calibri" panose="020F0502020204030204" pitchFamily="34" charset="0"/>
              <a:ea typeface="Calibri" panose="020F0502020204030204" pitchFamily="34" charset="0"/>
              <a:cs typeface="B Nazanin" panose="00000400000000000000" pitchFamily="2" charset="-78"/>
            </a:endParaRPr>
          </a:p>
        </p:txBody>
      </p:sp>
      <p:pic>
        <p:nvPicPr>
          <p:cNvPr id="1026" name="Picture 2" descr="What is a capacitor? - The Solid Signal Bl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174704"/>
            <a:ext cx="1608962" cy="11625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will you identify the terminal of a resistor? - Quor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2337653"/>
            <a:ext cx="1581349" cy="8215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olved in high-frequency resistor inductor and capacitor | Chegg.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33800"/>
            <a:ext cx="4670291" cy="2507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99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3" name="Rectangle 2"/>
          <p:cNvSpPr/>
          <p:nvPr/>
        </p:nvSpPr>
        <p:spPr>
          <a:xfrm>
            <a:off x="6934200" y="228600"/>
            <a:ext cx="2040943" cy="369332"/>
          </a:xfrm>
          <a:prstGeom prst="rect">
            <a:avLst/>
          </a:prstGeom>
        </p:spPr>
        <p:txBody>
          <a:bodyPr wrap="none">
            <a:spAutoFit/>
          </a:bodyPr>
          <a:lstStyle/>
          <a:p>
            <a:pPr algn="r" rtl="1"/>
            <a:r>
              <a:rPr lang="fa-IR" b="1" dirty="0" smtClean="0">
                <a:solidFill>
                  <a:srgbClr val="00B050"/>
                </a:solidFill>
                <a:latin typeface="Cambria Math" panose="02040503050406030204" pitchFamily="18" charset="0"/>
                <a:ea typeface="Cambria Math" panose="02040503050406030204" pitchFamily="18" charset="0"/>
                <a:cs typeface="B Titr" panose="00000700000000000000" pitchFamily="2" charset="-78"/>
              </a:rPr>
              <a:t>- مقاومت (</a:t>
            </a:r>
            <a:r>
              <a:rPr lang="en-US" b="1" dirty="0" smtClean="0">
                <a:solidFill>
                  <a:srgbClr val="00B050"/>
                </a:solidFill>
                <a:latin typeface="Cambria Math" panose="02040503050406030204" pitchFamily="18" charset="0"/>
                <a:ea typeface="Cambria Math" panose="02040503050406030204" pitchFamily="18" charset="0"/>
                <a:cs typeface="B Titr" panose="00000700000000000000" pitchFamily="2" charset="-78"/>
              </a:rPr>
              <a:t>Resistor</a:t>
            </a:r>
            <a:r>
              <a:rPr lang="fa-IR" b="1" dirty="0" smtClean="0">
                <a:solidFill>
                  <a:srgbClr val="00B050"/>
                </a:solidFill>
                <a:latin typeface="Cambria Math" panose="02040503050406030204" pitchFamily="18" charset="0"/>
                <a:ea typeface="Cambria Math" panose="02040503050406030204" pitchFamily="18" charset="0"/>
                <a:cs typeface="B Titr" panose="00000700000000000000" pitchFamily="2" charset="-78"/>
              </a:rPr>
              <a:t>)</a:t>
            </a:r>
            <a:endParaRPr lang="en-US" dirty="0">
              <a:solidFill>
                <a:srgbClr val="00B050"/>
              </a:solidFill>
              <a:latin typeface="Cambria Math" panose="02040503050406030204" pitchFamily="18" charset="0"/>
              <a:ea typeface="Cambria Math" panose="02040503050406030204" pitchFamily="18" charset="0"/>
              <a:cs typeface="B Titr" panose="00000700000000000000" pitchFamily="2" charset="-78"/>
            </a:endParaRPr>
          </a:p>
        </p:txBody>
      </p:sp>
      <p:sp>
        <p:nvSpPr>
          <p:cNvPr id="5" name="Rectangle 4"/>
          <p:cNvSpPr/>
          <p:nvPr/>
        </p:nvSpPr>
        <p:spPr>
          <a:xfrm>
            <a:off x="152400" y="685800"/>
            <a:ext cx="8910577" cy="615553"/>
          </a:xfrm>
          <a:prstGeom prst="rect">
            <a:avLst/>
          </a:prstGeom>
        </p:spPr>
        <p:txBody>
          <a:bodyPr wrap="square">
            <a:spAutoFit/>
          </a:bodyPr>
          <a:lstStyle/>
          <a:p>
            <a:pPr marL="285750" indent="-285750" algn="just" rtl="1">
              <a:buClr>
                <a:srgbClr val="FF0000"/>
              </a:buClr>
              <a:buFont typeface="Wingdings" panose="05000000000000000000" pitchFamily="2" charset="2"/>
              <a:buChar char="q"/>
            </a:pPr>
            <a:r>
              <a:rPr lang="fa-IR"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مقاومت: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المانی است که </a:t>
            </a:r>
            <a:r>
              <a:rPr lang="fa-IR" sz="1700" b="1" dirty="0" smtClean="0">
                <a:latin typeface="Cambria Math" panose="02040503050406030204" pitchFamily="18" charset="0"/>
                <a:ea typeface="Cambria Math" panose="02040503050406030204" pitchFamily="18" charset="0"/>
                <a:cs typeface="B Nazanin" panose="00000400000000000000" pitchFamily="2" charset="-78"/>
              </a:rPr>
              <a:t>در هر لحظه از زمان</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میان ولتاژ دو سر آن </a:t>
            </a:r>
            <a:r>
              <a:rPr lang="en-US" sz="1700" dirty="0" smtClean="0">
                <a:latin typeface="Cambria Math" panose="02040503050406030204" pitchFamily="18" charset="0"/>
                <a:ea typeface="Cambria Math" panose="02040503050406030204" pitchFamily="18" charset="0"/>
                <a:cs typeface="B Nazanin" panose="00000400000000000000" pitchFamily="2" charset="-78"/>
              </a:rPr>
              <a:t>v(t)</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و جریان عبوری از آن </a:t>
            </a:r>
            <a:r>
              <a:rPr lang="en-US" sz="1700" dirty="0" err="1" smtClean="0">
                <a:latin typeface="Cambria Math" panose="02040503050406030204" pitchFamily="18" charset="0"/>
                <a:ea typeface="Cambria Math" panose="02040503050406030204" pitchFamily="18" charset="0"/>
                <a:cs typeface="B Nazanin" panose="00000400000000000000" pitchFamily="2" charset="-78"/>
              </a:rPr>
              <a:t>i</a:t>
            </a:r>
            <a:r>
              <a:rPr lang="en-US" sz="1700" dirty="0" smtClean="0">
                <a:latin typeface="Cambria Math" panose="02040503050406030204" pitchFamily="18" charset="0"/>
                <a:ea typeface="Cambria Math" panose="02040503050406030204" pitchFamily="18" charset="0"/>
                <a:cs typeface="B Nazanin" panose="00000400000000000000" pitchFamily="2" charset="-78"/>
              </a:rPr>
              <a:t>(t)</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یک رابطه وجود داشته باشد و بتوان در صفحه </a:t>
            </a:r>
            <a:r>
              <a:rPr lang="en-US" sz="1700" dirty="0" smtClean="0">
                <a:latin typeface="Cambria Math" panose="02040503050406030204" pitchFamily="18" charset="0"/>
                <a:ea typeface="Cambria Math" panose="02040503050406030204" pitchFamily="18" charset="0"/>
                <a:cs typeface="B Nazanin" panose="00000400000000000000" pitchFamily="2" charset="-78"/>
              </a:rPr>
              <a:t>vi</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منحنی مشخصه آن را نشان داد. این منحنی، مشخصه </a:t>
            </a:r>
            <a:r>
              <a:rPr lang="en-US" sz="1700" dirty="0" smtClean="0">
                <a:latin typeface="Cambria Math" panose="02040503050406030204" pitchFamily="18" charset="0"/>
                <a:ea typeface="Cambria Math" panose="02040503050406030204" pitchFamily="18" charset="0"/>
                <a:cs typeface="B Nazanin" panose="00000400000000000000" pitchFamily="2" charset="-78"/>
              </a:rPr>
              <a:t>vi</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مقاومت نامیده می شود.</a:t>
            </a:r>
            <a:endParaRPr lang="en-US" sz="1700" dirty="0">
              <a:effectLst/>
              <a:latin typeface="Cambria Math" panose="02040503050406030204" pitchFamily="18" charset="0"/>
              <a:ea typeface="Cambria Math" panose="02040503050406030204" pitchFamily="18" charset="0"/>
              <a:cs typeface="Arial" panose="020B0604020202020204" pitchFamily="34" charset="0"/>
            </a:endParaRPr>
          </a:p>
        </p:txBody>
      </p:sp>
      <p:pic>
        <p:nvPicPr>
          <p:cNvPr id="6" name="Picture 4" descr="Learn.Digilentinc | Resistors"/>
          <p:cNvPicPr>
            <a:picLocks noChangeAspect="1" noChangeArrowheads="1"/>
          </p:cNvPicPr>
          <p:nvPr/>
        </p:nvPicPr>
        <p:blipFill rotWithShape="1">
          <a:blip r:embed="rId2">
            <a:extLst>
              <a:ext uri="{28A0092B-C50C-407E-A947-70E740481C1C}">
                <a14:useLocalDpi xmlns:a14="http://schemas.microsoft.com/office/drawing/2010/main" val="0"/>
              </a:ext>
            </a:extLst>
          </a:blip>
          <a:srcRect l="11748" t="15867" r="6756" b="21019"/>
          <a:stretch/>
        </p:blipFill>
        <p:spPr bwMode="auto">
          <a:xfrm>
            <a:off x="1219200" y="1401690"/>
            <a:ext cx="2928671" cy="187163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07947" y="3176280"/>
            <a:ext cx="1988045" cy="340093"/>
          </a:xfrm>
          <a:prstGeom prst="rect">
            <a:avLst/>
          </a:prstGeom>
        </p:spPr>
        <p:txBody>
          <a:bodyPr wrap="none">
            <a:spAutoFit/>
          </a:bodyPr>
          <a:lstStyle/>
          <a:p>
            <a:pPr algn="just" rtl="1">
              <a:lnSpc>
                <a:spcPct val="115000"/>
              </a:lnSpc>
              <a:spcAft>
                <a:spcPts val="1000"/>
              </a:spcAft>
              <a:buClr>
                <a:srgbClr val="FF0000"/>
              </a:buClr>
            </a:pPr>
            <a:r>
              <a:rPr lang="fa-IR"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مشخصه </a:t>
            </a:r>
            <a:r>
              <a:rPr lang="en-US"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vi</a:t>
            </a:r>
            <a:r>
              <a:rPr lang="fa-IR"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یک مقاومت نوعی</a:t>
            </a:r>
            <a:endParaRPr lang="en-US" sz="14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4893606" y="1534890"/>
            <a:ext cx="939060" cy="1411920"/>
          </a:xfrm>
          <a:prstGeom prst="rect">
            <a:avLst/>
          </a:prstGeom>
        </p:spPr>
      </p:pic>
      <p:sp>
        <p:nvSpPr>
          <p:cNvPr id="9" name="Rectangle 8"/>
          <p:cNvSpPr/>
          <p:nvPr/>
        </p:nvSpPr>
        <p:spPr>
          <a:xfrm>
            <a:off x="4767458" y="2946810"/>
            <a:ext cx="1013418" cy="340093"/>
          </a:xfrm>
          <a:prstGeom prst="rect">
            <a:avLst/>
          </a:prstGeom>
        </p:spPr>
        <p:txBody>
          <a:bodyPr wrap="none">
            <a:spAutoFit/>
          </a:bodyPr>
          <a:lstStyle/>
          <a:p>
            <a:pPr algn="just" rtl="1">
              <a:lnSpc>
                <a:spcPct val="115000"/>
              </a:lnSpc>
              <a:spcAft>
                <a:spcPts val="1000"/>
              </a:spcAft>
              <a:buClr>
                <a:srgbClr val="FF0000"/>
              </a:buClr>
            </a:pPr>
            <a:r>
              <a:rPr lang="fa-IR"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علامت مداری</a:t>
            </a:r>
            <a:endParaRPr lang="en-US" sz="14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4"/>
          <a:stretch>
            <a:fillRect/>
          </a:stretch>
        </p:blipFill>
        <p:spPr>
          <a:xfrm>
            <a:off x="6689835" y="1534890"/>
            <a:ext cx="939060" cy="1411920"/>
          </a:xfrm>
          <a:prstGeom prst="rect">
            <a:avLst/>
          </a:prstGeom>
        </p:spPr>
      </p:pic>
      <p:sp>
        <p:nvSpPr>
          <p:cNvPr id="11" name="Rectangle 10"/>
          <p:cNvSpPr/>
          <p:nvPr/>
        </p:nvSpPr>
        <p:spPr>
          <a:xfrm>
            <a:off x="6482435" y="2938864"/>
            <a:ext cx="1231426" cy="340093"/>
          </a:xfrm>
          <a:prstGeom prst="rect">
            <a:avLst/>
          </a:prstGeom>
        </p:spPr>
        <p:txBody>
          <a:bodyPr wrap="none">
            <a:spAutoFit/>
          </a:bodyPr>
          <a:lstStyle/>
          <a:p>
            <a:pPr algn="just" rtl="1">
              <a:lnSpc>
                <a:spcPct val="115000"/>
              </a:lnSpc>
              <a:spcAft>
                <a:spcPts val="1000"/>
              </a:spcAft>
              <a:buClr>
                <a:srgbClr val="FF0000"/>
              </a:buClr>
            </a:pPr>
            <a:r>
              <a:rPr lang="fa-IR"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مقاومت </a:t>
            </a:r>
            <a:r>
              <a:rPr lang="fa-IR" sz="1400" b="1" dirty="0" err="1"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غیرخطی</a:t>
            </a:r>
            <a:endParaRPr lang="en-US" sz="14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p:cNvSpPr/>
          <p:nvPr/>
        </p:nvSpPr>
        <p:spPr>
          <a:xfrm>
            <a:off x="4419600" y="3538540"/>
            <a:ext cx="4495800" cy="2857192"/>
          </a:xfrm>
          <a:prstGeom prst="rect">
            <a:avLst/>
          </a:prstGeom>
        </p:spPr>
        <p:txBody>
          <a:bodyPr wrap="square">
            <a:spAutoFit/>
          </a:bodyPr>
          <a:lstStyle/>
          <a:p>
            <a:pPr marL="285750" indent="-285750" algn="just" rtl="1">
              <a:spcAft>
                <a:spcPts val="800"/>
              </a:spcAft>
              <a:buClr>
                <a:srgbClr val="FF0000"/>
              </a:buClr>
              <a:buFont typeface="Wingdings" panose="05000000000000000000" pitchFamily="2" charset="2"/>
              <a:buChar char="q"/>
            </a:pPr>
            <a:r>
              <a:rPr lang="fa-IR" sz="1700" b="1"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طبقه بندی انواع </a:t>
            </a:r>
            <a:r>
              <a:rPr lang="fa-IR" sz="17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مقاومت‌ها:</a:t>
            </a:r>
            <a:endParaRPr lang="en-US" sz="1700" dirty="0">
              <a:solidFill>
                <a:srgbClr val="0000FF"/>
              </a:solidFill>
              <a:latin typeface="Cambria Math" panose="02040503050406030204" pitchFamily="18" charset="0"/>
              <a:ea typeface="Cambria Math" panose="02040503050406030204" pitchFamily="18" charset="0"/>
              <a:cs typeface="Arial" panose="020B0604020202020204" pitchFamily="34" charset="0"/>
            </a:endParaRPr>
          </a:p>
          <a:p>
            <a:pPr marL="285750" marR="0" lvl="0" indent="-285750" algn="just" rtl="1">
              <a:spcBef>
                <a:spcPts val="0"/>
              </a:spcBef>
              <a:spcAft>
                <a:spcPts val="800"/>
              </a:spcAft>
              <a:buFont typeface="Wingdings" panose="05000000000000000000" pitchFamily="2" charset="2"/>
              <a:buChar char="ü"/>
            </a:pPr>
            <a:r>
              <a:rPr lang="en-US" sz="1700" b="1" dirty="0">
                <a:latin typeface="Cambria Math" panose="02040503050406030204" pitchFamily="18" charset="0"/>
                <a:ea typeface="Cambria Math" panose="02040503050406030204" pitchFamily="18" charset="0"/>
                <a:cs typeface="B Nazanin" panose="00000400000000000000" pitchFamily="2" charset="-78"/>
              </a:rPr>
              <a:t> </a:t>
            </a:r>
            <a:r>
              <a:rPr lang="fa-IR" sz="1700" b="1" dirty="0" smtClean="0">
                <a:latin typeface="Cambria Math" panose="02040503050406030204" pitchFamily="18" charset="0"/>
                <a:ea typeface="Cambria Math" panose="02040503050406030204" pitchFamily="18" charset="0"/>
                <a:cs typeface="B Nazanin" panose="00000400000000000000" pitchFamily="2" charset="-78"/>
              </a:rPr>
              <a:t>مقاومت </a:t>
            </a:r>
            <a:r>
              <a:rPr lang="fa-IR" sz="1700" b="1" dirty="0">
                <a:latin typeface="Cambria Math" panose="02040503050406030204" pitchFamily="18" charset="0"/>
                <a:ea typeface="Cambria Math" panose="02040503050406030204" pitchFamily="18" charset="0"/>
                <a:cs typeface="B Nazanin" panose="00000400000000000000" pitchFamily="2" charset="-78"/>
              </a:rPr>
              <a:t>خطی: </a:t>
            </a:r>
            <a:r>
              <a:rPr lang="fa-IR" sz="1700" dirty="0">
                <a:latin typeface="Cambria Math" panose="02040503050406030204" pitchFamily="18" charset="0"/>
                <a:ea typeface="Cambria Math" panose="02040503050406030204" pitchFamily="18" charset="0"/>
                <a:cs typeface="B Nazanin" panose="00000400000000000000" pitchFamily="2" charset="-78"/>
              </a:rPr>
              <a:t>مقاومتی که مشخصه آن خط مستقیم گذرنده از مبداء باشد.</a:t>
            </a:r>
          </a:p>
          <a:p>
            <a:pPr marL="342900" marR="0" lvl="0" indent="-342900" algn="just" rtl="1">
              <a:spcBef>
                <a:spcPts val="0"/>
              </a:spcBef>
              <a:spcAft>
                <a:spcPts val="800"/>
              </a:spcAft>
              <a:buFont typeface="Wingdings" panose="05000000000000000000" pitchFamily="2" charset="2"/>
              <a:buChar char="ü"/>
            </a:pPr>
            <a:r>
              <a:rPr lang="fa-IR" sz="1700" b="1" dirty="0">
                <a:latin typeface="Cambria Math" panose="02040503050406030204" pitchFamily="18" charset="0"/>
                <a:ea typeface="Cambria Math" panose="02040503050406030204" pitchFamily="18" charset="0"/>
                <a:cs typeface="B Nazanin" panose="00000400000000000000" pitchFamily="2" charset="-78"/>
              </a:rPr>
              <a:t>مقاومت غیرخطی: </a:t>
            </a:r>
            <a:r>
              <a:rPr lang="fa-IR" sz="1700" dirty="0">
                <a:latin typeface="Cambria Math" panose="02040503050406030204" pitchFamily="18" charset="0"/>
                <a:ea typeface="Cambria Math" panose="02040503050406030204" pitchFamily="18" charset="0"/>
                <a:cs typeface="B Nazanin" panose="00000400000000000000" pitchFamily="2" charset="-78"/>
              </a:rPr>
              <a:t>مقاومتی که خطی نباشد را غیرخطی گویند (مشخصه </a:t>
            </a:r>
            <a:r>
              <a:rPr lang="en-US" sz="1700" dirty="0">
                <a:latin typeface="Cambria Math" panose="02040503050406030204" pitchFamily="18" charset="0"/>
                <a:ea typeface="Cambria Math" panose="02040503050406030204" pitchFamily="18" charset="0"/>
                <a:cs typeface="B Nazanin" panose="00000400000000000000" pitchFamily="2" charset="-78"/>
              </a:rPr>
              <a:t>vi</a:t>
            </a:r>
            <a:r>
              <a:rPr lang="fa-IR" sz="1700" dirty="0">
                <a:latin typeface="Cambria Math" panose="02040503050406030204" pitchFamily="18" charset="0"/>
                <a:ea typeface="Cambria Math" panose="02040503050406030204" pitchFamily="18" charset="0"/>
                <a:cs typeface="B Nazanin" panose="00000400000000000000" pitchFamily="2" charset="-78"/>
              </a:rPr>
              <a:t> خطی نیست).</a:t>
            </a:r>
            <a:endParaRPr lang="en-US" sz="1700" dirty="0">
              <a:latin typeface="Cambria Math" panose="02040503050406030204" pitchFamily="18" charset="0"/>
              <a:ea typeface="Cambria Math" panose="02040503050406030204" pitchFamily="18" charset="0"/>
            </a:endParaRPr>
          </a:p>
          <a:p>
            <a:pPr marL="342900" marR="0" lvl="0" indent="-342900" algn="just" rtl="1">
              <a:spcBef>
                <a:spcPts val="0"/>
              </a:spcBef>
              <a:spcAft>
                <a:spcPts val="800"/>
              </a:spcAft>
              <a:buFont typeface="Wingdings" panose="05000000000000000000" pitchFamily="2" charset="2"/>
              <a:buChar char="ü"/>
            </a:pPr>
            <a:r>
              <a:rPr lang="fa-IR" sz="1700" b="1" dirty="0" smtClean="0">
                <a:latin typeface="Cambria Math" panose="02040503050406030204" pitchFamily="18" charset="0"/>
                <a:ea typeface="Cambria Math" panose="02040503050406030204" pitchFamily="18" charset="0"/>
                <a:cs typeface="B Nazanin" panose="00000400000000000000" pitchFamily="2" charset="-78"/>
              </a:rPr>
              <a:t>مقاومت </a:t>
            </a:r>
            <a:r>
              <a:rPr lang="fa-IR" sz="1700" b="1" dirty="0">
                <a:latin typeface="Cambria Math" panose="02040503050406030204" pitchFamily="18" charset="0"/>
                <a:ea typeface="Cambria Math" panose="02040503050406030204" pitchFamily="18" charset="0"/>
                <a:cs typeface="B Nazanin" panose="00000400000000000000" pitchFamily="2" charset="-78"/>
              </a:rPr>
              <a:t>تغییرناپذیر با </a:t>
            </a:r>
            <a:r>
              <a:rPr lang="fa-IR" sz="1700" b="1" dirty="0" smtClean="0">
                <a:latin typeface="Cambria Math" panose="02040503050406030204" pitchFamily="18" charset="0"/>
                <a:ea typeface="Cambria Math" panose="02040503050406030204" pitchFamily="18" charset="0"/>
                <a:cs typeface="B Nazanin" panose="00000400000000000000" pitchFamily="2" charset="-78"/>
              </a:rPr>
              <a:t>زمان: </a:t>
            </a:r>
            <a:r>
              <a:rPr lang="fa-IR" sz="1700" dirty="0">
                <a:latin typeface="Cambria Math" panose="02040503050406030204" pitchFamily="18" charset="0"/>
                <a:ea typeface="Cambria Math" panose="02040503050406030204" pitchFamily="18" charset="0"/>
                <a:cs typeface="B Nazanin" panose="00000400000000000000" pitchFamily="2" charset="-78"/>
              </a:rPr>
              <a:t>مقاومتی که مشخصه آن با زمان تغییر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نمی‌کند.</a:t>
            </a:r>
            <a:endParaRPr lang="fa-IR" sz="1700" dirty="0" smtClean="0">
              <a:latin typeface="Cambria Math" panose="02040503050406030204" pitchFamily="18" charset="0"/>
              <a:ea typeface="Cambria Math" panose="02040503050406030204" pitchFamily="18" charset="0"/>
              <a:cs typeface="Arial" panose="020B0604020202020204" pitchFamily="34" charset="0"/>
            </a:endParaRPr>
          </a:p>
          <a:p>
            <a:pPr marL="342900" marR="0" lvl="0" indent="-342900" algn="just" rtl="1">
              <a:spcBef>
                <a:spcPts val="0"/>
              </a:spcBef>
              <a:spcAft>
                <a:spcPts val="800"/>
              </a:spcAft>
              <a:buFont typeface="Wingdings" panose="05000000000000000000" pitchFamily="2" charset="2"/>
              <a:buChar char="ü"/>
            </a:pPr>
            <a:r>
              <a:rPr lang="fa-IR" sz="1700" b="1" dirty="0" smtClean="0">
                <a:latin typeface="Cambria Math" panose="02040503050406030204" pitchFamily="18" charset="0"/>
                <a:ea typeface="Cambria Math" panose="02040503050406030204" pitchFamily="18" charset="0"/>
                <a:cs typeface="B Nazanin" panose="00000400000000000000" pitchFamily="2" charset="-78"/>
              </a:rPr>
              <a:t>مقاومت </a:t>
            </a:r>
            <a:r>
              <a:rPr lang="fa-IR" sz="1700" b="1" dirty="0">
                <a:latin typeface="Cambria Math" panose="02040503050406030204" pitchFamily="18" charset="0"/>
                <a:ea typeface="Cambria Math" panose="02040503050406030204" pitchFamily="18" charset="0"/>
                <a:cs typeface="B Nazanin" panose="00000400000000000000" pitchFamily="2" charset="-78"/>
              </a:rPr>
              <a:t>تغییرپذیر با </a:t>
            </a:r>
            <a:r>
              <a:rPr lang="fa-IR" sz="1700" b="1" dirty="0" smtClean="0">
                <a:latin typeface="Cambria Math" panose="02040503050406030204" pitchFamily="18" charset="0"/>
                <a:ea typeface="Cambria Math" panose="02040503050406030204" pitchFamily="18" charset="0"/>
                <a:cs typeface="B Nazanin" panose="00000400000000000000" pitchFamily="2" charset="-78"/>
              </a:rPr>
              <a:t>زمان: </a:t>
            </a:r>
            <a:r>
              <a:rPr lang="fa-IR" sz="1700" dirty="0">
                <a:latin typeface="Cambria Math" panose="02040503050406030204" pitchFamily="18" charset="0"/>
                <a:ea typeface="Cambria Math" panose="02040503050406030204" pitchFamily="18" charset="0"/>
                <a:cs typeface="B Nazanin" panose="00000400000000000000" pitchFamily="2" charset="-78"/>
              </a:rPr>
              <a:t>مقاومتی که مشخصه آن با زمان تغییر می‌کند</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a:t>
            </a:r>
          </a:p>
        </p:txBody>
      </p:sp>
      <p:pic>
        <p:nvPicPr>
          <p:cNvPr id="13" name="Picture 12" descr="The thermistor temperature characteristic curve In Figure 1, the... |  Download Scientific Diagram"/>
          <p:cNvPicPr>
            <a:picLocks noChangeAspect="1" noChangeArrowheads="1"/>
          </p:cNvPicPr>
          <p:nvPr/>
        </p:nvPicPr>
        <p:blipFill rotWithShape="1">
          <a:blip r:embed="rId5">
            <a:extLst>
              <a:ext uri="{28A0092B-C50C-407E-A947-70E740481C1C}">
                <a14:useLocalDpi xmlns:a14="http://schemas.microsoft.com/office/drawing/2010/main" val="0"/>
              </a:ext>
            </a:extLst>
          </a:blip>
          <a:srcRect l="8146" t="10552" r="9474"/>
          <a:stretch/>
        </p:blipFill>
        <p:spPr bwMode="auto">
          <a:xfrm>
            <a:off x="1997303" y="4076689"/>
            <a:ext cx="2536747" cy="17399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755226"/>
            <a:ext cx="1997304" cy="2065653"/>
          </a:xfrm>
          <a:prstGeom prst="rect">
            <a:avLst/>
          </a:prstGeom>
        </p:spPr>
      </p:pic>
      <p:sp>
        <p:nvSpPr>
          <p:cNvPr id="15" name="Rectangle 14"/>
          <p:cNvSpPr/>
          <p:nvPr/>
        </p:nvSpPr>
        <p:spPr>
          <a:xfrm>
            <a:off x="495148" y="5816638"/>
            <a:ext cx="1007007" cy="340093"/>
          </a:xfrm>
          <a:prstGeom prst="rect">
            <a:avLst/>
          </a:prstGeom>
        </p:spPr>
        <p:txBody>
          <a:bodyPr wrap="none">
            <a:spAutoFit/>
          </a:bodyPr>
          <a:lstStyle/>
          <a:p>
            <a:pPr algn="just" rtl="1">
              <a:lnSpc>
                <a:spcPct val="115000"/>
              </a:lnSpc>
              <a:spcAft>
                <a:spcPts val="1000"/>
              </a:spcAft>
              <a:buClr>
                <a:srgbClr val="FF0000"/>
              </a:buClr>
            </a:pPr>
            <a:r>
              <a:rPr lang="fa-IR"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مقاومت خطی</a:t>
            </a:r>
            <a:endParaRPr lang="en-US" sz="14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6" name="Rectangle 15"/>
          <p:cNvSpPr/>
          <p:nvPr/>
        </p:nvSpPr>
        <p:spPr>
          <a:xfrm>
            <a:off x="2596987" y="5758117"/>
            <a:ext cx="1473480" cy="340093"/>
          </a:xfrm>
          <a:prstGeom prst="rect">
            <a:avLst/>
          </a:prstGeom>
        </p:spPr>
        <p:txBody>
          <a:bodyPr wrap="none">
            <a:spAutoFit/>
          </a:bodyPr>
          <a:lstStyle/>
          <a:p>
            <a:pPr algn="just" rtl="1">
              <a:lnSpc>
                <a:spcPct val="115000"/>
              </a:lnSpc>
              <a:spcAft>
                <a:spcPts val="1000"/>
              </a:spcAft>
              <a:buClr>
                <a:srgbClr val="FF0000"/>
              </a:buClr>
            </a:pPr>
            <a:r>
              <a:rPr lang="fa-IR"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مقاومت متغیر با زمان</a:t>
            </a:r>
            <a:endParaRPr lang="en-US" sz="14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8057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pic>
        <p:nvPicPr>
          <p:cNvPr id="7" name="Picture 6"/>
          <p:cNvPicPr>
            <a:picLocks noChangeAspect="1"/>
          </p:cNvPicPr>
          <p:nvPr/>
        </p:nvPicPr>
        <p:blipFill rotWithShape="1">
          <a:blip r:embed="rId2"/>
          <a:srcRect b="5366"/>
          <a:stretch/>
        </p:blipFill>
        <p:spPr>
          <a:xfrm>
            <a:off x="113791" y="2341124"/>
            <a:ext cx="4956973" cy="4516876"/>
          </a:xfrm>
          <a:prstGeom prst="rect">
            <a:avLst/>
          </a:prstGeom>
        </p:spPr>
      </p:pic>
      <p:pic>
        <p:nvPicPr>
          <p:cNvPr id="6" name="Picture 4" descr="Types of Resistors - Fixed, Variable, Polar &amp; Non-Po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219200"/>
            <a:ext cx="3868646" cy="44229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ow To Choose the Right Resistor(s) for Your Project | Quest ..."/>
          <p:cNvPicPr>
            <a:picLocks noChangeAspect="1" noChangeArrowheads="1"/>
          </p:cNvPicPr>
          <p:nvPr/>
        </p:nvPicPr>
        <p:blipFill rotWithShape="1">
          <a:blip r:embed="rId4">
            <a:extLst>
              <a:ext uri="{28A0092B-C50C-407E-A947-70E740481C1C}">
                <a14:useLocalDpi xmlns:a14="http://schemas.microsoft.com/office/drawing/2010/main" val="0"/>
              </a:ext>
            </a:extLst>
          </a:blip>
          <a:srcRect t="5114"/>
          <a:stretch/>
        </p:blipFill>
        <p:spPr bwMode="auto">
          <a:xfrm>
            <a:off x="238608" y="62345"/>
            <a:ext cx="4707337" cy="2313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096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3" name="Rectangle 2"/>
          <p:cNvSpPr/>
          <p:nvPr/>
        </p:nvSpPr>
        <p:spPr>
          <a:xfrm>
            <a:off x="1447800" y="273303"/>
            <a:ext cx="7543800" cy="353943"/>
          </a:xfrm>
          <a:prstGeom prst="rect">
            <a:avLst/>
          </a:prstGeom>
        </p:spPr>
        <p:txBody>
          <a:bodyPr wrap="square">
            <a:spAutoFit/>
          </a:bodyPr>
          <a:lstStyle/>
          <a:p>
            <a:pPr algn="just" rtl="1">
              <a:buClr>
                <a:srgbClr val="FF0000"/>
              </a:buClr>
            </a:pPr>
            <a:r>
              <a:rPr lang="fa-IR" sz="17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1- مقاومت خطی تغییر ناپذیر با زمان: </a:t>
            </a:r>
            <a:r>
              <a:rPr lang="fa-IR" sz="1700" dirty="0" smtClean="0">
                <a:latin typeface="Times New Roman" panose="02020603050405020304" pitchFamily="18" charset="0"/>
                <a:ea typeface="Calibri" panose="020F0502020204030204" pitchFamily="34" charset="0"/>
                <a:cs typeface="B Nazanin" panose="00000400000000000000" pitchFamily="2" charset="-78"/>
              </a:rPr>
              <a:t>مشخصه آن خطی است و با زمان تغییر نمی کند. </a:t>
            </a:r>
            <a:endParaRPr lang="en-US" sz="17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171" y="84064"/>
            <a:ext cx="2225667" cy="2332365"/>
          </a:xfrm>
          <a:prstGeom prst="rect">
            <a:avLst/>
          </a:prstGeom>
        </p:spPr>
      </p:pic>
      <p:sp>
        <p:nvSpPr>
          <p:cNvPr id="7" name="Rectangle 6"/>
          <p:cNvSpPr/>
          <p:nvPr/>
        </p:nvSpPr>
        <p:spPr>
          <a:xfrm>
            <a:off x="0" y="2211127"/>
            <a:ext cx="2257612" cy="340093"/>
          </a:xfrm>
          <a:prstGeom prst="rect">
            <a:avLst/>
          </a:prstGeom>
        </p:spPr>
        <p:txBody>
          <a:bodyPr wrap="square">
            <a:spAutoFit/>
          </a:bodyPr>
          <a:lstStyle/>
          <a:p>
            <a:pPr algn="just" rtl="1">
              <a:lnSpc>
                <a:spcPct val="115000"/>
              </a:lnSpc>
              <a:spcAft>
                <a:spcPts val="1000"/>
              </a:spcAft>
              <a:buClr>
                <a:srgbClr val="FF0000"/>
              </a:buClr>
            </a:pPr>
            <a:r>
              <a:rPr lang="fa-IR"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مقاومت خطی تغییر ناپذیر با زمان</a:t>
            </a:r>
            <a:endParaRPr lang="en-US" sz="14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3659823" y="821778"/>
                <a:ext cx="1534177" cy="369332"/>
              </a:xfrm>
              <a:prstGeom prst="rect">
                <a:avLst/>
              </a:prstGeom>
              <a:solidFill>
                <a:schemeClr val="accent1">
                  <a:lumMod val="20000"/>
                  <a:lumOff val="80000"/>
                  <a:alpha val="5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US" b="1" i="1">
                              <a:latin typeface="Cambria Math" panose="02040503050406030204" pitchFamily="18" charset="0"/>
                            </a:rPr>
                          </m:ctrlPr>
                        </m:dPr>
                        <m:e>
                          <m:r>
                            <a:rPr lang="en-US" b="1" i="1">
                              <a:latin typeface="Cambria Math" panose="02040503050406030204" pitchFamily="18" charset="0"/>
                            </a:rPr>
                            <m:t>𝒗</m:t>
                          </m:r>
                          <m:r>
                            <a:rPr lang="en-US" b="1" i="0">
                              <a:latin typeface="Cambria Math" panose="02040503050406030204" pitchFamily="18" charset="0"/>
                            </a:rPr>
                            <m:t>(</m:t>
                          </m:r>
                          <m:r>
                            <a:rPr lang="en-US" b="1" i="1">
                              <a:latin typeface="Cambria Math" panose="02040503050406030204" pitchFamily="18" charset="0"/>
                            </a:rPr>
                            <m:t>𝒕</m:t>
                          </m:r>
                          <m:r>
                            <a:rPr lang="en-US" b="1" i="0">
                              <a:latin typeface="Cambria Math" panose="02040503050406030204" pitchFamily="18" charset="0"/>
                            </a:rPr>
                            <m:t>)=</m:t>
                          </m:r>
                          <m:r>
                            <a:rPr lang="en-US" b="1" i="1">
                              <a:latin typeface="Cambria Math" panose="02040503050406030204" pitchFamily="18" charset="0"/>
                            </a:rPr>
                            <m:t>𝑹𝒊</m:t>
                          </m:r>
                          <m:r>
                            <a:rPr lang="en-US" b="1" i="0">
                              <a:latin typeface="Cambria Math" panose="02040503050406030204" pitchFamily="18" charset="0"/>
                            </a:rPr>
                            <m:t>(</m:t>
                          </m:r>
                          <m:r>
                            <a:rPr lang="en-US" b="1" i="1">
                              <a:latin typeface="Cambria Math" panose="02040503050406030204" pitchFamily="18" charset="0"/>
                            </a:rPr>
                            <m:t>𝒕</m:t>
                          </m:r>
                        </m:e>
                      </m:d>
                    </m:oMath>
                  </m:oMathPara>
                </a14:m>
                <a:endParaRPr lang="en-US" b="1" dirty="0"/>
              </a:p>
            </p:txBody>
          </p:sp>
        </mc:Choice>
        <mc:Fallback xmlns="">
          <p:sp>
            <p:nvSpPr>
              <p:cNvPr id="8" name="Rectangle 7"/>
              <p:cNvSpPr>
                <a:spLocks noRot="1" noChangeAspect="1" noMove="1" noResize="1" noEditPoints="1" noAdjustHandles="1" noChangeArrowheads="1" noChangeShapeType="1" noTextEdit="1"/>
              </p:cNvSpPr>
              <p:nvPr/>
            </p:nvSpPr>
            <p:spPr>
              <a:xfrm>
                <a:off x="3659823" y="821778"/>
                <a:ext cx="1534177" cy="369332"/>
              </a:xfrm>
              <a:prstGeom prst="rect">
                <a:avLst/>
              </a:prstGeom>
              <a:blipFill>
                <a:blip r:embed="rId3"/>
                <a:stretch>
                  <a:fillRect t="-121667" r="-32143" b="-188333"/>
                </a:stretch>
              </a:blipFill>
            </p:spPr>
            <p:txBody>
              <a:bodyPr/>
              <a:lstStyle/>
              <a:p>
                <a:r>
                  <a:rPr lang="en-US">
                    <a:noFill/>
                  </a:rPr>
                  <a:t> </a:t>
                </a:r>
              </a:p>
            </p:txBody>
          </p:sp>
        </mc:Fallback>
      </mc:AlternateContent>
      <p:cxnSp>
        <p:nvCxnSpPr>
          <p:cNvPr id="9" name="Straight Arrow Connector 8"/>
          <p:cNvCxnSpPr/>
          <p:nvPr/>
        </p:nvCxnSpPr>
        <p:spPr>
          <a:xfrm>
            <a:off x="4547917" y="1191110"/>
            <a:ext cx="0" cy="312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508134" y="1446924"/>
            <a:ext cx="1892130" cy="658642"/>
          </a:xfrm>
          <a:prstGeom prst="rect">
            <a:avLst/>
          </a:prstGeom>
        </p:spPr>
        <p:txBody>
          <a:bodyPr wrap="square">
            <a:spAutoFit/>
          </a:bodyPr>
          <a:lstStyle/>
          <a:p>
            <a:pPr algn="ctr" rtl="1">
              <a:lnSpc>
                <a:spcPct val="115000"/>
              </a:lnSpc>
              <a:spcAft>
                <a:spcPts val="1000"/>
              </a:spcAft>
              <a:buClr>
                <a:srgbClr val="FF0000"/>
              </a:buClr>
            </a:pPr>
            <a:r>
              <a:rPr lang="en-US" sz="1400" dirty="0" smtClean="0">
                <a:solidFill>
                  <a:srgbClr val="0070C0"/>
                </a:solidFill>
                <a:latin typeface="Times New Roman" panose="02020603050405020304" pitchFamily="18" charset="0"/>
                <a:ea typeface="Calibri" panose="020F0502020204030204" pitchFamily="34" charset="0"/>
                <a:cs typeface="B Nazanin" panose="00000400000000000000" pitchFamily="2" charset="-78"/>
              </a:rPr>
              <a:t>R</a:t>
            </a:r>
            <a:r>
              <a:rPr lang="fa-IR" sz="1600" dirty="0" smtClean="0">
                <a:solidFill>
                  <a:srgbClr val="0070C0"/>
                </a:solidFill>
                <a:latin typeface="Times New Roman" panose="02020603050405020304" pitchFamily="18" charset="0"/>
                <a:ea typeface="Calibri" panose="020F0502020204030204" pitchFamily="34" charset="0"/>
                <a:cs typeface="B Nazanin" panose="00000400000000000000" pitchFamily="2" charset="-78"/>
              </a:rPr>
              <a:t> مقاومت نامیده میشود و واحد آن </a:t>
            </a:r>
            <a:r>
              <a:rPr lang="fa-IR" sz="1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اهم (</a:t>
            </a:r>
            <a:r>
              <a:rPr lang="el-GR" sz="1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Ω</a:t>
            </a:r>
            <a:r>
              <a:rPr lang="fa-IR" sz="1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a:t>
            </a:r>
            <a:r>
              <a:rPr lang="fa-IR" sz="1600" dirty="0" smtClean="0">
                <a:solidFill>
                  <a:srgbClr val="0070C0"/>
                </a:solidFill>
                <a:latin typeface="Times New Roman" panose="02020603050405020304" pitchFamily="18" charset="0"/>
                <a:ea typeface="Calibri" panose="020F0502020204030204" pitchFamily="34" charset="0"/>
                <a:cs typeface="B Nazanin" panose="00000400000000000000" pitchFamily="2" charset="-78"/>
              </a:rPr>
              <a:t> است.</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p:cNvSpPr/>
          <p:nvPr/>
        </p:nvSpPr>
        <p:spPr>
          <a:xfrm>
            <a:off x="5445559" y="819254"/>
            <a:ext cx="518167" cy="340093"/>
          </a:xfrm>
          <a:prstGeom prst="rect">
            <a:avLst/>
          </a:prstGeom>
        </p:spPr>
        <p:txBody>
          <a:bodyPr wrap="square">
            <a:spAutoFit/>
          </a:bodyPr>
          <a:lstStyle/>
          <a:p>
            <a:pPr algn="ctr" rtl="1">
              <a:lnSpc>
                <a:spcPct val="115000"/>
              </a:lnSpc>
              <a:spcAft>
                <a:spcPts val="1000"/>
              </a:spcAft>
              <a:buClr>
                <a:srgbClr val="FF0000"/>
              </a:buClr>
            </a:pPr>
            <a:r>
              <a:rPr lang="fa-IR"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یا</a:t>
            </a:r>
            <a:endParaRPr lang="en-US" sz="16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6181950" y="798628"/>
                <a:ext cx="1532595" cy="369332"/>
              </a:xfrm>
              <a:prstGeom prst="rect">
                <a:avLst/>
              </a:prstGeom>
              <a:solidFill>
                <a:schemeClr val="accent1">
                  <a:lumMod val="20000"/>
                  <a:lumOff val="80000"/>
                  <a:alpha val="51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US" b="1" i="1">
                              <a:latin typeface="Cambria Math" panose="02040503050406030204" pitchFamily="18" charset="0"/>
                            </a:rPr>
                          </m:ctrlPr>
                        </m:dPr>
                        <m:e>
                          <m:r>
                            <a:rPr lang="en-US" b="1" i="1">
                              <a:latin typeface="Cambria Math" panose="02040503050406030204" pitchFamily="18" charset="0"/>
                            </a:rPr>
                            <m:t>𝒊</m:t>
                          </m:r>
                          <m:r>
                            <a:rPr lang="en-US" b="1" i="0">
                              <a:latin typeface="Cambria Math" panose="02040503050406030204" pitchFamily="18" charset="0"/>
                            </a:rPr>
                            <m:t>(</m:t>
                          </m:r>
                          <m:r>
                            <a:rPr lang="en-US" b="1" i="1">
                              <a:latin typeface="Cambria Math" panose="02040503050406030204" pitchFamily="18" charset="0"/>
                            </a:rPr>
                            <m:t>𝒕</m:t>
                          </m:r>
                          <m:r>
                            <a:rPr lang="en-US" b="1" i="0">
                              <a:latin typeface="Cambria Math" panose="02040503050406030204" pitchFamily="18" charset="0"/>
                            </a:rPr>
                            <m:t>)=</m:t>
                          </m:r>
                          <m:r>
                            <a:rPr lang="en-US" b="1" i="1">
                              <a:latin typeface="Cambria Math" panose="02040503050406030204" pitchFamily="18" charset="0"/>
                            </a:rPr>
                            <m:t>𝑮𝒗</m:t>
                          </m:r>
                          <m:r>
                            <a:rPr lang="en-US" b="1" i="0">
                              <a:latin typeface="Cambria Math" panose="02040503050406030204" pitchFamily="18" charset="0"/>
                            </a:rPr>
                            <m:t>(</m:t>
                          </m:r>
                          <m:r>
                            <a:rPr lang="en-US" b="1" i="1">
                              <a:latin typeface="Cambria Math" panose="02040503050406030204" pitchFamily="18" charset="0"/>
                            </a:rPr>
                            <m:t>𝒕</m:t>
                          </m:r>
                        </m:e>
                      </m:d>
                    </m:oMath>
                  </m:oMathPara>
                </a14:m>
                <a:endParaRPr lang="en-US" b="1" dirty="0"/>
              </a:p>
            </p:txBody>
          </p:sp>
        </mc:Choice>
        <mc:Fallback xmlns="">
          <p:sp>
            <p:nvSpPr>
              <p:cNvPr id="12" name="Rectangle 11"/>
              <p:cNvSpPr>
                <a:spLocks noRot="1" noChangeAspect="1" noMove="1" noResize="1" noEditPoints="1" noAdjustHandles="1" noChangeArrowheads="1" noChangeShapeType="1" noTextEdit="1"/>
              </p:cNvSpPr>
              <p:nvPr/>
            </p:nvSpPr>
            <p:spPr>
              <a:xfrm>
                <a:off x="6181950" y="798628"/>
                <a:ext cx="1532595" cy="369332"/>
              </a:xfrm>
              <a:prstGeom prst="rect">
                <a:avLst/>
              </a:prstGeom>
              <a:blipFill>
                <a:blip r:embed="rId4"/>
                <a:stretch>
                  <a:fillRect t="-119672" r="-31746" b="-183607"/>
                </a:stretch>
              </a:blipFill>
            </p:spPr>
            <p:txBody>
              <a:bodyPr/>
              <a:lstStyle/>
              <a:p>
                <a:r>
                  <a:rPr lang="en-US">
                    <a:noFill/>
                  </a:rPr>
                  <a:t> </a:t>
                </a:r>
              </a:p>
            </p:txBody>
          </p:sp>
        </mc:Fallback>
      </mc:AlternateContent>
      <p:cxnSp>
        <p:nvCxnSpPr>
          <p:cNvPr id="13" name="Straight Arrow Connector 12"/>
          <p:cNvCxnSpPr/>
          <p:nvPr/>
        </p:nvCxnSpPr>
        <p:spPr>
          <a:xfrm>
            <a:off x="7033582" y="1169514"/>
            <a:ext cx="0" cy="312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124059" y="1425328"/>
            <a:ext cx="1761870" cy="658642"/>
          </a:xfrm>
          <a:prstGeom prst="rect">
            <a:avLst/>
          </a:prstGeom>
        </p:spPr>
        <p:txBody>
          <a:bodyPr wrap="square">
            <a:spAutoFit/>
          </a:bodyPr>
          <a:lstStyle/>
          <a:p>
            <a:pPr algn="ctr" rtl="1">
              <a:lnSpc>
                <a:spcPct val="115000"/>
              </a:lnSpc>
              <a:spcAft>
                <a:spcPts val="1000"/>
              </a:spcAft>
              <a:buClr>
                <a:srgbClr val="FF0000"/>
              </a:buClr>
            </a:pPr>
            <a:r>
              <a:rPr lang="en-US" sz="1400" dirty="0" smtClean="0">
                <a:solidFill>
                  <a:srgbClr val="0070C0"/>
                </a:solidFill>
                <a:latin typeface="Times New Roman" panose="02020603050405020304" pitchFamily="18" charset="0"/>
                <a:ea typeface="Calibri" panose="020F0502020204030204" pitchFamily="34" charset="0"/>
                <a:cs typeface="B Nazanin" panose="00000400000000000000" pitchFamily="2" charset="-78"/>
              </a:rPr>
              <a:t>G</a:t>
            </a:r>
            <a:r>
              <a:rPr lang="fa-IR" sz="1600" dirty="0" smtClean="0">
                <a:solidFill>
                  <a:srgbClr val="0070C0"/>
                </a:solidFill>
                <a:latin typeface="Times New Roman" panose="02020603050405020304" pitchFamily="18" charset="0"/>
                <a:ea typeface="Calibri" panose="020F0502020204030204" pitchFamily="34" charset="0"/>
                <a:cs typeface="B Nazanin" panose="00000400000000000000" pitchFamily="2" charset="-78"/>
              </a:rPr>
              <a:t> </a:t>
            </a:r>
            <a:r>
              <a:rPr lang="fa-IR" sz="1600" dirty="0" err="1" smtClean="0">
                <a:solidFill>
                  <a:srgbClr val="0070C0"/>
                </a:solidFill>
                <a:latin typeface="Times New Roman" panose="02020603050405020304" pitchFamily="18" charset="0"/>
                <a:ea typeface="Calibri" panose="020F0502020204030204" pitchFamily="34" charset="0"/>
                <a:cs typeface="B Nazanin" panose="00000400000000000000" pitchFamily="2" charset="-78"/>
              </a:rPr>
              <a:t>رسانایی</a:t>
            </a:r>
            <a:r>
              <a:rPr lang="fa-IR" sz="1600" dirty="0" smtClean="0">
                <a:solidFill>
                  <a:srgbClr val="0070C0"/>
                </a:solidFill>
                <a:latin typeface="Times New Roman" panose="02020603050405020304" pitchFamily="18" charset="0"/>
                <a:ea typeface="Calibri" panose="020F0502020204030204" pitchFamily="34" charset="0"/>
                <a:cs typeface="B Nazanin" panose="00000400000000000000" pitchFamily="2" charset="-78"/>
              </a:rPr>
              <a:t> نامیده میشود و واحد آن </a:t>
            </a:r>
            <a:r>
              <a:rPr lang="fa-IR" sz="1600" b="1" dirty="0" err="1"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مهو</a:t>
            </a:r>
            <a:r>
              <a:rPr lang="fa-IR" sz="1600" dirty="0" smtClean="0">
                <a:solidFill>
                  <a:srgbClr val="0070C0"/>
                </a:solidFill>
                <a:latin typeface="Times New Roman" panose="02020603050405020304" pitchFamily="18" charset="0"/>
                <a:ea typeface="Calibri" panose="020F0502020204030204" pitchFamily="34" charset="0"/>
                <a:cs typeface="B Nazanin" panose="00000400000000000000" pitchFamily="2" charset="-78"/>
              </a:rPr>
              <a:t> است</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Rectangle 17"/>
              <p:cNvSpPr/>
              <p:nvPr/>
            </p:nvSpPr>
            <p:spPr>
              <a:xfrm>
                <a:off x="3214440" y="2251225"/>
                <a:ext cx="5761198" cy="1697260"/>
              </a:xfrm>
              <a:prstGeom prst="rect">
                <a:avLst/>
              </a:prstGeom>
            </p:spPr>
            <p:txBody>
              <a:bodyPr wrap="square">
                <a:spAutoFit/>
              </a:bodyPr>
              <a:lstStyle/>
              <a:p>
                <a:pPr marL="285750" indent="-285750" algn="just" rtl="1">
                  <a:lnSpc>
                    <a:spcPct val="107000"/>
                  </a:lnSpc>
                  <a:spcAft>
                    <a:spcPts val="800"/>
                  </a:spcAft>
                  <a:buFont typeface="Wingdings" panose="05000000000000000000" pitchFamily="2" charset="2"/>
                  <a:buChar char="v"/>
                </a:pPr>
                <a:r>
                  <a:rPr lang="fa-IR" sz="1700" b="1" dirty="0">
                    <a:solidFill>
                      <a:srgbClr val="FF0000"/>
                    </a:solidFill>
                    <a:latin typeface="Calibri" panose="020F0502020204030204" pitchFamily="34" charset="0"/>
                    <a:ea typeface="Calibri" panose="020F0502020204030204" pitchFamily="34" charset="0"/>
                    <a:cs typeface="B Nazanin" panose="00000400000000000000" pitchFamily="2" charset="-78"/>
                  </a:rPr>
                  <a:t>حالت‌های خاص مقاومت خطی تغییرناپذیر با </a:t>
                </a:r>
                <a:r>
                  <a:rPr lang="fa-IR" sz="17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زمان:</a:t>
                </a:r>
              </a:p>
              <a:p>
                <a:pPr marL="285750" indent="-285750" algn="just" rtl="1">
                  <a:lnSpc>
                    <a:spcPct val="107000"/>
                  </a:lnSpc>
                  <a:spcAft>
                    <a:spcPts val="800"/>
                  </a:spcAft>
                  <a:buFont typeface="Wingdings" panose="05000000000000000000" pitchFamily="2" charset="2"/>
                  <a:buChar char="ü"/>
                </a:pPr>
                <a:r>
                  <a:rPr lang="fa-IR" sz="1700" b="1"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شاخه مدار باز</a:t>
                </a:r>
                <a:r>
                  <a:rPr lang="en-US" sz="1700"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a:t>
                </a:r>
                <a:r>
                  <a:rPr lang="fa-IR" sz="1700" dirty="0">
                    <a:solidFill>
                      <a:srgbClr val="0070C0"/>
                    </a:solidFill>
                    <a:latin typeface="Cambria Math" panose="02040503050406030204" pitchFamily="18" charset="0"/>
                    <a:ea typeface="Cambria Math" panose="02040503050406030204" pitchFamily="18" charset="0"/>
                    <a:cs typeface="B Nazanin" panose="00000400000000000000" pitchFamily="2" charset="-78"/>
                  </a:rPr>
                  <a:t> </a:t>
                </a:r>
                <a:r>
                  <a:rPr lang="fa-IR" sz="1700" dirty="0">
                    <a:latin typeface="Cambria Math" panose="02040503050406030204" pitchFamily="18" charset="0"/>
                    <a:ea typeface="Cambria Math" panose="02040503050406030204" pitchFamily="18" charset="0"/>
                    <a:cs typeface="B Nazanin" panose="00000400000000000000" pitchFamily="2" charset="-78"/>
                  </a:rPr>
                  <a:t>یک مقاومت با اندازه ∞ است. در شاخه مدار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باز، در ازای تمامی ولتاژها،  </a:t>
                </a:r>
                <a:r>
                  <a:rPr lang="en-US" sz="1700" dirty="0" err="1">
                    <a:latin typeface="Cambria Math" panose="02040503050406030204" pitchFamily="18" charset="0"/>
                    <a:ea typeface="Cambria Math" panose="02040503050406030204" pitchFamily="18" charset="0"/>
                    <a:cs typeface="B Nazanin" panose="00000400000000000000" pitchFamily="2" charset="-78"/>
                  </a:rPr>
                  <a:t>i</a:t>
                </a:r>
                <a:r>
                  <a:rPr lang="en-US" sz="1700" dirty="0">
                    <a:latin typeface="Cambria Math" panose="02040503050406030204" pitchFamily="18" charset="0"/>
                    <a:ea typeface="Cambria Math" panose="02040503050406030204" pitchFamily="18" charset="0"/>
                    <a:cs typeface="B Nazanin" panose="00000400000000000000" pitchFamily="2" charset="-78"/>
                  </a:rPr>
                  <a:t>(t) </a:t>
                </a:r>
                <a14:m>
                  <m:oMath xmlns:m="http://schemas.openxmlformats.org/officeDocument/2006/math">
                    <m:r>
                      <a:rPr lang="en-US" sz="1700">
                        <a:latin typeface="Cambria Math" panose="02040503050406030204" pitchFamily="18" charset="0"/>
                        <a:ea typeface="Cambria Math" panose="02040503050406030204" pitchFamily="18" charset="0"/>
                      </a:rPr>
                      <m:t>=</m:t>
                    </m:r>
                  </m:oMath>
                </a14:m>
                <a:r>
                  <a:rPr lang="en-US" sz="1700" dirty="0">
                    <a:latin typeface="Cambria Math" panose="02040503050406030204" pitchFamily="18" charset="0"/>
                    <a:ea typeface="Cambria Math" panose="02040503050406030204" pitchFamily="18" charset="0"/>
                    <a:cs typeface="B Nazanin" panose="00000400000000000000" pitchFamily="2" charset="-78"/>
                  </a:rPr>
                  <a:t> 0</a:t>
                </a:r>
                <a:r>
                  <a:rPr lang="fa-IR" sz="1700" dirty="0">
                    <a:latin typeface="Cambria Math" panose="02040503050406030204" pitchFamily="18" charset="0"/>
                    <a:ea typeface="Cambria Math" panose="02040503050406030204" pitchFamily="18" charset="0"/>
                    <a:cs typeface="B Nazanin" panose="00000400000000000000" pitchFamily="2" charset="-78"/>
                  </a:rPr>
                  <a:t>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می باشد.</a:t>
                </a:r>
              </a:p>
              <a:p>
                <a:pPr marL="285750" indent="-285750" algn="just" rtl="1">
                  <a:lnSpc>
                    <a:spcPct val="107000"/>
                  </a:lnSpc>
                  <a:spcAft>
                    <a:spcPts val="800"/>
                  </a:spcAft>
                  <a:buFont typeface="Wingdings" panose="05000000000000000000" pitchFamily="2" charset="2"/>
                  <a:buChar char="ü"/>
                </a:pPr>
                <a:r>
                  <a:rPr lang="fa-IR" sz="1700" b="1"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شاخه اتصال کوتاه</a:t>
                </a:r>
                <a:r>
                  <a:rPr lang="en-US" sz="1700" b="1"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a:t>
                </a:r>
                <a:r>
                  <a:rPr lang="fa-IR" sz="1700" dirty="0">
                    <a:solidFill>
                      <a:srgbClr val="0070C0"/>
                    </a:solidFill>
                    <a:latin typeface="Cambria Math" panose="02040503050406030204" pitchFamily="18" charset="0"/>
                    <a:ea typeface="Cambria Math" panose="02040503050406030204" pitchFamily="18" charset="0"/>
                    <a:cs typeface="B Nazanin" panose="00000400000000000000" pitchFamily="2" charset="-78"/>
                  </a:rPr>
                  <a:t> </a:t>
                </a:r>
                <a:r>
                  <a:rPr lang="fa-IR" sz="1700" dirty="0">
                    <a:latin typeface="Cambria Math" panose="02040503050406030204" pitchFamily="18" charset="0"/>
                    <a:ea typeface="Cambria Math" panose="02040503050406030204" pitchFamily="18" charset="0"/>
                    <a:cs typeface="B Nazanin" panose="00000400000000000000" pitchFamily="2" charset="-78"/>
                  </a:rPr>
                  <a:t>یک مقاومت با اندازه صفر است. در شاخه اتصال کوتاه  </a:t>
                </a:r>
                <a:r>
                  <a:rPr lang="en-US" sz="1700" dirty="0">
                    <a:latin typeface="Cambria Math" panose="02040503050406030204" pitchFamily="18" charset="0"/>
                    <a:ea typeface="Cambria Math" panose="02040503050406030204" pitchFamily="18" charset="0"/>
                    <a:cs typeface="B Nazanin" panose="00000400000000000000" pitchFamily="2" charset="-78"/>
                  </a:rPr>
                  <a:t>v(t) </a:t>
                </a:r>
                <a14:m>
                  <m:oMath xmlns:m="http://schemas.openxmlformats.org/officeDocument/2006/math">
                    <m:r>
                      <a:rPr lang="en-US" sz="1700">
                        <a:latin typeface="Cambria Math" panose="02040503050406030204" pitchFamily="18" charset="0"/>
                        <a:ea typeface="Cambria Math" panose="02040503050406030204" pitchFamily="18" charset="0"/>
                      </a:rPr>
                      <m:t>=</m:t>
                    </m:r>
                  </m:oMath>
                </a14:m>
                <a:r>
                  <a:rPr lang="en-US" sz="1700" dirty="0">
                    <a:latin typeface="Cambria Math" panose="02040503050406030204" pitchFamily="18" charset="0"/>
                    <a:ea typeface="Cambria Math" panose="02040503050406030204" pitchFamily="18" charset="0"/>
                    <a:cs typeface="B Nazanin" panose="00000400000000000000" pitchFamily="2" charset="-78"/>
                  </a:rPr>
                  <a:t> 0</a:t>
                </a:r>
                <a:r>
                  <a:rPr lang="fa-IR" sz="1700" dirty="0">
                    <a:latin typeface="Cambria Math" panose="02040503050406030204" pitchFamily="18" charset="0"/>
                    <a:ea typeface="Cambria Math" panose="02040503050406030204" pitchFamily="18" charset="0"/>
                    <a:cs typeface="B Nazanin" panose="00000400000000000000" pitchFamily="2" charset="-78"/>
                  </a:rPr>
                  <a:t>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می باشد.</a:t>
                </a:r>
                <a:endParaRPr lang="en-US" sz="17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214440" y="2251225"/>
                <a:ext cx="5761198" cy="1697260"/>
              </a:xfrm>
              <a:prstGeom prst="rect">
                <a:avLst/>
              </a:prstGeom>
              <a:blipFill>
                <a:blip r:embed="rId5"/>
                <a:stretch>
                  <a:fillRect l="-2540" t="-717" r="-635" b="-4659"/>
                </a:stretch>
              </a:blipFill>
            </p:spPr>
            <p:txBody>
              <a:bodyPr/>
              <a:lstStyle/>
              <a:p>
                <a:r>
                  <a:rPr lang="en-US">
                    <a:noFill/>
                  </a:rPr>
                  <a:t> </a:t>
                </a:r>
              </a:p>
            </p:txBody>
          </p:sp>
        </mc:Fallback>
      </mc:AlternateContent>
      <p:pic>
        <p:nvPicPr>
          <p:cNvPr id="20" name="Picture 19"/>
          <p:cNvPicPr>
            <a:picLocks noChangeAspect="1"/>
          </p:cNvPicPr>
          <p:nvPr/>
        </p:nvPicPr>
        <p:blipFill>
          <a:blip r:embed="rId6"/>
          <a:stretch>
            <a:fillRect/>
          </a:stretch>
        </p:blipFill>
        <p:spPr>
          <a:xfrm>
            <a:off x="76200" y="2629036"/>
            <a:ext cx="3138240" cy="1385239"/>
          </a:xfrm>
          <a:prstGeom prst="rect">
            <a:avLst/>
          </a:prstGeom>
        </p:spPr>
      </p:pic>
      <p:sp>
        <p:nvSpPr>
          <p:cNvPr id="21" name="Rectangle 20"/>
          <p:cNvSpPr/>
          <p:nvPr/>
        </p:nvSpPr>
        <p:spPr>
          <a:xfrm>
            <a:off x="2790544" y="4233329"/>
            <a:ext cx="6234923" cy="353943"/>
          </a:xfrm>
          <a:prstGeom prst="rect">
            <a:avLst/>
          </a:prstGeom>
        </p:spPr>
        <p:txBody>
          <a:bodyPr wrap="square">
            <a:spAutoFit/>
          </a:bodyPr>
          <a:lstStyle/>
          <a:p>
            <a:pPr algn="just" rtl="1">
              <a:buClr>
                <a:srgbClr val="FF0000"/>
              </a:buClr>
            </a:pPr>
            <a:r>
              <a:rPr lang="fa-IR" sz="17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2- مقاومت خطی تغییر پذیر با زمان: </a:t>
            </a:r>
            <a:r>
              <a:rPr lang="fa-IR" sz="1700" dirty="0" smtClean="0">
                <a:latin typeface="Times New Roman" panose="02020603050405020304" pitchFamily="18" charset="0"/>
                <a:ea typeface="Calibri" panose="020F0502020204030204" pitchFamily="34" charset="0"/>
                <a:cs typeface="B Nazanin" panose="00000400000000000000" pitchFamily="2" charset="-78"/>
              </a:rPr>
              <a:t>مشخصه آن خطی است ولی با زمان تغییر می</a:t>
            </a:r>
            <a:r>
              <a:rPr lang="en-US" sz="1700" dirty="0" smtClean="0">
                <a:latin typeface="Times New Roman" panose="02020603050405020304" pitchFamily="18" charset="0"/>
                <a:ea typeface="Calibri" panose="020F0502020204030204" pitchFamily="34" charset="0"/>
                <a:cs typeface="B Nazanin" panose="00000400000000000000" pitchFamily="2" charset="-78"/>
              </a:rPr>
              <a:t> </a:t>
            </a:r>
            <a:r>
              <a:rPr lang="fa-IR" sz="1700" dirty="0" smtClean="0">
                <a:latin typeface="Times New Roman" panose="02020603050405020304" pitchFamily="18" charset="0"/>
                <a:ea typeface="Calibri" panose="020F0502020204030204" pitchFamily="34" charset="0"/>
                <a:cs typeface="B Nazanin" panose="00000400000000000000" pitchFamily="2" charset="-78"/>
              </a:rPr>
              <a:t>کند. </a:t>
            </a:r>
            <a:endParaRPr lang="en-US" sz="17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Rectangle 21"/>
              <p:cNvSpPr/>
              <p:nvPr/>
            </p:nvSpPr>
            <p:spPr>
              <a:xfrm>
                <a:off x="4304912" y="4670909"/>
                <a:ext cx="1850635" cy="369332"/>
              </a:xfrm>
              <a:prstGeom prst="rect">
                <a:avLst/>
              </a:prstGeom>
              <a:solidFill>
                <a:srgbClr val="F0F5FA"/>
              </a:solidFill>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b="1" i="1" smtClean="0">
                              <a:latin typeface="Cambria Math" panose="02040503050406030204" pitchFamily="18" charset="0"/>
                            </a:rPr>
                          </m:ctrlPr>
                        </m:dPr>
                        <m:e>
                          <m:r>
                            <a:rPr lang="en-US" b="1" i="1">
                              <a:latin typeface="Cambria Math" panose="02040503050406030204" pitchFamily="18" charset="0"/>
                            </a:rPr>
                            <m:t>𝒗</m:t>
                          </m:r>
                          <m:r>
                            <a:rPr lang="en-US" b="1" i="0">
                              <a:latin typeface="Cambria Math" panose="02040503050406030204" pitchFamily="18" charset="0"/>
                            </a:rPr>
                            <m:t>(</m:t>
                          </m:r>
                          <m:r>
                            <a:rPr lang="en-US" b="1" i="1">
                              <a:latin typeface="Cambria Math" panose="02040503050406030204" pitchFamily="18" charset="0"/>
                            </a:rPr>
                            <m:t>𝒕</m:t>
                          </m:r>
                          <m:r>
                            <a:rPr lang="en-US" b="1" i="0">
                              <a:latin typeface="Cambria Math" panose="02040503050406030204" pitchFamily="18" charset="0"/>
                            </a:rPr>
                            <m:t>)=</m:t>
                          </m:r>
                          <m:r>
                            <a:rPr lang="en-US" b="1" i="1">
                              <a:latin typeface="Cambria Math" panose="02040503050406030204" pitchFamily="18" charset="0"/>
                            </a:rPr>
                            <m:t>𝑹</m:t>
                          </m:r>
                          <m:r>
                            <a:rPr lang="en-US" b="1" i="1" smtClean="0">
                              <a:latin typeface="Cambria Math" panose="02040503050406030204" pitchFamily="18" charset="0"/>
                            </a:rPr>
                            <m:t>(</m:t>
                          </m:r>
                          <m:r>
                            <a:rPr lang="en-US" b="1" i="1" smtClean="0">
                              <a:latin typeface="Cambria Math" panose="02040503050406030204" pitchFamily="18" charset="0"/>
                            </a:rPr>
                            <m:t>𝒕</m:t>
                          </m:r>
                          <m:r>
                            <a:rPr lang="en-US" b="1" i="1" smtClean="0">
                              <a:latin typeface="Cambria Math" panose="02040503050406030204" pitchFamily="18" charset="0"/>
                            </a:rPr>
                            <m:t>)</m:t>
                          </m:r>
                          <m:r>
                            <m:rPr>
                              <m:nor/>
                            </m:rPr>
                            <a:rPr lang="en-US" b="1" i="1">
                              <a:latin typeface="Cambria Math" panose="02040503050406030204" pitchFamily="18" charset="0"/>
                            </a:rPr>
                            <m:t>  </m:t>
                          </m:r>
                          <m:r>
                            <a:rPr lang="en-US" b="1" i="1">
                              <a:latin typeface="Cambria Math" panose="02040503050406030204" pitchFamily="18" charset="0"/>
                            </a:rPr>
                            <m:t>𝒊</m:t>
                          </m:r>
                          <m:r>
                            <a:rPr lang="en-US" b="1" i="0">
                              <a:latin typeface="Cambria Math" panose="02040503050406030204" pitchFamily="18" charset="0"/>
                            </a:rPr>
                            <m:t>(</m:t>
                          </m:r>
                          <m:r>
                            <a:rPr lang="en-US" b="1" i="1">
                              <a:latin typeface="Cambria Math" panose="02040503050406030204" pitchFamily="18" charset="0"/>
                            </a:rPr>
                            <m:t>𝒕</m:t>
                          </m:r>
                        </m:e>
                      </m:d>
                    </m:oMath>
                  </m:oMathPara>
                </a14:m>
                <a:endParaRPr lang="en-US" b="1" dirty="0"/>
              </a:p>
            </p:txBody>
          </p:sp>
        </mc:Choice>
        <mc:Fallback xmlns="">
          <p:sp>
            <p:nvSpPr>
              <p:cNvPr id="22" name="Rectangle 21"/>
              <p:cNvSpPr>
                <a:spLocks noRot="1" noChangeAspect="1" noMove="1" noResize="1" noEditPoints="1" noAdjustHandles="1" noChangeArrowheads="1" noChangeShapeType="1" noTextEdit="1"/>
              </p:cNvSpPr>
              <p:nvPr/>
            </p:nvSpPr>
            <p:spPr>
              <a:xfrm>
                <a:off x="4304912" y="4670909"/>
                <a:ext cx="1850635" cy="369332"/>
              </a:xfrm>
              <a:prstGeom prst="rect">
                <a:avLst/>
              </a:prstGeom>
              <a:blipFill>
                <a:blip r:embed="rId7"/>
                <a:stretch>
                  <a:fillRect t="-119672" r="-27632" b="-1836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6821864" y="4648200"/>
                <a:ext cx="1785361" cy="369332"/>
              </a:xfrm>
              <a:prstGeom prst="rect">
                <a:avLst/>
              </a:prstGeom>
              <a:solidFill>
                <a:srgbClr val="F0F5FA"/>
              </a:solidFill>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b="1" i="1">
                              <a:latin typeface="Cambria Math" panose="02040503050406030204" pitchFamily="18" charset="0"/>
                            </a:rPr>
                          </m:ctrlPr>
                        </m:dPr>
                        <m:e>
                          <m:r>
                            <a:rPr lang="en-US" b="1" i="1">
                              <a:latin typeface="Cambria Math" panose="02040503050406030204" pitchFamily="18" charset="0"/>
                            </a:rPr>
                            <m:t>𝒊</m:t>
                          </m:r>
                          <m:r>
                            <a:rPr lang="en-US" b="1" i="0">
                              <a:latin typeface="Cambria Math" panose="02040503050406030204" pitchFamily="18" charset="0"/>
                            </a:rPr>
                            <m:t>(</m:t>
                          </m:r>
                          <m:r>
                            <a:rPr lang="en-US" b="1" i="1">
                              <a:latin typeface="Cambria Math" panose="02040503050406030204" pitchFamily="18" charset="0"/>
                            </a:rPr>
                            <m:t>𝒕</m:t>
                          </m:r>
                          <m:r>
                            <a:rPr lang="en-US" b="1" i="0">
                              <a:latin typeface="Cambria Math" panose="02040503050406030204" pitchFamily="18" charset="0"/>
                            </a:rPr>
                            <m:t>)=</m:t>
                          </m:r>
                          <m:r>
                            <a:rPr lang="en-US" b="1" i="1">
                              <a:latin typeface="Cambria Math" panose="02040503050406030204" pitchFamily="18" charset="0"/>
                            </a:rPr>
                            <m:t>𝑮</m:t>
                          </m:r>
                          <m:r>
                            <m:rPr>
                              <m:nor/>
                            </m:rPr>
                            <a:rPr lang="en-US" b="1" smtClean="0">
                              <a:latin typeface="Cambria Math" panose="02040503050406030204" pitchFamily="18" charset="0"/>
                            </a:rPr>
                            <m:t>(</m:t>
                          </m:r>
                          <m:r>
                            <m:rPr>
                              <m:nor/>
                            </m:rPr>
                            <a:rPr lang="en-US" b="1" i="1" smtClean="0">
                              <a:latin typeface="Cambria Math" panose="02040503050406030204" pitchFamily="18" charset="0"/>
                            </a:rPr>
                            <m:t>t</m:t>
                          </m:r>
                          <m:r>
                            <m:rPr>
                              <m:nor/>
                            </m:rPr>
                            <a:rPr lang="en-US" b="1" smtClean="0">
                              <a:latin typeface="Cambria Math" panose="02040503050406030204" pitchFamily="18" charset="0"/>
                            </a:rPr>
                            <m:t>)</m:t>
                          </m:r>
                          <m:r>
                            <m:rPr>
                              <m:nor/>
                            </m:rPr>
                            <a:rPr lang="en-US" b="1" i="1" smtClean="0">
                              <a:latin typeface="Cambria Math" panose="02040503050406030204" pitchFamily="18" charset="0"/>
                            </a:rPr>
                            <m:t> </m:t>
                          </m:r>
                          <m:r>
                            <a:rPr lang="en-US" b="1" i="1">
                              <a:latin typeface="Cambria Math" panose="02040503050406030204" pitchFamily="18" charset="0"/>
                            </a:rPr>
                            <m:t>𝒗</m:t>
                          </m:r>
                          <m:r>
                            <a:rPr lang="en-US" b="1" i="0">
                              <a:latin typeface="Cambria Math" panose="02040503050406030204" pitchFamily="18" charset="0"/>
                            </a:rPr>
                            <m:t>(</m:t>
                          </m:r>
                          <m:r>
                            <a:rPr lang="en-US" b="1" i="1">
                              <a:latin typeface="Cambria Math" panose="02040503050406030204" pitchFamily="18" charset="0"/>
                            </a:rPr>
                            <m:t>𝒕</m:t>
                          </m:r>
                        </m:e>
                      </m:d>
                    </m:oMath>
                  </m:oMathPara>
                </a14:m>
                <a:endParaRPr lang="en-US" b="1" dirty="0"/>
              </a:p>
            </p:txBody>
          </p:sp>
        </mc:Choice>
        <mc:Fallback xmlns="">
          <p:sp>
            <p:nvSpPr>
              <p:cNvPr id="24" name="Rectangle 23"/>
              <p:cNvSpPr>
                <a:spLocks noRot="1" noChangeAspect="1" noMove="1" noResize="1" noEditPoints="1" noAdjustHandles="1" noChangeArrowheads="1" noChangeShapeType="1" noTextEdit="1"/>
              </p:cNvSpPr>
              <p:nvPr/>
            </p:nvSpPr>
            <p:spPr>
              <a:xfrm>
                <a:off x="6821864" y="4648200"/>
                <a:ext cx="1785361" cy="369332"/>
              </a:xfrm>
              <a:prstGeom prst="rect">
                <a:avLst/>
              </a:prstGeom>
              <a:blipFill>
                <a:blip r:embed="rId8"/>
                <a:stretch>
                  <a:fillRect t="-121667" r="-29010" b="-186667"/>
                </a:stretch>
              </a:blipFill>
            </p:spPr>
            <p:txBody>
              <a:bodyPr/>
              <a:lstStyle/>
              <a:p>
                <a:r>
                  <a:rPr lang="en-US">
                    <a:noFill/>
                  </a:rPr>
                  <a:t> </a:t>
                </a:r>
              </a:p>
            </p:txBody>
          </p:sp>
        </mc:Fallback>
      </mc:AlternateContent>
      <p:sp>
        <p:nvSpPr>
          <p:cNvPr id="25" name="Rectangle 24"/>
          <p:cNvSpPr/>
          <p:nvPr/>
        </p:nvSpPr>
        <p:spPr>
          <a:xfrm>
            <a:off x="4547917" y="5162856"/>
            <a:ext cx="4484430" cy="1267014"/>
          </a:xfrm>
          <a:prstGeom prst="rect">
            <a:avLst/>
          </a:prstGeom>
        </p:spPr>
        <p:txBody>
          <a:bodyPr wrap="square">
            <a:spAutoFit/>
          </a:bodyPr>
          <a:lstStyle/>
          <a:p>
            <a:pPr marL="342900" indent="-342900" algn="just" rtl="1">
              <a:spcAft>
                <a:spcPts val="1000"/>
              </a:spcAft>
              <a:buClr>
                <a:srgbClr val="FF0000"/>
              </a:buClr>
              <a:buFont typeface="Wingdings" panose="05000000000000000000" pitchFamily="2" charset="2"/>
              <a:buChar char="ü"/>
            </a:pPr>
            <a:r>
              <a:rPr lang="fa-IR" sz="17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پتانسیومتر: </a:t>
            </a:r>
            <a:r>
              <a:rPr lang="fa-IR" sz="1700" dirty="0" smtClean="0">
                <a:latin typeface="Times New Roman" panose="02020603050405020304" pitchFamily="18" charset="0"/>
                <a:ea typeface="Calibri" panose="020F0502020204030204" pitchFamily="34" charset="0"/>
                <a:cs typeface="B Nazanin" panose="00000400000000000000" pitchFamily="2" charset="-78"/>
              </a:rPr>
              <a:t>یک مثال از مقاومت خطی متغیر با زمان است (مثلاً، مقدار آن با یک پریود منظم در حال تغییر است).</a:t>
            </a:r>
          </a:p>
          <a:p>
            <a:pPr marL="342900" indent="-342900" algn="just" rtl="1">
              <a:spcAft>
                <a:spcPts val="1000"/>
              </a:spcAft>
              <a:buClr>
                <a:srgbClr val="FF0000"/>
              </a:buClr>
              <a:buFont typeface="Wingdings" panose="05000000000000000000" pitchFamily="2" charset="2"/>
              <a:buChar char="ü"/>
            </a:pPr>
            <a:r>
              <a:rPr lang="fa-IR" sz="1700" b="1" dirty="0">
                <a:solidFill>
                  <a:srgbClr val="0000FF"/>
                </a:solidFill>
                <a:latin typeface="Times New Roman" panose="02020603050405020304" pitchFamily="18" charset="0"/>
                <a:ea typeface="Calibri" panose="020F0502020204030204" pitchFamily="34" charset="0"/>
                <a:cs typeface="B Nazanin" panose="00000400000000000000" pitchFamily="2" charset="-78"/>
              </a:rPr>
              <a:t>کلید: </a:t>
            </a:r>
            <a:r>
              <a:rPr lang="fa-IR" sz="1700" dirty="0">
                <a:latin typeface="Times New Roman" panose="02020603050405020304" pitchFamily="18" charset="0"/>
                <a:ea typeface="Calibri" panose="020F0502020204030204" pitchFamily="34" charset="0"/>
                <a:cs typeface="B Nazanin" panose="00000400000000000000" pitchFamily="2" charset="-78"/>
              </a:rPr>
              <a:t>یک مقاومت خطی است که در حالت وصل مقدار آن صفر و در حالت قطع ∞ است. </a:t>
            </a:r>
            <a:r>
              <a:rPr lang="fa-IR" sz="1700" dirty="0" smtClean="0">
                <a:latin typeface="Times New Roman" panose="02020603050405020304" pitchFamily="18" charset="0"/>
                <a:ea typeface="Calibri" panose="020F0502020204030204" pitchFamily="34" charset="0"/>
                <a:cs typeface="B Nazanin" panose="00000400000000000000" pitchFamily="2" charset="-78"/>
              </a:rPr>
              <a:t> </a:t>
            </a:r>
            <a:endParaRPr lang="en-US" sz="17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7" name="Rectangle 26"/>
          <p:cNvSpPr/>
          <p:nvPr/>
        </p:nvSpPr>
        <p:spPr>
          <a:xfrm>
            <a:off x="6211857" y="4654096"/>
            <a:ext cx="518167" cy="340093"/>
          </a:xfrm>
          <a:prstGeom prst="rect">
            <a:avLst/>
          </a:prstGeom>
        </p:spPr>
        <p:txBody>
          <a:bodyPr wrap="square">
            <a:spAutoFit/>
          </a:bodyPr>
          <a:lstStyle/>
          <a:p>
            <a:pPr algn="ctr" rtl="1">
              <a:lnSpc>
                <a:spcPct val="115000"/>
              </a:lnSpc>
              <a:spcAft>
                <a:spcPts val="1000"/>
              </a:spcAft>
              <a:buClr>
                <a:srgbClr val="FF0000"/>
              </a:buClr>
            </a:pPr>
            <a:r>
              <a:rPr lang="fa-IR"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یا</a:t>
            </a:r>
            <a:endParaRPr lang="en-US" sz="16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0" name="Rectangle 29"/>
          <p:cNvSpPr/>
          <p:nvPr/>
        </p:nvSpPr>
        <p:spPr>
          <a:xfrm>
            <a:off x="2790544" y="850140"/>
            <a:ext cx="990692" cy="340093"/>
          </a:xfrm>
          <a:prstGeom prst="rect">
            <a:avLst/>
          </a:prstGeom>
        </p:spPr>
        <p:txBody>
          <a:bodyPr wrap="square">
            <a:spAutoFit/>
          </a:bodyPr>
          <a:lstStyle/>
          <a:p>
            <a:pPr algn="ctr" rtl="1">
              <a:lnSpc>
                <a:spcPct val="115000"/>
              </a:lnSpc>
              <a:spcAft>
                <a:spcPts val="1000"/>
              </a:spcAft>
              <a:buClr>
                <a:srgbClr val="FF0000"/>
              </a:buClr>
            </a:pPr>
            <a:r>
              <a:rPr lang="fa-IR" sz="1400" b="1" dirty="0" smtClean="0">
                <a:solidFill>
                  <a:srgbClr val="00B050"/>
                </a:solidFill>
                <a:latin typeface="Times New Roman" panose="02020603050405020304" pitchFamily="18" charset="0"/>
                <a:ea typeface="Calibri" panose="020F0502020204030204" pitchFamily="34" charset="0"/>
                <a:cs typeface="B Nazanin" panose="00000400000000000000" pitchFamily="2" charset="-78"/>
              </a:rPr>
              <a:t>قانون اهم</a:t>
            </a:r>
            <a:endParaRPr lang="en-US" sz="16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1" name="Picture 30"/>
          <p:cNvPicPr>
            <a:picLocks noChangeAspect="1"/>
          </p:cNvPicPr>
          <p:nvPr/>
        </p:nvPicPr>
        <p:blipFill rotWithShape="1">
          <a:blip r:embed="rId9"/>
          <a:srcRect r="82493"/>
          <a:stretch/>
        </p:blipFill>
        <p:spPr>
          <a:xfrm>
            <a:off x="76200" y="5064285"/>
            <a:ext cx="1114902" cy="1760597"/>
          </a:xfrm>
          <a:prstGeom prst="rect">
            <a:avLst/>
          </a:prstGeom>
        </p:spPr>
      </p:pic>
      <p:pic>
        <p:nvPicPr>
          <p:cNvPr id="1026" name="Picture 2" descr="Potentiometers and Variable Resistors: A Complete Guide - Anito Circuit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19200" y="5208908"/>
            <a:ext cx="3384091" cy="1593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84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fill="hold"/>
                                        <p:tgtEl>
                                          <p:spTgt spid="30"/>
                                        </p:tgtEl>
                                        <p:attrNameLst>
                                          <p:attrName>ppt_x</p:attrName>
                                        </p:attrNameLst>
                                      </p:cBhvr>
                                      <p:tavLst>
                                        <p:tav tm="0">
                                          <p:val>
                                            <p:strVal val="#ppt_x"/>
                                          </p:val>
                                        </p:tav>
                                        <p:tav tm="100000">
                                          <p:val>
                                            <p:strVal val="#ppt_x"/>
                                          </p:val>
                                        </p:tav>
                                      </p:tavLst>
                                    </p:anim>
                                    <p:anim calcmode="lin" valueType="num">
                                      <p:cBhvr additive="base">
                                        <p:cTn id="6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animBg="1"/>
      <p:bldP spid="14" grpId="0"/>
      <p:bldP spid="21" grpId="0"/>
      <p:bldP spid="22" grpId="0" animBg="1"/>
      <p:bldP spid="24" grpId="0" animBg="1"/>
      <p:bldP spid="25" grpId="0"/>
      <p:bldP spid="27"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28402</TotalTime>
  <Words>10787</Words>
  <Application>Microsoft Office PowerPoint</Application>
  <PresentationFormat>On-screen Show (4:3)</PresentationFormat>
  <Paragraphs>557</Paragraphs>
  <Slides>53</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2" baseType="lpstr">
      <vt:lpstr>Arial</vt:lpstr>
      <vt:lpstr>B Nazanin</vt:lpstr>
      <vt:lpstr>B Titr</vt:lpstr>
      <vt:lpstr>Calibri</vt:lpstr>
      <vt:lpstr>Cambria Math</vt:lpstr>
      <vt:lpstr>Times New Roman</vt:lpstr>
      <vt:lpstr>Wingdings</vt:lpstr>
      <vt:lpstr>Office Theme</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علیرضا خوش سعادت</dc:creator>
  <cp:lastModifiedBy>علیرضا خوش سعادت</cp:lastModifiedBy>
  <cp:revision>1658</cp:revision>
  <dcterms:created xsi:type="dcterms:W3CDTF">2006-08-16T00:00:00Z</dcterms:created>
  <dcterms:modified xsi:type="dcterms:W3CDTF">2025-06-26T15:55:41Z</dcterms:modified>
</cp:coreProperties>
</file>