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70" r:id="rId2"/>
    <p:sldId id="415" r:id="rId3"/>
    <p:sldId id="452" r:id="rId4"/>
    <p:sldId id="450" r:id="rId5"/>
    <p:sldId id="451" r:id="rId6"/>
    <p:sldId id="416" r:id="rId7"/>
    <p:sldId id="417" r:id="rId8"/>
    <p:sldId id="419" r:id="rId9"/>
    <p:sldId id="421" r:id="rId10"/>
    <p:sldId id="422" r:id="rId11"/>
    <p:sldId id="423" r:id="rId12"/>
    <p:sldId id="425" r:id="rId13"/>
    <p:sldId id="427" r:id="rId14"/>
    <p:sldId id="429" r:id="rId15"/>
    <p:sldId id="431" r:id="rId16"/>
    <p:sldId id="432" r:id="rId17"/>
    <p:sldId id="434" r:id="rId18"/>
    <p:sldId id="435" r:id="rId19"/>
    <p:sldId id="436" r:id="rId20"/>
    <p:sldId id="437" r:id="rId21"/>
    <p:sldId id="438" r:id="rId22"/>
    <p:sldId id="440" r:id="rId23"/>
    <p:sldId id="442" r:id="rId24"/>
    <p:sldId id="443" r:id="rId25"/>
    <p:sldId id="444" r:id="rId26"/>
    <p:sldId id="445" r:id="rId27"/>
    <p:sldId id="446" r:id="rId28"/>
    <p:sldId id="448" r:id="rId29"/>
    <p:sldId id="44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 autoAdjust="0"/>
  </p:normalViewPr>
  <p:slideViewPr>
    <p:cSldViewPr>
      <p:cViewPr varScale="1">
        <p:scale>
          <a:sx n="115" d="100"/>
          <a:sy n="115" d="100"/>
        </p:scale>
        <p:origin x="15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1922B61-EBD9-4626-BB51-AFBEBC5B06EF}" type="datetimeFigureOut">
              <a:rPr lang="fa-IR" smtClean="0"/>
              <a:t>10/05/1446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D1C5BCC-63CE-47CC-B461-13C28839C9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23430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EEDB7BC-27A3-48B6-9E4A-0314713BA765}" type="datetimeFigureOut">
              <a:rPr lang="fa-IR" smtClean="0"/>
              <a:t>10/05/1446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465D2B-48C5-4B00-B4CD-1AB384E913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75057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65D2B-48C5-4B00-B4CD-1AB384E9135D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680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47E4-82EE-465A-88E4-75F85CF929D1}" type="datetime1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7FA2-D542-4650-B0DD-DDB5FC8864A5}" type="datetime1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6869-4DFF-481B-9596-A428D1AEA01A}" type="datetime1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4E45-A0E2-499B-8E45-E0F1F2A5D342}" type="datetime1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A5A5-756E-4A1B-BA15-03C19982804A}" type="datetime1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32FF-F49B-4581-ADFE-1510BBE1BFC9}" type="datetime1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4282-DE63-4398-80B8-44078DA198E8}" type="datetime1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E89D-C723-490A-AE54-6918AF25A271}" type="datetime1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1FA9-08CF-4156-8B06-6B42CB7FB74D}" type="datetime1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C296-DF10-4CF3-9BA9-4AF0D3FFB29C}" type="datetime1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A258-DAA1-488F-93B1-92149B514128}" type="datetime1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3D800-4EDE-45EC-8429-46FB66AAD97F}" type="datetime1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0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7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0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87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08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8.png"/><Relationship Id="rId3" Type="http://schemas.openxmlformats.org/officeDocument/2006/relationships/image" Target="../media/image118.png"/><Relationship Id="rId7" Type="http://schemas.openxmlformats.org/officeDocument/2006/relationships/image" Target="../media/image119.png"/><Relationship Id="rId12" Type="http://schemas.openxmlformats.org/officeDocument/2006/relationships/image" Target="../media/image12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11" Type="http://schemas.openxmlformats.org/officeDocument/2006/relationships/image" Target="../media/image126.png"/><Relationship Id="rId5" Type="http://schemas.openxmlformats.org/officeDocument/2006/relationships/image" Target="../media/image124.png"/><Relationship Id="rId15" Type="http://schemas.openxmlformats.org/officeDocument/2006/relationships/image" Target="../media/image130.png"/><Relationship Id="rId10" Type="http://schemas.openxmlformats.org/officeDocument/2006/relationships/image" Target="../media/image122.png"/><Relationship Id="rId4" Type="http://schemas.openxmlformats.org/officeDocument/2006/relationships/image" Target="../media/image123.png"/><Relationship Id="rId9" Type="http://schemas.openxmlformats.org/officeDocument/2006/relationships/image" Target="../media/image121.png"/><Relationship Id="rId14" Type="http://schemas.openxmlformats.org/officeDocument/2006/relationships/image" Target="../media/image1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12" Type="http://schemas.openxmlformats.org/officeDocument/2006/relationships/image" Target="../media/image157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1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0" Type="http://schemas.openxmlformats.org/officeDocument/2006/relationships/image" Target="../media/image179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10" Type="http://schemas.openxmlformats.org/officeDocument/2006/relationships/image" Target="../media/image198.png"/><Relationship Id="rId4" Type="http://schemas.openxmlformats.org/officeDocument/2006/relationships/image" Target="../media/image192.png"/><Relationship Id="rId9" Type="http://schemas.openxmlformats.org/officeDocument/2006/relationships/image" Target="../media/image19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7" Type="http://schemas.openxmlformats.org/officeDocument/2006/relationships/image" Target="../media/image204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200.png"/><Relationship Id="rId7" Type="http://schemas.openxmlformats.org/officeDocument/2006/relationships/image" Target="../media/image210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213.png"/><Relationship Id="rId7" Type="http://schemas.openxmlformats.org/officeDocument/2006/relationships/image" Target="../media/image217.png"/><Relationship Id="rId12" Type="http://schemas.openxmlformats.org/officeDocument/2006/relationships/image" Target="../media/image222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6.png"/><Relationship Id="rId11" Type="http://schemas.openxmlformats.org/officeDocument/2006/relationships/image" Target="../media/image221.png"/><Relationship Id="rId5" Type="http://schemas.openxmlformats.org/officeDocument/2006/relationships/image" Target="../media/image215.png"/><Relationship Id="rId10" Type="http://schemas.openxmlformats.org/officeDocument/2006/relationships/image" Target="../media/image220.png"/><Relationship Id="rId4" Type="http://schemas.openxmlformats.org/officeDocument/2006/relationships/image" Target="../media/image214.png"/><Relationship Id="rId9" Type="http://schemas.openxmlformats.org/officeDocument/2006/relationships/image" Target="../media/image2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7" Type="http://schemas.openxmlformats.org/officeDocument/2006/relationships/image" Target="../media/image228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7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ebp"/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eb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10.png"/><Relationship Id="rId7" Type="http://schemas.openxmlformats.org/officeDocument/2006/relationships/image" Target="../media/image1710.png"/><Relationship Id="rId12" Type="http://schemas.openxmlformats.org/officeDocument/2006/relationships/image" Target="../media/image22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0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420985"/>
            <a:ext cx="2971799" cy="14271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1851" y="-28303"/>
            <a:ext cx="8001000" cy="1528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Chapter 4</a:t>
            </a:r>
            <a:r>
              <a:rPr lang="fa-IR" sz="3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Transmission Line Parameters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1362792"/>
            <a:ext cx="8686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4.1.</a:t>
            </a:r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 Transmission line </a:t>
            </a:r>
            <a:r>
              <a:rPr lang="en-US" sz="1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resistance (R) and conductance (G);</a:t>
            </a:r>
            <a:endParaRPr lang="fa-IR" sz="17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7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4.2. </a:t>
            </a:r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Transmission line </a:t>
            </a:r>
            <a:r>
              <a:rPr lang="en-US" sz="1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inductance (L);</a:t>
            </a:r>
            <a:endParaRPr lang="en-US" sz="17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7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4.2.1.</a:t>
            </a:r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 Inductance of a single conductor;</a:t>
            </a:r>
          </a:p>
          <a:p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7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4.2.2. </a:t>
            </a:r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Inductance of a single-phase line;</a:t>
            </a:r>
          </a:p>
          <a:p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7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4.2.3.</a:t>
            </a:r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 Inductance of a symmetric three-phase transmission line;</a:t>
            </a:r>
          </a:p>
          <a:p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7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4.2.4.</a:t>
            </a:r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 Inductance of an asymmetric three-phase transmission line;</a:t>
            </a:r>
            <a:endParaRPr lang="fa-IR" sz="17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7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4.2.5.</a:t>
            </a:r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 Inductance of an asymmetric transposed three-phase transmission line;</a:t>
            </a:r>
            <a:endParaRPr lang="fa-IR" sz="17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7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4.2.5.</a:t>
            </a:r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 Inductance of the bundled (stranded) conductors;</a:t>
            </a:r>
            <a:endParaRPr lang="fa-IR" sz="17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7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4.2.5.</a:t>
            </a:r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 Inductance of the three-phase double-circuit line;</a:t>
            </a:r>
            <a:endParaRPr lang="fa-IR" sz="17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lnSpc>
                <a:spcPts val="2160"/>
              </a:lnSpc>
            </a:pPr>
            <a:r>
              <a:rPr lang="en-US" sz="17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4.3. </a:t>
            </a:r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Transmission line </a:t>
            </a:r>
            <a:r>
              <a:rPr lang="en-US" sz="1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capacitance (C);</a:t>
            </a:r>
            <a:endParaRPr lang="en-US" sz="17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lnSpc>
                <a:spcPts val="2160"/>
              </a:lnSpc>
            </a:pPr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7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4.3.1.</a:t>
            </a:r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 Capacitance of a single conductor;</a:t>
            </a:r>
          </a:p>
          <a:p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7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4.3.2. </a:t>
            </a:r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Capacitance of a single-phase line;</a:t>
            </a:r>
          </a:p>
          <a:p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7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4.3.3. </a:t>
            </a:r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Capacitance of an asymmetric three-phase transmission line;</a:t>
            </a:r>
          </a:p>
          <a:p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7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4.3.4. </a:t>
            </a:r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Capacitance of the bundled (stranded) conductors;</a:t>
            </a:r>
            <a:endParaRPr lang="fa-IR" sz="17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17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4.3.5. </a:t>
            </a:r>
            <a:r>
              <a:rPr lang="en-US" sz="1700" dirty="0">
                <a:latin typeface="Cambria Math" panose="02040503050406030204" pitchFamily="18" charset="0"/>
                <a:ea typeface="Cambria Math" panose="02040503050406030204" pitchFamily="18" charset="0"/>
              </a:rPr>
              <a:t>Capacitance of the three-phase double-circuit line;</a:t>
            </a:r>
            <a:endParaRPr lang="fa-IR" sz="17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lnSpc>
                <a:spcPts val="2160"/>
              </a:lnSpc>
            </a:pPr>
            <a:r>
              <a:rPr lang="en-US" sz="17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4.4. </a:t>
            </a:r>
            <a:r>
              <a:rPr lang="en-US" sz="1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Magnetic field induction;</a:t>
            </a:r>
            <a:endParaRPr lang="en-US" sz="17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0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A5362A-D619-3A22-BB1F-9ACBA2EE1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88A7C6-A9CA-5048-A1F6-28814A6D65CC}"/>
                  </a:ext>
                </a:extLst>
              </p:cNvPr>
              <p:cNvSpPr txBox="1"/>
              <p:nvPr/>
            </p:nvSpPr>
            <p:spPr>
              <a:xfrm>
                <a:off x="152400" y="152400"/>
                <a:ext cx="8740140" cy="1449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0" i="0" dirty="0" smtClean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term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600" b="0" i="0" dirty="0" smtClean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</a:t>
                </a:r>
                <a:r>
                  <a:rPr lang="en-US" sz="1600" b="0" i="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known mathematically as the </a:t>
                </a:r>
                <a:r>
                  <a:rPr lang="en-US" sz="16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self-geometric mean distance </a:t>
                </a:r>
                <a:r>
                  <a:rPr lang="en-US" sz="1600" b="0" i="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of a circle with radius </a:t>
                </a:r>
                <a:r>
                  <a:rPr lang="en-US" sz="1600" b="0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r </a:t>
                </a:r>
                <a:r>
                  <a:rPr lang="en-US" sz="1600" b="0" i="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is abbreviated by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𝑮𝑴𝑹</m:t>
                    </m:r>
                    <m:r>
                      <a:rPr lang="en-US" sz="1600" b="1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𝑟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′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 be considered as the radius of a fictitious conductor assumed to have no internal flux but with the same inductance as the actual conductor with radius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𝐺𝑀𝑅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commonly referred to as </a:t>
                </a:r>
                <a:r>
                  <a:rPr lang="en-US" sz="16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geometric mean radius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will be designated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600" b="1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Thus, the inductance per conductor in </a:t>
                </a:r>
                <a:r>
                  <a:rPr lang="en-US" sz="1600" b="1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millihenries per kilometer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becomes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88A7C6-A9CA-5048-A1F6-28814A6D6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740140" cy="1449628"/>
              </a:xfrm>
              <a:prstGeom prst="rect">
                <a:avLst/>
              </a:prstGeom>
              <a:blipFill>
                <a:blip r:embed="rId2"/>
                <a:stretch>
                  <a:fillRect l="-349" r="-349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3F4BDB6-0E1C-8802-CC1A-AD82F99158CB}"/>
                  </a:ext>
                </a:extLst>
              </p:cNvPr>
              <p:cNvSpPr txBox="1"/>
              <p:nvPr/>
            </p:nvSpPr>
            <p:spPr>
              <a:xfrm>
                <a:off x="2362200" y="1524000"/>
                <a:ext cx="2609850" cy="594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type m:val="lin"/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r>
                        <a:rPr lang="en-US" sz="1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3F4BDB6-0E1C-8802-CC1A-AD82F9915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524000"/>
                <a:ext cx="2609850" cy="5947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55B51E44-ED43-830D-6A96-D5C649C68441}"/>
              </a:ext>
            </a:extLst>
          </p:cNvPr>
          <p:cNvSpPr txBox="1"/>
          <p:nvPr/>
        </p:nvSpPr>
        <p:spPr>
          <a:xfrm>
            <a:off x="5449661" y="1652112"/>
            <a:ext cx="91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(4-23)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What is Transmission Lines? - Parameters and Performance of tranmission  lines - Circuit Glo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181195"/>
            <a:ext cx="4819650" cy="231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68" y="5052325"/>
            <a:ext cx="3955732" cy="18056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400000">
            <a:off x="3870411" y="4632411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=&gt;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3246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BC87A1-D0FA-C99B-1EEF-5B38F251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4D2AAD-9949-6A0E-0C6C-43B254E32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258" y="0"/>
            <a:ext cx="3810542" cy="17651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9FA47A-AA34-E486-117B-4822EBF3C666}"/>
                  </a:ext>
                </a:extLst>
              </p:cNvPr>
              <p:cNvSpPr txBox="1"/>
              <p:nvPr/>
            </p:nvSpPr>
            <p:spPr>
              <a:xfrm>
                <a:off x="381000" y="304800"/>
                <a:ext cx="19812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9FA47A-AA34-E486-117B-4822EBF3C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"/>
                <a:ext cx="198120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A1A452-52D1-65E1-0421-6E10371D2568}"/>
                  </a:ext>
                </a:extLst>
              </p:cNvPr>
              <p:cNvSpPr txBox="1"/>
              <p:nvPr/>
            </p:nvSpPr>
            <p:spPr>
              <a:xfrm>
                <a:off x="228600" y="838200"/>
                <a:ext cx="22098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A1A452-52D1-65E1-0421-6E10371D2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838200"/>
                <a:ext cx="220980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9FFF940-9555-E1B1-8D40-10DF7312055E}"/>
              </a:ext>
            </a:extLst>
          </p:cNvPr>
          <p:cNvSpPr txBox="1"/>
          <p:nvPr/>
        </p:nvSpPr>
        <p:spPr>
          <a:xfrm>
            <a:off x="3257550" y="609600"/>
            <a:ext cx="1066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(4-24)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0FEF09-E255-CE12-82D5-8027EAF16C20}"/>
                  </a:ext>
                </a:extLst>
              </p:cNvPr>
              <p:cNvSpPr txBox="1"/>
              <p:nvPr/>
            </p:nvSpPr>
            <p:spPr>
              <a:xfrm>
                <a:off x="228600" y="1444883"/>
                <a:ext cx="24384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b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,we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have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0FEF09-E255-CE12-82D5-8027EAF16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44883"/>
                <a:ext cx="2438400" cy="338554"/>
              </a:xfrm>
              <a:prstGeom prst="rect">
                <a:avLst/>
              </a:prstGeom>
              <a:blipFill>
                <a:blip r:embed="rId5"/>
                <a:stretch>
                  <a:fillRect l="-1500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56C686-32C2-1EA5-FC3A-1FF6EFE306A7}"/>
                  </a:ext>
                </a:extLst>
              </p:cNvPr>
              <p:cNvSpPr txBox="1"/>
              <p:nvPr/>
            </p:nvSpPr>
            <p:spPr>
              <a:xfrm>
                <a:off x="2438400" y="1719692"/>
                <a:ext cx="23622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sub>
                          </m:s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56C686-32C2-1EA5-FC3A-1FF6EFE30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719692"/>
                <a:ext cx="2362200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6A930D-49FE-45B6-071F-DCB8F11C0E8A}"/>
                  </a:ext>
                </a:extLst>
              </p:cNvPr>
              <p:cNvSpPr txBox="1"/>
              <p:nvPr/>
            </p:nvSpPr>
            <p:spPr>
              <a:xfrm>
                <a:off x="2514600" y="2148608"/>
                <a:ext cx="22860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</m:sub>
                          </m:s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6A930D-49FE-45B6-071F-DCB8F11C0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148608"/>
                <a:ext cx="2286000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E3522F9-36E4-EDEB-2A5D-0DFEC832BABF}"/>
              </a:ext>
            </a:extLst>
          </p:cNvPr>
          <p:cNvSpPr txBox="1"/>
          <p:nvPr/>
        </p:nvSpPr>
        <p:spPr>
          <a:xfrm>
            <a:off x="5393808" y="1979331"/>
            <a:ext cx="121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(4-25)</a:t>
            </a:r>
            <a:endParaRPr 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1BA5FD-E4D7-D038-B920-D59453CC432B}"/>
              </a:ext>
            </a:extLst>
          </p:cNvPr>
          <p:cNvSpPr txBox="1"/>
          <p:nvPr/>
        </p:nvSpPr>
        <p:spPr>
          <a:xfrm>
            <a:off x="228600" y="2514600"/>
            <a:ext cx="8763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Comparing (4.25) with (4.20) and (4.21), we conclude the following equivalent expressions for the self- and mutual inductances: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D0ECCF-8682-75D6-8EE8-20B9D031BF4C}"/>
                  </a:ext>
                </a:extLst>
              </p:cNvPr>
              <p:cNvSpPr txBox="1"/>
              <p:nvPr/>
            </p:nvSpPr>
            <p:spPr>
              <a:xfrm>
                <a:off x="447675" y="3048000"/>
                <a:ext cx="2219325" cy="609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func>
                        <m:func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6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func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D0ECCF-8682-75D6-8EE8-20B9D031B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" y="3048000"/>
                <a:ext cx="2219325" cy="6090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6832F58-2365-0FCF-9BB8-759BCE7C9C7D}"/>
                  </a:ext>
                </a:extLst>
              </p:cNvPr>
              <p:cNvSpPr txBox="1"/>
              <p:nvPr/>
            </p:nvSpPr>
            <p:spPr>
              <a:xfrm>
                <a:off x="3048000" y="3048000"/>
                <a:ext cx="2057400" cy="609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func>
                        <m:func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6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func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6832F58-2365-0FCF-9BB8-759BCE7C9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048000"/>
                <a:ext cx="2057400" cy="6090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088B3BB-CE6F-267A-A641-02E53999F6EF}"/>
                  </a:ext>
                </a:extLst>
              </p:cNvPr>
              <p:cNvSpPr txBox="1"/>
              <p:nvPr/>
            </p:nvSpPr>
            <p:spPr>
              <a:xfrm>
                <a:off x="5257800" y="2971800"/>
                <a:ext cx="2895600" cy="553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func>
                        <m:func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088B3BB-CE6F-267A-A641-02E53999F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971800"/>
                <a:ext cx="2895600" cy="5533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1B302691-FAD0-EC04-4E05-0DC414FC8257}"/>
              </a:ext>
            </a:extLst>
          </p:cNvPr>
          <p:cNvSpPr txBox="1"/>
          <p:nvPr/>
        </p:nvSpPr>
        <p:spPr>
          <a:xfrm>
            <a:off x="8115301" y="3155402"/>
            <a:ext cx="9715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(4-26)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937E49-7E59-9470-6E29-9F28335D43DE}"/>
                  </a:ext>
                </a:extLst>
              </p:cNvPr>
              <p:cNvSpPr txBox="1"/>
              <p:nvPr/>
            </p:nvSpPr>
            <p:spPr>
              <a:xfrm>
                <a:off x="228600" y="3657600"/>
                <a:ext cx="8763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concept of self- and mutual inductance can be extended to a group of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conductors. Consider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conductors carrying phasor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such that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937E49-7E59-9470-6E29-9F28335D4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57600"/>
                <a:ext cx="8763000" cy="584775"/>
              </a:xfrm>
              <a:prstGeom prst="rect">
                <a:avLst/>
              </a:prstGeom>
              <a:blipFill>
                <a:blip r:embed="rId11"/>
                <a:stretch>
                  <a:fillRect l="-418" t="-4167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A4050C-5BE0-0E22-0F60-77F9A2AEE2DD}"/>
                  </a:ext>
                </a:extLst>
              </p:cNvPr>
              <p:cNvSpPr txBox="1"/>
              <p:nvPr/>
            </p:nvSpPr>
            <p:spPr>
              <a:xfrm>
                <a:off x="1839951" y="4313368"/>
                <a:ext cx="277014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A4050C-5BE0-0E22-0F60-77F9A2AEE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951" y="4313368"/>
                <a:ext cx="2770149" cy="246221"/>
              </a:xfrm>
              <a:prstGeom prst="rect">
                <a:avLst/>
              </a:prstGeom>
              <a:blipFill>
                <a:blip r:embed="rId12"/>
                <a:stretch>
                  <a:fillRect l="-441" r="-22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F75F54E5-FF8D-0DF2-5557-8A84339FFF7B}"/>
              </a:ext>
            </a:extLst>
          </p:cNvPr>
          <p:cNvSpPr txBox="1"/>
          <p:nvPr/>
        </p:nvSpPr>
        <p:spPr>
          <a:xfrm>
            <a:off x="5867400" y="4267200"/>
            <a:ext cx="76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(4-27)</a:t>
            </a:r>
            <a:endParaRPr 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E984E5-9F84-2682-6ED7-D2C2C840A72E}"/>
                  </a:ext>
                </a:extLst>
              </p:cNvPr>
              <p:cNvSpPr txBox="1"/>
              <p:nvPr/>
            </p:nvSpPr>
            <p:spPr>
              <a:xfrm>
                <a:off x="257175" y="4690646"/>
                <a:ext cx="62484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Generalizing (4.24), the flux linkages of conductor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are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E984E5-9F84-2682-6ED7-D2C2C840A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4690646"/>
                <a:ext cx="6248400" cy="338554"/>
              </a:xfrm>
              <a:prstGeom prst="rect">
                <a:avLst/>
              </a:prstGeom>
              <a:blipFill>
                <a:blip r:embed="rId13"/>
                <a:stretch>
                  <a:fillRect l="-488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CA2F1F-A908-C65C-AC57-4EAE4E1AEED5}"/>
                  </a:ext>
                </a:extLst>
              </p:cNvPr>
              <p:cNvSpPr txBox="1"/>
              <p:nvPr/>
            </p:nvSpPr>
            <p:spPr>
              <a:xfrm>
                <a:off x="1133475" y="5029200"/>
                <a:ext cx="4572000" cy="794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𝒊𝒊</m:t>
                          </m:r>
                        </m:sub>
                      </m:sSub>
                      <m:sSub>
                        <m:sSub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1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1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CA2F1F-A908-C65C-AC57-4EAE4E1AE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475" y="5029200"/>
                <a:ext cx="4572000" cy="7948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8DD7313-0EA8-A1E1-99AC-7CCDB1A5DE41}"/>
              </a:ext>
            </a:extLst>
          </p:cNvPr>
          <p:cNvSpPr txBox="1"/>
          <p:nvPr/>
        </p:nvSpPr>
        <p:spPr>
          <a:xfrm>
            <a:off x="5791200" y="5257372"/>
            <a:ext cx="990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(4-28)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9E9FA4-5878-8454-3A84-998E54BA3903}"/>
              </a:ext>
            </a:extLst>
          </p:cNvPr>
          <p:cNvSpPr txBox="1"/>
          <p:nvPr/>
        </p:nvSpPr>
        <p:spPr>
          <a:xfrm>
            <a:off x="257175" y="5757446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or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62E3E2-BC50-CF85-99A2-91AEEB008936}"/>
                  </a:ext>
                </a:extLst>
              </p:cNvPr>
              <p:cNvSpPr txBox="1"/>
              <p:nvPr/>
            </p:nvSpPr>
            <p:spPr>
              <a:xfrm>
                <a:off x="866775" y="5896750"/>
                <a:ext cx="5029200" cy="885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d>
                        <m:d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f>
                            <m:f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1600" b="1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𝐥𝐧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𝒊𝒋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d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sz="1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𝒋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62E3E2-BC50-CF85-99A2-91AEEB008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75" y="5896750"/>
                <a:ext cx="5029200" cy="8850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C4C44DFB-E5AD-5062-46CA-7CC5FB974C2A}"/>
              </a:ext>
            </a:extLst>
          </p:cNvPr>
          <p:cNvSpPr txBox="1"/>
          <p:nvPr/>
        </p:nvSpPr>
        <p:spPr>
          <a:xfrm>
            <a:off x="6657975" y="6169998"/>
            <a:ext cx="990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(4-29)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6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33F374-353B-5B54-2284-9FA6D648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DE1E2E-6637-1596-E874-E0642BCF7E99}"/>
              </a:ext>
            </a:extLst>
          </p:cNvPr>
          <p:cNvSpPr/>
          <p:nvPr/>
        </p:nvSpPr>
        <p:spPr>
          <a:xfrm>
            <a:off x="152400" y="136525"/>
            <a:ext cx="762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4.2.3. Inductance of a symmetric three-phase transmission line</a:t>
            </a:r>
            <a:endParaRPr lang="en-US" sz="16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7CFB95-6525-1EB3-702B-134A935465A7}"/>
                  </a:ext>
                </a:extLst>
              </p:cNvPr>
              <p:cNvSpPr txBox="1"/>
              <p:nvPr/>
            </p:nvSpPr>
            <p:spPr>
              <a:xfrm>
                <a:off x="152400" y="511117"/>
                <a:ext cx="57912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Consider one meter length of a three-phase line with three conductors, </a:t>
                </a:r>
                <a:r>
                  <a:rPr lang="en-US" sz="1600" b="1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each with radius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symmetrically spaced in a triangular configuration as shown in Figure 4.7.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7CFB95-6525-1EB3-702B-134A93546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11117"/>
                <a:ext cx="5791200" cy="830997"/>
              </a:xfrm>
              <a:prstGeom prst="rect">
                <a:avLst/>
              </a:prstGeom>
              <a:blipFill>
                <a:blip r:embed="rId2"/>
                <a:stretch>
                  <a:fillRect l="-526" t="-2941" r="-526" b="-8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2B844AF-77E8-B5B7-5386-35CC2954C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6524"/>
            <a:ext cx="2984810" cy="2468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869FC8-9F5C-FAC3-BB25-37FFB4C3F058}"/>
                  </a:ext>
                </a:extLst>
              </p:cNvPr>
              <p:cNvSpPr txBox="1"/>
              <p:nvPr/>
            </p:nvSpPr>
            <p:spPr>
              <a:xfrm>
                <a:off x="990600" y="1490246"/>
                <a:ext cx="24384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16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16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16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869FC8-9F5C-FAC3-BB25-37FFB4C3F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490246"/>
                <a:ext cx="243840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F399DC3-208B-2014-1C5D-8E83AF724D8E}"/>
              </a:ext>
            </a:extLst>
          </p:cNvPr>
          <p:cNvSpPr txBox="1"/>
          <p:nvPr/>
        </p:nvSpPr>
        <p:spPr>
          <a:xfrm>
            <a:off x="3629025" y="1490246"/>
            <a:ext cx="1295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(4-30)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3C954-7A34-C460-B2FC-314B09BDD333}"/>
              </a:ext>
            </a:extLst>
          </p:cNvPr>
          <p:cNvSpPr txBox="1"/>
          <p:nvPr/>
        </p:nvSpPr>
        <p:spPr>
          <a:xfrm>
            <a:off x="228600" y="1960919"/>
            <a:ext cx="5791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From (4.29) the total flux linkage of phase a conductor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BB70BB-4EE4-E811-F414-511E2D74A36E}"/>
                  </a:ext>
                </a:extLst>
              </p:cNvPr>
              <p:cNvSpPr txBox="1"/>
              <p:nvPr/>
            </p:nvSpPr>
            <p:spPr>
              <a:xfrm>
                <a:off x="990600" y="2494319"/>
                <a:ext cx="4572000" cy="665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d>
                        <m: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en-US" sz="1600" b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func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BB70BB-4EE4-E811-F414-511E2D74A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494319"/>
                <a:ext cx="4572000" cy="665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C3E970E-7DE0-C6A0-7DC1-C6BAEC53B596}"/>
              </a:ext>
            </a:extLst>
          </p:cNvPr>
          <p:cNvSpPr txBox="1"/>
          <p:nvPr/>
        </p:nvSpPr>
        <p:spPr>
          <a:xfrm>
            <a:off x="6248400" y="2652247"/>
            <a:ext cx="838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(4-31)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E88A7B-55AB-B56A-3DCF-1734B090682B}"/>
                  </a:ext>
                </a:extLst>
              </p:cNvPr>
              <p:cNvSpPr txBox="1"/>
              <p:nvPr/>
            </p:nvSpPr>
            <p:spPr>
              <a:xfrm>
                <a:off x="228600" y="3343575"/>
                <a:ext cx="45720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Substituting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E88A7B-55AB-B56A-3DCF-1734B0906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343575"/>
                <a:ext cx="4572000" cy="338554"/>
              </a:xfrm>
              <a:prstGeom prst="rect">
                <a:avLst/>
              </a:prstGeom>
              <a:blipFill>
                <a:blip r:embed="rId6"/>
                <a:stretch>
                  <a:fillRect l="-800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997EF3-1C4D-D7D3-BE8E-AFF25131AB0B}"/>
                  </a:ext>
                </a:extLst>
              </p:cNvPr>
              <p:cNvSpPr txBox="1"/>
              <p:nvPr/>
            </p:nvSpPr>
            <p:spPr>
              <a:xfrm>
                <a:off x="923925" y="3888542"/>
                <a:ext cx="5410200" cy="645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d>
                        <m: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en-US" sz="1600" b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func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sz="16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1600" b="1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sz="1600" b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997EF3-1C4D-D7D3-BE8E-AFF25131A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3888542"/>
                <a:ext cx="5410200" cy="6455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ABC23DE-F4C6-8868-BB44-15186F2E0EBA}"/>
              </a:ext>
            </a:extLst>
          </p:cNvPr>
          <p:cNvSpPr txBox="1"/>
          <p:nvPr/>
        </p:nvSpPr>
        <p:spPr>
          <a:xfrm>
            <a:off x="6553200" y="3978346"/>
            <a:ext cx="838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(4-32)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C21788-720A-DF33-1E55-7EB86750A5FC}"/>
                  </a:ext>
                </a:extLst>
              </p:cNvPr>
              <p:cNvSpPr txBox="1"/>
              <p:nvPr/>
            </p:nvSpPr>
            <p:spPr>
              <a:xfrm>
                <a:off x="157974" y="4608664"/>
                <a:ext cx="84582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0" i="0" dirty="0" smtClean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Because of symmetry,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600" b="0" i="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and the three inductances are identical</a:t>
                </a:r>
                <a:r>
                  <a:rPr lang="en-US" sz="1600" b="0" i="0" dirty="0" smtClean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sz="1600" b="0" i="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Therefore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the inductance per phase per kilometer length is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C21788-720A-DF33-1E55-7EB86750A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74" y="4608664"/>
                <a:ext cx="8458200" cy="584775"/>
              </a:xfrm>
              <a:prstGeom prst="rect">
                <a:avLst/>
              </a:prstGeom>
              <a:blipFill>
                <a:blip r:embed="rId8"/>
                <a:stretch>
                  <a:fillRect l="-433" t="-4167" r="-360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B14795-84C8-1731-BBC9-526EA65FE6D3}"/>
                  </a:ext>
                </a:extLst>
              </p:cNvPr>
              <p:cNvSpPr txBox="1"/>
              <p:nvPr/>
            </p:nvSpPr>
            <p:spPr>
              <a:xfrm>
                <a:off x="1752600" y="5334000"/>
                <a:ext cx="2743202" cy="594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r>
                        <a:rPr lang="en-US" sz="1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B14795-84C8-1731-BBC9-526EA65FE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334000"/>
                <a:ext cx="2743202" cy="5947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4506A39-C531-8461-6630-9F0D0F723F50}"/>
              </a:ext>
            </a:extLst>
          </p:cNvPr>
          <p:cNvSpPr txBox="1"/>
          <p:nvPr/>
        </p:nvSpPr>
        <p:spPr>
          <a:xfrm>
            <a:off x="5867402" y="5462112"/>
            <a:ext cx="990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(4-33)</a:t>
            </a:r>
            <a:endParaRPr lang="en-US" sz="1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7842" y="5908116"/>
                <a:ext cx="8493642" cy="683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a solid round </a:t>
                </a:r>
                <a:r>
                  <a:rPr lang="en-US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conductor,</a:t>
                </a:r>
                <a:r>
                  <a:rPr lang="en-US" sz="1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sz="1600" b="1" i="1" baseline="-25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and for a stranded </a:t>
                </a:r>
                <a:r>
                  <a:rPr lang="en-US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conductor </a:t>
                </a:r>
                <a:r>
                  <a:rPr lang="en-US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sz="1600" b="1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en-US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 be evaluated </a:t>
                </a:r>
                <a:r>
                  <a:rPr lang="en-US" sz="1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from (</a:t>
                </a:r>
                <a:r>
                  <a:rPr lang="en-US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4.50</a:t>
                </a:r>
                <a:r>
                  <a:rPr lang="en-US" sz="1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at the next slides.</a:t>
                </a:r>
                <a:endParaRPr lang="en-US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42" y="5908116"/>
                <a:ext cx="8493642" cy="683842"/>
              </a:xfrm>
              <a:prstGeom prst="rect">
                <a:avLst/>
              </a:prstGeom>
              <a:blipFill>
                <a:blip r:embed="rId10"/>
                <a:stretch>
                  <a:fillRect l="-431" r="-359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31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3EFF3B-8640-3B79-CE36-B6CE3EE19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6D79A2-0525-547A-35A1-61627A97E957}"/>
              </a:ext>
            </a:extLst>
          </p:cNvPr>
          <p:cNvSpPr/>
          <p:nvPr/>
        </p:nvSpPr>
        <p:spPr>
          <a:xfrm>
            <a:off x="152400" y="152400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4.2.4. Inductance of an asymmetric three-phase transmission line</a:t>
            </a:r>
            <a:endParaRPr lang="en-US" sz="1600" b="1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52764-0F30-2F4D-533E-E457FC049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977" y="-1"/>
            <a:ext cx="3092495" cy="2480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2B418C-4705-7ADD-F6DD-0A42928BA22E}"/>
              </a:ext>
            </a:extLst>
          </p:cNvPr>
          <p:cNvSpPr txBox="1"/>
          <p:nvPr/>
        </p:nvSpPr>
        <p:spPr>
          <a:xfrm>
            <a:off x="114300" y="533400"/>
            <a:ext cx="7086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application of (4.29) will result in the following flux linkages.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931326-47A1-3617-CA93-B115293285AD}"/>
                  </a:ext>
                </a:extLst>
              </p:cNvPr>
              <p:cNvSpPr txBox="1"/>
              <p:nvPr/>
            </p:nvSpPr>
            <p:spPr>
              <a:xfrm>
                <a:off x="304800" y="838200"/>
                <a:ext cx="4572000" cy="645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16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d>
                        <m:dPr>
                          <m:ctrlPr>
                            <a:rPr lang="en-US" sz="16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en-US" sz="1600" b="1" i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func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0">
                                          <a:latin typeface="Cambria Math" panose="02040503050406030204" pitchFamily="18" charset="0"/>
                                        </a:rPr>
                                        <m:t>𝟏𝟐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>
                                          <a:latin typeface="Cambria Math" panose="02040503050406030204" pitchFamily="18" charset="0"/>
                                        </a:rPr>
                                        <m:t>𝟏𝟑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931326-47A1-3617-CA93-B11529328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838200"/>
                <a:ext cx="4572000" cy="6455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B7ED8E-B437-03FB-A9E7-DF10D74106B8}"/>
                  </a:ext>
                </a:extLst>
              </p:cNvPr>
              <p:cNvSpPr txBox="1"/>
              <p:nvPr/>
            </p:nvSpPr>
            <p:spPr>
              <a:xfrm>
                <a:off x="304800" y="1483761"/>
                <a:ext cx="4572000" cy="645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d>
                        <m: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en-US" sz="16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func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B7ED8E-B437-03FB-A9E7-DF10D7410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483761"/>
                <a:ext cx="4572000" cy="6455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C5BD66-82F5-55DB-A5F3-97C7532F66BE}"/>
                  </a:ext>
                </a:extLst>
              </p:cNvPr>
              <p:cNvSpPr txBox="1"/>
              <p:nvPr/>
            </p:nvSpPr>
            <p:spPr>
              <a:xfrm>
                <a:off x="304800" y="2133499"/>
                <a:ext cx="4572000" cy="645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d>
                        <m: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en-US" sz="16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C5BD66-82F5-55DB-A5F3-97C7532F6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133499"/>
                <a:ext cx="4572000" cy="645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BFF65A7-3885-C355-7B0E-59D7F0831A78}"/>
              </a:ext>
            </a:extLst>
          </p:cNvPr>
          <p:cNvSpPr txBox="1"/>
          <p:nvPr/>
        </p:nvSpPr>
        <p:spPr>
          <a:xfrm>
            <a:off x="5105400" y="1637264"/>
            <a:ext cx="91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(4-34)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28F922-1A71-4570-1148-EE59C3B7ABCE}"/>
              </a:ext>
            </a:extLst>
          </p:cNvPr>
          <p:cNvSpPr txBox="1"/>
          <p:nvPr/>
        </p:nvSpPr>
        <p:spPr>
          <a:xfrm>
            <a:off x="76200" y="274320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or in matrix form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8DC8DD-CC14-3252-E4AC-FA7CD2E5493A}"/>
                  </a:ext>
                </a:extLst>
              </p:cNvPr>
              <p:cNvSpPr txBox="1"/>
              <p:nvPr/>
            </p:nvSpPr>
            <p:spPr>
              <a:xfrm>
                <a:off x="1752600" y="3048000"/>
                <a:ext cx="12192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𝑳𝑰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8DC8DD-CC14-3252-E4AC-FA7CD2E54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048000"/>
                <a:ext cx="1219200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256FCD1-0083-EF90-A0F5-FE4B1543676A}"/>
              </a:ext>
            </a:extLst>
          </p:cNvPr>
          <p:cNvSpPr txBox="1"/>
          <p:nvPr/>
        </p:nvSpPr>
        <p:spPr>
          <a:xfrm>
            <a:off x="3429000" y="3048000"/>
            <a:ext cx="91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(4-35)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07BCDF-6EF6-58DD-F6D4-5C32E54FEEC5}"/>
                  </a:ext>
                </a:extLst>
              </p:cNvPr>
              <p:cNvSpPr txBox="1"/>
              <p:nvPr/>
            </p:nvSpPr>
            <p:spPr>
              <a:xfrm>
                <a:off x="76200" y="3429000"/>
                <a:ext cx="50292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the symmetrical inductance matrix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given by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07BCDF-6EF6-58DD-F6D4-5C32E54FE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429000"/>
                <a:ext cx="5029200" cy="338554"/>
              </a:xfrm>
              <a:prstGeom prst="rect">
                <a:avLst/>
              </a:prstGeom>
              <a:blipFill>
                <a:blip r:embed="rId7"/>
                <a:stretch>
                  <a:fillRect l="-727" t="-727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8F4217-6C70-5866-DEAC-220DDCBEB79A}"/>
                  </a:ext>
                </a:extLst>
              </p:cNvPr>
              <p:cNvSpPr txBox="1"/>
              <p:nvPr/>
            </p:nvSpPr>
            <p:spPr>
              <a:xfrm>
                <a:off x="4800600" y="2971800"/>
                <a:ext cx="3670098" cy="1675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𝐥𝐧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16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1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𝒓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𝐥𝐧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16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1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𝑫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𝟏𝟐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𝐥𝐧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16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1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𝑫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  <m:r>
                                              <a:rPr lang="en-US" sz="1600" b="1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𝟑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𝐥𝐧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16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1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𝑫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𝟏𝟐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𝐥𝐧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16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1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𝒓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𝐥𝐧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16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1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𝑫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𝟐𝟑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𝐥𝐧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16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1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𝑫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𝟏𝟑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𝐥𝐧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16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1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𝑫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𝟐𝟑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𝐥𝐧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16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1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𝒓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8F4217-6C70-5866-DEAC-220DDCBEB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971800"/>
                <a:ext cx="3670098" cy="16752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526EBAF-D719-8C88-580C-D4346EB030CC}"/>
              </a:ext>
            </a:extLst>
          </p:cNvPr>
          <p:cNvSpPr txBox="1"/>
          <p:nvPr/>
        </p:nvSpPr>
        <p:spPr>
          <a:xfrm>
            <a:off x="8229600" y="3623846"/>
            <a:ext cx="1066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(4-36)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5A7CD1A-F627-51B2-C70F-776471CFD4F2}"/>
                  </a:ext>
                </a:extLst>
              </p:cNvPr>
              <p:cNvSpPr txBox="1"/>
              <p:nvPr/>
            </p:nvSpPr>
            <p:spPr>
              <a:xfrm>
                <a:off x="86422" y="4114800"/>
                <a:ext cx="62484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balanced three-phase currents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6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reference, we have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5A7CD1A-F627-51B2-C70F-776471CFD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2" y="4114800"/>
                <a:ext cx="6248400" cy="338554"/>
              </a:xfrm>
              <a:prstGeom prst="rect">
                <a:avLst/>
              </a:prstGeom>
              <a:blipFill>
                <a:blip r:embed="rId9"/>
                <a:stretch>
                  <a:fillRect l="-488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74BD85-93C8-7C4F-C64A-B15B4935B9DE}"/>
                  </a:ext>
                </a:extLst>
              </p:cNvPr>
              <p:cNvSpPr txBox="1"/>
              <p:nvPr/>
            </p:nvSpPr>
            <p:spPr>
              <a:xfrm>
                <a:off x="533400" y="4495800"/>
                <a:ext cx="4655634" cy="344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1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1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𝟐𝟒𝟎</m:t>
                    </m:r>
                    <m:r>
                      <a:rPr lang="en-US" sz="1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°=</m:t>
                    </m:r>
                    <m:sSup>
                      <m:sSup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16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16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&amp;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1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1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𝟏𝟐𝟎</m:t>
                    </m:r>
                    <m:r>
                      <a:rPr lang="en-US" sz="1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°=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endParaRPr lang="en-US" sz="16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74BD85-93C8-7C4F-C64A-B15B4935B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495800"/>
                <a:ext cx="4655634" cy="344133"/>
              </a:xfrm>
              <a:prstGeom prst="rect">
                <a:avLst/>
              </a:prstGeom>
              <a:blipFill>
                <a:blip r:embed="rId10"/>
                <a:stretch>
                  <a:fillRect t="-5357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9C7CB4F-8CB0-D9BC-52F1-2320F3F90452}"/>
              </a:ext>
            </a:extLst>
          </p:cNvPr>
          <p:cNvSpPr txBox="1"/>
          <p:nvPr/>
        </p:nvSpPr>
        <p:spPr>
          <a:xfrm>
            <a:off x="5105400" y="4495800"/>
            <a:ext cx="91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(4-37)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933178-C0A7-719A-B6AB-AA6CEC76729D}"/>
                  </a:ext>
                </a:extLst>
              </p:cNvPr>
              <p:cNvSpPr txBox="1"/>
              <p:nvPr/>
            </p:nvSpPr>
            <p:spPr>
              <a:xfrm>
                <a:off x="273205" y="4876800"/>
                <a:ext cx="5324475" cy="645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den>
                      </m:f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d>
                        <m:d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en-US" sz="1600" b="1" i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func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933178-C0A7-719A-B6AB-AA6CEC767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05" y="4876800"/>
                <a:ext cx="5324475" cy="6455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B4D0DAF-EFBF-3C25-C420-802008FF16CD}"/>
                  </a:ext>
                </a:extLst>
              </p:cNvPr>
              <p:cNvSpPr txBox="1"/>
              <p:nvPr/>
            </p:nvSpPr>
            <p:spPr>
              <a:xfrm>
                <a:off x="358930" y="5522361"/>
                <a:ext cx="5181600" cy="645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</m:den>
                      </m:f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d>
                        <m:d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16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en-US" sz="1600" b="1" i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func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B4D0DAF-EFBF-3C25-C420-802008FF1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30" y="5522361"/>
                <a:ext cx="5181600" cy="6455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3EC607A-6B06-AD89-A2EC-F6CC6B01FE0E}"/>
                  </a:ext>
                </a:extLst>
              </p:cNvPr>
              <p:cNvSpPr txBox="1"/>
              <p:nvPr/>
            </p:nvSpPr>
            <p:spPr>
              <a:xfrm>
                <a:off x="416080" y="6187951"/>
                <a:ext cx="5181600" cy="645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den>
                      </m:f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d>
                        <m:d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en-US" sz="1600" b="1" i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3EC607A-6B06-AD89-A2EC-F6CC6B01F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80" y="6187951"/>
                <a:ext cx="5181600" cy="64556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BFF7238F-224A-793E-2BFD-CD35BDEC1A2C}"/>
              </a:ext>
            </a:extLst>
          </p:cNvPr>
          <p:cNvSpPr txBox="1"/>
          <p:nvPr/>
        </p:nvSpPr>
        <p:spPr>
          <a:xfrm>
            <a:off x="6121555" y="5526549"/>
            <a:ext cx="91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(4-38)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58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4B0570-3439-6754-0F82-F888B7C6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2A78BA-28DB-7726-505E-E2D958589651}"/>
              </a:ext>
            </a:extLst>
          </p:cNvPr>
          <p:cNvSpPr/>
          <p:nvPr/>
        </p:nvSpPr>
        <p:spPr>
          <a:xfrm>
            <a:off x="152400" y="22860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4.2.5. Inductance of an asymmetric transposed three-phase transmission line</a:t>
            </a:r>
            <a:endParaRPr lang="en-US" sz="1600" b="1" dirty="0">
              <a:solidFill>
                <a:srgbClr val="00B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E78799-8D71-F802-B17F-F4E8C1608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12"/>
          <a:stretch/>
        </p:blipFill>
        <p:spPr>
          <a:xfrm>
            <a:off x="3809999" y="626947"/>
            <a:ext cx="5334001" cy="2324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FE6F08-4B4C-CDD9-12F6-9D4B8D2300B9}"/>
              </a:ext>
            </a:extLst>
          </p:cNvPr>
          <p:cNvSpPr txBox="1"/>
          <p:nvPr/>
        </p:nvSpPr>
        <p:spPr>
          <a:xfrm>
            <a:off x="0" y="747411"/>
            <a:ext cx="3810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Since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in a transposed line each phase takes all three positions, the inductance per phase can be obtained by finding the average value of (4.38).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C3599D-5F45-0248-B585-68FBBFB434CE}"/>
                  </a:ext>
                </a:extLst>
              </p:cNvPr>
              <p:cNvSpPr txBox="1"/>
              <p:nvPr/>
            </p:nvSpPr>
            <p:spPr>
              <a:xfrm>
                <a:off x="0" y="2004886"/>
                <a:ext cx="2209800" cy="553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16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r>
                            <a:rPr lang="en-US" sz="1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  <m:r>
                            <a:rPr lang="en-US" sz="1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num>
                        <m:den>
                          <m:r>
                            <a:rPr lang="en-US" sz="1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C3599D-5F45-0248-B585-68FBBFB43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04886"/>
                <a:ext cx="2209800" cy="553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9D67E57-95C7-B793-8F25-79E86E62F26C}"/>
              </a:ext>
            </a:extLst>
          </p:cNvPr>
          <p:cNvSpPr txBox="1"/>
          <p:nvPr/>
        </p:nvSpPr>
        <p:spPr>
          <a:xfrm>
            <a:off x="2286000" y="2112287"/>
            <a:ext cx="990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(4-39)</a:t>
            </a:r>
            <a:endParaRPr 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FD4727-ED16-C56F-E445-207B9730CE8F}"/>
                  </a:ext>
                </a:extLst>
              </p:cNvPr>
              <p:cNvSpPr txBox="1"/>
              <p:nvPr/>
            </p:nvSpPr>
            <p:spPr>
              <a:xfrm>
                <a:off x="152400" y="3045267"/>
                <a:ext cx="6705600" cy="344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Noting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the average of (4.38) becomes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FD4727-ED16-C56F-E445-207B9730C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045267"/>
                <a:ext cx="6705600" cy="344133"/>
              </a:xfrm>
              <a:prstGeom prst="rect">
                <a:avLst/>
              </a:prstGeom>
              <a:blipFill>
                <a:blip r:embed="rId4"/>
                <a:stretch>
                  <a:fillRect l="-45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DC9FC6-998A-E78C-188F-7E814B4229BF}"/>
                  </a:ext>
                </a:extLst>
              </p:cNvPr>
              <p:cNvSpPr txBox="1"/>
              <p:nvPr/>
            </p:nvSpPr>
            <p:spPr>
              <a:xfrm>
                <a:off x="1752600" y="3352800"/>
                <a:ext cx="4648200" cy="655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⨯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p>
                          </m:sSup>
                        </m:num>
                        <m:den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d>
                        <m: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en-US" sz="16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func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DC9FC6-998A-E78C-188F-7E814B422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352800"/>
                <a:ext cx="4648200" cy="6556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B506798-6F63-3159-CE11-AD8843F555BF}"/>
              </a:ext>
            </a:extLst>
          </p:cNvPr>
          <p:cNvSpPr txBox="1"/>
          <p:nvPr/>
        </p:nvSpPr>
        <p:spPr>
          <a:xfrm>
            <a:off x="152400" y="381000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or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006D13-AADD-0D92-5534-DEAC2926DC26}"/>
                  </a:ext>
                </a:extLst>
              </p:cNvPr>
              <p:cNvSpPr txBox="1"/>
              <p:nvPr/>
            </p:nvSpPr>
            <p:spPr>
              <a:xfrm>
                <a:off x="838200" y="4155988"/>
                <a:ext cx="6972300" cy="7840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d>
                        <m:d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𝐥𝐧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600" b="1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b="1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𝑫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b="1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𝟏𝟐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sz="1600" b="1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b="1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𝑫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b="1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𝟐𝟑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sz="1600" b="1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b="1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𝑫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b="1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𝟏𝟑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lang="en-US" sz="16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6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6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𝟑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den>
                                  </m:f>
                                </m:e>
                              </m:func>
                            </m:e>
                          </m:func>
                        </m:e>
                      </m:d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func>
                        <m:func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𝟏𝟐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𝟐𝟑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006D13-AADD-0D92-5534-DEAC2926D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55988"/>
                <a:ext cx="6972300" cy="7840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75AEC8B-3FE5-A243-3C51-4869A35FAA18}"/>
              </a:ext>
            </a:extLst>
          </p:cNvPr>
          <p:cNvSpPr txBox="1"/>
          <p:nvPr/>
        </p:nvSpPr>
        <p:spPr>
          <a:xfrm>
            <a:off x="7810500" y="4378741"/>
            <a:ext cx="990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(4-40)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4B8D69-70C4-3D1D-8B3E-B7B9F0E5AEB5}"/>
              </a:ext>
            </a:extLst>
          </p:cNvPr>
          <p:cNvSpPr txBox="1"/>
          <p:nvPr/>
        </p:nvSpPr>
        <p:spPr>
          <a:xfrm>
            <a:off x="152400" y="5033784"/>
            <a:ext cx="5181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or the inductance per phase per kilometer length is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984F5E-643B-2E8E-3328-CA7A7F39C129}"/>
                  </a:ext>
                </a:extLst>
              </p:cNvPr>
              <p:cNvSpPr txBox="1"/>
              <p:nvPr/>
            </p:nvSpPr>
            <p:spPr>
              <a:xfrm>
                <a:off x="1905000" y="5424793"/>
                <a:ext cx="2819400" cy="596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𝑮𝑴𝑫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den>
                      </m:f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r>
                        <a:rPr lang="en-US" sz="1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984F5E-643B-2E8E-3328-CA7A7F39C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424793"/>
                <a:ext cx="2819400" cy="5963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7D0B26C-AC11-1021-A7F7-75AB11596782}"/>
              </a:ext>
            </a:extLst>
          </p:cNvPr>
          <p:cNvSpPr txBox="1"/>
          <p:nvPr/>
        </p:nvSpPr>
        <p:spPr>
          <a:xfrm>
            <a:off x="5876925" y="5553707"/>
            <a:ext cx="838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(4-41)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7CC1AC-6C53-DE46-AB44-462466B66641}"/>
              </a:ext>
            </a:extLst>
          </p:cNvPr>
          <p:cNvSpPr txBox="1"/>
          <p:nvPr/>
        </p:nvSpPr>
        <p:spPr>
          <a:xfrm>
            <a:off x="152400" y="585610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where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ACE906-1EB9-2BCD-7BFF-972A46B8E1EF}"/>
                  </a:ext>
                </a:extLst>
              </p:cNvPr>
              <p:cNvSpPr txBox="1"/>
              <p:nvPr/>
            </p:nvSpPr>
            <p:spPr>
              <a:xfrm>
                <a:off x="1828800" y="6323571"/>
                <a:ext cx="2695575" cy="390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𝑮𝑴𝑫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ACE906-1EB9-2BCD-7BFF-972A46B8E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323571"/>
                <a:ext cx="2695575" cy="3904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E6D1EAC-8BA2-BB6B-CA61-0FFA580CB52E}"/>
              </a:ext>
            </a:extLst>
          </p:cNvPr>
          <p:cNvSpPr txBox="1"/>
          <p:nvPr/>
        </p:nvSpPr>
        <p:spPr>
          <a:xfrm>
            <a:off x="5819452" y="6296576"/>
            <a:ext cx="76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(4-42)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3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ADE1F0-1611-7ED1-E06F-8CF8ECCF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1A0F39-DDAE-0808-E435-5DBC0937AE5E}"/>
              </a:ext>
            </a:extLst>
          </p:cNvPr>
          <p:cNvSpPr/>
          <p:nvPr/>
        </p:nvSpPr>
        <p:spPr>
          <a:xfrm>
            <a:off x="152400" y="76200"/>
            <a:ext cx="571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4.2.5. Inductance of the bundled (stranded) conductors</a:t>
            </a:r>
            <a:endParaRPr lang="en-US" sz="1600" b="1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E348A-CFF7-15D9-2859-4FBEC5A8F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244" y="31994"/>
            <a:ext cx="3648050" cy="2254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B43AEF-99BF-4A36-22F2-01DFF2CE1ECC}"/>
                  </a:ext>
                </a:extLst>
              </p:cNvPr>
              <p:cNvSpPr txBox="1"/>
              <p:nvPr/>
            </p:nvSpPr>
            <p:spPr>
              <a:xfrm>
                <a:off x="0" y="1178621"/>
                <a:ext cx="5486400" cy="652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d>
                        <m: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  <m:sup>
                                      <m:r>
                                        <a:rPr lang="en-US" sz="16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func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𝒂𝒃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𝒂𝒄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B43AEF-99BF-4A36-22F2-01DFF2CE1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78621"/>
                <a:ext cx="5486400" cy="652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B94F33-82CB-8871-A1B3-229F34E06E05}"/>
                  </a:ext>
                </a:extLst>
              </p:cNvPr>
              <p:cNvSpPr txBox="1"/>
              <p:nvPr/>
            </p:nvSpPr>
            <p:spPr>
              <a:xfrm>
                <a:off x="-24414" y="1828460"/>
                <a:ext cx="5486400" cy="645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d>
                        <m: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𝒂𝒂</m:t>
                                          </m:r>
                                        </m:e>
                                        <m:sup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den>
                              </m:f>
                            </m:e>
                          </m:func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𝒂𝒃</m:t>
                                          </m:r>
                                        </m:e>
                                        <m:sup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den>
                              </m:f>
                            </m:e>
                          </m:func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𝒂𝒄</m:t>
                                          </m:r>
                                        </m:e>
                                        <m:sup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den>
                              </m:f>
                            </m:e>
                          </m:func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B94F33-82CB-8871-A1B3-229F34E06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414" y="1828460"/>
                <a:ext cx="5486400" cy="6455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DE036AE-F0E2-47EE-E11B-5D933BE4D1F4}"/>
              </a:ext>
            </a:extLst>
          </p:cNvPr>
          <p:cNvSpPr txBox="1"/>
          <p:nvPr/>
        </p:nvSpPr>
        <p:spPr>
          <a:xfrm>
            <a:off x="152400" y="2434446"/>
            <a:ext cx="1447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or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6CE330-8917-921D-9379-BB4D8D496BD7}"/>
                  </a:ext>
                </a:extLst>
              </p:cNvPr>
              <p:cNvSpPr txBox="1"/>
              <p:nvPr/>
            </p:nvSpPr>
            <p:spPr>
              <a:xfrm>
                <a:off x="432786" y="2628819"/>
                <a:ext cx="4572000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deg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𝒂𝒂</m:t>
                                          </m:r>
                                        </m:e>
                                        <m:sup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𝒂𝒃</m:t>
                                          </m:r>
                                        </m:e>
                                        <m:sup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𝒂𝒄</m:t>
                                          </m:r>
                                        </m:e>
                                        <m:sup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… </m:t>
                                  </m:r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𝒂𝒎</m:t>
                                      </m:r>
                                    </m:sub>
                                  </m:sSub>
                                </m:e>
                              </m:rad>
                            </m:num>
                            <m:den>
                              <m:rad>
                                <m:rad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deg>
                                <m:e>
                                  <m:sSubSup>
                                    <m:sSubSup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  <m:sup>
                                      <m:r>
                                        <a:rPr lang="en-US" sz="16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𝒂𝒃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𝒂𝒄</m:t>
                                      </m:r>
                                    </m:sub>
                                  </m:s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𝒂𝒏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6CE330-8917-921D-9379-BB4D8D496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86" y="2628819"/>
                <a:ext cx="4572000" cy="723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188DD2-A3FC-84DD-DFBE-F2DF01D2D6B1}"/>
                  </a:ext>
                </a:extLst>
              </p:cNvPr>
              <p:cNvSpPr txBox="1"/>
              <p:nvPr/>
            </p:nvSpPr>
            <p:spPr>
              <a:xfrm>
                <a:off x="152400" y="3395246"/>
                <a:ext cx="45720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inductance of </a:t>
                </a:r>
                <a:r>
                  <a:rPr lang="en-US" sz="1600" b="0" i="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subconductor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is</a:t>
                </a:r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188DD2-A3FC-84DD-DFBE-F2DF01D2D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395246"/>
                <a:ext cx="4572000" cy="338554"/>
              </a:xfrm>
              <a:prstGeom prst="rect">
                <a:avLst/>
              </a:prstGeom>
              <a:blipFill>
                <a:blip r:embed="rId6"/>
                <a:stretch>
                  <a:fillRect l="-667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B0B2D5-3B02-9B27-D10C-EBE7C028A3A0}"/>
                  </a:ext>
                </a:extLst>
              </p:cNvPr>
              <p:cNvSpPr txBox="1"/>
              <p:nvPr/>
            </p:nvSpPr>
            <p:spPr>
              <a:xfrm>
                <a:off x="1143000" y="3779655"/>
                <a:ext cx="5181600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num>
                            <m:den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</m:den>
                      </m:f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𝒏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func>
                        <m:func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deg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𝒂𝒂</m:t>
                                          </m:r>
                                        </m:e>
                                        <m:sup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𝒂𝒃</m:t>
                                          </m:r>
                                        </m:e>
                                        <m:sup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𝒂𝒄</m:t>
                                          </m:r>
                                        </m:e>
                                        <m:sup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… </m:t>
                                  </m:r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𝒂𝒎</m:t>
                                      </m:r>
                                    </m:sub>
                                  </m:sSub>
                                </m:e>
                              </m:rad>
                            </m:num>
                            <m:den>
                              <m:rad>
                                <m:rad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deg>
                                <m:e>
                                  <m:sSubSup>
                                    <m:sSubSup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  <m:sup>
                                      <m:r>
                                        <a:rPr lang="en-US" sz="16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𝒂𝒃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𝒂𝒄</m:t>
                                      </m:r>
                                    </m:sub>
                                  </m:s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𝒂𝒏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B0B2D5-3B02-9B27-D10C-EBE7C028A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779655"/>
                <a:ext cx="5181600" cy="7239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843CBD-C16B-B72C-4083-5545FDA92ACE}"/>
                  </a:ext>
                </a:extLst>
              </p:cNvPr>
              <p:cNvSpPr txBox="1"/>
              <p:nvPr/>
            </p:nvSpPr>
            <p:spPr>
              <a:xfrm>
                <a:off x="152400" y="4601896"/>
                <a:ext cx="86106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Using (4.29), the inductance of other </a:t>
                </a:r>
                <a:r>
                  <a:rPr lang="en-US" sz="1600" b="0" i="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subconductors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are similarly </a:t>
                </a:r>
                <a:r>
                  <a:rPr lang="en-US" sz="1600" b="0" i="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obtained. For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example, the inductance of the </a:t>
                </a:r>
                <a:r>
                  <a:rPr lang="en-US" sz="1600" b="0" i="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subconductor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is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843CBD-C16B-B72C-4083-5545FDA92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601896"/>
                <a:ext cx="8610600" cy="584775"/>
              </a:xfrm>
              <a:prstGeom prst="rect">
                <a:avLst/>
              </a:prstGeom>
              <a:blipFill>
                <a:blip r:embed="rId8"/>
                <a:stretch>
                  <a:fillRect l="-354" t="-4167" r="-283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5B51E8A-F593-5906-936C-264EC1CC9C33}"/>
              </a:ext>
            </a:extLst>
          </p:cNvPr>
          <p:cNvSpPr txBox="1"/>
          <p:nvPr/>
        </p:nvSpPr>
        <p:spPr>
          <a:xfrm>
            <a:off x="7162800" y="3932055"/>
            <a:ext cx="76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(4-44)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F05A77-6015-F151-7F8F-33AEB0C94278}"/>
                  </a:ext>
                </a:extLst>
              </p:cNvPr>
              <p:cNvSpPr txBox="1"/>
              <p:nvPr/>
            </p:nvSpPr>
            <p:spPr>
              <a:xfrm>
                <a:off x="1676400" y="5143419"/>
                <a:ext cx="4914900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num>
                            <m:den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</m:den>
                      </m:f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𝒏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deg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𝒏𝒂</m:t>
                                          </m:r>
                                        </m:e>
                                        <m:sup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𝒏𝒃</m:t>
                                          </m:r>
                                        </m:e>
                                        <m:sup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𝒏𝒄</m:t>
                                          </m:r>
                                        </m:e>
                                        <m:sup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… </m:t>
                                  </m:r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𝒏𝒎</m:t>
                                      </m:r>
                                    </m:sub>
                                  </m:sSub>
                                </m:e>
                              </m:rad>
                            </m:num>
                            <m:den>
                              <m:rad>
                                <m:rad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deg>
                                <m:e>
                                  <m:sSubSup>
                                    <m:sSubSup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  <m:sup>
                                      <m:r>
                                        <a:rPr lang="en-US" sz="16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𝒏𝒂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𝒏𝒃</m:t>
                                      </m:r>
                                    </m:sub>
                                  </m:s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𝒏𝒄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F05A77-6015-F151-7F8F-33AEB0C94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143419"/>
                <a:ext cx="4914900" cy="7239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FB46E78-49A8-0341-D282-3CABBEF96158}"/>
              </a:ext>
            </a:extLst>
          </p:cNvPr>
          <p:cNvSpPr txBox="1"/>
          <p:nvPr/>
        </p:nvSpPr>
        <p:spPr>
          <a:xfrm>
            <a:off x="7086600" y="5336132"/>
            <a:ext cx="91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(4-45)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0D38FC-B30F-67FC-9AD9-5A70F7CC079A}"/>
                  </a:ext>
                </a:extLst>
              </p:cNvPr>
              <p:cNvSpPr txBox="1"/>
              <p:nvPr/>
            </p:nvSpPr>
            <p:spPr>
              <a:xfrm>
                <a:off x="152400" y="5909846"/>
                <a:ext cx="57912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average inductance of any one </a:t>
                </a:r>
                <a:r>
                  <a:rPr lang="en-US" sz="16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subconductor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group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0D38FC-B30F-67FC-9AD9-5A70F7CC0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909846"/>
                <a:ext cx="5791200" cy="338554"/>
              </a:xfrm>
              <a:prstGeom prst="rect">
                <a:avLst/>
              </a:prstGeom>
              <a:blipFill>
                <a:blip r:embed="rId10"/>
                <a:stretch>
                  <a:fillRect l="-526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C1F278-8449-5030-830C-65FDCFBFA4C5}"/>
                  </a:ext>
                </a:extLst>
              </p:cNvPr>
              <p:cNvSpPr txBox="1"/>
              <p:nvPr/>
            </p:nvSpPr>
            <p:spPr>
              <a:xfrm>
                <a:off x="2514600" y="6304643"/>
                <a:ext cx="2895600" cy="553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𝒂𝒗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C1F278-8449-5030-830C-65FDCFBFA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6304643"/>
                <a:ext cx="2895600" cy="5533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44CFBA8-A689-2194-2B3A-F427B0F9CB64}"/>
              </a:ext>
            </a:extLst>
          </p:cNvPr>
          <p:cNvSpPr txBox="1"/>
          <p:nvPr/>
        </p:nvSpPr>
        <p:spPr>
          <a:xfrm>
            <a:off x="6553200" y="6412045"/>
            <a:ext cx="838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(4-46)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89886" y="381000"/>
            <a:ext cx="525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The current is assumed to be equally divided among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subconductors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The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current per strand is </a:t>
            </a:r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I/n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in </a:t>
            </a:r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and </a:t>
            </a:r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I/m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in </a:t>
            </a:r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y.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16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91CCEF-9BE9-57A5-92FC-2FDC7585F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F6D902-E0EB-E6F9-CF47-EC7922F51AAA}"/>
                  </a:ext>
                </a:extLst>
              </p:cNvPr>
              <p:cNvSpPr txBox="1"/>
              <p:nvPr/>
            </p:nvSpPr>
            <p:spPr>
              <a:xfrm>
                <a:off x="152400" y="152400"/>
                <a:ext cx="86868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Since all the </a:t>
                </a:r>
                <a:r>
                  <a:rPr lang="en-US" sz="1600" b="0" i="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subconductors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conductor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are electrically parallel, the inductance of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will be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F6D902-E0EB-E6F9-CF47-EC7922F51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686800" cy="338554"/>
              </a:xfrm>
              <a:prstGeom prst="rect">
                <a:avLst/>
              </a:prstGeom>
              <a:blipFill>
                <a:blip r:embed="rId2"/>
                <a:stretch>
                  <a:fillRect l="-351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C44C52-D4F3-2D94-0369-603C74D8CBB4}"/>
                  </a:ext>
                </a:extLst>
              </p:cNvPr>
              <p:cNvSpPr txBox="1"/>
              <p:nvPr/>
            </p:nvSpPr>
            <p:spPr>
              <a:xfrm>
                <a:off x="2667000" y="575846"/>
                <a:ext cx="3276600" cy="553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𝒂𝒗</m:t>
                              </m:r>
                            </m:sub>
                          </m:sSub>
                        </m:num>
                        <m:den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C44C52-D4F3-2D94-0369-603C74D8C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75846"/>
                <a:ext cx="3276600" cy="553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1A4E652-D089-D9A8-0AAB-5B9C9F4BF60F}"/>
              </a:ext>
            </a:extLst>
          </p:cNvPr>
          <p:cNvSpPr txBox="1"/>
          <p:nvPr/>
        </p:nvSpPr>
        <p:spPr>
          <a:xfrm>
            <a:off x="7048500" y="618292"/>
            <a:ext cx="91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(4-47)</a:t>
            </a: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40F138-A9E0-DD60-7635-6BEBCAAF243C}"/>
                  </a:ext>
                </a:extLst>
              </p:cNvPr>
              <p:cNvSpPr txBox="1"/>
              <p:nvPr/>
            </p:nvSpPr>
            <p:spPr>
              <a:xfrm>
                <a:off x="152400" y="1109246"/>
                <a:ext cx="646923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substituting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(4.47) results in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40F138-A9E0-DD60-7635-6BEBCAAF2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109246"/>
                <a:ext cx="6469232" cy="338554"/>
              </a:xfrm>
              <a:prstGeom prst="rect">
                <a:avLst/>
              </a:prstGeom>
              <a:blipFill>
                <a:blip r:embed="rId4"/>
                <a:stretch>
                  <a:fillRect l="-471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4C05D96-C153-CD47-C54D-2F0D271C4E3F}"/>
                  </a:ext>
                </a:extLst>
              </p:cNvPr>
              <p:cNvSpPr txBox="1"/>
              <p:nvPr/>
            </p:nvSpPr>
            <p:spPr>
              <a:xfrm>
                <a:off x="2457450" y="1461018"/>
                <a:ext cx="3695700" cy="596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𝑮𝑴𝑫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𝑮𝑴𝑹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den>
                      </m:f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𝒎𝒆𝒕𝒆𝒓</m:t>
                      </m:r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4C05D96-C153-CD47-C54D-2F0D271C4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50" y="1461018"/>
                <a:ext cx="3695700" cy="5963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0B1D1CC0-F25F-A7AD-8D3C-807B69EA356D}"/>
              </a:ext>
            </a:extLst>
          </p:cNvPr>
          <p:cNvSpPr txBox="1"/>
          <p:nvPr/>
        </p:nvSpPr>
        <p:spPr>
          <a:xfrm>
            <a:off x="7086600" y="1566446"/>
            <a:ext cx="838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(4-48)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2E5A22-E68E-D8BF-3F70-EC141A3BE544}"/>
              </a:ext>
            </a:extLst>
          </p:cNvPr>
          <p:cNvSpPr txBox="1"/>
          <p:nvPr/>
        </p:nvSpPr>
        <p:spPr>
          <a:xfrm>
            <a:off x="188650" y="1871246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where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87858F-54E9-EDE1-3440-BEA2341D74FA}"/>
                  </a:ext>
                </a:extLst>
              </p:cNvPr>
              <p:cNvSpPr txBox="1"/>
              <p:nvPr/>
            </p:nvSpPr>
            <p:spPr>
              <a:xfrm>
                <a:off x="1524000" y="2209800"/>
                <a:ext cx="4953000" cy="390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𝑮𝑴𝑫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𝒎𝒏</m:t>
                          </m:r>
                        </m:deg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6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𝒂𝒂</m:t>
                                      </m:r>
                                    </m:e>
                                    <m:sup>
                                      <m:r>
                                        <a:rPr lang="en-US" sz="16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6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𝒂𝒃</m:t>
                                      </m:r>
                                    </m:e>
                                    <m:sup>
                                      <m:r>
                                        <a:rPr lang="en-US" sz="16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… 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𝒂𝒎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6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𝒏𝒂</m:t>
                                      </m:r>
                                    </m:e>
                                    <m:sup>
                                      <m:r>
                                        <a:rPr lang="en-US" sz="16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6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𝒏𝒃</m:t>
                                      </m:r>
                                    </m:e>
                                    <m:sup>
                                      <m:r>
                                        <a:rPr lang="en-US" sz="16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𝒏𝒎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87858F-54E9-EDE1-3440-BEA2341D7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209800"/>
                <a:ext cx="4953000" cy="3904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DACF0D4-283B-EFEE-67F4-D80F3B19EEBA}"/>
              </a:ext>
            </a:extLst>
          </p:cNvPr>
          <p:cNvSpPr txBox="1"/>
          <p:nvPr/>
        </p:nvSpPr>
        <p:spPr>
          <a:xfrm>
            <a:off x="6934200" y="2252246"/>
            <a:ext cx="838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(4-49)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713C1E-82D2-A81F-C24E-7CD613E42D97}"/>
              </a:ext>
            </a:extLst>
          </p:cNvPr>
          <p:cNvSpPr txBox="1"/>
          <p:nvPr/>
        </p:nvSpPr>
        <p:spPr>
          <a:xfrm>
            <a:off x="188650" y="26024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CC4BBBA-A11F-E407-E303-F00EF84D76B7}"/>
                  </a:ext>
                </a:extLst>
              </p:cNvPr>
              <p:cNvSpPr txBox="1"/>
              <p:nvPr/>
            </p:nvSpPr>
            <p:spPr>
              <a:xfrm>
                <a:off x="1752600" y="2783363"/>
                <a:ext cx="4572000" cy="417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𝑮𝑴𝑹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g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𝒂𝒂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𝒂𝒃</m:t>
                                  </m:r>
                                </m:sub>
                              </m:sSub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… 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𝒂𝒏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𝒏𝒂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𝒏𝒃</m:t>
                                  </m:r>
                                </m:sub>
                              </m:sSub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𝒏𝒏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CC4BBBA-A11F-E407-E303-F00EF84D7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783363"/>
                <a:ext cx="4572000" cy="4170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3C4DDB61-53D0-DFC1-5FA0-92C28BD7D229}"/>
              </a:ext>
            </a:extLst>
          </p:cNvPr>
          <p:cNvSpPr txBox="1"/>
          <p:nvPr/>
        </p:nvSpPr>
        <p:spPr>
          <a:xfrm>
            <a:off x="6858000" y="2785646"/>
            <a:ext cx="76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(4-50)</a:t>
            </a:r>
            <a:endParaRPr lang="en-US" sz="1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A840AD-54D5-B797-CDAE-5D0FE597282C}"/>
                  </a:ext>
                </a:extLst>
              </p:cNvPr>
              <p:cNvSpPr txBox="1"/>
              <p:nvPr/>
            </p:nvSpPr>
            <p:spPr>
              <a:xfrm>
                <a:off x="57146" y="3319046"/>
                <a:ext cx="45720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 smtClean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𝑎𝑎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𝑏𝑏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𝑛𝑛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16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A840AD-54D5-B797-CDAE-5D0FE5972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6" y="3319046"/>
                <a:ext cx="4572000" cy="338554"/>
              </a:xfrm>
              <a:prstGeom prst="rect">
                <a:avLst/>
              </a:prstGeom>
              <a:blipFill>
                <a:blip r:embed="rId8"/>
                <a:stretch>
                  <a:fillRect l="-667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F7FA3FC-0989-4FFE-6A50-7EAA00675E6D}"/>
                  </a:ext>
                </a:extLst>
              </p:cNvPr>
              <p:cNvSpPr txBox="1"/>
              <p:nvPr/>
            </p:nvSpPr>
            <p:spPr>
              <a:xfrm>
                <a:off x="57146" y="3739196"/>
                <a:ext cx="8879150" cy="6042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1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inductance of </a:t>
                </a:r>
                <a:r>
                  <a:rPr lang="en-US" sz="1600" b="1" i="0" dirty="0" smtClean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conductor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𝓨</m:t>
                    </m:r>
                  </m:oMath>
                </a14:m>
                <a:r>
                  <a:rPr lang="en-US" sz="1600" b="1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1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 also be similarly obtained. The geometric mean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𝑮𝑴𝑹</m:t>
                        </m:r>
                      </m:e>
                      <m:sub>
                        <m:r>
                          <a:rPr lang="en-US" sz="1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𝓨</m:t>
                        </m:r>
                      </m:sub>
                    </m:sSub>
                  </m:oMath>
                </a14:m>
                <a:r>
                  <a:rPr lang="en-US" sz="1600" b="1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1" i="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will be different</a:t>
                </a:r>
                <a:r>
                  <a:rPr lang="en-US" sz="1600" b="1" i="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sz="1600" b="1" i="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geometric mean distance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𝑮𝑴𝑫</m:t>
                    </m:r>
                  </m:oMath>
                </a14:m>
                <a:r>
                  <a:rPr lang="en-US" sz="1600" b="1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1600" b="1" i="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however, is the same.</a:t>
                </a:r>
                <a:r>
                  <a:rPr lang="en-US" sz="16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F7FA3FC-0989-4FFE-6A50-7EAA00675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6" y="3739196"/>
                <a:ext cx="8879150" cy="604204"/>
              </a:xfrm>
              <a:prstGeom prst="rect">
                <a:avLst/>
              </a:prstGeom>
              <a:blipFill>
                <a:blip r:embed="rId9"/>
                <a:stretch>
                  <a:fillRect l="-343" t="-4000" b="-1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23844043-AE9E-E71F-0503-85EDFB6591F2}"/>
              </a:ext>
            </a:extLst>
          </p:cNvPr>
          <p:cNvSpPr/>
          <p:nvPr/>
        </p:nvSpPr>
        <p:spPr>
          <a:xfrm>
            <a:off x="76200" y="4385846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Examples of bundled </a:t>
            </a:r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arrangements (2, 3, and 4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subconductor</a:t>
            </a:r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)</a:t>
            </a:r>
            <a:endParaRPr lang="en-US" sz="1600" b="1" dirty="0">
              <a:solidFill>
                <a:srgbClr val="00B050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8F6B942-82BF-3477-B5FC-C93002F90FC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900" b="2140"/>
          <a:stretch/>
        </p:blipFill>
        <p:spPr>
          <a:xfrm>
            <a:off x="5217112" y="4800600"/>
            <a:ext cx="3772822" cy="1600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EA14249-99AE-5ED3-2029-FB1AD05CF821}"/>
                  </a:ext>
                </a:extLst>
              </p:cNvPr>
              <p:cNvSpPr txBox="1"/>
              <p:nvPr/>
            </p:nvSpPr>
            <p:spPr>
              <a:xfrm>
                <a:off x="76200" y="4953000"/>
                <a:ext cx="3187548" cy="4095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bSup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g>
                        <m:e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⨯</m:t>
                                  </m:r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rad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EA14249-99AE-5ED3-2029-FB1AD05CF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953000"/>
                <a:ext cx="3187548" cy="4095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4188F950-005E-531C-2E36-2CC4348F32F3}"/>
              </a:ext>
            </a:extLst>
          </p:cNvPr>
          <p:cNvSpPr txBox="1"/>
          <p:nvPr/>
        </p:nvSpPr>
        <p:spPr>
          <a:xfrm>
            <a:off x="3508522" y="5045067"/>
            <a:ext cx="792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(4-51)</a:t>
            </a:r>
            <a:endParaRPr lang="en-US" sz="1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5378B03-20FF-8DF7-0DA7-626BDFF71752}"/>
                  </a:ext>
                </a:extLst>
              </p:cNvPr>
              <p:cNvSpPr txBox="1"/>
              <p:nvPr/>
            </p:nvSpPr>
            <p:spPr>
              <a:xfrm>
                <a:off x="45868" y="5577173"/>
                <a:ext cx="3383132" cy="390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bSup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g>
                        <m:e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⨯</m:t>
                                  </m:r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⨯</m:t>
                                  </m:r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rad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5378B03-20FF-8DF7-0DA7-626BDFF71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8" y="5577173"/>
                <a:ext cx="3383132" cy="39049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B01E2033-0257-40CA-D75D-72B801D5120C}"/>
              </a:ext>
            </a:extLst>
          </p:cNvPr>
          <p:cNvSpPr txBox="1"/>
          <p:nvPr/>
        </p:nvSpPr>
        <p:spPr>
          <a:xfrm>
            <a:off x="3690143" y="5627372"/>
            <a:ext cx="8621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(4-52)</a:t>
            </a:r>
            <a:endParaRPr lang="en-US" sz="1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1D999C0-3523-F93C-D3F7-CC4178BA6431}"/>
                  </a:ext>
                </a:extLst>
              </p:cNvPr>
              <p:cNvSpPr txBox="1"/>
              <p:nvPr/>
            </p:nvSpPr>
            <p:spPr>
              <a:xfrm>
                <a:off x="61629" y="6112168"/>
                <a:ext cx="4643020" cy="593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bSup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g>
                        <m:e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⨯</m:t>
                                  </m:r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⨯</m:t>
                                  </m:r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⨯</m:t>
                                  </m:r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⨯</m:t>
                                  </m:r>
                                  <m:sSup>
                                    <m:sSupPr>
                                      <m:ctrlP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1600" b="1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rad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𝟎𝟗</m:t>
                      </m:r>
                      <m:rad>
                        <m:rad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g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1D999C0-3523-F93C-D3F7-CC4178BA6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9" y="6112168"/>
                <a:ext cx="4643020" cy="5934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209072E5-59AE-9B80-3209-5B168F6C01A4}"/>
              </a:ext>
            </a:extLst>
          </p:cNvPr>
          <p:cNvSpPr txBox="1"/>
          <p:nvPr/>
        </p:nvSpPr>
        <p:spPr>
          <a:xfrm>
            <a:off x="5217112" y="6335966"/>
            <a:ext cx="8788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(4-53)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16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4FB301-6D87-5711-DBA8-5FD39923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6D229F-0693-0A0A-E83A-3655DBAED4F1}"/>
                  </a:ext>
                </a:extLst>
              </p:cNvPr>
              <p:cNvSpPr txBox="1"/>
              <p:nvPr/>
            </p:nvSpPr>
            <p:spPr>
              <a:xfrm>
                <a:off x="114300" y="143923"/>
                <a:ext cx="65913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1600" b="1" i="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Example 4.1: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 stranded conductor consists of seven identical strands each having a radius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shown in Figure 4.11. Determine the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𝐺𝑀𝑅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of the conductor in terms of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6D229F-0693-0A0A-E83A-3655DBAED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143923"/>
                <a:ext cx="6591300" cy="830997"/>
              </a:xfrm>
              <a:prstGeom prst="rect">
                <a:avLst/>
              </a:prstGeom>
              <a:blipFill>
                <a:blip r:embed="rId2"/>
                <a:stretch>
                  <a:fillRect l="-370" t="-2941" b="-8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EBA96B7-67DE-530A-644B-E7D96C0CA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35139"/>
            <a:ext cx="2534004" cy="2172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6AB400-D172-0627-C348-0C1AF3717E25}"/>
              </a:ext>
            </a:extLst>
          </p:cNvPr>
          <p:cNvSpPr txBox="1"/>
          <p:nvPr/>
        </p:nvSpPr>
        <p:spPr>
          <a:xfrm>
            <a:off x="79917" y="1589051"/>
            <a:ext cx="6553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From Figure 4.11, the distance from strand 1 to all other strands is: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4D8961-66F3-73D6-A60A-BE08AB6283AC}"/>
                  </a:ext>
                </a:extLst>
              </p:cNvPr>
              <p:cNvSpPr txBox="1"/>
              <p:nvPr/>
            </p:nvSpPr>
            <p:spPr>
              <a:xfrm>
                <a:off x="2590800" y="2053478"/>
                <a:ext cx="23622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4D8961-66F3-73D6-A60A-BE08AB62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053478"/>
                <a:ext cx="236220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7772F9-93B3-878D-0E21-FBEBB7766D34}"/>
                  </a:ext>
                </a:extLst>
              </p:cNvPr>
              <p:cNvSpPr txBox="1"/>
              <p:nvPr/>
            </p:nvSpPr>
            <p:spPr>
              <a:xfrm>
                <a:off x="2628900" y="2393358"/>
                <a:ext cx="11049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7772F9-93B3-878D-0E21-FBEBB7766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2393358"/>
                <a:ext cx="110490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08B297-7761-8768-0F1D-C46FD0F956D3}"/>
                  </a:ext>
                </a:extLst>
              </p:cNvPr>
              <p:cNvSpPr txBox="1"/>
              <p:nvPr/>
            </p:nvSpPr>
            <p:spPr>
              <a:xfrm>
                <a:off x="2628900" y="2625754"/>
                <a:ext cx="3276600" cy="593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sub>
                      </m:sSub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</m:sub>
                            <m:sup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</m:sub>
                            <m:sup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08B297-7761-8768-0F1D-C46FD0F95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2625754"/>
                <a:ext cx="3276600" cy="5934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0BAE72-993D-26E1-AF3E-20FE95C97343}"/>
                  </a:ext>
                </a:extLst>
              </p:cNvPr>
              <p:cNvSpPr txBox="1"/>
              <p:nvPr/>
            </p:nvSpPr>
            <p:spPr>
              <a:xfrm>
                <a:off x="114300" y="3254246"/>
                <a:ext cx="45720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From (4.50) the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𝐺𝑀𝑅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of the above conductor is</a:t>
                </a:r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0BAE72-993D-26E1-AF3E-20FE95C97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3254246"/>
                <a:ext cx="4572000" cy="338554"/>
              </a:xfrm>
              <a:prstGeom prst="rect">
                <a:avLst/>
              </a:prstGeom>
              <a:blipFill>
                <a:blip r:embed="rId7"/>
                <a:stretch>
                  <a:fillRect l="-800"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55B5E1-C154-A462-FBF3-C48946DF8C94}"/>
                  </a:ext>
                </a:extLst>
              </p:cNvPr>
              <p:cNvSpPr txBox="1"/>
              <p:nvPr/>
            </p:nvSpPr>
            <p:spPr>
              <a:xfrm>
                <a:off x="1344937" y="3646445"/>
                <a:ext cx="5410200" cy="593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𝑮𝑴𝑹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𝟒𝟗</m:t>
                          </m:r>
                        </m:deg>
                        <m:e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en-US" sz="16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55B5E1-C154-A462-FBF3-C48946DF8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937" y="3646445"/>
                <a:ext cx="5410200" cy="5934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7225C2-2D0E-3C93-3114-486001B92AAE}"/>
                  </a:ext>
                </a:extLst>
              </p:cNvPr>
              <p:cNvSpPr txBox="1"/>
              <p:nvPr/>
            </p:nvSpPr>
            <p:spPr>
              <a:xfrm>
                <a:off x="2662354" y="4422874"/>
                <a:ext cx="3505200" cy="593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ad>
                        <m:ra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g>
                        <m:e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num>
                                <m:den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num>
                                <m:den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sup>
                          </m:sSup>
                        </m:e>
                      </m:rad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𝟏𝟕𝟔𝟕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7225C2-2D0E-3C93-3114-486001B92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354" y="4422874"/>
                <a:ext cx="3505200" cy="5934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45895" y="1161891"/>
            <a:ext cx="1189749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Solution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1335644" y="5029200"/>
            <a:ext cx="6157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*********************************************************************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42385" y="5367754"/>
            <a:ext cx="87380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Bundling </a:t>
            </a:r>
            <a:r>
              <a:rPr lang="en-US" sz="1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reduces the line reactance</a:t>
            </a:r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, which </a:t>
            </a:r>
            <a:r>
              <a:rPr lang="en-US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improves </a:t>
            </a:r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the line </a:t>
            </a:r>
            <a:r>
              <a:rPr lang="en-US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performance and </a:t>
            </a:r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increases the power capability of the line. Bundling also </a:t>
            </a:r>
            <a:r>
              <a:rPr lang="en-US" sz="1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reduces the </a:t>
            </a:r>
            <a:r>
              <a:rPr lang="en-US" sz="16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voltage surface </a:t>
            </a:r>
            <a:r>
              <a:rPr lang="en-US" sz="1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gradient</a:t>
            </a:r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, which in turn reduces corona loss, radio interference, and </a:t>
            </a:r>
            <a:r>
              <a:rPr lang="en-US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surge impedance.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16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subconductors</a:t>
            </a:r>
            <a:r>
              <a:rPr lang="en-US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within </a:t>
            </a:r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 bundle are separated at frequent intervals by </a:t>
            </a:r>
            <a:r>
              <a:rPr lang="en-US" sz="1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spacer-dampers</a:t>
            </a:r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0166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44F73-A1CD-2CD0-67AA-FFA1CF0F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5DBE78-A92A-6220-E26C-3DEA621E26E4}"/>
              </a:ext>
            </a:extLst>
          </p:cNvPr>
          <p:cNvSpPr/>
          <p:nvPr/>
        </p:nvSpPr>
        <p:spPr>
          <a:xfrm>
            <a:off x="76200" y="152400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4.2.5. Inductance of the three-phase double-circuit line</a:t>
            </a:r>
            <a:endParaRPr lang="en-US" sz="1600" b="1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F74312-B126-081D-D35F-2CE1C9E4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33815"/>
            <a:ext cx="2791215" cy="2772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399138-07BC-A243-658C-667CD09552D1}"/>
                  </a:ext>
                </a:extLst>
              </p:cNvPr>
              <p:cNvSpPr txBox="1"/>
              <p:nvPr/>
            </p:nvSpPr>
            <p:spPr>
              <a:xfrm>
                <a:off x="152400" y="609600"/>
                <a:ext cx="61722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0" i="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method of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𝐺𝑀𝐷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 be used to find the inductance per phase. To do this, we group identical phases together and use (4.49) to find the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𝐺𝑀𝐷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between each phase group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399138-07BC-A243-658C-667CD0955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09600"/>
                <a:ext cx="6172200" cy="830997"/>
              </a:xfrm>
              <a:prstGeom prst="rect">
                <a:avLst/>
              </a:prstGeom>
              <a:blipFill>
                <a:blip r:embed="rId3"/>
                <a:stretch>
                  <a:fillRect l="-494" t="-2941" r="-395" b="-8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65949F-14BA-3486-3EC4-E510D14A504D}"/>
                  </a:ext>
                </a:extLst>
              </p:cNvPr>
              <p:cNvSpPr txBox="1"/>
              <p:nvPr/>
            </p:nvSpPr>
            <p:spPr>
              <a:xfrm>
                <a:off x="381000" y="1540168"/>
                <a:ext cx="3176393" cy="593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g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ra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65949F-14BA-3486-3EC4-E510D14A5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40168"/>
                <a:ext cx="3176393" cy="5934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6DC493-2FDA-E364-83CD-11E18B7C8A3A}"/>
                  </a:ext>
                </a:extLst>
              </p:cNvPr>
              <p:cNvSpPr txBox="1"/>
              <p:nvPr/>
            </p:nvSpPr>
            <p:spPr>
              <a:xfrm>
                <a:off x="381000" y="2073568"/>
                <a:ext cx="3048000" cy="593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g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6DC493-2FDA-E364-83CD-11E18B7C8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073568"/>
                <a:ext cx="3048000" cy="5934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62AA8A-51F0-D56B-CE3F-271107E1742A}"/>
                  </a:ext>
                </a:extLst>
              </p:cNvPr>
              <p:cNvSpPr txBox="1"/>
              <p:nvPr/>
            </p:nvSpPr>
            <p:spPr>
              <a:xfrm>
                <a:off x="381000" y="2683168"/>
                <a:ext cx="3048000" cy="593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g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62AA8A-51F0-D56B-CE3F-271107E17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683168"/>
                <a:ext cx="3048000" cy="5934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6A28FC6-3E4D-82D5-0364-8C92F8F5666D}"/>
              </a:ext>
            </a:extLst>
          </p:cNvPr>
          <p:cNvSpPr txBox="1"/>
          <p:nvPr/>
        </p:nvSpPr>
        <p:spPr>
          <a:xfrm>
            <a:off x="4419600" y="2172433"/>
            <a:ext cx="76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(4-54)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AA1B3B-2242-9FF0-D9C2-A700B6BA3039}"/>
                  </a:ext>
                </a:extLst>
              </p:cNvPr>
              <p:cNvSpPr txBox="1"/>
              <p:nvPr/>
            </p:nvSpPr>
            <p:spPr>
              <a:xfrm>
                <a:off x="152400" y="3319046"/>
                <a:ext cx="45720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equivalent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𝐺𝑀𝐷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per phase is then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AA1B3B-2242-9FF0-D9C2-A700B6BA3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319046"/>
                <a:ext cx="4572000" cy="338554"/>
              </a:xfrm>
              <a:prstGeom prst="rect">
                <a:avLst/>
              </a:prstGeom>
              <a:blipFill>
                <a:blip r:embed="rId7"/>
                <a:stretch>
                  <a:fillRect l="-667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538DF3F-AED6-6870-DBDE-E3168A4F091E}"/>
                  </a:ext>
                </a:extLst>
              </p:cNvPr>
              <p:cNvSpPr txBox="1"/>
              <p:nvPr/>
            </p:nvSpPr>
            <p:spPr>
              <a:xfrm>
                <a:off x="4284080" y="3325203"/>
                <a:ext cx="2233808" cy="390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𝑮𝑴𝑫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538DF3F-AED6-6870-DBDE-E3168A4F0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80" y="3325203"/>
                <a:ext cx="2233808" cy="3904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2D42B974-719C-AC96-32A1-84F9A927F347}"/>
              </a:ext>
            </a:extLst>
          </p:cNvPr>
          <p:cNvSpPr txBox="1"/>
          <p:nvPr/>
        </p:nvSpPr>
        <p:spPr>
          <a:xfrm>
            <a:off x="7467600" y="3351172"/>
            <a:ext cx="91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(4-55)</a:t>
            </a:r>
            <a:endParaRPr lang="en-US" sz="1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CCF5E4-E87D-BB96-09DA-B1E8959DEE70}"/>
                  </a:ext>
                </a:extLst>
              </p:cNvPr>
              <p:cNvSpPr txBox="1"/>
              <p:nvPr/>
            </p:nvSpPr>
            <p:spPr>
              <a:xfrm>
                <a:off x="100515" y="3705045"/>
                <a:ext cx="560732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Similarly, from (4.50), the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𝐺𝑀𝑅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each phase group is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CCF5E4-E87D-BB96-09DA-B1E8959DE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5" y="3705045"/>
                <a:ext cx="5607323" cy="338554"/>
              </a:xfrm>
              <a:prstGeom prst="rect">
                <a:avLst/>
              </a:prstGeom>
              <a:blipFill>
                <a:blip r:embed="rId9"/>
                <a:stretch>
                  <a:fillRect l="-543"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84E5C32-F5EE-E9BF-BCE5-457D2CF5CBD4}"/>
                  </a:ext>
                </a:extLst>
              </p:cNvPr>
              <p:cNvSpPr txBox="1"/>
              <p:nvPr/>
            </p:nvSpPr>
            <p:spPr>
              <a:xfrm>
                <a:off x="176561" y="4100149"/>
                <a:ext cx="3257365" cy="61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𝑺𝑨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g>
                        <m:e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  <m:sup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84E5C32-F5EE-E9BF-BCE5-457D2CF5C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61" y="4100149"/>
                <a:ext cx="3257365" cy="6177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0A11A0-330E-099C-7AA1-3DC60331836B}"/>
                  </a:ext>
                </a:extLst>
              </p:cNvPr>
              <p:cNvSpPr txBox="1"/>
              <p:nvPr/>
            </p:nvSpPr>
            <p:spPr>
              <a:xfrm>
                <a:off x="3848100" y="4054249"/>
                <a:ext cx="3581400" cy="61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𝑺𝑩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g>
                        <m:e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  <m:sup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𝒃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𝒃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0A11A0-330E-099C-7AA1-3DC603318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4054249"/>
                <a:ext cx="3581400" cy="6177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AB93DEB-F223-994F-198E-0A0B54C39C39}"/>
                  </a:ext>
                </a:extLst>
              </p:cNvPr>
              <p:cNvSpPr txBox="1"/>
              <p:nvPr/>
            </p:nvSpPr>
            <p:spPr>
              <a:xfrm>
                <a:off x="1805243" y="4792467"/>
                <a:ext cx="3300607" cy="61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𝑺𝑪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g>
                        <m:e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  <m:sup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𝒄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𝒄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AB93DEB-F223-994F-198E-0A0B54C39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43" y="4792467"/>
                <a:ext cx="3300607" cy="6177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BD4EAB0E-486E-7F1D-C2CD-B7E7982C8B9A}"/>
              </a:ext>
            </a:extLst>
          </p:cNvPr>
          <p:cNvSpPr txBox="1"/>
          <p:nvPr/>
        </p:nvSpPr>
        <p:spPr>
          <a:xfrm>
            <a:off x="7620000" y="4567768"/>
            <a:ext cx="91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(4-56)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D306C74-F348-0EA3-DCE8-D409E15C0D2C}"/>
                  </a:ext>
                </a:extLst>
              </p:cNvPr>
              <p:cNvSpPr txBox="1"/>
              <p:nvPr/>
            </p:nvSpPr>
            <p:spPr>
              <a:xfrm>
                <a:off x="4586945" y="5486400"/>
                <a:ext cx="2286000" cy="390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𝑮𝑴𝑹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𝑺𝑨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𝑺𝑩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𝑺𝑪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D306C74-F348-0EA3-DCE8-D409E15C0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945" y="5486400"/>
                <a:ext cx="2286000" cy="3904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E820F2D-5D49-E501-F91C-979DB0299BB1}"/>
              </a:ext>
            </a:extLst>
          </p:cNvPr>
          <p:cNvSpPr txBox="1"/>
          <p:nvPr/>
        </p:nvSpPr>
        <p:spPr>
          <a:xfrm>
            <a:off x="7467600" y="5528846"/>
            <a:ext cx="838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(4-57)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36E603-F57F-85C2-F9AD-C7A04BD7D95D}"/>
              </a:ext>
            </a:extLst>
          </p:cNvPr>
          <p:cNvSpPr txBox="1"/>
          <p:nvPr/>
        </p:nvSpPr>
        <p:spPr>
          <a:xfrm>
            <a:off x="152400" y="5909846"/>
            <a:ext cx="5943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The inductance per phase in millihenries per kilometer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DB537A-40A1-4E21-3BD0-48CF8E4EF018}"/>
                  </a:ext>
                </a:extLst>
              </p:cNvPr>
              <p:cNvSpPr txBox="1"/>
              <p:nvPr/>
            </p:nvSpPr>
            <p:spPr>
              <a:xfrm>
                <a:off x="2133600" y="6248400"/>
                <a:ext cx="2743200" cy="595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𝑮𝑴𝑫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𝑮𝑴𝑹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𝑳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type m:val="lin"/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𝒎𝑯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r>
                        <a:rPr lang="en-US" sz="1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DB537A-40A1-4E21-3BD0-48CF8E4EF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6248400"/>
                <a:ext cx="2743200" cy="5952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2D0A400-9F57-A1AE-41D1-62F32D6F8A3F}"/>
              </a:ext>
            </a:extLst>
          </p:cNvPr>
          <p:cNvSpPr txBox="1"/>
          <p:nvPr/>
        </p:nvSpPr>
        <p:spPr>
          <a:xfrm>
            <a:off x="5791200" y="6377345"/>
            <a:ext cx="76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(4-58)</a:t>
            </a:r>
            <a:endParaRPr lang="en-US" sz="1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7242" y="5523847"/>
                <a:ext cx="351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equivalent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𝐺𝑀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per phase is then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42" y="5523847"/>
                <a:ext cx="3516412" cy="338554"/>
              </a:xfrm>
              <a:prstGeom prst="rect">
                <a:avLst/>
              </a:prstGeom>
              <a:blipFill>
                <a:blip r:embed="rId15"/>
                <a:stretch>
                  <a:fillRect l="-867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643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343AB6-55AF-C3F8-ABB6-AE3C36C5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F0666B-CBA6-B91D-8B22-811A605FBCB6}"/>
              </a:ext>
            </a:extLst>
          </p:cNvPr>
          <p:cNvSpPr/>
          <p:nvPr/>
        </p:nvSpPr>
        <p:spPr>
          <a:xfrm>
            <a:off x="129513" y="172272"/>
            <a:ext cx="3845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4.3. Transmission line </a:t>
            </a:r>
            <a:r>
              <a:rPr lang="en-US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capacitance (C)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5C4118F-F193-EC92-9D8C-2A5BAE4F7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057" y="93851"/>
            <a:ext cx="2660989" cy="3198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0AFE6E-43E2-B449-39C9-23398448E582}"/>
                  </a:ext>
                </a:extLst>
              </p:cNvPr>
              <p:cNvSpPr txBox="1"/>
              <p:nvPr/>
            </p:nvSpPr>
            <p:spPr>
              <a:xfrm>
                <a:off x="1959429" y="562858"/>
                <a:ext cx="838200" cy="5166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1600" b="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0AFE6E-43E2-B449-39C9-23398448E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29" y="562858"/>
                <a:ext cx="838200" cy="516680"/>
              </a:xfrm>
              <a:prstGeom prst="rect">
                <a:avLst/>
              </a:prstGeom>
              <a:blipFill>
                <a:blip r:embed="rId3"/>
                <a:stretch>
                  <a:fillRect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C8E2F1B6-1981-2108-5406-18A6EEF7F411}"/>
              </a:ext>
            </a:extLst>
          </p:cNvPr>
          <p:cNvSpPr txBox="1"/>
          <p:nvPr/>
        </p:nvSpPr>
        <p:spPr>
          <a:xfrm>
            <a:off x="3858986" y="651921"/>
            <a:ext cx="838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(4-59)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AC14F0-D42F-9B07-3FF5-B10F5EE37B2D}"/>
              </a:ext>
            </a:extLst>
          </p:cNvPr>
          <p:cNvSpPr/>
          <p:nvPr/>
        </p:nvSpPr>
        <p:spPr>
          <a:xfrm>
            <a:off x="129513" y="1269085"/>
            <a:ext cx="35493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4.3.1. Capacitance of a single conductor</a:t>
            </a:r>
            <a:endParaRPr lang="en-US" sz="16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47A455-DEA8-E9FE-2A8F-0566D65C850A}"/>
                  </a:ext>
                </a:extLst>
              </p:cNvPr>
              <p:cNvSpPr txBox="1"/>
              <p:nvPr/>
            </p:nvSpPr>
            <p:spPr>
              <a:xfrm>
                <a:off x="1971058" y="1782725"/>
                <a:ext cx="1752600" cy="552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47A455-DEA8-E9FE-2A8F-0566D65C8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058" y="1782725"/>
                <a:ext cx="1752600" cy="5523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1094D7E5-E1D2-FF49-E2F8-734B39C49D52}"/>
              </a:ext>
            </a:extLst>
          </p:cNvPr>
          <p:cNvSpPr txBox="1"/>
          <p:nvPr/>
        </p:nvSpPr>
        <p:spPr>
          <a:xfrm>
            <a:off x="4676158" y="1889645"/>
            <a:ext cx="91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(4-60)</a:t>
            </a:r>
            <a:endParaRPr lang="en-US" sz="1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3F5E41-9409-02E8-010A-FA33682F4A81}"/>
              </a:ext>
            </a:extLst>
          </p:cNvPr>
          <p:cNvSpPr txBox="1"/>
          <p:nvPr/>
        </p:nvSpPr>
        <p:spPr>
          <a:xfrm>
            <a:off x="152400" y="2392325"/>
            <a:ext cx="556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electric field intensity E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may be found from the relation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D6B8D3-4D83-54DE-6E31-CEA1C59299FC}"/>
                  </a:ext>
                </a:extLst>
              </p:cNvPr>
              <p:cNvSpPr txBox="1"/>
              <p:nvPr/>
            </p:nvSpPr>
            <p:spPr>
              <a:xfrm>
                <a:off x="2357129" y="2778270"/>
                <a:ext cx="980458" cy="595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r>
                        <a:rPr lang="en-US" sz="16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16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D6B8D3-4D83-54DE-6E31-CEA1C5929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129" y="2778270"/>
                <a:ext cx="980458" cy="5951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F0121A38-D795-F4C2-9E10-92EF622BAA4E}"/>
              </a:ext>
            </a:extLst>
          </p:cNvPr>
          <p:cNvSpPr txBox="1"/>
          <p:nvPr/>
        </p:nvSpPr>
        <p:spPr>
          <a:xfrm>
            <a:off x="4790458" y="2906574"/>
            <a:ext cx="838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(4-61)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E34B496-1FBE-86F4-A01D-AB0FD1717430}"/>
                  </a:ext>
                </a:extLst>
              </p:cNvPr>
              <p:cNvSpPr txBox="1"/>
              <p:nvPr/>
            </p:nvSpPr>
            <p:spPr>
              <a:xfrm>
                <a:off x="167936" y="3352800"/>
                <a:ext cx="863296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b="0" i="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the permittivity of free space and is equal to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85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sz="16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 Substituting (4.60) in (4.61) results in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E34B496-1FBE-86F4-A01D-AB0FD1717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36" y="3352800"/>
                <a:ext cx="8632968" cy="584775"/>
              </a:xfrm>
              <a:prstGeom prst="rect">
                <a:avLst/>
              </a:prstGeom>
              <a:blipFill>
                <a:blip r:embed="rId6"/>
                <a:stretch>
                  <a:fillRect l="-424" t="-4167" r="-71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E48911A-F5E3-DA48-2DA8-04EAB6C8F12B}"/>
                  </a:ext>
                </a:extLst>
              </p:cNvPr>
              <p:cNvSpPr txBox="1"/>
              <p:nvPr/>
            </p:nvSpPr>
            <p:spPr>
              <a:xfrm>
                <a:off x="2125307" y="3810000"/>
                <a:ext cx="1444101" cy="559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E48911A-F5E3-DA48-2DA8-04EAB6C8F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307" y="3810000"/>
                <a:ext cx="1444101" cy="5593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5DCB0E7F-C516-1876-4725-941BA6CE4C7F}"/>
              </a:ext>
            </a:extLst>
          </p:cNvPr>
          <p:cNvSpPr txBox="1"/>
          <p:nvPr/>
        </p:nvSpPr>
        <p:spPr>
          <a:xfrm>
            <a:off x="4660252" y="3920415"/>
            <a:ext cx="91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(4-62)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1AC13D-1797-C577-90B3-17703A14A0A0}"/>
                  </a:ext>
                </a:extLst>
              </p:cNvPr>
              <p:cNvSpPr txBox="1"/>
              <p:nvPr/>
            </p:nvSpPr>
            <p:spPr>
              <a:xfrm>
                <a:off x="152400" y="4373967"/>
                <a:ext cx="8763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potential difference between cylinders from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en-US" sz="16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defined as the work done in moving a unit charge of one coulomb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through the electric field produced by the charge on the conductor. This is given by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1AC13D-1797-C577-90B3-17703A14A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373967"/>
                <a:ext cx="8763000" cy="830997"/>
              </a:xfrm>
              <a:prstGeom prst="rect">
                <a:avLst/>
              </a:prstGeom>
              <a:blipFill>
                <a:blip r:embed="rId8"/>
                <a:stretch>
                  <a:fillRect l="-348" t="-2941" r="-278" b="-8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BBC303-401D-C461-DE21-C5E797D200F2}"/>
                  </a:ext>
                </a:extLst>
              </p:cNvPr>
              <p:cNvSpPr txBox="1"/>
              <p:nvPr/>
            </p:nvSpPr>
            <p:spPr>
              <a:xfrm>
                <a:off x="1295400" y="5257800"/>
                <a:ext cx="4572000" cy="6800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p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𝑬𝒅𝒙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subSup"/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num>
                                <m:den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𝜺</m:t>
                                      </m:r>
                                    </m:e>
                                    <m:sub>
                                      <m:r>
                                        <a:rPr lang="en-US" sz="1600" b="1" i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num>
                                <m:den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𝜺</m:t>
                                      </m:r>
                                    </m:e>
                                    <m:sub>
                                      <m:r>
                                        <a:rPr lang="en-US" sz="1600" b="1" i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𝐥𝐧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BBC303-401D-C461-DE21-C5E797D20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257800"/>
                <a:ext cx="4572000" cy="6800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70739C2-A743-214B-6138-701E18A1024A}"/>
              </a:ext>
            </a:extLst>
          </p:cNvPr>
          <p:cNvSpPr txBox="1"/>
          <p:nvPr/>
        </p:nvSpPr>
        <p:spPr>
          <a:xfrm>
            <a:off x="6568736" y="5428552"/>
            <a:ext cx="76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(4-63)</a:t>
            </a:r>
            <a:endParaRPr lang="en-US" sz="1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70BEA1-9F5E-B6FF-92BB-C9DC7F2C6D57}"/>
                  </a:ext>
                </a:extLst>
              </p:cNvPr>
              <p:cNvSpPr txBox="1"/>
              <p:nvPr/>
            </p:nvSpPr>
            <p:spPr>
              <a:xfrm>
                <a:off x="152400" y="6044625"/>
                <a:ext cx="8763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1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notation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16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sz="1600" b="1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implies the voltage drop from 1 relative to 2, that is, 1 is understood to be positive relative to 2. The charge </a:t>
                </a:r>
                <a:r>
                  <a:rPr lang="en-US" sz="1600" b="1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q </a:t>
                </a:r>
                <a:r>
                  <a:rPr lang="en-US" sz="1600" b="1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carries its own sign.</a:t>
                </a:r>
                <a:r>
                  <a:rPr lang="en-US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70BEA1-9F5E-B6FF-92BB-C9DC7F2C6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044625"/>
                <a:ext cx="8763000" cy="584775"/>
              </a:xfrm>
              <a:prstGeom prst="rect">
                <a:avLst/>
              </a:prstGeom>
              <a:blipFill>
                <a:blip r:embed="rId10"/>
                <a:stretch>
                  <a:fillRect l="-348" t="-4167" r="-278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16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C2DA0B-EC5E-9CC0-140D-94634416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50C4C5-B248-4451-F8EB-36B494D4636D}"/>
              </a:ext>
            </a:extLst>
          </p:cNvPr>
          <p:cNvSpPr/>
          <p:nvPr/>
        </p:nvSpPr>
        <p:spPr>
          <a:xfrm>
            <a:off x="76200" y="87868"/>
            <a:ext cx="5815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4.1. Transmission line </a:t>
            </a:r>
            <a:r>
              <a:rPr lang="en-US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resistance (R) and conductance (G) </a:t>
            </a:r>
            <a:endParaRPr lang="fa-IR" b="1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DAAA18-D65A-16CC-585F-CBB44A929360}"/>
                  </a:ext>
                </a:extLst>
              </p:cNvPr>
              <p:cNvSpPr txBox="1"/>
              <p:nvPr/>
            </p:nvSpPr>
            <p:spPr>
              <a:xfrm>
                <a:off x="1752600" y="468466"/>
                <a:ext cx="1524000" cy="558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𝒅𝒄</m:t>
                          </m:r>
                        </m:sub>
                      </m:sSub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DAAA18-D65A-16CC-585F-CBB44A929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68466"/>
                <a:ext cx="1524000" cy="5584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D5D0015-780A-59C9-B720-E2A13E04FA93}"/>
              </a:ext>
            </a:extLst>
          </p:cNvPr>
          <p:cNvSpPr txBox="1"/>
          <p:nvPr/>
        </p:nvSpPr>
        <p:spPr>
          <a:xfrm>
            <a:off x="3669445" y="575846"/>
            <a:ext cx="8002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(4-1)</a:t>
            </a:r>
            <a:endParaRPr lang="en-US" sz="1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6BD011-D459-31F2-FB44-B217E678DC17}"/>
                  </a:ext>
                </a:extLst>
              </p:cNvPr>
              <p:cNvSpPr txBox="1"/>
              <p:nvPr/>
            </p:nvSpPr>
            <p:spPr>
              <a:xfrm>
                <a:off x="152400" y="997327"/>
                <a:ext cx="4191000" cy="4031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= conductor resistivity</a:t>
                </a:r>
                <a:b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= conductor length</a:t>
                </a:r>
                <a:b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1600" b="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conductor cross-sectional area</a:t>
                </a:r>
                <a:b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1600" b="0" i="0" dirty="0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1600" b="1" i="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</a:t>
                </a:r>
                <a:r>
                  <a:rPr lang="en-US" sz="1600" b="1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conductor resistance is affected by three factors: </a:t>
                </a:r>
                <a:r>
                  <a:rPr lang="en-US" sz="1600" b="0" i="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frequency, spiraling, and temperature.</a:t>
                </a:r>
              </a:p>
              <a:p>
                <a:pPr algn="just"/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1600" b="0" i="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When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ac flows in a conductor, the current distribution is not uniform over the conductor cross-sectional area and the </a:t>
                </a:r>
                <a:r>
                  <a:rPr lang="en-US" sz="1600" b="1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current density is greatest at the surface of the conductor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 This causes the ac resistance to be somewhat higher than the de resistance. This behavior is known as </a:t>
                </a:r>
                <a:r>
                  <a:rPr lang="en-US" sz="1600" b="1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skin </a:t>
                </a:r>
                <a:r>
                  <a:rPr lang="en-US" sz="16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effect</a:t>
                </a:r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sz="1600" b="1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At 60 Hz, the ac resistance is about </a:t>
                </a:r>
                <a:r>
                  <a:rPr lang="en-US" sz="1600" b="1" i="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fa-IR" sz="1600" b="1" i="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%</a:t>
                </a:r>
                <a:r>
                  <a:rPr lang="en-US" sz="1600" b="1" i="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higher </a:t>
                </a:r>
                <a:r>
                  <a:rPr lang="en-US" sz="1600" b="1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than the de resistance.</a:t>
                </a:r>
                <a:r>
                  <a:rPr lang="en-US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6BD011-D459-31F2-FB44-B217E678D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997327"/>
                <a:ext cx="4191000" cy="4031873"/>
              </a:xfrm>
              <a:prstGeom prst="rect">
                <a:avLst/>
              </a:prstGeom>
              <a:blipFill>
                <a:blip r:embed="rId3"/>
                <a:stretch>
                  <a:fillRect l="-727" t="-605" r="-581" b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23D8C0-1345-7DF0-F754-0AD6A658889A}"/>
                  </a:ext>
                </a:extLst>
              </p:cNvPr>
              <p:cNvSpPr txBox="1"/>
              <p:nvPr/>
            </p:nvSpPr>
            <p:spPr>
              <a:xfrm>
                <a:off x="304800" y="4946273"/>
                <a:ext cx="2209800" cy="593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16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1600" b="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600" b="0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1600" b="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600" b="0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23D8C0-1345-7DF0-F754-0AD6A6588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946273"/>
                <a:ext cx="2209800" cy="593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1491089-1704-6C5E-E8E2-A7982DD8973C}"/>
              </a:ext>
            </a:extLst>
          </p:cNvPr>
          <p:cNvSpPr txBox="1"/>
          <p:nvPr/>
        </p:nvSpPr>
        <p:spPr>
          <a:xfrm>
            <a:off x="2895415" y="5073635"/>
            <a:ext cx="8385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(4-2)</a:t>
            </a:r>
            <a:endParaRPr lang="en-US" sz="1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A11E3D-FEAF-9F29-BDF6-D0A21CB90872}"/>
                  </a:ext>
                </a:extLst>
              </p:cNvPr>
              <p:cNvSpPr txBox="1"/>
              <p:nvPr/>
            </p:nvSpPr>
            <p:spPr>
              <a:xfrm>
                <a:off x="152400" y="5606143"/>
                <a:ext cx="4038600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0" i="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are conductor resistances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respectively. </a:t>
                </a:r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a temperature constant that depends on the conductor material. For aluminum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228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A11E3D-FEAF-9F29-BDF6-D0A21CB90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606143"/>
                <a:ext cx="4038600" cy="1077218"/>
              </a:xfrm>
              <a:prstGeom prst="rect">
                <a:avLst/>
              </a:prstGeom>
              <a:blipFill>
                <a:blip r:embed="rId5"/>
                <a:stretch>
                  <a:fillRect l="-754" t="-2273" r="-603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b="2201"/>
          <a:stretch/>
        </p:blipFill>
        <p:spPr>
          <a:xfrm>
            <a:off x="5117245" y="424140"/>
            <a:ext cx="3950555" cy="33858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8916" y="4961554"/>
            <a:ext cx="2293368" cy="1911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00" y="3810000"/>
            <a:ext cx="3933825" cy="117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3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D770A-3F0F-DAFA-C188-973BF213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F46D48-2C3D-61E8-B543-E44C6C9492E7}"/>
              </a:ext>
            </a:extLst>
          </p:cNvPr>
          <p:cNvSpPr/>
          <p:nvPr/>
        </p:nvSpPr>
        <p:spPr>
          <a:xfrm>
            <a:off x="152400" y="228600"/>
            <a:ext cx="502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4.3.2. Capacitance of a single-phase line	</a:t>
            </a:r>
            <a:endParaRPr lang="en-US" sz="1600" b="1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466B44-F7A6-8F43-682D-5B11B7C4B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378" y="97818"/>
            <a:ext cx="3495074" cy="1818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EE83C6-A624-4AC3-EF29-36E2EDB548D1}"/>
                  </a:ext>
                </a:extLst>
              </p:cNvPr>
              <p:cNvSpPr txBox="1"/>
              <p:nvPr/>
            </p:nvSpPr>
            <p:spPr>
              <a:xfrm>
                <a:off x="143691" y="593944"/>
                <a:ext cx="533904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Assuming conductor 1 alone to have a charge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voltage between conductor 1 and 2 is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EE83C6-A624-4AC3-EF29-36E2EDB54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" y="593944"/>
                <a:ext cx="5339045" cy="584775"/>
              </a:xfrm>
              <a:prstGeom prst="rect">
                <a:avLst/>
              </a:prstGeom>
              <a:blipFill>
                <a:blip r:embed="rId3"/>
                <a:stretch>
                  <a:fillRect l="-686" t="-4167" r="-686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1D1A92-72A7-EEC1-8B8B-FC6F6AD9C3D9}"/>
                  </a:ext>
                </a:extLst>
              </p:cNvPr>
              <p:cNvSpPr txBox="1"/>
              <p:nvPr/>
            </p:nvSpPr>
            <p:spPr>
              <a:xfrm>
                <a:off x="990600" y="1320965"/>
                <a:ext cx="2057400" cy="595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num>
                            <m:den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1D1A92-72A7-EEC1-8B8B-FC6F6AD9C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320965"/>
                <a:ext cx="2057400" cy="5951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8A86D06-D3EB-447C-2814-3ECBEFA3F43C}"/>
              </a:ext>
            </a:extLst>
          </p:cNvPr>
          <p:cNvSpPr txBox="1"/>
          <p:nvPr/>
        </p:nvSpPr>
        <p:spPr>
          <a:xfrm>
            <a:off x="4225436" y="1449269"/>
            <a:ext cx="769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(4-64)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CAF7F0-96A6-91FB-B92A-E20AAC78B041}"/>
                  </a:ext>
                </a:extLst>
              </p:cNvPr>
              <p:cNvSpPr txBox="1"/>
              <p:nvPr/>
            </p:nvSpPr>
            <p:spPr>
              <a:xfrm>
                <a:off x="152400" y="1981200"/>
                <a:ext cx="8610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Now assuming only conductor 2, having a charge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voltage between conductors 2 and 1 is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CAF7F0-96A6-91FB-B92A-E20AAC78B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81200"/>
                <a:ext cx="8610600" cy="338554"/>
              </a:xfrm>
              <a:prstGeom prst="rect">
                <a:avLst/>
              </a:prstGeom>
              <a:blipFill>
                <a:blip r:embed="rId5"/>
                <a:stretch>
                  <a:fillRect l="-354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75933A-2DC7-D372-376A-430F7ACEE8CF}"/>
                  </a:ext>
                </a:extLst>
              </p:cNvPr>
              <p:cNvSpPr txBox="1"/>
              <p:nvPr/>
            </p:nvSpPr>
            <p:spPr>
              <a:xfrm>
                <a:off x="2511306" y="2362200"/>
                <a:ext cx="2441694" cy="595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num>
                            <m:den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75933A-2DC7-D372-376A-430F7ACEE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306" y="2362200"/>
                <a:ext cx="2441694" cy="5951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752D19-DEF5-A44A-9A3D-8190C5F1494F}"/>
                  </a:ext>
                </a:extLst>
              </p:cNvPr>
              <p:cNvSpPr txBox="1"/>
              <p:nvPr/>
            </p:nvSpPr>
            <p:spPr>
              <a:xfrm>
                <a:off x="143691" y="2889379"/>
                <a:ext cx="4572000" cy="369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we have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752D19-DEF5-A44A-9A3D-8190C5F14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" y="2889379"/>
                <a:ext cx="4572000" cy="369460"/>
              </a:xfrm>
              <a:prstGeom prst="rect">
                <a:avLst/>
              </a:prstGeom>
              <a:blipFill>
                <a:blip r:embed="rId7"/>
                <a:stretch>
                  <a:fillRect l="-800" t="-655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7A506E-4AE5-A923-9228-C5D9E7767085}"/>
                  </a:ext>
                </a:extLst>
              </p:cNvPr>
              <p:cNvSpPr txBox="1"/>
              <p:nvPr/>
            </p:nvSpPr>
            <p:spPr>
              <a:xfrm>
                <a:off x="2670664" y="3218791"/>
                <a:ext cx="1939436" cy="559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num>
                            <m:den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7A506E-4AE5-A923-9228-C5D9E7767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664" y="3218791"/>
                <a:ext cx="1939436" cy="5593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AD9D39E8-28B9-32FA-9A36-D25F9B128F23}"/>
              </a:ext>
            </a:extLst>
          </p:cNvPr>
          <p:cNvSpPr txBox="1"/>
          <p:nvPr/>
        </p:nvSpPr>
        <p:spPr>
          <a:xfrm>
            <a:off x="5257800" y="3329206"/>
            <a:ext cx="769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(4-65)</a:t>
            </a: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707334-06D3-A082-B81F-E2B09B414286}"/>
              </a:ext>
            </a:extLst>
          </p:cNvPr>
          <p:cNvSpPr txBox="1"/>
          <p:nvPr/>
        </p:nvSpPr>
        <p:spPr>
          <a:xfrm>
            <a:off x="152400" y="3776246"/>
            <a:ext cx="883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From the principle of superposition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the potential difference due to presence of both charges is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503963-48D0-05CF-EC31-766B2AC6B7E7}"/>
                  </a:ext>
                </a:extLst>
              </p:cNvPr>
              <p:cNvSpPr txBox="1"/>
              <p:nvPr/>
            </p:nvSpPr>
            <p:spPr>
              <a:xfrm>
                <a:off x="1219200" y="4129237"/>
                <a:ext cx="4495800" cy="595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num>
                            <m:den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den>
                          </m:f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num>
                            <m:den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503963-48D0-05CF-EC31-766B2AC6B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129237"/>
                <a:ext cx="4495800" cy="5951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4932D703-24D6-42A1-BCEE-F13AA626E2E1}"/>
              </a:ext>
            </a:extLst>
          </p:cNvPr>
          <p:cNvSpPr txBox="1"/>
          <p:nvPr/>
        </p:nvSpPr>
        <p:spPr>
          <a:xfrm>
            <a:off x="6324600" y="4257541"/>
            <a:ext cx="990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(4-66)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6E76CD3-475F-A04B-F85A-74062221A0F0}"/>
                  </a:ext>
                </a:extLst>
              </p:cNvPr>
              <p:cNvSpPr txBox="1"/>
              <p:nvPr/>
            </p:nvSpPr>
            <p:spPr>
              <a:xfrm>
                <a:off x="152400" y="4766846"/>
                <a:ext cx="60198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a single-phase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(4.66) reduces to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6E76CD3-475F-A04B-F85A-74062221A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766846"/>
                <a:ext cx="6019800" cy="338554"/>
              </a:xfrm>
              <a:prstGeom prst="rect">
                <a:avLst/>
              </a:prstGeom>
              <a:blipFill>
                <a:blip r:embed="rId10"/>
                <a:stretch>
                  <a:fillRect l="-506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27AC0FF-D1E6-F96E-41F3-2703F61248BE}"/>
                  </a:ext>
                </a:extLst>
              </p:cNvPr>
              <p:cNvSpPr txBox="1"/>
              <p:nvPr/>
            </p:nvSpPr>
            <p:spPr>
              <a:xfrm>
                <a:off x="2971800" y="5105400"/>
                <a:ext cx="2057400" cy="595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num>
                            <m:den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27AC0FF-D1E6-F96E-41F3-2703F6124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105400"/>
                <a:ext cx="2057400" cy="5951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AE4A6D9-021F-6271-6240-13834216F869}"/>
              </a:ext>
            </a:extLst>
          </p:cNvPr>
          <p:cNvSpPr txBox="1"/>
          <p:nvPr/>
        </p:nvSpPr>
        <p:spPr>
          <a:xfrm>
            <a:off x="6400800" y="5233704"/>
            <a:ext cx="838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(4-67)</a:t>
            </a:r>
            <a:endParaRPr lang="en-US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B52DAF-8DB1-BEF5-1595-6AE830F767DB}"/>
              </a:ext>
            </a:extLst>
          </p:cNvPr>
          <p:cNvSpPr txBox="1"/>
          <p:nvPr/>
        </p:nvSpPr>
        <p:spPr>
          <a:xfrm>
            <a:off x="152400" y="5638800"/>
            <a:ext cx="4876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From (4.59), the capacitance between conductors is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73BC9F1-8734-6456-B279-F064FC3E2206}"/>
                  </a:ext>
                </a:extLst>
              </p:cNvPr>
              <p:cNvSpPr txBox="1"/>
              <p:nvPr/>
            </p:nvSpPr>
            <p:spPr>
              <a:xfrm>
                <a:off x="3162300" y="6096714"/>
                <a:ext cx="1676400" cy="712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num>
                                <m:den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f>
                        <m:fPr>
                          <m:type m:val="lin"/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73BC9F1-8734-6456-B279-F064FC3E2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6096714"/>
                <a:ext cx="1676400" cy="712952"/>
              </a:xfrm>
              <a:prstGeom prst="rect">
                <a:avLst/>
              </a:prstGeom>
              <a:blipFill>
                <a:blip r:embed="rId12"/>
                <a:stretch>
                  <a:fillRect t="-35043" r="-18545" b="-39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558017A9-DB37-2BC1-D9B7-69E80F66DD02}"/>
              </a:ext>
            </a:extLst>
          </p:cNvPr>
          <p:cNvSpPr txBox="1"/>
          <p:nvPr/>
        </p:nvSpPr>
        <p:spPr>
          <a:xfrm>
            <a:off x="6438900" y="6280975"/>
            <a:ext cx="76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(4-68)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9201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A46F71-528E-8038-63BB-8F09D132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94CAF8C-FC4E-D876-0DC7-7CA6B957DFC1}"/>
                  </a:ext>
                </a:extLst>
              </p:cNvPr>
              <p:cNvSpPr txBox="1"/>
              <p:nvPr/>
            </p:nvSpPr>
            <p:spPr>
              <a:xfrm>
                <a:off x="152400" y="152400"/>
                <a:ext cx="72390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voltage to neutral is half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the capacitance to neutral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or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94CAF8C-FC4E-D876-0DC7-7CA6B957D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7239000" cy="338554"/>
              </a:xfrm>
              <a:prstGeom prst="rect">
                <a:avLst/>
              </a:prstGeom>
              <a:blipFill>
                <a:blip r:embed="rId2"/>
                <a:stretch>
                  <a:fillRect l="-421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F404DD-56DD-3D5C-2201-C1D7B47D31ED}"/>
                  </a:ext>
                </a:extLst>
              </p:cNvPr>
              <p:cNvSpPr txBox="1"/>
              <p:nvPr/>
            </p:nvSpPr>
            <p:spPr>
              <a:xfrm>
                <a:off x="566057" y="820479"/>
                <a:ext cx="1905000" cy="7503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num>
                                <m:den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f>
                        <m:fPr>
                          <m:type m:val="lin"/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AF404DD-56DD-3D5C-2201-C1D7B47D3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7" y="820479"/>
                <a:ext cx="1905000" cy="7503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7284A699-81E3-2EA8-C968-37DA6721BD89}"/>
              </a:ext>
            </a:extLst>
          </p:cNvPr>
          <p:cNvSpPr txBox="1"/>
          <p:nvPr/>
        </p:nvSpPr>
        <p:spPr>
          <a:xfrm>
            <a:off x="2781300" y="917313"/>
            <a:ext cx="76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(4-69)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55CE0DB-1B0C-9B63-9F7D-503AE4C2A97F}"/>
                  </a:ext>
                </a:extLst>
              </p:cNvPr>
              <p:cNvSpPr txBox="1"/>
              <p:nvPr/>
            </p:nvSpPr>
            <p:spPr>
              <a:xfrm>
                <a:off x="154619" y="1900338"/>
                <a:ext cx="73914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 smtClean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Recalling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85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sz="16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i="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converting to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600" i="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F per kilometer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we have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55CE0DB-1B0C-9B63-9F7D-503AE4C2A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9" y="1900338"/>
                <a:ext cx="7391400" cy="338554"/>
              </a:xfrm>
              <a:prstGeom prst="rect">
                <a:avLst/>
              </a:prstGeom>
              <a:blipFill>
                <a:blip r:embed="rId4"/>
                <a:stretch>
                  <a:fillRect l="-412"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32EAEAE-4126-4485-ADF7-C503B82297E8}"/>
                  </a:ext>
                </a:extLst>
              </p:cNvPr>
              <p:cNvSpPr txBox="1"/>
              <p:nvPr/>
            </p:nvSpPr>
            <p:spPr>
              <a:xfrm>
                <a:off x="1752600" y="2354331"/>
                <a:ext cx="2057400" cy="755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𝟎𝟓𝟓𝟔</m:t>
                          </m:r>
                        </m:num>
                        <m:den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num>
                                <m:den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f>
                        <m:fPr>
                          <m:type m:val="lin"/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r>
                        <a:rPr lang="en-US" sz="1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32EAEAE-4126-4485-ADF7-C503B8229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354331"/>
                <a:ext cx="2057400" cy="7553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502B74BA-51B8-9098-43FC-EB47D24D063F}"/>
              </a:ext>
            </a:extLst>
          </p:cNvPr>
          <p:cNvSpPr txBox="1"/>
          <p:nvPr/>
        </p:nvSpPr>
        <p:spPr>
          <a:xfrm>
            <a:off x="4991100" y="2459207"/>
            <a:ext cx="990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(4-70)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E7A505-ABA3-2DE8-D888-D5633E8F17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6161" y="644082"/>
            <a:ext cx="4618877" cy="11292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F42355-5D3B-02B9-3734-FC2E34907E93}"/>
                  </a:ext>
                </a:extLst>
              </p:cNvPr>
              <p:cNvSpPr txBox="1"/>
              <p:nvPr/>
            </p:nvSpPr>
            <p:spPr>
              <a:xfrm>
                <a:off x="163286" y="3225225"/>
                <a:ext cx="852351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v"/>
                </a:pP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parallel long conductors with charges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i="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coulombs/meter,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shown in Figure 4.17.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F42355-5D3B-02B9-3734-FC2E34907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6" y="3225225"/>
                <a:ext cx="8523514" cy="584775"/>
              </a:xfrm>
              <a:prstGeom prst="rect">
                <a:avLst/>
              </a:prstGeom>
              <a:blipFill>
                <a:blip r:embed="rId7"/>
                <a:stretch>
                  <a:fillRect l="-286" t="-4167" r="-358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0DFC4CB1-408A-5A60-B176-D970FB5F21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8337" y="3632009"/>
            <a:ext cx="2140898" cy="2435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EB37631-25BB-4B3D-A9F4-8B851FFA34BF}"/>
                  </a:ext>
                </a:extLst>
              </p:cNvPr>
              <p:cNvSpPr txBox="1"/>
              <p:nvPr/>
            </p:nvSpPr>
            <p:spPr>
              <a:xfrm>
                <a:off x="2552700" y="3757969"/>
                <a:ext cx="2514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16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EB37631-25BB-4B3D-A9F4-8B851FFA3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700" y="3757969"/>
                <a:ext cx="2514600" cy="338554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2B9019-CFCE-9538-62B2-4C3025D8F6D5}"/>
                  </a:ext>
                </a:extLst>
              </p:cNvPr>
              <p:cNvSpPr txBox="1"/>
              <p:nvPr/>
            </p:nvSpPr>
            <p:spPr>
              <a:xfrm>
                <a:off x="167640" y="4133822"/>
                <a:ext cx="653796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Using superposition and (4.63), potential difference between conductors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due to the presence of all charges is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2B9019-CFCE-9538-62B2-4C3025D8F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" y="4133822"/>
                <a:ext cx="6537960" cy="584775"/>
              </a:xfrm>
              <a:prstGeom prst="rect">
                <a:avLst/>
              </a:prstGeom>
              <a:blipFill>
                <a:blip r:embed="rId10"/>
                <a:stretch>
                  <a:fillRect l="-560" t="-4167" r="-466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413D868-A285-0E97-6912-CD79923BB376}"/>
                  </a:ext>
                </a:extLst>
              </p:cNvPr>
              <p:cNvSpPr txBox="1"/>
              <p:nvPr/>
            </p:nvSpPr>
            <p:spPr>
              <a:xfrm>
                <a:off x="2105298" y="4871725"/>
                <a:ext cx="2438400" cy="763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𝒌𝒋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𝒌𝒊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413D868-A285-0E97-6912-CD79923BB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298" y="4871725"/>
                <a:ext cx="2438400" cy="7634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C83B3909-D554-BC08-C3CC-E14C1523417B}"/>
              </a:ext>
            </a:extLst>
          </p:cNvPr>
          <p:cNvSpPr txBox="1"/>
          <p:nvPr/>
        </p:nvSpPr>
        <p:spPr>
          <a:xfrm>
            <a:off x="4860472" y="5094210"/>
            <a:ext cx="91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(4-72)</a:t>
            </a:r>
            <a:endParaRPr lang="en-US" sz="1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FAE983F-BDB7-4327-F198-5D6BBF9C6EBF}"/>
                  </a:ext>
                </a:extLst>
              </p:cNvPr>
              <p:cNvSpPr txBox="1"/>
              <p:nvPr/>
            </p:nvSpPr>
            <p:spPr>
              <a:xfrm>
                <a:off x="163286" y="6120825"/>
                <a:ext cx="844731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1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𝒊𝒊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1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the distance between the surface of the conductor and its center, namely its radius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600" b="1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FAE983F-BDB7-4327-F198-5D6BBF9C6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6" y="6120825"/>
                <a:ext cx="8447314" cy="584775"/>
              </a:xfrm>
              <a:prstGeom prst="rect">
                <a:avLst/>
              </a:prstGeom>
              <a:blipFill>
                <a:blip r:embed="rId12"/>
                <a:stretch>
                  <a:fillRect l="-433" t="-4167" r="-289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3AB890D8-A5AF-79B1-8549-3BE326817F10}"/>
              </a:ext>
            </a:extLst>
          </p:cNvPr>
          <p:cNvSpPr txBox="1"/>
          <p:nvPr/>
        </p:nvSpPr>
        <p:spPr>
          <a:xfrm>
            <a:off x="5363937" y="3756282"/>
            <a:ext cx="91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(4-71)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84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BC1D3B-D462-F821-ACDA-A73C49CE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74F52-E356-CD40-2420-AD192F9A776B}"/>
              </a:ext>
            </a:extLst>
          </p:cNvPr>
          <p:cNvSpPr/>
          <p:nvPr/>
        </p:nvSpPr>
        <p:spPr>
          <a:xfrm>
            <a:off x="76200" y="76200"/>
            <a:ext cx="754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4.3.3. Capacitance of an asymmetric three-phase transmission line</a:t>
            </a:r>
            <a:endParaRPr lang="en-US" sz="16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43476E-5B3F-20C2-9296-C7E7BB2FF233}"/>
                  </a:ext>
                </a:extLst>
              </p:cNvPr>
              <p:cNvSpPr txBox="1"/>
              <p:nvPr/>
            </p:nvSpPr>
            <p:spPr>
              <a:xfrm>
                <a:off x="65314" y="379516"/>
                <a:ext cx="89916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Consider one meter length of a three-phase line with three long conductors, each </a:t>
                </a:r>
                <a:r>
                  <a:rPr lang="en-US" sz="16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ith radius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with conductor spacing as shown Figure 4.18.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43476E-5B3F-20C2-9296-C7E7BB2FF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" y="379516"/>
                <a:ext cx="8991600" cy="584775"/>
              </a:xfrm>
              <a:prstGeom prst="rect">
                <a:avLst/>
              </a:prstGeom>
              <a:blipFill>
                <a:blip r:embed="rId2"/>
                <a:stretch>
                  <a:fillRect l="-407" t="-4167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8B8B298-D197-7654-2B5A-E021DD3960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5" r="1370"/>
          <a:stretch/>
        </p:blipFill>
        <p:spPr>
          <a:xfrm>
            <a:off x="3810000" y="695852"/>
            <a:ext cx="5279572" cy="22030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E1F5F4-CF6B-2CB4-A522-7F3A348DA642}"/>
              </a:ext>
            </a:extLst>
          </p:cNvPr>
          <p:cNvSpPr txBox="1"/>
          <p:nvPr/>
        </p:nvSpPr>
        <p:spPr>
          <a:xfrm>
            <a:off x="76200" y="981708"/>
            <a:ext cx="3581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Since we have a balanced three-phase system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DED002-8E0D-183D-8F34-97D00029274D}"/>
                  </a:ext>
                </a:extLst>
              </p:cNvPr>
              <p:cNvSpPr txBox="1"/>
              <p:nvPr/>
            </p:nvSpPr>
            <p:spPr>
              <a:xfrm>
                <a:off x="304800" y="1789591"/>
                <a:ext cx="1752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16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16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16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DED002-8E0D-183D-8F34-97D000292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89591"/>
                <a:ext cx="1752600" cy="338554"/>
              </a:xfrm>
              <a:prstGeom prst="rect">
                <a:avLst/>
              </a:prstGeom>
              <a:blipFill>
                <a:blip r:embed="rId4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12D2987-5526-F752-0184-D6A68E9233C7}"/>
              </a:ext>
            </a:extLst>
          </p:cNvPr>
          <p:cNvSpPr txBox="1"/>
          <p:nvPr/>
        </p:nvSpPr>
        <p:spPr>
          <a:xfrm>
            <a:off x="2362200" y="1789591"/>
            <a:ext cx="76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(4-73)</a:t>
            </a:r>
            <a:endParaRPr 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DE0BF2-8A6B-72A9-3540-8585A78F5B1C}"/>
                  </a:ext>
                </a:extLst>
              </p:cNvPr>
              <p:cNvSpPr txBox="1"/>
              <p:nvPr/>
            </p:nvSpPr>
            <p:spPr>
              <a:xfrm>
                <a:off x="1028700" y="2863128"/>
                <a:ext cx="5486400" cy="645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𝒂𝒃</m:t>
                          </m:r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d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den>
                              </m:f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𝐥𝐧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𝟏𝟐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e>
                              </m:func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𝐥𝐧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𝟐𝟑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DE0BF2-8A6B-72A9-3540-8585A78F5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2863128"/>
                <a:ext cx="5486400" cy="645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8FB797F-AE76-B1FD-64E2-1D8DB540C95F}"/>
              </a:ext>
            </a:extLst>
          </p:cNvPr>
          <p:cNvSpPr txBox="1"/>
          <p:nvPr/>
        </p:nvSpPr>
        <p:spPr>
          <a:xfrm>
            <a:off x="6896100" y="3016631"/>
            <a:ext cx="76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(4-74)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EB7C72-6AA6-8510-7FBC-CBD3462A356E}"/>
              </a:ext>
            </a:extLst>
          </p:cNvPr>
          <p:cNvSpPr txBox="1"/>
          <p:nvPr/>
        </p:nvSpPr>
        <p:spPr>
          <a:xfrm>
            <a:off x="65314" y="2249207"/>
            <a:ext cx="3799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Similarly, </a:t>
            </a:r>
            <a:r>
              <a:rPr lang="en-US" sz="16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For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16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first, second, and third sections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of the transposition, we have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0E52A3-0DF4-72A0-01BF-4010581AAA16}"/>
                  </a:ext>
                </a:extLst>
              </p:cNvPr>
              <p:cNvSpPr txBox="1"/>
              <p:nvPr/>
            </p:nvSpPr>
            <p:spPr>
              <a:xfrm>
                <a:off x="1257300" y="3525415"/>
                <a:ext cx="4953000" cy="645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𝒂𝒃</m:t>
                          </m:r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𝑰𝑰</m:t>
                              </m:r>
                            </m:e>
                          </m:d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den>
                              </m:f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𝐥𝐧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𝟐𝟑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e>
                              </m:func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𝐥𝐧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𝟏𝟑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0E52A3-0DF4-72A0-01BF-4010581AA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3525415"/>
                <a:ext cx="4953000" cy="6455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2C18393-B2E9-43D0-6E7F-2203046E33ED}"/>
              </a:ext>
            </a:extLst>
          </p:cNvPr>
          <p:cNvSpPr txBox="1"/>
          <p:nvPr/>
        </p:nvSpPr>
        <p:spPr>
          <a:xfrm>
            <a:off x="6838950" y="3678918"/>
            <a:ext cx="8001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(4-75)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BC88CF-F65D-EF32-D6C2-2B9A54A94A77}"/>
                  </a:ext>
                </a:extLst>
              </p:cNvPr>
              <p:cNvSpPr txBox="1"/>
              <p:nvPr/>
            </p:nvSpPr>
            <p:spPr>
              <a:xfrm>
                <a:off x="1181100" y="4155039"/>
                <a:ext cx="5029200" cy="645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𝒂𝒃</m:t>
                          </m:r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𝑰𝑰𝑰</m:t>
                              </m:r>
                            </m:e>
                          </m:d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den>
                              </m:f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𝐥𝐧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𝟏𝟑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e>
                              </m:func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𝐥𝐧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𝟏𝟐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BC88CF-F65D-EF32-D6C2-2B9A54A94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4155039"/>
                <a:ext cx="5029200" cy="6455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2534563-CAD8-E825-66E8-D56EE6368D16}"/>
              </a:ext>
            </a:extLst>
          </p:cNvPr>
          <p:cNvSpPr txBox="1"/>
          <p:nvPr/>
        </p:nvSpPr>
        <p:spPr>
          <a:xfrm>
            <a:off x="6781800" y="4308542"/>
            <a:ext cx="91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(4-76)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16A2B3B-BB54-B1D1-F715-B03C924DFE38}"/>
                  </a:ext>
                </a:extLst>
              </p:cNvPr>
              <p:cNvSpPr txBox="1"/>
              <p:nvPr/>
            </p:nvSpPr>
            <p:spPr>
              <a:xfrm>
                <a:off x="176285" y="4785741"/>
                <a:ext cx="45720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average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is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16A2B3B-BB54-B1D1-F715-B03C924DF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85" y="4785741"/>
                <a:ext cx="4572000" cy="338554"/>
              </a:xfrm>
              <a:prstGeom prst="rect">
                <a:avLst/>
              </a:prstGeom>
              <a:blipFill>
                <a:blip r:embed="rId8"/>
                <a:stretch>
                  <a:fillRect l="-800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29409D-DD41-5386-F582-47833B71E813}"/>
                  </a:ext>
                </a:extLst>
              </p:cNvPr>
              <p:cNvSpPr txBox="1"/>
              <p:nvPr/>
            </p:nvSpPr>
            <p:spPr>
              <a:xfrm>
                <a:off x="228600" y="5240319"/>
                <a:ext cx="7239000" cy="656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𝒂𝒃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𝟏𝟐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𝟐𝟑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𝟏𝟑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en-U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𝐥𝐧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e>
                                        <m:sup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𝟏𝟐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𝟐𝟑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𝟏𝟑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e>
                              </m:func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𝐥𝐧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𝟏𝟐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𝟐𝟑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𝟏𝟑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𝟏𝟐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𝟐𝟑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29409D-DD41-5386-F582-47833B71E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240319"/>
                <a:ext cx="7239000" cy="6568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B560DAA-6C19-82CD-3CA4-72523265E11D}"/>
              </a:ext>
            </a:extLst>
          </p:cNvPr>
          <p:cNvSpPr txBox="1"/>
          <p:nvPr/>
        </p:nvSpPr>
        <p:spPr>
          <a:xfrm>
            <a:off x="7596326" y="5408884"/>
            <a:ext cx="8001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(4-77)</a:t>
            </a:r>
            <a:endParaRPr 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B3B137-DA1D-6B91-B6DF-AF481EE95802}"/>
              </a:ext>
            </a:extLst>
          </p:cNvPr>
          <p:cNvSpPr txBox="1"/>
          <p:nvPr/>
        </p:nvSpPr>
        <p:spPr>
          <a:xfrm>
            <a:off x="176285" y="5757446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or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B6632D-A6F0-7DC3-A255-149432FB98E8}"/>
                  </a:ext>
                </a:extLst>
              </p:cNvPr>
              <p:cNvSpPr txBox="1"/>
              <p:nvPr/>
            </p:nvSpPr>
            <p:spPr>
              <a:xfrm>
                <a:off x="807176" y="5943600"/>
                <a:ext cx="6019800" cy="889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𝒂𝒃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𝑫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1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𝟏𝟐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16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𝑫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1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𝟐𝟑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16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𝑫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1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𝟏𝟑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den>
                                      </m:f>
                                    </m:sup>
                                  </m:sSup>
                                </m:num>
                                <m:den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den>
                              </m:f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𝐥𝐧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600" b="1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b="1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𝑫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b="1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𝟏𝟐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sz="1600" b="1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b="1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𝑫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b="1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𝟐𝟑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sz="1600" b="1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b="1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𝑫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b="1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𝟏𝟑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lang="en-US" sz="16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600" b="1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600" b="1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𝟑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den>
                                  </m:f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B6632D-A6F0-7DC3-A255-149432FB9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76" y="5943600"/>
                <a:ext cx="6019800" cy="8891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FA5D5316-BBC5-F92A-A6A3-705D36030C09}"/>
              </a:ext>
            </a:extLst>
          </p:cNvPr>
          <p:cNvSpPr txBox="1"/>
          <p:nvPr/>
        </p:nvSpPr>
        <p:spPr>
          <a:xfrm>
            <a:off x="6819900" y="6188573"/>
            <a:ext cx="8001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(4-78)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724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4295B4-9F71-FAE0-5F71-14FEB574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298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7FBF8B-BA34-B634-5C0F-427645C96CE0}"/>
                  </a:ext>
                </a:extLst>
              </p:cNvPr>
              <p:cNvSpPr txBox="1"/>
              <p:nvPr/>
            </p:nvSpPr>
            <p:spPr>
              <a:xfrm>
                <a:off x="2205731" y="43142"/>
                <a:ext cx="2286000" cy="390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𝑮𝑴𝑫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7FBF8B-BA34-B634-5C0F-427645C96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731" y="43142"/>
                <a:ext cx="2286000" cy="3904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D335912-915E-8A7F-DAA8-1BBCEE7997F6}"/>
              </a:ext>
            </a:extLst>
          </p:cNvPr>
          <p:cNvSpPr txBox="1"/>
          <p:nvPr/>
        </p:nvSpPr>
        <p:spPr>
          <a:xfrm>
            <a:off x="5334000" y="63669"/>
            <a:ext cx="91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(4-79)</a:t>
            </a:r>
            <a:endParaRPr lang="en-US" sz="1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3C2864-FC7B-2410-CCEB-9DEE9DB13A54}"/>
                  </a:ext>
                </a:extLst>
              </p:cNvPr>
              <p:cNvSpPr txBox="1"/>
              <p:nvPr/>
            </p:nvSpPr>
            <p:spPr>
              <a:xfrm>
                <a:off x="86557" y="457200"/>
                <a:ext cx="45720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is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3C2864-FC7B-2410-CCEB-9DEE9DB13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7" y="457200"/>
                <a:ext cx="4572000" cy="338554"/>
              </a:xfrm>
              <a:prstGeom prst="rect">
                <a:avLst/>
              </a:prstGeom>
              <a:blipFill>
                <a:blip r:embed="rId3"/>
                <a:stretch>
                  <a:fillRect l="-667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CEAF0F-914B-4908-09B3-CD146941122F}"/>
                  </a:ext>
                </a:extLst>
              </p:cNvPr>
              <p:cNvSpPr txBox="1"/>
              <p:nvPr/>
            </p:nvSpPr>
            <p:spPr>
              <a:xfrm>
                <a:off x="1676400" y="685800"/>
                <a:ext cx="3657600" cy="645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𝒂𝒃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𝑮𝑴𝑫</m:t>
                                  </m:r>
                                </m:num>
                                <m:den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den>
                              </m:f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𝐥𝐧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num>
                                    <m:den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𝑮𝑴𝑫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CEAF0F-914B-4908-09B3-CD1469411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85800"/>
                <a:ext cx="3657600" cy="6455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69A3142-18E3-E8FA-5D99-2896AAB4DD8B}"/>
              </a:ext>
            </a:extLst>
          </p:cNvPr>
          <p:cNvSpPr txBox="1"/>
          <p:nvPr/>
        </p:nvSpPr>
        <p:spPr>
          <a:xfrm>
            <a:off x="7010400" y="839303"/>
            <a:ext cx="76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(4-80)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A75C03-80BC-E98E-6F07-2E3C432F2A4D}"/>
                  </a:ext>
                </a:extLst>
              </p:cNvPr>
              <p:cNvSpPr txBox="1"/>
              <p:nvPr/>
            </p:nvSpPr>
            <p:spPr>
              <a:xfrm>
                <a:off x="122068" y="1295400"/>
                <a:ext cx="45720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Similarly, we find the average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𝑎𝑐</m:t>
                        </m:r>
                      </m:sub>
                    </m:sSub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as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A75C03-80BC-E98E-6F07-2E3C432F2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68" y="1295400"/>
                <a:ext cx="4572000" cy="338554"/>
              </a:xfrm>
              <a:prstGeom prst="rect">
                <a:avLst/>
              </a:prstGeom>
              <a:blipFill>
                <a:blip r:embed="rId5"/>
                <a:stretch>
                  <a:fillRect l="-667" t="-727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9F4DC2-C76A-2360-4D10-74C698F8D7AB}"/>
                  </a:ext>
                </a:extLst>
              </p:cNvPr>
              <p:cNvSpPr txBox="1"/>
              <p:nvPr/>
            </p:nvSpPr>
            <p:spPr>
              <a:xfrm>
                <a:off x="1447800" y="1600200"/>
                <a:ext cx="4114800" cy="645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𝒂𝒄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𝑮𝑴𝑫</m:t>
                                  </m:r>
                                </m:num>
                                <m:den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den>
                              </m:f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𝐥𝐧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num>
                                    <m:den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𝑮𝑴𝑫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9F4DC2-C76A-2360-4D10-74C698F8D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600200"/>
                <a:ext cx="4114800" cy="6455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84B0E77F-E0C5-5A92-DB0C-F8B67CFE8D64}"/>
              </a:ext>
            </a:extLst>
          </p:cNvPr>
          <p:cNvSpPr txBox="1"/>
          <p:nvPr/>
        </p:nvSpPr>
        <p:spPr>
          <a:xfrm>
            <a:off x="7010400" y="1753703"/>
            <a:ext cx="76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(4-81)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FFBEEDB-E44C-F2B6-DDDC-92E142D2E887}"/>
                  </a:ext>
                </a:extLst>
              </p:cNvPr>
              <p:cNvSpPr txBox="1"/>
              <p:nvPr/>
            </p:nvSpPr>
            <p:spPr>
              <a:xfrm>
                <a:off x="152400" y="2209800"/>
                <a:ext cx="66294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Adding (4.80) and (4.81) and substituting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have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FFBEEDB-E44C-F2B6-DDDC-92E142D2E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09800"/>
                <a:ext cx="6629400" cy="338554"/>
              </a:xfrm>
              <a:prstGeom prst="rect">
                <a:avLst/>
              </a:prstGeom>
              <a:blipFill>
                <a:blip r:embed="rId7"/>
                <a:stretch>
                  <a:fillRect l="-460" t="-727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DED8D30-2B90-8324-DACA-011DAE963402}"/>
                  </a:ext>
                </a:extLst>
              </p:cNvPr>
              <p:cNvSpPr txBox="1"/>
              <p:nvPr/>
            </p:nvSpPr>
            <p:spPr>
              <a:xfrm>
                <a:off x="457200" y="2514600"/>
                <a:ext cx="6400800" cy="645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𝒂𝒃</m:t>
                              </m:r>
                            </m:sub>
                          </m:s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𝒂𝒄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𝑮𝑴𝑫</m:t>
                                  </m:r>
                                </m:num>
                                <m:den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den>
                              </m:f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𝐥𝐧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num>
                                    <m:den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𝑮𝑴𝑫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func>
                        </m:e>
                      </m:d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num>
                        <m:den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𝑮𝑴𝑫</m:t>
                              </m:r>
                            </m:num>
                            <m:den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DED8D30-2B90-8324-DACA-011DAE963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14600"/>
                <a:ext cx="6400800" cy="6455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4D7CC3F8-7EC8-27AE-AD5C-4E07022B6222}"/>
              </a:ext>
            </a:extLst>
          </p:cNvPr>
          <p:cNvSpPr txBox="1"/>
          <p:nvPr/>
        </p:nvSpPr>
        <p:spPr>
          <a:xfrm>
            <a:off x="7086600" y="2600292"/>
            <a:ext cx="76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(4-82)</a:t>
            </a:r>
            <a:endParaRPr 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8ADE80-E612-203F-95E9-5CD03F613DB4}"/>
              </a:ext>
            </a:extLst>
          </p:cNvPr>
          <p:cNvSpPr txBox="1"/>
          <p:nvPr/>
        </p:nvSpPr>
        <p:spPr>
          <a:xfrm>
            <a:off x="96174" y="314308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For balanced three-phase voltages,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16D4CCE-E1DC-6FFA-ACC4-B717F60E129F}"/>
                  </a:ext>
                </a:extLst>
              </p:cNvPr>
              <p:cNvSpPr txBox="1"/>
              <p:nvPr/>
            </p:nvSpPr>
            <p:spPr>
              <a:xfrm>
                <a:off x="2286000" y="3481634"/>
                <a:ext cx="28956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𝒂𝒃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𝒂𝒏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°−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𝒂𝒏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16D4CCE-E1DC-6FFA-ACC4-B717F60E1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481634"/>
                <a:ext cx="2895600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4BA78E5-A180-0B5D-376F-656FFF3DC10F}"/>
                  </a:ext>
                </a:extLst>
              </p:cNvPr>
              <p:cNvSpPr txBox="1"/>
              <p:nvPr/>
            </p:nvSpPr>
            <p:spPr>
              <a:xfrm>
                <a:off x="2320031" y="3820188"/>
                <a:ext cx="29718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𝒂𝒄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𝒂𝒏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°−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𝒂𝒏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𝟐𝟒𝟎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4BA78E5-A180-0B5D-376F-656FFF3DC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031" y="3820188"/>
                <a:ext cx="2971800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3E66ACF9-AE74-4BC4-78D8-A91F9D1D52AC}"/>
              </a:ext>
            </a:extLst>
          </p:cNvPr>
          <p:cNvSpPr txBox="1"/>
          <p:nvPr/>
        </p:nvSpPr>
        <p:spPr>
          <a:xfrm>
            <a:off x="6206231" y="3784432"/>
            <a:ext cx="8041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(4-83)</a:t>
            </a:r>
            <a:endParaRPr lang="en-US" sz="1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D5D424-BBFC-9B17-AB71-A4BCD9C291B8}"/>
              </a:ext>
            </a:extLst>
          </p:cNvPr>
          <p:cNvSpPr txBox="1"/>
          <p:nvPr/>
        </p:nvSpPr>
        <p:spPr>
          <a:xfrm>
            <a:off x="152400" y="4140965"/>
            <a:ext cx="18591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Therefore,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41A24CF-DC9B-08E4-1083-F7F33D05C4C2}"/>
                  </a:ext>
                </a:extLst>
              </p:cNvPr>
              <p:cNvSpPr txBox="1"/>
              <p:nvPr/>
            </p:nvSpPr>
            <p:spPr>
              <a:xfrm>
                <a:off x="2510531" y="4309646"/>
                <a:ext cx="19812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𝒂𝒃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𝒂𝒄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𝒂𝒏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41A24CF-DC9B-08E4-1083-F7F33D05C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531" y="4309646"/>
                <a:ext cx="1981200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80F4B80E-C3A9-3FEE-C7A7-66C0563DF561}"/>
              </a:ext>
            </a:extLst>
          </p:cNvPr>
          <p:cNvSpPr txBox="1"/>
          <p:nvPr/>
        </p:nvSpPr>
        <p:spPr>
          <a:xfrm>
            <a:off x="5943600" y="4293365"/>
            <a:ext cx="76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(4-84)</a:t>
            </a:r>
            <a:endParaRPr lang="en-US" sz="16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97AFAFA-30B8-7D57-B1A0-EB0B3FA80399}"/>
              </a:ext>
            </a:extLst>
          </p:cNvPr>
          <p:cNvSpPr txBox="1"/>
          <p:nvPr/>
        </p:nvSpPr>
        <p:spPr>
          <a:xfrm>
            <a:off x="112450" y="4648200"/>
            <a:ext cx="5791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Substituting in (4.82</a:t>
            </a:r>
            <a:r>
              <a:rPr lang="en-US" sz="16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),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capacitance per phase to neutral is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F79E50C-22C4-FB82-0B0C-F9EBA9A8C405}"/>
                  </a:ext>
                </a:extLst>
              </p:cNvPr>
              <p:cNvSpPr txBox="1"/>
              <p:nvPr/>
            </p:nvSpPr>
            <p:spPr>
              <a:xfrm>
                <a:off x="2057400" y="5100166"/>
                <a:ext cx="2590800" cy="7519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𝒂𝒏</m:t>
                              </m:r>
                            </m:sub>
                          </m:sSub>
                        </m:den>
                      </m:f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𝑮𝑴𝑫</m:t>
                                  </m:r>
                                </m:num>
                                <m:den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f>
                        <m:fPr>
                          <m:type m:val="lin"/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F79E50C-22C4-FB82-0B0C-F9EBA9A8C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100166"/>
                <a:ext cx="2590800" cy="7519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BBD8FAB8-418F-37A6-8175-74DB04546D50}"/>
              </a:ext>
            </a:extLst>
          </p:cNvPr>
          <p:cNvSpPr txBox="1"/>
          <p:nvPr/>
        </p:nvSpPr>
        <p:spPr>
          <a:xfrm>
            <a:off x="5793420" y="5124303"/>
            <a:ext cx="76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(4-85)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461300-2857-A95F-AE12-8E7571F40B86}"/>
                  </a:ext>
                </a:extLst>
              </p:cNvPr>
              <p:cNvSpPr txBox="1"/>
              <p:nvPr/>
            </p:nvSpPr>
            <p:spPr>
              <a:xfrm>
                <a:off x="152400" y="5788315"/>
                <a:ext cx="45720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or capacitance to neutral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per kilometer is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461300-2857-A95F-AE12-8E7571F40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788315"/>
                <a:ext cx="4572000" cy="338554"/>
              </a:xfrm>
              <a:prstGeom prst="rect">
                <a:avLst/>
              </a:prstGeom>
              <a:blipFill>
                <a:blip r:embed="rId13"/>
                <a:stretch>
                  <a:fillRect l="-667"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21E3028-24DF-8525-0300-F7C26844D1E4}"/>
                  </a:ext>
                </a:extLst>
              </p:cNvPr>
              <p:cNvSpPr txBox="1"/>
              <p:nvPr/>
            </p:nvSpPr>
            <p:spPr>
              <a:xfrm>
                <a:off x="2541973" y="6096000"/>
                <a:ext cx="2286000" cy="756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𝟎𝟓𝟓𝟔</m:t>
                          </m:r>
                        </m:num>
                        <m:den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𝑮𝑴𝑫</m:t>
                                  </m:r>
                                </m:num>
                                <m:den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21E3028-24DF-8525-0300-F7C26844D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973" y="6096000"/>
                <a:ext cx="2286000" cy="7569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E78E9B4C-D5C9-ECF9-890E-320FCF98FFD9}"/>
              </a:ext>
            </a:extLst>
          </p:cNvPr>
          <p:cNvSpPr txBox="1"/>
          <p:nvPr/>
        </p:nvSpPr>
        <p:spPr>
          <a:xfrm>
            <a:off x="6248400" y="6324600"/>
            <a:ext cx="838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(4-86)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01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8CC1F9-2587-1435-D79B-6041A2CC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BD2D7E-561B-0904-27F7-5BA5CEBDB291}"/>
              </a:ext>
            </a:extLst>
          </p:cNvPr>
          <p:cNvSpPr/>
          <p:nvPr/>
        </p:nvSpPr>
        <p:spPr>
          <a:xfrm>
            <a:off x="152400" y="152400"/>
            <a:ext cx="594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4.3.4. Capacitance of the bundled (stranded) conductors	</a:t>
            </a:r>
            <a:endParaRPr lang="en-US" sz="1600" b="1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70B1C5-E7EF-27DC-4917-31B7DB65227E}"/>
              </a:ext>
            </a:extLst>
          </p:cNvPr>
          <p:cNvSpPr txBox="1"/>
          <p:nvPr/>
        </p:nvSpPr>
        <p:spPr>
          <a:xfrm>
            <a:off x="152400" y="541347"/>
            <a:ext cx="8763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procedure for finding the capacitance per phase for a three-phase transposed line with bundle conductors follows the same steps as the procedure in Section </a:t>
            </a:r>
            <a:r>
              <a:rPr lang="en-US" sz="16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4.3.3.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capacitance per phase is found to be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DCFF12-B925-BC51-1486-208607DF12CC}"/>
                  </a:ext>
                </a:extLst>
              </p:cNvPr>
              <p:cNvSpPr txBox="1"/>
              <p:nvPr/>
            </p:nvSpPr>
            <p:spPr>
              <a:xfrm>
                <a:off x="2672347" y="1204071"/>
                <a:ext cx="2286000" cy="776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𝑮𝑴𝑫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func>
                        </m:den>
                      </m:f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DCFF12-B925-BC51-1486-208607DF1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347" y="1204071"/>
                <a:ext cx="2286000" cy="7764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EE0963C-195A-AFF9-88D2-513D258659F3}"/>
              </a:ext>
            </a:extLst>
          </p:cNvPr>
          <p:cNvSpPr txBox="1"/>
          <p:nvPr/>
        </p:nvSpPr>
        <p:spPr>
          <a:xfrm>
            <a:off x="5171180" y="1372344"/>
            <a:ext cx="91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(4-87)</a:t>
            </a:r>
            <a:endParaRPr lang="en-US" sz="1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95DB632-D8BE-8966-B741-25E04B81F6AB}"/>
                  </a:ext>
                </a:extLst>
              </p:cNvPr>
              <p:cNvSpPr txBox="1"/>
              <p:nvPr/>
            </p:nvSpPr>
            <p:spPr>
              <a:xfrm>
                <a:off x="116150" y="1944959"/>
                <a:ext cx="8763000" cy="840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0" i="0" dirty="0" smtClean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effect of bundling is to introduce an equivalent radius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1600" b="0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sz="1600" i="0" dirty="0" smtClean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equivalent radius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1600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i="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similar to the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𝐺𝑀𝑅</m:t>
                    </m:r>
                  </m:oMath>
                </a14:m>
                <a:r>
                  <a:rPr lang="en-US" sz="1600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i="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(geometric mean radius) calculated earlier for the inductance with the exception that radius </a:t>
                </a:r>
                <a:r>
                  <a:rPr lang="en-US" sz="1600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r </a:t>
                </a:r>
                <a:r>
                  <a:rPr lang="en-US" sz="1600" i="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of each </a:t>
                </a:r>
                <a:r>
                  <a:rPr lang="en-US" sz="1600" i="0" dirty="0" err="1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subconductor</a:t>
                </a:r>
                <a:r>
                  <a:rPr lang="en-US" sz="1600" i="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used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endParaRPr lang="en-US" sz="1600" i="1" dirty="0" smtClean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95DB632-D8BE-8966-B741-25E04B81F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50" y="1944959"/>
                <a:ext cx="8763000" cy="840295"/>
              </a:xfrm>
              <a:prstGeom prst="rect">
                <a:avLst/>
              </a:prstGeom>
              <a:blipFill>
                <a:blip r:embed="rId3"/>
                <a:stretch>
                  <a:fillRect l="-348" t="-2174" r="-348"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DCDBB2-DBB6-5BCA-5305-F0AB400EF6FA}"/>
                  </a:ext>
                </a:extLst>
              </p:cNvPr>
              <p:cNvSpPr txBox="1"/>
              <p:nvPr/>
            </p:nvSpPr>
            <p:spPr>
              <a:xfrm>
                <a:off x="2999173" y="3262045"/>
                <a:ext cx="1828800" cy="3727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rad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DCDBB2-DBB6-5BCA-5305-F0AB400EF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173" y="3262045"/>
                <a:ext cx="1828800" cy="3727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F6144DC-23DB-7DBE-25C7-2336C4D7A251}"/>
              </a:ext>
            </a:extLst>
          </p:cNvPr>
          <p:cNvSpPr txBox="1"/>
          <p:nvPr/>
        </p:nvSpPr>
        <p:spPr>
          <a:xfrm>
            <a:off x="6324600" y="3279133"/>
            <a:ext cx="76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(4-88)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3F29C9-EC7E-CDCA-F56B-D61DA60E3B0F}"/>
              </a:ext>
            </a:extLst>
          </p:cNvPr>
          <p:cNvSpPr txBox="1"/>
          <p:nvPr/>
        </p:nvSpPr>
        <p:spPr>
          <a:xfrm>
            <a:off x="116150" y="3626638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for the three-</a:t>
            </a:r>
            <a:r>
              <a:rPr lang="en-US" sz="16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subconductor</a:t>
            </a:r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bundle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E55F6BE-DA57-1CAC-96B3-1784DCBA4EAC}"/>
                  </a:ext>
                </a:extLst>
              </p:cNvPr>
              <p:cNvSpPr txBox="1"/>
              <p:nvPr/>
            </p:nvSpPr>
            <p:spPr>
              <a:xfrm>
                <a:off x="3075373" y="3999369"/>
                <a:ext cx="1676400" cy="399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E55F6BE-DA57-1CAC-96B3-1784DCBA4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373" y="3999369"/>
                <a:ext cx="1676400" cy="3994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4105DEE5-7BFD-2743-79A5-C78874E1292B}"/>
              </a:ext>
            </a:extLst>
          </p:cNvPr>
          <p:cNvSpPr txBox="1"/>
          <p:nvPr/>
        </p:nvSpPr>
        <p:spPr>
          <a:xfrm>
            <a:off x="6272814" y="4052564"/>
            <a:ext cx="91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(4-89)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58310-90A1-13EA-EB16-6625E610162F}"/>
              </a:ext>
            </a:extLst>
          </p:cNvPr>
          <p:cNvSpPr txBox="1"/>
          <p:nvPr/>
        </p:nvSpPr>
        <p:spPr>
          <a:xfrm>
            <a:off x="152400" y="442481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for the four-</a:t>
            </a:r>
            <a:r>
              <a:rPr lang="en-US" sz="16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subconductor</a:t>
            </a:r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bundle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37F7EB0-F5E9-1103-66D9-FB6412AD87A3}"/>
                  </a:ext>
                </a:extLst>
              </p:cNvPr>
              <p:cNvSpPr txBox="1"/>
              <p:nvPr/>
            </p:nvSpPr>
            <p:spPr>
              <a:xfrm>
                <a:off x="2887462" y="4858395"/>
                <a:ext cx="2052221" cy="399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𝟎𝟗</m:t>
                      </m:r>
                      <m:rad>
                        <m:rad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g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37F7EB0-F5E9-1103-66D9-FB6412AD8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462" y="4858395"/>
                <a:ext cx="2052221" cy="3994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C734715F-C6AD-02BD-777C-0A99BE10DA51}"/>
              </a:ext>
            </a:extLst>
          </p:cNvPr>
          <p:cNvSpPr txBox="1"/>
          <p:nvPr/>
        </p:nvSpPr>
        <p:spPr>
          <a:xfrm>
            <a:off x="6324600" y="4789250"/>
            <a:ext cx="76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(4-90)</a:t>
            </a:r>
            <a:endParaRPr lang="en-US" sz="1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6150" y="2914540"/>
                <a:ext cx="83820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1600" b="1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the bundle spacing, we obtain for the two-</a:t>
                </a:r>
                <a:r>
                  <a:rPr lang="en-US" sz="16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subconductor</a:t>
                </a:r>
                <a:r>
                  <a:rPr lang="en-US" sz="16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bundle</a:t>
                </a:r>
                <a:r>
                  <a:rPr lang="en-US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50" y="2914540"/>
                <a:ext cx="8382000" cy="338554"/>
              </a:xfrm>
              <a:prstGeom prst="rect">
                <a:avLst/>
              </a:prstGeom>
              <a:blipFill>
                <a:blip r:embed="rId7"/>
                <a:stretch>
                  <a:fillRect l="-364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929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32D2B6-0387-D66B-2995-E3AB5110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9F91B7-D18D-AFBD-4130-A3E841AB8D71}"/>
              </a:ext>
            </a:extLst>
          </p:cNvPr>
          <p:cNvSpPr/>
          <p:nvPr/>
        </p:nvSpPr>
        <p:spPr>
          <a:xfrm>
            <a:off x="76200" y="76200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4.3.5. Capacitance of the three-phase double-circuit line</a:t>
            </a:r>
            <a:endParaRPr lang="en-US" sz="16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572525-6716-37D6-AD70-534605BA9FC6}"/>
                  </a:ext>
                </a:extLst>
              </p:cNvPr>
              <p:cNvSpPr txBox="1"/>
              <p:nvPr/>
            </p:nvSpPr>
            <p:spPr>
              <a:xfrm>
                <a:off x="2567866" y="1062591"/>
                <a:ext cx="1981200" cy="794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𝑮𝑴𝑫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𝑮𝑴𝑹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den>
                      </m:f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572525-6716-37D6-AD70-534605BA9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866" y="1062591"/>
                <a:ext cx="1981200" cy="7949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1679DCD-023A-408D-4BC7-260F977158A7}"/>
              </a:ext>
            </a:extLst>
          </p:cNvPr>
          <p:cNvSpPr txBox="1"/>
          <p:nvPr/>
        </p:nvSpPr>
        <p:spPr>
          <a:xfrm>
            <a:off x="6202532" y="1290794"/>
            <a:ext cx="838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(4-91)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465E14-94C9-B080-E725-7CA0E901B9C7}"/>
                  </a:ext>
                </a:extLst>
              </p:cNvPr>
              <p:cNvSpPr txBox="1"/>
              <p:nvPr/>
            </p:nvSpPr>
            <p:spPr>
              <a:xfrm>
                <a:off x="76200" y="1847935"/>
                <a:ext cx="45720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or capacitance to neutral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per kilometer is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465E14-94C9-B080-E725-7CA0E901B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847935"/>
                <a:ext cx="4572000" cy="338554"/>
              </a:xfrm>
              <a:prstGeom prst="rect">
                <a:avLst/>
              </a:prstGeom>
              <a:blipFill>
                <a:blip r:embed="rId3"/>
                <a:stretch>
                  <a:fillRect l="-800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60C21E-FCEA-C40E-67AF-051918B372EF}"/>
                  </a:ext>
                </a:extLst>
              </p:cNvPr>
              <p:cNvSpPr txBox="1"/>
              <p:nvPr/>
            </p:nvSpPr>
            <p:spPr>
              <a:xfrm>
                <a:off x="2567866" y="2248037"/>
                <a:ext cx="23622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𝟓𝟓𝟔</m:t>
                          </m:r>
                        </m:num>
                        <m:den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𝑮𝑴𝑫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𝑮𝑴𝑹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den>
                      </m:f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60C21E-FCEA-C40E-67AF-051918B37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866" y="2248037"/>
                <a:ext cx="2362200" cy="7999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0EA066E-C64E-8CEE-9F7E-AF026AC3294F}"/>
              </a:ext>
            </a:extLst>
          </p:cNvPr>
          <p:cNvSpPr txBox="1"/>
          <p:nvPr/>
        </p:nvSpPr>
        <p:spPr>
          <a:xfrm>
            <a:off x="6202532" y="2400437"/>
            <a:ext cx="838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(4-92)</a:t>
            </a:r>
            <a:endParaRPr lang="en-US" sz="1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C9DF98-515F-CCFC-BB01-5C8EDD63D577}"/>
                  </a:ext>
                </a:extLst>
              </p:cNvPr>
              <p:cNvSpPr txBox="1"/>
              <p:nvPr/>
            </p:nvSpPr>
            <p:spPr>
              <a:xfrm>
                <a:off x="76200" y="2930972"/>
                <a:ext cx="8991600" cy="839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0" i="0" dirty="0" smtClean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expression for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𝐺𝑀𝐷</m:t>
                    </m:r>
                  </m:oMath>
                </a14:m>
                <a:r>
                  <a:rPr lang="en-US" sz="1600" b="0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the same as was found for inductance calculation and is given by (4.55).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𝐺𝑀𝑅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1600" b="0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of each phase group is similar to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𝐺𝑀𝑅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600" b="0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1600" b="0" i="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</a:t>
                </a:r>
                <a:r>
                  <a:rPr lang="en-US" sz="16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exception that in (4.56)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1600" b="0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used instead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sz="1600" b="0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 will result in the following equations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C9DF98-515F-CCFC-BB01-5C8EDD63D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930972"/>
                <a:ext cx="8991600" cy="839845"/>
              </a:xfrm>
              <a:prstGeom prst="rect">
                <a:avLst/>
              </a:prstGeom>
              <a:blipFill>
                <a:blip r:embed="rId5"/>
                <a:stretch>
                  <a:fillRect l="-407" t="-2899" r="-339"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434A53E-9C1E-14DE-4280-BBFC306A0CED}"/>
                  </a:ext>
                </a:extLst>
              </p:cNvPr>
              <p:cNvSpPr txBox="1"/>
              <p:nvPr/>
            </p:nvSpPr>
            <p:spPr>
              <a:xfrm>
                <a:off x="2895600" y="3810929"/>
                <a:ext cx="1927934" cy="593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rad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434A53E-9C1E-14DE-4280-BBFC306A0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810929"/>
                <a:ext cx="1927934" cy="5934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61D20F-3018-90A4-A465-F1DCF8786FD0}"/>
                  </a:ext>
                </a:extLst>
              </p:cNvPr>
              <p:cNvSpPr txBox="1"/>
              <p:nvPr/>
            </p:nvSpPr>
            <p:spPr>
              <a:xfrm>
                <a:off x="3033204" y="4389190"/>
                <a:ext cx="1606118" cy="593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rad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61D20F-3018-90A4-A465-F1DCF8786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204" y="4389190"/>
                <a:ext cx="1606118" cy="5934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BF36D1-7130-7DA4-580C-E7A63C307EB2}"/>
                  </a:ext>
                </a:extLst>
              </p:cNvPr>
              <p:cNvSpPr txBox="1"/>
              <p:nvPr/>
            </p:nvSpPr>
            <p:spPr>
              <a:xfrm>
                <a:off x="2959963" y="4967451"/>
                <a:ext cx="1752600" cy="593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rad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BF36D1-7130-7DA4-580C-E7A63C307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963" y="4967451"/>
                <a:ext cx="1752600" cy="5934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125BAD4C-4D4A-5EBE-3F09-CFD0DC3F68BF}"/>
              </a:ext>
            </a:extLst>
          </p:cNvPr>
          <p:cNvSpPr txBox="1"/>
          <p:nvPr/>
        </p:nvSpPr>
        <p:spPr>
          <a:xfrm>
            <a:off x="5440532" y="4501129"/>
            <a:ext cx="76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(4-93)</a:t>
            </a:r>
            <a:endParaRPr lang="en-US" sz="1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A3FF0D4-FFEF-3A55-6F5C-FED44550CE7B}"/>
                  </a:ext>
                </a:extLst>
              </p:cNvPr>
              <p:cNvSpPr txBox="1"/>
              <p:nvPr/>
            </p:nvSpPr>
            <p:spPr>
              <a:xfrm>
                <a:off x="95794" y="5646195"/>
                <a:ext cx="8819606" cy="6058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1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16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sup>
                    </m:sSup>
                  </m:oMath>
                </a14:m>
                <a:r>
                  <a:rPr lang="en-US" sz="1600" b="1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1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the geometric mean radius of the bundled conductors given by (4.88) - (4.90).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equivalent geometric mean radius for calculating the per-phase capacitance to neutral is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A3FF0D4-FFEF-3A55-6F5C-FED44550C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4" y="5646195"/>
                <a:ext cx="8819606" cy="605871"/>
              </a:xfrm>
              <a:prstGeom prst="rect">
                <a:avLst/>
              </a:prstGeom>
              <a:blipFill>
                <a:blip r:embed="rId9"/>
                <a:stretch>
                  <a:fillRect l="-415" t="-2000" r="-346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16CB25B-A4EE-6407-7260-D66F18673AF1}"/>
                  </a:ext>
                </a:extLst>
              </p:cNvPr>
              <p:cNvSpPr txBox="1"/>
              <p:nvPr/>
            </p:nvSpPr>
            <p:spPr>
              <a:xfrm>
                <a:off x="2819400" y="6290846"/>
                <a:ext cx="18288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𝑮𝑴𝑹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16CB25B-A4EE-6407-7260-D66F18673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6290846"/>
                <a:ext cx="1828800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24A0CD34-0048-A0D1-FA6C-7ECE2917109A}"/>
              </a:ext>
            </a:extLst>
          </p:cNvPr>
          <p:cNvSpPr txBox="1"/>
          <p:nvPr/>
        </p:nvSpPr>
        <p:spPr>
          <a:xfrm>
            <a:off x="5295900" y="6290846"/>
            <a:ext cx="76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(4-94)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4572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Following the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procedure of section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4.3.3,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the average voltages </a:t>
            </a:r>
            <a:r>
              <a:rPr lang="en-US" sz="1600" i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en-US" sz="1600" i="1" baseline="-25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ac</a:t>
            </a:r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and </a:t>
            </a:r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en-US" sz="16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an</a:t>
            </a:r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are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calculated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and the per-phase equivalent capacitance to neutral is obtained to be</a:t>
            </a:r>
          </a:p>
        </p:txBody>
      </p:sp>
    </p:spTree>
    <p:extLst>
      <p:ext uri="{BB962C8B-B14F-4D97-AF65-F5344CB8AC3E}">
        <p14:creationId xmlns:p14="http://schemas.microsoft.com/office/powerpoint/2010/main" val="3442779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0D5DEB-7402-F82D-F6AC-189F5217F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5AE02F-250E-903A-38C9-5D4214F896A0}"/>
                  </a:ext>
                </a:extLst>
              </p:cNvPr>
              <p:cNvSpPr txBox="1"/>
              <p:nvPr/>
            </p:nvSpPr>
            <p:spPr>
              <a:xfrm>
                <a:off x="76200" y="102494"/>
                <a:ext cx="4800600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sz="1600" b="1" i="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Example 4.2: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 500-kV three-phase transposed line is composed of one </a:t>
                </a:r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ACSR </a:t>
                </a:r>
                <a:r>
                  <a:rPr lang="en-US" sz="1600" b="0" i="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1,272,000-cmil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45/7 Bittern conductor per phase with horizontal conductor configuration as shown in Figure 4.19. The conductors have a diameter of 1.345 in and a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𝐺𝑀𝑅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of 0.5328 in. Find the inductance and capacitance per phase per kilometer of the line.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5AE02F-250E-903A-38C9-5D4214F89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02494"/>
                <a:ext cx="4800600" cy="1815882"/>
              </a:xfrm>
              <a:prstGeom prst="rect">
                <a:avLst/>
              </a:prstGeom>
              <a:blipFill>
                <a:blip r:embed="rId2"/>
                <a:stretch>
                  <a:fillRect l="-508" t="-1342" r="-635" b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AC9A408-4031-0DD9-FEBA-DB0AE7C64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27405"/>
            <a:ext cx="3972671" cy="14516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8F65C3-1E71-0C9E-D2F9-26D91D7EF5FB}"/>
                  </a:ext>
                </a:extLst>
              </p:cNvPr>
              <p:cNvSpPr txBox="1"/>
              <p:nvPr/>
            </p:nvSpPr>
            <p:spPr>
              <a:xfrm>
                <a:off x="111034" y="2351950"/>
                <a:ext cx="7696200" cy="70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Conductor radius is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345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056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ft,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𝐺𝑀𝑅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5328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0444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ft.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𝐺𝑀𝐷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obtained using (4.42)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8F65C3-1E71-0C9E-D2F9-26D91D7EF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4" y="2351950"/>
                <a:ext cx="7696200" cy="708527"/>
              </a:xfrm>
              <a:prstGeom prst="rect">
                <a:avLst/>
              </a:prstGeom>
              <a:blipFill>
                <a:blip r:embed="rId4"/>
                <a:stretch>
                  <a:fillRect l="-396" t="-41379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61C3B0-66F2-1866-4E9C-F97C7C244072}"/>
                  </a:ext>
                </a:extLst>
              </p:cNvPr>
              <p:cNvSpPr txBox="1"/>
              <p:nvPr/>
            </p:nvSpPr>
            <p:spPr>
              <a:xfrm>
                <a:off x="2690404" y="3060477"/>
                <a:ext cx="3924300" cy="374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𝑮𝑴𝑫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𝟕𝟎</m:t>
                          </m:r>
                        </m:e>
                      </m:rad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𝟒𝟒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𝟎𝟗𝟕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𝐟𝐭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61C3B0-66F2-1866-4E9C-F97C7C244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404" y="3060477"/>
                <a:ext cx="3924300" cy="3741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D1D4D59-0CD0-9984-0EEC-4EDF6A7E593D}"/>
              </a:ext>
            </a:extLst>
          </p:cNvPr>
          <p:cNvSpPr txBox="1"/>
          <p:nvPr/>
        </p:nvSpPr>
        <p:spPr>
          <a:xfrm>
            <a:off x="156754" y="3523252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From (4.58) the inductance per phase is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E62EB2-6997-D574-6D5F-051AC1CFFF15}"/>
                  </a:ext>
                </a:extLst>
              </p:cNvPr>
              <p:cNvSpPr txBox="1"/>
              <p:nvPr/>
            </p:nvSpPr>
            <p:spPr>
              <a:xfrm>
                <a:off x="2971800" y="3914929"/>
                <a:ext cx="3429000" cy="554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𝟒𝟒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𝟎𝟗𝟕</m:t>
                              </m:r>
                            </m:num>
                            <m:den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𝟎𝟒𝟒𝟒</m:t>
                              </m:r>
                            </m:den>
                          </m:f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𝟑𝟖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type m:val="lin"/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num>
                            <m:den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E62EB2-6997-D574-6D5F-051AC1CFF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914929"/>
                <a:ext cx="3429000" cy="5549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0A5114F-9CA8-0E1C-A471-A96C294F3B0F}"/>
              </a:ext>
            </a:extLst>
          </p:cNvPr>
          <p:cNvSpPr txBox="1"/>
          <p:nvPr/>
        </p:nvSpPr>
        <p:spPr>
          <a:xfrm>
            <a:off x="156754" y="4467084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and from (4.92) the capacitance per phase is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066A08-D574-A64C-1AF9-733CEFC78A6F}"/>
                  </a:ext>
                </a:extLst>
              </p:cNvPr>
              <p:cNvSpPr txBox="1"/>
              <p:nvPr/>
            </p:nvSpPr>
            <p:spPr>
              <a:xfrm>
                <a:off x="2895600" y="4903822"/>
                <a:ext cx="3505200" cy="760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𝟎𝟓𝟓𝟔</m:t>
                          </m:r>
                        </m:num>
                        <m:den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𝟒𝟒</m:t>
                                  </m:r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𝟎𝟗𝟕</m:t>
                                  </m:r>
                                </m:num>
                                <m:den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𝟎𝟓𝟔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𝟎𝟎𝟖𝟑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type m:val="lin"/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066A08-D574-A64C-1AF9-733CEFC78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903822"/>
                <a:ext cx="3505200" cy="7601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52400" y="2053915"/>
            <a:ext cx="1189749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Solution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333440" y="5840881"/>
            <a:ext cx="6157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*********************************************************************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9782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984AE3-C3D5-65D7-6CD6-4CB22761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356791-E808-2EAC-EEEA-643C5A3A7018}"/>
                  </a:ext>
                </a:extLst>
              </p:cNvPr>
              <p:cNvSpPr txBox="1"/>
              <p:nvPr/>
            </p:nvSpPr>
            <p:spPr>
              <a:xfrm>
                <a:off x="76199" y="103974"/>
                <a:ext cx="5608709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sz="1600" b="1" i="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Example 4.3: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line in Example 4.2 is replaced by two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𝐴𝐶𝑆𝑅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636,000-cmil, 24/7 Rook conductors which have the same total cross-sectional area of aluminum as one Bittern conductor. The line spacing as measured from the center of the bundle is the same as before and is shown in Figure 4.20.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he </a:t>
                </a:r>
                <a:r>
                  <a:rPr lang="en-US" sz="16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conductors have a diameter of 0.977 in and a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𝐺𝑀𝑅</m:t>
                    </m:r>
                  </m:oMath>
                </a14:m>
                <a:r>
                  <a:rPr lang="en-US" sz="16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of 0.3924 in. Bundle spacing is 18 in. Find the inductance and capacitance per phase per kilometer of the line and compare it with that of Example 4.2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16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356791-E808-2EAC-EEEA-643C5A3A7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103974"/>
                <a:ext cx="5608709" cy="2308324"/>
              </a:xfrm>
              <a:prstGeom prst="rect">
                <a:avLst/>
              </a:prstGeom>
              <a:blipFill>
                <a:blip r:embed="rId2"/>
                <a:stretch>
                  <a:fillRect l="-326" t="-1055" r="-543" b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6F02DE-183A-B80B-ABDF-776FD495A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909" y="381000"/>
            <a:ext cx="3441674" cy="1538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82F552-4677-4697-F39D-19FC36B64494}"/>
                  </a:ext>
                </a:extLst>
              </p:cNvPr>
              <p:cNvSpPr txBox="1"/>
              <p:nvPr/>
            </p:nvSpPr>
            <p:spPr>
              <a:xfrm>
                <a:off x="152400" y="2659682"/>
                <a:ext cx="8763000" cy="9329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0" i="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Conductor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radius is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977</m:t>
                        </m:r>
                      </m:num>
                      <m:den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4885</m:t>
                    </m:r>
                  </m:oMath>
                </a14:m>
                <a:r>
                  <a:rPr lang="en-US" sz="1600" b="0" i="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in, and from Example </a:t>
                </a:r>
                <a:r>
                  <a:rPr lang="en-US" sz="1600" b="0" i="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4.2,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𝐺𝑀𝐷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44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097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ft. The equivalent geometric mean radius with two conductors per bundle, for calculating inductance and capacitance, are given by (4.51) and (4.88)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82F552-4677-4697-F39D-19FC36B64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659682"/>
                <a:ext cx="8763000" cy="932948"/>
              </a:xfrm>
              <a:prstGeom prst="rect">
                <a:avLst/>
              </a:prstGeom>
              <a:blipFill>
                <a:blip r:embed="rId4"/>
                <a:stretch>
                  <a:fillRect l="-348" r="-278" b="-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00891" y="2438400"/>
            <a:ext cx="1189749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Solution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408BC8-A966-DB5A-895B-84D07D7BBF68}"/>
                  </a:ext>
                </a:extLst>
              </p:cNvPr>
              <p:cNvSpPr txBox="1"/>
              <p:nvPr/>
            </p:nvSpPr>
            <p:spPr>
              <a:xfrm>
                <a:off x="1905000" y="3581400"/>
                <a:ext cx="5334000" cy="619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𝑮𝑴𝑹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⨯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⨯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𝟑𝟗𝟐𝟒</m:t>
                              </m:r>
                            </m:e>
                          </m:rad>
                        </m:num>
                        <m:den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𝟐𝟐𝟏𝟒𝟕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600" b="1">
                          <a:latin typeface="Cambria Math" panose="02040503050406030204" pitchFamily="18" charset="0"/>
                        </a:rPr>
                        <m:t>𝐟𝐭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408BC8-A966-DB5A-895B-84D07D7BB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581400"/>
                <a:ext cx="5334000" cy="6192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1C19C3A-5642-B0FF-5C96-55AFAA346026}"/>
              </a:ext>
            </a:extLst>
          </p:cNvPr>
          <p:cNvSpPr txBox="1"/>
          <p:nvPr/>
        </p:nvSpPr>
        <p:spPr>
          <a:xfrm>
            <a:off x="228600" y="4081046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549744-EC05-936A-1FE3-B9C14E383C3F}"/>
                  </a:ext>
                </a:extLst>
              </p:cNvPr>
              <p:cNvSpPr txBox="1"/>
              <p:nvPr/>
            </p:nvSpPr>
            <p:spPr>
              <a:xfrm>
                <a:off x="2095500" y="4343400"/>
                <a:ext cx="4572000" cy="611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𝑮𝑴𝑹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⨯</m:t>
                              </m:r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rad>
                        </m:num>
                        <m:den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⨯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𝟒𝟖𝟖𝟓</m:t>
                              </m:r>
                            </m:e>
                          </m:rad>
                        </m:num>
                        <m:den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𝟐𝟒𝟕𝟏</m:t>
                      </m:r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600" b="1">
                          <a:latin typeface="Cambria Math" panose="02040503050406030204" pitchFamily="18" charset="0"/>
                        </a:rPr>
                        <m:t>𝐟𝐭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549744-EC05-936A-1FE3-B9C14E383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4343400"/>
                <a:ext cx="4572000" cy="6113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5CC000F-AF49-CB85-D5AA-E8C3D8C9F428}"/>
              </a:ext>
            </a:extLst>
          </p:cNvPr>
          <p:cNvSpPr txBox="1"/>
          <p:nvPr/>
        </p:nvSpPr>
        <p:spPr>
          <a:xfrm>
            <a:off x="228600" y="487680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From (4.58) the inductance per phase is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821B45-B246-00F8-BBAD-59FBDD466C70}"/>
                  </a:ext>
                </a:extLst>
              </p:cNvPr>
              <p:cNvSpPr txBox="1"/>
              <p:nvPr/>
            </p:nvSpPr>
            <p:spPr>
              <a:xfrm>
                <a:off x="2324100" y="5150326"/>
                <a:ext cx="4114800" cy="554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𝟒𝟒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𝟎𝟗𝟕</m:t>
                              </m:r>
                            </m:num>
                            <m:den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𝟐𝟐𝟏𝟒𝟕</m:t>
                              </m:r>
                            </m:den>
                          </m:f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𝟎𝟓𝟖𝟖</m:t>
                          </m:r>
                        </m:e>
                      </m:func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821B45-B246-00F8-BBAD-59FBDD466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5150326"/>
                <a:ext cx="4114800" cy="554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AF7DE34-98D6-7AA2-CA25-37C2BC88CB9C}"/>
              </a:ext>
            </a:extLst>
          </p:cNvPr>
          <p:cNvSpPr txBox="1"/>
          <p:nvPr/>
        </p:nvSpPr>
        <p:spPr>
          <a:xfrm>
            <a:off x="228600" y="567532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and from (4.92) the capacitance per phase is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38A054-77A7-68BD-727E-00BB02EDDBC6}"/>
                  </a:ext>
                </a:extLst>
              </p:cNvPr>
              <p:cNvSpPr txBox="1"/>
              <p:nvPr/>
            </p:nvSpPr>
            <p:spPr>
              <a:xfrm>
                <a:off x="2743200" y="5949550"/>
                <a:ext cx="3347621" cy="758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𝟎𝟓𝟓𝟔</m:t>
                          </m:r>
                        </m:num>
                        <m:den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𝟒𝟒</m:t>
                                  </m:r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𝟎𝟗𝟕</m:t>
                                  </m:r>
                                </m:num>
                                <m:den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𝟐𝟒𝟕𝟏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𝟎𝟏𝟎𝟕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38A054-77A7-68BD-727E-00BB02EDD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949550"/>
                <a:ext cx="3347621" cy="7585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333440" y="6629400"/>
            <a:ext cx="6157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*********************************************************************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9591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0168BE-D4A7-E48C-641A-164D5B140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6947DD-CFA8-8E5A-913D-F6867A870F44}"/>
              </a:ext>
            </a:extLst>
          </p:cNvPr>
          <p:cNvSpPr/>
          <p:nvPr/>
        </p:nvSpPr>
        <p:spPr>
          <a:xfrm>
            <a:off x="152400" y="76200"/>
            <a:ext cx="4572000" cy="356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2160"/>
              </a:lnSpc>
            </a:pPr>
            <a:r>
              <a:rPr lang="en-US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4.4. Magnetic field induction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9717F2-20EA-9F91-CD59-56B4BCC86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4861"/>
            <a:ext cx="2756295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5FF03E-98A9-910C-4CE5-6A3C63F5A3DB}"/>
                  </a:ext>
                </a:extLst>
              </p:cNvPr>
              <p:cNvSpPr txBox="1"/>
              <p:nvPr/>
            </p:nvSpPr>
            <p:spPr>
              <a:xfrm>
                <a:off x="132806" y="476968"/>
                <a:ext cx="6019800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sz="1600" b="1" i="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Example </a:t>
                </a:r>
                <a:r>
                  <a:rPr lang="en-US" sz="1600" b="1" i="0" dirty="0" smtClean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4.4: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 three-phase </a:t>
                </a:r>
                <a:r>
                  <a:rPr lang="en-US" sz="1600" b="0" i="0" dirty="0" err="1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untransposed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transmission line and a telephone line are supported on the same towers as shown in Figure 4.24. The power line carries a 60-Hz balanced current of 200 A per phase. The telephone line is located directly below phase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Assuming balanced three-phase currents in the power line, find the voltage per kilometer induced in the telephone line.</a:t>
                </a:r>
                <a:r>
                  <a:rPr lang="en-US" sz="16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5FF03E-98A9-910C-4CE5-6A3C63F5A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06" y="476968"/>
                <a:ext cx="6019800" cy="1815882"/>
              </a:xfrm>
              <a:prstGeom prst="rect">
                <a:avLst/>
              </a:prstGeom>
              <a:blipFill>
                <a:blip r:embed="rId3"/>
                <a:stretch>
                  <a:fillRect l="-405" t="-1342" r="-507" b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4BFFB2-A6C6-F35B-86BC-62AD1EB1EECA}"/>
                  </a:ext>
                </a:extLst>
              </p:cNvPr>
              <p:cNvSpPr txBox="1"/>
              <p:nvPr/>
            </p:nvSpPr>
            <p:spPr>
              <a:xfrm>
                <a:off x="2514600" y="2986622"/>
                <a:ext cx="3352800" cy="594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func>
                        <m:func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type m:val="lin"/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𝒎𝑾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4BFFB2-A6C6-F35B-86BC-62AD1EB1E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986622"/>
                <a:ext cx="3352800" cy="5947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65F919-FDD4-B472-F671-7493D107831E}"/>
                  </a:ext>
                </a:extLst>
              </p:cNvPr>
              <p:cNvSpPr txBox="1"/>
              <p:nvPr/>
            </p:nvSpPr>
            <p:spPr>
              <a:xfrm>
                <a:off x="128451" y="3581400"/>
                <a:ext cx="8763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zero. The flux linkage between conductors 1 and 2 due to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is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65F919-FDD4-B472-F671-7493D1078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51" y="3581400"/>
                <a:ext cx="8763000" cy="584775"/>
              </a:xfrm>
              <a:prstGeom prst="rect">
                <a:avLst/>
              </a:prstGeom>
              <a:blipFill>
                <a:blip r:embed="rId5"/>
                <a:stretch>
                  <a:fillRect l="-348" t="-4211" r="-348"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49D847-94AF-997F-4312-EBBF335EEE9B}"/>
                  </a:ext>
                </a:extLst>
              </p:cNvPr>
              <p:cNvSpPr txBox="1"/>
              <p:nvPr/>
            </p:nvSpPr>
            <p:spPr>
              <a:xfrm>
                <a:off x="2431002" y="3886200"/>
                <a:ext cx="3436398" cy="594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func>
                        <m:func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6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6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f>
                        <m:fPr>
                          <m:type m:val="lin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𝒎𝑾𝒃</m:t>
                          </m:r>
                        </m:num>
                        <m:den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𝒌𝒎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49D847-94AF-997F-4312-EBBF335EE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002" y="3886200"/>
                <a:ext cx="3436398" cy="5947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52400" y="2404646"/>
            <a:ext cx="1189749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Solution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2806" y="2691825"/>
                <a:ext cx="596319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From (4.15) the flux linkage between conductors 1 and 2 due to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6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06" y="2691825"/>
                <a:ext cx="5963194" cy="584775"/>
              </a:xfrm>
              <a:prstGeom prst="rect">
                <a:avLst/>
              </a:prstGeom>
              <a:blipFill>
                <a:blip r:embed="rId7"/>
                <a:stretch>
                  <a:fillRect l="-613" t="-4167" r="-511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FAEF827-267E-13FA-5958-C1694AE0396B}"/>
              </a:ext>
            </a:extLst>
          </p:cNvPr>
          <p:cNvSpPr txBox="1"/>
          <p:nvPr/>
        </p:nvSpPr>
        <p:spPr>
          <a:xfrm>
            <a:off x="152400" y="4419600"/>
            <a:ext cx="6324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Total flux linkage between conductors 1 and 2 due to all currents is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D7A014-B93D-9288-B77F-5A63144734E5}"/>
                  </a:ext>
                </a:extLst>
              </p:cNvPr>
              <p:cNvSpPr txBox="1"/>
              <p:nvPr/>
            </p:nvSpPr>
            <p:spPr>
              <a:xfrm>
                <a:off x="2057400" y="4724400"/>
                <a:ext cx="4572000" cy="594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func>
                        <m:func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f>
                        <m:fPr>
                          <m:type m:val="lin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𝒎𝑾𝒃</m:t>
                          </m:r>
                        </m:num>
                        <m:den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𝒌𝒎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D7A014-B93D-9288-B77F-5A6314473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724400"/>
                <a:ext cx="4572000" cy="5947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FFD579-D13D-A587-5A8C-30513CDE3760}"/>
                  </a:ext>
                </a:extLst>
              </p:cNvPr>
              <p:cNvSpPr txBox="1"/>
              <p:nvPr/>
            </p:nvSpPr>
            <p:spPr>
              <a:xfrm>
                <a:off x="152400" y="5300246"/>
                <a:ext cx="73152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positive phase sequence,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reference,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240</m:t>
                    </m:r>
                    <m:r>
                      <a:rPr lang="en-US" sz="16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</m:t>
                    </m:r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we have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FFD579-D13D-A587-5A8C-30513CDE3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300246"/>
                <a:ext cx="7315200" cy="338554"/>
              </a:xfrm>
              <a:prstGeom prst="rect">
                <a:avLst/>
              </a:prstGeom>
              <a:blipFill>
                <a:blip r:embed="rId9"/>
                <a:stretch>
                  <a:fillRect l="-417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87BDBE-CD31-91A5-DA02-9374B5CA63F1}"/>
                  </a:ext>
                </a:extLst>
              </p:cNvPr>
              <p:cNvSpPr txBox="1"/>
              <p:nvPr/>
            </p:nvSpPr>
            <p:spPr>
              <a:xfrm>
                <a:off x="2133600" y="5616238"/>
                <a:ext cx="5029200" cy="645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  <m:r>
                                        <a:rPr lang="en-U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  <m:r>
                                        <a:rPr lang="en-U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𝟐𝟒𝟎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  <m:r>
                                        <a:rPr lang="en-U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  <m:r>
                                        <a:rPr lang="en-U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type m:val="lin"/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87BDBE-CD31-91A5-DA02-9374B5CA6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616238"/>
                <a:ext cx="5029200" cy="6455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B4AC5A-982D-6854-54D4-7EAB3E729F50}"/>
                  </a:ext>
                </a:extLst>
              </p:cNvPr>
              <p:cNvSpPr txBox="1"/>
              <p:nvPr/>
            </p:nvSpPr>
            <p:spPr>
              <a:xfrm>
                <a:off x="190500" y="6172200"/>
                <a:ext cx="64008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reference, the instantaneous flux linkage is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B4AC5A-982D-6854-54D4-7EAB3E729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6172200"/>
                <a:ext cx="6400800" cy="338554"/>
              </a:xfrm>
              <a:prstGeom prst="rect">
                <a:avLst/>
              </a:prstGeom>
              <a:blipFill>
                <a:blip r:embed="rId11"/>
                <a:stretch>
                  <a:fillRect l="-476" t="-727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78B314-703F-303B-DCF5-EBEF0B816428}"/>
                  </a:ext>
                </a:extLst>
              </p:cNvPr>
              <p:cNvSpPr txBox="1"/>
              <p:nvPr/>
            </p:nvSpPr>
            <p:spPr>
              <a:xfrm>
                <a:off x="2895600" y="6477000"/>
                <a:ext cx="2895600" cy="3676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d>
                        <m:dPr>
                          <m:begChr m:val="|"/>
                          <m:endChr m:val="|"/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78B314-703F-303B-DCF5-EBEF0B816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6477000"/>
                <a:ext cx="2895600" cy="367601"/>
              </a:xfrm>
              <a:prstGeom prst="rect">
                <a:avLst/>
              </a:prstGeom>
              <a:blipFill>
                <a:blip r:embed="rId1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299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44D010-AC75-79B8-799D-1FCA4606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A73FE3-F232-9741-6640-3FCAD24C16EF}"/>
              </a:ext>
            </a:extLst>
          </p:cNvPr>
          <p:cNvSpPr txBox="1"/>
          <p:nvPr/>
        </p:nvSpPr>
        <p:spPr>
          <a:xfrm>
            <a:off x="238408" y="228600"/>
            <a:ext cx="6477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Thus, the induced voltage in the telephone line per kilometer length is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8977CE-8BC6-3987-948B-59A107D130CF}"/>
                  </a:ext>
                </a:extLst>
              </p:cNvPr>
              <p:cNvSpPr txBox="1"/>
              <p:nvPr/>
            </p:nvSpPr>
            <p:spPr>
              <a:xfrm>
                <a:off x="2372008" y="609600"/>
                <a:ext cx="4572000" cy="570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num>
                        <m:den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8977CE-8BC6-3987-948B-59A107D13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008" y="609600"/>
                <a:ext cx="4572000" cy="570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8FEEBBDC-5796-D0C3-3A8A-F7F1094A9A32}"/>
              </a:ext>
            </a:extLst>
          </p:cNvPr>
          <p:cNvSpPr txBox="1"/>
          <p:nvPr/>
        </p:nvSpPr>
        <p:spPr>
          <a:xfrm>
            <a:off x="276508" y="1185446"/>
            <a:ext cx="5867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rms voltage induced in the telephone line per kilometer is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378A641-848B-ABFF-1692-85FB89B69609}"/>
                  </a:ext>
                </a:extLst>
              </p:cNvPr>
              <p:cNvSpPr txBox="1"/>
              <p:nvPr/>
            </p:nvSpPr>
            <p:spPr>
              <a:xfrm>
                <a:off x="3126388" y="1566446"/>
                <a:ext cx="30480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sub>
                          </m:sSub>
                        </m:e>
                      </m:d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𝝎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378A641-848B-ABFF-1692-85FB89B69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388" y="1566446"/>
                <a:ext cx="3048000" cy="338554"/>
              </a:xfrm>
              <a:prstGeom prst="rect">
                <a:avLst/>
              </a:prstGeom>
              <a:blipFill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C4EB9B54-5998-E079-04EE-EFC568ADBCC8}"/>
              </a:ext>
            </a:extLst>
          </p:cNvPr>
          <p:cNvSpPr txBox="1"/>
          <p:nvPr/>
        </p:nvSpPr>
        <p:spPr>
          <a:xfrm>
            <a:off x="292414" y="182880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From the circuits geometry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3C13368-17F4-6C1E-070D-0D6050C4DC71}"/>
                  </a:ext>
                </a:extLst>
              </p:cNvPr>
              <p:cNvSpPr txBox="1"/>
              <p:nvPr/>
            </p:nvSpPr>
            <p:spPr>
              <a:xfrm>
                <a:off x="3437837" y="2133600"/>
                <a:ext cx="2812973" cy="4203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3C13368-17F4-6C1E-070D-0D6050C4D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837" y="2133600"/>
                <a:ext cx="2812973" cy="4203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A30730C-AF42-F8E1-5890-502DA4539D04}"/>
                  </a:ext>
                </a:extLst>
              </p:cNvPr>
              <p:cNvSpPr txBox="1"/>
              <p:nvPr/>
            </p:nvSpPr>
            <p:spPr>
              <a:xfrm>
                <a:off x="3407135" y="2551429"/>
                <a:ext cx="3308273" cy="4203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A30730C-AF42-F8E1-5890-502DA4539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135" y="2551429"/>
                <a:ext cx="3308273" cy="4203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E40E7F3A-864B-AB1B-147D-7D54447C4AC7}"/>
              </a:ext>
            </a:extLst>
          </p:cNvPr>
          <p:cNvSpPr txBox="1"/>
          <p:nvPr/>
        </p:nvSpPr>
        <p:spPr>
          <a:xfrm>
            <a:off x="303511" y="297180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total flux linkage is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07F0B0C-3D12-0345-5024-D6AC1DA5B3B3}"/>
                  </a:ext>
                </a:extLst>
              </p:cNvPr>
              <p:cNvSpPr txBox="1"/>
              <p:nvPr/>
            </p:nvSpPr>
            <p:spPr>
              <a:xfrm>
                <a:off x="990600" y="3342308"/>
                <a:ext cx="7658828" cy="467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𝟐𝟎𝟎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func>
                        <m:func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func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𝟐𝟎𝟎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𝟐𝟒𝟎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func>
                        <m:func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𝟐𝟖𝟑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</m:t>
                          </m:r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𝟑𝟎</m:t>
                              </m:r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𝒎𝑾𝒃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𝒌𝒎</m:t>
                          </m:r>
                        </m:e>
                      </m:func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07F0B0C-3D12-0345-5024-D6AC1DA5B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342308"/>
                <a:ext cx="7658828" cy="4676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2B0E462E-8C19-E2DA-4374-410945FB9ADC}"/>
              </a:ext>
            </a:extLst>
          </p:cNvPr>
          <p:cNvSpPr txBox="1"/>
          <p:nvPr/>
        </p:nvSpPr>
        <p:spPr>
          <a:xfrm>
            <a:off x="292414" y="3852446"/>
            <a:ext cx="5715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voltage induced in the telephone line per kilometer is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7F1487B-4583-FD7E-DD6E-9F4288623D86}"/>
                  </a:ext>
                </a:extLst>
              </p:cNvPr>
              <p:cNvSpPr txBox="1"/>
              <p:nvPr/>
            </p:nvSpPr>
            <p:spPr>
              <a:xfrm>
                <a:off x="1732750" y="4294039"/>
                <a:ext cx="5770490" cy="277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𝒋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𝟐𝟖𝟑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</m:t>
                          </m:r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𝟑𝟎</m:t>
                              </m:r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𝟖𝟖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𝒌𝒎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7F1487B-4583-FD7E-DD6E-9F4288623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750" y="4294039"/>
                <a:ext cx="5770490" cy="277961"/>
              </a:xfrm>
              <a:prstGeom prst="rect">
                <a:avLst/>
              </a:prstGeom>
              <a:blipFill>
                <a:blip r:embed="rId7"/>
                <a:stretch>
                  <a:fillRect l="-317" r="-422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796783" y="4713704"/>
            <a:ext cx="6157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*********************************************************************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2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How The Corona Effect Can Influence the Overhead Transmission 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52400"/>
            <a:ext cx="4000500" cy="265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117565"/>
            <a:ext cx="4800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When the surface potential gradient of a conductor exceeds the dielectric </a:t>
            </a:r>
            <a:r>
              <a:rPr lang="en-US" sz="16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strength of </a:t>
            </a:r>
            <a:r>
              <a:rPr lang="en-US" sz="1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surrounding air, ionization occurs in the area close to the conductor surface</a:t>
            </a:r>
            <a:r>
              <a:rPr lang="en-US" sz="16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This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partial ionization is known as </a:t>
            </a:r>
            <a:r>
              <a:rPr lang="en-US" sz="1600" b="1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corona</a:t>
            </a:r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 dielectric strength of air during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fair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weather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and at NTP (25°C and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76cm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of Hg) is about </a:t>
            </a:r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30 kV/cm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Corona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produces: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power loss;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ozone production;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radio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and television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interference;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audible hissing sound in the vicinity of the line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234" y="2878991"/>
            <a:ext cx="87662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The audible noise is an environmental concern and occurs in foul weather. Radio interference occurs in the AM band.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Rain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and snow may produce moderate TVI in a low signal area. </a:t>
            </a:r>
            <a:endParaRPr lang="en-US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16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Corona </a:t>
            </a:r>
            <a:r>
              <a:rPr lang="en-US" sz="1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 a </a:t>
            </a:r>
            <a:r>
              <a:rPr lang="en-US" sz="16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function of </a:t>
            </a:r>
            <a:r>
              <a:rPr lang="en-US" sz="1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conductor diameter, line configuration, type of conductor, and condition </a:t>
            </a:r>
            <a:r>
              <a:rPr lang="en-US" sz="16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its </a:t>
            </a:r>
            <a:r>
              <a:rPr lang="en-US" sz="1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surface. Atmospheric conditions such as air density, humidity, and wind </a:t>
            </a:r>
            <a:r>
              <a:rPr lang="en-US" sz="16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influence the </a:t>
            </a:r>
            <a:r>
              <a:rPr lang="en-US" sz="1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generation of corona.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Corona losses in rain or snow are many times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losses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during fair weather. On a conductor surface, an irregularity such as a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contaminating particle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causes a voltage gradient that may become the point source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of a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discharge. Also, insulators are contaminated by dust or chemical deposits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which will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lower the disruptive voltage and increase the corona loss. The insulators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are cleaned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periodically to reduce the extent of the problem. </a:t>
            </a:r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Corona can be reduced </a:t>
            </a:r>
            <a:r>
              <a:rPr lang="en-US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by increasing </a:t>
            </a:r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the conductor size and the use of conductor bundling</a:t>
            </a:r>
            <a:r>
              <a:rPr lang="en-US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algn="just"/>
            <a:r>
              <a:rPr lang="en-US" sz="16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1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corona ring distributes the electric field (or charge) across a wider area, because of its smooth round shape. Hence, it reduces the potential gradient below the critical disruptive value.</a:t>
            </a:r>
            <a:endParaRPr lang="en-US" sz="16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The power loss associated with corona can be represented by shunt </a:t>
            </a:r>
            <a:r>
              <a:rPr lang="en-US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conductance (G or g).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However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, under normal operating conditions </a:t>
            </a:r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g,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which represents the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resistive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leakage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between a phase and ground, has negligible effect on performance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and is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customarily neglected, </a:t>
            </a:r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(i.e., </a:t>
            </a:r>
            <a:r>
              <a:rPr lang="en-US" sz="1600" b="1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 </a:t>
            </a:r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 0).</a:t>
            </a:r>
            <a:endParaRPr lang="en-US" sz="1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66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" y="76200"/>
            <a:ext cx="3116564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64" y="1143000"/>
            <a:ext cx="2480232" cy="139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76200"/>
            <a:ext cx="3494435" cy="2444750"/>
          </a:xfrm>
          <a:prstGeom prst="rect">
            <a:avLst/>
          </a:prstGeom>
        </p:spPr>
      </p:pic>
      <p:pic>
        <p:nvPicPr>
          <p:cNvPr id="2050" name="Picture 2" descr="Electrical Transmission Towers Explained - saV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6" y="3321685"/>
            <a:ext cx="3815354" cy="246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ectrical Transmission Towers Explained - saVR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34415"/>
            <a:ext cx="3124200" cy="428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87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 descr="Collection of the information on components of transmission lin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60" y="228600"/>
            <a:ext cx="3256626" cy="245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llection of the information on components of transmission lin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392514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e've all seen 'Transmission Towers'. Here is a quick guide to them. :  r/coolgui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221162" cy="394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60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948EB8-AF19-E512-9D4E-3BFA5A41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EAC136-6EA0-28BD-CAFA-997DCCEAE48D}"/>
              </a:ext>
            </a:extLst>
          </p:cNvPr>
          <p:cNvSpPr/>
          <p:nvPr/>
        </p:nvSpPr>
        <p:spPr>
          <a:xfrm>
            <a:off x="152400" y="116478"/>
            <a:ext cx="3798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4.2. Transmission line </a:t>
            </a:r>
            <a:r>
              <a:rPr lang="en-US" b="1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inductance (L)</a:t>
            </a:r>
            <a:endParaRPr lang="en-US" b="1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8FC0C3-9302-14A9-9D3E-A554E07AED3B}"/>
              </a:ext>
            </a:extLst>
          </p:cNvPr>
          <p:cNvSpPr/>
          <p:nvPr/>
        </p:nvSpPr>
        <p:spPr>
          <a:xfrm>
            <a:off x="152400" y="1718846"/>
            <a:ext cx="495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4.2.1. Inductance of a single conductor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7F9256-3908-8EA0-FD24-B55B06A7F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683" y="3000708"/>
            <a:ext cx="2715004" cy="3238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5BFAE4-74B8-9F64-794E-1D28C519211F}"/>
                  </a:ext>
                </a:extLst>
              </p:cNvPr>
              <p:cNvSpPr txBox="1"/>
              <p:nvPr/>
            </p:nvSpPr>
            <p:spPr>
              <a:xfrm>
                <a:off x="3429000" y="533400"/>
                <a:ext cx="1066800" cy="559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1600" b="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5BFAE4-74B8-9F64-794E-1D28C5192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33400"/>
                <a:ext cx="1066800" cy="5590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42A3114-D494-0200-4F4C-9C24DAA38C3E}"/>
              </a:ext>
            </a:extLst>
          </p:cNvPr>
          <p:cNvSpPr txBox="1"/>
          <p:nvPr/>
        </p:nvSpPr>
        <p:spPr>
          <a:xfrm>
            <a:off x="5348098" y="643655"/>
            <a:ext cx="91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(4-3)</a:t>
            </a:r>
            <a:endParaRPr lang="en-US" sz="1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9C357A-613F-B2C7-BBA3-387CEB586C4F}"/>
                  </a:ext>
                </a:extLst>
              </p:cNvPr>
              <p:cNvSpPr txBox="1"/>
              <p:nvPr/>
            </p:nvSpPr>
            <p:spPr>
              <a:xfrm>
                <a:off x="152400" y="1109246"/>
                <a:ext cx="45720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flux linkages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in Weber turns.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9C357A-613F-B2C7-BBA3-387CEB586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109246"/>
                <a:ext cx="4572000" cy="338554"/>
              </a:xfrm>
              <a:prstGeom prst="rect">
                <a:avLst/>
              </a:prstGeom>
              <a:blipFill>
                <a:blip r:embed="rId4"/>
                <a:stretch>
                  <a:fillRect l="-667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41FB2A-0829-FCA4-C52F-88FA42DF2F15}"/>
                  </a:ext>
                </a:extLst>
              </p:cNvPr>
              <p:cNvSpPr txBox="1"/>
              <p:nvPr/>
            </p:nvSpPr>
            <p:spPr>
              <a:xfrm>
                <a:off x="152400" y="2133600"/>
                <a:ext cx="89154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 smtClean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magnetic field intensity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around a circle of radius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constant and tangent to the circle. The </a:t>
                </a:r>
                <a:r>
                  <a:rPr lang="en-US" sz="1600" b="1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Ampere’s law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relating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to the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given by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41FB2A-0829-FCA4-C52F-88FA42DF2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133600"/>
                <a:ext cx="8915400" cy="584775"/>
              </a:xfrm>
              <a:prstGeom prst="rect">
                <a:avLst/>
              </a:prstGeom>
              <a:blipFill>
                <a:blip r:embed="rId5"/>
                <a:stretch>
                  <a:fillRect l="-342" t="-4167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0DC569F-6241-D9DC-036B-2D4EB9A4790F}"/>
                  </a:ext>
                </a:extLst>
              </p:cNvPr>
              <p:cNvSpPr txBox="1"/>
              <p:nvPr/>
            </p:nvSpPr>
            <p:spPr>
              <a:xfrm>
                <a:off x="1600200" y="3106027"/>
                <a:ext cx="1828800" cy="6459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sz="1600" b="0" i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nary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𝒅𝒍</m:t>
                      </m:r>
                      <m:r>
                        <a:rPr lang="en-US" sz="16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0DC569F-6241-D9DC-036B-2D4EB9A47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106027"/>
                <a:ext cx="1828800" cy="6459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9FD377-6201-D78C-8032-3A68C3159F20}"/>
                  </a:ext>
                </a:extLst>
              </p:cNvPr>
              <p:cNvSpPr txBox="1"/>
              <p:nvPr/>
            </p:nvSpPr>
            <p:spPr>
              <a:xfrm>
                <a:off x="1752600" y="4800600"/>
                <a:ext cx="1371600" cy="553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num>
                        <m:den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9FD377-6201-D78C-8032-3A68C3159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800600"/>
                <a:ext cx="1371600" cy="5533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CC59C438-E179-5CD9-D069-BAFD89D2D230}"/>
              </a:ext>
            </a:extLst>
          </p:cNvPr>
          <p:cNvSpPr txBox="1"/>
          <p:nvPr/>
        </p:nvSpPr>
        <p:spPr>
          <a:xfrm>
            <a:off x="4152901" y="3244334"/>
            <a:ext cx="11429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(4-4)</a:t>
            </a:r>
            <a:endParaRPr lang="en-US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418557-E58F-2900-9B4D-E55821DE01E7}"/>
              </a:ext>
            </a:extLst>
          </p:cNvPr>
          <p:cNvSpPr txBox="1"/>
          <p:nvPr/>
        </p:nvSpPr>
        <p:spPr>
          <a:xfrm>
            <a:off x="4152899" y="4866029"/>
            <a:ext cx="114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4-5</a:t>
            </a:r>
            <a:r>
              <a:rPr lang="en-US" sz="18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A192DA-45C2-D4DE-1B92-A01F567FC7F1}"/>
              </a:ext>
            </a:extLst>
          </p:cNvPr>
          <p:cNvSpPr txBox="1"/>
          <p:nvPr/>
        </p:nvSpPr>
        <p:spPr>
          <a:xfrm>
            <a:off x="228600" y="4168030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855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115BEF-58D3-D7A5-0CD1-41A05D23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4E7DD1-DE17-6C27-DEDC-169550F6F2ED}"/>
              </a:ext>
            </a:extLst>
          </p:cNvPr>
          <p:cNvSpPr/>
          <p:nvPr/>
        </p:nvSpPr>
        <p:spPr>
          <a:xfrm>
            <a:off x="152400" y="87214"/>
            <a:ext cx="2100127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5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Internal inductance</a:t>
            </a:r>
            <a:endParaRPr lang="en-US" sz="155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1B7FB-F2B0-AAA9-E532-F938611247E0}"/>
              </a:ext>
            </a:extLst>
          </p:cNvPr>
          <p:cNvSpPr txBox="1"/>
          <p:nvPr/>
        </p:nvSpPr>
        <p:spPr>
          <a:xfrm>
            <a:off x="152400" y="329625"/>
            <a:ext cx="84582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55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simple expression can be obtained for the internal flux linkage by </a:t>
            </a:r>
            <a:r>
              <a:rPr lang="en-US" sz="1550" b="1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neglecting the skin effect and assuming uniform current density throughout the conductor cross section</a:t>
            </a:r>
            <a:r>
              <a:rPr lang="en-US" sz="155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i.e.,</a:t>
            </a:r>
            <a:r>
              <a:rPr lang="en-US" sz="155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A33E03-6D57-F1AA-F48D-4CB52EAA32A3}"/>
                  </a:ext>
                </a:extLst>
              </p:cNvPr>
              <p:cNvSpPr txBox="1"/>
              <p:nvPr/>
            </p:nvSpPr>
            <p:spPr>
              <a:xfrm>
                <a:off x="2895600" y="838200"/>
                <a:ext cx="1447800" cy="538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155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5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155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55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5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5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55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num>
                        <m:den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155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5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55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5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A33E03-6D57-F1AA-F48D-4CB52EAA3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838200"/>
                <a:ext cx="1447800" cy="5388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E1EFD2E-7651-3D9F-29D4-8C02BE3A4C9D}"/>
              </a:ext>
            </a:extLst>
          </p:cNvPr>
          <p:cNvSpPr txBox="1"/>
          <p:nvPr/>
        </p:nvSpPr>
        <p:spPr>
          <a:xfrm>
            <a:off x="5334000" y="934357"/>
            <a:ext cx="762000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5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(4-6)</a:t>
            </a:r>
            <a:endParaRPr lang="en-US" sz="15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D018F1-8851-5D7E-56E0-F9B5B27C4A17}"/>
                  </a:ext>
                </a:extLst>
              </p:cNvPr>
              <p:cNvSpPr txBox="1"/>
              <p:nvPr/>
            </p:nvSpPr>
            <p:spPr>
              <a:xfrm>
                <a:off x="133004" y="1295400"/>
                <a:ext cx="4572000" cy="33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5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Substituting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55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5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(4.5) yields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D018F1-8851-5D7E-56E0-F9B5B27C4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04" y="1295400"/>
                <a:ext cx="4572000" cy="330860"/>
              </a:xfrm>
              <a:prstGeom prst="rect">
                <a:avLst/>
              </a:prstGeom>
              <a:blipFill>
                <a:blip r:embed="rId3"/>
                <a:stretch>
                  <a:fillRect l="-667" t="-5556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94A4CD-A08A-36F5-527E-3FC4DA6D46DB}"/>
                  </a:ext>
                </a:extLst>
              </p:cNvPr>
              <p:cNvSpPr txBox="1"/>
              <p:nvPr/>
            </p:nvSpPr>
            <p:spPr>
              <a:xfrm>
                <a:off x="2933700" y="1456633"/>
                <a:ext cx="1371600" cy="538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155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n-US" sz="155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155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5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155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55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155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94A4CD-A08A-36F5-527E-3FC4DA6D4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0" y="1456633"/>
                <a:ext cx="1371600" cy="5388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33DCA07-D99C-9297-5BFF-794E9C037DD2}"/>
              </a:ext>
            </a:extLst>
          </p:cNvPr>
          <p:cNvSpPr txBox="1"/>
          <p:nvPr/>
        </p:nvSpPr>
        <p:spPr>
          <a:xfrm>
            <a:off x="5334000" y="1581835"/>
            <a:ext cx="762000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5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(4-7)</a:t>
            </a:r>
            <a:endParaRPr lang="en-US" sz="15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D44A4E-E45A-1D06-E1A8-9131843A0A69}"/>
                  </a:ext>
                </a:extLst>
              </p:cNvPr>
              <p:cNvSpPr txBox="1"/>
              <p:nvPr/>
            </p:nvSpPr>
            <p:spPr>
              <a:xfrm>
                <a:off x="152400" y="1981200"/>
                <a:ext cx="8382000" cy="569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55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</a:t>
                </a:r>
                <a:r>
                  <a:rPr lang="en-US" sz="1550" b="0" i="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 nonmagnetic conductor </a:t>
                </a:r>
                <a:r>
                  <a:rPr lang="en-US" sz="155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 constant permeability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55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5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1550" b="0" i="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magnetic </a:t>
                </a:r>
                <a:r>
                  <a:rPr lang="en-US" sz="155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flux density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b="1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1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1550" b="1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1550" b="1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550" b="1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1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550" b="1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en-US" sz="1550" b="1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1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550" b="1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1550" b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155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55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or</a:t>
                </a:r>
                <a:r>
                  <a:rPr lang="en-US" sz="15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D44A4E-E45A-1D06-E1A8-9131843A0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81200"/>
                <a:ext cx="8382000" cy="569387"/>
              </a:xfrm>
              <a:prstGeom prst="rect">
                <a:avLst/>
              </a:prstGeom>
              <a:blipFill>
                <a:blip r:embed="rId5"/>
                <a:stretch>
                  <a:fillRect l="-291" t="-2151" r="-291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1DE63B-0C6F-2858-3FD4-F733B88B59EF}"/>
                  </a:ext>
                </a:extLst>
              </p:cNvPr>
              <p:cNvSpPr txBox="1"/>
              <p:nvPr/>
            </p:nvSpPr>
            <p:spPr>
              <a:xfrm>
                <a:off x="2857500" y="2286000"/>
                <a:ext cx="1447800" cy="538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155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5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155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n-US" sz="155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155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5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155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55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155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1DE63B-0C6F-2858-3FD4-F733B88B5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0" y="2286000"/>
                <a:ext cx="1447800" cy="5388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901B39D8-3A0F-FE1F-48A8-6E9C02500B82}"/>
              </a:ext>
            </a:extLst>
          </p:cNvPr>
          <p:cNvSpPr txBox="1"/>
          <p:nvPr/>
        </p:nvSpPr>
        <p:spPr>
          <a:xfrm>
            <a:off x="5334000" y="2362200"/>
            <a:ext cx="685800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5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(4-8)</a:t>
            </a:r>
            <a:endParaRPr lang="en-US" sz="15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699A5F9-1B23-40C4-97ED-47FF82135417}"/>
                  </a:ext>
                </a:extLst>
              </p:cNvPr>
              <p:cNvSpPr txBox="1"/>
              <p:nvPr/>
            </p:nvSpPr>
            <p:spPr>
              <a:xfrm>
                <a:off x="105295" y="2783413"/>
                <a:ext cx="8610600" cy="569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55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5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5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5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the permeability of free space (or air) and is equal to </a:t>
                </a:r>
                <a14:m>
                  <m:oMath xmlns:m="http://schemas.openxmlformats.org/officeDocument/2006/math">
                    <m:r>
                      <a:rPr lang="en-US" sz="15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15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5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55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5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55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55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m:rPr>
                        <m:sty m:val="p"/>
                      </m:rPr>
                      <a:rPr lang="en-US" sz="155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55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/m</a:t>
                </a:r>
                <a:r>
                  <a:rPr lang="en-US" sz="155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algn="just"/>
                <a:r>
                  <a:rPr lang="en-US" sz="155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</a:t>
                </a:r>
                <a:r>
                  <a:rPr lang="en-US" sz="155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differential flux </a:t>
                </a:r>
                <a14:m>
                  <m:oMath xmlns:m="http://schemas.openxmlformats.org/officeDocument/2006/math">
                    <m:r>
                      <a:rPr lang="en-US" sz="155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el-GR" sz="155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sz="155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5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a small region of thickness </a:t>
                </a:r>
                <a14:m>
                  <m:oMath xmlns:m="http://schemas.openxmlformats.org/officeDocument/2006/math">
                    <m:r>
                      <a:rPr lang="en-US" sz="155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15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:r>
                  <a:rPr lang="en-US" sz="155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one meter length of the conductor </a:t>
                </a:r>
                <a:r>
                  <a:rPr lang="en-US" sz="15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699A5F9-1B23-40C4-97ED-47FF82135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5" y="2783413"/>
                <a:ext cx="8610600" cy="569387"/>
              </a:xfrm>
              <a:prstGeom prst="rect">
                <a:avLst/>
              </a:prstGeom>
              <a:blipFill>
                <a:blip r:embed="rId7"/>
                <a:stretch>
                  <a:fillRect l="-283" t="-3226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D3B122C-AE7E-F3E8-14E0-69972BE545CF}"/>
                  </a:ext>
                </a:extLst>
              </p:cNvPr>
              <p:cNvSpPr txBox="1"/>
              <p:nvPr/>
            </p:nvSpPr>
            <p:spPr>
              <a:xfrm>
                <a:off x="1809404" y="3352800"/>
                <a:ext cx="2895600" cy="538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5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15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155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155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155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155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55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5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155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n-US" sz="155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155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5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155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55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𝒙𝒅𝒙</m:t>
                      </m:r>
                    </m:oMath>
                  </m:oMathPara>
                </a14:m>
                <a:endParaRPr lang="en-US" sz="155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D3B122C-AE7E-F3E8-14E0-69972BE54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404" y="3352800"/>
                <a:ext cx="2895600" cy="5388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0DE0DB14-F336-3F47-3FBA-A9E49D2DDC69}"/>
              </a:ext>
            </a:extLst>
          </p:cNvPr>
          <p:cNvSpPr txBox="1"/>
          <p:nvPr/>
        </p:nvSpPr>
        <p:spPr>
          <a:xfrm>
            <a:off x="5105400" y="3429000"/>
            <a:ext cx="1143000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5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(4-9)</a:t>
            </a:r>
            <a:endParaRPr lang="en-US" sz="15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8A5C11-F777-FFA2-896B-C0C12AD6CF80}"/>
                  </a:ext>
                </a:extLst>
              </p:cNvPr>
              <p:cNvSpPr txBox="1"/>
              <p:nvPr/>
            </p:nvSpPr>
            <p:spPr>
              <a:xfrm>
                <a:off x="152400" y="3886200"/>
                <a:ext cx="8763000" cy="8079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55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flux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155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55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55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5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links only the fraction of the conductor from the center to radius </a:t>
                </a:r>
                <a14:m>
                  <m:oMath xmlns:m="http://schemas.openxmlformats.org/officeDocument/2006/math">
                    <m:r>
                      <a:rPr lang="en-US" sz="155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550" b="0" i="1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sz="1550" b="0" i="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Thus</a:t>
                </a:r>
                <a:r>
                  <a:rPr lang="en-US" sz="155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on the assumption of uniform current density, </a:t>
                </a:r>
                <a:r>
                  <a:rPr lang="en-US" sz="1550" b="0" i="0" dirty="0" smtClean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only the fraction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5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5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55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55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55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55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5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55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55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550" b="0" i="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the total current is linked by the flux</a:t>
                </a:r>
                <a:r>
                  <a:rPr lang="en-US" sz="155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i.e.,</a:t>
                </a:r>
                <a:r>
                  <a:rPr lang="en-US" sz="15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8A5C11-F777-FFA2-896B-C0C12AD6C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886200"/>
                <a:ext cx="8763000" cy="807913"/>
              </a:xfrm>
              <a:prstGeom prst="rect">
                <a:avLst/>
              </a:prstGeom>
              <a:blipFill>
                <a:blip r:embed="rId9"/>
                <a:stretch>
                  <a:fillRect l="-278" t="-2273" r="-209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8B81F7-2B2B-3F2B-FFD2-B83880C457B9}"/>
                  </a:ext>
                </a:extLst>
              </p:cNvPr>
              <p:cNvSpPr txBox="1"/>
              <p:nvPr/>
            </p:nvSpPr>
            <p:spPr>
              <a:xfrm>
                <a:off x="1943100" y="4419600"/>
                <a:ext cx="3352800" cy="639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5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155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55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55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5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55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55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5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sz="155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5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r>
                        <a:rPr lang="en-US" sz="155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5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155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n-US" sz="155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155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5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155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55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155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en-US" sz="155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8B81F7-2B2B-3F2B-FFD2-B83880C45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0" y="4419600"/>
                <a:ext cx="3352800" cy="6391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C05F3A9-B404-C82E-7181-1ABE0753E06D}"/>
              </a:ext>
            </a:extLst>
          </p:cNvPr>
          <p:cNvSpPr txBox="1"/>
          <p:nvPr/>
        </p:nvSpPr>
        <p:spPr>
          <a:xfrm>
            <a:off x="5181600" y="4561890"/>
            <a:ext cx="1066800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5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(4-10)</a:t>
            </a:r>
            <a:endParaRPr lang="en-US" sz="15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4BB215-0AB1-9218-829B-8598D77FAB48}"/>
                  </a:ext>
                </a:extLst>
              </p:cNvPr>
              <p:cNvSpPr txBox="1"/>
              <p:nvPr/>
            </p:nvSpPr>
            <p:spPr>
              <a:xfrm>
                <a:off x="67195" y="5007637"/>
                <a:ext cx="8686800" cy="33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5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total flux linkage is found by integrating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15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5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5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155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5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55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5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4BB215-0AB1-9218-829B-8598D77FA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5" y="5007637"/>
                <a:ext cx="8686800" cy="330860"/>
              </a:xfrm>
              <a:prstGeom prst="rect">
                <a:avLst/>
              </a:prstGeom>
              <a:blipFill>
                <a:blip r:embed="rId11"/>
                <a:stretch>
                  <a:fillRect l="-281" t="-363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FB5D01-DF04-CA58-5CAC-660B1C032D63}"/>
                  </a:ext>
                </a:extLst>
              </p:cNvPr>
              <p:cNvSpPr txBox="1"/>
              <p:nvPr/>
            </p:nvSpPr>
            <p:spPr>
              <a:xfrm>
                <a:off x="1447800" y="5273271"/>
                <a:ext cx="3957154" cy="607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𝒊𝒏𝒕</m:t>
                          </m:r>
                        </m:sub>
                      </m:sSub>
                      <m:r>
                        <a:rPr lang="en-US" sz="155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5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155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n-US" sz="155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155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5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155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subSup"/>
                          <m:ctrlPr>
                            <a:rPr lang="en-US" sz="15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55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155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  <m:e>
                          <m:sSup>
                            <m:sSupPr>
                              <m:ctrlPr>
                                <a:rPr lang="en-US" sz="155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5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55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155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1550" b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55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55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1550" b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155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num>
                            <m:den>
                              <m:r>
                                <a:rPr lang="en-US" sz="155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155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den>
                          </m:f>
                          <m:r>
                            <a:rPr lang="en-US" sz="155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5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type m:val="lin"/>
                              <m:ctrlPr>
                                <a:rPr lang="en-US" sz="155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5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𝑾𝒃</m:t>
                              </m:r>
                            </m:num>
                            <m:den>
                              <m:r>
                                <a:rPr lang="en-US" sz="155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155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FB5D01-DF04-CA58-5CAC-660B1C032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273271"/>
                <a:ext cx="3957154" cy="6079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BA610DE0-A832-DED8-0EF1-DD13A14C2C53}"/>
              </a:ext>
            </a:extLst>
          </p:cNvPr>
          <p:cNvSpPr txBox="1"/>
          <p:nvPr/>
        </p:nvSpPr>
        <p:spPr>
          <a:xfrm>
            <a:off x="5257800" y="5428718"/>
            <a:ext cx="990600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5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(4-11)</a:t>
            </a:r>
            <a:endParaRPr lang="en-US" sz="155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A853FD-BF1C-244D-AE44-B649663422FA}"/>
              </a:ext>
            </a:extLst>
          </p:cNvPr>
          <p:cNvSpPr txBox="1"/>
          <p:nvPr/>
        </p:nvSpPr>
        <p:spPr>
          <a:xfrm>
            <a:off x="76200" y="5874292"/>
            <a:ext cx="7086600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5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From (4.3), the inductance due to the internal flux linkage is</a:t>
            </a:r>
            <a:r>
              <a:rPr lang="en-US" sz="155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1FBFFA-0C98-A4F1-0189-0459648C270E}"/>
                  </a:ext>
                </a:extLst>
              </p:cNvPr>
              <p:cNvSpPr txBox="1"/>
              <p:nvPr/>
            </p:nvSpPr>
            <p:spPr>
              <a:xfrm>
                <a:off x="2362200" y="6088867"/>
                <a:ext cx="2819400" cy="5405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5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5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55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𝒊𝒏𝒕</m:t>
                          </m:r>
                        </m:sub>
                      </m:sSub>
                      <m:r>
                        <a:rPr lang="en-US" sz="155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5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5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155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sz="155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155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r>
                        <a:rPr lang="en-US" sz="155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5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5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55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55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⨯</m:t>
                      </m:r>
                      <m:sSup>
                        <m:sSupPr>
                          <m:ctrlPr>
                            <a:rPr lang="en-US" sz="155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5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55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55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f>
                        <m:fPr>
                          <m:type m:val="lin"/>
                          <m:ctrlPr>
                            <a:rPr lang="en-US" sz="155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5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en-US" sz="155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sz="155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1FBFFA-0C98-A4F1-0189-0459648C2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088867"/>
                <a:ext cx="2819400" cy="5405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ABAB7FCC-B6C3-2D91-0389-090CEEC48B68}"/>
              </a:ext>
            </a:extLst>
          </p:cNvPr>
          <p:cNvSpPr txBox="1"/>
          <p:nvPr/>
        </p:nvSpPr>
        <p:spPr>
          <a:xfrm>
            <a:off x="5334000" y="6222340"/>
            <a:ext cx="838200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5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(4-12)</a:t>
            </a:r>
            <a:endParaRPr lang="en-US" sz="155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01DBC63-0D93-2133-B6A7-F9E327136515}"/>
                  </a:ext>
                </a:extLst>
              </p:cNvPr>
              <p:cNvSpPr txBox="1"/>
              <p:nvPr/>
            </p:nvSpPr>
            <p:spPr>
              <a:xfrm>
                <a:off x="152400" y="6553200"/>
                <a:ext cx="6263936" cy="33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550" b="0" i="0" dirty="0" smtClean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5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5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55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r>
                  <a:rPr lang="en-US" sz="1550" b="0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550" b="0" i="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independent of the conductor radius </a:t>
                </a:r>
                <a14:m>
                  <m:oMath xmlns:m="http://schemas.openxmlformats.org/officeDocument/2006/math">
                    <m:r>
                      <a:rPr lang="en-US" sz="155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550" b="0" i="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sz="155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01DBC63-0D93-2133-B6A7-F9E327136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553200"/>
                <a:ext cx="6263936" cy="330860"/>
              </a:xfrm>
              <a:prstGeom prst="rect">
                <a:avLst/>
              </a:prstGeom>
              <a:blipFill>
                <a:blip r:embed="rId14"/>
                <a:stretch>
                  <a:fillRect l="-389" t="-3704" b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01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D0181E-A3F8-201F-4F7B-A5727D2B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0275F9-A3F9-7DD9-91F1-F42A3961B2E6}"/>
              </a:ext>
            </a:extLst>
          </p:cNvPr>
          <p:cNvSpPr/>
          <p:nvPr/>
        </p:nvSpPr>
        <p:spPr>
          <a:xfrm>
            <a:off x="152400" y="76200"/>
            <a:ext cx="2188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External inductance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31AD4-A338-B6FA-4FD4-3285EC57C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1" y="76199"/>
            <a:ext cx="1938788" cy="2290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BCE42E-62B0-84A9-4CB8-4FC4882B5263}"/>
                  </a:ext>
                </a:extLst>
              </p:cNvPr>
              <p:cNvSpPr txBox="1"/>
              <p:nvPr/>
            </p:nvSpPr>
            <p:spPr>
              <a:xfrm>
                <a:off x="152399" y="414754"/>
                <a:ext cx="655320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6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external to the conductor at radius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shown in Figure 4.4</a:t>
                </a:r>
                <a:r>
                  <a:rPr lang="en-US" sz="1600" b="0" i="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 Since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circle at radius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encloses the entire current,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600" b="1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1600" b="1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1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en-US" sz="1600" b="1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in (4.5)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replaced by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the flux density at radius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becomes</a:t>
                </a:r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BCE42E-62B0-84A9-4CB8-4FC4882B5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414754"/>
                <a:ext cx="6553201" cy="830997"/>
              </a:xfrm>
              <a:prstGeom prst="rect">
                <a:avLst/>
              </a:prstGeom>
              <a:blipFill>
                <a:blip r:embed="rId3"/>
                <a:stretch>
                  <a:fillRect l="-465" t="-2941" r="-465" b="-8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7ACD01-4FB0-6F38-B140-0D8D733C0762}"/>
                  </a:ext>
                </a:extLst>
              </p:cNvPr>
              <p:cNvSpPr txBox="1"/>
              <p:nvPr/>
            </p:nvSpPr>
            <p:spPr>
              <a:xfrm>
                <a:off x="2590799" y="1227740"/>
                <a:ext cx="1981200" cy="553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7ACD01-4FB0-6F38-B140-0D8D733C0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799" y="1227740"/>
                <a:ext cx="1981200" cy="553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B1F23C4-984D-A967-669B-346950729863}"/>
              </a:ext>
            </a:extLst>
          </p:cNvPr>
          <p:cNvSpPr txBox="1"/>
          <p:nvPr/>
        </p:nvSpPr>
        <p:spPr>
          <a:xfrm>
            <a:off x="5029200" y="1335141"/>
            <a:ext cx="76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(4-13)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475ABC-C101-A69A-29CE-D518271E209B}"/>
                  </a:ext>
                </a:extLst>
              </p:cNvPr>
              <p:cNvSpPr txBox="1"/>
              <p:nvPr/>
            </p:nvSpPr>
            <p:spPr>
              <a:xfrm>
                <a:off x="152400" y="1905000"/>
                <a:ext cx="6605726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Since the entire current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linked by the flux outside the conductor, </a:t>
                </a:r>
                <a:r>
                  <a:rPr lang="en-US" sz="1600" b="0" i="0" dirty="0" smtClean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flux linkage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600" b="0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numerically equal to the flux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differential flux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a small region of thickness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1600" b="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one meter length of the conductor is then given by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475ABC-C101-A69A-29CE-D518271E2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05000"/>
                <a:ext cx="6605726" cy="1077218"/>
              </a:xfrm>
              <a:prstGeom prst="rect">
                <a:avLst/>
              </a:prstGeom>
              <a:blipFill>
                <a:blip r:embed="rId5"/>
                <a:stretch>
                  <a:fillRect l="-461" t="-2273" r="-369"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6094B2-1695-5886-8A2F-9759FA0C41A1}"/>
                  </a:ext>
                </a:extLst>
              </p:cNvPr>
              <p:cNvSpPr txBox="1"/>
              <p:nvPr/>
            </p:nvSpPr>
            <p:spPr>
              <a:xfrm>
                <a:off x="1425020" y="2971800"/>
                <a:ext cx="3429000" cy="553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6094B2-1695-5886-8A2F-9759FA0C4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020" y="2971800"/>
                <a:ext cx="3429000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3ED7328-180D-E9C0-36D0-CA20CA9BB8A0}"/>
              </a:ext>
            </a:extLst>
          </p:cNvPr>
          <p:cNvSpPr txBox="1"/>
          <p:nvPr/>
        </p:nvSpPr>
        <p:spPr>
          <a:xfrm>
            <a:off x="5257800" y="3048000"/>
            <a:ext cx="1143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(4-14)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5B1F99-C84E-D5F5-A602-8E352EF0790F}"/>
                  </a:ext>
                </a:extLst>
              </p:cNvPr>
              <p:cNvSpPr txBox="1"/>
              <p:nvPr/>
            </p:nvSpPr>
            <p:spPr>
              <a:xfrm>
                <a:off x="128726" y="3657600"/>
                <a:ext cx="86868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external flux linkage between two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found by integrating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5B1F99-C84E-D5F5-A602-8E352EF07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26" y="3657600"/>
                <a:ext cx="8686800" cy="338554"/>
              </a:xfrm>
              <a:prstGeom prst="rect">
                <a:avLst/>
              </a:prstGeom>
              <a:blipFill>
                <a:blip r:embed="rId7"/>
                <a:stretch>
                  <a:fillRect l="-351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A33F92-F02C-26D0-A97E-FA13C1D70F4F}"/>
                  </a:ext>
                </a:extLst>
              </p:cNvPr>
              <p:cNvSpPr txBox="1"/>
              <p:nvPr/>
            </p:nvSpPr>
            <p:spPr>
              <a:xfrm>
                <a:off x="1181098" y="4274552"/>
                <a:ext cx="4495801" cy="6800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𝒆𝒙𝒕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16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600" b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⨯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sz="1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16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6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6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16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𝑾𝒃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A33F92-F02C-26D0-A97E-FA13C1D70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098" y="4274552"/>
                <a:ext cx="4495801" cy="6800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98865CB-37E2-99D0-F462-3387D46F9403}"/>
              </a:ext>
            </a:extLst>
          </p:cNvPr>
          <p:cNvSpPr txBox="1"/>
          <p:nvPr/>
        </p:nvSpPr>
        <p:spPr>
          <a:xfrm>
            <a:off x="6370320" y="4440161"/>
            <a:ext cx="1066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(4-15)</a:t>
            </a:r>
            <a:endParaRPr 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40C611-2394-4B68-9E20-BD52ABFF72C8}"/>
              </a:ext>
            </a:extLst>
          </p:cNvPr>
          <p:cNvSpPr txBox="1"/>
          <p:nvPr/>
        </p:nvSpPr>
        <p:spPr>
          <a:xfrm>
            <a:off x="76200" y="5142544"/>
            <a:ext cx="6629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inductance between two points external to a conductor is then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7D0824-D7B2-F6E8-D4C7-60FB61E13C24}"/>
                  </a:ext>
                </a:extLst>
              </p:cNvPr>
              <p:cNvSpPr txBox="1"/>
              <p:nvPr/>
            </p:nvSpPr>
            <p:spPr>
              <a:xfrm>
                <a:off x="1790700" y="5621912"/>
                <a:ext cx="3200400" cy="593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𝒆𝒙𝒕</m:t>
                          </m:r>
                        </m:sub>
                      </m:sSub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7D0824-D7B2-F6E8-D4C7-60FB61E13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5621912"/>
                <a:ext cx="3200400" cy="593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7220890-37C1-F877-0101-3C67F8D47C8B}"/>
              </a:ext>
            </a:extLst>
          </p:cNvPr>
          <p:cNvSpPr txBox="1"/>
          <p:nvPr/>
        </p:nvSpPr>
        <p:spPr>
          <a:xfrm>
            <a:off x="5574711" y="5731668"/>
            <a:ext cx="9417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(4-16)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B5989D-6FD0-58B3-BD8D-B09A6A3DE5B9}"/>
              </a:ext>
            </a:extLst>
          </p:cNvPr>
          <p:cNvSpPr/>
          <p:nvPr/>
        </p:nvSpPr>
        <p:spPr>
          <a:xfrm>
            <a:off x="2807542" y="6285343"/>
            <a:ext cx="22216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sz="2000" b="1" i="1" baseline="-250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total</a:t>
            </a:r>
            <a:r>
              <a:rPr lang="en-US" sz="2000" b="1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sz="2000" b="1" i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sz="2000" b="1" i="1" baseline="-250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</a:t>
            </a:r>
            <a:r>
              <a:rPr lang="en-US" sz="20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000" b="1" i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sz="2000" b="1" i="1" baseline="-250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ext</a:t>
            </a:r>
            <a:endParaRPr lang="en-US" sz="2000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82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E1E728-EF0B-371A-AAA8-50A82AB6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0C3E41-A272-1483-3FC0-41307E9D50BC}"/>
              </a:ext>
            </a:extLst>
          </p:cNvPr>
          <p:cNvSpPr/>
          <p:nvPr/>
        </p:nvSpPr>
        <p:spPr>
          <a:xfrm>
            <a:off x="168953" y="118646"/>
            <a:ext cx="34886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4.2.2. Inductance of a single-phase line</a:t>
            </a:r>
            <a:endParaRPr lang="en-US" sz="1600" b="1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6F92B-A098-4808-0725-8EFBAB920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28"/>
          <a:stretch/>
        </p:blipFill>
        <p:spPr>
          <a:xfrm>
            <a:off x="5285504" y="76200"/>
            <a:ext cx="3799157" cy="24181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A2CD13-4643-DDFF-4566-94C3BF08A734}"/>
              </a:ext>
            </a:extLst>
          </p:cNvPr>
          <p:cNvSpPr/>
          <p:nvPr/>
        </p:nvSpPr>
        <p:spPr>
          <a:xfrm>
            <a:off x="177091" y="1926359"/>
            <a:ext cx="561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=&gt;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5A9849-F12D-F5C6-EA06-7D1FF4F1E25B}"/>
                  </a:ext>
                </a:extLst>
              </p:cNvPr>
              <p:cNvSpPr txBox="1"/>
              <p:nvPr/>
            </p:nvSpPr>
            <p:spPr>
              <a:xfrm>
                <a:off x="609600" y="914400"/>
                <a:ext cx="2955247" cy="593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𝒆𝒙𝒕</m:t>
                              </m:r>
                            </m:e>
                          </m:d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func>
                        <m:func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f>
                        <m:fPr>
                          <m:type m:val="lin"/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5A9849-F12D-F5C6-EA06-7D1FF4F1E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14400"/>
                <a:ext cx="2955247" cy="5936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AA7976A-25B9-6C55-E496-FE3A29387071}"/>
              </a:ext>
            </a:extLst>
          </p:cNvPr>
          <p:cNvSpPr txBox="1"/>
          <p:nvPr/>
        </p:nvSpPr>
        <p:spPr>
          <a:xfrm>
            <a:off x="3693091" y="1039359"/>
            <a:ext cx="1143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(4-17)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02E04E-59A0-846E-685B-9FD91BCD49D5}"/>
                  </a:ext>
                </a:extLst>
              </p:cNvPr>
              <p:cNvSpPr txBox="1"/>
              <p:nvPr/>
            </p:nvSpPr>
            <p:spPr>
              <a:xfrm>
                <a:off x="530791" y="1828800"/>
                <a:ext cx="3733800" cy="595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⨯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func>
                        <m:func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f>
                        <m:fPr>
                          <m:type m:val="lin"/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02E04E-59A0-846E-685B-9FD91BCD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91" y="1828800"/>
                <a:ext cx="3733800" cy="595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E96A5C-A683-769E-F730-69E1FE1E87A6}"/>
                  </a:ext>
                </a:extLst>
              </p:cNvPr>
              <p:cNvSpPr txBox="1"/>
              <p:nvPr/>
            </p:nvSpPr>
            <p:spPr>
              <a:xfrm>
                <a:off x="533400" y="2514600"/>
                <a:ext cx="2593410" cy="645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d>
                        <m: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E96A5C-A683-769E-F730-69E1FE1E8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514600"/>
                <a:ext cx="2593410" cy="645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A65E41-52FE-B8FE-06FB-B953D724BECA}"/>
                  </a:ext>
                </a:extLst>
              </p:cNvPr>
              <p:cNvSpPr txBox="1"/>
              <p:nvPr/>
            </p:nvSpPr>
            <p:spPr>
              <a:xfrm>
                <a:off x="2743200" y="2514600"/>
                <a:ext cx="3648019" cy="645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d>
                        <m: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func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num>
                                <m:den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A65E41-52FE-B8FE-06FB-B953D724B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514600"/>
                <a:ext cx="3648019" cy="6455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04CB5CB9-309B-6E9C-6AE9-BF7E7C208ACB}"/>
              </a:ext>
            </a:extLst>
          </p:cNvPr>
          <p:cNvSpPr txBox="1"/>
          <p:nvPr/>
        </p:nvSpPr>
        <p:spPr>
          <a:xfrm>
            <a:off x="6858000" y="2633246"/>
            <a:ext cx="91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(4-18)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7896BC2-5814-9386-3280-D628F8F90B3B}"/>
                  </a:ext>
                </a:extLst>
              </p:cNvPr>
              <p:cNvSpPr txBox="1"/>
              <p:nvPr/>
            </p:nvSpPr>
            <p:spPr>
              <a:xfrm>
                <a:off x="1443009" y="3251284"/>
                <a:ext cx="3124200" cy="645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d>
                        <m: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sz="16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en-US" sz="16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𝟒</m:t>
                                          </m:r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</m:e>
                          </m:func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num>
                                <m:den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7896BC2-5814-9386-3280-D628F8F90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09" y="3251284"/>
                <a:ext cx="3124200" cy="6455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9BBFA2E-DB02-74E9-64FF-B683166D4010}"/>
              </a:ext>
            </a:extLst>
          </p:cNvPr>
          <p:cNvSpPr txBox="1"/>
          <p:nvPr/>
        </p:nvSpPr>
        <p:spPr>
          <a:xfrm>
            <a:off x="5029200" y="3386171"/>
            <a:ext cx="1066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(4-19)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2B79AA-13C0-0914-B9FE-61E6058B8DE8}"/>
                  </a:ext>
                </a:extLst>
              </p:cNvPr>
              <p:cNvSpPr txBox="1"/>
              <p:nvPr/>
            </p:nvSpPr>
            <p:spPr>
              <a:xfrm>
                <a:off x="152400" y="3798642"/>
                <a:ext cx="5486400" cy="442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6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the inductance of conductor 1 becomes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2B79AA-13C0-0914-B9FE-61E6058B8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798642"/>
                <a:ext cx="5486400" cy="442878"/>
              </a:xfrm>
              <a:prstGeom prst="rect">
                <a:avLst/>
              </a:prstGeom>
              <a:blipFill>
                <a:blip r:embed="rId8"/>
                <a:stretch>
                  <a:fillRect l="-556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FA0FB5-0FE9-98EA-17F3-EF9966869DDE}"/>
                  </a:ext>
                </a:extLst>
              </p:cNvPr>
              <p:cNvSpPr txBox="1"/>
              <p:nvPr/>
            </p:nvSpPr>
            <p:spPr>
              <a:xfrm>
                <a:off x="990600" y="4267787"/>
                <a:ext cx="4114800" cy="609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func>
                        <m:func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6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func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func>
                        <m:func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num>
                            <m:den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type m:val="lin"/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FA0FB5-0FE9-98EA-17F3-EF9966869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267787"/>
                <a:ext cx="4114800" cy="6090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E298790-896D-6AAD-D3D5-9371452272E9}"/>
              </a:ext>
            </a:extLst>
          </p:cNvPr>
          <p:cNvSpPr txBox="1"/>
          <p:nvPr/>
        </p:nvSpPr>
        <p:spPr>
          <a:xfrm>
            <a:off x="6096000" y="4412474"/>
            <a:ext cx="91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(4-20)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46DDE3-F47B-11B2-0742-D4A8D0F64691}"/>
              </a:ext>
            </a:extLst>
          </p:cNvPr>
          <p:cNvSpPr txBox="1"/>
          <p:nvPr/>
        </p:nvSpPr>
        <p:spPr>
          <a:xfrm>
            <a:off x="152400" y="4801187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Similarly, the inductance of conductor 2 is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10C565-2625-43AE-987A-379A87E012C7}"/>
                  </a:ext>
                </a:extLst>
              </p:cNvPr>
              <p:cNvSpPr txBox="1"/>
              <p:nvPr/>
            </p:nvSpPr>
            <p:spPr>
              <a:xfrm>
                <a:off x="838200" y="5182187"/>
                <a:ext cx="4343400" cy="609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func>
                        <m:func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6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func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func>
                        <m:func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num>
                            <m:den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16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type m:val="lin"/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10C565-2625-43AE-987A-379A87E01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82187"/>
                <a:ext cx="4343400" cy="6090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8FDC00A-7326-26A9-C48B-42D7255A5E37}"/>
              </a:ext>
            </a:extLst>
          </p:cNvPr>
          <p:cNvSpPr txBox="1"/>
          <p:nvPr/>
        </p:nvSpPr>
        <p:spPr>
          <a:xfrm>
            <a:off x="6172200" y="5258387"/>
            <a:ext cx="838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(4-21)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5298BD-F145-EF4B-3087-04F420BD255E}"/>
                  </a:ext>
                </a:extLst>
              </p:cNvPr>
              <p:cNvSpPr txBox="1"/>
              <p:nvPr/>
            </p:nvSpPr>
            <p:spPr>
              <a:xfrm>
                <a:off x="152400" y="5739825"/>
                <a:ext cx="88392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the two conductors are identical,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and the inductance per conductor per meter length of the line is given by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5298BD-F145-EF4B-3087-04F420BD2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739825"/>
                <a:ext cx="8839200" cy="584775"/>
              </a:xfrm>
              <a:prstGeom prst="rect">
                <a:avLst/>
              </a:prstGeom>
              <a:blipFill>
                <a:blip r:embed="rId11"/>
                <a:stretch>
                  <a:fillRect l="-345" t="-4167" r="-345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78BDBF-9E06-1C6F-AA8E-405890EFD7DE}"/>
                  </a:ext>
                </a:extLst>
              </p:cNvPr>
              <p:cNvSpPr txBox="1"/>
              <p:nvPr/>
            </p:nvSpPr>
            <p:spPr>
              <a:xfrm>
                <a:off x="1219200" y="6289703"/>
                <a:ext cx="4114800" cy="568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func>
                        <m:func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sz="1600" b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⨯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func>
                        <m:funcPr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num>
                            <m:den>
                              <m:r>
                                <a:rPr lang="en-US" sz="16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sz="16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type m:val="lin"/>
                          <m:ctrlP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78BDBF-9E06-1C6F-AA8E-405890EFD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289703"/>
                <a:ext cx="4114800" cy="5682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4FB07580-6194-4789-811C-25299408BD21}"/>
              </a:ext>
            </a:extLst>
          </p:cNvPr>
          <p:cNvSpPr txBox="1"/>
          <p:nvPr/>
        </p:nvSpPr>
        <p:spPr>
          <a:xfrm>
            <a:off x="6096000" y="6408349"/>
            <a:ext cx="838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(4-22)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3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13427</TotalTime>
  <Words>9801</Words>
  <Application>Microsoft Office PowerPoint</Application>
  <PresentationFormat>On-screen Show (4:3)</PresentationFormat>
  <Paragraphs>440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علیرضا خوش سعادت</dc:creator>
  <cp:lastModifiedBy>علیرضا خوش سعادت</cp:lastModifiedBy>
  <cp:revision>825</cp:revision>
  <dcterms:created xsi:type="dcterms:W3CDTF">2006-08-16T00:00:00Z</dcterms:created>
  <dcterms:modified xsi:type="dcterms:W3CDTF">2024-11-11T09:13:13Z</dcterms:modified>
</cp:coreProperties>
</file>