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70" r:id="rId2"/>
    <p:sldId id="257" r:id="rId3"/>
    <p:sldId id="471" r:id="rId4"/>
    <p:sldId id="477" r:id="rId5"/>
    <p:sldId id="478" r:id="rId6"/>
    <p:sldId id="479" r:id="rId7"/>
    <p:sldId id="480" r:id="rId8"/>
    <p:sldId id="482" r:id="rId9"/>
    <p:sldId id="501" r:id="rId10"/>
    <p:sldId id="502" r:id="rId11"/>
    <p:sldId id="503" r:id="rId12"/>
    <p:sldId id="483" r:id="rId13"/>
    <p:sldId id="504" r:id="rId14"/>
    <p:sldId id="505" r:id="rId15"/>
    <p:sldId id="506" r:id="rId16"/>
    <p:sldId id="50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94660" autoAdjust="0"/>
  </p:normalViewPr>
  <p:slideViewPr>
    <p:cSldViewPr>
      <p:cViewPr varScale="1">
        <p:scale>
          <a:sx n="88" d="100"/>
          <a:sy n="88" d="100"/>
        </p:scale>
        <p:origin x="118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1922B61-EBD9-4626-BB51-AFBEBC5B06EF}" type="datetimeFigureOut">
              <a:rPr lang="fa-IR" smtClean="0"/>
              <a:t>23/10/1444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D1C5BCC-63CE-47CC-B461-13C28839C9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343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EEDB7BC-27A3-48B6-9E4A-0314713BA765}" type="datetimeFigureOut">
              <a:rPr lang="fa-IR" smtClean="0"/>
              <a:t>23/10/1444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465D2B-48C5-4B00-B4CD-1AB384E913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7505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6808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2874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8044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8736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2323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2534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0686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963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680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107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0193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585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5452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1429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3333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950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7033-CDA7-4E2D-842A-A12E4581A3E1}" type="datetime1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4BE7-A7FF-4237-8093-C06658796385}" type="datetime1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0797-1B1F-4FFE-B19E-58B22E376FD6}" type="datetime1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36D9-A040-4606-9521-B3D6FB709B80}" type="datetime1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5809-0343-46F9-806A-C1E273D5EBB6}" type="datetime1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2091-9D57-4CC1-90FD-766666315864}" type="datetime1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47BD-FFD7-4EDD-80D7-9D85C5EEC664}" type="datetime1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40DE-539B-42EE-9501-CD1D6C9B1233}" type="datetime1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E189-9798-4C85-84CD-6B0FD36F5D73}" type="datetime1">
              <a:rPr lang="en-US" smtClean="0"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9AE1-961A-47BF-BF28-A805A6743504}" type="datetime1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EA8F-74BD-4117-A06C-AA9FB3CB2C2B}" type="datetime1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C445-6622-41E3-A78B-36A1BC7F5CDB}" type="datetime1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9C6F02C-EF35-4108-9F13-C58FB56FFDA1}"/>
              </a:ext>
            </a:extLst>
          </p:cNvPr>
          <p:cNvSpPr txBox="1"/>
          <p:nvPr/>
        </p:nvSpPr>
        <p:spPr>
          <a:xfrm>
            <a:off x="473108" y="0"/>
            <a:ext cx="83494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B Titr" pitchFamily="2" charset="-78"/>
              </a:rPr>
              <a:t>فصل 5: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B Titr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36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itchFamily="2" charset="-78"/>
              </a:rPr>
              <a:t>کنترل کننده های ولتاژ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itchFamily="2" charset="-78"/>
              </a:rPr>
              <a:t>AC</a:t>
            </a:r>
            <a:r>
              <a:rPr lang="fa-IR" sz="36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itchFamily="2" charset="-78"/>
              </a:rPr>
              <a:t> (مبدل های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itchFamily="2" charset="-78"/>
              </a:rPr>
              <a:t>AC/AC</a:t>
            </a:r>
            <a:r>
              <a:rPr lang="fa-IR" sz="36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itchFamily="2" charset="-78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5B7A5-4A9E-4B7C-8EAF-7CD4EFACA3DC}"/>
              </a:ext>
            </a:extLst>
          </p:cNvPr>
          <p:cNvSpPr txBox="1"/>
          <p:nvPr/>
        </p:nvSpPr>
        <p:spPr>
          <a:xfrm>
            <a:off x="1676400" y="1743670"/>
            <a:ext cx="72304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4373880" algn="l"/>
              </a:tabLst>
            </a:pPr>
            <a:r>
              <a:rPr lang="fa-I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5-1- </a:t>
            </a:r>
            <a:r>
              <a:rPr lang="fa-IR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کنترل‌کننده‌های ولتاژ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AC</a:t>
            </a:r>
            <a:r>
              <a:rPr lang="fa-IR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تک‌فاز</a:t>
            </a: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tabLst>
                <a:tab pos="4373880" algn="l"/>
              </a:tabLst>
            </a:pPr>
            <a:r>
              <a:rPr lang="fa-IR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      </a:t>
            </a:r>
            <a:r>
              <a:rPr lang="fa-I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- تحلیل و شبیه سازی </a:t>
            </a:r>
            <a:r>
              <a:rPr lang="fa-IR" b="1" dirty="0">
                <a:latin typeface="Times New Roman" panose="02020603050405020304" pitchFamily="18" charset="0"/>
                <a:cs typeface="B Nazanin" panose="00000400000000000000" pitchFamily="2" charset="-78"/>
              </a:rPr>
              <a:t>کنترل‌کننده تک‌فاز با یک بار </a:t>
            </a:r>
            <a:r>
              <a:rPr lang="en-US" b="1" i="1" dirty="0">
                <a:latin typeface="Times New Roman" panose="02020603050405020304" pitchFamily="18" charset="0"/>
                <a:cs typeface="B Nazanin" panose="00000400000000000000" pitchFamily="2" charset="-78"/>
              </a:rPr>
              <a:t>RL</a:t>
            </a:r>
            <a:r>
              <a:rPr lang="fa-IR" b="1" dirty="0">
                <a:latin typeface="Times New Roman" panose="02020603050405020304" pitchFamily="18" charset="0"/>
                <a:cs typeface="B Nazanin" panose="00000400000000000000" pitchFamily="2" charset="-78"/>
              </a:rPr>
              <a:t>  </a:t>
            </a:r>
            <a:endParaRPr lang="en-US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tabLst>
                <a:tab pos="4373880" algn="l"/>
              </a:tabLst>
            </a:pPr>
            <a:r>
              <a:rPr lang="fa-IR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5-2- </a:t>
            </a:r>
            <a:r>
              <a:rPr lang="fa-IR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کنترل­کننده‌های ولتاژ </a:t>
            </a:r>
            <a:r>
              <a:rPr lang="fa-I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سه‌فاز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3EEB5-60B7-4E51-978B-ABD55E4CA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5" y="2362200"/>
            <a:ext cx="4531236" cy="4531236"/>
          </a:xfrm>
          <a:prstGeom prst="rect">
            <a:avLst/>
          </a:prstGeom>
          <a:noFill/>
        </p:spPr>
      </p:pic>
      <p:pic>
        <p:nvPicPr>
          <p:cNvPr id="9" name="Picture 14" descr="Image result for AC voltage regulator for induction motor drive">
            <a:extLst>
              <a:ext uri="{FF2B5EF4-FFF2-40B4-BE49-F238E27FC236}">
                <a16:creationId xmlns:a16="http://schemas.microsoft.com/office/drawing/2014/main" id="{E154A7E5-973F-490C-9923-2C9DAC1D0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b="12700"/>
          <a:stretch/>
        </p:blipFill>
        <p:spPr bwMode="auto">
          <a:xfrm>
            <a:off x="5189321" y="3450849"/>
            <a:ext cx="3633195" cy="256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E25E1C-6529-45EC-884E-165ABE579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8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73466C-0CC8-43BA-80AC-31180C74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56219"/>
            <a:ext cx="8915400" cy="610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SINGLE-PHASE VOLTAGE CONTROLLER (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voltcont.cir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*** OUTPUT VOLTAGE IS V(3), OUTPUT CURRENT IS I(R) ***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********************* INPUT PARAMETERS *********************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.PARAM VS  = 120				;source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rms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voltage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.PARAM ALPHA =  90 			;delay angle in degrees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.PARAM R = 20 				;load resistance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.PARAM L = 50mH 				;load inductance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.PARAM F = 60 				;frequency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.PARAM TALPHA = {ALPHA/(360*F)}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PW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{0.5/F} 	;converts angle to time delay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********************* CIRCUIT DESCRIPTION *********************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VS 1 0 SIN(0 {VS*SQRT(2)} {F})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S1 1 2 11 0 SMOD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D1 2 3 DMOD 				; FORWARD SCR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rtl="1">
              <a:lnSpc>
                <a:spcPct val="90000"/>
              </a:lnSpc>
              <a:tabLst>
                <a:tab pos="5943600" algn="r"/>
              </a:tabLst>
            </a:pPr>
            <a:r>
              <a:rPr lang="en-US" sz="1600" dirty="0">
                <a:cs typeface="B Lotus" panose="00000400000000000000" pitchFamily="2" charset="-78"/>
              </a:rPr>
              <a:t>S2 3 5 0 11 SMOD</a:t>
            </a:r>
            <a:endParaRPr lang="en-US" sz="1600" dirty="0"/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D2 5 1 DMOD 				; REVERSE SCR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R 3 4 {R}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L 4 0 {L}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********************* MODELS AND COMMANDS ********************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.MODEL DMOD D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.MODEL SMOD VSWITCH (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RON</a:t>
            </a:r>
            <a:r>
              <a:rPr lang="fa-I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=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.01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VCONTROL 11 0 PULSE(-10 10 {TALPHA} 0 0 {PW} {1/F})        ;control for both switches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.TRAN .1MS 33.33MS 16.67MS .1MS UIC 			    ;one period of output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.FOUR 60 I(R)					    ;Fourier Analysis to get THD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.PROBE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.END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070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73466C-0CC8-43BA-80AC-31180C74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1524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 استفاده از فایل ورودی برای شبیه‌سازی در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A/D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خروجی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Probe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برای جریان بار و کمیت‌های</a:t>
            </a:r>
            <a:r>
              <a:rPr lang="fa-IR" sz="5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وابسته، در شکل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5-4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نمایش داده‌ شده است. کمیت‌های زیر از</a:t>
            </a:r>
            <a:r>
              <a:rPr lang="fa-IR" sz="5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Probe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به­دست آمده است: 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522737"/>
              </p:ext>
            </p:extLst>
          </p:nvPr>
        </p:nvGraphicFramePr>
        <p:xfrm>
          <a:off x="838200" y="838200"/>
          <a:ext cx="7772400" cy="219456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96266481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653961498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2180936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کميت</a:t>
                      </a:r>
                      <a:endParaRPr lang="en-US" sz="16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دستور ورودي در</a:t>
                      </a: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Probe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نتايج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4296788"/>
                  </a:ext>
                </a:extLst>
              </a:tr>
              <a:tr h="7239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جريان مؤثر بار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RMS(I (R))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A</a:t>
                      </a:r>
                      <a:r>
                        <a:rPr lang="ar-SA" sz="1600" b="1" baseline="0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2/59</a:t>
                      </a:r>
                      <a:endParaRPr lang="en-US" sz="16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8329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58240" algn="l"/>
                          <a:tab pos="1270000" algn="ctr"/>
                        </a:tabLs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جريان مؤثر </a:t>
                      </a: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SCR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RMS(I (S1))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A</a:t>
                      </a:r>
                      <a:r>
                        <a:rPr lang="ar-SA" sz="1600" b="1" baseline="0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1/87</a:t>
                      </a:r>
                      <a:endParaRPr lang="en-US" sz="16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713056"/>
                  </a:ext>
                </a:extLst>
              </a:tr>
              <a:tr h="8699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جريان متوسط </a:t>
                      </a: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SCR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AVG(I(S1))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A</a:t>
                      </a:r>
                      <a:r>
                        <a:rPr lang="ar-SA" sz="1600" b="1" baseline="0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1/01</a:t>
                      </a:r>
                      <a:endParaRPr lang="en-US" sz="16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7553268"/>
                  </a:ext>
                </a:extLst>
              </a:tr>
              <a:tr h="3556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توان بار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AVG(W(R))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W</a:t>
                      </a: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134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7971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اعوجاج هارمونيکي کل </a:t>
                      </a: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(THD)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(از فايل خروجي)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%</a:t>
                      </a:r>
                      <a:r>
                        <a:rPr lang="fa-IR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31/7</a:t>
                      </a:r>
                      <a:endParaRPr lang="en-US" sz="16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4372496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82199"/>
            <a:ext cx="6400800" cy="35710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24600" y="4305200"/>
            <a:ext cx="2514599" cy="54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90000"/>
              </a:lnSpc>
              <a:tabLst>
                <a:tab pos="5220970" algn="r"/>
              </a:tabLst>
            </a:pPr>
            <a:r>
              <a:rPr lang="fa-IR" sz="1600" b="1" dirty="0">
                <a:solidFill>
                  <a:srgbClr val="0000FF"/>
                </a:solidFill>
                <a:cs typeface="B Nazanin" panose="00000400000000000000" pitchFamily="2" charset="-78"/>
              </a:rPr>
              <a:t>شکل </a:t>
            </a:r>
            <a:r>
              <a:rPr lang="fa-IR" sz="1600" b="1" dirty="0" smtClean="0">
                <a:solidFill>
                  <a:srgbClr val="0000FF"/>
                </a:solidFill>
                <a:cs typeface="B Nazanin" panose="00000400000000000000" pitchFamily="2" charset="-78"/>
              </a:rPr>
              <a:t>5-4-  </a:t>
            </a:r>
            <a:r>
              <a:rPr lang="fa-IR" sz="1600" b="1" dirty="0">
                <a:solidFill>
                  <a:srgbClr val="0000FF"/>
                </a:solidFill>
                <a:cs typeface="B Nazanin" panose="00000400000000000000" pitchFamily="2" charset="-78"/>
              </a:rPr>
              <a:t>خروجی </a:t>
            </a:r>
            <a:r>
              <a:rPr lang="en-US" sz="1600" b="1" dirty="0">
                <a:solidFill>
                  <a:srgbClr val="0000FF"/>
                </a:solidFill>
                <a:cs typeface="B Nazanin" panose="00000400000000000000" pitchFamily="2" charset="-78"/>
              </a:rPr>
              <a:t>Probe</a:t>
            </a:r>
            <a:r>
              <a:rPr lang="fa-IR" sz="1600" b="1" dirty="0">
                <a:solidFill>
                  <a:srgbClr val="0000FF"/>
                </a:solidFill>
                <a:cs typeface="B Nazanin" panose="00000400000000000000" pitchFamily="2" charset="-78"/>
              </a:rPr>
              <a:t> برای مثال </a:t>
            </a:r>
            <a:r>
              <a:rPr lang="fa-IR" sz="1600" b="1" dirty="0" smtClean="0">
                <a:solidFill>
                  <a:srgbClr val="0000FF"/>
                </a:solidFill>
                <a:cs typeface="B Nazanin" panose="00000400000000000000" pitchFamily="2" charset="-78"/>
              </a:rPr>
              <a:t>5-1.</a:t>
            </a:r>
            <a:endParaRPr lang="en-US" sz="1600" b="1" dirty="0">
              <a:solidFill>
                <a:srgbClr val="0000FF"/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C436E1-F49E-457D-AD6E-AA4419BFDA7E}"/>
              </a:ext>
            </a:extLst>
          </p:cNvPr>
          <p:cNvSpPr txBox="1"/>
          <p:nvPr/>
        </p:nvSpPr>
        <p:spPr>
          <a:xfrm>
            <a:off x="2362200" y="64886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*************************************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9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ADD2E9-8575-406E-A138-A8052341CD45}"/>
              </a:ext>
            </a:extLst>
          </p:cNvPr>
          <p:cNvSpPr txBox="1"/>
          <p:nvPr/>
        </p:nvSpPr>
        <p:spPr>
          <a:xfrm>
            <a:off x="2587840" y="246102"/>
            <a:ext cx="6400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  <a:tabLst>
                <a:tab pos="4373880" algn="l"/>
              </a:tabLst>
            </a:pPr>
            <a:r>
              <a:rPr lang="fa-IR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5-2- کنترل­کننده‌های ولتاژ سه‌فاز</a:t>
            </a:r>
            <a:endParaRPr lang="en-US" sz="2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BFC58-ED4E-4F55-8B90-CD89597C45D2}"/>
              </a:ext>
            </a:extLst>
          </p:cNvPr>
          <p:cNvSpPr txBox="1"/>
          <p:nvPr/>
        </p:nvSpPr>
        <p:spPr>
          <a:xfrm>
            <a:off x="277797" y="739505"/>
            <a:ext cx="883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rt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220970" algn="r"/>
              </a:tabLst>
            </a:pP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مدار یک کنترل­کننده ولتاژ 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AC</a:t>
            </a:r>
            <a:r>
              <a:rPr lang="fa-IR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سه‌فاز 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 </a:t>
            </a:r>
            <a:r>
              <a:rPr lang="fa-IR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بار 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اتصال </a:t>
            </a:r>
            <a:r>
              <a:rPr lang="fa-IR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ستاره مقاومتی، 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توان تحویلی به </a:t>
            </a:r>
            <a:r>
              <a:rPr lang="fa-IR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بار 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 </a:t>
            </a:r>
            <a:r>
              <a:rPr lang="fa-IR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تغییر زاویه 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تأخیر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α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روی هر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کنترل می­شود. شش عدد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با توالی 6-5-4-3-2-1 </a:t>
            </a:r>
            <a:r>
              <a:rPr lang="fa-IR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 در 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بازه­های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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60 روشن می­شوند. سیگنال­های گیت، در تمامی زاویه هدایت </a:t>
            </a:r>
            <a:r>
              <a:rPr lang="fa-IR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ممکن می توانند 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اعمال می‌شوند.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D20355-A8FE-44A5-9509-C4621613091C}"/>
              </a:ext>
            </a:extLst>
          </p:cNvPr>
          <p:cNvSpPr txBox="1"/>
          <p:nvPr/>
        </p:nvSpPr>
        <p:spPr>
          <a:xfrm>
            <a:off x="4198400" y="1828800"/>
            <a:ext cx="4869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rt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220970" algn="r"/>
              </a:tabLst>
            </a:pP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ولتاژ لحظه ای دو سر هر </a:t>
            </a:r>
            <a:r>
              <a:rPr lang="fa-IR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فاز بار، 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 توجه به این ‌که کدام‌یک از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­ها هدایت می‌کنند، تعیین می‌شود. </a:t>
            </a:r>
            <a:r>
              <a:rPr lang="fa-I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هر لحظه ممکن است </a:t>
            </a:r>
            <a:r>
              <a:rPr lang="fa-IR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که سه</a:t>
            </a:r>
            <a:r>
              <a:rPr lang="fa-I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دو و یا هیچ‌کدام از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ها روشن باشد. ولتاژ لحظه‌ای بار نیز ممکن است ولتاژ خط به خنثی (سه عدد از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ها روشن)، نصف ولتاژ خط به خط (دو عدد از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ها روشن) و یا صفر (همه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­ها خاموش) باشد.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D6A99D-903A-4C91-91BA-71C80305595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068"/>
            <a:ext cx="4155490" cy="35489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2BA8BC-BE3D-4417-9091-0BDBFD711A17}"/>
              </a:ext>
            </a:extLst>
          </p:cNvPr>
          <p:cNvSpPr txBox="1"/>
          <p:nvPr/>
        </p:nvSpPr>
        <p:spPr>
          <a:xfrm>
            <a:off x="3546630" y="4052659"/>
            <a:ext cx="55211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هنگامی‌که سه عدد از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ها (یکی در هر فاز) روشن باشند، همه ولتاژهای سه‌فاز به منبع متصل می­شوند که متناظر با اتصال یک منبع سه‌فاز متعادل به یک بار سه‌فاز متعادل است. ولتاژ هر فاز بار، برابر با ولتاژ خط به خنثی است. به­عنوان مثال، اگر کلیدهای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6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روشن باشند، خواهیم داشت: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=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AN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bn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=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BN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cn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=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CN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51101-F22F-4056-BED2-B40BA0BDC91C}"/>
              </a:ext>
            </a:extLst>
          </p:cNvPr>
          <p:cNvSpPr txBox="1"/>
          <p:nvPr/>
        </p:nvSpPr>
        <p:spPr>
          <a:xfrm>
            <a:off x="392097" y="5562600"/>
            <a:ext cx="8610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هنگامی‌که دو عدد از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ها روشن است، ولتاژ خط به خط آن دو فاز، به‌صورت مساوی بین دو مقاومت بار که به منبع متصل‌شده­اند، تقسیم می‌شود. به­عنوان مثال، اگر کلیدهای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روشن باشند، خواهیم داشت: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=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/2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cn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=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CA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/2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bn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=0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 </a:t>
            </a:r>
            <a:r>
              <a:rPr lang="fa-I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این‌ که کدام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هدایت می­کند، به زاویه تأخیر و ولتاژ منبع در هر لحظه بستگی دارد. 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0F8F6E-35CD-4F70-BFCA-774E31B89354}"/>
              </a:ext>
            </a:extLst>
          </p:cNvPr>
          <p:cNvSpPr txBox="1"/>
          <p:nvPr/>
        </p:nvSpPr>
        <p:spPr>
          <a:xfrm>
            <a:off x="240786" y="4916914"/>
            <a:ext cx="3333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6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شکل 5-5- کنترل­کننده </a:t>
            </a:r>
            <a:r>
              <a:rPr lang="fa-IR" sz="1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ولتاژ سه‌فاز با بار مقاومتی با اتصال </a:t>
            </a:r>
            <a:r>
              <a:rPr lang="fa-IR" sz="16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ستاره.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0113EF-C61A-493E-A595-4A7D33F43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17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73466C-0CC8-43BA-80AC-31180C74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1524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ولتاژهای بار برای یک کنترل­کننده­ ولتاژ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AC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سه‌فاز با بار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RL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نیز دارای این مشخصه هستند که یا ولتاژ خط به خنثی، یا نصف ولتاژ خط به خط، و یا صفر می­باشند. تجزیه و تحلیل برای بار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RL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بسیار پیچیده‌تر از بار مقاومتی است و شبیه‌سازی، نتایجی را ارائه می دهد که به­دست آوردن آن‌ها به‌صورت تحلیلی بسیار مشکل است.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8839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220970" algn="r"/>
              </a:tabLst>
            </a:pPr>
            <a:r>
              <a:rPr lang="fa-I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مثال </a:t>
            </a:r>
            <a:r>
              <a:rPr lang="fa-I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5-2- شبیه‌سازی </a:t>
            </a:r>
            <a:r>
              <a:rPr lang="fa-I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یک کنترل­کننده­ ولتاژ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AC</a:t>
            </a:r>
            <a:r>
              <a:rPr lang="fa-I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سه‌فاز </a:t>
            </a:r>
            <a:r>
              <a:rPr lang="fa-I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33680" algn="just" rtl="1">
              <a:spcAft>
                <a:spcPts val="0"/>
              </a:spcAft>
              <a:tabLst>
                <a:tab pos="5220970" algn="r"/>
              </a:tabLst>
            </a:pP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برای به­دست آوردن توان تحویلی به یک بار سه‌فاز با اتصال ستاره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Y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 استفاده کنید. هر فاز بار، یک اتصال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RL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سری با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Ω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10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=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mH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30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=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می­باشد. مقدار مؤثر ولتاژ خط به خط منبع سه‌فاز برابر با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480 و فرکانس آن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Hz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60 می­باشد. زاویه تأخیر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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75 است. مقدار مؤثر جریان­های خط، توان جذب‌شده توسط بار، توان جذب‌شده توسط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­ها و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THD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جریان­های منبع را تعیین کنید.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F1235F-DB64-4E55-B135-0564E2FE76CD}"/>
              </a:ext>
            </a:extLst>
          </p:cNvPr>
          <p:cNvSpPr txBox="1"/>
          <p:nvPr/>
        </p:nvSpPr>
        <p:spPr>
          <a:xfrm>
            <a:off x="8024674" y="2819400"/>
            <a:ext cx="104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B Naza'"/>
                <a:ea typeface="Times New Roman" panose="02020603050405020304" pitchFamily="18" charset="0"/>
                <a:cs typeface="B Nazanin" panose="00000400000000000000" pitchFamily="2" charset="-78"/>
              </a:rPr>
              <a:t>■ </a:t>
            </a:r>
            <a:r>
              <a:rPr lang="fa-IR" sz="1800" b="1" dirty="0">
                <a:solidFill>
                  <a:srgbClr val="FF0000"/>
                </a:solidFill>
                <a:effectLst/>
                <a:latin typeface="B Naza'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1800" b="1" dirty="0">
                <a:solidFill>
                  <a:srgbClr val="FF0000"/>
                </a:solidFill>
                <a:effectLst/>
                <a:latin typeface="B Naza'"/>
                <a:ea typeface="Times New Roman" panose="02020603050405020304" pitchFamily="18" charset="0"/>
                <a:cs typeface="B Nazanin" panose="00000400000000000000" pitchFamily="2" charset="-78"/>
              </a:rPr>
              <a:t>حل</a:t>
            </a:r>
            <a:endParaRPr lang="en-US" sz="1600" dirty="0">
              <a:solidFill>
                <a:srgbClr val="FF0000"/>
              </a:solidFill>
              <a:effectLst/>
              <a:latin typeface="B Naza'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1242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یک فایل ورودی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مربوط به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A/D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برای کنترل­کننده­ ولتاژ سه‌فاز، با اتصال ستاره و بار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RL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به‌صورت زیر است: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586977"/>
            <a:ext cx="82296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THREE-PHASE VOLTAGE CONTROLLER-R-L LOAD (3phvc.cir)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*SOURCE AND LOAD ARE Y-CONNECTED (UNGROUNDED)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********* ******** INPUT PARAMETERS ******** ***********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.PARAM Vs = 480			 ;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rms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line-to-line voltage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.PARAM ALPHA = 75 		; delay angle in degrees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.PARAM R = 10			 ; load resistance (y-connected)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.PARAM L = 30mH 			; load inductance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.PARAM F = 60 			; source frequency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****************** COMPUTED PARAMETERS **************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.PARAM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Vm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= {Vs*SQRT(2)/SQRT(3)}                 ; convert to peak line-neutral volts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.PARAM DLAY = {1/(6*F)}		             ; switching interval is 1/6 period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.PARAM PW = {.5/F} TALPHA_{ALPHA/(F*360)}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  <a:tabLst>
                <a:tab pos="2171700" algn="l"/>
                <a:tab pos="5220970" algn="r"/>
              </a:tabLs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.PARAM TRF = 10US                                            ; rise and fall time for pulse switch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control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55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73466C-0CC8-43BA-80AC-31180C74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228600"/>
            <a:ext cx="81534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**************** THREE-PHASE SOURCE *******************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VAN 1 0 SIN(0 {VM} 60)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VBN 2 0 SIN(0 {VM} 60 0 0 -120)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VCN 3 0 SIN(0 {VM} 60 0 0 -240)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***************** SWITCHES ****************************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S1 1 8 18 0 SMOD                   ; A-phase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D1 8 4 DMOD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S4 4 9 19 0 SMOD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D4 9 1 DMOD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S3 2 10 20 0 SMOD                 ; B-phase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D3 10 5 DMOD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S6 5 11 21 0 SMOD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D6 11 2 DMOD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S5 3 12 22 0 SMOD                 ; C-phase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D5 12 6 DMOD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  <a:tabLst>
                <a:tab pos="1314450" algn="l"/>
              </a:tabLs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S2 6 13 23 0 SMOD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D2 13 3 DMOD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***************** LOAD ********************************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  <a:tabLst>
                <a:tab pos="1314450" algn="l"/>
              </a:tabLs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RA 4 4A {R}                            ; van = v(4,7)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LA 4A 7 {L}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  <a:tabLst>
                <a:tab pos="1314450" algn="l"/>
              </a:tabLs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RB 5 5A {R}                            ;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vbn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=v(5,7)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LB 5A 7 {L}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RC 6 6A {R}                            ;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vcn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= v(6,7)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LC 6A 7 {L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62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73466C-0CC8-43BA-80AC-31180C74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152400"/>
            <a:ext cx="6400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***************** SWITCH CONTROL *********************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V1 18 0 PULSE(-10 10 {TALPHA} {TRF} {TRF} {PW} {1/F})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V4 19 0 PULSE(-10 10 {TALPHA+3*DLAY} {TRF} {TRF} {PW} {1/F})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V3 20 0 PULSE(-10 10 {TALPHA+2*DLAY} {TRF} {TRF} {PW} {1/F})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V6 21 0 PULSE(-10 10 {TALPHA+5*DLAY} {TRF} {TRF} {PW} {1/F})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V5 22 0 PULSE(-10 10 {TALPHA+4*DLAY} {TRF} {TRF} {PW} {1/F})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V2 23 0 PULSE(-10 10 {TALPHA+DLAY} {TRF} {TRF} {PW} {1/F})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***************** MODELS AND COMMANDS *************************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.MODEL SMOD VSWITCH(RON=0.01)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.MODEL DMOD D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.TRAN .1MS 50MS 16.67ms .05MS UIC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  <a:tabLst>
                <a:tab pos="1314450" algn="l"/>
              </a:tabLs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.FOUR 60 I(RA)                     ; Fourier analysis of line current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.PROBE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.OPTIONS NOPAGE ITL5=0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.END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28600" y="38100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خروجی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Probe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برای حالت مانای جریان­ یکی از فازها، در شکل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5-6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نشان داده‌ شده است. جریان مؤثر خط و توان جذب‌شده توسط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ها با وارد کردن عبارت­های مناسبی در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Probe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به‌دست می­آیند.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THD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جریان منبع از تحلیل فوریه در فایل خروجی تعیین می­شود. نتایج به‌صورت خلاصه در جدول پیش رو ارائه ‌شده است.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461185"/>
              </p:ext>
            </p:extLst>
          </p:nvPr>
        </p:nvGraphicFramePr>
        <p:xfrm>
          <a:off x="483326" y="4800600"/>
          <a:ext cx="7772400" cy="18288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77510365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76427644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85079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کميت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دستور ورودي در</a:t>
                      </a: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Probe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نتايج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796819"/>
                  </a:ext>
                </a:extLst>
              </a:tr>
              <a:tr h="32448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جريان مؤثر خط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RMS(I(RA))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A</a:t>
                      </a:r>
                      <a:r>
                        <a:rPr lang="ar-SA" sz="1600" b="1" baseline="0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12/86</a:t>
                      </a:r>
                      <a:endParaRPr lang="en-US" sz="16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6331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58240" algn="l"/>
                          <a:tab pos="1270000" algn="ctr"/>
                        </a:tabLs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توان بار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3*AVG(V(4,7)*I(RA))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W</a:t>
                      </a: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4960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0588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توان کلي جذب</a:t>
                      </a: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­</a:t>
                      </a: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شده توسط </a:t>
                      </a: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SCR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6*AVG(V(1,4)*I(S1))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W</a:t>
                      </a:r>
                      <a:r>
                        <a:rPr lang="fa-IR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35/1</a:t>
                      </a:r>
                      <a:endParaRPr lang="en-US" sz="16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9910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THD</a:t>
                      </a:r>
                      <a:r>
                        <a:rPr lang="ar-SA" sz="1600" b="1" baseline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جريان منبع</a:t>
                      </a:r>
                      <a:endParaRPr lang="en-US" sz="16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(از فايل خروجي)</a:t>
                      </a:r>
                      <a:endParaRPr lang="en-US" sz="16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%</a:t>
                      </a:r>
                      <a:r>
                        <a:rPr lang="fa-IR" sz="1600" b="1" baseline="0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13/1</a:t>
                      </a:r>
                      <a:endParaRPr lang="en-US" sz="16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2677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878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73466C-0CC8-43BA-80AC-31180C74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7086600" cy="43433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56272" y="5181599"/>
            <a:ext cx="329878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90000"/>
              </a:lnSpc>
              <a:spcAft>
                <a:spcPts val="0"/>
              </a:spcAft>
              <a:tabLst>
                <a:tab pos="5220970" algn="r"/>
              </a:tabLst>
            </a:pPr>
            <a:r>
              <a:rPr lang="ar-SA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شکل 5-9- خروجی </a:t>
            </a: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Probe</a:t>
            </a:r>
            <a:r>
              <a:rPr lang="fa-IR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برای مثال </a:t>
            </a:r>
            <a:r>
              <a:rPr lang="fa-I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5-2.</a:t>
            </a:r>
            <a:endParaRPr lang="en-US" sz="1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C436E1-F49E-457D-AD6E-AA4419BFDA7E}"/>
              </a:ext>
            </a:extLst>
          </p:cNvPr>
          <p:cNvSpPr txBox="1"/>
          <p:nvPr/>
        </p:nvSpPr>
        <p:spPr>
          <a:xfrm>
            <a:off x="2209800" y="55843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*************************************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4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03E638-EA35-4257-9434-F6E8C4DECDF1}"/>
              </a:ext>
            </a:extLst>
          </p:cNvPr>
          <p:cNvSpPr txBox="1"/>
          <p:nvPr/>
        </p:nvSpPr>
        <p:spPr>
          <a:xfrm>
            <a:off x="4648200" y="209490"/>
            <a:ext cx="441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  <a:tabLst>
                <a:tab pos="4373880" algn="l"/>
              </a:tabLst>
            </a:pPr>
            <a:r>
              <a:rPr lang="fa-IR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5-1- کنترل‌کننده‌های ولتاژ </a:t>
            </a:r>
            <a:r>
              <a:rPr lang="en-US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AC</a:t>
            </a:r>
            <a:r>
              <a:rPr lang="fa-IR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 تک‌فاز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D880C-88C4-45D0-9D8A-17C5BE120549}"/>
              </a:ext>
            </a:extLst>
          </p:cNvPr>
          <p:cNvSpPr txBox="1"/>
          <p:nvPr/>
        </p:nvSpPr>
        <p:spPr>
          <a:xfrm>
            <a:off x="3657600" y="580465"/>
            <a:ext cx="544688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fa-I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یک کنترل­کننده </a:t>
            </a:r>
            <a:r>
              <a:rPr lang="ar-SA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ولتاژ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AC </a:t>
            </a:r>
            <a:r>
              <a:rPr lang="ar-SA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ar-S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مبدلی است که ولتاژ، جریان، و توان متوسط تحویلی به یک بار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AC</a:t>
            </a:r>
            <a:r>
              <a:rPr lang="ar-S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از یک منبع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AC</a:t>
            </a: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</a:t>
            </a:r>
            <a:r>
              <a:rPr lang="ar-S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را کنترل می‌نماید. کلیدهای الکترونیکی در فواصل منظم</a:t>
            </a: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منبع و بار را به هم مت</a:t>
            </a:r>
            <a:r>
              <a:rPr lang="ar-S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صل</a:t>
            </a: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یا از هم جدا می‌کنند. در الگویی از کلیدزنی که به کنترل فاز (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Phase Control</a:t>
            </a: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 موسوم است، در هر دوره تناوب منبع، کلیدزنی اتفاق می‌افتد و تأثیر آن حذف بخشی از شکل‌موج 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منبع، </a:t>
            </a: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قبل از رسیدن به 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بار، </a:t>
            </a: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می‌باشد. روش دیگرکنترل، به کنترل تمام‌دوره (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Integral-Cycle Control</a:t>
            </a: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 موسوم است که در آن، منبع برای چند دوره تناوب وصل بوده و یا برای چند دوره قطع است.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1DBE33-D938-42CD-AE53-79B968AF115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658"/>
            <a:ext cx="2889250" cy="23083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18D928-861B-4F4F-AB32-6FF01AB0301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87257"/>
            <a:ext cx="4457700" cy="46707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D90751-3B69-48D3-AD42-06F69C435142}"/>
              </a:ext>
            </a:extLst>
          </p:cNvPr>
          <p:cNvSpPr txBox="1"/>
          <p:nvPr/>
        </p:nvSpPr>
        <p:spPr>
          <a:xfrm>
            <a:off x="4038600" y="6097613"/>
            <a:ext cx="3973127" cy="541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220970" algn="r"/>
              </a:tabLst>
            </a:pPr>
            <a:r>
              <a:rPr lang="ar-SA" sz="1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شکل 5-1- الف) کنترل‌کننده ولتاژ </a:t>
            </a:r>
            <a:r>
              <a:rPr lang="en-US" sz="1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AC</a:t>
            </a:r>
            <a:r>
              <a:rPr lang="fa-IR" sz="1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تک‌فاز با بار مقاومتی با کنترل فاز، ب) شکل‌موج‌ها.</a:t>
            </a:r>
            <a:endParaRPr lang="en-US" sz="1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494109-5E8E-41DA-BF82-C95F428B3DD0}"/>
              </a:ext>
            </a:extLst>
          </p:cNvPr>
          <p:cNvSpPr txBox="1"/>
          <p:nvPr/>
        </p:nvSpPr>
        <p:spPr>
          <a:xfrm>
            <a:off x="4495800" y="3285546"/>
            <a:ext cx="45080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rt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کلیدهای </a:t>
            </a:r>
            <a:r>
              <a:rPr lang="fa-IR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الکترونیکی، 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به‌صورت تایریستور‌های 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‌ها) موازی نشان داده‌ شده است. این آرایش 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ها، 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عبور جریان دوجهته در بار را ممکن می‌سازد. این اتصال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موازی ـ معکوس 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Antiparallel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 نامیده می‌شود زیرا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‌ها جریان را در دو جهت مخالف انتقال می‌دهند.  یک </a:t>
            </a:r>
            <a:r>
              <a:rPr lang="fa-IR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ترایاک، 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معادل با دو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‌ موازی ـ معکوس می‌باشد. کلیدهای کنترل‌شده دیگر را نیز می‌توان به­جای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‌ها مورد استفاده قرار داد.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5C049C-52E0-4BE4-A434-E7911AF8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3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910797-C93C-45C0-835B-44BD5CAA19B8}"/>
              </a:ext>
            </a:extLst>
          </p:cNvPr>
          <p:cNvSpPr txBox="1"/>
          <p:nvPr/>
        </p:nvSpPr>
        <p:spPr>
          <a:xfrm>
            <a:off x="304800" y="377046"/>
            <a:ext cx="87552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1"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5220970" algn="r"/>
              </a:tabLst>
            </a:pPr>
            <a:r>
              <a:rPr lang="ar-SA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اصول عملکرد یک </a:t>
            </a:r>
            <a:r>
              <a:rPr lang="fa-I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کنترل‌کننده ولتاژ تک‌فاز</a:t>
            </a:r>
            <a:r>
              <a:rPr lang="ar-SA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که از روش کنترل فاز استفاده می‌کند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</a:t>
            </a:r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کاملاً شبیه به یکسوساز نیم‌موج کنترل‌شده است. در این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حالت</a:t>
            </a:r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جریان </a:t>
            </a:r>
            <a:r>
              <a:rPr lang="ar-S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بار</a:t>
            </a:r>
            <a:r>
              <a:rPr lang="fa-IR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</a:t>
            </a:r>
            <a:r>
              <a:rPr lang="ar-S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هم شامل نیم‌دوره مثبت و هم شامل نیم‌دوره منفی است. تجزیه و تحلیلی شبیه به آنچه برای یکسوساز نیم‌موج کنترل‌شده انجام شد، می‌تواند برای نیمی ‌از دوره عملکرد کنترل‌کننده </a:t>
            </a:r>
            <a:r>
              <a:rPr lang="ar-S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ولتاژ</a:t>
            </a:r>
            <a:r>
              <a:rPr lang="fa-IR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AC</a:t>
            </a:r>
            <a:r>
              <a:rPr lang="ar-S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انجام شود.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اگر اعمال سیگنال گیت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یک نیم‌دوره بعد از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</a:t>
            </a:r>
            <a:r>
              <a:rPr lang="fa-I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1800" baseline="-25000" dirty="0">
                <a:effectLst/>
                <a:latin typeface="B Lotus" panose="000004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باشد، تجزیه و تحلیل نیم‌دوره منفی، به‌جز برای علامت جبری ولتاژ و جریان، دقیقاً مثل نیم‌دوره مثبت است. </a:t>
            </a:r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سپس به­دلیل تقارن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</a:t>
            </a:r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می‌توان نتایج را برای توصیف عملکرد در تمام دوره تناوب تعمیم داد. </a:t>
            </a: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کنترل‌کننده‌های </a:t>
            </a:r>
            <a:r>
              <a:rPr lang="ar-S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ولتاژ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AC 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مبتنی بر کنترل فاز</a:t>
            </a: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</a:t>
            </a:r>
            <a:r>
              <a:rPr lang="ar-S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دارای</a:t>
            </a: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کاربردهای </a:t>
            </a:r>
            <a:r>
              <a:rPr lang="ar-S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عملی متعددی از جمله</a:t>
            </a: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مدارهای تنظیم</a:t>
            </a:r>
            <a:r>
              <a:rPr lang="ar-S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نور (دیمر)</a:t>
            </a: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 کنترل سرعت موتورهای القایی می‌باشند. منبع ولتاژ </a:t>
            </a:r>
            <a:r>
              <a:rPr lang="ar-S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ورودی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از نوع</a:t>
            </a:r>
            <a:r>
              <a:rPr lang="ar-S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AC</a:t>
            </a:r>
            <a:r>
              <a:rPr lang="ar-S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بوده </a:t>
            </a:r>
            <a:r>
              <a:rPr lang="ar-S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 خروجی نیز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AC</a:t>
            </a:r>
            <a:r>
              <a:rPr lang="en-US" dirty="0">
                <a:effectLst/>
                <a:latin typeface="B Lotus" panose="000004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dirty="0">
                <a:effectLst/>
                <a:latin typeface="B Lotus" panose="000004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dirty="0">
                <a:effectLst/>
                <a:latin typeface="B Lotus" panose="000004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اس</a:t>
            </a: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 (ا</a:t>
            </a:r>
            <a:r>
              <a:rPr lang="ar-S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لبته غیرسینوسی</a:t>
            </a: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 و بنابراین </a:t>
            </a:r>
            <a:r>
              <a:rPr lang="ar-S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مدار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دسته </a:t>
            </a:r>
            <a:r>
              <a:rPr lang="ar-S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مبدل‌های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AC</a:t>
            </a:r>
            <a:r>
              <a:rPr lang="ar-S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به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AC</a:t>
            </a:r>
            <a:r>
              <a:rPr lang="ar-S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طبقه‌بندی می‌شود.</a:t>
            </a:r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5C079E-59E5-49BB-91AD-C4F864ACB00C}"/>
                  </a:ext>
                </a:extLst>
              </p:cNvPr>
              <p:cNvSpPr txBox="1"/>
              <p:nvPr/>
            </p:nvSpPr>
            <p:spPr>
              <a:xfrm>
                <a:off x="228600" y="2910017"/>
                <a:ext cx="8724900" cy="2997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indent="-285750" algn="just" rtl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q"/>
                  <a:tabLst>
                    <a:tab pos="5220970" algn="r"/>
                  </a:tabLst>
                </a:pPr>
                <a:r>
                  <a:rPr lang="ar-S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برخی از ویژگی‌های اساسی در مورد مدار </a:t>
                </a:r>
                <a:r>
                  <a:rPr lang="fa-IR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کنترل‌کننده ولتاژ تک‌فاز</a:t>
                </a:r>
                <a:r>
                  <a:rPr lang="ar-S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عبارتند از: 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marR="0" algn="just" rtl="1">
                  <a:spcBef>
                    <a:spcPts val="600"/>
                  </a:spcBef>
                  <a:spcAft>
                    <a:spcPts val="0"/>
                  </a:spcAft>
                  <a:tabLst>
                    <a:tab pos="5220970" algn="r"/>
                  </a:tabLst>
                </a:pPr>
                <a:r>
                  <a:rPr lang="ar-S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1-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SCR</a:t>
                </a:r>
                <a:r>
                  <a:rPr lang="fa-I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‌ها نمی‌توانند به‌صورت هم‌زمان هدایت کنند.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marR="0" algn="just" rtl="1">
                  <a:spcBef>
                    <a:spcPts val="600"/>
                  </a:spcBef>
                  <a:spcAft>
                    <a:spcPts val="0"/>
                  </a:spcAft>
                  <a:tabLst>
                    <a:tab pos="5220970" algn="r"/>
                  </a:tabLst>
                </a:pPr>
                <a:r>
                  <a:rPr lang="fa-I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2- هنگامی‌که یکی از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SCR</a:t>
                </a:r>
                <a:r>
                  <a:rPr lang="fa-I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‌ها روشن است، ولتاژ بار همان ولتاژ منبع است. هنگامی‌که هردو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SCR</a:t>
                </a:r>
                <a:r>
                  <a:rPr lang="fa-I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خاموش هستند، ولتاژ بار صفر است.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>
                  <a:spcBef>
                    <a:spcPts val="600"/>
                  </a:spcBef>
                  <a:tabLst>
                    <a:tab pos="5220970" algn="r"/>
                  </a:tabLst>
                </a:pPr>
                <a:r>
                  <a:rPr lang="fa-I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3-</a:t>
                </a:r>
                <a:r>
                  <a:rPr lang="ar-S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هنگامی‌که هرکدام از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SCR</a:t>
                </a:r>
                <a:r>
                  <a:rPr lang="ar-S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‌ها روشن باشد، ولتاژ </a:t>
                </a:r>
                <a:r>
                  <a:rPr lang="fa-IR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دو سر </a:t>
                </a:r>
                <a:r>
                  <a:rPr lang="ar-SA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کلید</a:t>
                </a:r>
                <a:r>
                  <a:rPr lang="fa-IR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(</a:t>
                </a:r>
                <a:r>
                  <a:rPr lang="en-US" i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v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sw</a:t>
                </a:r>
                <a:r>
                  <a:rPr lang="fa-IR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) </a:t>
                </a:r>
                <a:r>
                  <a:rPr lang="ar-SA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صفر </a:t>
                </a:r>
                <a:r>
                  <a:rPr lang="fa-IR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بوده</a:t>
                </a:r>
                <a:r>
                  <a:rPr lang="ar-SA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ar-S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و وقتی که</a:t>
                </a:r>
                <a:r>
                  <a:rPr lang="fa-I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هیچ‌یک از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SCR</a:t>
                </a:r>
                <a:r>
                  <a:rPr lang="fa-I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‌ها</a:t>
                </a:r>
                <a:r>
                  <a:rPr lang="ar-S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روشن </a:t>
                </a:r>
                <a:r>
                  <a:rPr lang="ar-SA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نباشد</a:t>
                </a:r>
                <a:r>
                  <a:rPr lang="fa-I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،</a:t>
                </a:r>
                <a:r>
                  <a:rPr lang="ar-S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ولتاژ آن برابر با ولتاژ منبع است.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marR="0" algn="just" rtl="1">
                  <a:spcBef>
                    <a:spcPts val="600"/>
                  </a:spcBef>
                  <a:spcAft>
                    <a:spcPts val="0"/>
                  </a:spcAft>
                  <a:tabLst>
                    <a:tab pos="5220970" algn="r"/>
                  </a:tabLst>
                </a:pPr>
                <a:r>
                  <a:rPr lang="fa-I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4-</a:t>
                </a:r>
                <a:r>
                  <a:rPr lang="ar-S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از آنجا ‌که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SCR</a:t>
                </a:r>
                <a:r>
                  <a:rPr lang="ar-S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‌ها برای دوره‌های زمانی مساوی روشن هستند، جریان متوسط منبع و بار صفر است.</a:t>
                </a:r>
                <a:r>
                  <a:rPr lang="fa-I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جریان متوسط یک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SCR</a:t>
                </a:r>
                <a:r>
                  <a:rPr lang="fa-I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غیر صفر است زیرا جریان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SCR</a:t>
                </a:r>
                <a:r>
                  <a:rPr lang="fa-I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تک‌جهته </a:t>
                </a:r>
                <a:r>
                  <a:rPr lang="fa-I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می باشد</a:t>
                </a:r>
                <a:r>
                  <a:rPr lang="fa-I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. 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marR="0" algn="just" rt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a-I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5- اگر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SCR</a:t>
                </a:r>
                <a:r>
                  <a:rPr lang="fa-I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‌ها </a:t>
                </a:r>
                <a:r>
                  <a:rPr lang="ar-S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برای دوره‌های زمانی مساوی </a:t>
                </a:r>
                <a:r>
                  <a:rPr lang="fa-I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روشن باشند، جریان مؤثر هر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SCR</a:t>
                </a:r>
                <a:r>
                  <a:rPr lang="fa-I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، </a:t>
                </a:r>
                <a14:m>
                  <m:oMath xmlns:m="http://schemas.openxmlformats.org/officeDocument/2006/math">
                    <m:r>
                      <a:rPr lang="en-US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B Lotus" panose="00000400000000000000" pitchFamily="2" charset="-78"/>
                      </a:rPr>
                      <m:t>1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B Lotus" panose="00000400000000000000" pitchFamily="2" charset="-78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B Lotus" panose="000004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Lotus" panose="00000400000000000000" pitchFamily="2" charset="-78"/>
                          </a:rPr>
                          <m:t>2</m:t>
                        </m:r>
                      </m:e>
                    </m:rad>
                  </m:oMath>
                </a14:m>
                <a:r>
                  <a:rPr lang="fa-I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برابر جریان مؤثر بار است.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5C079E-59E5-49BB-91AD-C4F864ACB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910017"/>
                <a:ext cx="8724900" cy="2997039"/>
              </a:xfrm>
              <a:prstGeom prst="rect">
                <a:avLst/>
              </a:prstGeom>
              <a:blipFill>
                <a:blip r:embed="rId3"/>
                <a:stretch>
                  <a:fillRect l="-1328" t="-1016" r="-629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38EE-4D30-4FD0-9D37-955B335B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4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2BDF96-B9AB-4E0F-A853-E897332F1CCE}"/>
              </a:ext>
            </a:extLst>
          </p:cNvPr>
          <p:cNvSpPr txBox="1"/>
          <p:nvPr/>
        </p:nvSpPr>
        <p:spPr>
          <a:xfrm>
            <a:off x="4343400" y="3048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تحلیل و شبیه سازی </a:t>
            </a:r>
            <a:r>
              <a:rPr lang="fa-IR" b="1" dirty="0">
                <a:solidFill>
                  <a:srgbClr val="00B05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کنترل‌کننده تک‌فاز با یک بار </a:t>
            </a:r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RL</a:t>
            </a:r>
            <a:endParaRPr lang="en-US" sz="2000" b="1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77C37-5910-41B5-85B3-827BD55DF4EB}"/>
              </a:ext>
            </a:extLst>
          </p:cNvPr>
          <p:cNvSpPr txBox="1"/>
          <p:nvPr/>
        </p:nvSpPr>
        <p:spPr>
          <a:xfrm>
            <a:off x="4506277" y="762000"/>
            <a:ext cx="44091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rt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220970" algn="r"/>
              </a:tabLst>
            </a:pP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این مدار، هنگامی‌که سیگنال گیت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در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ω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= α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اعمال می‌شود، قانون ولتاژ کیرشهف برای </a:t>
            </a:r>
            <a:r>
              <a:rPr lang="fa-IR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مدار، 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 این صورت بیان می‌شود: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6C5416-D7C2-4BF2-9920-80AF465BF17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771"/>
            <a:ext cx="2819400" cy="2482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4CED70-E811-4F94-95FA-9E8B34B97A8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7100"/>
            <a:ext cx="4049077" cy="4159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E00DCA-2CBF-4447-B4C3-427FF5406063}"/>
              </a:ext>
            </a:extLst>
          </p:cNvPr>
          <p:cNvSpPr txBox="1"/>
          <p:nvPr/>
        </p:nvSpPr>
        <p:spPr>
          <a:xfrm>
            <a:off x="0" y="6383923"/>
            <a:ext cx="533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  <a:tabLst>
                <a:tab pos="5220970" algn="r"/>
              </a:tabLst>
            </a:pPr>
            <a:r>
              <a:rPr lang="fa-IR" sz="1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شکل </a:t>
            </a:r>
            <a:r>
              <a:rPr lang="fa-IR" sz="16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5-2- </a:t>
            </a:r>
            <a:r>
              <a:rPr lang="fa-IR" sz="1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الف) کنترل‌کننده تک‌فاز با بار </a:t>
            </a:r>
            <a:r>
              <a:rPr lang="en-US" sz="16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RL</a:t>
            </a:r>
            <a:r>
              <a:rPr lang="fa-IR" sz="1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ب) شکل‌موج‌های نمونه.</a:t>
            </a:r>
            <a:endParaRPr lang="en-US" sz="1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E69F91-07DB-4C3E-B121-A1C2AFB2A0E9}"/>
                  </a:ext>
                </a:extLst>
              </p:cNvPr>
              <p:cNvSpPr txBox="1"/>
              <p:nvPr/>
            </p:nvSpPr>
            <p:spPr>
              <a:xfrm>
                <a:off x="4856826" y="1717798"/>
                <a:ext cx="3545148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cs typeface="B Lotus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sin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B Lotus" panose="00000400000000000000" pitchFamily="2" charset="-78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ω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𝑅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B Lotus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800" i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o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B Lotus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B Lotus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B Lotus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𝑖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800" i="1"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o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cs typeface="B Lotus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E69F91-07DB-4C3E-B121-A1C2AFB2A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826" y="1717798"/>
                <a:ext cx="3545148" cy="629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808CA31-67E2-4497-B351-0D3435540F5D}"/>
              </a:ext>
            </a:extLst>
          </p:cNvPr>
          <p:cNvSpPr txBox="1"/>
          <p:nvPr/>
        </p:nvSpPr>
        <p:spPr>
          <a:xfrm>
            <a:off x="4856826" y="3409322"/>
            <a:ext cx="41043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rt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220970" algn="r"/>
              </a:tabLst>
            </a:pPr>
            <a:r>
              <a:rPr lang="fa-I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این ترکیب از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­ها، همانند یک رله نیمه‌هادی عمل می­کند که با استفاده از کنترل گیت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­ها، اتصال بار را به منبع وصل یا قطع می­کند. 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هنگامی‌که سیگنال گیتی اعمال نشود، بار از منبع جدا می­شود و هنگامی‌که سیگنال گیت به‌صورت پیوسته اعمال شود، بار دارای ولتاژی مشابه منبع است. در عمل، سیگنال گیت می‌تواند به­جای یک سیگنال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DC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پیوسته، یک سری از پالس‌های با فرکانس بالا باشد.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3C08A5-138B-4A48-87BD-02F971DF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9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8E4067E-4283-4EC1-B2B5-8D093DB1A3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3874852"/>
                  </p:ext>
                </p:extLst>
              </p:nvPr>
            </p:nvGraphicFramePr>
            <p:xfrm>
              <a:off x="381001" y="533400"/>
              <a:ext cx="8610599" cy="11610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620611">
                      <a:extLst>
                        <a:ext uri="{9D8B030D-6E8A-4147-A177-3AD203B41FA5}">
                          <a16:colId xmlns:a16="http://schemas.microsoft.com/office/drawing/2014/main" val="2969860196"/>
                        </a:ext>
                      </a:extLst>
                    </a:gridCol>
                    <a:gridCol w="989988">
                      <a:extLst>
                        <a:ext uri="{9D8B030D-6E8A-4147-A177-3AD203B41FA5}">
                          <a16:colId xmlns:a16="http://schemas.microsoft.com/office/drawing/2014/main" val="207733838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800" b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o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800" b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800" b="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1800" b="0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f>
                                          <m:fPr>
                                            <m:ctrlPr>
                                              <a:rPr lang="en-US" sz="1800" b="0" i="1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800" b="0" i="1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den>
                                        </m:f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1800" b="0" i="1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𝑠𝑖𝑛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800" b="0" i="1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sz="1800" b="0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1800" b="0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𝑠𝑖𝑛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800" b="0" i="1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𝛼</m:t>
                                                </m:r>
                                                <m:r>
                                                  <a:rPr lang="en-US" sz="1800" b="0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</m:d>
                                            <m:sSup>
                                              <m:sSupPr>
                                                <m:ctrlPr>
                                                  <a:rPr lang="en-US" sz="1800" b="0" i="1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𝑒</m:t>
                                                </m:r>
                                              </m:e>
                                              <m:sup>
                                                <m:f>
                                                  <m:fPr>
                                                    <m:type m:val="lin"/>
                                                    <m:ctrlPr>
                                                      <a:rPr lang="en-US" sz="1800" b="0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d>
                                                      <m:dPr>
                                                        <m:ctrlPr>
                                                          <a:rPr lang="en-US" sz="1800" b="0" i="1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sz="1800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𝛼</m:t>
                                                        </m:r>
                                                        <m:r>
                                                          <a:rPr lang="en-US" sz="1800" b="0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r>
                                                          <a:rPr lang="en-US" sz="1800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𝜔</m:t>
                                                        </m:r>
                                                        <m:r>
                                                          <a:rPr lang="en-US" sz="1800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e>
                                                    </m:d>
                                                  </m:num>
                                                  <m:den>
                                                    <m:r>
                                                      <a:rPr lang="en-US" sz="1800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𝜔𝜏</m:t>
                                                    </m:r>
                                                  </m:den>
                                                </m:f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fa-IR" sz="1800" b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cs typeface="B Nazanin" panose="00000400000000000000" pitchFamily="2" charset="-78"/>
                                          </a:rPr>
                                          <m:t>           </m:t>
                                        </m:r>
                                        <m:r>
                                          <a:rPr lang="en-US" sz="1800" b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r>
                                          <a:rPr lang="en-US" sz="1800" b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800" b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cs typeface="B Nazanin" panose="00000400000000000000" pitchFamily="2" charset="-78"/>
                                          </a:rPr>
                                          <m:t>≤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800" b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cs typeface="B Nazanin" panose="00000400000000000000" pitchFamily="2" charset="-78"/>
                                          </a:rPr>
                                          <m:t>≤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ar-SA" sz="1800" b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cs typeface="B Nazanin" panose="00000400000000000000" pitchFamily="2" charset="-78"/>
                                          </a:rPr>
                                          <m:t>β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ar-SA" sz="1800" b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cs typeface="B Nazanin" panose="00000400000000000000" pitchFamily="2" charset="-78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1800" b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                                                                               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ar-SA" sz="1800" b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cs typeface="B Nazanin" panose="00000400000000000000" pitchFamily="2" charset="-78"/>
                                          </a:rPr>
                                          <m:t>در غیر این صورت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marL="0" marR="0" algn="r" rtl="1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800" b="0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:endParaRPr lang="en-US" sz="1800" b="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825337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8E4067E-4283-4EC1-B2B5-8D093DB1A3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3874852"/>
                  </p:ext>
                </p:extLst>
              </p:nvPr>
            </p:nvGraphicFramePr>
            <p:xfrm>
              <a:off x="381001" y="533400"/>
              <a:ext cx="8610599" cy="11610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620611">
                      <a:extLst>
                        <a:ext uri="{9D8B030D-6E8A-4147-A177-3AD203B41FA5}">
                          <a16:colId xmlns:a16="http://schemas.microsoft.com/office/drawing/2014/main" val="2969860196"/>
                        </a:ext>
                      </a:extLst>
                    </a:gridCol>
                    <a:gridCol w="989988">
                      <a:extLst>
                        <a:ext uri="{9D8B030D-6E8A-4147-A177-3AD203B41FA5}">
                          <a16:colId xmlns:a16="http://schemas.microsoft.com/office/drawing/2014/main" val="2077338389"/>
                        </a:ext>
                      </a:extLst>
                    </a:gridCol>
                  </a:tblGrid>
                  <a:tr h="11610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80" t="-4188" r="-13349" b="-12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825337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B12D9C-C2BE-44CE-827D-2B5EF5E1A414}"/>
                  </a:ext>
                </a:extLst>
              </p:cNvPr>
              <p:cNvSpPr txBox="1"/>
              <p:nvPr/>
            </p:nvSpPr>
            <p:spPr>
              <a:xfrm>
                <a:off x="1524000" y="1524000"/>
                <a:ext cx="6096000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و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B12D9C-C2BE-44CE-827D-2B5EF5E1A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524000"/>
                <a:ext cx="6096000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7BBADA8-7803-4C1E-B02C-46ABE4A078C8}"/>
              </a:ext>
            </a:extLst>
          </p:cNvPr>
          <p:cNvSpPr txBox="1"/>
          <p:nvPr/>
        </p:nvSpPr>
        <p:spPr>
          <a:xfrm>
            <a:off x="2438400" y="228600"/>
            <a:ext cx="65532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220970" algn="r"/>
              </a:tabLst>
            </a:pP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حل این معادله برای به‌دست آوردن جریان برابر است با: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A4C0CD-D119-4FF7-AA13-58B3C4EDD4FE}"/>
              </a:ext>
            </a:extLst>
          </p:cNvPr>
          <p:cNvSpPr txBox="1"/>
          <p:nvPr/>
        </p:nvSpPr>
        <p:spPr>
          <a:xfrm>
            <a:off x="381000" y="2209800"/>
            <a:ext cx="8686800" cy="597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90000"/>
              </a:lnSpc>
              <a:buFont typeface="Wingdings" panose="05000000000000000000" pitchFamily="2" charset="2"/>
              <a:buChar char="ü"/>
              <a:tabLst>
                <a:tab pos="5220970" algn="r"/>
              </a:tabLst>
            </a:pPr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زاویه خاموشی β، زاویه‌ای است که در آن جریان به صفر برمی‌گردد. در β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ω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= 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داریم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(که باید به‌صورت عددی بر حسب β حل شود):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2BE24778-6433-4140-9A36-82E945AC2D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0443000"/>
                  </p:ext>
                </p:extLst>
              </p:nvPr>
            </p:nvGraphicFramePr>
            <p:xfrm>
              <a:off x="1464469" y="2743200"/>
              <a:ext cx="5937250" cy="51174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54625">
                      <a:extLst>
                        <a:ext uri="{9D8B030D-6E8A-4147-A177-3AD203B41FA5}">
                          <a16:colId xmlns:a16="http://schemas.microsoft.com/office/drawing/2014/main" val="1068439982"/>
                        </a:ext>
                      </a:extLst>
                    </a:gridCol>
                    <a:gridCol w="682625">
                      <a:extLst>
                        <a:ext uri="{9D8B030D-6E8A-4147-A177-3AD203B41FA5}">
                          <a16:colId xmlns:a16="http://schemas.microsoft.com/office/drawing/2014/main" val="7569484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800" b="0" i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o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ar-SA" sz="1800" b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</m:d>
                                <m:r>
                                  <a:rPr lang="en-US" sz="1800" b="0" i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 i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b="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b="0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𝑠𝑖𝑛</m:t>
                                    </m:r>
                                    <m:d>
                                      <m:dPr>
                                        <m:ctrlPr>
                                          <a:rPr lang="en-US" sz="1800" b="0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ar-SA" sz="1800" b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β</m:t>
                                        </m:r>
                                        <m:r>
                                          <a:rPr lang="en-US" sz="1800" b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  <m:r>
                                      <a:rPr lang="en-US" sz="1800" b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𝑠𝑖𝑛</m:t>
                                    </m:r>
                                    <m:d>
                                      <m:dPr>
                                        <m:ctrlPr>
                                          <a:rPr lang="en-US" sz="1800" b="0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r>
                                          <a:rPr lang="en-US" sz="1800" b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en-US" sz="1800" b="0" i="1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sz="1800" b="0" i="1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d>
                                              <m:dPr>
                                                <m:ctrlPr>
                                                  <a:rPr lang="en-US" sz="1800" b="0" i="1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𝛼</m:t>
                                                </m:r>
                                                <m:r>
                                                  <a:rPr lang="en-US" sz="1800" b="0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m:rPr>
                                                    <m:nor/>
                                                  </m:rPr>
                                                  <a:rPr lang="ar-SA" sz="1800" b="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β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𝜔𝜏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3366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2BE24778-6433-4140-9A36-82E945AC2D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0443000"/>
                  </p:ext>
                </p:extLst>
              </p:nvPr>
            </p:nvGraphicFramePr>
            <p:xfrm>
              <a:off x="1464469" y="2743200"/>
              <a:ext cx="5937250" cy="51174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54625">
                      <a:extLst>
                        <a:ext uri="{9D8B030D-6E8A-4147-A177-3AD203B41FA5}">
                          <a16:colId xmlns:a16="http://schemas.microsoft.com/office/drawing/2014/main" val="1068439982"/>
                        </a:ext>
                      </a:extLst>
                    </a:gridCol>
                    <a:gridCol w="682625">
                      <a:extLst>
                        <a:ext uri="{9D8B030D-6E8A-4147-A177-3AD203B41FA5}">
                          <a16:colId xmlns:a16="http://schemas.microsoft.com/office/drawing/2014/main" val="756948404"/>
                        </a:ext>
                      </a:extLst>
                    </a:gridCol>
                  </a:tblGrid>
                  <a:tr h="5117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16" t="-2381" r="-13441" b="-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3366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F70DF88-F6CA-4F7A-AF01-5FBCEAC7BBA2}"/>
              </a:ext>
            </a:extLst>
          </p:cNvPr>
          <p:cNvSpPr txBox="1"/>
          <p:nvPr/>
        </p:nvSpPr>
        <p:spPr>
          <a:xfrm>
            <a:off x="381000" y="3276600"/>
            <a:ext cx="8610600" cy="597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220970" algn="r"/>
              </a:tabLst>
            </a:pP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یک سیگنال گیت در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ω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= α +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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به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اعمال شده و جریان بار منفی می­­شود، اما شکلی شبیه به نیم‌دوره مثبت دارد. زاویه هدایت به این صورت تعریف می‌شود: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048AEC-5D6B-497B-A6B0-0F46E2380862}"/>
                  </a:ext>
                </a:extLst>
              </p:cNvPr>
              <p:cNvSpPr txBox="1"/>
              <p:nvPr/>
            </p:nvSpPr>
            <p:spPr>
              <a:xfrm>
                <a:off x="3657600" y="3733800"/>
                <a:ext cx="1752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Lotus" panose="00000400000000000000" pitchFamily="2" charset="-78"/>
                        </a:rPr>
                        <m:t>γ</m:t>
                      </m:r>
                      <m:r>
                        <a:rPr lang="en-US" sz="18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Lotus" panose="000004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ar-SA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β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Lotus" panose="00000400000000000000" pitchFamily="2" charset="-78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Lotus" panose="00000400000000000000" pitchFamily="2" charset="-78"/>
                        </a:rPr>
                        <m:t>α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Lotus" panose="00000400000000000000" pitchFamily="2" charset="-78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048AEC-5D6B-497B-A6B0-0F46E2380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733800"/>
                <a:ext cx="1752600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C0D01-8B45-460E-AC0F-FFFAE735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696AF1-F928-4309-826B-C4B1D127B7E9}"/>
              </a:ext>
            </a:extLst>
          </p:cNvPr>
          <p:cNvSpPr txBox="1"/>
          <p:nvPr/>
        </p:nvSpPr>
        <p:spPr>
          <a:xfrm>
            <a:off x="228600" y="4214412"/>
            <a:ext cx="883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rt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220970" algn="r"/>
              </a:tabLst>
            </a:pPr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بازه بین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</a:t>
            </a:r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β هنگامی است ‌که ولتاژ منبع منفی بوده و جریان بار هنوز مثبت می‌باشد و در این حالت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</a:t>
            </a:r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نمی­تواند روشن شود زیرا در بایاس مستقیم نیست. اعمال سیگنال گیت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</a:t>
            </a:r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حداقل تا زمانی که جریان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</a:t>
            </a:r>
            <a:r>
              <a:rPr lang="en-US" sz="1800" b="1" baseline="-25000" dirty="0">
                <a:effectLst/>
                <a:latin typeface="B Lotus" panose="000004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800" b="1" baseline="-25000" dirty="0">
                <a:effectLst/>
                <a:latin typeface="B Lotus" panose="000004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1800" b="1" baseline="-25000" dirty="0">
                <a:effectLst/>
                <a:latin typeface="B Lotus" panose="000004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β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ω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= </a:t>
            </a:r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به صفر برسد، </a:t>
            </a:r>
            <a:r>
              <a:rPr lang="fa-IR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باید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 </a:t>
            </a:r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تأخیر افتد. در نتیجه، زاویه تأخیر حداقل برابر با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</a:t>
            </a:r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β –</a:t>
            </a:r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می باشد.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AA502555-30CF-4D8E-8870-54650A3CBB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2151310"/>
                  </p:ext>
                </p:extLst>
              </p:nvPr>
            </p:nvGraphicFramePr>
            <p:xfrm>
              <a:off x="2883208" y="5271318"/>
              <a:ext cx="3733800" cy="2743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53360">
                      <a:extLst>
                        <a:ext uri="{9D8B030D-6E8A-4147-A177-3AD203B41FA5}">
                          <a16:colId xmlns:a16="http://schemas.microsoft.com/office/drawing/2014/main" val="1252423459"/>
                        </a:ext>
                      </a:extLst>
                    </a:gridCol>
                    <a:gridCol w="1080440">
                      <a:extLst>
                        <a:ext uri="{9D8B030D-6E8A-4147-A177-3AD203B41FA5}">
                          <a16:colId xmlns:a16="http://schemas.microsoft.com/office/drawing/2014/main" val="151321466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8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m:rPr>
                                    <m:nor/>
                                  </m:rPr>
                                  <a:rPr lang="ar-SA" sz="1800" b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β</m:t>
                                </m:r>
                                <m:r>
                                  <a:rPr lang="en-US" sz="18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18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96984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AA502555-30CF-4D8E-8870-54650A3CBB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2151310"/>
                  </p:ext>
                </p:extLst>
              </p:nvPr>
            </p:nvGraphicFramePr>
            <p:xfrm>
              <a:off x="2883208" y="5271318"/>
              <a:ext cx="3733800" cy="2743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53360">
                      <a:extLst>
                        <a:ext uri="{9D8B030D-6E8A-4147-A177-3AD203B41FA5}">
                          <a16:colId xmlns:a16="http://schemas.microsoft.com/office/drawing/2014/main" val="1252423459"/>
                        </a:ext>
                      </a:extLst>
                    </a:gridCol>
                    <a:gridCol w="1080440">
                      <a:extLst>
                        <a:ext uri="{9D8B030D-6E8A-4147-A177-3AD203B41FA5}">
                          <a16:colId xmlns:a16="http://schemas.microsoft.com/office/drawing/2014/main" val="1513214662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229" t="-2174" r="-41743" b="-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96984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CA8F05C-9ECC-4404-9ED7-77EE3812EFE2}"/>
              </a:ext>
            </a:extLst>
          </p:cNvPr>
          <p:cNvSpPr txBox="1"/>
          <p:nvPr/>
        </p:nvSpPr>
        <p:spPr>
          <a:xfrm>
            <a:off x="152400" y="5662212"/>
            <a:ext cx="8915400" cy="597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220970" algn="r"/>
              </a:tabLst>
            </a:pP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شرایط حدی، وقتی که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β - α =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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از بررسی معادله جریان خاموشی به‌دست می‌آید. وقتی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α =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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باشد، معادله مذکور به این صورت می‌شود: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E07702F-F58F-4130-8742-B6B2C0074F7D}"/>
                  </a:ext>
                </a:extLst>
              </p:cNvPr>
              <p:cNvSpPr txBox="1"/>
              <p:nvPr/>
            </p:nvSpPr>
            <p:spPr>
              <a:xfrm>
                <a:off x="3086100" y="6260068"/>
                <a:ext cx="23241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sin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B Lotus" panose="00000400000000000000" pitchFamily="2" charset="-78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ar-SA" sz="1800">
                              <a:effectLst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β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α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0</m:t>
                      </m:r>
                    </m:oMath>
                  </m:oMathPara>
                </a14:m>
                <a:endParaRPr lang="en-US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E07702F-F58F-4130-8742-B6B2C0074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0" y="6260068"/>
                <a:ext cx="2324100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63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EAB3AA-7EF0-4FCF-8B48-E07166A92395}"/>
                  </a:ext>
                </a:extLst>
              </p:cNvPr>
              <p:cNvSpPr txBox="1"/>
              <p:nvPr/>
            </p:nvSpPr>
            <p:spPr>
              <a:xfrm>
                <a:off x="3962400" y="152400"/>
                <a:ext cx="1676400" cy="341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i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=&gt; </m:t>
                      </m:r>
                      <m:r>
                        <m:rPr>
                          <m:nor/>
                        </m:rPr>
                        <a:rPr lang="ar-SA" sz="18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β</m:t>
                      </m:r>
                      <m:r>
                        <a:rPr lang="en-US" sz="18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−</m:t>
                      </m:r>
                      <m:r>
                        <a:rPr lang="en-US" sz="18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𝛼</m:t>
                      </m:r>
                      <m:r>
                        <a:rPr lang="en-US" sz="18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=</m:t>
                      </m:r>
                      <m:r>
                        <a:rPr lang="en-US" sz="18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𝜋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EAB3AA-7EF0-4FCF-8B48-E07166A92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52400"/>
                <a:ext cx="1676400" cy="341632"/>
              </a:xfrm>
              <a:prstGeom prst="rect">
                <a:avLst/>
              </a:prstGeom>
              <a:blipFill>
                <a:blip r:embed="rId3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CB46AD2-5539-493B-AC72-095B0B222F04}"/>
              </a:ext>
            </a:extLst>
          </p:cNvPr>
          <p:cNvSpPr txBox="1"/>
          <p:nvPr/>
        </p:nvSpPr>
        <p:spPr>
          <a:xfrm>
            <a:off x="4469907" y="707754"/>
            <a:ext cx="4572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220970" algn="r"/>
              </a:tabLst>
            </a:pP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بنابراین، هنگامی‌که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α =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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داریم: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34EE12-76BC-4C14-A540-AD44B934FD1E}"/>
              </a:ext>
            </a:extLst>
          </p:cNvPr>
          <p:cNvSpPr txBox="1"/>
          <p:nvPr/>
        </p:nvSpPr>
        <p:spPr>
          <a:xfrm>
            <a:off x="4292908" y="889996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γ =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E1008F-036D-4AAC-A915-A7BCC63DEB1D}"/>
              </a:ext>
            </a:extLst>
          </p:cNvPr>
          <p:cNvSpPr txBox="1"/>
          <p:nvPr/>
        </p:nvSpPr>
        <p:spPr>
          <a:xfrm>
            <a:off x="438150" y="1219200"/>
            <a:ext cx="862965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220970" algn="r"/>
              </a:tabLst>
            </a:pP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اگر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α &lt;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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باشد،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γ =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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است و مقرر می­کند که سیگنال گیت تا بعد از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ω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=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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باید ادامه می­یابد.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DBFEFD-4296-4269-B660-4FF676A4B9B7}"/>
              </a:ext>
            </a:extLst>
          </p:cNvPr>
          <p:cNvSpPr txBox="1"/>
          <p:nvPr/>
        </p:nvSpPr>
        <p:spPr>
          <a:xfrm>
            <a:off x="304800" y="1600200"/>
            <a:ext cx="876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rt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220970" algn="r"/>
              </a:tabLst>
            </a:pPr>
            <a:r>
              <a:rPr lang="ar-SA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حالت حدی، هنگامی‌که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γ =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</a:t>
            </a:r>
            <a:r>
              <a:rPr lang="ar-SA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</a:t>
            </a:r>
            <a:r>
              <a:rPr lang="fa-I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یک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همیشه هدایت خواهد کرد و ولتاژ دو سر بار برابر با ولتاژ منبع است. در این حالت، ولتاژ و جریان بار سینوسی </a:t>
            </a:r>
            <a:r>
              <a:rPr lang="fa-IR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بوده</a:t>
            </a:r>
            <a:r>
              <a:rPr lang="fa-I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مدار با استفاده از روش فازوری برای مدارهای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AC</a:t>
            </a:r>
            <a:r>
              <a:rPr lang="fa-I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تجزیه و تحلیل می‌شوند. توان تحویلی به بار، به‌صورت پیوسته بین دو مقدار حدی که متناظر با ولتاژ کامل منبع و صفر است، قابل کنترل می‌باشد. 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F7BA52-90C8-4722-A1AF-709B18C9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CB88F-5794-472E-9D5A-0BD8BA69666A}"/>
              </a:ext>
            </a:extLst>
          </p:cNvPr>
          <p:cNvSpPr txBox="1"/>
          <p:nvPr/>
        </p:nvSpPr>
        <p:spPr>
          <a:xfrm>
            <a:off x="244876" y="2514600"/>
            <a:ext cx="8670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rt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220970" algn="r"/>
              </a:tabLst>
            </a:pP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 دانستن این مطلب که مربع شکل‌موج جریان هر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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رادیان تکرار می‌شود، </a:t>
            </a:r>
            <a:r>
              <a:rPr lang="fa-IR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مقدار 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مؤثر جریان بار </a:t>
            </a:r>
            <a:r>
              <a:rPr lang="fa-IR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برابر است با: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FD3768-83C8-47A1-A05D-7B163FF489B3}"/>
                  </a:ext>
                </a:extLst>
              </p:cNvPr>
              <p:cNvSpPr txBox="1"/>
              <p:nvPr/>
            </p:nvSpPr>
            <p:spPr>
              <a:xfrm>
                <a:off x="2133600" y="2819400"/>
                <a:ext cx="4572000" cy="1169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  <m:sup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FD3768-83C8-47A1-A05D-7B163FF48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819400"/>
                <a:ext cx="4572000" cy="1169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76B14AD-9E9B-405E-833C-1925635905C7}"/>
              </a:ext>
            </a:extLst>
          </p:cNvPr>
          <p:cNvSpPr txBox="1"/>
          <p:nvPr/>
        </p:nvSpPr>
        <p:spPr>
          <a:xfrm>
            <a:off x="4419600" y="38100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rt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220970" algn="r"/>
              </a:tabLst>
            </a:pP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توان جذب‌شده توسط بار از معادله زیر به­دست می‌آید: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97699-FAFD-4680-934F-93A16B715A3B}"/>
                  </a:ext>
                </a:extLst>
              </p:cNvPr>
              <p:cNvSpPr txBox="1"/>
              <p:nvPr/>
            </p:nvSpPr>
            <p:spPr>
              <a:xfrm>
                <a:off x="3276600" y="4038600"/>
                <a:ext cx="2286000" cy="407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𝑃</m:t>
                      </m:r>
                      <m:r>
                        <a:rPr lang="en-US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B Lotus" panose="00000400000000000000" pitchFamily="2" charset="-78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𝑜</m:t>
                          </m:r>
                          <m:r>
                            <m:rPr>
                              <m:nor/>
                            </m:rP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,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𝑟𝑚𝑠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2</m:t>
                          </m:r>
                        </m:sup>
                      </m:sSubSup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97699-FAFD-4680-934F-93A16B715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038600"/>
                <a:ext cx="2286000" cy="4072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5399E29-3280-4428-9D4C-505CC9E809A1}"/>
              </a:ext>
            </a:extLst>
          </p:cNvPr>
          <p:cNvSpPr txBox="1"/>
          <p:nvPr/>
        </p:nvSpPr>
        <p:spPr>
          <a:xfrm>
            <a:off x="4419600" y="44196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rt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220970" algn="r"/>
              </a:tabLst>
            </a:pP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مقدار مؤثرجریان در هر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برابر است با: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02F37DE4-C323-42CE-9206-64E62E9B91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7392315"/>
                  </p:ext>
                </p:extLst>
              </p:nvPr>
            </p:nvGraphicFramePr>
            <p:xfrm>
              <a:off x="2517775" y="4724400"/>
              <a:ext cx="4721225" cy="5648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54258">
                      <a:extLst>
                        <a:ext uri="{9D8B030D-6E8A-4147-A177-3AD203B41FA5}">
                          <a16:colId xmlns:a16="http://schemas.microsoft.com/office/drawing/2014/main" val="2917411799"/>
                        </a:ext>
                      </a:extLst>
                    </a:gridCol>
                    <a:gridCol w="966967">
                      <a:extLst>
                        <a:ext uri="{9D8B030D-6E8A-4147-A177-3AD203B41FA5}">
                          <a16:colId xmlns:a16="http://schemas.microsoft.com/office/drawing/2014/main" val="418273335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8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SCR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8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𝑟𝑚𝑠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  <m:r>
                                          <a:rPr lang="en-US" sz="1800" b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  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𝑟𝑚𝑠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049541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02F37DE4-C323-42CE-9206-64E62E9B91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7392315"/>
                  </p:ext>
                </p:extLst>
              </p:nvPr>
            </p:nvGraphicFramePr>
            <p:xfrm>
              <a:off x="2517775" y="4724400"/>
              <a:ext cx="4721225" cy="5648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54258">
                      <a:extLst>
                        <a:ext uri="{9D8B030D-6E8A-4147-A177-3AD203B41FA5}">
                          <a16:colId xmlns:a16="http://schemas.microsoft.com/office/drawing/2014/main" val="2917411799"/>
                        </a:ext>
                      </a:extLst>
                    </a:gridCol>
                    <a:gridCol w="966967">
                      <a:extLst>
                        <a:ext uri="{9D8B030D-6E8A-4147-A177-3AD203B41FA5}">
                          <a16:colId xmlns:a16="http://schemas.microsoft.com/office/drawing/2014/main" val="4182733352"/>
                        </a:ext>
                      </a:extLst>
                    </a:gridCol>
                  </a:tblGrid>
                  <a:tr h="5648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325" t="-2151" r="-26461" b="-4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049541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401AF08-1D1A-484F-A41C-624B81B7D833}"/>
              </a:ext>
            </a:extLst>
          </p:cNvPr>
          <p:cNvSpPr txBox="1"/>
          <p:nvPr/>
        </p:nvSpPr>
        <p:spPr>
          <a:xfrm>
            <a:off x="304800" y="5334000"/>
            <a:ext cx="868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rt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220970" algn="r"/>
              </a:tabLst>
            </a:pP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مقدار متوسط جریان بار صفر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بوده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ولی هر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نیم‌دوره از شکل‌موج جریان را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انتقال می دهد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متوسط جریان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برابر است با: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086BCF31-5A9B-4C5C-97EF-71E46BECCD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8995959"/>
                  </p:ext>
                </p:extLst>
              </p:nvPr>
            </p:nvGraphicFramePr>
            <p:xfrm>
              <a:off x="2768908" y="5790491"/>
              <a:ext cx="4495800" cy="8401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29623">
                      <a:extLst>
                        <a:ext uri="{9D8B030D-6E8A-4147-A177-3AD203B41FA5}">
                          <a16:colId xmlns:a16="http://schemas.microsoft.com/office/drawing/2014/main" val="2672118891"/>
                        </a:ext>
                      </a:extLst>
                    </a:gridCol>
                    <a:gridCol w="1166177">
                      <a:extLst>
                        <a:ext uri="{9D8B030D-6E8A-4147-A177-3AD203B41FA5}">
                          <a16:colId xmlns:a16="http://schemas.microsoft.com/office/drawing/2014/main" val="2447171665"/>
                        </a:ext>
                      </a:extLst>
                    </a:gridCol>
                  </a:tblGrid>
                  <a:tr h="42037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800" b="0" i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SCR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800" b="0" i="0">
                                        <a:solidFill>
                                          <a:schemeClr val="tx1"/>
                                        </a:solidFill>
                                        <a:effectLst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𝑎𝑣𝑔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den>
                                </m:f>
                                <m:nary>
                                  <m:naryPr>
                                    <m:limLoc m:val="undOvr"/>
                                    <m:ctrlP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d>
                                      <m:dPr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97824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086BCF31-5A9B-4C5C-97EF-71E46BECCD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8995959"/>
                  </p:ext>
                </p:extLst>
              </p:nvPr>
            </p:nvGraphicFramePr>
            <p:xfrm>
              <a:off x="2768908" y="5790491"/>
              <a:ext cx="4495800" cy="8401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29623">
                      <a:extLst>
                        <a:ext uri="{9D8B030D-6E8A-4147-A177-3AD203B41FA5}">
                          <a16:colId xmlns:a16="http://schemas.microsoft.com/office/drawing/2014/main" val="2672118891"/>
                        </a:ext>
                      </a:extLst>
                    </a:gridCol>
                    <a:gridCol w="1166177">
                      <a:extLst>
                        <a:ext uri="{9D8B030D-6E8A-4147-A177-3AD203B41FA5}">
                          <a16:colId xmlns:a16="http://schemas.microsoft.com/office/drawing/2014/main" val="2447171665"/>
                        </a:ext>
                      </a:extLst>
                    </a:gridCol>
                  </a:tblGrid>
                  <a:tr h="8401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183" t="-719" r="-35649" b="-2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978241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7997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E90C38-3615-49BB-91BC-7A38A1D4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883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220970" algn="r"/>
              </a:tabLst>
            </a:pP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شبیه‌سازی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کنترل­کننده ولتاژ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AC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تک‌فاز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بسیار مشابه به شبیه‌سازی یکسوساز نیم‌موج کنترل‌شده است.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با استفاده از یک دیود و یک کلید کنترل­شده با ولتاژ مدل‌سازی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می­شود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 دیودها، جریان­ها را به مقادیر مثبت محدود می­کنند و بنابراین رفتار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را تکرار می‌کنند. دو کلید متمم یکدیگر هستند و هریک برای نیمی ‌از دوره تناوب، بسته می‌باشند. این مدار به نسخه کامل نرم­افزار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Schematic Capture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نیازمند است اما فایل متنی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CIR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بر روی نسخه آزمایشی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A/D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قابل اجرا است.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FD5A49-9E86-4258-BFE2-34D3F9666919}"/>
              </a:ext>
            </a:extLst>
          </p:cNvPr>
          <p:cNvSpPr txBox="1"/>
          <p:nvPr/>
        </p:nvSpPr>
        <p:spPr>
          <a:xfrm>
            <a:off x="4114800" y="1885890"/>
            <a:ext cx="4953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indent="-342900" algn="just" rt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مثال </a:t>
            </a:r>
            <a:r>
              <a:rPr lang="fa-I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5-1- </a:t>
            </a:r>
            <a:r>
              <a:rPr lang="fa-I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کنترل‌کننده ولتاژ </a:t>
            </a:r>
            <a:r>
              <a:rPr lang="en-US" sz="1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AC</a:t>
            </a:r>
            <a:r>
              <a:rPr lang="fa-IR" sz="1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تک‌فاز </a:t>
            </a:r>
            <a:r>
              <a:rPr lang="fa-I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 بار 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RL</a:t>
            </a:r>
            <a:endParaRPr lang="fa-IR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F1235F-DB64-4E55-B135-0564E2FE76CD}"/>
              </a:ext>
            </a:extLst>
          </p:cNvPr>
          <p:cNvSpPr txBox="1"/>
          <p:nvPr/>
        </p:nvSpPr>
        <p:spPr>
          <a:xfrm>
            <a:off x="7958091" y="3306701"/>
            <a:ext cx="104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B Naza'"/>
                <a:ea typeface="Times New Roman" panose="02020603050405020304" pitchFamily="18" charset="0"/>
                <a:cs typeface="B Nazanin" panose="00000400000000000000" pitchFamily="2" charset="-78"/>
              </a:rPr>
              <a:t>■ </a:t>
            </a:r>
            <a:r>
              <a:rPr lang="fa-IR" sz="1800" b="1" dirty="0">
                <a:solidFill>
                  <a:srgbClr val="FF0000"/>
                </a:solidFill>
                <a:effectLst/>
                <a:latin typeface="B Naza'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1800" b="1" dirty="0">
                <a:solidFill>
                  <a:srgbClr val="FF0000"/>
                </a:solidFill>
                <a:effectLst/>
                <a:latin typeface="B Naza'"/>
                <a:ea typeface="Times New Roman" panose="02020603050405020304" pitchFamily="18" charset="0"/>
                <a:cs typeface="B Nazanin" panose="00000400000000000000" pitchFamily="2" charset="-78"/>
              </a:rPr>
              <a:t>حل</a:t>
            </a:r>
            <a:endParaRPr lang="en-US" sz="1600" dirty="0">
              <a:solidFill>
                <a:srgbClr val="FF0000"/>
              </a:solidFill>
              <a:effectLst/>
              <a:latin typeface="B Naza'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E27FD1-EA97-40E1-B2E5-5D14723E3CE5}"/>
              </a:ext>
            </a:extLst>
          </p:cNvPr>
          <p:cNvSpPr txBox="1"/>
          <p:nvPr/>
        </p:nvSpPr>
        <p:spPr>
          <a:xfrm>
            <a:off x="228600" y="2286447"/>
            <a:ext cx="8772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33680" algn="just" rtl="1">
              <a:spcBef>
                <a:spcPts val="0"/>
              </a:spcBef>
              <a:spcAft>
                <a:spcPts val="0"/>
              </a:spcAft>
              <a:tabLst>
                <a:tab pos="5220970" algn="r"/>
              </a:tabLst>
            </a:pP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برای یک کنترل­کننده ولتاژ تک‌فاز، مقدار مؤثر ولتاژ منبع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V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120 و فرکانس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Hz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60 است. بار، یک ترکیب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RL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سری با مقادیر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Ω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20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=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mH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50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=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می­باشد. زاویه تأخیر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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90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α = 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است. مطلوب است تعیین: الف) عبارتی برای جریان بار برای اولین نیم‌دوره، ب) جریان مؤثر بار، ج) جریان مؤثر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د) جریان متوسط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ه) توان تحویلی به بار، و) ضریب توان.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603A1D-A7E3-4DD6-AA9B-F53123480015}"/>
              </a:ext>
            </a:extLst>
          </p:cNvPr>
          <p:cNvSpPr txBox="1"/>
          <p:nvPr/>
        </p:nvSpPr>
        <p:spPr>
          <a:xfrm>
            <a:off x="4343400" y="36115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الف) با توجه به مشخصه­های موجود می­توان نوشت:</a:t>
            </a:r>
            <a:endParaRPr lang="en-US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7F68654-B020-440B-94EE-C7EE4CE869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2601789"/>
                  </p:ext>
                </p:extLst>
              </p:nvPr>
            </p:nvGraphicFramePr>
            <p:xfrm>
              <a:off x="919207" y="3962400"/>
              <a:ext cx="7391401" cy="28725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64997">
                      <a:extLst>
                        <a:ext uri="{9D8B030D-6E8A-4147-A177-3AD203B41FA5}">
                          <a16:colId xmlns:a16="http://schemas.microsoft.com/office/drawing/2014/main" val="1679872847"/>
                        </a:ext>
                      </a:extLst>
                    </a:gridCol>
                    <a:gridCol w="240825">
                      <a:extLst>
                        <a:ext uri="{9D8B030D-6E8A-4147-A177-3AD203B41FA5}">
                          <a16:colId xmlns:a16="http://schemas.microsoft.com/office/drawing/2014/main" val="2937576498"/>
                        </a:ext>
                      </a:extLst>
                    </a:gridCol>
                    <a:gridCol w="785579">
                      <a:extLst>
                        <a:ext uri="{9D8B030D-6E8A-4147-A177-3AD203B41FA5}">
                          <a16:colId xmlns:a16="http://schemas.microsoft.com/office/drawing/2014/main" val="2187750362"/>
                        </a:ext>
                      </a:extLst>
                    </a:gridCol>
                  </a:tblGrid>
                  <a:tr h="0"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6123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18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8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8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US" sz="18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8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20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8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18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377</m:t>
                                                </m:r>
                                              </m:e>
                                            </m:d>
                                            <m:d>
                                              <m:dPr>
                                                <m:ctrlPr>
                                                  <a:rPr lang="en-US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en-US" sz="1800" b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.</m:t>
                                                </m:r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05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US" sz="18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27</m:t>
                                </m:r>
                                <m:r>
                                  <a:rPr lang="en-US" sz="18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B Nazanin" panose="00000400000000000000" pitchFamily="2" charset="-78"/>
                                  </a:rPr>
                                  <m:t>Ω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endParaRP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18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𝑡𝑎𝑛</m:t>
                                    </m:r>
                                  </m:e>
                                  <m:sup>
                                    <m:r>
                                      <a:rPr lang="en-US" sz="18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num>
                                      <m:den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8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𝑡𝑎𝑛</m:t>
                                    </m:r>
                                  </m:e>
                                  <m:sup>
                                    <m:r>
                                      <a:rPr lang="en-US" sz="18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377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1800" b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05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en-US" sz="18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756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B Nazanin" panose="00000400000000000000" pitchFamily="2" charset="-78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B Nazanin" panose="00000400000000000000" pitchFamily="2" charset="-78"/>
                                  </a:rPr>
                                  <m:t>rad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B Nazanin" panose="00000400000000000000" pitchFamily="2" charset="-78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endParaRP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159000" algn="l"/>
                            </a:tabLst>
                          </a:pPr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effectLst/>
                              <a:ea typeface="Cambria Math" panose="02040503050406030204" pitchFamily="18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𝜔𝜏</m:t>
                              </m:r>
                              <m:r>
                                <a:rPr lang="en-US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num>
                                    <m:den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377</m:t>
                              </m:r>
                              <m:d>
                                <m:dPr>
                                  <m:ctrlP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1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05</m:t>
                                      </m:r>
                                    </m:num>
                                    <m:den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20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943</m:t>
                              </m:r>
                              <m:r>
                                <m:rPr>
                                  <m:nor/>
                                </m:rPr>
                                <a:rPr lang="en-US" sz="18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rad</m:t>
                              </m:r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a:t>    ,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a:rPr lang="en-US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120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27</m:t>
                                  </m:r>
                                  <m:r>
                                    <a:rPr lang="en-US" sz="18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  <m:r>
                                <m:rPr>
                                  <m:nor/>
                                </m:rPr>
                                <a:rPr lang="en-US" sz="18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A</m:t>
                              </m:r>
                            </m:oMath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647950" algn="l"/>
                            </a:tabLs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a:t> 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18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  <m:r>
                                <a:rPr lang="en-US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57</m:t>
                              </m:r>
                              <m:r>
                                <m:rPr>
                                  <m:nor/>
                                </m:rPr>
                                <a:rPr lang="en-US" sz="18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rad</m:t>
                              </m:r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a:t>   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18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sz="1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𝜔𝜏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  <m:r>
                                <a:rPr lang="en-US" sz="18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m:rPr>
                                  <m:nor/>
                                </m:rPr>
                                <a:rPr lang="en-US" sz="18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A</m:t>
                              </m:r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a:t>       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466132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68721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7F68654-B020-440B-94EE-C7EE4CE869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2601789"/>
                  </p:ext>
                </p:extLst>
              </p:nvPr>
            </p:nvGraphicFramePr>
            <p:xfrm>
              <a:off x="919207" y="3962400"/>
              <a:ext cx="7391401" cy="28725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64997">
                      <a:extLst>
                        <a:ext uri="{9D8B030D-6E8A-4147-A177-3AD203B41FA5}">
                          <a16:colId xmlns:a16="http://schemas.microsoft.com/office/drawing/2014/main" val="1679872847"/>
                        </a:ext>
                      </a:extLst>
                    </a:gridCol>
                    <a:gridCol w="240825">
                      <a:extLst>
                        <a:ext uri="{9D8B030D-6E8A-4147-A177-3AD203B41FA5}">
                          <a16:colId xmlns:a16="http://schemas.microsoft.com/office/drawing/2014/main" val="2937576498"/>
                        </a:ext>
                      </a:extLst>
                    </a:gridCol>
                    <a:gridCol w="785579">
                      <a:extLst>
                        <a:ext uri="{9D8B030D-6E8A-4147-A177-3AD203B41FA5}">
                          <a16:colId xmlns:a16="http://schemas.microsoft.com/office/drawing/2014/main" val="2187750362"/>
                        </a:ext>
                      </a:extLst>
                    </a:gridCol>
                  </a:tblGrid>
                  <a:tr h="259823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2" t="-468" r="-12258" b="-1381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466132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68721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6933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453F34-E27D-41DA-B94E-7BA1AA6726A5}"/>
              </a:ext>
            </a:extLst>
          </p:cNvPr>
          <p:cNvSpPr txBox="1"/>
          <p:nvPr/>
        </p:nvSpPr>
        <p:spPr>
          <a:xfrm>
            <a:off x="4406283" y="132250"/>
            <a:ext cx="4572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220970" algn="r"/>
              </a:tabLst>
            </a:pPr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جریان 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برابر است با: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81EEE-7CED-4ECB-AF06-0D1C9B7DE798}"/>
              </a:ext>
            </a:extLst>
          </p:cNvPr>
          <p:cNvSpPr txBox="1"/>
          <p:nvPr/>
        </p:nvSpPr>
        <p:spPr>
          <a:xfrm>
            <a:off x="2286000" y="248630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3F7759-6263-4073-9422-17DB7A3EA67F}"/>
                  </a:ext>
                </a:extLst>
              </p:cNvPr>
              <p:cNvSpPr txBox="1"/>
              <p:nvPr/>
            </p:nvSpPr>
            <p:spPr>
              <a:xfrm>
                <a:off x="1028700" y="457200"/>
                <a:ext cx="7086600" cy="357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ω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6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.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18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𝑠𝑖𝑛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𝜔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𝑡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−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0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.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756</m:t>
                          </m:r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−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23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.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8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ω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0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.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943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            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𝛼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ω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𝑡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</m:t>
                      </m:r>
                      <m:r>
                        <m:rPr>
                          <m:nor/>
                        </m:rPr>
                        <a:rPr lang="ar-SA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β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3F7759-6263-4073-9422-17DB7A3EA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57200"/>
                <a:ext cx="7086600" cy="357021"/>
              </a:xfrm>
              <a:prstGeom prst="rect">
                <a:avLst/>
              </a:prstGeom>
              <a:blipFill>
                <a:blip r:embed="rId3"/>
                <a:stretch>
                  <a:fillRect t="-93220" b="-10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1530FB1-BA62-44C0-AF5C-66C449F574AB}"/>
              </a:ext>
            </a:extLst>
          </p:cNvPr>
          <p:cNvSpPr txBox="1"/>
          <p:nvPr/>
        </p:nvSpPr>
        <p:spPr>
          <a:xfrm>
            <a:off x="2306715" y="945723"/>
            <a:ext cx="66294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220970" algn="r"/>
              </a:tabLst>
            </a:pP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زاویه خاموشی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β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از حل عددی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(β) = 0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در معادله بالا به­دست می­آید که برابر است با: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1AEE8F-04A6-40F9-ABC7-F1046CEF89AA}"/>
                  </a:ext>
                </a:extLst>
              </p:cNvPr>
              <p:cNvSpPr txBox="1"/>
              <p:nvPr/>
            </p:nvSpPr>
            <p:spPr>
              <a:xfrm>
                <a:off x="2306715" y="1269918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ar-SA" sz="18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β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Lotus" panose="00000400000000000000" pitchFamily="2" charset="-78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Lotus" panose="00000400000000000000" pitchFamily="2" charset="-78"/>
                        </a:rPr>
                        <m:t>3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Lotus" panose="00000400000000000000" pitchFamily="2" charset="-78"/>
                        </a:rPr>
                        <m:t>.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Lotus" panose="00000400000000000000" pitchFamily="2" charset="-78"/>
                        </a:rPr>
                        <m:t>83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rad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Lotus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Lotus" panose="00000400000000000000" pitchFamily="2" charset="-78"/>
                            </a:rPr>
                            <m:t>220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Lotus" panose="00000400000000000000" pitchFamily="2" charset="-78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1AEE8F-04A6-40F9-ABC7-F1046CEF8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715" y="1269918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10A9CC5-793E-4941-B085-4DD8C84C3890}"/>
              </a:ext>
            </a:extLst>
          </p:cNvPr>
          <p:cNvSpPr txBox="1"/>
          <p:nvPr/>
        </p:nvSpPr>
        <p:spPr>
          <a:xfrm>
            <a:off x="762000" y="1600200"/>
            <a:ext cx="81534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220970" algn="r"/>
              </a:tabLst>
            </a:pPr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توجه کنید که زاویه هدایت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γ = β - α =2.26 rad =130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o</a:t>
            </a:r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بوده</a:t>
            </a:r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که کمتر از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مقدار حدی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</a:t>
            </a:r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180 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می‌باشد.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7424B9-7937-442C-8C9B-B78BB4DDFF6D}"/>
              </a:ext>
            </a:extLst>
          </p:cNvPr>
          <p:cNvSpPr txBox="1"/>
          <p:nvPr/>
        </p:nvSpPr>
        <p:spPr>
          <a:xfrm>
            <a:off x="4343400" y="1893912"/>
            <a:ext cx="4572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220970" algn="r"/>
              </a:tabLst>
            </a:pP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ب) مقدار مؤثر جریان بار برابر است با: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7F902E-F85E-4062-9BF3-A9106B6D4713}"/>
                  </a:ext>
                </a:extLst>
              </p:cNvPr>
              <p:cNvSpPr txBox="1"/>
              <p:nvPr/>
            </p:nvSpPr>
            <p:spPr>
              <a:xfrm>
                <a:off x="2120283" y="3425998"/>
                <a:ext cx="4572000" cy="664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B Lotus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SCR</m:t>
                          </m:r>
                          <m:r>
                            <m:rPr>
                              <m:nor/>
                            </m:rP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𝑟𝑚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𝑠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B Lotus" panose="00000400000000000000" pitchFamily="2" charset="-7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B Lotus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𝑜</m:t>
                              </m:r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,  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𝑟𝑚𝑠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B Lotus" panose="00000400000000000000" pitchFamily="2" charset="-78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B Lotus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2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.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71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B Lotus" panose="00000400000000000000" pitchFamily="2" charset="-78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1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.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92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A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7F902E-F85E-4062-9BF3-A9106B6D4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283" y="3425998"/>
                <a:ext cx="4572000" cy="6646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DB85ADC3-E28C-4199-876D-C78B6A951937}"/>
              </a:ext>
            </a:extLst>
          </p:cNvPr>
          <p:cNvSpPr txBox="1"/>
          <p:nvPr/>
        </p:nvSpPr>
        <p:spPr>
          <a:xfrm>
            <a:off x="4419600" y="3951312"/>
            <a:ext cx="4572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220970" algn="r"/>
              </a:tabLst>
            </a:pP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د) جریان متوسط هر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برابر است با: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74B3C75-8426-4EB3-A0B4-724FC3846F20}"/>
                  </a:ext>
                </a:extLst>
              </p:cNvPr>
              <p:cNvSpPr txBox="1"/>
              <p:nvPr/>
            </p:nvSpPr>
            <p:spPr>
              <a:xfrm>
                <a:off x="533400" y="2194500"/>
                <a:ext cx="8153400" cy="1169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𝑜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,  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𝑟𝑚𝑠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π</m:t>
                              </m:r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1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.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57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3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.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83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B Lotus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B Lotus" panose="00000400000000000000" pitchFamily="2" charset="-78"/>
                                        </a:rPr>
                                        <m:t>6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B Lotus" panose="00000400000000000000" pitchFamily="2" charset="-78"/>
                                        </a:rPr>
                                        <m:t>.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B Lotus" panose="00000400000000000000" pitchFamily="2" charset="-78"/>
                                        </a:rPr>
                                        <m:t>18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B Lotus" panose="00000400000000000000" pitchFamily="2" charset="-78"/>
                                        </a:rPr>
                                        <m:t>sin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B Lotus" panose="00000400000000000000" pitchFamily="2" charset="-7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B Lotus" panose="00000400000000000000" pitchFamily="2" charset="-78"/>
                                            </a:rPr>
                                            <m:t>ω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B Lotus" panose="00000400000000000000" pitchFamily="2" charset="-78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B Lotus" panose="00000400000000000000" pitchFamily="2" charset="-7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B Lotus" panose="00000400000000000000" pitchFamily="2" charset="-78"/>
                                            </a:rPr>
                                            <m:t>0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B Lotus" panose="00000400000000000000" pitchFamily="2" charset="-78"/>
                                            </a:rPr>
                                            <m:t>.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B Lotus" panose="00000400000000000000" pitchFamily="2" charset="-78"/>
                                            </a:rPr>
                                            <m:t>756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B Lotus" panose="00000400000000000000" pitchFamily="2" charset="-78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B Lotus" panose="00000400000000000000" pitchFamily="2" charset="-78"/>
                                        </a:rPr>
                                        <m:t>23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B Lotus" panose="00000400000000000000" pitchFamily="2" charset="-78"/>
                                        </a:rPr>
                                        <m:t>.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B Lotus" panose="00000400000000000000" pitchFamily="2" charset="-78"/>
                                        </a:rPr>
                                        <m:t>8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B Lotus" panose="00000400000000000000" pitchFamily="2" charset="-78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B Lotus" panose="00000400000000000000" pitchFamily="2" charset="-78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B Lotus" panose="00000400000000000000" pitchFamily="2" charset="-78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B Lotus" panose="00000400000000000000" pitchFamily="2" charset="-78"/>
                                                </a:rPr>
                                                <m:t>−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B Lotus" panose="00000400000000000000" pitchFamily="2" charset="-78"/>
                                                </a:rPr>
                                                <m:t>ω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B Lotus" panose="00000400000000000000" pitchFamily="2" charset="-78"/>
                                                </a:rPr>
                                                <m:t>𝑡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B Lotus" panose="00000400000000000000" pitchFamily="2" charset="-78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B Lotus" panose="00000400000000000000" pitchFamily="2" charset="-78"/>
                                                </a:rPr>
                                                <m:t>.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B Lotus" panose="00000400000000000000" pitchFamily="2" charset="-78"/>
                                                </a:rPr>
                                                <m:t>943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ω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𝑡</m:t>
                              </m:r>
                            </m:e>
                          </m:d>
                        </m:e>
                      </m:rad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2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.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71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A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74B3C75-8426-4EB3-A0B4-724FC3846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194500"/>
                <a:ext cx="8153400" cy="1169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A3F319BE-819E-461D-8D3E-14A041872D09}"/>
              </a:ext>
            </a:extLst>
          </p:cNvPr>
          <p:cNvSpPr txBox="1"/>
          <p:nvPr/>
        </p:nvSpPr>
        <p:spPr>
          <a:xfrm>
            <a:off x="4343400" y="318805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ج) مقدار مؤثر جریان در هر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SCR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برابر است با:</a:t>
            </a:r>
            <a:endParaRPr lang="en-US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B2EEB7C-3D21-43F6-9392-74E0C4703E51}"/>
                  </a:ext>
                </a:extLst>
              </p:cNvPr>
              <p:cNvSpPr txBox="1"/>
              <p:nvPr/>
            </p:nvSpPr>
            <p:spPr>
              <a:xfrm>
                <a:off x="457200" y="4232310"/>
                <a:ext cx="8382000" cy="927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SCR</m:t>
                          </m:r>
                          <m:r>
                            <m:rPr>
                              <m:nor/>
                            </m:rP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𝑎𝑣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𝑔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π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1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.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57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3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.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83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6</m:t>
                              </m:r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.</m:t>
                              </m:r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18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sin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Lotus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Lotus" panose="00000400000000000000" pitchFamily="2" charset="-78"/>
                                    </a:rPr>
                                    <m:t>ω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Lotus" panose="00000400000000000000" pitchFamily="2" charset="-78"/>
                                    </a:rPr>
                                    <m:t>𝑡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Lotus" panose="00000400000000000000" pitchFamily="2" charset="-78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Lotus" panose="00000400000000000000" pitchFamily="2" charset="-78"/>
                                    </a:rPr>
                                    <m:t>0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Lotus" panose="00000400000000000000" pitchFamily="2" charset="-78"/>
                                    </a:rPr>
                                    <m:t>.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Lotus" panose="00000400000000000000" pitchFamily="2" charset="-78"/>
                                    </a:rPr>
                                    <m:t>756</m:t>
                                  </m:r>
                                </m:e>
                              </m:d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23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.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Lotus" panose="000004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Lotus" panose="00000400000000000000" pitchFamily="2" charset="-78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B Lotus" panose="00000400000000000000" pitchFamily="2" charset="-78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B Lotus" panose="00000400000000000000" pitchFamily="2" charset="-78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B Lotus" panose="00000400000000000000" pitchFamily="2" charset="-78"/>
                                        </a:rPr>
                                        <m:t>ω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B Lotus" panose="00000400000000000000" pitchFamily="2" charset="-78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B Lotus" panose="00000400000000000000" pitchFamily="2" charset="-78"/>
                                        </a:rPr>
                                        <m:t>0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B Lotus" panose="00000400000000000000" pitchFamily="2" charset="-78"/>
                                        </a:rPr>
                                        <m:t>.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B Lotus" panose="00000400000000000000" pitchFamily="2" charset="-78"/>
                                        </a:rPr>
                                        <m:t>943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𝑑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ω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1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.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04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A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B2EEB7C-3D21-43F6-9392-74E0C4703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32310"/>
                <a:ext cx="8382000" cy="9271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277EB2A0-6615-47B6-B432-1D67EB7BFBCB}"/>
              </a:ext>
            </a:extLst>
          </p:cNvPr>
          <p:cNvSpPr txBox="1"/>
          <p:nvPr/>
        </p:nvSpPr>
        <p:spPr>
          <a:xfrm>
            <a:off x="4419600" y="5018112"/>
            <a:ext cx="4572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220970" algn="r"/>
              </a:tabLst>
            </a:pP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ه) توان جذب‌شده توسط بار برابر است با: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A63D4F21-F82F-41EC-AEF0-1C4D61C719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348438"/>
                  </p:ext>
                </p:extLst>
              </p:nvPr>
            </p:nvGraphicFramePr>
            <p:xfrm>
              <a:off x="1951070" y="5383576"/>
              <a:ext cx="4937057" cy="51701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59630">
                      <a:extLst>
                        <a:ext uri="{9D8B030D-6E8A-4147-A177-3AD203B41FA5}">
                          <a16:colId xmlns:a16="http://schemas.microsoft.com/office/drawing/2014/main" val="2107720543"/>
                        </a:ext>
                      </a:extLst>
                    </a:gridCol>
                    <a:gridCol w="277427">
                      <a:extLst>
                        <a:ext uri="{9D8B030D-6E8A-4147-A177-3AD203B41FA5}">
                          <a16:colId xmlns:a16="http://schemas.microsoft.com/office/drawing/2014/main" val="70777056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𝑟𝑚𝑠</m:t>
                                    </m:r>
                                  </m:sub>
                                  <m:sup>
                                    <m:r>
                                      <a:rPr lang="en-US" sz="18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a:rPr lang="en-US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800" b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1800" b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71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8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</m:d>
                                <m:r>
                                  <a:rPr lang="en-US" sz="18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147 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W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algn="r" rtl="1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800" b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 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 rtl="1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834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A63D4F21-F82F-41EC-AEF0-1C4D61C719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348438"/>
                  </p:ext>
                </p:extLst>
              </p:nvPr>
            </p:nvGraphicFramePr>
            <p:xfrm>
              <a:off x="1951070" y="5383576"/>
              <a:ext cx="4937057" cy="51701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59630">
                      <a:extLst>
                        <a:ext uri="{9D8B030D-6E8A-4147-A177-3AD203B41FA5}">
                          <a16:colId xmlns:a16="http://schemas.microsoft.com/office/drawing/2014/main" val="2107720543"/>
                        </a:ext>
                      </a:extLst>
                    </a:gridCol>
                    <a:gridCol w="277427">
                      <a:extLst>
                        <a:ext uri="{9D8B030D-6E8A-4147-A177-3AD203B41FA5}">
                          <a16:colId xmlns:a16="http://schemas.microsoft.com/office/drawing/2014/main" val="707770560"/>
                        </a:ext>
                      </a:extLst>
                    </a:gridCol>
                  </a:tblGrid>
                  <a:tr h="5170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31" t="-4706" r="-6675" b="-2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 rtl="1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8345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699C9666-0DBE-498F-A3AA-E1CB54290D4A}"/>
              </a:ext>
            </a:extLst>
          </p:cNvPr>
          <p:cNvSpPr txBox="1"/>
          <p:nvPr/>
        </p:nvSpPr>
        <p:spPr>
          <a:xfrm>
            <a:off x="4419599" y="5757133"/>
            <a:ext cx="4572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220970" algn="r"/>
              </a:tabLst>
            </a:pP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و) ضریب توان از رابطه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/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</a:t>
            </a:r>
            <a:r>
              <a:rPr lang="en-US" sz="1800" i="1" dirty="0">
                <a:effectLst/>
                <a:latin typeface="B Lotus" panose="000004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800" i="1" dirty="0">
                <a:effectLst/>
                <a:latin typeface="B Lotus" panose="000004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محاسبه می­شود.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F5E129F-559F-40F3-B9A6-A70336AABE7C}"/>
                  </a:ext>
                </a:extLst>
              </p:cNvPr>
              <p:cNvSpPr txBox="1"/>
              <p:nvPr/>
            </p:nvSpPr>
            <p:spPr>
              <a:xfrm>
                <a:off x="1104900" y="6083698"/>
                <a:ext cx="6362700" cy="62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pf</m:t>
                      </m:r>
                      <m:r>
                        <a:rPr lang="en-US" sz="18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𝑃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𝑆</m:t>
                          </m:r>
                        </m:den>
                      </m:f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s</m:t>
                              </m:r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𝑟𝑚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s</m:t>
                              </m:r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𝑟𝑚𝑠</m:t>
                              </m:r>
                            </m:sub>
                          </m:sSub>
                        </m:den>
                      </m:f>
                      <m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147</m:t>
                          </m:r>
                        </m:num>
                        <m:den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120</m:t>
                              </m:r>
                            </m:e>
                          </m:d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2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.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Lotus" panose="00000400000000000000" pitchFamily="2" charset="-78"/>
                                </a:rPr>
                                <m:t>71</m:t>
                              </m:r>
                            </m:e>
                          </m:d>
                        </m:den>
                      </m:f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=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0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.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45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45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%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F5E129F-559F-40F3-B9A6-A70336AAB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6083698"/>
                <a:ext cx="6362700" cy="6219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73466C-0CC8-43BA-80AC-31180C74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71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73466C-0CC8-43BA-80AC-31180C74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F94BBE-FE75-4496-AC64-4CD6A3ACE265}"/>
              </a:ext>
            </a:extLst>
          </p:cNvPr>
          <p:cNvSpPr txBox="1"/>
          <p:nvPr/>
        </p:nvSpPr>
        <p:spPr>
          <a:xfrm>
            <a:off x="6324600" y="164068"/>
            <a:ext cx="2719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■ </a:t>
            </a:r>
            <a:r>
              <a:rPr lang="fa-I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تحلیل با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endParaRPr lang="en-US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1816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مدار شبیه‌سازی در شکل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5-3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نشان داده‌ شده است. این مدار به نسخه کامل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Schematic Capture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نیازمند است. فایل مدار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PSpice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برای نسخه آزمایشی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A/D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به‌صورتی که در ادامه آمده قابل اجرا است.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6809"/>
            <a:ext cx="6934200" cy="42457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5630696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  <a:tabLst>
                <a:tab pos="5220970" algn="r"/>
              </a:tabLst>
            </a:pPr>
            <a:r>
              <a:rPr lang="ar-SA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شکل </a:t>
            </a:r>
            <a:r>
              <a:rPr lang="ar-SA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5-</a:t>
            </a:r>
            <a:r>
              <a:rPr lang="fa-I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</a:t>
            </a:r>
            <a:r>
              <a:rPr lang="ar-SA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- </a:t>
            </a:r>
            <a:r>
              <a:rPr lang="ar-SA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نمایش مدار کنترل‌کننده ولتاژ </a:t>
            </a: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AC</a:t>
            </a:r>
            <a:r>
              <a:rPr lang="fa-IR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تک‌فاز. برای این مدار به نسخه کامل </a:t>
            </a: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Schematic Capture</a:t>
            </a:r>
            <a:r>
              <a:rPr lang="fa-IR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نیاز است.</a:t>
            </a:r>
            <a:endParaRPr lang="en-US" sz="1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51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12162</TotalTime>
  <Words>3665</Words>
  <Application>Microsoft Office PowerPoint</Application>
  <PresentationFormat>On-screen Show (4:3)</PresentationFormat>
  <Paragraphs>242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B Lotus</vt:lpstr>
      <vt:lpstr>B Naza'</vt:lpstr>
      <vt:lpstr>B Nazanin</vt:lpstr>
      <vt:lpstr>B Titr</vt:lpstr>
      <vt:lpstr>Calibri</vt:lpstr>
      <vt:lpstr>Cambria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علیرضا خوش سعادت</dc:creator>
  <cp:lastModifiedBy>علیرضا خوش سعادت</cp:lastModifiedBy>
  <cp:revision>811</cp:revision>
  <dcterms:created xsi:type="dcterms:W3CDTF">2006-08-16T00:00:00Z</dcterms:created>
  <dcterms:modified xsi:type="dcterms:W3CDTF">2023-05-13T08:02:30Z</dcterms:modified>
</cp:coreProperties>
</file>